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102"/>
  </p:notesMasterIdLst>
  <p:handoutMasterIdLst>
    <p:handoutMasterId r:id="rId103"/>
  </p:handoutMasterIdLst>
  <p:sldIdLst>
    <p:sldId id="433" r:id="rId2"/>
    <p:sldId id="434" r:id="rId3"/>
    <p:sldId id="436" r:id="rId4"/>
    <p:sldId id="524" r:id="rId5"/>
    <p:sldId id="437" r:id="rId6"/>
    <p:sldId id="523" r:id="rId7"/>
    <p:sldId id="439" r:id="rId8"/>
    <p:sldId id="440" r:id="rId9"/>
    <p:sldId id="441" r:id="rId10"/>
    <p:sldId id="442" r:id="rId11"/>
    <p:sldId id="443" r:id="rId12"/>
    <p:sldId id="444" r:id="rId13"/>
    <p:sldId id="445" r:id="rId14"/>
    <p:sldId id="526" r:id="rId15"/>
    <p:sldId id="446" r:id="rId16"/>
    <p:sldId id="447" r:id="rId17"/>
    <p:sldId id="448" r:id="rId18"/>
    <p:sldId id="515" r:id="rId19"/>
    <p:sldId id="518" r:id="rId20"/>
    <p:sldId id="450" r:id="rId21"/>
    <p:sldId id="451" r:id="rId22"/>
    <p:sldId id="452" r:id="rId23"/>
    <p:sldId id="502" r:id="rId24"/>
    <p:sldId id="453" r:id="rId25"/>
    <p:sldId id="454" r:id="rId26"/>
    <p:sldId id="519" r:id="rId27"/>
    <p:sldId id="520" r:id="rId28"/>
    <p:sldId id="521" r:id="rId29"/>
    <p:sldId id="522" r:id="rId30"/>
    <p:sldId id="455" r:id="rId31"/>
    <p:sldId id="456" r:id="rId32"/>
    <p:sldId id="457" r:id="rId33"/>
    <p:sldId id="514" r:id="rId34"/>
    <p:sldId id="458" r:id="rId35"/>
    <p:sldId id="501" r:id="rId36"/>
    <p:sldId id="460" r:id="rId37"/>
    <p:sldId id="503" r:id="rId38"/>
    <p:sldId id="535" r:id="rId39"/>
    <p:sldId id="504" r:id="rId40"/>
    <p:sldId id="505" r:id="rId41"/>
    <p:sldId id="513" r:id="rId42"/>
    <p:sldId id="449" r:id="rId43"/>
    <p:sldId id="517" r:id="rId44"/>
    <p:sldId id="516" r:id="rId45"/>
    <p:sldId id="527" r:id="rId46"/>
    <p:sldId id="461" r:id="rId47"/>
    <p:sldId id="462" r:id="rId48"/>
    <p:sldId id="463" r:id="rId49"/>
    <p:sldId id="465" r:id="rId50"/>
    <p:sldId id="466" r:id="rId51"/>
    <p:sldId id="464" r:id="rId52"/>
    <p:sldId id="467" r:id="rId53"/>
    <p:sldId id="468" r:id="rId54"/>
    <p:sldId id="469" r:id="rId55"/>
    <p:sldId id="470" r:id="rId56"/>
    <p:sldId id="471" r:id="rId57"/>
    <p:sldId id="472" r:id="rId58"/>
    <p:sldId id="473" r:id="rId59"/>
    <p:sldId id="474" r:id="rId60"/>
    <p:sldId id="476" r:id="rId61"/>
    <p:sldId id="477" r:id="rId62"/>
    <p:sldId id="478" r:id="rId63"/>
    <p:sldId id="479" r:id="rId64"/>
    <p:sldId id="480" r:id="rId65"/>
    <p:sldId id="481" r:id="rId66"/>
    <p:sldId id="482" r:id="rId67"/>
    <p:sldId id="483" r:id="rId68"/>
    <p:sldId id="484" r:id="rId69"/>
    <p:sldId id="485" r:id="rId70"/>
    <p:sldId id="486" r:id="rId71"/>
    <p:sldId id="487" r:id="rId72"/>
    <p:sldId id="488" r:id="rId73"/>
    <p:sldId id="489" r:id="rId74"/>
    <p:sldId id="490" r:id="rId75"/>
    <p:sldId id="491" r:id="rId76"/>
    <p:sldId id="492" r:id="rId77"/>
    <p:sldId id="538" r:id="rId78"/>
    <p:sldId id="525" r:id="rId79"/>
    <p:sldId id="493" r:id="rId80"/>
    <p:sldId id="494" r:id="rId81"/>
    <p:sldId id="495" r:id="rId82"/>
    <p:sldId id="496" r:id="rId83"/>
    <p:sldId id="506" r:id="rId84"/>
    <p:sldId id="507" r:id="rId85"/>
    <p:sldId id="508" r:id="rId86"/>
    <p:sldId id="497" r:id="rId87"/>
    <p:sldId id="498" r:id="rId88"/>
    <p:sldId id="528" r:id="rId89"/>
    <p:sldId id="529" r:id="rId90"/>
    <p:sldId id="530" r:id="rId91"/>
    <p:sldId id="531" r:id="rId92"/>
    <p:sldId id="532" r:id="rId93"/>
    <p:sldId id="533" r:id="rId94"/>
    <p:sldId id="534" r:id="rId95"/>
    <p:sldId id="509" r:id="rId96"/>
    <p:sldId id="537" r:id="rId97"/>
    <p:sldId id="510" r:id="rId98"/>
    <p:sldId id="536" r:id="rId99"/>
    <p:sldId id="499" r:id="rId100"/>
    <p:sldId id="500" r:id="rId101"/>
  </p:sldIdLst>
  <p:sldSz cx="9144000" cy="6858000" type="screen4x3"/>
  <p:notesSz cx="6845300" cy="9131300"/>
  <p:defaultTextStyle>
    <a:defPPr>
      <a:defRPr lang="en-US"/>
    </a:defPPr>
    <a:lvl1pPr algn="l" rtl="0" eaLnBrk="0" fontAlgn="base" hangingPunct="0">
      <a:spcBef>
        <a:spcPct val="0"/>
      </a:spcBef>
      <a:spcAft>
        <a:spcPct val="0"/>
      </a:spcAft>
      <a:defRPr sz="3200"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sz="3200"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sz="3200"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sz="3200"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sz="3200" b="1" kern="1200">
        <a:solidFill>
          <a:schemeClr val="tx1"/>
        </a:solidFill>
        <a:latin typeface="Tahoma" pitchFamily="34" charset="0"/>
        <a:ea typeface="+mn-ea"/>
        <a:cs typeface="+mn-cs"/>
      </a:defRPr>
    </a:lvl5pPr>
    <a:lvl6pPr marL="2286000" algn="l" defTabSz="914400" rtl="0" eaLnBrk="1" latinLnBrk="0" hangingPunct="1">
      <a:defRPr sz="3200" b="1" kern="1200">
        <a:solidFill>
          <a:schemeClr val="tx1"/>
        </a:solidFill>
        <a:latin typeface="Tahoma" pitchFamily="34" charset="0"/>
        <a:ea typeface="+mn-ea"/>
        <a:cs typeface="+mn-cs"/>
      </a:defRPr>
    </a:lvl6pPr>
    <a:lvl7pPr marL="2743200" algn="l" defTabSz="914400" rtl="0" eaLnBrk="1" latinLnBrk="0" hangingPunct="1">
      <a:defRPr sz="3200" b="1" kern="1200">
        <a:solidFill>
          <a:schemeClr val="tx1"/>
        </a:solidFill>
        <a:latin typeface="Tahoma" pitchFamily="34" charset="0"/>
        <a:ea typeface="+mn-ea"/>
        <a:cs typeface="+mn-cs"/>
      </a:defRPr>
    </a:lvl7pPr>
    <a:lvl8pPr marL="3200400" algn="l" defTabSz="914400" rtl="0" eaLnBrk="1" latinLnBrk="0" hangingPunct="1">
      <a:defRPr sz="3200" b="1" kern="1200">
        <a:solidFill>
          <a:schemeClr val="tx1"/>
        </a:solidFill>
        <a:latin typeface="Tahoma" pitchFamily="34" charset="0"/>
        <a:ea typeface="+mn-ea"/>
        <a:cs typeface="+mn-cs"/>
      </a:defRPr>
    </a:lvl8pPr>
    <a:lvl9pPr marL="3657600" algn="l" defTabSz="914400" rtl="0" eaLnBrk="1" latinLnBrk="0" hangingPunct="1">
      <a:defRPr sz="3200" b="1"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CCECFF"/>
    <a:srgbClr val="66CCFF"/>
    <a:srgbClr val="C0C0C0"/>
    <a:srgbClr val="DDDDDD"/>
    <a:srgbClr val="CC0000"/>
    <a:srgbClr val="FF9933"/>
    <a:srgbClr val="808080"/>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75" autoAdjust="0"/>
    <p:restoredTop sz="85353" autoAdjust="0"/>
  </p:normalViewPr>
  <p:slideViewPr>
    <p:cSldViewPr snapToGrid="0">
      <p:cViewPr varScale="1">
        <p:scale>
          <a:sx n="111" d="100"/>
          <a:sy n="111" d="100"/>
        </p:scale>
        <p:origin x="258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eaLnBrk="1" hangingPunct="1">
              <a:defRPr sz="1200" b="0" smtClean="0">
                <a:latin typeface="Arial" charset="0"/>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eaLnBrk="1" hangingPunct="1">
              <a:defRPr sz="1200" b="0" smtClean="0">
                <a:latin typeface="Arial" charset="0"/>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eaLnBrk="1" hangingPunct="1">
              <a:defRPr sz="1200" b="0" smtClean="0">
                <a:latin typeface="Arial" charset="0"/>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eaLnBrk="1" hangingPunct="1">
              <a:defRPr sz="1200" b="0" smtClean="0">
                <a:latin typeface="Arial" charset="0"/>
              </a:defRPr>
            </a:lvl1pPr>
          </a:lstStyle>
          <a:p>
            <a:pPr>
              <a:defRPr/>
            </a:pPr>
            <a:fld id="{E2AC1641-EE2E-4517-895B-C0A65CCE12D7}" type="slidenum">
              <a:rPr lang="en-US"/>
              <a:pPr>
                <a:defRPr/>
              </a:pPr>
              <a:t>‹#›</a:t>
            </a:fld>
            <a:endParaRPr lang="en-US"/>
          </a:p>
        </p:txBody>
      </p:sp>
    </p:spTree>
    <p:extLst>
      <p:ext uri="{BB962C8B-B14F-4D97-AF65-F5344CB8AC3E}">
        <p14:creationId xmlns:p14="http://schemas.microsoft.com/office/powerpoint/2010/main" val="44150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eaLnBrk="1" hangingPunct="1">
              <a:defRPr sz="1200" b="0" smtClean="0">
                <a:latin typeface="Arial" charset="0"/>
              </a:defRPr>
            </a:lvl1pPr>
          </a:lstStyle>
          <a:p>
            <a:pPr>
              <a:defRPr/>
            </a:pPr>
            <a:endParaRPr lang="en-US"/>
          </a:p>
        </p:txBody>
      </p:sp>
      <p:sp>
        <p:nvSpPr>
          <p:cNvPr id="117763" name="Rectangle 3"/>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eaLnBrk="1" hangingPunct="1">
              <a:defRPr sz="1200" b="0" smtClean="0">
                <a:latin typeface="Arial" charset="0"/>
              </a:defRPr>
            </a:lvl1pPr>
          </a:lstStyle>
          <a:p>
            <a:pPr>
              <a:defRPr/>
            </a:pPr>
            <a:endParaRPr lang="en-US"/>
          </a:p>
        </p:txBody>
      </p:sp>
      <p:sp>
        <p:nvSpPr>
          <p:cNvPr id="71684" name="Rectangle 4"/>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7765" name="Rectangle 5"/>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6"/>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eaLnBrk="1" hangingPunct="1">
              <a:defRPr sz="1200" b="0" smtClean="0">
                <a:latin typeface="Arial" charset="0"/>
              </a:defRPr>
            </a:lvl1pPr>
          </a:lstStyle>
          <a:p>
            <a:pPr>
              <a:defRPr/>
            </a:pPr>
            <a:endParaRPr lang="en-US"/>
          </a:p>
        </p:txBody>
      </p:sp>
      <p:sp>
        <p:nvSpPr>
          <p:cNvPr id="117767" name="Rectangle 7"/>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eaLnBrk="1" hangingPunct="1">
              <a:defRPr sz="1200" b="0" smtClean="0">
                <a:latin typeface="Arial" charset="0"/>
              </a:defRPr>
            </a:lvl1pPr>
          </a:lstStyle>
          <a:p>
            <a:pPr>
              <a:defRPr/>
            </a:pPr>
            <a:fld id="{2F6F62BC-75BB-43AC-8813-6589CBB660CF}" type="slidenum">
              <a:rPr lang="en-US"/>
              <a:pPr>
                <a:defRPr/>
              </a:pPr>
              <a:t>‹#›</a:t>
            </a:fld>
            <a:endParaRPr lang="en-US"/>
          </a:p>
        </p:txBody>
      </p:sp>
    </p:spTree>
    <p:extLst>
      <p:ext uri="{BB962C8B-B14F-4D97-AF65-F5344CB8AC3E}">
        <p14:creationId xmlns:p14="http://schemas.microsoft.com/office/powerpoint/2010/main" val="712917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191B4856-E51E-4C4D-88C3-CB63BE522DD1}" type="slidenum">
              <a:rPr lang="en-US" sz="1200" b="0">
                <a:latin typeface="Arial" charset="0"/>
              </a:rPr>
              <a:pPr/>
              <a:t>1</a:t>
            </a:fld>
            <a:endParaRPr lang="en-US" sz="1200" b="0">
              <a:latin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E3FDAE45-75E8-4E5A-BC79-84B4553F6D8B}" type="slidenum">
              <a:rPr lang="en-US" sz="1200" b="0">
                <a:latin typeface="Arial" charset="0"/>
              </a:rPr>
              <a:pPr/>
              <a:t>2</a:t>
            </a:fld>
            <a:endParaRPr lang="en-US" sz="1200" b="0">
              <a:latin typeface="Arial" charset="0"/>
            </a:endParaRPr>
          </a:p>
        </p:txBody>
      </p:sp>
      <p:sp>
        <p:nvSpPr>
          <p:cNvPr id="73731" name="Rectangle 2"/>
          <p:cNvSpPr>
            <a:spLocks noGrp="1" noRot="1" noChangeAspect="1" noChangeArrowheads="1" noTextEdit="1"/>
          </p:cNvSpPr>
          <p:nvPr>
            <p:ph type="sldImg"/>
          </p:nvPr>
        </p:nvSpPr>
        <p:spPr>
          <a:xfrm>
            <a:off x="1139825" y="684213"/>
            <a:ext cx="4565650" cy="3424237"/>
          </a:xfrm>
          <a:ln/>
        </p:spPr>
      </p:sp>
      <p:sp>
        <p:nvSpPr>
          <p:cNvPr id="73732"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54693042-5522-45B1-9C58-39D2B350A51F}" type="slidenum">
              <a:rPr lang="en-US" sz="1200" b="0">
                <a:latin typeface="Arial" charset="0"/>
              </a:rPr>
              <a:pPr/>
              <a:t>3</a:t>
            </a:fld>
            <a:endParaRPr lang="en-US" sz="1200" b="0">
              <a:latin typeface="Arial" charset="0"/>
            </a:endParaRPr>
          </a:p>
        </p:txBody>
      </p:sp>
      <p:sp>
        <p:nvSpPr>
          <p:cNvPr id="74755" name="Rectangle 2"/>
          <p:cNvSpPr>
            <a:spLocks noGrp="1" noRot="1" noChangeAspect="1" noChangeArrowheads="1" noTextEdit="1"/>
          </p:cNvSpPr>
          <p:nvPr>
            <p:ph type="sldImg"/>
          </p:nvPr>
        </p:nvSpPr>
        <p:spPr>
          <a:xfrm>
            <a:off x="1139825" y="684213"/>
            <a:ext cx="4565650" cy="3424237"/>
          </a:xfrm>
          <a:ln/>
        </p:spPr>
      </p:sp>
      <p:sp>
        <p:nvSpPr>
          <p:cNvPr id="74756"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sym typeface="Wingdings"/>
              </a:rPr>
              <a:t>HDD </a:t>
            </a:r>
            <a:r>
              <a:rPr lang="en-US" baseline="0" dirty="0" err="1">
                <a:sym typeface="Wingdings"/>
              </a:rPr>
              <a:t>Komplett</a:t>
            </a:r>
            <a:r>
              <a:rPr lang="en-US" baseline="0" dirty="0">
                <a:sym typeface="Wingdings"/>
              </a:rPr>
              <a:t>	0.5 TB (2015) = 579 NOK</a:t>
            </a:r>
          </a:p>
          <a:p>
            <a:r>
              <a:rPr lang="en-US" baseline="0" dirty="0">
                <a:sym typeface="Wingdings"/>
              </a:rPr>
              <a:t>		4 TB (2015) = 1749 NOK</a:t>
            </a:r>
          </a:p>
          <a:p>
            <a:endParaRPr lang="en-US" baseline="0" dirty="0">
              <a:sym typeface="Wingdings"/>
            </a:endParaRPr>
          </a:p>
          <a:p>
            <a:r>
              <a:rPr lang="en-US" sz="1200" kern="1200" dirty="0">
                <a:solidFill>
                  <a:schemeClr val="tx1"/>
                </a:solidFill>
                <a:latin typeface="Arial" charset="0"/>
                <a:ea typeface="+mn-ea"/>
                <a:cs typeface="+mn-cs"/>
              </a:rPr>
              <a:t>The highest endurance Intel P3700 drive is priced at around $3/GB (2014) </a:t>
            </a:r>
            <a:r>
              <a:rPr lang="en-US" sz="1200" kern="1200" dirty="0">
                <a:solidFill>
                  <a:schemeClr val="tx1"/>
                </a:solidFill>
                <a:latin typeface="Arial" charset="0"/>
                <a:ea typeface="+mn-ea"/>
                <a:cs typeface="+mn-cs"/>
                <a:sym typeface="Wingdings"/>
              </a:rPr>
              <a:t> </a:t>
            </a:r>
            <a:r>
              <a:rPr lang="en-US" sz="1200" b="1" kern="1200" dirty="0">
                <a:solidFill>
                  <a:schemeClr val="tx1"/>
                </a:solidFill>
                <a:latin typeface="Arial" charset="0"/>
                <a:ea typeface="+mn-ea"/>
                <a:cs typeface="+mn-cs"/>
                <a:sym typeface="Wingdings"/>
              </a:rPr>
              <a:t>17.7 </a:t>
            </a:r>
            <a:r>
              <a:rPr lang="en-US" sz="1200" b="1" kern="1200" dirty="0" err="1">
                <a:solidFill>
                  <a:schemeClr val="tx1"/>
                </a:solidFill>
                <a:latin typeface="Arial" charset="0"/>
                <a:ea typeface="+mn-ea"/>
                <a:cs typeface="+mn-cs"/>
                <a:sym typeface="Wingdings"/>
              </a:rPr>
              <a:t>miliarder</a:t>
            </a:r>
            <a:r>
              <a:rPr lang="en-US" sz="1200" b="1" kern="1200" dirty="0">
                <a:solidFill>
                  <a:schemeClr val="tx1"/>
                </a:solidFill>
                <a:latin typeface="Arial" charset="0"/>
                <a:ea typeface="+mn-ea"/>
                <a:cs typeface="+mn-cs"/>
                <a:sym typeface="Wingdings"/>
              </a:rPr>
              <a:t> NOK </a:t>
            </a:r>
            <a:r>
              <a:rPr lang="en-US" dirty="0" err="1">
                <a:sym typeface="Wingdings"/>
              </a:rPr>
              <a:t>hvis</a:t>
            </a:r>
            <a:r>
              <a:rPr lang="en-US" dirty="0">
                <a:sym typeface="Wingdings"/>
              </a:rPr>
              <a:t> </a:t>
            </a:r>
            <a:r>
              <a:rPr lang="en-US" dirty="0" err="1">
                <a:sym typeface="Wingdings"/>
              </a:rPr>
              <a:t>hver</a:t>
            </a:r>
            <a:r>
              <a:rPr lang="en-US" dirty="0">
                <a:sym typeface="Wingdings"/>
              </a:rPr>
              <a:t> bare</a:t>
            </a:r>
            <a:r>
              <a:rPr lang="en-US" baseline="0" dirty="0">
                <a:sym typeface="Wingdings"/>
              </a:rPr>
              <a:t> </a:t>
            </a:r>
            <a:r>
              <a:rPr lang="en-US" baseline="0" dirty="0" err="1">
                <a:sym typeface="Wingdings"/>
              </a:rPr>
              <a:t>har</a:t>
            </a:r>
            <a:r>
              <a:rPr lang="en-US" baseline="0" dirty="0">
                <a:sym typeface="Wingdings"/>
              </a:rPr>
              <a:t> 1 disk ++ alt </a:t>
            </a:r>
            <a:r>
              <a:rPr lang="en-US" baseline="0" dirty="0" err="1">
                <a:sym typeface="Wingdings"/>
              </a:rPr>
              <a:t>arbeidet</a:t>
            </a:r>
            <a:endParaRPr lang="en-US" baseline="0" dirty="0">
              <a:sym typeface="Wingding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sym typeface="Wingdings"/>
              </a:rPr>
              <a:t>	</a:t>
            </a:r>
            <a:r>
              <a:rPr lang="en-US" baseline="0" dirty="0" err="1">
                <a:sym typeface="Wingdings"/>
              </a:rPr>
              <a:t>Komplett</a:t>
            </a:r>
            <a:r>
              <a:rPr lang="en-US" baseline="0" dirty="0">
                <a:sym typeface="Wingdings"/>
              </a:rPr>
              <a:t> 2015: </a:t>
            </a:r>
            <a:r>
              <a:rPr lang="en-US" sz="1200" kern="1200" dirty="0">
                <a:solidFill>
                  <a:schemeClr val="tx1"/>
                </a:solidFill>
                <a:latin typeface="Arial" charset="0"/>
                <a:ea typeface="+mn-ea"/>
                <a:cs typeface="+mn-cs"/>
              </a:rPr>
              <a:t>Samsung 850 EVO 2TB SSD </a:t>
            </a:r>
            <a:r>
              <a:rPr lang="en-US" sz="1200" kern="1200" dirty="0">
                <a:solidFill>
                  <a:schemeClr val="tx1"/>
                </a:solidFill>
                <a:latin typeface="Arial" charset="0"/>
                <a:ea typeface="+mn-ea"/>
                <a:cs typeface="+mn-cs"/>
                <a:sym typeface="Wingdings"/>
              </a:rPr>
              <a:t> 7500 NOK  </a:t>
            </a:r>
            <a:r>
              <a:rPr lang="en-US" sz="1200" b="1" kern="1200" dirty="0">
                <a:solidFill>
                  <a:schemeClr val="tx1"/>
                </a:solidFill>
                <a:latin typeface="Arial" charset="0"/>
                <a:ea typeface="+mn-ea"/>
                <a:cs typeface="+mn-cs"/>
                <a:sym typeface="Wingdings"/>
              </a:rPr>
              <a:t>17,8 </a:t>
            </a:r>
            <a:r>
              <a:rPr lang="en-US" sz="1200" b="1" kern="1200" dirty="0" err="1">
                <a:solidFill>
                  <a:schemeClr val="tx1"/>
                </a:solidFill>
                <a:latin typeface="Arial" charset="0"/>
                <a:ea typeface="+mn-ea"/>
                <a:cs typeface="+mn-cs"/>
                <a:sym typeface="Wingdings"/>
              </a:rPr>
              <a:t>milliarder</a:t>
            </a:r>
            <a:r>
              <a:rPr lang="en-US" sz="1200" b="1" kern="1200" dirty="0">
                <a:solidFill>
                  <a:schemeClr val="tx1"/>
                </a:solidFill>
                <a:latin typeface="Arial" charset="0"/>
                <a:ea typeface="+mn-ea"/>
                <a:cs typeface="+mn-cs"/>
                <a:sym typeface="Wingdings"/>
              </a:rPr>
              <a:t> NOK</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baseline="0" dirty="0">
                <a:solidFill>
                  <a:schemeClr val="tx1"/>
                </a:solidFill>
                <a:latin typeface="Arial" charset="0"/>
                <a:ea typeface="+mn-ea"/>
                <a:cs typeface="+mn-cs"/>
                <a:sym typeface="Wingdings"/>
              </a:rPr>
              <a:t>	The </a:t>
            </a:r>
            <a:r>
              <a:rPr lang="en-US" sz="1200" b="1" kern="1200" baseline="0" dirty="0" err="1">
                <a:solidFill>
                  <a:schemeClr val="tx1"/>
                </a:solidFill>
                <a:latin typeface="Arial" charset="0"/>
                <a:ea typeface="+mn-ea"/>
                <a:cs typeface="+mn-cs"/>
                <a:sym typeface="Wingdings"/>
              </a:rPr>
              <a:t>intel</a:t>
            </a:r>
            <a:r>
              <a:rPr lang="en-US" sz="1200" b="1" kern="1200" baseline="0" dirty="0">
                <a:solidFill>
                  <a:schemeClr val="tx1"/>
                </a:solidFill>
                <a:latin typeface="Arial" charset="0"/>
                <a:ea typeface="+mn-ea"/>
                <a:cs typeface="+mn-cs"/>
                <a:sym typeface="Wingdings"/>
              </a:rPr>
              <a:t> </a:t>
            </a:r>
            <a:r>
              <a:rPr lang="en-US" sz="1200" b="1" kern="1200" dirty="0">
                <a:solidFill>
                  <a:schemeClr val="tx1"/>
                </a:solidFill>
                <a:latin typeface="Arial" charset="0"/>
                <a:ea typeface="+mn-ea"/>
                <a:cs typeface="+mn-cs"/>
              </a:rPr>
              <a:t>P3608, 4 TB : $8,759 </a:t>
            </a:r>
            <a:r>
              <a:rPr lang="en-US" sz="1200" b="1" kern="1200" dirty="0">
                <a:solidFill>
                  <a:schemeClr val="tx1"/>
                </a:solidFill>
                <a:latin typeface="Arial" charset="0"/>
                <a:ea typeface="+mn-ea"/>
                <a:cs typeface="+mn-cs"/>
                <a:sym typeface="Wingdings"/>
              </a:rPr>
              <a:t> 20 </a:t>
            </a:r>
            <a:r>
              <a:rPr lang="en-US" sz="1200" b="1" kern="1200" dirty="0" err="1">
                <a:solidFill>
                  <a:schemeClr val="tx1"/>
                </a:solidFill>
                <a:latin typeface="Arial" charset="0"/>
                <a:ea typeface="+mn-ea"/>
                <a:cs typeface="+mn-cs"/>
                <a:sym typeface="Wingdings"/>
              </a:rPr>
              <a:t>milliarder</a:t>
            </a:r>
            <a:r>
              <a:rPr lang="en-US" sz="1200" b="1" kern="1200" dirty="0">
                <a:solidFill>
                  <a:schemeClr val="tx1"/>
                </a:solidFill>
                <a:latin typeface="Arial" charset="0"/>
                <a:ea typeface="+mn-ea"/>
                <a:cs typeface="+mn-cs"/>
                <a:sym typeface="Wingdings"/>
              </a:rPr>
              <a:t> DOLLAR = 160 B NOK</a:t>
            </a:r>
            <a:endParaRPr lang="en-US" b="1" baseline="0" dirty="0">
              <a:sym typeface="Wingdings"/>
            </a:endParaRPr>
          </a:p>
          <a:p>
            <a:endParaRPr lang="en-US" b="1" dirty="0"/>
          </a:p>
          <a:p>
            <a:r>
              <a:rPr lang="en-US" b="0" dirty="0"/>
              <a:t>Picture is from MAYES</a:t>
            </a:r>
            <a:r>
              <a:rPr lang="en-US" b="0" baseline="0" dirty="0"/>
              <a:t> COUNTY, OKLAHOMA</a:t>
            </a:r>
            <a:endParaRPr lang="en-US" b="0" dirty="0"/>
          </a:p>
          <a:p>
            <a:endParaRPr lang="en-US" b="0" dirty="0"/>
          </a:p>
          <a:p>
            <a:r>
              <a:rPr lang="en-US" b="0" baseline="0" dirty="0"/>
              <a:t>https://</a:t>
            </a:r>
            <a:r>
              <a:rPr lang="en-US" b="0" baseline="0" dirty="0" err="1"/>
              <a:t>www.google.com</a:t>
            </a:r>
            <a:r>
              <a:rPr lang="en-US" b="0" baseline="0" dirty="0"/>
              <a:t>/about/datacenters/inside/locations/</a:t>
            </a:r>
            <a:r>
              <a:rPr lang="en-US" b="0" baseline="0" dirty="0" err="1"/>
              <a:t>index.html</a:t>
            </a:r>
            <a:endParaRPr lang="en-US" b="0" baseline="0" dirty="0"/>
          </a:p>
          <a:p>
            <a:endParaRPr lang="en-US" b="0" dirty="0"/>
          </a:p>
          <a:p>
            <a:r>
              <a:rPr lang="en-US" b="0" dirty="0"/>
              <a:t>In 2011, Google</a:t>
            </a:r>
            <a:r>
              <a:rPr lang="en-US" b="0" baseline="0" dirty="0"/>
              <a:t> had 1 Mill servers</a:t>
            </a:r>
            <a:endParaRPr lang="en-US" b="0" dirty="0"/>
          </a:p>
          <a:p>
            <a:r>
              <a:rPr lang="en-US" b="0" dirty="0"/>
              <a:t>In 2013: Microsoft had 1 Mill servers</a:t>
            </a:r>
          </a:p>
          <a:p>
            <a:endParaRPr lang="en-US" b="0" dirty="0"/>
          </a:p>
          <a:p>
            <a:endParaRPr lang="en-US" b="0"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a:t>
            </a:fld>
            <a:endParaRPr lang="en-US"/>
          </a:p>
        </p:txBody>
      </p:sp>
    </p:spTree>
    <p:extLst>
      <p:ext uri="{BB962C8B-B14F-4D97-AF65-F5344CB8AC3E}">
        <p14:creationId xmlns:p14="http://schemas.microsoft.com/office/powerpoint/2010/main" val="293518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2335DD08-28A7-4D3D-AFFB-097BB0F6ACA7}" type="slidenum">
              <a:rPr lang="en-US" sz="1200" b="0">
                <a:latin typeface="Arial" charset="0"/>
              </a:rPr>
              <a:pPr/>
              <a:t>5</a:t>
            </a:fld>
            <a:endParaRPr lang="en-US" sz="1200" b="0">
              <a:latin typeface="Arial" charset="0"/>
            </a:endParaRPr>
          </a:p>
        </p:txBody>
      </p:sp>
      <p:sp>
        <p:nvSpPr>
          <p:cNvPr id="75779" name="Rectangle 2"/>
          <p:cNvSpPr>
            <a:spLocks noGrp="1" noRot="1" noChangeAspect="1" noChangeArrowheads="1" noTextEdit="1"/>
          </p:cNvSpPr>
          <p:nvPr>
            <p:ph type="sldImg"/>
          </p:nvPr>
        </p:nvSpPr>
        <p:spPr>
          <a:xfrm>
            <a:off x="1139825" y="684213"/>
            <a:ext cx="4565650" cy="3424237"/>
          </a:xfrm>
          <a:ln/>
        </p:spPr>
      </p:sp>
      <p:sp>
        <p:nvSpPr>
          <p:cNvPr id="75780"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2335DD08-28A7-4D3D-AFFB-097BB0F6ACA7}" type="slidenum">
              <a:rPr lang="en-US" sz="1200" b="0">
                <a:latin typeface="Arial" charset="0"/>
              </a:rPr>
              <a:pPr/>
              <a:t>6</a:t>
            </a:fld>
            <a:endParaRPr lang="en-US" sz="1200" b="0">
              <a:latin typeface="Arial" charset="0"/>
            </a:endParaRPr>
          </a:p>
        </p:txBody>
      </p:sp>
      <p:sp>
        <p:nvSpPr>
          <p:cNvPr id="75779" name="Rectangle 2"/>
          <p:cNvSpPr>
            <a:spLocks noGrp="1" noRot="1" noChangeAspect="1" noChangeArrowheads="1" noTextEdit="1"/>
          </p:cNvSpPr>
          <p:nvPr>
            <p:ph type="sldImg"/>
          </p:nvPr>
        </p:nvSpPr>
        <p:spPr>
          <a:xfrm>
            <a:off x="1139825" y="684213"/>
            <a:ext cx="4565650" cy="3424237"/>
          </a:xfrm>
          <a:ln/>
        </p:spPr>
      </p:sp>
      <p:sp>
        <p:nvSpPr>
          <p:cNvPr id="75780"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nb-NO" dirty="0" err="1"/>
              <a:t>Some</a:t>
            </a:r>
            <a:r>
              <a:rPr lang="nb-NO" dirty="0"/>
              <a:t> </a:t>
            </a:r>
            <a:r>
              <a:rPr lang="nb-NO" dirty="0" err="1"/>
              <a:t>new</a:t>
            </a:r>
            <a:r>
              <a:rPr lang="nb-NO" dirty="0"/>
              <a:t> drives have </a:t>
            </a:r>
            <a:r>
              <a:rPr lang="nb-NO" dirty="0" err="1"/>
              <a:t>sectors</a:t>
            </a:r>
            <a:r>
              <a:rPr lang="nb-NO" dirty="0"/>
              <a:t> </a:t>
            </a:r>
            <a:r>
              <a:rPr lang="nb-NO" dirty="0" err="1"/>
              <a:t>of</a:t>
            </a:r>
            <a:r>
              <a:rPr lang="nb-NO" dirty="0"/>
              <a:t> 4096</a:t>
            </a:r>
          </a:p>
          <a:p>
            <a:pPr eaLnBrk="1" hangingPunct="1"/>
            <a:endParaRPr lang="nb-NO"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ECB3B89D-5F44-4776-87C3-CC320BEFC96C}" type="slidenum">
              <a:rPr lang="en-US" sz="1200" b="0">
                <a:latin typeface="Arial" charset="0"/>
              </a:rPr>
              <a:pPr/>
              <a:t>7</a:t>
            </a:fld>
            <a:endParaRPr lang="en-US" sz="1200" b="0">
              <a:latin typeface="Arial" charset="0"/>
            </a:endParaRPr>
          </a:p>
        </p:txBody>
      </p:sp>
      <p:sp>
        <p:nvSpPr>
          <p:cNvPr id="77827" name="Rectangle 2"/>
          <p:cNvSpPr>
            <a:spLocks noGrp="1" noRot="1" noChangeAspect="1" noChangeArrowheads="1" noTextEdit="1"/>
          </p:cNvSpPr>
          <p:nvPr>
            <p:ph type="sldImg"/>
          </p:nvPr>
        </p:nvSpPr>
        <p:spPr>
          <a:xfrm>
            <a:off x="1139825" y="684213"/>
            <a:ext cx="4565650" cy="3424237"/>
          </a:xfrm>
          <a:ln/>
        </p:spPr>
      </p:sp>
      <p:sp>
        <p:nvSpPr>
          <p:cNvPr id="77828"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nb-NO" dirty="0" err="1"/>
              <a:t>Some</a:t>
            </a:r>
            <a:r>
              <a:rPr lang="nb-NO" dirty="0"/>
              <a:t> </a:t>
            </a:r>
            <a:r>
              <a:rPr lang="nb-NO" dirty="0" err="1"/>
              <a:t>new</a:t>
            </a:r>
            <a:r>
              <a:rPr lang="nb-NO" dirty="0"/>
              <a:t> drives have </a:t>
            </a:r>
            <a:r>
              <a:rPr lang="nb-NO" dirty="0" err="1"/>
              <a:t>sectors</a:t>
            </a:r>
            <a:r>
              <a:rPr lang="nb-NO" dirty="0"/>
              <a:t> </a:t>
            </a:r>
            <a:r>
              <a:rPr lang="nb-NO" dirty="0" err="1"/>
              <a:t>of</a:t>
            </a:r>
            <a:r>
              <a:rPr lang="nb-NO" dirty="0"/>
              <a:t> 4096 B</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E477C854-03EF-460B-835D-352F852A10F2}" type="slidenum">
              <a:rPr lang="en-US" sz="1200" b="0">
                <a:latin typeface="Arial" charset="0"/>
              </a:rPr>
              <a:pPr/>
              <a:t>8</a:t>
            </a:fld>
            <a:endParaRPr lang="en-US" sz="1200" b="0">
              <a:latin typeface="Arial" charset="0"/>
            </a:endParaRPr>
          </a:p>
        </p:txBody>
      </p:sp>
      <p:sp>
        <p:nvSpPr>
          <p:cNvPr id="78851" name="Rectangle 2"/>
          <p:cNvSpPr>
            <a:spLocks noGrp="1" noRot="1" noChangeAspect="1" noChangeArrowheads="1" noTextEdit="1"/>
          </p:cNvSpPr>
          <p:nvPr>
            <p:ph type="sldImg"/>
          </p:nvPr>
        </p:nvSpPr>
        <p:spPr>
          <a:xfrm>
            <a:off x="1139825" y="684213"/>
            <a:ext cx="4565650" cy="3424237"/>
          </a:xfrm>
          <a:ln/>
        </p:spPr>
      </p:sp>
      <p:sp>
        <p:nvSpPr>
          <p:cNvPr id="78852"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9210BA52-62CC-4450-89B5-B63D5ABA1F4B}" type="slidenum">
              <a:rPr lang="en-US" sz="1200" b="0">
                <a:latin typeface="Arial" charset="0"/>
              </a:rPr>
              <a:pPr/>
              <a:t>9</a:t>
            </a:fld>
            <a:endParaRPr lang="en-US" sz="1200" b="0">
              <a:latin typeface="Arial" charset="0"/>
            </a:endParaRPr>
          </a:p>
        </p:txBody>
      </p:sp>
      <p:sp>
        <p:nvSpPr>
          <p:cNvPr id="79875" name="Rectangle 2"/>
          <p:cNvSpPr>
            <a:spLocks noGrp="1" noRot="1" noChangeAspect="1" noChangeArrowheads="1" noTextEdit="1"/>
          </p:cNvSpPr>
          <p:nvPr>
            <p:ph type="sldImg"/>
          </p:nvPr>
        </p:nvSpPr>
        <p:spPr>
          <a:xfrm>
            <a:off x="1139825" y="684213"/>
            <a:ext cx="4565650" cy="3424237"/>
          </a:xfrm>
          <a:ln/>
        </p:spPr>
      </p:sp>
      <p:sp>
        <p:nvSpPr>
          <p:cNvPr id="79876"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05FE58ED-0311-4CF3-9D9C-FECE1BE178ED}" type="slidenum">
              <a:rPr lang="en-US" sz="1200" b="0">
                <a:latin typeface="Arial" charset="0"/>
              </a:rPr>
              <a:pPr/>
              <a:t>10</a:t>
            </a:fld>
            <a:endParaRPr lang="en-US" sz="1200" b="0">
              <a:latin typeface="Arial" charset="0"/>
            </a:endParaRPr>
          </a:p>
        </p:txBody>
      </p:sp>
      <p:sp>
        <p:nvSpPr>
          <p:cNvPr id="80899" name="Rectangle 2"/>
          <p:cNvSpPr>
            <a:spLocks noGrp="1" noRot="1" noChangeAspect="1" noChangeArrowheads="1" noTextEdit="1"/>
          </p:cNvSpPr>
          <p:nvPr>
            <p:ph type="sldImg"/>
          </p:nvPr>
        </p:nvSpPr>
        <p:spPr>
          <a:xfrm>
            <a:off x="1139825" y="684213"/>
            <a:ext cx="4565650" cy="3424237"/>
          </a:xfrm>
          <a:ln/>
        </p:spPr>
      </p:sp>
      <p:sp>
        <p:nvSpPr>
          <p:cNvPr id="80900"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081D8D7B-B2A1-4454-8B5D-DAC5B0777B27}" type="slidenum">
              <a:rPr lang="en-US" sz="1200" b="0">
                <a:latin typeface="Arial" charset="0"/>
              </a:rPr>
              <a:pPr/>
              <a:t>11</a:t>
            </a:fld>
            <a:endParaRPr lang="en-US" sz="1200" b="0">
              <a:latin typeface="Arial" charset="0"/>
            </a:endParaRPr>
          </a:p>
        </p:txBody>
      </p:sp>
      <p:sp>
        <p:nvSpPr>
          <p:cNvPr id="81923" name="Rectangle 2"/>
          <p:cNvSpPr>
            <a:spLocks noGrp="1" noRot="1" noChangeAspect="1" noChangeArrowheads="1" noTextEdit="1"/>
          </p:cNvSpPr>
          <p:nvPr>
            <p:ph type="sldImg"/>
          </p:nvPr>
        </p:nvSpPr>
        <p:spPr>
          <a:xfrm>
            <a:off x="1139825" y="684213"/>
            <a:ext cx="4565650" cy="3424237"/>
          </a:xfrm>
          <a:ln/>
        </p:spPr>
      </p:sp>
      <p:sp>
        <p:nvSpPr>
          <p:cNvPr id="81924"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nb-NO" dirty="0"/>
              <a:t>15.000 RPM = 250 RPS = 4 ms per rotasjon </a:t>
            </a:r>
            <a:r>
              <a:rPr lang="nb-NO" dirty="0">
                <a:sym typeface="Wingdings"/>
              </a:rPr>
              <a:t> 2</a:t>
            </a:r>
            <a:r>
              <a:rPr lang="nb-NO" baseline="0" dirty="0">
                <a:sym typeface="Wingdings"/>
              </a:rPr>
              <a:t> ms gjennomsnittlig rotasjonsforsinkelse</a:t>
            </a:r>
            <a:endParaRPr lang="nb-NO"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5DE35996-67D0-4757-B530-BE3D55048F9C}" type="slidenum">
              <a:rPr lang="en-US" sz="1200" b="0">
                <a:latin typeface="Arial" charset="0"/>
              </a:rPr>
              <a:pPr/>
              <a:t>12</a:t>
            </a:fld>
            <a:endParaRPr lang="en-US" sz="1200" b="0">
              <a:latin typeface="Arial" charset="0"/>
            </a:endParaRPr>
          </a:p>
        </p:txBody>
      </p:sp>
      <p:sp>
        <p:nvSpPr>
          <p:cNvPr id="82947" name="Rectangle 2"/>
          <p:cNvSpPr>
            <a:spLocks noGrp="1" noRot="1" noChangeAspect="1" noChangeArrowheads="1" noTextEdit="1"/>
          </p:cNvSpPr>
          <p:nvPr>
            <p:ph type="sldImg"/>
          </p:nvPr>
        </p:nvSpPr>
        <p:spPr>
          <a:xfrm>
            <a:off x="1139825" y="684213"/>
            <a:ext cx="4565650" cy="3424237"/>
          </a:xfrm>
          <a:ln/>
        </p:spPr>
      </p:sp>
      <p:sp>
        <p:nvSpPr>
          <p:cNvPr id="82948"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6B6103E4-860E-4AD5-93E5-A59B4BD61514}" type="slidenum">
              <a:rPr lang="en-US" sz="1200" b="0">
                <a:latin typeface="Arial" charset="0"/>
              </a:rPr>
              <a:pPr/>
              <a:t>13</a:t>
            </a:fld>
            <a:endParaRPr lang="en-US" sz="1200" b="0">
              <a:latin typeface="Arial" charset="0"/>
            </a:endParaRPr>
          </a:p>
        </p:txBody>
      </p:sp>
      <p:sp>
        <p:nvSpPr>
          <p:cNvPr id="83971" name="Rectangle 2"/>
          <p:cNvSpPr>
            <a:spLocks noGrp="1" noRot="1" noChangeAspect="1" noChangeArrowheads="1" noTextEdit="1"/>
          </p:cNvSpPr>
          <p:nvPr>
            <p:ph type="sldImg"/>
          </p:nvPr>
        </p:nvSpPr>
        <p:spPr>
          <a:xfrm>
            <a:off x="1139825" y="684213"/>
            <a:ext cx="4565650" cy="3424237"/>
          </a:xfrm>
          <a:ln/>
        </p:spPr>
      </p:sp>
      <p:sp>
        <p:nvSpPr>
          <p:cNvPr id="83972"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49FCD28D-5A6E-42FF-A664-F061E83E90E9}" type="slidenum">
              <a:rPr lang="en-US" sz="1200" b="0">
                <a:latin typeface="Arial" charset="0"/>
              </a:rPr>
              <a:pPr/>
              <a:t>14</a:t>
            </a:fld>
            <a:endParaRPr lang="en-US" sz="1200" b="0">
              <a:latin typeface="Arial" charset="0"/>
            </a:endParaRPr>
          </a:p>
        </p:txBody>
      </p:sp>
      <p:sp>
        <p:nvSpPr>
          <p:cNvPr id="76803" name="Rectangle 2"/>
          <p:cNvSpPr>
            <a:spLocks noGrp="1" noRot="1" noChangeAspect="1" noChangeArrowheads="1" noTextEdit="1"/>
          </p:cNvSpPr>
          <p:nvPr>
            <p:ph type="sldImg"/>
          </p:nvPr>
        </p:nvSpPr>
        <p:spPr>
          <a:xfrm>
            <a:off x="1139825" y="684213"/>
            <a:ext cx="4565650" cy="3424237"/>
          </a:xfrm>
          <a:ln/>
        </p:spPr>
      </p:sp>
      <p:sp>
        <p:nvSpPr>
          <p:cNvPr id="76804"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nb-NO" dirty="0"/>
              <a:t>http://</a:t>
            </a:r>
            <a:r>
              <a:rPr lang="nb-NO" dirty="0" err="1"/>
              <a:t>www.seagate.com</a:t>
            </a:r>
            <a:r>
              <a:rPr lang="nb-NO" dirty="0"/>
              <a:t>/files/</a:t>
            </a:r>
            <a:r>
              <a:rPr lang="nb-NO" dirty="0" err="1"/>
              <a:t>docs</a:t>
            </a:r>
            <a:r>
              <a:rPr lang="nb-NO" dirty="0"/>
              <a:t>/</a:t>
            </a:r>
            <a:r>
              <a:rPr lang="nb-NO" dirty="0" err="1"/>
              <a:t>pdf</a:t>
            </a:r>
            <a:r>
              <a:rPr lang="nb-NO" dirty="0"/>
              <a:t>/</a:t>
            </a:r>
            <a:r>
              <a:rPr lang="nb-NO" dirty="0" err="1"/>
              <a:t>datasheet</a:t>
            </a:r>
            <a:r>
              <a:rPr lang="nb-NO" dirty="0"/>
              <a:t>/</a:t>
            </a:r>
            <a:r>
              <a:rPr lang="nb-NO" dirty="0" err="1"/>
              <a:t>disc</a:t>
            </a:r>
            <a:r>
              <a:rPr lang="nb-NO" dirty="0"/>
              <a:t>/cheetah-15k.7-ds1677.3-1007us.pdf :</a:t>
            </a:r>
          </a:p>
          <a:p>
            <a:pPr eaLnBrk="1" hangingPunct="1"/>
            <a:endParaRPr lang="nb-NO" dirty="0"/>
          </a:p>
          <a:p>
            <a:pPr eaLnBrk="1" hangingPunct="1"/>
            <a:r>
              <a:rPr lang="nb-NO" dirty="0"/>
              <a:t>X15.7 has more </a:t>
            </a:r>
            <a:r>
              <a:rPr lang="nb-NO" dirty="0" err="1"/>
              <a:t>capasity</a:t>
            </a:r>
            <a:r>
              <a:rPr lang="nb-NO" baseline="0" dirty="0"/>
              <a:t> and </a:t>
            </a:r>
            <a:r>
              <a:rPr lang="nb-NO" baseline="0" dirty="0" err="1"/>
              <a:t>higher</a:t>
            </a:r>
            <a:r>
              <a:rPr lang="nb-NO" baseline="0" dirty="0"/>
              <a:t> transfer rates, </a:t>
            </a:r>
            <a:r>
              <a:rPr lang="nb-NO" baseline="0" dirty="0" err="1"/>
              <a:t>but</a:t>
            </a:r>
            <a:r>
              <a:rPr lang="nb-NO" baseline="0" dirty="0"/>
              <a:t> </a:t>
            </a:r>
            <a:r>
              <a:rPr lang="nb-NO" baseline="0" dirty="0" err="1"/>
              <a:t>almost</a:t>
            </a:r>
            <a:r>
              <a:rPr lang="nb-NO" baseline="0" dirty="0"/>
              <a:t> </a:t>
            </a:r>
            <a:r>
              <a:rPr lang="nb-NO" baseline="0" dirty="0" err="1"/>
              <a:t>the</a:t>
            </a:r>
            <a:r>
              <a:rPr lang="nb-NO" baseline="0" dirty="0"/>
              <a:t> same </a:t>
            </a:r>
            <a:r>
              <a:rPr lang="nb-NO" baseline="0" dirty="0" err="1"/>
              <a:t>seek</a:t>
            </a:r>
            <a:r>
              <a:rPr lang="nb-NO" baseline="0" dirty="0"/>
              <a:t>/</a:t>
            </a:r>
            <a:r>
              <a:rPr lang="nb-NO" baseline="0" dirty="0" err="1"/>
              <a:t>rotation</a:t>
            </a:r>
            <a:r>
              <a:rPr lang="nb-NO" baseline="0" dirty="0"/>
              <a:t> </a:t>
            </a:r>
            <a:r>
              <a:rPr lang="nb-NO" baseline="0" dirty="0" err="1"/>
              <a:t>latencies</a:t>
            </a:r>
            <a:r>
              <a:rPr lang="nb-NO" baseline="0" dirty="0"/>
              <a:t> (3.4 / 0.2 / 2)</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C710D5DE-056D-4424-8D48-0A24C4B60D88}" type="slidenum">
              <a:rPr lang="en-US" sz="1200" b="0">
                <a:latin typeface="Arial" charset="0"/>
              </a:rPr>
              <a:pPr/>
              <a:t>15</a:t>
            </a:fld>
            <a:endParaRPr lang="en-US" sz="1200" b="0">
              <a:latin typeface="Arial" charset="0"/>
            </a:endParaRPr>
          </a:p>
        </p:txBody>
      </p:sp>
      <p:sp>
        <p:nvSpPr>
          <p:cNvPr id="84995" name="Rectangle 2"/>
          <p:cNvSpPr>
            <a:spLocks noGrp="1" noRot="1" noChangeAspect="1" noChangeArrowheads="1" noTextEdit="1"/>
          </p:cNvSpPr>
          <p:nvPr>
            <p:ph type="sldImg"/>
          </p:nvPr>
        </p:nvSpPr>
        <p:spPr>
          <a:xfrm>
            <a:off x="1139825" y="684213"/>
            <a:ext cx="4565650" cy="3424237"/>
          </a:xfrm>
          <a:ln/>
        </p:spPr>
      </p:sp>
      <p:sp>
        <p:nvSpPr>
          <p:cNvPr id="84996"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015C7B36-614D-4C22-8ACA-7730B45CAE00}" type="slidenum">
              <a:rPr lang="en-US" sz="1200" b="0">
                <a:latin typeface="Arial" charset="0"/>
              </a:rPr>
              <a:pPr/>
              <a:t>16</a:t>
            </a:fld>
            <a:endParaRPr lang="en-US" sz="1200" b="0">
              <a:latin typeface="Arial" charset="0"/>
            </a:endParaRPr>
          </a:p>
        </p:txBody>
      </p:sp>
      <p:sp>
        <p:nvSpPr>
          <p:cNvPr id="86019" name="Rectangle 2"/>
          <p:cNvSpPr>
            <a:spLocks noGrp="1" noRot="1" noChangeAspect="1" noChangeArrowheads="1" noTextEdit="1"/>
          </p:cNvSpPr>
          <p:nvPr>
            <p:ph type="sldImg"/>
          </p:nvPr>
        </p:nvSpPr>
        <p:spPr>
          <a:xfrm>
            <a:off x="1139825" y="684213"/>
            <a:ext cx="4565650" cy="3424237"/>
          </a:xfrm>
          <a:ln/>
        </p:spPr>
      </p:sp>
      <p:sp>
        <p:nvSpPr>
          <p:cNvPr id="86020"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E85BC898-ACCC-45BD-80DB-757D4F3636EF}" type="slidenum">
              <a:rPr lang="en-US" sz="1200" b="0">
                <a:latin typeface="Arial" charset="0"/>
              </a:rPr>
              <a:pPr/>
              <a:t>17</a:t>
            </a:fld>
            <a:endParaRPr lang="en-US" sz="1200" b="0">
              <a:latin typeface="Arial" charset="0"/>
            </a:endParaRPr>
          </a:p>
        </p:txBody>
      </p:sp>
      <p:sp>
        <p:nvSpPr>
          <p:cNvPr id="87043" name="Rectangle 2"/>
          <p:cNvSpPr>
            <a:spLocks noGrp="1" noRot="1" noChangeAspect="1" noChangeArrowheads="1" noTextEdit="1"/>
          </p:cNvSpPr>
          <p:nvPr>
            <p:ph type="sldImg"/>
          </p:nvPr>
        </p:nvSpPr>
        <p:spPr>
          <a:xfrm>
            <a:off x="1139825" y="684213"/>
            <a:ext cx="4565650" cy="3424237"/>
          </a:xfrm>
          <a:ln/>
        </p:spPr>
      </p:sp>
      <p:sp>
        <p:nvSpPr>
          <p:cNvPr id="87044"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36090B7F-CAFE-4F05-BC2D-1F1E9293E59B}" type="slidenum">
              <a:rPr lang="en-US" sz="1200" b="0">
                <a:latin typeface="Arial" charset="0"/>
              </a:rPr>
              <a:pPr/>
              <a:t>18</a:t>
            </a:fld>
            <a:endParaRPr lang="en-US" sz="1200" b="0">
              <a:latin typeface="Arial" charset="0"/>
            </a:endParaRPr>
          </a:p>
        </p:txBody>
      </p:sp>
      <p:sp>
        <p:nvSpPr>
          <p:cNvPr id="88067" name="Rectangle 2"/>
          <p:cNvSpPr>
            <a:spLocks noGrp="1" noRot="1" noChangeAspect="1" noChangeArrowheads="1" noTextEdit="1"/>
          </p:cNvSpPr>
          <p:nvPr>
            <p:ph type="sldImg"/>
          </p:nvPr>
        </p:nvSpPr>
        <p:spPr>
          <a:xfrm>
            <a:off x="1139825" y="684213"/>
            <a:ext cx="4565650" cy="3424237"/>
          </a:xfrm>
          <a:ln/>
        </p:spPr>
      </p:sp>
      <p:sp>
        <p:nvSpPr>
          <p:cNvPr id="88068"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Indiana Jones – Hangar 51</a:t>
            </a:r>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20</a:t>
            </a:fld>
            <a:endParaRPr lang="en-US"/>
          </a:p>
        </p:txBody>
      </p:sp>
    </p:spTree>
    <p:extLst>
      <p:ext uri="{BB962C8B-B14F-4D97-AF65-F5344CB8AC3E}">
        <p14:creationId xmlns:p14="http://schemas.microsoft.com/office/powerpoint/2010/main" val="195932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21</a:t>
            </a:fld>
            <a:endParaRPr lang="en-US"/>
          </a:p>
        </p:txBody>
      </p:sp>
    </p:spTree>
    <p:extLst>
      <p:ext uri="{BB962C8B-B14F-4D97-AF65-F5344CB8AC3E}">
        <p14:creationId xmlns:p14="http://schemas.microsoft.com/office/powerpoint/2010/main" val="11446437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22</a:t>
            </a:fld>
            <a:endParaRPr lang="en-US"/>
          </a:p>
        </p:txBody>
      </p:sp>
    </p:spTree>
    <p:extLst>
      <p:ext uri="{BB962C8B-B14F-4D97-AF65-F5344CB8AC3E}">
        <p14:creationId xmlns:p14="http://schemas.microsoft.com/office/powerpoint/2010/main" val="2972920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køen</a:t>
            </a:r>
            <a:r>
              <a:rPr lang="en-US" dirty="0"/>
              <a:t> </a:t>
            </a:r>
            <a:r>
              <a:rPr lang="en-US" dirty="0" err="1"/>
              <a:t>går</a:t>
            </a:r>
            <a:r>
              <a:rPr lang="en-US" baseline="0" dirty="0"/>
              <a:t> </a:t>
            </a:r>
            <a:r>
              <a:rPr lang="en-US" baseline="0" dirty="0" err="1"/>
              <a:t>av</a:t>
            </a:r>
            <a:r>
              <a:rPr lang="en-US" baseline="0" dirty="0"/>
              <a:t> </a:t>
            </a:r>
            <a:r>
              <a:rPr lang="en-US" baseline="0" dirty="0" err="1"/>
              <a:t>seg</a:t>
            </a:r>
            <a:r>
              <a:rPr lang="en-US" baseline="0" dirty="0"/>
              <a:t> </a:t>
            </a:r>
            <a:r>
              <a:rPr lang="en-US" baseline="0" dirty="0" err="1"/>
              <a:t>selv</a:t>
            </a:r>
            <a:r>
              <a:rPr lang="en-US" baseline="0" dirty="0"/>
              <a:t> </a:t>
            </a:r>
            <a:r>
              <a:rPr lang="en-US" baseline="0" dirty="0" err="1"/>
              <a:t>fra</a:t>
            </a:r>
            <a:r>
              <a:rPr lang="en-US" baseline="0" dirty="0"/>
              <a:t> </a:t>
            </a:r>
            <a:r>
              <a:rPr lang="en-US" baseline="0" dirty="0" err="1"/>
              <a:t>og</a:t>
            </a:r>
            <a:r>
              <a:rPr lang="en-US" baseline="0" dirty="0"/>
              <a:t> med 7</a:t>
            </a: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24</a:t>
            </a:fld>
            <a:endParaRPr lang="en-US"/>
          </a:p>
        </p:txBody>
      </p:sp>
    </p:spTree>
    <p:extLst>
      <p:ext uri="{BB962C8B-B14F-4D97-AF65-F5344CB8AC3E}">
        <p14:creationId xmlns:p14="http://schemas.microsoft.com/office/powerpoint/2010/main" val="2260901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25</a:t>
            </a:fld>
            <a:endParaRPr lang="en-US"/>
          </a:p>
        </p:txBody>
      </p:sp>
    </p:spTree>
    <p:extLst>
      <p:ext uri="{BB962C8B-B14F-4D97-AF65-F5344CB8AC3E}">
        <p14:creationId xmlns:p14="http://schemas.microsoft.com/office/powerpoint/2010/main" val="9792117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26</a:t>
            </a:fld>
            <a:endParaRPr lang="en-US"/>
          </a:p>
        </p:txBody>
      </p:sp>
    </p:spTree>
    <p:extLst>
      <p:ext uri="{BB962C8B-B14F-4D97-AF65-F5344CB8AC3E}">
        <p14:creationId xmlns:p14="http://schemas.microsoft.com/office/powerpoint/2010/main" val="2164874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27</a:t>
            </a:fld>
            <a:endParaRPr lang="en-US"/>
          </a:p>
        </p:txBody>
      </p:sp>
    </p:spTree>
    <p:extLst>
      <p:ext uri="{BB962C8B-B14F-4D97-AF65-F5344CB8AC3E}">
        <p14:creationId xmlns:p14="http://schemas.microsoft.com/office/powerpoint/2010/main" val="105579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28</a:t>
            </a:fld>
            <a:endParaRPr lang="en-US"/>
          </a:p>
        </p:txBody>
      </p:sp>
    </p:spTree>
    <p:extLst>
      <p:ext uri="{BB962C8B-B14F-4D97-AF65-F5344CB8AC3E}">
        <p14:creationId xmlns:p14="http://schemas.microsoft.com/office/powerpoint/2010/main" val="1715023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30</a:t>
            </a:fld>
            <a:endParaRPr lang="en-US"/>
          </a:p>
        </p:txBody>
      </p:sp>
    </p:spTree>
    <p:extLst>
      <p:ext uri="{BB962C8B-B14F-4D97-AF65-F5344CB8AC3E}">
        <p14:creationId xmlns:p14="http://schemas.microsoft.com/office/powerpoint/2010/main" val="2397054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31</a:t>
            </a:fld>
            <a:endParaRPr lang="en-US"/>
          </a:p>
        </p:txBody>
      </p:sp>
    </p:spTree>
    <p:extLst>
      <p:ext uri="{BB962C8B-B14F-4D97-AF65-F5344CB8AC3E}">
        <p14:creationId xmlns:p14="http://schemas.microsoft.com/office/powerpoint/2010/main" val="4216711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32</a:t>
            </a:fld>
            <a:endParaRPr lang="en-US"/>
          </a:p>
        </p:txBody>
      </p:sp>
    </p:spTree>
    <p:extLst>
      <p:ext uri="{BB962C8B-B14F-4D97-AF65-F5344CB8AC3E}">
        <p14:creationId xmlns:p14="http://schemas.microsoft.com/office/powerpoint/2010/main" val="32266138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34</a:t>
            </a:fld>
            <a:endParaRPr lang="en-US"/>
          </a:p>
        </p:txBody>
      </p:sp>
    </p:spTree>
    <p:extLst>
      <p:ext uri="{BB962C8B-B14F-4D97-AF65-F5344CB8AC3E}">
        <p14:creationId xmlns:p14="http://schemas.microsoft.com/office/powerpoint/2010/main" val="17637894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35</a:t>
            </a:fld>
            <a:endParaRPr lang="en-US"/>
          </a:p>
        </p:txBody>
      </p:sp>
    </p:spTree>
    <p:extLst>
      <p:ext uri="{BB962C8B-B14F-4D97-AF65-F5344CB8AC3E}">
        <p14:creationId xmlns:p14="http://schemas.microsoft.com/office/powerpoint/2010/main" val="23421922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36</a:t>
            </a:fld>
            <a:endParaRPr lang="en-US"/>
          </a:p>
        </p:txBody>
      </p:sp>
    </p:spTree>
    <p:extLst>
      <p:ext uri="{BB962C8B-B14F-4D97-AF65-F5344CB8AC3E}">
        <p14:creationId xmlns:p14="http://schemas.microsoft.com/office/powerpoint/2010/main" val="13298905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Deadline: </a:t>
            </a:r>
          </a:p>
          <a:p>
            <a:pPr marL="171450" indent="-171450">
              <a:buFontTx/>
              <a:buChar char="-"/>
            </a:pPr>
            <a:r>
              <a:rPr lang="en-US" dirty="0"/>
              <a:t>read priority over write,</a:t>
            </a:r>
          </a:p>
          <a:p>
            <a:pPr marL="171450" indent="-171450">
              <a:buFontTx/>
              <a:buChar char="-"/>
            </a:pPr>
            <a:r>
              <a:rPr lang="en-US" dirty="0"/>
              <a:t>respective deadlines are</a:t>
            </a:r>
            <a:r>
              <a:rPr lang="en-US" baseline="0" dirty="0"/>
              <a:t> </a:t>
            </a:r>
            <a:r>
              <a:rPr lang="en-US" dirty="0"/>
              <a:t>0.5 and 5 seconds</a:t>
            </a:r>
          </a:p>
          <a:p>
            <a:pPr marL="171450" indent="-171450">
              <a:buFontTx/>
              <a:buChar char="-"/>
            </a:pPr>
            <a:r>
              <a:rPr lang="en-US" dirty="0"/>
              <a:t>if</a:t>
            </a:r>
            <a:r>
              <a:rPr lang="en-US" baseline="0" dirty="0"/>
              <a:t> no deadlines have expired, select a batch from SCAN</a:t>
            </a:r>
            <a:br>
              <a:rPr lang="en-US" baseline="0" dirty="0"/>
            </a:br>
            <a:endParaRPr lang="en-US" baseline="0" dirty="0"/>
          </a:p>
          <a:p>
            <a:pPr marL="0" indent="0">
              <a:buFontTx/>
              <a:buNone/>
            </a:pPr>
            <a:r>
              <a:rPr lang="en-US" baseline="0" dirty="0"/>
              <a:t>Anticipatory;</a:t>
            </a:r>
          </a:p>
          <a:p>
            <a:pPr marL="0" indent="0">
              <a:buFontTx/>
              <a:buNone/>
            </a:pPr>
            <a:r>
              <a:rPr lang="en-US" baseline="0" dirty="0"/>
              <a:t>http://</a:t>
            </a:r>
            <a:r>
              <a:rPr lang="en-US" baseline="0" dirty="0" err="1"/>
              <a:t>www.linux-mag.com</a:t>
            </a:r>
            <a:r>
              <a:rPr lang="en-US" baseline="0" dirty="0"/>
              <a:t>/id/7724/ :</a:t>
            </a:r>
          </a:p>
          <a:p>
            <a:pPr marL="0" indent="0">
              <a:buFontTx/>
              <a:buNone/>
            </a:pPr>
            <a:r>
              <a:rPr lang="en-US" baseline="0" dirty="0"/>
              <a:t>It has been observed that the Apache web server may achieve up to 71% more throughput using the anticipatory IO scheduler. On the other hand, it has been observed that the anticipatory scheduler has caused up to a 15% slowdown on a database run.</a:t>
            </a:r>
          </a:p>
          <a:p>
            <a:pPr marL="0" indent="0">
              <a:buFontTx/>
              <a:buNone/>
            </a:pPr>
            <a:r>
              <a:rPr lang="en-US" dirty="0"/>
              <a:t>The</a:t>
            </a:r>
            <a:r>
              <a:rPr lang="en-US" baseline="0" dirty="0"/>
              <a:t> </a:t>
            </a:r>
            <a:r>
              <a:rPr lang="en-US" dirty="0"/>
              <a:t>anticipatory IO </a:t>
            </a:r>
            <a:r>
              <a:rPr lang="en-US" dirty="0" err="1"/>
              <a:t>schduler</a:t>
            </a:r>
            <a:r>
              <a:rPr lang="en-US" dirty="0"/>
              <a:t> was a mixed bag overall, helping some workloads and hurting others. In the 2.6.33 kernel, Linus decided that the CFQ (Completely Fair Queue) Scheduler had a broad range of capabilities beyond the desktop to include servers, so the anticipatory scheduler was removed from the 2.6.33 kernel.</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37</a:t>
            </a:fld>
            <a:endParaRPr lang="en-US"/>
          </a:p>
        </p:txBody>
      </p:sp>
    </p:spTree>
    <p:extLst>
      <p:ext uri="{BB962C8B-B14F-4D97-AF65-F5344CB8AC3E}">
        <p14:creationId xmlns:p14="http://schemas.microsoft.com/office/powerpoint/2010/main" val="226752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www.microsoftpressstore.com</a:t>
            </a:r>
            <a:r>
              <a:rPr lang="en-US" dirty="0"/>
              <a:t>/articles/</a:t>
            </a:r>
            <a:r>
              <a:rPr lang="en-US" dirty="0" err="1"/>
              <a:t>article.aspx?p</a:t>
            </a:r>
            <a:r>
              <a:rPr lang="en-US" dirty="0"/>
              <a:t>=2201309&amp;seqNum=3</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Without I/O priority, background activities like search indexing, virus scanning, and disk defragmenting can severely impact the responsiveness of foreground operations. A user launching an application or opening a document while another process is performing disk I/O, for example, experiences delays as the foreground task waits for disk access. The same interference also affects the streaming playback of multimedia content like music from a disk.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Windows includes two types of I/O prioritization to help foreground I/O operations get preference: priority on individual I/O operations and I/O bandwidth reservations.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5 levels of priorities supported, 3 used. As each application generates I/</a:t>
            </a:r>
            <a:r>
              <a:rPr lang="en-US" dirty="0" err="1"/>
              <a:t>Os</a:t>
            </a:r>
            <a:r>
              <a:rPr lang="en-US" dirty="0"/>
              <a:t>, I/O request packets  (IRPs) are put on different I/O queues based on their priority, and the hierarchy strategy decides the ordering of the operations.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FIFO queue for each.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Windows I/O bandwidth reservation support is useful for applications that desire consistent I/O throughput. Using the </a:t>
            </a:r>
            <a:r>
              <a:rPr lang="en-US" dirty="0" err="1"/>
              <a:t>SetFileBandwidthReservation</a:t>
            </a:r>
            <a:r>
              <a:rPr lang="en-US" dirty="0"/>
              <a:t> call, a media player application asks the I/O system to guarantee it the ability to read data from a device at a specified rate.  The I/O system won’t service other I/</a:t>
            </a:r>
            <a:r>
              <a:rPr lang="en-US" dirty="0" err="1"/>
              <a:t>Os</a:t>
            </a:r>
            <a:r>
              <a:rPr lang="en-US" dirty="0"/>
              <a:t> unless it can satisfy the requirements of applications that have made reservations on the target storage device.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 few other subtle modifications to normal I/O paths are used by Windows to avoid starvation, inversion, or otherwise unwanted scenarios when I/O priority is being used. Typically, these modifications are done by boosting I/O priority when needed.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38</a:t>
            </a:fld>
            <a:endParaRPr lang="en-US"/>
          </a:p>
        </p:txBody>
      </p:sp>
    </p:spTree>
    <p:extLst>
      <p:ext uri="{BB962C8B-B14F-4D97-AF65-F5344CB8AC3E}">
        <p14:creationId xmlns:p14="http://schemas.microsoft.com/office/powerpoint/2010/main" val="19988044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39</a:t>
            </a:fld>
            <a:endParaRPr lang="en-US"/>
          </a:p>
        </p:txBody>
      </p:sp>
    </p:spTree>
    <p:extLst>
      <p:ext uri="{BB962C8B-B14F-4D97-AF65-F5344CB8AC3E}">
        <p14:creationId xmlns:p14="http://schemas.microsoft.com/office/powerpoint/2010/main" val="3541814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40</a:t>
            </a:fld>
            <a:endParaRPr lang="en-US"/>
          </a:p>
        </p:txBody>
      </p:sp>
    </p:spTree>
    <p:extLst>
      <p:ext uri="{BB962C8B-B14F-4D97-AF65-F5344CB8AC3E}">
        <p14:creationId xmlns:p14="http://schemas.microsoft.com/office/powerpoint/2010/main" val="17858889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6F62BC-75BB-43AC-8813-6589CBB660CF}" type="slidenum">
              <a:rPr lang="en-US" smtClean="0"/>
              <a:pPr>
                <a:defRPr/>
              </a:pPr>
              <a:t>41</a:t>
            </a:fld>
            <a:endParaRPr lang="en-US"/>
          </a:p>
        </p:txBody>
      </p:sp>
    </p:spTree>
    <p:extLst>
      <p:ext uri="{BB962C8B-B14F-4D97-AF65-F5344CB8AC3E}">
        <p14:creationId xmlns:p14="http://schemas.microsoft.com/office/powerpoint/2010/main" val="6430962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36090B7F-CAFE-4F05-BC2D-1F1E9293E59B}" type="slidenum">
              <a:rPr lang="en-US" sz="1200" b="0">
                <a:latin typeface="Arial" charset="0"/>
              </a:rPr>
              <a:pPr/>
              <a:t>42</a:t>
            </a:fld>
            <a:endParaRPr lang="en-US" sz="1200" b="0">
              <a:latin typeface="Arial" charset="0"/>
            </a:endParaRPr>
          </a:p>
        </p:txBody>
      </p:sp>
      <p:sp>
        <p:nvSpPr>
          <p:cNvPr id="88067" name="Rectangle 2"/>
          <p:cNvSpPr>
            <a:spLocks noGrp="1" noRot="1" noChangeAspect="1" noChangeArrowheads="1" noTextEdit="1"/>
          </p:cNvSpPr>
          <p:nvPr>
            <p:ph type="sldImg"/>
          </p:nvPr>
        </p:nvSpPr>
        <p:spPr>
          <a:xfrm>
            <a:off x="1139825" y="684213"/>
            <a:ext cx="4565650" cy="3424237"/>
          </a:xfrm>
          <a:ln/>
        </p:spPr>
      </p:sp>
      <p:sp>
        <p:nvSpPr>
          <p:cNvPr id="88068"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43</a:t>
            </a:fld>
            <a:endParaRPr lang="en-US"/>
          </a:p>
        </p:txBody>
      </p:sp>
    </p:spTree>
    <p:extLst>
      <p:ext uri="{BB962C8B-B14F-4D97-AF65-F5344CB8AC3E}">
        <p14:creationId xmlns:p14="http://schemas.microsoft.com/office/powerpoint/2010/main" val="36771053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44</a:t>
            </a:fld>
            <a:endParaRPr lang="en-US"/>
          </a:p>
        </p:txBody>
      </p:sp>
    </p:spTree>
    <p:extLst>
      <p:ext uri="{BB962C8B-B14F-4D97-AF65-F5344CB8AC3E}">
        <p14:creationId xmlns:p14="http://schemas.microsoft.com/office/powerpoint/2010/main" val="29927721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785F1008-7353-40A0-B05E-9C88D09A8BAF}" type="slidenum">
              <a:rPr lang="en-US" sz="1200" b="0">
                <a:latin typeface="Arial" charset="0"/>
              </a:rPr>
              <a:pPr/>
              <a:t>46</a:t>
            </a:fld>
            <a:endParaRPr lang="en-US" sz="1200" b="0">
              <a:latin typeface="Arial" charset="0"/>
            </a:endParaRPr>
          </a:p>
        </p:txBody>
      </p:sp>
      <p:sp>
        <p:nvSpPr>
          <p:cNvPr id="89091" name="Rectangle 2"/>
          <p:cNvSpPr>
            <a:spLocks noGrp="1" noRot="1" noChangeAspect="1" noChangeArrowheads="1" noTextEdit="1"/>
          </p:cNvSpPr>
          <p:nvPr>
            <p:ph type="sldImg"/>
          </p:nvPr>
        </p:nvSpPr>
        <p:spPr>
          <a:xfrm>
            <a:off x="1139825" y="684213"/>
            <a:ext cx="4565650" cy="3424237"/>
          </a:xfrm>
          <a:ln/>
        </p:spPr>
      </p:sp>
      <p:sp>
        <p:nvSpPr>
          <p:cNvPr id="89092"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47</a:t>
            </a:fld>
            <a:endParaRPr lang="en-US"/>
          </a:p>
        </p:txBody>
      </p:sp>
    </p:spTree>
    <p:extLst>
      <p:ext uri="{BB962C8B-B14F-4D97-AF65-F5344CB8AC3E}">
        <p14:creationId xmlns:p14="http://schemas.microsoft.com/office/powerpoint/2010/main" val="15487312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48</a:t>
            </a:fld>
            <a:endParaRPr lang="en-US"/>
          </a:p>
        </p:txBody>
      </p:sp>
    </p:spTree>
    <p:extLst>
      <p:ext uri="{BB962C8B-B14F-4D97-AF65-F5344CB8AC3E}">
        <p14:creationId xmlns:p14="http://schemas.microsoft.com/office/powerpoint/2010/main" val="28776219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also:</a:t>
            </a:r>
          </a:p>
          <a:p>
            <a:endParaRPr lang="en-US" dirty="0"/>
          </a:p>
          <a:p>
            <a:r>
              <a:rPr lang="en-US" dirty="0"/>
              <a:t>https://</a:t>
            </a:r>
            <a:r>
              <a:rPr lang="en-US" dirty="0" err="1"/>
              <a:t>www.microsoftpressstore.com</a:t>
            </a:r>
            <a:r>
              <a:rPr lang="en-US" dirty="0"/>
              <a:t>/articles/</a:t>
            </a:r>
            <a:r>
              <a:rPr lang="en-US" dirty="0" err="1"/>
              <a:t>article.aspx?p</a:t>
            </a:r>
            <a:r>
              <a:rPr lang="en-US" dirty="0"/>
              <a:t>=2201309&amp;seqNum=3</a:t>
            </a:r>
          </a:p>
          <a:p>
            <a:endParaRPr lang="en-US" dirty="0"/>
          </a:p>
          <a:p>
            <a:r>
              <a:rPr lang="en-US" dirty="0"/>
              <a:t>https://</a:t>
            </a:r>
            <a:r>
              <a:rPr lang="en-US" dirty="0" err="1"/>
              <a:t>docs.microsoft.com</a:t>
            </a:r>
            <a:r>
              <a:rPr lang="en-US" dirty="0"/>
              <a:t>/en-us/windows-hardware/drivers/kernel/overview-of-the-windows-</a:t>
            </a:r>
            <a:r>
              <a:rPr lang="en-US" dirty="0" err="1"/>
              <a:t>i</a:t>
            </a:r>
            <a:r>
              <a:rPr lang="en-US" dirty="0"/>
              <a:t>-o-model</a:t>
            </a:r>
          </a:p>
          <a:p>
            <a:endParaRPr lang="en-US" dirty="0"/>
          </a:p>
          <a:p>
            <a:r>
              <a:rPr lang="en-US" dirty="0"/>
              <a:t>https://</a:t>
            </a:r>
            <a:r>
              <a:rPr lang="en-US" dirty="0" err="1"/>
              <a:t>docs.microsoft.com</a:t>
            </a:r>
            <a:r>
              <a:rPr lang="en-US" dirty="0"/>
              <a:t>/en-us/windows-hardware/drivers/kernel/the-life-of-an-</a:t>
            </a:r>
            <a:r>
              <a:rPr lang="en-US" dirty="0" err="1"/>
              <a:t>i</a:t>
            </a:r>
            <a:r>
              <a:rPr lang="en-US" dirty="0"/>
              <a:t>-o-request</a:t>
            </a:r>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49</a:t>
            </a:fld>
            <a:endParaRPr lang="en-US"/>
          </a:p>
        </p:txBody>
      </p:sp>
    </p:spTree>
    <p:extLst>
      <p:ext uri="{BB962C8B-B14F-4D97-AF65-F5344CB8AC3E}">
        <p14:creationId xmlns:p14="http://schemas.microsoft.com/office/powerpoint/2010/main" val="3593967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50</a:t>
            </a:fld>
            <a:endParaRPr lang="en-US"/>
          </a:p>
        </p:txBody>
      </p:sp>
    </p:spTree>
    <p:extLst>
      <p:ext uri="{BB962C8B-B14F-4D97-AF65-F5344CB8AC3E}">
        <p14:creationId xmlns:p14="http://schemas.microsoft.com/office/powerpoint/2010/main" val="26217800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51</a:t>
            </a:fld>
            <a:endParaRPr lang="en-US"/>
          </a:p>
        </p:txBody>
      </p:sp>
    </p:spTree>
    <p:extLst>
      <p:ext uri="{BB962C8B-B14F-4D97-AF65-F5344CB8AC3E}">
        <p14:creationId xmlns:p14="http://schemas.microsoft.com/office/powerpoint/2010/main" val="3351643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FFA85337-0302-4897-B954-522808719F3E}" type="slidenum">
              <a:rPr lang="en-US" sz="1200" b="0">
                <a:latin typeface="Arial" charset="0"/>
              </a:rPr>
              <a:pPr/>
              <a:t>52</a:t>
            </a:fld>
            <a:endParaRPr lang="en-US" sz="1200" b="0">
              <a:latin typeface="Arial" charset="0"/>
            </a:endParaRPr>
          </a:p>
        </p:txBody>
      </p:sp>
      <p:sp>
        <p:nvSpPr>
          <p:cNvPr id="90115" name="Rectangle 2"/>
          <p:cNvSpPr>
            <a:spLocks noGrp="1" noRot="1" noChangeAspect="1" noChangeArrowheads="1" noTextEdit="1"/>
          </p:cNvSpPr>
          <p:nvPr>
            <p:ph type="sldImg"/>
          </p:nvPr>
        </p:nvSpPr>
        <p:spPr>
          <a:xfrm>
            <a:off x="1139825" y="684213"/>
            <a:ext cx="4565650" cy="3424237"/>
          </a:xfrm>
          <a:ln/>
        </p:spPr>
      </p:sp>
      <p:sp>
        <p:nvSpPr>
          <p:cNvPr id="90116"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a:solidFill>
                  <a:schemeClr val="tx1"/>
                </a:solidFill>
                <a:latin typeface="Arial" charset="0"/>
                <a:ea typeface="+mn-ea"/>
                <a:cs typeface="+mn-cs"/>
              </a:rPr>
              <a:t>MVS (Multiple Virtual Storage) is IBM's best-known operating system for mainframe and large server computers (successors: OS/390 and </a:t>
            </a:r>
            <a:r>
              <a:rPr lang="en-US" sz="1200" b="1" kern="1200" dirty="0" err="1">
                <a:solidFill>
                  <a:schemeClr val="tx1"/>
                </a:solidFill>
                <a:latin typeface="Arial" charset="0"/>
                <a:ea typeface="+mn-ea"/>
                <a:cs typeface="+mn-cs"/>
              </a:rPr>
              <a:t>z</a:t>
            </a:r>
            <a:r>
              <a:rPr lang="en-US" sz="1200" b="1" kern="1200" dirty="0">
                <a:solidFill>
                  <a:schemeClr val="tx1"/>
                </a:solidFill>
                <a:latin typeface="Arial" charset="0"/>
                <a:ea typeface="+mn-ea"/>
                <a:cs typeface="+mn-cs"/>
              </a:rPr>
              <a:t>/OS.)</a:t>
            </a: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53</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54</a:t>
            </a:fld>
            <a:endParaRPr lang="en-US"/>
          </a:p>
        </p:txBody>
      </p:sp>
    </p:spTree>
    <p:extLst>
      <p:ext uri="{BB962C8B-B14F-4D97-AF65-F5344CB8AC3E}">
        <p14:creationId xmlns:p14="http://schemas.microsoft.com/office/powerpoint/2010/main" val="16664998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60</a:t>
            </a:fld>
            <a:endParaRPr lang="en-US"/>
          </a:p>
        </p:txBody>
      </p:sp>
    </p:spTree>
    <p:extLst>
      <p:ext uri="{BB962C8B-B14F-4D97-AF65-F5344CB8AC3E}">
        <p14:creationId xmlns:p14="http://schemas.microsoft.com/office/powerpoint/2010/main" val="30770699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a:t>
            </a:r>
            <a:r>
              <a:rPr lang="en-US" dirty="0" err="1"/>
              <a:t>int</a:t>
            </a:r>
            <a:endParaRPr lang="en-US" dirty="0"/>
          </a:p>
          <a:p>
            <a:r>
              <a:rPr lang="en-US" dirty="0"/>
              <a:t> open( </a:t>
            </a:r>
            <a:r>
              <a:rPr lang="en-US" dirty="0" err="1"/>
              <a:t>const</a:t>
            </a:r>
            <a:r>
              <a:rPr lang="en-US" dirty="0"/>
              <a:t> char *path , </a:t>
            </a:r>
            <a:r>
              <a:rPr lang="en-US" dirty="0" err="1"/>
              <a:t>int</a:t>
            </a:r>
            <a:r>
              <a:rPr lang="en-US" dirty="0"/>
              <a:t> </a:t>
            </a:r>
            <a:r>
              <a:rPr lang="en-US" dirty="0" err="1"/>
              <a:t>oflag</a:t>
            </a:r>
            <a:r>
              <a:rPr lang="en-US" dirty="0"/>
              <a:t>, ...);</a:t>
            </a:r>
          </a:p>
          <a:p>
            <a:endParaRPr lang="en-US" dirty="0"/>
          </a:p>
          <a:p>
            <a:r>
              <a:rPr lang="en-US" dirty="0" err="1"/>
              <a:t>oflag</a:t>
            </a:r>
            <a:r>
              <a:rPr lang="en-US" dirty="0"/>
              <a:t> – reading/writing/create/locks/blocking, </a:t>
            </a:r>
            <a:r>
              <a:rPr lang="en-US" dirty="0" err="1"/>
              <a:t>etc</a:t>
            </a:r>
            <a:endParaRPr lang="en-US" dirty="0"/>
          </a:p>
          <a:p>
            <a:r>
              <a:rPr lang="en-US" dirty="0"/>
              <a:t>mode – </a:t>
            </a:r>
            <a:r>
              <a:rPr lang="en-US" dirty="0" err="1"/>
              <a:t>umask</a:t>
            </a:r>
            <a:r>
              <a:rPr lang="en-US" dirty="0"/>
              <a:t> / </a:t>
            </a:r>
            <a:r>
              <a:rPr lang="en-US" dirty="0" err="1"/>
              <a:t>chmod</a:t>
            </a:r>
            <a:r>
              <a:rPr lang="en-US" dirty="0"/>
              <a:t> </a:t>
            </a:r>
            <a:r>
              <a:rPr lang="en-US" dirty="0" err="1"/>
              <a:t>premissions</a:t>
            </a: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61</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inodes</a:t>
            </a:r>
            <a:r>
              <a:rPr lang="en-US" baseline="0" dirty="0"/>
              <a:t> later</a:t>
            </a:r>
            <a:r>
              <a:rPr lang="mr-IN" baseline="0" dirty="0"/>
              <a:t>…</a:t>
            </a: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62</a:t>
            </a:fld>
            <a:endParaRPr lang="en-US"/>
          </a:p>
        </p:txBody>
      </p:sp>
    </p:spTree>
    <p:extLst>
      <p:ext uri="{BB962C8B-B14F-4D97-AF65-F5344CB8AC3E}">
        <p14:creationId xmlns:p14="http://schemas.microsoft.com/office/powerpoint/2010/main" val="23702591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ssize_t</a:t>
            </a:r>
            <a:endParaRPr lang="en-US" dirty="0"/>
          </a:p>
          <a:p>
            <a:r>
              <a:rPr lang="en-US" dirty="0"/>
              <a:t>read(</a:t>
            </a:r>
            <a:r>
              <a:rPr lang="en-US" dirty="0" err="1"/>
              <a:t>int</a:t>
            </a:r>
            <a:r>
              <a:rPr lang="en-US" dirty="0"/>
              <a:t> </a:t>
            </a:r>
            <a:r>
              <a:rPr lang="en-US" dirty="0" err="1"/>
              <a:t>fildes</a:t>
            </a:r>
            <a:r>
              <a:rPr lang="en-US" dirty="0"/>
              <a:t>, void *</a:t>
            </a:r>
            <a:r>
              <a:rPr lang="en-US" dirty="0" err="1"/>
              <a:t>buf</a:t>
            </a:r>
            <a:r>
              <a:rPr lang="en-US" dirty="0"/>
              <a:t>, </a:t>
            </a:r>
            <a:r>
              <a:rPr lang="en-US" dirty="0" err="1"/>
              <a:t>size_t</a:t>
            </a:r>
            <a:r>
              <a:rPr lang="en-US" dirty="0"/>
              <a:t> </a:t>
            </a:r>
            <a:r>
              <a:rPr lang="en-US" dirty="0" err="1"/>
              <a:t>nbyte</a:t>
            </a:r>
            <a:r>
              <a:rPr lang="en-US" dirty="0"/>
              <a:t>);</a:t>
            </a:r>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63</a:t>
            </a:fld>
            <a:endParaRPr lang="en-US"/>
          </a:p>
        </p:txBody>
      </p:sp>
    </p:spTree>
    <p:extLst>
      <p:ext uri="{BB962C8B-B14F-4D97-AF65-F5344CB8AC3E}">
        <p14:creationId xmlns:p14="http://schemas.microsoft.com/office/powerpoint/2010/main" val="22509370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64</a:t>
            </a:fld>
            <a:endParaRPr lang="en-US"/>
          </a:p>
        </p:txBody>
      </p:sp>
    </p:spTree>
    <p:extLst>
      <p:ext uri="{BB962C8B-B14F-4D97-AF65-F5344CB8AC3E}">
        <p14:creationId xmlns:p14="http://schemas.microsoft.com/office/powerpoint/2010/main" val="22403413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65</a:t>
            </a:fld>
            <a:endParaRPr lang="en-US"/>
          </a:p>
        </p:txBody>
      </p:sp>
    </p:spTree>
    <p:extLst>
      <p:ext uri="{BB962C8B-B14F-4D97-AF65-F5344CB8AC3E}">
        <p14:creationId xmlns:p14="http://schemas.microsoft.com/office/powerpoint/2010/main" val="13366852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66</a:t>
            </a:fld>
            <a:endParaRPr lang="en-US"/>
          </a:p>
        </p:txBody>
      </p:sp>
    </p:spTree>
    <p:extLst>
      <p:ext uri="{BB962C8B-B14F-4D97-AF65-F5344CB8AC3E}">
        <p14:creationId xmlns:p14="http://schemas.microsoft.com/office/powerpoint/2010/main" val="26101640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30BBD2CD-EFEA-4AC5-B2A2-AADFDE9897FE}" type="slidenum">
              <a:rPr lang="en-US" sz="1200" b="0">
                <a:latin typeface="Arial" charset="0"/>
              </a:rPr>
              <a:pPr/>
              <a:t>67</a:t>
            </a:fld>
            <a:endParaRPr lang="en-US" sz="1200" b="0">
              <a:latin typeface="Arial" charset="0"/>
            </a:endParaRPr>
          </a:p>
        </p:txBody>
      </p:sp>
      <p:sp>
        <p:nvSpPr>
          <p:cNvPr id="91139" name="Rectangle 2"/>
          <p:cNvSpPr>
            <a:spLocks noGrp="1" noRot="1" noChangeAspect="1" noChangeArrowheads="1" noTextEdit="1"/>
          </p:cNvSpPr>
          <p:nvPr>
            <p:ph type="sldImg"/>
          </p:nvPr>
        </p:nvSpPr>
        <p:spPr>
          <a:xfrm>
            <a:off x="1139825" y="682625"/>
            <a:ext cx="4565650" cy="3424238"/>
          </a:xfrm>
          <a:ln/>
        </p:spPr>
      </p:sp>
      <p:sp>
        <p:nvSpPr>
          <p:cNvPr id="91140" name="Rectangle 3"/>
          <p:cNvSpPr>
            <a:spLocks noGrp="1" noChangeArrowheads="1"/>
          </p:cNvSpPr>
          <p:nvPr>
            <p:ph type="body" idx="1"/>
          </p:nvPr>
        </p:nvSpPr>
        <p:spPr>
          <a:xfrm>
            <a:off x="684213" y="4337050"/>
            <a:ext cx="547687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ECEC3A2B-916A-40A1-A735-55FAADE92036}" type="slidenum">
              <a:rPr lang="en-US" sz="1200" b="0">
                <a:latin typeface="Arial" charset="0"/>
              </a:rPr>
              <a:pPr/>
              <a:t>68</a:t>
            </a:fld>
            <a:endParaRPr lang="en-US" sz="1200" b="0">
              <a:latin typeface="Arial" charset="0"/>
            </a:endParaRPr>
          </a:p>
        </p:txBody>
      </p:sp>
      <p:sp>
        <p:nvSpPr>
          <p:cNvPr id="92163" name="Rectangle 2"/>
          <p:cNvSpPr>
            <a:spLocks noGrp="1" noRot="1" noChangeAspect="1" noChangeArrowheads="1" noTextEdit="1"/>
          </p:cNvSpPr>
          <p:nvPr>
            <p:ph type="sldImg"/>
          </p:nvPr>
        </p:nvSpPr>
        <p:spPr>
          <a:xfrm>
            <a:off x="1139825" y="682625"/>
            <a:ext cx="4565650" cy="3424238"/>
          </a:xfrm>
          <a:ln/>
        </p:spPr>
      </p:sp>
      <p:sp>
        <p:nvSpPr>
          <p:cNvPr id="92164" name="Rectangle 3"/>
          <p:cNvSpPr>
            <a:spLocks noGrp="1" noChangeArrowheads="1"/>
          </p:cNvSpPr>
          <p:nvPr>
            <p:ph type="body" idx="1"/>
          </p:nvPr>
        </p:nvSpPr>
        <p:spPr>
          <a:xfrm>
            <a:off x="684213" y="4337050"/>
            <a:ext cx="547687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69</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70</a:t>
            </a:fld>
            <a:endParaRPr lang="en-US"/>
          </a:p>
        </p:txBody>
      </p:sp>
    </p:spTree>
    <p:extLst>
      <p:ext uri="{BB962C8B-B14F-4D97-AF65-F5344CB8AC3E}">
        <p14:creationId xmlns:p14="http://schemas.microsoft.com/office/powerpoint/2010/main" val="331941922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71</a:t>
            </a:fld>
            <a:endParaRPr lang="en-US"/>
          </a:p>
        </p:txBody>
      </p:sp>
    </p:spTree>
    <p:extLst>
      <p:ext uri="{BB962C8B-B14F-4D97-AF65-F5344CB8AC3E}">
        <p14:creationId xmlns:p14="http://schemas.microsoft.com/office/powerpoint/2010/main" val="18785492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C57119D7-EB58-4122-91ED-CB3A6FD63A68}" type="slidenum">
              <a:rPr lang="en-US" sz="1200" b="0">
                <a:latin typeface="Arial" charset="0"/>
              </a:rPr>
              <a:pPr/>
              <a:t>72</a:t>
            </a:fld>
            <a:endParaRPr lang="en-US" sz="1200" b="0">
              <a:latin typeface="Arial" charset="0"/>
            </a:endParaRPr>
          </a:p>
        </p:txBody>
      </p:sp>
      <p:sp>
        <p:nvSpPr>
          <p:cNvPr id="93187" name="Rectangle 2"/>
          <p:cNvSpPr>
            <a:spLocks noGrp="1" noRot="1" noChangeAspect="1" noChangeArrowheads="1" noTextEdit="1"/>
          </p:cNvSpPr>
          <p:nvPr>
            <p:ph type="sldImg"/>
          </p:nvPr>
        </p:nvSpPr>
        <p:spPr>
          <a:xfrm>
            <a:off x="1139825" y="682625"/>
            <a:ext cx="4565650" cy="3424238"/>
          </a:xfrm>
          <a:ln/>
        </p:spPr>
      </p:sp>
      <p:sp>
        <p:nvSpPr>
          <p:cNvPr id="93188" name="Rectangle 3"/>
          <p:cNvSpPr>
            <a:spLocks noGrp="1" noChangeArrowheads="1"/>
          </p:cNvSpPr>
          <p:nvPr>
            <p:ph type="body" idx="1"/>
          </p:nvPr>
        </p:nvSpPr>
        <p:spPr>
          <a:xfrm>
            <a:off x="684213" y="4337050"/>
            <a:ext cx="5476875" cy="41116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73</a:t>
            </a:fld>
            <a:endParaRPr lang="en-US"/>
          </a:p>
        </p:txBody>
      </p:sp>
    </p:spTree>
    <p:extLst>
      <p:ext uri="{BB962C8B-B14F-4D97-AF65-F5344CB8AC3E}">
        <p14:creationId xmlns:p14="http://schemas.microsoft.com/office/powerpoint/2010/main" val="35940827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74</a:t>
            </a:fld>
            <a:endParaRPr lang="en-US"/>
          </a:p>
        </p:txBody>
      </p:sp>
    </p:spTree>
    <p:extLst>
      <p:ext uri="{BB962C8B-B14F-4D97-AF65-F5344CB8AC3E}">
        <p14:creationId xmlns:p14="http://schemas.microsoft.com/office/powerpoint/2010/main" val="57310493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75</a:t>
            </a:fld>
            <a:endParaRPr lang="en-US"/>
          </a:p>
        </p:txBody>
      </p:sp>
    </p:spTree>
    <p:extLst>
      <p:ext uri="{BB962C8B-B14F-4D97-AF65-F5344CB8AC3E}">
        <p14:creationId xmlns:p14="http://schemas.microsoft.com/office/powerpoint/2010/main" val="3525558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89E5579C-88DF-4720-894F-54B21C8F72C2}" type="slidenum">
              <a:rPr lang="en-US" sz="1200" b="0">
                <a:latin typeface="Arial" charset="0"/>
              </a:rPr>
              <a:pPr/>
              <a:t>76</a:t>
            </a:fld>
            <a:endParaRPr lang="en-US" sz="1200" b="0">
              <a:latin typeface="Arial"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FAT32, with cluster values held in a 32-bit field, of which 28 bits are used to hold the cluster number, for a maximum of approximately 268 million (228) clusters. This allows for drive sizes of up to 8 terabytes with 32KB clusters, but the boot sector uses a 32-bit field for the sector count, limiting volume size to 2 TB on a hard disk with 512 byte sectors.</a:t>
            </a:r>
          </a:p>
          <a:p>
            <a:pPr eaLnBrk="1" hangingPunct="1"/>
            <a:endParaRPr lang="en-US" dirty="0"/>
          </a:p>
          <a:p>
            <a:pPr eaLnBrk="1" hangingPunct="1"/>
            <a:endParaRPr lang="en-US" dirty="0"/>
          </a:p>
          <a:p>
            <a:pPr eaLnBrk="1" hangingPunct="1"/>
            <a:r>
              <a:rPr lang="en-US" dirty="0"/>
              <a:t>https://</a:t>
            </a:r>
            <a:r>
              <a:rPr lang="en-US" dirty="0" err="1"/>
              <a:t>www.pjrc.com</a:t>
            </a:r>
            <a:r>
              <a:rPr lang="en-US" dirty="0"/>
              <a:t>/tech/8051/ide/fat32.html</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78</a:t>
            </a:fld>
            <a:endParaRPr lang="en-US"/>
          </a:p>
        </p:txBody>
      </p:sp>
    </p:spTree>
    <p:extLst>
      <p:ext uri="{BB962C8B-B14F-4D97-AF65-F5344CB8AC3E}">
        <p14:creationId xmlns:p14="http://schemas.microsoft.com/office/powerpoint/2010/main" val="17453193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79</a:t>
            </a:fld>
            <a:endParaRPr lang="en-US"/>
          </a:p>
        </p:txBody>
      </p:sp>
    </p:spTree>
    <p:extLst>
      <p:ext uri="{BB962C8B-B14F-4D97-AF65-F5344CB8AC3E}">
        <p14:creationId xmlns:p14="http://schemas.microsoft.com/office/powerpoint/2010/main" val="10880986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direkte</a:t>
            </a:r>
            <a:r>
              <a:rPr lang="en-US" baseline="0" dirty="0"/>
              <a:t> = 4kb * 12 = 48 kb</a:t>
            </a:r>
          </a:p>
          <a:p>
            <a:r>
              <a:rPr lang="en-US" baseline="0" dirty="0"/>
              <a:t>1.indirekte = 4kb * 1024 (+ </a:t>
            </a:r>
            <a:r>
              <a:rPr lang="en-US" baseline="0" dirty="0" err="1"/>
              <a:t>direkte</a:t>
            </a:r>
            <a:r>
              <a:rPr lang="en-US" baseline="0" dirty="0"/>
              <a:t>) = 4 MB</a:t>
            </a:r>
          </a:p>
          <a:p>
            <a:r>
              <a:rPr lang="en-US" baseline="0" dirty="0"/>
              <a:t>2.indirekte = 4kb * 1024 * 1024 (+ </a:t>
            </a:r>
            <a:r>
              <a:rPr lang="en-US" baseline="0" dirty="0" err="1"/>
              <a:t>direkte/indirekte</a:t>
            </a:r>
            <a:r>
              <a:rPr lang="en-US" baseline="0" dirty="0"/>
              <a:t>) = 4 GB</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3.indirekte = 4kb * 1024 * 1024 * 1024  (+ </a:t>
            </a:r>
            <a:r>
              <a:rPr lang="en-US" baseline="0" dirty="0" err="1"/>
              <a:t>direkte/indirekte</a:t>
            </a:r>
            <a:r>
              <a:rPr lang="en-US" baseline="0" dirty="0"/>
              <a:t>) = 4 TB</a:t>
            </a:r>
          </a:p>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80</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81</a:t>
            </a:fld>
            <a:endParaRPr lang="en-US"/>
          </a:p>
        </p:txBody>
      </p:sp>
    </p:spTree>
    <p:extLst>
      <p:ext uri="{BB962C8B-B14F-4D97-AF65-F5344CB8AC3E}">
        <p14:creationId xmlns:p14="http://schemas.microsoft.com/office/powerpoint/2010/main" val="31558603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82</a:t>
            </a:fld>
            <a:endParaRPr lang="en-US"/>
          </a:p>
        </p:txBody>
      </p:sp>
    </p:spTree>
    <p:extLst>
      <p:ext uri="{BB962C8B-B14F-4D97-AF65-F5344CB8AC3E}">
        <p14:creationId xmlns:p14="http://schemas.microsoft.com/office/powerpoint/2010/main" val="232438547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#define EXT4_N_BLOCKS                  </a:t>
            </a:r>
            <a:r>
              <a:rPr lang="en-US" dirty="0">
                <a:sym typeface="Wingdings"/>
              </a:rPr>
              <a:t>12 +1+1+1 = 15 (60 bytes)</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83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ext4_inode has </a:t>
            </a:r>
            <a:r>
              <a:rPr lang="en-US" dirty="0" err="1"/>
              <a:t>i_block</a:t>
            </a:r>
            <a:r>
              <a:rPr lang="en-US" dirty="0"/>
              <a:t> array (60 bytes total).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first 12 bytes store ext4_extent_header;</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remainder stores an array of 4 of ext4_extent.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#define EXT4_N_BLOCKS                  </a:t>
            </a:r>
            <a:r>
              <a:rPr lang="en-US" dirty="0">
                <a:sym typeface="Wingdings"/>
              </a:rPr>
              <a:t>12 +1+1+1 = 15 (60 bytes)</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An HTREE is a specialized tree data structure for directory indexing, similar to a B-tree. They are constant depth of either one or two levels, have a high </a:t>
            </a:r>
            <a:r>
              <a:rPr lang="en-US" dirty="0" err="1"/>
              <a:t>fanout</a:t>
            </a:r>
            <a:r>
              <a:rPr lang="en-US" dirty="0"/>
              <a:t> factor, use a hash table of the filename, and do not require balancing. </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err="1"/>
              <a:t>Htree</a:t>
            </a:r>
            <a:r>
              <a:rPr lang="en-US" dirty="0"/>
              <a:t> indexes are used in the ext3 and ext4 Linux </a:t>
            </a:r>
            <a:r>
              <a:rPr lang="en-US" dirty="0" err="1"/>
              <a:t>filesystems</a:t>
            </a:r>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84</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a:t>NOTE:</a:t>
            </a:r>
            <a:r>
              <a:rPr lang="nb-NO" baseline="0" dirty="0"/>
              <a:t> first </a:t>
            </a:r>
            <a:r>
              <a:rPr lang="nb-NO" baseline="0" dirty="0" err="1"/>
              <a:t>level</a:t>
            </a:r>
            <a:r>
              <a:rPr lang="nb-NO" baseline="0" dirty="0"/>
              <a:t> CAN hold 170 GB IF all </a:t>
            </a:r>
            <a:r>
              <a:rPr lang="nb-NO" baseline="0" dirty="0" err="1"/>
              <a:t>extents</a:t>
            </a:r>
            <a:r>
              <a:rPr lang="nb-NO" baseline="0" dirty="0"/>
              <a:t> </a:t>
            </a:r>
            <a:r>
              <a:rPr lang="nb-NO" baseline="0" dirty="0" err="1"/>
              <a:t>are</a:t>
            </a:r>
            <a:r>
              <a:rPr lang="nb-NO" baseline="0" dirty="0"/>
              <a:t> full</a:t>
            </a:r>
            <a:endParaRPr lang="nb-NO" dirty="0"/>
          </a:p>
        </p:txBody>
      </p:sp>
      <p:sp>
        <p:nvSpPr>
          <p:cNvPr id="4" name="Slide Number Placeholder 3"/>
          <p:cNvSpPr>
            <a:spLocks noGrp="1"/>
          </p:cNvSpPr>
          <p:nvPr>
            <p:ph type="sldNum" sz="quarter" idx="10"/>
          </p:nvPr>
        </p:nvSpPr>
        <p:spPr/>
        <p:txBody>
          <a:bodyPr/>
          <a:lstStyle/>
          <a:p>
            <a:pPr>
              <a:defRPr/>
            </a:pPr>
            <a:fld id="{23FFA699-E672-4FFF-A01A-589E006E4CBA}" type="slidenum">
              <a:rPr lang="en-US" smtClean="0"/>
              <a:pPr>
                <a:defRPr/>
              </a:pPr>
              <a:t>85</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86</a:t>
            </a:fld>
            <a:endParaRPr lang="en-US"/>
          </a:p>
        </p:txBody>
      </p:sp>
    </p:spTree>
    <p:extLst>
      <p:ext uri="{BB962C8B-B14F-4D97-AF65-F5344CB8AC3E}">
        <p14:creationId xmlns:p14="http://schemas.microsoft.com/office/powerpoint/2010/main" val="3529189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FDF0B753-9E93-4095-AAE9-93307D2B32AC}" type="slidenum">
              <a:rPr lang="en-US" sz="1200" b="0">
                <a:latin typeface="Arial" charset="0"/>
              </a:rPr>
              <a:pPr/>
              <a:t>88</a:t>
            </a:fld>
            <a:endParaRPr lang="en-US" sz="1200" b="0">
              <a:latin typeface="Arial" charset="0"/>
            </a:endParaRPr>
          </a:p>
        </p:txBody>
      </p:sp>
      <p:sp>
        <p:nvSpPr>
          <p:cNvPr id="154627" name="Rectangle 2"/>
          <p:cNvSpPr>
            <a:spLocks noGrp="1" noRot="1" noChangeAspect="1" noChangeArrowheads="1" noTextEdit="1"/>
          </p:cNvSpPr>
          <p:nvPr>
            <p:ph type="sldImg"/>
          </p:nvPr>
        </p:nvSpPr>
        <p:spPr>
          <a:xfrm>
            <a:off x="1139825" y="684213"/>
            <a:ext cx="4565650" cy="3424237"/>
          </a:xfrm>
          <a:ln/>
        </p:spPr>
      </p:sp>
      <p:sp>
        <p:nvSpPr>
          <p:cNvPr id="154628"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ACA38707-9D23-4167-9769-443C95F514D3}" type="slidenum">
              <a:rPr lang="en-US" sz="1200" b="0">
                <a:latin typeface="Arial" charset="0"/>
              </a:rPr>
              <a:pPr/>
              <a:t>89</a:t>
            </a:fld>
            <a:endParaRPr lang="en-US" sz="1200" b="0">
              <a:latin typeface="Arial" charset="0"/>
            </a:endParaRPr>
          </a:p>
        </p:txBody>
      </p:sp>
      <p:sp>
        <p:nvSpPr>
          <p:cNvPr id="156675" name="Rectangle 2"/>
          <p:cNvSpPr>
            <a:spLocks noGrp="1" noRot="1" noChangeAspect="1" noChangeArrowheads="1" noTextEdit="1"/>
          </p:cNvSpPr>
          <p:nvPr>
            <p:ph type="sldImg"/>
          </p:nvPr>
        </p:nvSpPr>
        <p:spPr>
          <a:xfrm>
            <a:off x="1139825" y="684213"/>
            <a:ext cx="4565650" cy="3424237"/>
          </a:xfrm>
          <a:ln/>
        </p:spPr>
      </p:sp>
      <p:sp>
        <p:nvSpPr>
          <p:cNvPr id="156676"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73A833FD-BB6C-4F5D-BC23-A98E3D3AFEE4}" type="slidenum">
              <a:rPr lang="en-US" sz="1200" b="0">
                <a:latin typeface="Arial" charset="0"/>
              </a:rPr>
              <a:pPr/>
              <a:t>90</a:t>
            </a:fld>
            <a:endParaRPr lang="en-US" sz="1200" b="0">
              <a:latin typeface="Arial" charset="0"/>
            </a:endParaRPr>
          </a:p>
        </p:txBody>
      </p:sp>
      <p:sp>
        <p:nvSpPr>
          <p:cNvPr id="158723" name="Rectangle 2"/>
          <p:cNvSpPr>
            <a:spLocks noGrp="1" noRot="1" noChangeAspect="1" noChangeArrowheads="1" noTextEdit="1"/>
          </p:cNvSpPr>
          <p:nvPr>
            <p:ph type="sldImg"/>
          </p:nvPr>
        </p:nvSpPr>
        <p:spPr>
          <a:xfrm>
            <a:off x="1139825" y="684213"/>
            <a:ext cx="4565650" cy="3424237"/>
          </a:xfrm>
          <a:ln/>
        </p:spPr>
      </p:sp>
      <p:sp>
        <p:nvSpPr>
          <p:cNvPr id="158724"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D143C0D2-437C-49CF-8DDE-B32BB0930B13}" type="slidenum">
              <a:rPr lang="en-US" sz="1200" b="0">
                <a:latin typeface="Arial" charset="0"/>
              </a:rPr>
              <a:pPr/>
              <a:t>91</a:t>
            </a:fld>
            <a:endParaRPr lang="en-US" sz="1200" b="0">
              <a:latin typeface="Arial" charset="0"/>
            </a:endParaRPr>
          </a:p>
        </p:txBody>
      </p:sp>
      <p:sp>
        <p:nvSpPr>
          <p:cNvPr id="160771" name="Rectangle 2"/>
          <p:cNvSpPr>
            <a:spLocks noGrp="1" noRot="1" noChangeAspect="1" noChangeArrowheads="1" noTextEdit="1"/>
          </p:cNvSpPr>
          <p:nvPr>
            <p:ph type="sldImg"/>
          </p:nvPr>
        </p:nvSpPr>
        <p:spPr>
          <a:xfrm>
            <a:off x="1139825" y="684213"/>
            <a:ext cx="4565650" cy="3424237"/>
          </a:xfrm>
          <a:ln/>
        </p:spPr>
      </p:sp>
      <p:sp>
        <p:nvSpPr>
          <p:cNvPr id="160772"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92</a:t>
            </a:fld>
            <a:endParaRPr lang="en-US"/>
          </a:p>
        </p:txBody>
      </p:sp>
    </p:spTree>
    <p:extLst>
      <p:ext uri="{BB962C8B-B14F-4D97-AF65-F5344CB8AC3E}">
        <p14:creationId xmlns:p14="http://schemas.microsoft.com/office/powerpoint/2010/main" val="13789406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81FC28DB-EC9B-48E3-BC4C-ACAD5F23F46D}" type="slidenum">
              <a:rPr lang="en-US" sz="1200" b="0">
                <a:latin typeface="Arial" charset="0"/>
              </a:rPr>
              <a:pPr/>
              <a:t>93</a:t>
            </a:fld>
            <a:endParaRPr lang="en-US" sz="1200" b="0">
              <a:latin typeface="Arial" charset="0"/>
            </a:endParaRPr>
          </a:p>
        </p:txBody>
      </p:sp>
      <p:sp>
        <p:nvSpPr>
          <p:cNvPr id="163843" name="Rectangle 2"/>
          <p:cNvSpPr>
            <a:spLocks noGrp="1" noRot="1" noChangeAspect="1" noChangeArrowheads="1" noTextEdit="1"/>
          </p:cNvSpPr>
          <p:nvPr>
            <p:ph type="sldImg"/>
          </p:nvPr>
        </p:nvSpPr>
        <p:spPr>
          <a:xfrm>
            <a:off x="1139825" y="684213"/>
            <a:ext cx="4565650" cy="3424237"/>
          </a:xfrm>
          <a:ln/>
        </p:spPr>
      </p:sp>
      <p:sp>
        <p:nvSpPr>
          <p:cNvPr id="163844"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94</a:t>
            </a:fld>
            <a:endParaRPr lang="en-US"/>
          </a:p>
        </p:txBody>
      </p:sp>
    </p:spTree>
    <p:extLst>
      <p:ext uri="{BB962C8B-B14F-4D97-AF65-F5344CB8AC3E}">
        <p14:creationId xmlns:p14="http://schemas.microsoft.com/office/powerpoint/2010/main" val="291120059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95</a:t>
            </a:fld>
            <a:endParaRPr lang="en-US"/>
          </a:p>
        </p:txBody>
      </p:sp>
    </p:spTree>
    <p:extLst>
      <p:ext uri="{BB962C8B-B14F-4D97-AF65-F5344CB8AC3E}">
        <p14:creationId xmlns:p14="http://schemas.microsoft.com/office/powerpoint/2010/main" val="414295848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NFS</a:t>
            </a:r>
            <a:r>
              <a:rPr lang="en-US" baseline="0" dirty="0"/>
              <a:t> v2 </a:t>
            </a:r>
            <a:r>
              <a:rPr lang="mr-IN" baseline="0" dirty="0"/>
              <a:t>–</a:t>
            </a:r>
            <a:r>
              <a:rPr lang="en-US" baseline="0" dirty="0"/>
              <a:t> </a:t>
            </a:r>
            <a:r>
              <a:rPr lang="en-US" baseline="0" dirty="0" err="1"/>
              <a:t>udp</a:t>
            </a:r>
            <a:r>
              <a:rPr lang="en-US" baseline="0" dirty="0"/>
              <a:t>, stateless, v3 </a:t>
            </a:r>
            <a:r>
              <a:rPr lang="mr-IN" baseline="0" dirty="0"/>
              <a:t>–</a:t>
            </a:r>
            <a:r>
              <a:rPr lang="en-US" baseline="0" dirty="0"/>
              <a:t> </a:t>
            </a:r>
            <a:r>
              <a:rPr lang="en-US" baseline="0" dirty="0" err="1"/>
              <a:t>udp+tcp</a:t>
            </a:r>
            <a:r>
              <a:rPr lang="en-US" baseline="0" dirty="0"/>
              <a:t>, stateless, v4 </a:t>
            </a:r>
            <a:r>
              <a:rPr lang="mr-IN" baseline="0" dirty="0"/>
              <a:t>–</a:t>
            </a:r>
            <a:r>
              <a:rPr lang="en-US" baseline="0" dirty="0"/>
              <a:t> </a:t>
            </a:r>
            <a:r>
              <a:rPr lang="en-US" baseline="0" dirty="0" err="1"/>
              <a:t>statefull</a:t>
            </a:r>
            <a:r>
              <a:rPr lang="en-US" baseline="0" dirty="0"/>
              <a:t>, compound requests, </a:t>
            </a:r>
            <a:r>
              <a:rPr lang="mr-IN" baseline="0" dirty="0"/>
              <a:t>…</a:t>
            </a:r>
            <a:r>
              <a:rPr lang="nb-NO" baseline="0" dirty="0"/>
              <a:t> (</a:t>
            </a:r>
            <a:r>
              <a:rPr lang="nb-NO" baseline="0" dirty="0" err="1"/>
              <a:t>performance</a:t>
            </a:r>
            <a:r>
              <a:rPr lang="nb-NO" baseline="0" dirty="0"/>
              <a:t>, </a:t>
            </a:r>
            <a:r>
              <a:rPr lang="nb-NO" baseline="0" dirty="0" err="1"/>
              <a:t>security</a:t>
            </a:r>
            <a:r>
              <a:rPr lang="nb-NO" baseline="0" dirty="0"/>
              <a:t>, </a:t>
            </a:r>
            <a:r>
              <a:rPr lang="mr-IN" baseline="0" dirty="0"/>
              <a:t>…</a:t>
            </a:r>
            <a:r>
              <a:rPr lang="nb-NO" baseline="0" dirty="0"/>
              <a:t>)</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RPC Sequence of events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client calls the client stub. The call is a local procedure call, with parameters pushed on to the stack in the normal way.</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client stub packs the parameters into a message and makes a system call to send the message. Packing the parameters is called </a:t>
            </a:r>
            <a:r>
              <a:rPr lang="en-US" dirty="0" err="1"/>
              <a:t>marshalling</a:t>
            </a:r>
            <a:r>
              <a:rPr lang="en-US" dirty="0"/>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client's local operating system sends the message from the client machine to the server machine.</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local operating system on the server machine passes the incoming packets to the server stub.</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server stub unpacks the parameters from the message. Unpacking the parameters is called </a:t>
            </a:r>
            <a:r>
              <a:rPr lang="en-US" dirty="0" err="1"/>
              <a:t>unmarshalling</a:t>
            </a:r>
            <a:r>
              <a:rPr lang="en-US" dirty="0"/>
              <a:t>.</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Finally, the server stub calls the server procedure. The reply traces the same steps in the </a:t>
            </a:r>
          </a:p>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96</a:t>
            </a:fld>
            <a:endParaRPr lang="en-US"/>
          </a:p>
        </p:txBody>
      </p:sp>
    </p:spTree>
    <p:extLst>
      <p:ext uri="{BB962C8B-B14F-4D97-AF65-F5344CB8AC3E}">
        <p14:creationId xmlns:p14="http://schemas.microsoft.com/office/powerpoint/2010/main" val="22576884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2A8C5917-A194-428B-A884-947BE1A15648}" type="slidenum">
              <a:rPr lang="en-US" sz="1200" b="0">
                <a:latin typeface="Arial" charset="0"/>
              </a:rPr>
              <a:pPr/>
              <a:t>97</a:t>
            </a:fld>
            <a:endParaRPr lang="en-US" sz="1200" b="0">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1200" kern="1200" dirty="0">
                <a:solidFill>
                  <a:schemeClr val="tx1"/>
                </a:solidFill>
                <a:latin typeface="Arial" charset="0"/>
                <a:ea typeface="+mn-ea"/>
                <a:cs typeface="+mn-cs"/>
              </a:rPr>
              <a:t>https://</a:t>
            </a:r>
            <a:r>
              <a:rPr lang="en-US" sz="1200" kern="1200" dirty="0" err="1">
                <a:solidFill>
                  <a:schemeClr val="tx1"/>
                </a:solidFill>
                <a:latin typeface="Arial" charset="0"/>
                <a:ea typeface="+mn-ea"/>
                <a:cs typeface="+mn-cs"/>
              </a:rPr>
              <a:t>www.intel.com</a:t>
            </a:r>
            <a:r>
              <a:rPr lang="en-US" sz="1200" kern="1200" dirty="0">
                <a:solidFill>
                  <a:schemeClr val="tx1"/>
                </a:solidFill>
                <a:latin typeface="Arial" charset="0"/>
                <a:ea typeface="+mn-ea"/>
                <a:cs typeface="+mn-cs"/>
              </a:rPr>
              <a:t>/buy/us/en/product/components/intel-dc-p3608-4000gb-485298</a:t>
            </a:r>
          </a:p>
          <a:p>
            <a:pPr eaLnBrk="1" hangingPunct="1"/>
            <a:r>
              <a:rPr lang="en-US" sz="1200" kern="1200" dirty="0">
                <a:solidFill>
                  <a:schemeClr val="tx1"/>
                </a:solidFill>
                <a:latin typeface="Arial" charset="0"/>
                <a:ea typeface="+mn-ea"/>
                <a:cs typeface="+mn-cs"/>
              </a:rPr>
              <a:t>DC P3608</a:t>
            </a:r>
            <a:r>
              <a:rPr lang="en-US" sz="1200" kern="1200" baseline="0" dirty="0">
                <a:solidFill>
                  <a:schemeClr val="tx1"/>
                </a:solidFill>
                <a:latin typeface="Arial" charset="0"/>
                <a:ea typeface="+mn-ea"/>
                <a:cs typeface="+mn-cs"/>
              </a:rPr>
              <a:t> - </a:t>
            </a:r>
            <a:r>
              <a:rPr lang="en-US" sz="1200" b="1" kern="1200" dirty="0" err="1">
                <a:solidFill>
                  <a:schemeClr val="tx1"/>
                </a:solidFill>
                <a:latin typeface="Arial" charset="0"/>
                <a:ea typeface="+mn-ea"/>
                <a:cs typeface="+mn-cs"/>
              </a:rPr>
              <a:t>seq</a:t>
            </a:r>
            <a:r>
              <a:rPr lang="en-US" sz="1200" b="1" kern="1200" dirty="0">
                <a:solidFill>
                  <a:schemeClr val="tx1"/>
                </a:solidFill>
                <a:latin typeface="Arial" charset="0"/>
                <a:ea typeface="+mn-ea"/>
                <a:cs typeface="+mn-cs"/>
              </a:rPr>
              <a:t> read:</a:t>
            </a:r>
            <a:r>
              <a:rPr lang="en-US" sz="1200" kern="1200" dirty="0">
                <a:solidFill>
                  <a:schemeClr val="tx1"/>
                </a:solidFill>
                <a:latin typeface="Arial" charset="0"/>
                <a:ea typeface="+mn-ea"/>
                <a:cs typeface="+mn-cs"/>
              </a:rPr>
              <a:t> </a:t>
            </a:r>
            <a:r>
              <a:rPr lang="en-US" sz="1200" b="1" kern="1200" dirty="0">
                <a:solidFill>
                  <a:schemeClr val="tx1"/>
                </a:solidFill>
                <a:latin typeface="Arial" charset="0"/>
                <a:ea typeface="+mn-ea"/>
                <a:cs typeface="+mn-cs"/>
              </a:rPr>
              <a:t>850 000 IOPS, 5GB/s, 20 </a:t>
            </a:r>
            <a:r>
              <a:rPr lang="en-US" sz="1200" b="1" kern="1200" dirty="0" err="1">
                <a:solidFill>
                  <a:schemeClr val="tx1"/>
                </a:solidFill>
                <a:latin typeface="Arial" charset="0"/>
                <a:ea typeface="+mn-ea"/>
                <a:cs typeface="+mn-cs"/>
              </a:rPr>
              <a:t>microsec</a:t>
            </a:r>
            <a:r>
              <a:rPr lang="en-US" sz="1200" b="1" kern="1200" baseline="0" dirty="0">
                <a:solidFill>
                  <a:schemeClr val="tx1"/>
                </a:solidFill>
                <a:latin typeface="Arial" charset="0"/>
                <a:ea typeface="+mn-ea"/>
                <a:cs typeface="+mn-cs"/>
              </a:rPr>
              <a:t> latency</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latin typeface="Arial" charset="0"/>
                <a:ea typeface="+mn-ea"/>
                <a:cs typeface="+mn-cs"/>
              </a:rPr>
              <a:t>	4 TB : $8,759 (2017 price)</a:t>
            </a:r>
            <a:endParaRPr lang="en-US" b="1" baseline="0" dirty="0">
              <a:sym typeface="Wingdings"/>
            </a:endParaRPr>
          </a:p>
          <a:p>
            <a:pPr eaLnBrk="1" hangingPunct="1"/>
            <a:r>
              <a:rPr lang="en-US" dirty="0"/>
              <a:t>	3.2 TB : 80.000 NOK ( )</a:t>
            </a:r>
          </a:p>
          <a:p>
            <a:pPr eaLnBrk="1" hangingPunct="1"/>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cap="none" normalizeH="0" baseline="0" dirty="0" err="1">
                <a:ln>
                  <a:noFill/>
                </a:ln>
                <a:solidFill>
                  <a:schemeClr val="tx1"/>
                </a:solidFill>
                <a:effectLst/>
                <a:latin typeface="Tahoma" charset="0"/>
              </a:rPr>
              <a:t>PCIe</a:t>
            </a:r>
            <a:r>
              <a:rPr kumimoji="0" lang="en-US" sz="1200" b="0" i="0" u="none" strike="noStrike" cap="none" normalizeH="0" baseline="0" dirty="0">
                <a:ln>
                  <a:noFill/>
                </a:ln>
                <a:solidFill>
                  <a:schemeClr val="tx1"/>
                </a:solidFill>
                <a:effectLst/>
                <a:latin typeface="Tahoma" charset="0"/>
              </a:rPr>
              <a:t>, v3  (7.8/lane)</a:t>
            </a:r>
          </a:p>
          <a:p>
            <a:pPr eaLnBrk="1" hangingPunct="1"/>
            <a:endParaRPr lang="en-US" dirty="0"/>
          </a:p>
          <a:p>
            <a:pPr eaLnBrk="1" hangingPunct="1"/>
            <a:endParaRPr lang="en-US" dirty="0"/>
          </a:p>
          <a:p>
            <a:pPr eaLnBrk="1" hangingPunct="1"/>
            <a:r>
              <a:rPr lang="en-US" dirty="0"/>
              <a:t>FC = </a:t>
            </a:r>
            <a:r>
              <a:rPr lang="en-US" dirty="0" err="1"/>
              <a:t>fibre</a:t>
            </a:r>
            <a:r>
              <a:rPr lang="en-US" dirty="0"/>
              <a:t> channel</a:t>
            </a:r>
          </a:p>
          <a:p>
            <a:pPr eaLnBrk="1" hangingPunct="1"/>
            <a:r>
              <a:rPr lang="en-US" dirty="0"/>
              <a:t>SAS = serial attached SCSI</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SATA = Serial ATA (Advanced Technology Attachment)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2A8C5917-A194-428B-A884-947BE1A15648}" type="slidenum">
              <a:rPr lang="en-US" sz="1200" b="0">
                <a:latin typeface="Arial" charset="0"/>
              </a:rPr>
              <a:pPr/>
              <a:t>98</a:t>
            </a:fld>
            <a:endParaRPr lang="en-US" sz="1200" b="0">
              <a:latin typeface="Arial" charset="0"/>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1200" kern="1200" dirty="0">
                <a:solidFill>
                  <a:schemeClr val="tx1"/>
                </a:solidFill>
                <a:latin typeface="Arial" charset="0"/>
                <a:ea typeface="+mn-ea"/>
                <a:cs typeface="+mn-cs"/>
              </a:rPr>
              <a:t>https://</a:t>
            </a:r>
            <a:r>
              <a:rPr lang="en-US" sz="1200" kern="1200" dirty="0" err="1">
                <a:solidFill>
                  <a:schemeClr val="tx1"/>
                </a:solidFill>
                <a:latin typeface="Arial" charset="0"/>
                <a:ea typeface="+mn-ea"/>
                <a:cs typeface="+mn-cs"/>
              </a:rPr>
              <a:t>www.intel.com</a:t>
            </a:r>
            <a:r>
              <a:rPr lang="en-US" sz="1200" kern="1200" dirty="0">
                <a:solidFill>
                  <a:schemeClr val="tx1"/>
                </a:solidFill>
                <a:latin typeface="Arial" charset="0"/>
                <a:ea typeface="+mn-ea"/>
                <a:cs typeface="+mn-cs"/>
              </a:rPr>
              <a:t>/buy/us/en/product/components/intel-dc-p3608-4000gb-485298</a:t>
            </a:r>
          </a:p>
          <a:p>
            <a:pPr eaLnBrk="1" hangingPunct="1"/>
            <a:r>
              <a:rPr lang="en-US" sz="1200" kern="1200" dirty="0">
                <a:solidFill>
                  <a:schemeClr val="tx1"/>
                </a:solidFill>
                <a:latin typeface="Arial" charset="0"/>
                <a:ea typeface="+mn-ea"/>
                <a:cs typeface="+mn-cs"/>
              </a:rPr>
              <a:t>DC P3608</a:t>
            </a:r>
            <a:r>
              <a:rPr lang="en-US" sz="1200" kern="1200" baseline="0" dirty="0">
                <a:solidFill>
                  <a:schemeClr val="tx1"/>
                </a:solidFill>
                <a:latin typeface="Arial" charset="0"/>
                <a:ea typeface="+mn-ea"/>
                <a:cs typeface="+mn-cs"/>
              </a:rPr>
              <a:t> - </a:t>
            </a:r>
            <a:r>
              <a:rPr lang="en-US" sz="1200" b="1" kern="1200" dirty="0" err="1">
                <a:solidFill>
                  <a:schemeClr val="tx1"/>
                </a:solidFill>
                <a:latin typeface="Arial" charset="0"/>
                <a:ea typeface="+mn-ea"/>
                <a:cs typeface="+mn-cs"/>
              </a:rPr>
              <a:t>seq</a:t>
            </a:r>
            <a:r>
              <a:rPr lang="en-US" sz="1200" b="1" kern="1200" dirty="0">
                <a:solidFill>
                  <a:schemeClr val="tx1"/>
                </a:solidFill>
                <a:latin typeface="Arial" charset="0"/>
                <a:ea typeface="+mn-ea"/>
                <a:cs typeface="+mn-cs"/>
              </a:rPr>
              <a:t> read:</a:t>
            </a:r>
            <a:r>
              <a:rPr lang="en-US" sz="1200" kern="1200" dirty="0">
                <a:solidFill>
                  <a:schemeClr val="tx1"/>
                </a:solidFill>
                <a:latin typeface="Arial" charset="0"/>
                <a:ea typeface="+mn-ea"/>
                <a:cs typeface="+mn-cs"/>
              </a:rPr>
              <a:t> </a:t>
            </a:r>
            <a:r>
              <a:rPr lang="en-US" sz="1200" b="1" kern="1200" dirty="0">
                <a:solidFill>
                  <a:schemeClr val="tx1"/>
                </a:solidFill>
                <a:latin typeface="Arial" charset="0"/>
                <a:ea typeface="+mn-ea"/>
                <a:cs typeface="+mn-cs"/>
              </a:rPr>
              <a:t>850 000 IOPS, 5GB/s, 20 </a:t>
            </a:r>
            <a:r>
              <a:rPr lang="en-US" sz="1200" b="1" kern="1200" dirty="0" err="1">
                <a:solidFill>
                  <a:schemeClr val="tx1"/>
                </a:solidFill>
                <a:latin typeface="Arial" charset="0"/>
                <a:ea typeface="+mn-ea"/>
                <a:cs typeface="+mn-cs"/>
              </a:rPr>
              <a:t>microsec</a:t>
            </a:r>
            <a:r>
              <a:rPr lang="en-US" sz="1200" b="1" kern="1200" baseline="0" dirty="0">
                <a:solidFill>
                  <a:schemeClr val="tx1"/>
                </a:solidFill>
                <a:latin typeface="Arial" charset="0"/>
                <a:ea typeface="+mn-ea"/>
                <a:cs typeface="+mn-cs"/>
              </a:rPr>
              <a:t> latency</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latin typeface="Arial" charset="0"/>
                <a:ea typeface="+mn-ea"/>
                <a:cs typeface="+mn-cs"/>
              </a:rPr>
              <a:t>	4 TB : $8,759 (2017 price)</a:t>
            </a:r>
            <a:endParaRPr lang="en-US" b="1" baseline="0" dirty="0">
              <a:sym typeface="Wingdings"/>
            </a:endParaRP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cap="none" normalizeH="0" baseline="0" dirty="0" err="1">
                <a:ln>
                  <a:noFill/>
                </a:ln>
                <a:solidFill>
                  <a:schemeClr val="tx1"/>
                </a:solidFill>
                <a:effectLst/>
                <a:latin typeface="Tahoma" charset="0"/>
              </a:rPr>
              <a:t>PCIe</a:t>
            </a:r>
            <a:r>
              <a:rPr kumimoji="0" lang="en-US" sz="1200" b="0" i="0" u="none" strike="noStrike" cap="none" normalizeH="0" baseline="0" dirty="0">
                <a:ln>
                  <a:noFill/>
                </a:ln>
                <a:solidFill>
                  <a:schemeClr val="tx1"/>
                </a:solidFill>
                <a:effectLst/>
                <a:latin typeface="Tahoma" charset="0"/>
              </a:rPr>
              <a:t>, v3  (7.8/lane)</a:t>
            </a:r>
          </a:p>
          <a:p>
            <a:pPr eaLnBrk="1" hangingPunct="1"/>
            <a:endParaRPr lang="en-US" dirty="0"/>
          </a:p>
          <a:p>
            <a:pPr eaLnBrk="1" hangingPunct="1"/>
            <a:endParaRPr lang="en-US" dirty="0"/>
          </a:p>
          <a:p>
            <a:pPr eaLnBrk="1" hangingPunct="1"/>
            <a:r>
              <a:rPr lang="en-US" dirty="0"/>
              <a:t>FC = </a:t>
            </a:r>
            <a:r>
              <a:rPr lang="en-US" dirty="0" err="1"/>
              <a:t>fibre</a:t>
            </a:r>
            <a:r>
              <a:rPr lang="en-US" dirty="0"/>
              <a:t> channel</a:t>
            </a:r>
          </a:p>
          <a:p>
            <a:pPr eaLnBrk="1" hangingPunct="1"/>
            <a:r>
              <a:rPr lang="en-US" dirty="0"/>
              <a:t>SAS = serial attached SCSI</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SATA = Serial ATA (Advanced Technology Attachment)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https://</a:t>
            </a:r>
            <a:r>
              <a:rPr lang="en-US" dirty="0" err="1"/>
              <a:t>www.extremetech.com</a:t>
            </a:r>
            <a:r>
              <a:rPr lang="en-US" dirty="0"/>
              <a:t>/extreme/210492-extremetech-explains-how-do-ssds-work</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pitchFamily="34" charset="0"/>
              </a:defRPr>
            </a:lvl1pPr>
            <a:lvl2pPr marL="742950" indent="-285750" defTabSz="920750">
              <a:defRPr sz="3200" b="1">
                <a:solidFill>
                  <a:schemeClr val="tx1"/>
                </a:solidFill>
                <a:latin typeface="Tahoma" pitchFamily="34" charset="0"/>
              </a:defRPr>
            </a:lvl2pPr>
            <a:lvl3pPr marL="1143000" indent="-228600" defTabSz="920750">
              <a:defRPr sz="3200" b="1">
                <a:solidFill>
                  <a:schemeClr val="tx1"/>
                </a:solidFill>
                <a:latin typeface="Tahoma" pitchFamily="34" charset="0"/>
              </a:defRPr>
            </a:lvl3pPr>
            <a:lvl4pPr marL="1600200" indent="-228600" defTabSz="920750">
              <a:defRPr sz="3200" b="1">
                <a:solidFill>
                  <a:schemeClr val="tx1"/>
                </a:solidFill>
                <a:latin typeface="Tahoma" pitchFamily="34" charset="0"/>
              </a:defRPr>
            </a:lvl4pPr>
            <a:lvl5pPr marL="2057400" indent="-228600" defTabSz="920750">
              <a:defRPr sz="3200" b="1">
                <a:solidFill>
                  <a:schemeClr val="tx1"/>
                </a:solidFill>
                <a:latin typeface="Tahoma" pitchFamily="34" charset="0"/>
              </a:defRPr>
            </a:lvl5pPr>
            <a:lvl6pPr marL="2514600" indent="-228600" defTabSz="920750" eaLnBrk="0" fontAlgn="base" hangingPunct="0">
              <a:spcBef>
                <a:spcPct val="0"/>
              </a:spcBef>
              <a:spcAft>
                <a:spcPct val="0"/>
              </a:spcAft>
              <a:defRPr sz="3200" b="1">
                <a:solidFill>
                  <a:schemeClr val="tx1"/>
                </a:solidFill>
                <a:latin typeface="Tahoma" pitchFamily="34" charset="0"/>
              </a:defRPr>
            </a:lvl6pPr>
            <a:lvl7pPr marL="2971800" indent="-228600" defTabSz="920750" eaLnBrk="0" fontAlgn="base" hangingPunct="0">
              <a:spcBef>
                <a:spcPct val="0"/>
              </a:spcBef>
              <a:spcAft>
                <a:spcPct val="0"/>
              </a:spcAft>
              <a:defRPr sz="3200" b="1">
                <a:solidFill>
                  <a:schemeClr val="tx1"/>
                </a:solidFill>
                <a:latin typeface="Tahoma" pitchFamily="34" charset="0"/>
              </a:defRPr>
            </a:lvl7pPr>
            <a:lvl8pPr marL="3429000" indent="-228600" defTabSz="920750" eaLnBrk="0" fontAlgn="base" hangingPunct="0">
              <a:spcBef>
                <a:spcPct val="0"/>
              </a:spcBef>
              <a:spcAft>
                <a:spcPct val="0"/>
              </a:spcAft>
              <a:defRPr sz="3200" b="1">
                <a:solidFill>
                  <a:schemeClr val="tx1"/>
                </a:solidFill>
                <a:latin typeface="Tahoma" pitchFamily="34" charset="0"/>
              </a:defRPr>
            </a:lvl8pPr>
            <a:lvl9pPr marL="3886200" indent="-228600" defTabSz="920750" eaLnBrk="0" fontAlgn="base" hangingPunct="0">
              <a:spcBef>
                <a:spcPct val="0"/>
              </a:spcBef>
              <a:spcAft>
                <a:spcPct val="0"/>
              </a:spcAft>
              <a:defRPr sz="3200" b="1">
                <a:solidFill>
                  <a:schemeClr val="tx1"/>
                </a:solidFill>
                <a:latin typeface="Tahoma" pitchFamily="34" charset="0"/>
              </a:defRPr>
            </a:lvl9pPr>
          </a:lstStyle>
          <a:p>
            <a:fld id="{A0863EC9-31B6-4770-BB5B-30D7C61B34A6}" type="slidenum">
              <a:rPr lang="en-US" sz="1200" b="0">
                <a:latin typeface="Arial" charset="0"/>
              </a:rPr>
              <a:pPr/>
              <a:t>99</a:t>
            </a:fld>
            <a:endParaRPr lang="en-US" sz="1200" b="0">
              <a:latin typeface="Arial" charset="0"/>
            </a:endParaRPr>
          </a:p>
        </p:txBody>
      </p:sp>
      <p:sp>
        <p:nvSpPr>
          <p:cNvPr id="95235" name="Rectangle 2"/>
          <p:cNvSpPr>
            <a:spLocks noGrp="1" noRot="1" noChangeAspect="1" noChangeArrowheads="1" noTextEdit="1"/>
          </p:cNvSpPr>
          <p:nvPr>
            <p:ph type="sldImg"/>
          </p:nvPr>
        </p:nvSpPr>
        <p:spPr>
          <a:xfrm>
            <a:off x="1139825" y="684213"/>
            <a:ext cx="4565650" cy="3424237"/>
          </a:xfrm>
          <a:ln/>
        </p:spPr>
      </p:sp>
      <p:sp>
        <p:nvSpPr>
          <p:cNvPr id="95236" name="Rectangle 3"/>
          <p:cNvSpPr>
            <a:spLocks noGrp="1" noChangeArrowheads="1"/>
          </p:cNvSpPr>
          <p:nvPr>
            <p:ph type="body" idx="1"/>
          </p:nvPr>
        </p:nvSpPr>
        <p:spPr>
          <a:xfrm>
            <a:off x="684213" y="4337050"/>
            <a:ext cx="5476875" cy="41100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6F62BC-75BB-43AC-8813-6589CBB660CF}" type="slidenum">
              <a:rPr lang="en-US" smtClean="0"/>
              <a:pPr>
                <a:defRPr/>
              </a:pPr>
              <a:t>100</a:t>
            </a:fld>
            <a:endParaRPr lang="en-US"/>
          </a:p>
        </p:txBody>
      </p:sp>
    </p:spTree>
    <p:extLst>
      <p:ext uri="{BB962C8B-B14F-4D97-AF65-F5344CB8AC3E}">
        <p14:creationId xmlns:p14="http://schemas.microsoft.com/office/powerpoint/2010/main" val="116932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171450" y="2155825"/>
            <a:ext cx="1397000" cy="1276350"/>
          </a:xfrm>
          <a:prstGeom prst="rect">
            <a:avLst/>
          </a:prstGeom>
          <a:gradFill rotWithShape="1">
            <a:gsLst>
              <a:gs pos="0">
                <a:srgbClr val="FE7519"/>
              </a:gs>
              <a:gs pos="100000">
                <a:srgbClr val="FFFFFF"/>
              </a:gs>
            </a:gsLst>
            <a:lin ang="0" scaled="1"/>
          </a:gradFill>
          <a:ln w="9525">
            <a:noFill/>
            <a:round/>
            <a:headEnd/>
            <a:tailEnd/>
          </a:ln>
          <a:effectLst/>
        </p:spPr>
        <p:txBody>
          <a:bodyPr wrap="none" anchor="ctr"/>
          <a:lstStyle/>
          <a:p>
            <a:pPr>
              <a:defRPr/>
            </a:pPr>
            <a:endParaRPr lang="nb-NO"/>
          </a:p>
        </p:txBody>
      </p:sp>
      <p:sp>
        <p:nvSpPr>
          <p:cNvPr id="5" name="Rectangle 21"/>
          <p:cNvSpPr>
            <a:spLocks noChangeArrowheads="1"/>
          </p:cNvSpPr>
          <p:nvPr userDrawn="1"/>
        </p:nvSpPr>
        <p:spPr bwMode="gray">
          <a:xfrm>
            <a:off x="36513" y="3336925"/>
            <a:ext cx="8985250" cy="46038"/>
          </a:xfrm>
          <a:prstGeom prst="rect">
            <a:avLst/>
          </a:prstGeom>
          <a:gradFill rotWithShape="0">
            <a:gsLst>
              <a:gs pos="0">
                <a:srgbClr val="1C1C1C"/>
              </a:gs>
              <a:gs pos="100000">
                <a:srgbClr val="C0C0C0"/>
              </a:gs>
            </a:gsLst>
            <a:lin ang="0" scaled="1"/>
          </a:gradFill>
          <a:ln w="9525">
            <a:noFill/>
            <a:miter lim="800000"/>
            <a:headEnd/>
            <a:tailEnd/>
          </a:ln>
          <a:effectLst/>
        </p:spPr>
        <p:txBody>
          <a:bodyPr wrap="none" anchor="ctr"/>
          <a:lstStyle/>
          <a:p>
            <a:pPr algn="ctr" eaLnBrk="1" hangingPunct="1">
              <a:defRPr/>
            </a:pPr>
            <a:endParaRPr kumimoji="1" lang="nb-NO" sz="2400" b="0"/>
          </a:p>
        </p:txBody>
      </p:sp>
      <p:sp>
        <p:nvSpPr>
          <p:cNvPr id="6" name="Rectangle 22"/>
          <p:cNvSpPr>
            <a:spLocks noChangeArrowheads="1"/>
          </p:cNvSpPr>
          <p:nvPr userDrawn="1"/>
        </p:nvSpPr>
        <p:spPr bwMode="auto">
          <a:xfrm rot="16200000">
            <a:off x="-517525" y="2586038"/>
            <a:ext cx="1685925" cy="92075"/>
          </a:xfrm>
          <a:prstGeom prst="rect">
            <a:avLst/>
          </a:prstGeom>
          <a:gradFill rotWithShape="0">
            <a:gsLst>
              <a:gs pos="0">
                <a:srgbClr val="808080"/>
              </a:gs>
              <a:gs pos="100000">
                <a:srgbClr val="1C1C1C"/>
              </a:gs>
            </a:gsLst>
            <a:lin ang="5400000" scaled="1"/>
          </a:gradFill>
          <a:ln w="9525">
            <a:noFill/>
            <a:round/>
            <a:headEnd/>
            <a:tailEnd/>
          </a:ln>
          <a:effectLst/>
        </p:spPr>
        <p:txBody>
          <a:bodyPr wrap="none" anchor="ctr"/>
          <a:lstStyle/>
          <a:p>
            <a:pPr>
              <a:defRPr/>
            </a:pPr>
            <a:endParaRPr lang="nb-NO"/>
          </a:p>
        </p:txBody>
      </p:sp>
      <p:sp>
        <p:nvSpPr>
          <p:cNvPr id="515084" name="Rectangle 1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515085" name="Rectangle 13"/>
          <p:cNvSpPr>
            <a:spLocks noGrp="1" noChangeArrowheads="1"/>
          </p:cNvSpPr>
          <p:nvPr>
            <p:ph type="subTitle" idx="1"/>
          </p:nvPr>
        </p:nvSpPr>
        <p:spPr>
          <a:xfrm>
            <a:off x="1371600" y="3886200"/>
            <a:ext cx="6400800" cy="1752600"/>
          </a:xfrm>
        </p:spPr>
        <p:txBody>
          <a:bodyPr rIns="91440"/>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4109496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325358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890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57613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278321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1203971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129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09658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2776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841515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27000"/>
            <a:ext cx="2286000" cy="63881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0" y="127000"/>
            <a:ext cx="6705600" cy="6388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060149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2738" y="127000"/>
            <a:ext cx="8797925" cy="561975"/>
          </a:xfrm>
        </p:spPr>
        <p:txBody>
          <a:bodyPr/>
          <a:lstStyle/>
          <a:p>
            <a:r>
              <a:rPr lang="en-US"/>
              <a:t>Click to edit Master title style</a:t>
            </a:r>
            <a:endParaRPr lang="nb-NO"/>
          </a:p>
        </p:txBody>
      </p:sp>
      <p:sp>
        <p:nvSpPr>
          <p:cNvPr id="3" name="Text Placeholder 2"/>
          <p:cNvSpPr>
            <a:spLocks noGrp="1"/>
          </p:cNvSpPr>
          <p:nvPr>
            <p:ph type="body" sz="half" idx="1"/>
          </p:nvPr>
        </p:nvSpPr>
        <p:spPr>
          <a:xfrm>
            <a:off x="0" y="866775"/>
            <a:ext cx="4495800" cy="5648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866775"/>
            <a:ext cx="4495800" cy="5648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3344193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082" name="Rectangle 34"/>
          <p:cNvSpPr>
            <a:spLocks noChangeArrowheads="1"/>
          </p:cNvSpPr>
          <p:nvPr userDrawn="1"/>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pPr>
              <a:defRPr/>
            </a:pPr>
            <a:endParaRPr lang="nb-NO"/>
          </a:p>
        </p:txBody>
      </p:sp>
      <p:sp>
        <p:nvSpPr>
          <p:cNvPr id="2051" name="Rectangle 8"/>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2052" name="Rectangle 9"/>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4059" name="Text Box 11"/>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p>
            <a:pPr algn="ctr">
              <a:spcBef>
                <a:spcPct val="50000"/>
              </a:spcBef>
              <a:defRPr/>
            </a:pPr>
            <a:r>
              <a:rPr lang="en-US" sz="900" b="0" dirty="0">
                <a:latin typeface="Arial" charset="0"/>
              </a:rPr>
              <a:t>IN2140, Pål Halvorsen</a:t>
            </a:r>
          </a:p>
        </p:txBody>
      </p:sp>
      <p:sp>
        <p:nvSpPr>
          <p:cNvPr id="514060" name="Rectangle 12"/>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eaLnBrk="1" hangingPunct="1">
              <a:defRPr/>
            </a:pPr>
            <a:endParaRPr kumimoji="1" lang="nb-NO" sz="2400" b="0"/>
          </a:p>
        </p:txBody>
      </p:sp>
      <p:sp>
        <p:nvSpPr>
          <p:cNvPr id="514083" name="Rectangle 35"/>
          <p:cNvSpPr>
            <a:spLocks noChangeArrowheads="1"/>
          </p:cNvSpPr>
          <p:nvPr userDrawn="1"/>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pPr>
              <a:defRPr/>
            </a:pPr>
            <a:endParaRPr lang="nb-NO"/>
          </a:p>
        </p:txBody>
      </p:sp>
      <p:pic>
        <p:nvPicPr>
          <p:cNvPr id="2057" name="Picture 38" descr="Picture2"/>
          <p:cNvPicPr>
            <a:picLocks noChangeAspect="1" noChangeArrowheads="1"/>
          </p:cNvPicPr>
          <p:nvPr userDrawn="1"/>
        </p:nvPicPr>
        <p:blipFill>
          <a:blip r:embed="rId14">
            <a:extLst>
              <a:ext uri="{28A0092B-C50C-407E-A947-70E740481C1C}">
                <a14:useLocalDpi xmlns:a14="http://schemas.microsoft.com/office/drawing/2010/main" val="0"/>
              </a:ext>
            </a:extLst>
          </a:blip>
          <a:srcRect r="70482"/>
          <a:stretch>
            <a:fillRect/>
          </a:stretch>
        </p:blipFill>
        <p:spPr bwMode="auto">
          <a:xfrm>
            <a:off x="15875" y="6572250"/>
            <a:ext cx="26828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4069" name="Rectangle 21"/>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eaLnBrk="1" hangingPunct="1">
              <a:defRPr/>
            </a:pPr>
            <a:endParaRPr kumimoji="1" lang="nb-NO" sz="2400" b="0"/>
          </a:p>
        </p:txBody>
      </p:sp>
      <p:sp>
        <p:nvSpPr>
          <p:cNvPr id="514087" name="Text Box 39"/>
          <p:cNvSpPr txBox="1">
            <a:spLocks noChangeArrowheads="1"/>
          </p:cNvSpPr>
          <p:nvPr userDrawn="1"/>
        </p:nvSpPr>
        <p:spPr bwMode="auto">
          <a:xfrm>
            <a:off x="246063" y="6630988"/>
            <a:ext cx="1492250" cy="223837"/>
          </a:xfrm>
          <a:prstGeom prst="rect">
            <a:avLst/>
          </a:prstGeom>
          <a:noFill/>
          <a:ln w="9525">
            <a:noFill/>
            <a:miter lim="800000"/>
            <a:headEnd/>
            <a:tailEnd/>
          </a:ln>
          <a:effectLst/>
        </p:spPr>
        <p:txBody>
          <a:bodyPr tIns="25200">
            <a:spAutoFit/>
          </a:bodyPr>
          <a:lstStyle/>
          <a:p>
            <a:pPr>
              <a:spcBef>
                <a:spcPct val="50000"/>
              </a:spcBef>
              <a:defRPr/>
            </a:pPr>
            <a:r>
              <a:rPr lang="en-US" sz="1000" dirty="0"/>
              <a:t>University of Oslo</a:t>
            </a:r>
          </a:p>
        </p:txBody>
      </p:sp>
      <p:pic>
        <p:nvPicPr>
          <p:cNvPr id="12" name="Picture 11">
            <a:extLst>
              <a:ext uri="{FF2B5EF4-FFF2-40B4-BE49-F238E27FC236}">
                <a16:creationId xmlns:a16="http://schemas.microsoft.com/office/drawing/2014/main" id="{5B920AEC-EC6F-4F4B-9FA9-5BBAB056123E}"/>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347375" y="6681227"/>
            <a:ext cx="725972" cy="118795"/>
          </a:xfrm>
          <a:prstGeom prst="rect">
            <a:avLst/>
          </a:prstGeom>
        </p:spPr>
      </p:pic>
    </p:spTree>
  </p:cSld>
  <p:clrMap bg1="lt1" tx1="dk1" bg2="lt2" tx2="dk2" accent1="accent1" accent2="accent2" accent3="accent3" accent4="accent4" accent5="accent5" accent6="accent6" hlink="hlink" folHlink="folHlink"/>
  <p:sldLayoutIdLst>
    <p:sldLayoutId id="2147483696"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rtl="0" eaLnBrk="0" fontAlgn="base" hangingPunct="0">
        <a:lnSpc>
          <a:spcPct val="80000"/>
        </a:lnSpc>
        <a:spcBef>
          <a:spcPct val="0"/>
        </a:spcBef>
        <a:spcAft>
          <a:spcPct val="0"/>
        </a:spcAft>
        <a:defRPr sz="3600">
          <a:solidFill>
            <a:schemeClr val="tx1"/>
          </a:solidFill>
          <a:latin typeface="+mj-lt"/>
          <a:ea typeface="+mj-ea"/>
          <a:cs typeface="+mj-cs"/>
        </a:defRPr>
      </a:lvl1pPr>
      <a:lvl2pPr algn="l" rtl="0" eaLnBrk="0" fontAlgn="base" hangingPunct="0">
        <a:lnSpc>
          <a:spcPct val="80000"/>
        </a:lnSpc>
        <a:spcBef>
          <a:spcPct val="0"/>
        </a:spcBef>
        <a:spcAft>
          <a:spcPct val="0"/>
        </a:spcAft>
        <a:defRPr sz="3600">
          <a:solidFill>
            <a:schemeClr val="tx1"/>
          </a:solidFill>
          <a:latin typeface="Tahoma" pitchFamily="34" charset="0"/>
        </a:defRPr>
      </a:lvl2pPr>
      <a:lvl3pPr algn="l" rtl="0" eaLnBrk="0" fontAlgn="base" hangingPunct="0">
        <a:lnSpc>
          <a:spcPct val="80000"/>
        </a:lnSpc>
        <a:spcBef>
          <a:spcPct val="0"/>
        </a:spcBef>
        <a:spcAft>
          <a:spcPct val="0"/>
        </a:spcAft>
        <a:defRPr sz="3600">
          <a:solidFill>
            <a:schemeClr val="tx1"/>
          </a:solidFill>
          <a:latin typeface="Tahoma" pitchFamily="34" charset="0"/>
        </a:defRPr>
      </a:lvl3pPr>
      <a:lvl4pPr algn="l" rtl="0" eaLnBrk="0" fontAlgn="base" hangingPunct="0">
        <a:lnSpc>
          <a:spcPct val="80000"/>
        </a:lnSpc>
        <a:spcBef>
          <a:spcPct val="0"/>
        </a:spcBef>
        <a:spcAft>
          <a:spcPct val="0"/>
        </a:spcAft>
        <a:defRPr sz="3600">
          <a:solidFill>
            <a:schemeClr val="tx1"/>
          </a:solidFill>
          <a:latin typeface="Tahoma" pitchFamily="34" charset="0"/>
        </a:defRPr>
      </a:lvl4pPr>
      <a:lvl5pPr algn="l" rtl="0" eaLnBrk="0" fontAlgn="base" hangingPunct="0">
        <a:lnSpc>
          <a:spcPct val="80000"/>
        </a:lnSpc>
        <a:spcBef>
          <a:spcPct val="0"/>
        </a:spcBef>
        <a:spcAft>
          <a:spcPct val="0"/>
        </a:spcAft>
        <a:defRPr sz="3600">
          <a:solidFill>
            <a:schemeClr val="tx1"/>
          </a:solidFill>
          <a:latin typeface="Tahoma" pitchFamily="34" charset="0"/>
        </a:defRPr>
      </a:lvl5pPr>
      <a:lvl6pPr marL="457200" algn="l" rtl="0" fontAlgn="base">
        <a:lnSpc>
          <a:spcPct val="80000"/>
        </a:lnSpc>
        <a:spcBef>
          <a:spcPct val="0"/>
        </a:spcBef>
        <a:spcAft>
          <a:spcPct val="0"/>
        </a:spcAft>
        <a:defRPr sz="3600">
          <a:solidFill>
            <a:schemeClr val="tx1"/>
          </a:solidFill>
          <a:latin typeface="Tahoma" pitchFamily="34" charset="0"/>
        </a:defRPr>
      </a:lvl6pPr>
      <a:lvl7pPr marL="914400" algn="l" rtl="0" fontAlgn="base">
        <a:lnSpc>
          <a:spcPct val="80000"/>
        </a:lnSpc>
        <a:spcBef>
          <a:spcPct val="0"/>
        </a:spcBef>
        <a:spcAft>
          <a:spcPct val="0"/>
        </a:spcAft>
        <a:defRPr sz="3600">
          <a:solidFill>
            <a:schemeClr val="tx1"/>
          </a:solidFill>
          <a:latin typeface="Tahoma" pitchFamily="34" charset="0"/>
        </a:defRPr>
      </a:lvl7pPr>
      <a:lvl8pPr marL="1371600" algn="l" rtl="0" fontAlgn="base">
        <a:lnSpc>
          <a:spcPct val="80000"/>
        </a:lnSpc>
        <a:spcBef>
          <a:spcPct val="0"/>
        </a:spcBef>
        <a:spcAft>
          <a:spcPct val="0"/>
        </a:spcAft>
        <a:defRPr sz="3600">
          <a:solidFill>
            <a:schemeClr val="tx1"/>
          </a:solidFill>
          <a:latin typeface="Tahoma" pitchFamily="34" charset="0"/>
        </a:defRPr>
      </a:lvl8pPr>
      <a:lvl9pPr marL="1828800" algn="l" rtl="0" fontAlgn="base">
        <a:lnSpc>
          <a:spcPct val="80000"/>
        </a:lnSpc>
        <a:spcBef>
          <a:spcPct val="0"/>
        </a:spcBef>
        <a:spcAft>
          <a:spcPct val="0"/>
        </a:spcAft>
        <a:defRPr sz="3600">
          <a:solidFill>
            <a:schemeClr val="tx1"/>
          </a:solidFill>
          <a:latin typeface="Tahoma" pitchFamily="34" charset="0"/>
        </a:defRPr>
      </a:lvl9pPr>
    </p:titleStyle>
    <p:bodyStyle>
      <a:lvl1pPr marL="342900" indent="-342900" algn="l" rtl="0" eaLnBrk="0" fontAlgn="base" hangingPunct="0">
        <a:spcBef>
          <a:spcPct val="20000"/>
        </a:spcBef>
        <a:spcAft>
          <a:spcPct val="0"/>
        </a:spcAft>
        <a:buClr>
          <a:srgbClr val="FF6600"/>
        </a:buClr>
        <a:buSzPct val="12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lr>
          <a:srgbClr val="FF6600"/>
        </a:buClr>
        <a:buFont typeface="Tahoma" pitchFamily="34" charset="0"/>
        <a:buChar char="−"/>
        <a:defRPr sz="2400">
          <a:solidFill>
            <a:schemeClr val="tx1"/>
          </a:solidFill>
          <a:latin typeface="+mn-lt"/>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defRPr>
      </a:lvl3pPr>
      <a:lvl4pPr marL="1600200" indent="-228600" algn="l" rtl="0" eaLnBrk="0" fontAlgn="base" hangingPunct="0">
        <a:spcBef>
          <a:spcPct val="20000"/>
        </a:spcBef>
        <a:spcAft>
          <a:spcPct val="0"/>
        </a:spcAft>
        <a:buClr>
          <a:srgbClr val="FF6600"/>
        </a:buClr>
        <a:buFont typeface="Wingdings" pitchFamily="2" charset="2"/>
        <a:buChar char="§"/>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50000"/>
        <a:buFont typeface="Wingdings" pitchFamily="2" charset="2"/>
        <a:buChar char="q"/>
        <a:defRPr>
          <a:solidFill>
            <a:schemeClr val="tx1"/>
          </a:solidFill>
          <a:latin typeface="+mn-lt"/>
        </a:defRPr>
      </a:lvl5pPr>
      <a:lvl6pPr marL="25146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7.xml"/><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7.emf"/><Relationship Id="rId5" Type="http://schemas.openxmlformats.org/officeDocument/2006/relationships/image" Target="../media/image14.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6.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2.gif"/><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3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9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7.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9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8.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0194" name="Rectangle 2"/>
          <p:cNvSpPr>
            <a:spLocks noGrp="1" noChangeArrowheads="1"/>
          </p:cNvSpPr>
          <p:nvPr>
            <p:ph type="ctrTitle"/>
          </p:nvPr>
        </p:nvSpPr>
        <p:spPr>
          <a:xfrm>
            <a:off x="755650" y="1751013"/>
            <a:ext cx="8316913" cy="1462087"/>
          </a:xfrm>
        </p:spPr>
        <p:txBody>
          <a:bodyPr/>
          <a:lstStyle/>
          <a:p>
            <a:pPr eaLnBrk="1" hangingPunct="1">
              <a:defRPr/>
            </a:pPr>
            <a:r>
              <a:rPr lang="en-US" sz="2400" b="1">
                <a:effectLst>
                  <a:outerShdw blurRad="38100" dist="38100" dir="2700000" algn="tl">
                    <a:srgbClr val="C0C0C0"/>
                  </a:outerShdw>
                </a:effectLst>
              </a:rPr>
              <a:t>Operating Systems:</a:t>
            </a:r>
            <a:br>
              <a:rPr lang="en-US" sz="2400" b="1">
                <a:effectLst>
                  <a:outerShdw blurRad="38100" dist="38100" dir="2700000" algn="tl">
                    <a:srgbClr val="C0C0C0"/>
                  </a:outerShdw>
                </a:effectLst>
              </a:rPr>
            </a:br>
            <a:br>
              <a:rPr lang="en-US" sz="1200" b="1">
                <a:effectLst>
                  <a:outerShdw blurRad="38100" dist="38100" dir="2700000" algn="tl">
                    <a:srgbClr val="C0C0C0"/>
                  </a:outerShdw>
                </a:effectLst>
              </a:rPr>
            </a:br>
            <a:r>
              <a:rPr lang="en-US" sz="4800" b="1">
                <a:effectLst>
                  <a:outerShdw blurRad="38100" dist="38100" dir="2700000" algn="tl">
                    <a:srgbClr val="C0C0C0"/>
                  </a:outerShdw>
                </a:effectLst>
              </a:rPr>
              <a:t> </a:t>
            </a:r>
            <a:r>
              <a:rPr lang="en-US" sz="4000" b="1">
                <a:effectLst>
                  <a:outerShdw blurRad="38100" dist="38100" dir="2700000" algn="tl">
                    <a:srgbClr val="C0C0C0"/>
                  </a:outerShdw>
                </a:effectLst>
              </a:rPr>
              <a:t>Storage: Disks &amp; File Systems</a:t>
            </a:r>
            <a:r>
              <a:rPr lang="en-US" sz="4800" b="1">
                <a:effectLst>
                  <a:outerShdw blurRad="38100" dist="38100" dir="2700000" algn="tl">
                    <a:srgbClr val="C0C0C0"/>
                  </a:outerShdw>
                </a:effectLst>
              </a:rPr>
              <a:t> </a:t>
            </a:r>
          </a:p>
        </p:txBody>
      </p:sp>
      <p:sp>
        <p:nvSpPr>
          <p:cNvPr id="4100" name="Text Box 4"/>
          <p:cNvSpPr txBox="1">
            <a:spLocks noChangeArrowheads="1"/>
          </p:cNvSpPr>
          <p:nvPr/>
        </p:nvSpPr>
        <p:spPr bwMode="auto">
          <a:xfrm>
            <a:off x="684213" y="188913"/>
            <a:ext cx="800168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000" dirty="0">
                <a:solidFill>
                  <a:schemeClr val="tx2"/>
                </a:solidFill>
              </a:rPr>
              <a:t>IN2140:</a:t>
            </a:r>
            <a:br>
              <a:rPr lang="en-US" sz="2000" dirty="0">
                <a:solidFill>
                  <a:schemeClr val="tx2"/>
                </a:solidFill>
              </a:rPr>
            </a:br>
            <a:r>
              <a:rPr lang="en-US" sz="2000" dirty="0">
                <a:solidFill>
                  <a:schemeClr val="tx2"/>
                </a:solidFill>
              </a:rPr>
              <a:t>Introduction to Operating Systems and Data Communication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a:t>Overview</a:t>
            </a:r>
          </a:p>
        </p:txBody>
      </p:sp>
      <p:sp>
        <p:nvSpPr>
          <p:cNvPr id="5123" name="Rectangle 3"/>
          <p:cNvSpPr>
            <a:spLocks noGrp="1" noChangeArrowheads="1"/>
          </p:cNvSpPr>
          <p:nvPr>
            <p:ph type="body" idx="1"/>
          </p:nvPr>
        </p:nvSpPr>
        <p:spPr>
          <a:xfrm>
            <a:off x="0" y="1233488"/>
            <a:ext cx="9144000" cy="4935537"/>
          </a:xfrm>
        </p:spPr>
        <p:txBody>
          <a:bodyPr/>
          <a:lstStyle/>
          <a:p>
            <a:pPr eaLnBrk="1" hangingPunct="1"/>
            <a:r>
              <a:rPr lang="en-US" sz="3200" dirty="0"/>
              <a:t>(Mechanical) Disks</a:t>
            </a:r>
          </a:p>
          <a:p>
            <a:pPr lvl="1" eaLnBrk="1" hangingPunct="1">
              <a:buFont typeface="Tahoma" pitchFamily="34" charset="0"/>
              <a:buNone/>
            </a:pPr>
            <a:endParaRPr lang="en-US" sz="2800" dirty="0"/>
          </a:p>
          <a:p>
            <a:pPr eaLnBrk="1" hangingPunct="1"/>
            <a:r>
              <a:rPr lang="en-US" sz="3200" dirty="0"/>
              <a:t>Disk scheduling</a:t>
            </a:r>
            <a:br>
              <a:rPr lang="en-US" sz="3200" dirty="0"/>
            </a:br>
            <a:endParaRPr lang="en-US" sz="3200" dirty="0"/>
          </a:p>
          <a:p>
            <a:pPr eaLnBrk="1" hangingPunct="1"/>
            <a:r>
              <a:rPr lang="en-US" sz="3200" dirty="0"/>
              <a:t>Memory/buffer caching</a:t>
            </a:r>
            <a:br>
              <a:rPr lang="en-US" sz="3200" dirty="0"/>
            </a:br>
            <a:endParaRPr lang="en-US" sz="3200" dirty="0"/>
          </a:p>
          <a:p>
            <a:pPr eaLnBrk="1" hangingPunct="1"/>
            <a:r>
              <a:rPr lang="en-US" sz="3200" dirty="0"/>
              <a:t>File systems</a:t>
            </a:r>
            <a:br>
              <a:rPr lang="en-US" sz="3200" dirty="0"/>
            </a:br>
            <a:endParaRPr lang="en-US" sz="3200" dirty="0"/>
          </a:p>
          <a:p>
            <a:pPr eaLnBrk="1" hangingPunct="1"/>
            <a:r>
              <a:rPr lang="en-US" sz="3200" dirty="0"/>
              <a:t>Some trends and “new” technologies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t>Disks</a:t>
            </a:r>
          </a:p>
        </p:txBody>
      </p:sp>
      <p:sp>
        <p:nvSpPr>
          <p:cNvPr id="6147" name="Rectangle 3"/>
          <p:cNvSpPr>
            <a:spLocks noGrp="1" noChangeArrowheads="1"/>
          </p:cNvSpPr>
          <p:nvPr>
            <p:ph type="body" idx="1"/>
          </p:nvPr>
        </p:nvSpPr>
        <p:spPr>
          <a:xfrm>
            <a:off x="0" y="981075"/>
            <a:ext cx="9144000" cy="5730875"/>
          </a:xfrm>
        </p:spPr>
        <p:txBody>
          <a:bodyPr/>
          <a:lstStyle/>
          <a:p>
            <a:pPr eaLnBrk="1" hangingPunct="1">
              <a:lnSpc>
                <a:spcPct val="90000"/>
              </a:lnSpc>
              <a:spcAft>
                <a:spcPct val="30000"/>
              </a:spcAft>
            </a:pPr>
            <a:r>
              <a:rPr lang="en-US" sz="2000" dirty="0"/>
              <a:t>Disks ...</a:t>
            </a:r>
          </a:p>
          <a:p>
            <a:pPr lvl="1" eaLnBrk="1" hangingPunct="1">
              <a:lnSpc>
                <a:spcPct val="90000"/>
              </a:lnSpc>
              <a:spcAft>
                <a:spcPct val="30000"/>
              </a:spcAft>
            </a:pPr>
            <a:r>
              <a:rPr lang="en-US" sz="1800" dirty="0"/>
              <a:t>are used to have a </a:t>
            </a:r>
            <a:r>
              <a:rPr lang="en-US" sz="1800" b="1" dirty="0"/>
              <a:t>persistent system</a:t>
            </a:r>
            <a:endParaRPr lang="en-US" sz="1800" dirty="0"/>
          </a:p>
          <a:p>
            <a:pPr lvl="1" eaLnBrk="1" hangingPunct="1">
              <a:lnSpc>
                <a:spcPct val="90000"/>
              </a:lnSpc>
              <a:spcAft>
                <a:spcPct val="30000"/>
              </a:spcAft>
              <a:buClr>
                <a:srgbClr val="009900"/>
              </a:buClr>
              <a:buFont typeface="Wingdings" pitchFamily="2" charset="2"/>
              <a:buChar char="J"/>
            </a:pPr>
            <a:r>
              <a:rPr lang="en-US" sz="1800" dirty="0"/>
              <a:t>are </a:t>
            </a:r>
            <a:r>
              <a:rPr lang="en-US" sz="1800" dirty="0">
                <a:solidFill>
                  <a:schemeClr val="hlink"/>
                </a:solidFill>
              </a:rPr>
              <a:t>cheaper</a:t>
            </a:r>
            <a:r>
              <a:rPr lang="en-US" sz="1800" dirty="0"/>
              <a:t> compared to main memory</a:t>
            </a:r>
          </a:p>
          <a:p>
            <a:pPr lvl="1" eaLnBrk="1" hangingPunct="1">
              <a:lnSpc>
                <a:spcPct val="90000"/>
              </a:lnSpc>
              <a:spcAft>
                <a:spcPct val="30000"/>
              </a:spcAft>
              <a:buClr>
                <a:srgbClr val="009900"/>
              </a:buClr>
              <a:buFont typeface="Wingdings" pitchFamily="2" charset="2"/>
              <a:buChar char="J"/>
            </a:pPr>
            <a:r>
              <a:rPr lang="en-US" sz="1800" dirty="0"/>
              <a:t>have </a:t>
            </a:r>
            <a:r>
              <a:rPr lang="en-US" sz="1800" dirty="0">
                <a:solidFill>
                  <a:schemeClr val="hlink"/>
                </a:solidFill>
              </a:rPr>
              <a:t>more capacity</a:t>
            </a:r>
            <a:endParaRPr lang="en-US" sz="1800" dirty="0"/>
          </a:p>
          <a:p>
            <a:pPr lvl="1" eaLnBrk="1" hangingPunct="1">
              <a:lnSpc>
                <a:spcPct val="90000"/>
              </a:lnSpc>
              <a:spcAft>
                <a:spcPct val="30000"/>
              </a:spcAft>
              <a:buClr>
                <a:srgbClr val="FF0000"/>
              </a:buClr>
              <a:buFont typeface="Wingdings" pitchFamily="2" charset="2"/>
              <a:buChar char="L"/>
            </a:pPr>
            <a:r>
              <a:rPr lang="en-US" sz="1800" dirty="0"/>
              <a:t>are orders of magnitude </a:t>
            </a:r>
            <a:r>
              <a:rPr lang="en-US" sz="1800" dirty="0">
                <a:solidFill>
                  <a:schemeClr val="hlink"/>
                </a:solidFill>
              </a:rPr>
              <a:t>slower</a:t>
            </a:r>
            <a:r>
              <a:rPr lang="en-US" sz="1800" dirty="0"/>
              <a:t>  </a:t>
            </a:r>
            <a:br>
              <a:rPr lang="en-US" sz="1800" dirty="0"/>
            </a:br>
            <a:endParaRPr lang="en-US" sz="1800" dirty="0"/>
          </a:p>
          <a:p>
            <a:pPr eaLnBrk="1" hangingPunct="1">
              <a:lnSpc>
                <a:spcPct val="90000"/>
              </a:lnSpc>
              <a:spcAft>
                <a:spcPct val="30000"/>
              </a:spcAft>
            </a:pPr>
            <a:r>
              <a:rPr lang="en-US" sz="2000" dirty="0"/>
              <a:t>Two resources of importance</a:t>
            </a:r>
          </a:p>
          <a:p>
            <a:pPr lvl="1" eaLnBrk="1" hangingPunct="1">
              <a:lnSpc>
                <a:spcPct val="90000"/>
              </a:lnSpc>
              <a:spcAft>
                <a:spcPct val="30000"/>
              </a:spcAft>
            </a:pPr>
            <a:r>
              <a:rPr lang="en-US" sz="1800" dirty="0"/>
              <a:t>storage space</a:t>
            </a:r>
          </a:p>
          <a:p>
            <a:pPr lvl="1" eaLnBrk="1" hangingPunct="1">
              <a:lnSpc>
                <a:spcPct val="90000"/>
              </a:lnSpc>
              <a:spcAft>
                <a:spcPct val="30000"/>
              </a:spcAft>
            </a:pPr>
            <a:r>
              <a:rPr lang="en-US" sz="1800" dirty="0"/>
              <a:t>I/O bandwidth</a:t>
            </a:r>
          </a:p>
          <a:p>
            <a:pPr lvl="1" eaLnBrk="1" hangingPunct="1">
              <a:lnSpc>
                <a:spcPct val="90000"/>
              </a:lnSpc>
              <a:spcAft>
                <a:spcPct val="30000"/>
              </a:spcAft>
            </a:pPr>
            <a:endParaRPr lang="en-US" sz="1800" dirty="0"/>
          </a:p>
          <a:p>
            <a:pPr eaLnBrk="1" hangingPunct="1">
              <a:lnSpc>
                <a:spcPct val="90000"/>
              </a:lnSpc>
              <a:spcAft>
                <a:spcPct val="30000"/>
              </a:spcAft>
            </a:pPr>
            <a:r>
              <a:rPr lang="en-US" sz="2000" dirty="0"/>
              <a:t>We must look closer on how to manage disks, because...</a:t>
            </a:r>
          </a:p>
          <a:p>
            <a:pPr lvl="1" eaLnBrk="1" hangingPunct="1">
              <a:lnSpc>
                <a:spcPct val="90000"/>
              </a:lnSpc>
              <a:spcAft>
                <a:spcPct val="30000"/>
              </a:spcAft>
            </a:pPr>
            <a:r>
              <a:rPr lang="en-US" sz="1800" dirty="0"/>
              <a:t>...there is a </a:t>
            </a:r>
            <a:r>
              <a:rPr lang="en-US" sz="1800" dirty="0">
                <a:solidFill>
                  <a:srgbClr val="FF0000"/>
                </a:solidFill>
              </a:rPr>
              <a:t>large </a:t>
            </a:r>
            <a:r>
              <a:rPr lang="en-US" sz="1800" dirty="0"/>
              <a:t>speed-mismatch (ms </a:t>
            </a:r>
            <a:r>
              <a:rPr lang="en-US" sz="1200" dirty="0"/>
              <a:t>vs.</a:t>
            </a:r>
            <a:r>
              <a:rPr lang="en-US" sz="1800" dirty="0"/>
              <a:t> ns) compared to main memory</a:t>
            </a:r>
          </a:p>
          <a:p>
            <a:pPr lvl="1" eaLnBrk="1" hangingPunct="1">
              <a:lnSpc>
                <a:spcPct val="90000"/>
              </a:lnSpc>
              <a:spcAft>
                <a:spcPct val="30000"/>
              </a:spcAft>
            </a:pPr>
            <a:r>
              <a:rPr lang="en-US" sz="1800" dirty="0"/>
              <a:t>...disk I/O is often the main performance bottleneck</a:t>
            </a:r>
          </a:p>
        </p:txBody>
      </p:sp>
      <p:sp>
        <p:nvSpPr>
          <p:cNvPr id="4" name="Text Box 4"/>
          <p:cNvSpPr txBox="1">
            <a:spLocks noChangeArrowheads="1"/>
          </p:cNvSpPr>
          <p:nvPr/>
        </p:nvSpPr>
        <p:spPr bwMode="auto">
          <a:xfrm>
            <a:off x="7124367" y="3322032"/>
            <a:ext cx="1611614" cy="307777"/>
          </a:xfrm>
          <a:prstGeom prst="rect">
            <a:avLst/>
          </a:prstGeom>
          <a:solidFill>
            <a:srgbClr val="C0C0C0"/>
          </a:solidFill>
          <a:ln>
            <a:solidFill>
              <a:srgbClr val="C0C0C0"/>
            </a:solid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400" b="0" dirty="0" err="1">
                <a:solidFill>
                  <a:schemeClr val="bg1"/>
                </a:solidFill>
              </a:rPr>
              <a:t>cache(s</a:t>
            </a:r>
            <a:r>
              <a:rPr lang="en-US" sz="1400" b="0" dirty="0">
                <a:solidFill>
                  <a:schemeClr val="bg1"/>
                </a:solidFill>
              </a:rPr>
              <a:t>)</a:t>
            </a:r>
          </a:p>
        </p:txBody>
      </p:sp>
      <p:sp>
        <p:nvSpPr>
          <p:cNvPr id="5" name="Text Box 5"/>
          <p:cNvSpPr txBox="1">
            <a:spLocks noChangeArrowheads="1"/>
          </p:cNvSpPr>
          <p:nvPr/>
        </p:nvSpPr>
        <p:spPr bwMode="auto">
          <a:xfrm>
            <a:off x="7124367" y="2618634"/>
            <a:ext cx="1611614" cy="307777"/>
          </a:xfrm>
          <a:prstGeom prst="rect">
            <a:avLst/>
          </a:prstGeom>
          <a:solidFill>
            <a:srgbClr val="C0C0C0"/>
          </a:solidFill>
          <a:ln>
            <a:solidFill>
              <a:srgbClr val="C0C0C0"/>
            </a:solid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400" b="0" dirty="0">
                <a:solidFill>
                  <a:schemeClr val="bg1"/>
                </a:solidFill>
              </a:rPr>
              <a:t>main memory</a:t>
            </a:r>
          </a:p>
        </p:txBody>
      </p:sp>
      <p:sp>
        <p:nvSpPr>
          <p:cNvPr id="7" name="Text Box 7"/>
          <p:cNvSpPr txBox="1">
            <a:spLocks noChangeArrowheads="1"/>
          </p:cNvSpPr>
          <p:nvPr/>
        </p:nvSpPr>
        <p:spPr bwMode="auto">
          <a:xfrm>
            <a:off x="7124367" y="488560"/>
            <a:ext cx="1611614" cy="523220"/>
          </a:xfrm>
          <a:prstGeom prst="rect">
            <a:avLst/>
          </a:prstGeom>
          <a:solidFill>
            <a:srgbClr val="C0C0C0"/>
          </a:solidFill>
          <a:ln>
            <a:solidFill>
              <a:srgbClr val="C0C0C0"/>
            </a:solid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400" b="0" dirty="0">
                <a:solidFill>
                  <a:schemeClr val="bg1"/>
                </a:solidFill>
              </a:rPr>
              <a:t>tertiary storage </a:t>
            </a:r>
            <a:br>
              <a:rPr lang="en-US" sz="1400" b="0" dirty="0">
                <a:solidFill>
                  <a:schemeClr val="bg1"/>
                </a:solidFill>
              </a:rPr>
            </a:br>
            <a:r>
              <a:rPr lang="en-US" sz="1400" b="0" dirty="0">
                <a:solidFill>
                  <a:schemeClr val="bg1"/>
                </a:solidFill>
              </a:rPr>
              <a:t>(tapes) </a:t>
            </a:r>
          </a:p>
        </p:txBody>
      </p:sp>
      <p:sp>
        <p:nvSpPr>
          <p:cNvPr id="8" name="Line 8"/>
          <p:cNvSpPr>
            <a:spLocks noChangeShapeType="1"/>
          </p:cNvSpPr>
          <p:nvPr/>
        </p:nvSpPr>
        <p:spPr bwMode="auto">
          <a:xfrm flipV="1">
            <a:off x="7928495" y="2981760"/>
            <a:ext cx="3358" cy="284925"/>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sz="2400"/>
          </a:p>
        </p:txBody>
      </p:sp>
      <p:sp>
        <p:nvSpPr>
          <p:cNvPr id="24" name="Line 8"/>
          <p:cNvSpPr>
            <a:spLocks noChangeShapeType="1"/>
          </p:cNvSpPr>
          <p:nvPr/>
        </p:nvSpPr>
        <p:spPr bwMode="auto">
          <a:xfrm flipV="1">
            <a:off x="7928495" y="1067129"/>
            <a:ext cx="3358" cy="284925"/>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sz="2400"/>
          </a:p>
        </p:txBody>
      </p:sp>
      <p:sp>
        <p:nvSpPr>
          <p:cNvPr id="25" name="Line 8"/>
          <p:cNvSpPr>
            <a:spLocks noChangeShapeType="1"/>
          </p:cNvSpPr>
          <p:nvPr/>
        </p:nvSpPr>
        <p:spPr bwMode="auto">
          <a:xfrm flipV="1">
            <a:off x="7928495" y="2278360"/>
            <a:ext cx="3358" cy="284925"/>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sz="2400"/>
          </a:p>
        </p:txBody>
      </p:sp>
      <p:grpSp>
        <p:nvGrpSpPr>
          <p:cNvPr id="28" name="Group 27"/>
          <p:cNvGrpSpPr/>
          <p:nvPr/>
        </p:nvGrpSpPr>
        <p:grpSpPr>
          <a:xfrm>
            <a:off x="7124367" y="1407403"/>
            <a:ext cx="2066282" cy="918952"/>
            <a:chOff x="7290547" y="1825355"/>
            <a:chExt cx="2066282" cy="918952"/>
          </a:xfrm>
        </p:grpSpPr>
        <p:sp>
          <p:nvSpPr>
            <p:cNvPr id="6" name="Text Box 6"/>
            <p:cNvSpPr txBox="1">
              <a:spLocks noChangeArrowheads="1"/>
            </p:cNvSpPr>
            <p:nvPr/>
          </p:nvSpPr>
          <p:spPr bwMode="auto">
            <a:xfrm>
              <a:off x="7290547" y="1825355"/>
              <a:ext cx="1611614" cy="784830"/>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1400" b="0" dirty="0">
                  <a:solidFill>
                    <a:schemeClr val="bg1"/>
                  </a:solidFill>
                </a:rPr>
                <a:t>secondary storage </a:t>
              </a:r>
              <a:br>
                <a:rPr lang="en-US" sz="1400" b="0" dirty="0">
                  <a:solidFill>
                    <a:schemeClr val="bg1"/>
                  </a:solidFill>
                </a:rPr>
              </a:br>
              <a:r>
                <a:rPr lang="en-US" sz="1400" b="0" dirty="0">
                  <a:solidFill>
                    <a:schemeClr val="bg1"/>
                  </a:solidFill>
                </a:rPr>
                <a:t>(disks) </a:t>
              </a:r>
              <a:br>
                <a:rPr lang="en-US" sz="1400" b="0" dirty="0">
                  <a:solidFill>
                    <a:schemeClr val="bg1"/>
                  </a:solidFill>
                </a:rPr>
              </a:br>
              <a:endParaRPr lang="en-US" sz="300" b="0" dirty="0">
                <a:solidFill>
                  <a:schemeClr val="bg1"/>
                </a:solidFill>
              </a:endParaRPr>
            </a:p>
          </p:txBody>
        </p:sp>
        <p:pic>
          <p:nvPicPr>
            <p:cNvPr id="22" name="Picture 21" descr="STS-124 Launch from LC-39A.jpg"/>
            <p:cNvPicPr>
              <a:picLocks noChangeAspect="1"/>
            </p:cNvPicPr>
            <p:nvPr/>
          </p:nvPicPr>
          <p:blipFill rotWithShape="1">
            <a:blip r:embed="rId3"/>
            <a:srcRect l="16531" t="16254"/>
            <a:stretch/>
          </p:blipFill>
          <p:spPr>
            <a:xfrm>
              <a:off x="8433406" y="2221087"/>
              <a:ext cx="923423" cy="523220"/>
            </a:xfrm>
            <a:prstGeom prst="rect">
              <a:avLst/>
            </a:prstGeom>
          </p:spPr>
        </p:pic>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2019-02-14 at 08.20.4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4422" y="1344707"/>
            <a:ext cx="5864399" cy="2484167"/>
          </a:xfrm>
          <a:prstGeom prst="rect">
            <a:avLst/>
          </a:prstGeom>
        </p:spPr>
      </p:pic>
      <p:sp>
        <p:nvSpPr>
          <p:cNvPr id="2" name="Title 1"/>
          <p:cNvSpPr>
            <a:spLocks noGrp="1"/>
          </p:cNvSpPr>
          <p:nvPr>
            <p:ph type="title"/>
          </p:nvPr>
        </p:nvSpPr>
        <p:spPr/>
        <p:txBody>
          <a:bodyPr/>
          <a:lstStyle/>
          <a:p>
            <a:r>
              <a:rPr lang="en-US" dirty="0"/>
              <a:t>Why spend a lecture talking about HDDs?</a:t>
            </a:r>
          </a:p>
        </p:txBody>
      </p:sp>
      <p:sp>
        <p:nvSpPr>
          <p:cNvPr id="3" name="Text Placeholder 2"/>
          <p:cNvSpPr>
            <a:spLocks noGrp="1"/>
          </p:cNvSpPr>
          <p:nvPr>
            <p:ph type="body" sz="half" idx="1"/>
          </p:nvPr>
        </p:nvSpPr>
        <p:spPr>
          <a:xfrm>
            <a:off x="0" y="659093"/>
            <a:ext cx="3835400" cy="5838825"/>
          </a:xfrm>
        </p:spPr>
        <p:txBody>
          <a:bodyPr/>
          <a:lstStyle/>
          <a:p>
            <a:r>
              <a:rPr lang="en-US" sz="2000" dirty="0"/>
              <a:t>SSDs are persistent and </a:t>
            </a:r>
          </a:p>
          <a:p>
            <a:pPr lvl="1"/>
            <a:r>
              <a:rPr lang="en-US" sz="1400" dirty="0"/>
              <a:t>“almost like memory”</a:t>
            </a:r>
            <a:br>
              <a:rPr lang="en-US" sz="1400" dirty="0"/>
            </a:br>
            <a:r>
              <a:rPr lang="en-US" sz="1000" dirty="0"/>
              <a:t>(no mechanical parts)</a:t>
            </a:r>
          </a:p>
          <a:p>
            <a:pPr lvl="1"/>
            <a:r>
              <a:rPr lang="en-US" sz="1400" dirty="0"/>
              <a:t>much faster </a:t>
            </a:r>
            <a:br>
              <a:rPr lang="en-US" sz="1400" dirty="0"/>
            </a:br>
            <a:r>
              <a:rPr lang="en-US" sz="1000" dirty="0"/>
              <a:t>(</a:t>
            </a:r>
            <a:r>
              <a:rPr lang="en-US" sz="1000" dirty="0" err="1"/>
              <a:t>ms</a:t>
            </a:r>
            <a:r>
              <a:rPr lang="en-US" sz="1000" dirty="0"/>
              <a:t> </a:t>
            </a:r>
            <a:r>
              <a:rPr lang="en-US" sz="1000" dirty="0" err="1"/>
              <a:t>vs</a:t>
            </a:r>
            <a:r>
              <a:rPr lang="en-US" sz="1000" dirty="0"/>
              <a:t> µs)</a:t>
            </a:r>
          </a:p>
          <a:p>
            <a:pPr lvl="1"/>
            <a:r>
              <a:rPr lang="en-US" sz="1400" dirty="0"/>
              <a:t>but, more expensive</a:t>
            </a:r>
            <a:br>
              <a:rPr lang="en-US" sz="1400" dirty="0"/>
            </a:br>
            <a:r>
              <a:rPr lang="en-US" sz="1000" dirty="0"/>
              <a:t>(price per byte, but also shorter lifetime)</a:t>
            </a:r>
          </a:p>
          <a:p>
            <a:r>
              <a:rPr lang="en-US" sz="2000" dirty="0"/>
              <a:t>Many devices:</a:t>
            </a:r>
          </a:p>
          <a:p>
            <a:pPr lvl="1"/>
            <a:r>
              <a:rPr lang="en-US" sz="1100" b="1" dirty="0"/>
              <a:t>Google 2012</a:t>
            </a:r>
          </a:p>
          <a:p>
            <a:pPr lvl="1">
              <a:buFont typeface="Wingdings" charset="2"/>
              <a:buChar char="ü"/>
            </a:pPr>
            <a:r>
              <a:rPr lang="en-US" sz="700" dirty="0"/>
              <a:t>417,600 servers - Douglas County, USA</a:t>
            </a:r>
          </a:p>
          <a:p>
            <a:pPr lvl="1">
              <a:buFont typeface="Wingdings" charset="2"/>
              <a:buChar char="ü"/>
            </a:pPr>
            <a:r>
              <a:rPr lang="en-US" sz="700" dirty="0"/>
              <a:t>204,160 servers - The </a:t>
            </a:r>
            <a:r>
              <a:rPr lang="en-US" sz="700" dirty="0" err="1"/>
              <a:t>Dalles</a:t>
            </a:r>
            <a:r>
              <a:rPr lang="en-US" sz="700" dirty="0"/>
              <a:t>, USA</a:t>
            </a:r>
          </a:p>
          <a:p>
            <a:pPr lvl="1">
              <a:buFont typeface="Wingdings" charset="2"/>
              <a:buChar char="ü"/>
            </a:pPr>
            <a:r>
              <a:rPr lang="en-US" sz="700" dirty="0"/>
              <a:t>241,280 servers - Council Bluffs, USA</a:t>
            </a:r>
          </a:p>
          <a:p>
            <a:pPr lvl="1">
              <a:buFont typeface="Wingdings" charset="2"/>
              <a:buChar char="ü"/>
            </a:pPr>
            <a:r>
              <a:rPr lang="en-US" sz="700" dirty="0"/>
              <a:t>139,200 servers – Lenoir, USA</a:t>
            </a:r>
          </a:p>
          <a:p>
            <a:pPr lvl="1">
              <a:buFont typeface="Wingdings" charset="2"/>
              <a:buChar char="ü"/>
            </a:pPr>
            <a:r>
              <a:rPr lang="en-US" sz="700" dirty="0"/>
              <a:t>250,560 servers - Moncks Corner, USA</a:t>
            </a:r>
          </a:p>
          <a:p>
            <a:pPr lvl="1">
              <a:buFont typeface="Wingdings" charset="2"/>
              <a:buChar char="ü"/>
            </a:pPr>
            <a:r>
              <a:rPr lang="en-US" sz="700" dirty="0"/>
              <a:t>296,960 servers - St. </a:t>
            </a:r>
            <a:r>
              <a:rPr lang="en-US" sz="700" dirty="0" err="1"/>
              <a:t>Ghislain</a:t>
            </a:r>
            <a:r>
              <a:rPr lang="en-US" sz="700" dirty="0"/>
              <a:t>, Belgium</a:t>
            </a:r>
          </a:p>
          <a:p>
            <a:pPr lvl="1">
              <a:buFont typeface="Wingdings" charset="2"/>
              <a:buChar char="ü"/>
            </a:pPr>
            <a:r>
              <a:rPr lang="en-US" sz="700" dirty="0"/>
              <a:t>116,000 servers - </a:t>
            </a:r>
            <a:r>
              <a:rPr lang="en-US" sz="700" dirty="0" err="1"/>
              <a:t>Hamina</a:t>
            </a:r>
            <a:r>
              <a:rPr lang="en-US" sz="700" dirty="0"/>
              <a:t>, Finland</a:t>
            </a:r>
          </a:p>
          <a:p>
            <a:pPr lvl="1">
              <a:buFont typeface="Wingdings" charset="2"/>
              <a:buChar char="ü"/>
            </a:pPr>
            <a:r>
              <a:rPr lang="en-US" sz="700" dirty="0"/>
              <a:t>125,280 servers - Mayes County, USA</a:t>
            </a:r>
            <a:br>
              <a:rPr lang="en-US" sz="700" dirty="0"/>
            </a:br>
            <a:endParaRPr lang="en-US" sz="700" dirty="0"/>
          </a:p>
          <a:p>
            <a:pPr lvl="1"/>
            <a:r>
              <a:rPr lang="en-US" sz="1100" b="1" dirty="0"/>
              <a:t>Google Early 2013</a:t>
            </a:r>
          </a:p>
          <a:p>
            <a:pPr lvl="1">
              <a:buFont typeface="Wingdings" charset="2"/>
              <a:buChar char="ü"/>
            </a:pPr>
            <a:r>
              <a:rPr lang="en-US" sz="700" dirty="0"/>
              <a:t>46,400 servers - Profile Park, Dublin, Ireland</a:t>
            </a:r>
          </a:p>
          <a:p>
            <a:pPr lvl="1">
              <a:buFont typeface="Wingdings" charset="2"/>
              <a:buChar char="ü"/>
            </a:pPr>
            <a:r>
              <a:rPr lang="en-US" sz="700" dirty="0"/>
              <a:t>200,000 servers - </a:t>
            </a:r>
            <a:r>
              <a:rPr lang="en-US" sz="700" dirty="0" err="1"/>
              <a:t>Jurong</a:t>
            </a:r>
            <a:r>
              <a:rPr lang="en-US" sz="700" dirty="0"/>
              <a:t> West, Singapore (projected estimate)</a:t>
            </a:r>
          </a:p>
          <a:p>
            <a:pPr lvl="1">
              <a:buFont typeface="Wingdings" charset="2"/>
              <a:buChar char="ü"/>
            </a:pPr>
            <a:r>
              <a:rPr lang="en-US" sz="700" dirty="0"/>
              <a:t>200,000 servers - Kowloon, Hong Kong (projected estimate)</a:t>
            </a:r>
          </a:p>
          <a:p>
            <a:pPr lvl="1">
              <a:buFont typeface="Wingdings" charset="2"/>
              <a:buChar char="ü"/>
            </a:pPr>
            <a:r>
              <a:rPr lang="en-US" sz="700" dirty="0"/>
              <a:t>139,200 servers - Mayes County, USA</a:t>
            </a:r>
          </a:p>
          <a:p>
            <a:pPr marL="400050" lvl="1" indent="0">
              <a:buNone/>
            </a:pPr>
            <a:endParaRPr lang="en-US" sz="700" dirty="0"/>
          </a:p>
          <a:p>
            <a:pPr lvl="1"/>
            <a:r>
              <a:rPr lang="en-US" sz="1100" dirty="0">
                <a:solidFill>
                  <a:srgbClr val="FF0000"/>
                </a:solidFill>
              </a:rPr>
              <a:t>Estimated grand total: </a:t>
            </a:r>
            <a:r>
              <a:rPr lang="en-US" sz="1100" u="sng" dirty="0">
                <a:solidFill>
                  <a:srgbClr val="FF0000"/>
                </a:solidFill>
              </a:rPr>
              <a:t>2,376,640</a:t>
            </a:r>
            <a:br>
              <a:rPr lang="en-US" sz="1100" dirty="0">
                <a:solidFill>
                  <a:srgbClr val="FF0000"/>
                </a:solidFill>
              </a:rPr>
            </a:br>
            <a:r>
              <a:rPr lang="en-US" sz="1100" dirty="0">
                <a:solidFill>
                  <a:srgbClr val="FF0000"/>
                </a:solidFill>
              </a:rPr>
              <a:t>(early 2013 </a:t>
            </a:r>
            <a:r>
              <a:rPr lang="mr-IN" sz="1100" dirty="0">
                <a:solidFill>
                  <a:srgbClr val="FF0000"/>
                </a:solidFill>
              </a:rPr>
              <a:t>–</a:t>
            </a:r>
            <a:r>
              <a:rPr lang="en-US" sz="1100" dirty="0">
                <a:solidFill>
                  <a:srgbClr val="FF0000"/>
                </a:solidFill>
              </a:rPr>
              <a:t> 3 more centers in 2019)</a:t>
            </a:r>
            <a:br>
              <a:rPr lang="en-US" sz="1100" dirty="0">
                <a:solidFill>
                  <a:srgbClr val="FF0000"/>
                </a:solidFill>
              </a:rPr>
            </a:br>
            <a:endParaRPr lang="en-US" sz="1100" dirty="0">
              <a:solidFill>
                <a:srgbClr val="FF0000"/>
              </a:solidFill>
            </a:endParaRPr>
          </a:p>
          <a:p>
            <a:pPr lvl="1"/>
            <a:r>
              <a:rPr lang="en-US" sz="1100" dirty="0">
                <a:solidFill>
                  <a:srgbClr val="FF0000"/>
                </a:solidFill>
              </a:rPr>
              <a:t>one 0.5 TB SSD in each</a:t>
            </a:r>
          </a:p>
          <a:p>
            <a:pPr lvl="2"/>
            <a:r>
              <a:rPr lang="en-US" sz="800" dirty="0">
                <a:solidFill>
                  <a:srgbClr val="FF0000"/>
                </a:solidFill>
              </a:rPr>
              <a:t>Seagate HDD at </a:t>
            </a:r>
            <a:r>
              <a:rPr lang="en-US" sz="800" dirty="0" err="1">
                <a:solidFill>
                  <a:srgbClr val="FF0000"/>
                </a:solidFill>
              </a:rPr>
              <a:t>Komplett</a:t>
            </a:r>
            <a:r>
              <a:rPr lang="en-US" sz="800" dirty="0">
                <a:solidFill>
                  <a:srgbClr val="FF0000"/>
                </a:solidFill>
              </a:rPr>
              <a:t>:      1.4 billion NOK</a:t>
            </a:r>
          </a:p>
          <a:p>
            <a:pPr lvl="2"/>
            <a:r>
              <a:rPr lang="en-US" sz="800" dirty="0">
                <a:solidFill>
                  <a:srgbClr val="FF0000"/>
                </a:solidFill>
              </a:rPr>
              <a:t>Intel P3700 SSD:                  17.7 billion NOK</a:t>
            </a:r>
            <a:br>
              <a:rPr lang="en-US" sz="800" dirty="0">
                <a:solidFill>
                  <a:srgbClr val="FF0000"/>
                </a:solidFill>
              </a:rPr>
            </a:br>
            <a:endParaRPr lang="en-US" sz="800" dirty="0">
              <a:solidFill>
                <a:srgbClr val="FF0000"/>
              </a:solidFill>
            </a:endParaRPr>
          </a:p>
          <a:p>
            <a:pPr lvl="1"/>
            <a:r>
              <a:rPr lang="en-US" sz="1100" dirty="0">
                <a:solidFill>
                  <a:srgbClr val="FF0000"/>
                </a:solidFill>
              </a:rPr>
              <a:t>one 4 TB in each</a:t>
            </a:r>
          </a:p>
          <a:p>
            <a:pPr lvl="2"/>
            <a:r>
              <a:rPr lang="en-US" sz="700" dirty="0">
                <a:solidFill>
                  <a:srgbClr val="FF0000"/>
                </a:solidFill>
              </a:rPr>
              <a:t>Seagate HDD at </a:t>
            </a:r>
            <a:r>
              <a:rPr lang="en-US" sz="700" dirty="0" err="1">
                <a:solidFill>
                  <a:srgbClr val="FF0000"/>
                </a:solidFill>
              </a:rPr>
              <a:t>Komplett</a:t>
            </a:r>
            <a:r>
              <a:rPr lang="en-US" sz="700" dirty="0">
                <a:solidFill>
                  <a:srgbClr val="FF0000"/>
                </a:solidFill>
              </a:rPr>
              <a:t>:    4.1 billion NOK</a:t>
            </a:r>
          </a:p>
          <a:p>
            <a:pPr lvl="2"/>
            <a:r>
              <a:rPr lang="en-US" sz="700" dirty="0">
                <a:solidFill>
                  <a:srgbClr val="FF0000"/>
                </a:solidFill>
              </a:rPr>
              <a:t>Samsung SSD at </a:t>
            </a:r>
            <a:r>
              <a:rPr lang="en-US" sz="700" dirty="0" err="1">
                <a:solidFill>
                  <a:srgbClr val="FF0000"/>
                </a:solidFill>
              </a:rPr>
              <a:t>komplett</a:t>
            </a:r>
            <a:r>
              <a:rPr lang="en-US" sz="700" dirty="0">
                <a:solidFill>
                  <a:srgbClr val="FF0000"/>
                </a:solidFill>
              </a:rPr>
              <a:t>:  17.8 billion NOK    (2 TB)</a:t>
            </a:r>
          </a:p>
          <a:p>
            <a:pPr lvl="2"/>
            <a:r>
              <a:rPr lang="en-US" sz="700" dirty="0">
                <a:solidFill>
                  <a:srgbClr val="FF0000"/>
                </a:solidFill>
              </a:rPr>
              <a:t>Intel P3608 SSD:                 160 billion NOK</a:t>
            </a:r>
          </a:p>
          <a:p>
            <a:pPr lvl="1"/>
            <a:endParaRPr lang="en-US" sz="2000" dirty="0"/>
          </a:p>
          <a:p>
            <a:endParaRPr lang="en-US" sz="2000" dirty="0"/>
          </a:p>
        </p:txBody>
      </p:sp>
      <p:grpSp>
        <p:nvGrpSpPr>
          <p:cNvPr id="14" name="Group 13"/>
          <p:cNvGrpSpPr/>
          <p:nvPr/>
        </p:nvGrpSpPr>
        <p:grpSpPr>
          <a:xfrm>
            <a:off x="3596167" y="2091765"/>
            <a:ext cx="3175000" cy="1622783"/>
            <a:chOff x="2123486" y="2159000"/>
            <a:chExt cx="5410200" cy="2798248"/>
          </a:xfrm>
        </p:grpSpPr>
        <p:pic>
          <p:nvPicPr>
            <p:cNvPr id="11" name="Picture 10"/>
            <p:cNvPicPr>
              <a:picLocks noChangeAspect="1"/>
            </p:cNvPicPr>
            <p:nvPr/>
          </p:nvPicPr>
          <p:blipFill rotWithShape="1">
            <a:blip r:embed="rId4"/>
            <a:srcRect l="14800" t="46847"/>
            <a:stretch/>
          </p:blipFill>
          <p:spPr>
            <a:xfrm>
              <a:off x="2123486" y="2709347"/>
              <a:ext cx="5410200" cy="2247901"/>
            </a:xfrm>
            <a:prstGeom prst="rect">
              <a:avLst/>
            </a:prstGeom>
          </p:spPr>
        </p:pic>
        <p:sp>
          <p:nvSpPr>
            <p:cNvPr id="12" name="Trapezoid 11"/>
            <p:cNvSpPr/>
            <p:nvPr/>
          </p:nvSpPr>
          <p:spPr bwMode="auto">
            <a:xfrm>
              <a:off x="2244133" y="2159000"/>
              <a:ext cx="5168900" cy="508000"/>
            </a:xfrm>
            <a:prstGeom prst="trapezoid">
              <a:avLst>
                <a:gd name="adj" fmla="val 553178"/>
              </a:avLst>
            </a:prstGeom>
            <a:gradFill flip="none" rotWithShape="1">
              <a:gsLst>
                <a:gs pos="0">
                  <a:schemeClr val="bg1">
                    <a:lumMod val="50000"/>
                  </a:schemeClr>
                </a:gs>
                <a:gs pos="100000">
                  <a:schemeClr val="bg1">
                    <a:lumMod val="8500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grpSp>
      <p:grpSp>
        <p:nvGrpSpPr>
          <p:cNvPr id="17" name="Group 16"/>
          <p:cNvGrpSpPr/>
          <p:nvPr/>
        </p:nvGrpSpPr>
        <p:grpSpPr>
          <a:xfrm>
            <a:off x="5177760" y="3096910"/>
            <a:ext cx="3109708" cy="1792591"/>
            <a:chOff x="5323092" y="3477910"/>
            <a:chExt cx="3109708" cy="1792591"/>
          </a:xfrm>
        </p:grpSpPr>
        <p:sp>
          <p:nvSpPr>
            <p:cNvPr id="16" name="Trapezoid 15"/>
            <p:cNvSpPr/>
            <p:nvPr/>
          </p:nvSpPr>
          <p:spPr bwMode="auto">
            <a:xfrm rot="20381769">
              <a:off x="5323092" y="3477910"/>
              <a:ext cx="2101557" cy="1282655"/>
            </a:xfrm>
            <a:prstGeom prst="trapezoid">
              <a:avLst>
                <a:gd name="adj" fmla="val 70849"/>
              </a:avLst>
            </a:prstGeom>
            <a:gradFill flip="none" rotWithShape="1">
              <a:gsLst>
                <a:gs pos="0">
                  <a:schemeClr val="bg1">
                    <a:lumMod val="50000"/>
                  </a:schemeClr>
                </a:gs>
                <a:gs pos="100000">
                  <a:schemeClr val="bg1">
                    <a:lumMod val="8500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pic>
          <p:nvPicPr>
            <p:cNvPr id="15" name="Picture 14"/>
            <p:cNvPicPr>
              <a:picLocks noChangeAspect="1"/>
            </p:cNvPicPr>
            <p:nvPr/>
          </p:nvPicPr>
          <p:blipFill rotWithShape="1">
            <a:blip r:embed="rId5"/>
            <a:srcRect l="37083" t="27218" r="6805" b="36133"/>
            <a:stretch/>
          </p:blipFill>
          <p:spPr>
            <a:xfrm>
              <a:off x="5499100" y="4282919"/>
              <a:ext cx="2933700" cy="987582"/>
            </a:xfrm>
            <a:prstGeom prst="rect">
              <a:avLst/>
            </a:prstGeom>
          </p:spPr>
        </p:pic>
      </p:grpSp>
      <p:grpSp>
        <p:nvGrpSpPr>
          <p:cNvPr id="19" name="Group 18"/>
          <p:cNvGrpSpPr/>
          <p:nvPr/>
        </p:nvGrpSpPr>
        <p:grpSpPr>
          <a:xfrm>
            <a:off x="6244020" y="4480476"/>
            <a:ext cx="2189009" cy="1958424"/>
            <a:chOff x="4529290" y="4899576"/>
            <a:chExt cx="2189009" cy="1958424"/>
          </a:xfrm>
        </p:grpSpPr>
        <p:sp>
          <p:nvSpPr>
            <p:cNvPr id="18" name="Trapezoid 17"/>
            <p:cNvSpPr/>
            <p:nvPr/>
          </p:nvSpPr>
          <p:spPr bwMode="auto">
            <a:xfrm rot="1095025">
              <a:off x="5368806" y="4899576"/>
              <a:ext cx="1286068" cy="762605"/>
            </a:xfrm>
            <a:prstGeom prst="trapezoid">
              <a:avLst>
                <a:gd name="adj" fmla="val 76952"/>
              </a:avLst>
            </a:prstGeom>
            <a:gradFill flip="none" rotWithShape="1">
              <a:gsLst>
                <a:gs pos="0">
                  <a:schemeClr val="bg1">
                    <a:lumMod val="50000"/>
                  </a:schemeClr>
                </a:gs>
                <a:gs pos="100000">
                  <a:schemeClr val="bg1">
                    <a:lumMod val="8500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pic>
          <p:nvPicPr>
            <p:cNvPr id="9" name="Picture 8"/>
            <p:cNvPicPr>
              <a:picLocks noChangeAspect="1"/>
            </p:cNvPicPr>
            <p:nvPr/>
          </p:nvPicPr>
          <p:blipFill>
            <a:blip r:embed="rId6"/>
            <a:stretch>
              <a:fillRect/>
            </a:stretch>
          </p:blipFill>
          <p:spPr>
            <a:xfrm>
              <a:off x="4529290" y="5399025"/>
              <a:ext cx="2189009" cy="1458975"/>
            </a:xfrm>
            <a:prstGeom prst="rect">
              <a:avLst/>
            </a:prstGeom>
          </p:spPr>
        </p:pic>
      </p:grpSp>
      <p:grpSp>
        <p:nvGrpSpPr>
          <p:cNvPr id="21" name="Group 20"/>
          <p:cNvGrpSpPr/>
          <p:nvPr/>
        </p:nvGrpSpPr>
        <p:grpSpPr>
          <a:xfrm>
            <a:off x="3555251" y="5186670"/>
            <a:ext cx="3448050" cy="1379229"/>
            <a:chOff x="850900" y="5034270"/>
            <a:chExt cx="3448050" cy="1379229"/>
          </a:xfrm>
        </p:grpSpPr>
        <p:sp>
          <p:nvSpPr>
            <p:cNvPr id="13" name="Trapezoid 12"/>
            <p:cNvSpPr/>
            <p:nvPr/>
          </p:nvSpPr>
          <p:spPr bwMode="auto">
            <a:xfrm rot="5400000">
              <a:off x="3051175" y="5136509"/>
              <a:ext cx="1320800" cy="1174750"/>
            </a:xfrm>
            <a:prstGeom prst="trapezoid">
              <a:avLst>
                <a:gd name="adj" fmla="val 51892"/>
              </a:avLst>
            </a:prstGeom>
            <a:gradFill flip="none" rotWithShape="1">
              <a:gsLst>
                <a:gs pos="0">
                  <a:schemeClr val="bg1">
                    <a:lumMod val="50000"/>
                  </a:schemeClr>
                </a:gs>
                <a:gs pos="100000">
                  <a:schemeClr val="bg1">
                    <a:lumMod val="85000"/>
                  </a:schemeClr>
                </a:gs>
              </a:gsLst>
              <a:lin ang="162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pic>
          <p:nvPicPr>
            <p:cNvPr id="20" name="Picture 19"/>
            <p:cNvPicPr>
              <a:picLocks noChangeAspect="1"/>
            </p:cNvPicPr>
            <p:nvPr/>
          </p:nvPicPr>
          <p:blipFill>
            <a:blip r:embed="rId7"/>
            <a:stretch>
              <a:fillRect/>
            </a:stretch>
          </p:blipFill>
          <p:spPr>
            <a:xfrm>
              <a:off x="850900" y="5034270"/>
              <a:ext cx="2349500" cy="1379229"/>
            </a:xfrm>
            <a:prstGeom prst="rect">
              <a:avLst/>
            </a:prstGeom>
          </p:spPr>
        </p:pic>
      </p:grpSp>
      <p:sp>
        <p:nvSpPr>
          <p:cNvPr id="4" name="TextBox 3"/>
          <p:cNvSpPr txBox="1"/>
          <p:nvPr/>
        </p:nvSpPr>
        <p:spPr>
          <a:xfrm>
            <a:off x="3313951" y="1041400"/>
            <a:ext cx="3518411" cy="338554"/>
          </a:xfrm>
          <a:prstGeom prst="rect">
            <a:avLst/>
          </a:prstGeom>
          <a:noFill/>
        </p:spPr>
        <p:txBody>
          <a:bodyPr wrap="none" rtlCol="0">
            <a:spAutoFit/>
          </a:bodyPr>
          <a:lstStyle/>
          <a:p>
            <a:r>
              <a:rPr lang="en-US" sz="1600" b="0" dirty="0"/>
              <a:t>Google data center locations (2019):</a:t>
            </a:r>
          </a:p>
        </p:txBody>
      </p:sp>
      <p:sp>
        <p:nvSpPr>
          <p:cNvPr id="22" name="Text Box 51"/>
          <p:cNvSpPr txBox="1">
            <a:spLocks noChangeArrowheads="1"/>
          </p:cNvSpPr>
          <p:nvPr/>
        </p:nvSpPr>
        <p:spPr bwMode="auto">
          <a:xfrm rot="20491822">
            <a:off x="418710" y="2850315"/>
            <a:ext cx="8379618" cy="584776"/>
          </a:xfrm>
          <a:prstGeom prst="rect">
            <a:avLst/>
          </a:prstGeom>
          <a:solidFill>
            <a:srgbClr val="808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0" dirty="0">
                <a:solidFill>
                  <a:srgbClr val="0000FF"/>
                </a:solidFill>
              </a:rPr>
              <a:t>Mechanical HDDs will exist for a long time….!</a:t>
            </a:r>
          </a:p>
        </p:txBody>
      </p:sp>
      <p:sp>
        <p:nvSpPr>
          <p:cNvPr id="5" name="Rectangle 4"/>
          <p:cNvSpPr/>
          <p:nvPr/>
        </p:nvSpPr>
        <p:spPr bwMode="auto">
          <a:xfrm>
            <a:off x="3318872" y="2057234"/>
            <a:ext cx="1069376" cy="168883"/>
          </a:xfrm>
          <a:prstGeom prst="rect">
            <a:avLst/>
          </a:prstGeom>
          <a:solidFill>
            <a:srgbClr val="FF0000">
              <a:alpha val="2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23" name="Text Box 51"/>
          <p:cNvSpPr txBox="1">
            <a:spLocks noChangeArrowheads="1"/>
          </p:cNvSpPr>
          <p:nvPr/>
        </p:nvSpPr>
        <p:spPr bwMode="auto">
          <a:xfrm rot="20491822">
            <a:off x="1212437" y="5619041"/>
            <a:ext cx="1282585" cy="369332"/>
          </a:xfrm>
          <a:prstGeom prst="rect">
            <a:avLst/>
          </a:prstGeom>
          <a:solidFill>
            <a:srgbClr val="808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800" b="0" dirty="0">
                <a:solidFill>
                  <a:srgbClr val="0000FF"/>
                </a:solidFill>
              </a:rPr>
              <a:t>~10x price</a:t>
            </a:r>
          </a:p>
        </p:txBody>
      </p:sp>
    </p:spTree>
    <p:extLst>
      <p:ext uri="{BB962C8B-B14F-4D97-AF65-F5344CB8AC3E}">
        <p14:creationId xmlns:p14="http://schemas.microsoft.com/office/powerpoint/2010/main" val="567720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dissolve">
                                      <p:cBhvr>
                                        <p:cTn id="10" dur="500"/>
                                        <p:tgtEl>
                                          <p:spTgt spid="3">
                                            <p:txEl>
                                              <p:pRg st="4" end="4"/>
                                            </p:txEl>
                                          </p:spTgt>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righ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dissolve">
                                      <p:cBhvr>
                                        <p:cTn id="40" dur="500"/>
                                        <p:tgtEl>
                                          <p:spTgt spid="3">
                                            <p:txEl>
                                              <p:pRg st="5" end="5"/>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dissolve">
                                      <p:cBhvr>
                                        <p:cTn id="43" dur="500"/>
                                        <p:tgtEl>
                                          <p:spTgt spid="3">
                                            <p:txEl>
                                              <p:pRg st="6" end="6"/>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dissolve">
                                      <p:cBhvr>
                                        <p:cTn id="46" dur="500"/>
                                        <p:tgtEl>
                                          <p:spTgt spid="3">
                                            <p:txEl>
                                              <p:pRg st="7" end="7"/>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Effect transition="in" filter="dissolve">
                                      <p:cBhvr>
                                        <p:cTn id="49" dur="500"/>
                                        <p:tgtEl>
                                          <p:spTgt spid="3">
                                            <p:txEl>
                                              <p:pRg st="8" end="8"/>
                                            </p:txEl>
                                          </p:spTgt>
                                        </p:tgtEl>
                                      </p:cBhvr>
                                    </p:animEffect>
                                  </p:childTnLst>
                                </p:cTn>
                              </p:par>
                              <p:par>
                                <p:cTn id="50" presetID="9"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par>
                                <p:cTn id="53" presetID="9" presetClass="entr" presetSubtype="0"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dissolve">
                                      <p:cBhvr>
                                        <p:cTn id="55" dur="500"/>
                                        <p:tgtEl>
                                          <p:spTgt spid="3">
                                            <p:txEl>
                                              <p:pRg st="10" end="10"/>
                                            </p:txEl>
                                          </p:spTgt>
                                        </p:tgtEl>
                                      </p:cBhvr>
                                    </p:animEffect>
                                  </p:childTnLst>
                                </p:cTn>
                              </p:par>
                              <p:par>
                                <p:cTn id="56" presetID="9" presetClass="entr" presetSubtype="0" fill="hold" nodeType="withEffect">
                                  <p:stCondLst>
                                    <p:cond delay="0"/>
                                  </p:stCondLst>
                                  <p:childTnLst>
                                    <p:set>
                                      <p:cBhvr>
                                        <p:cTn id="57" dur="1" fill="hold">
                                          <p:stCondLst>
                                            <p:cond delay="0"/>
                                          </p:stCondLst>
                                        </p:cTn>
                                        <p:tgtEl>
                                          <p:spTgt spid="3">
                                            <p:txEl>
                                              <p:pRg st="11" end="11"/>
                                            </p:txEl>
                                          </p:spTgt>
                                        </p:tgtEl>
                                        <p:attrNameLst>
                                          <p:attrName>style.visibility</p:attrName>
                                        </p:attrNameLst>
                                      </p:cBhvr>
                                      <p:to>
                                        <p:strVal val="visible"/>
                                      </p:to>
                                    </p:set>
                                    <p:animEffect transition="in" filter="dissolve">
                                      <p:cBhvr>
                                        <p:cTn id="58" dur="500"/>
                                        <p:tgtEl>
                                          <p:spTgt spid="3">
                                            <p:txEl>
                                              <p:pRg st="11" end="11"/>
                                            </p:txEl>
                                          </p:spTgt>
                                        </p:tgtEl>
                                      </p:cBhvr>
                                    </p:animEffect>
                                  </p:childTnLst>
                                </p:cTn>
                              </p:par>
                              <p:par>
                                <p:cTn id="59" presetID="9" presetClass="entr" presetSubtype="0" fill="hold" nodeType="with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animEffect transition="in" filter="dissolve">
                                      <p:cBhvr>
                                        <p:cTn id="61" dur="500"/>
                                        <p:tgtEl>
                                          <p:spTgt spid="3">
                                            <p:txEl>
                                              <p:pRg st="12" end="12"/>
                                            </p:txEl>
                                          </p:spTgt>
                                        </p:tgtEl>
                                      </p:cBhvr>
                                    </p:animEffect>
                                  </p:childTnLst>
                                </p:cTn>
                              </p:par>
                              <p:par>
                                <p:cTn id="62" presetID="9" presetClass="entr" presetSubtype="0" fill="hold" nodeType="withEffect">
                                  <p:stCondLst>
                                    <p:cond delay="0"/>
                                  </p:stCondLst>
                                  <p:childTnLst>
                                    <p:set>
                                      <p:cBhvr>
                                        <p:cTn id="63" dur="1" fill="hold">
                                          <p:stCondLst>
                                            <p:cond delay="0"/>
                                          </p:stCondLst>
                                        </p:cTn>
                                        <p:tgtEl>
                                          <p:spTgt spid="3">
                                            <p:txEl>
                                              <p:pRg st="13" end="13"/>
                                            </p:txEl>
                                          </p:spTgt>
                                        </p:tgtEl>
                                        <p:attrNameLst>
                                          <p:attrName>style.visibility</p:attrName>
                                        </p:attrNameLst>
                                      </p:cBhvr>
                                      <p:to>
                                        <p:strVal val="visible"/>
                                      </p:to>
                                    </p:set>
                                    <p:animEffect transition="in" filter="dissolve">
                                      <p:cBhvr>
                                        <p:cTn id="64" dur="500"/>
                                        <p:tgtEl>
                                          <p:spTgt spid="3">
                                            <p:txEl>
                                              <p:pRg st="13" end="13"/>
                                            </p:txEl>
                                          </p:spTgt>
                                        </p:tgtEl>
                                      </p:cBhvr>
                                    </p:animEffect>
                                  </p:childTnLst>
                                </p:cTn>
                              </p:par>
                              <p:par>
                                <p:cTn id="65" presetID="9" presetClass="entr" presetSubtype="0" fill="hold" nodeType="with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Effect transition="in" filter="dissolve">
                                      <p:cBhvr>
                                        <p:cTn id="67" dur="500"/>
                                        <p:tgtEl>
                                          <p:spTgt spid="3">
                                            <p:txEl>
                                              <p:pRg st="14" end="14"/>
                                            </p:txEl>
                                          </p:spTgt>
                                        </p:tgtEl>
                                      </p:cBhvr>
                                    </p:animEffect>
                                  </p:childTnLst>
                                </p:cTn>
                              </p:par>
                              <p:par>
                                <p:cTn id="68" presetID="9" presetClass="entr" presetSubtype="0" fill="hold" nodeType="withEffect">
                                  <p:stCondLst>
                                    <p:cond delay="0"/>
                                  </p:stCondLst>
                                  <p:childTnLst>
                                    <p:set>
                                      <p:cBhvr>
                                        <p:cTn id="69" dur="1" fill="hold">
                                          <p:stCondLst>
                                            <p:cond delay="0"/>
                                          </p:stCondLst>
                                        </p:cTn>
                                        <p:tgtEl>
                                          <p:spTgt spid="3">
                                            <p:txEl>
                                              <p:pRg st="15" end="15"/>
                                            </p:txEl>
                                          </p:spTgt>
                                        </p:tgtEl>
                                        <p:attrNameLst>
                                          <p:attrName>style.visibility</p:attrName>
                                        </p:attrNameLst>
                                      </p:cBhvr>
                                      <p:to>
                                        <p:strVal val="visible"/>
                                      </p:to>
                                    </p:set>
                                    <p:animEffect transition="in" filter="dissolve">
                                      <p:cBhvr>
                                        <p:cTn id="70" dur="500"/>
                                        <p:tgtEl>
                                          <p:spTgt spid="3">
                                            <p:txEl>
                                              <p:pRg st="15" end="15"/>
                                            </p:txEl>
                                          </p:spTgt>
                                        </p:tgtEl>
                                      </p:cBhvr>
                                    </p:animEffect>
                                  </p:childTnLst>
                                </p:cTn>
                              </p:par>
                              <p:par>
                                <p:cTn id="71" presetID="9" presetClass="entr" presetSubtype="0" fill="hold" nodeType="withEffect">
                                  <p:stCondLst>
                                    <p:cond delay="0"/>
                                  </p:stCondLst>
                                  <p:childTnLst>
                                    <p:set>
                                      <p:cBhvr>
                                        <p:cTn id="72" dur="1" fill="hold">
                                          <p:stCondLst>
                                            <p:cond delay="0"/>
                                          </p:stCondLst>
                                        </p:cTn>
                                        <p:tgtEl>
                                          <p:spTgt spid="3">
                                            <p:txEl>
                                              <p:pRg st="16" end="16"/>
                                            </p:txEl>
                                          </p:spTgt>
                                        </p:tgtEl>
                                        <p:attrNameLst>
                                          <p:attrName>style.visibility</p:attrName>
                                        </p:attrNameLst>
                                      </p:cBhvr>
                                      <p:to>
                                        <p:strVal val="visible"/>
                                      </p:to>
                                    </p:set>
                                    <p:animEffect transition="in" filter="dissolve">
                                      <p:cBhvr>
                                        <p:cTn id="73" dur="500"/>
                                        <p:tgtEl>
                                          <p:spTgt spid="3">
                                            <p:txEl>
                                              <p:pRg st="16" end="16"/>
                                            </p:txEl>
                                          </p:spTgt>
                                        </p:tgtEl>
                                      </p:cBhvr>
                                    </p:animEffect>
                                  </p:childTnLst>
                                </p:cTn>
                              </p:par>
                              <p:par>
                                <p:cTn id="74" presetID="9" presetClass="entr" presetSubtype="0" fill="hold" nodeType="withEffect">
                                  <p:stCondLst>
                                    <p:cond delay="0"/>
                                  </p:stCondLst>
                                  <p:childTnLst>
                                    <p:set>
                                      <p:cBhvr>
                                        <p:cTn id="75" dur="1" fill="hold">
                                          <p:stCondLst>
                                            <p:cond delay="0"/>
                                          </p:stCondLst>
                                        </p:cTn>
                                        <p:tgtEl>
                                          <p:spTgt spid="3">
                                            <p:txEl>
                                              <p:pRg st="17" end="17"/>
                                            </p:txEl>
                                          </p:spTgt>
                                        </p:tgtEl>
                                        <p:attrNameLst>
                                          <p:attrName>style.visibility</p:attrName>
                                        </p:attrNameLst>
                                      </p:cBhvr>
                                      <p:to>
                                        <p:strVal val="visible"/>
                                      </p:to>
                                    </p:set>
                                    <p:animEffect transition="in" filter="dissolve">
                                      <p:cBhvr>
                                        <p:cTn id="76" dur="500"/>
                                        <p:tgtEl>
                                          <p:spTgt spid="3">
                                            <p:txEl>
                                              <p:pRg st="17" end="17"/>
                                            </p:txEl>
                                          </p:spTgt>
                                        </p:tgtEl>
                                      </p:cBhvr>
                                    </p:animEffect>
                                  </p:childTnLst>
                                </p:cTn>
                              </p:par>
                              <p:par>
                                <p:cTn id="77" presetID="9" presetClass="entr" presetSubtype="0" fill="hold" nodeType="withEffect">
                                  <p:stCondLst>
                                    <p:cond delay="0"/>
                                  </p:stCondLst>
                                  <p:childTnLst>
                                    <p:set>
                                      <p:cBhvr>
                                        <p:cTn id="78" dur="1" fill="hold">
                                          <p:stCondLst>
                                            <p:cond delay="0"/>
                                          </p:stCondLst>
                                        </p:cTn>
                                        <p:tgtEl>
                                          <p:spTgt spid="3">
                                            <p:txEl>
                                              <p:pRg st="18" end="18"/>
                                            </p:txEl>
                                          </p:spTgt>
                                        </p:tgtEl>
                                        <p:attrNameLst>
                                          <p:attrName>style.visibility</p:attrName>
                                        </p:attrNameLst>
                                      </p:cBhvr>
                                      <p:to>
                                        <p:strVal val="visible"/>
                                      </p:to>
                                    </p:set>
                                    <p:animEffect transition="in" filter="dissolve">
                                      <p:cBhvr>
                                        <p:cTn id="79" dur="500"/>
                                        <p:tgtEl>
                                          <p:spTgt spid="3">
                                            <p:txEl>
                                              <p:pRg st="18" end="18"/>
                                            </p:txEl>
                                          </p:spTgt>
                                        </p:tgtEl>
                                      </p:cBhvr>
                                    </p:animEffect>
                                  </p:childTnLst>
                                </p:cTn>
                              </p:par>
                              <p:par>
                                <p:cTn id="80" presetID="9" presetClass="entr" presetSubtype="0" fill="hold" nodeType="withEffect">
                                  <p:stCondLst>
                                    <p:cond delay="0"/>
                                  </p:stCondLst>
                                  <p:childTnLst>
                                    <p:set>
                                      <p:cBhvr>
                                        <p:cTn id="81" dur="1" fill="hold">
                                          <p:stCondLst>
                                            <p:cond delay="0"/>
                                          </p:stCondLst>
                                        </p:cTn>
                                        <p:tgtEl>
                                          <p:spTgt spid="3">
                                            <p:txEl>
                                              <p:pRg st="20" end="20"/>
                                            </p:txEl>
                                          </p:spTgt>
                                        </p:tgtEl>
                                        <p:attrNameLst>
                                          <p:attrName>style.visibility</p:attrName>
                                        </p:attrNameLst>
                                      </p:cBhvr>
                                      <p:to>
                                        <p:strVal val="visible"/>
                                      </p:to>
                                    </p:set>
                                    <p:animEffect transition="in" filter="dissolve">
                                      <p:cBhvr>
                                        <p:cTn id="82" dur="500"/>
                                        <p:tgtEl>
                                          <p:spTgt spid="3">
                                            <p:txEl>
                                              <p:pRg st="20" end="2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3">
                                            <p:txEl>
                                              <p:pRg st="21" end="21"/>
                                            </p:txEl>
                                          </p:spTgt>
                                        </p:tgtEl>
                                        <p:attrNameLst>
                                          <p:attrName>style.visibility</p:attrName>
                                        </p:attrNameLst>
                                      </p:cBhvr>
                                      <p:to>
                                        <p:strVal val="visible"/>
                                      </p:to>
                                    </p:set>
                                    <p:animEffect transition="in" filter="dissolve">
                                      <p:cBhvr>
                                        <p:cTn id="87" dur="500"/>
                                        <p:tgtEl>
                                          <p:spTgt spid="3">
                                            <p:txEl>
                                              <p:pRg st="21" end="21"/>
                                            </p:txEl>
                                          </p:spTgt>
                                        </p:tgtEl>
                                      </p:cBhvr>
                                    </p:animEffect>
                                  </p:childTnLst>
                                </p:cTn>
                              </p:par>
                              <p:par>
                                <p:cTn id="88" presetID="9" presetClass="entr" presetSubtype="0" fill="hold" nodeType="withEffect">
                                  <p:stCondLst>
                                    <p:cond delay="0"/>
                                  </p:stCondLst>
                                  <p:childTnLst>
                                    <p:set>
                                      <p:cBhvr>
                                        <p:cTn id="89" dur="1" fill="hold">
                                          <p:stCondLst>
                                            <p:cond delay="0"/>
                                          </p:stCondLst>
                                        </p:cTn>
                                        <p:tgtEl>
                                          <p:spTgt spid="3">
                                            <p:txEl>
                                              <p:pRg st="22" end="22"/>
                                            </p:txEl>
                                          </p:spTgt>
                                        </p:tgtEl>
                                        <p:attrNameLst>
                                          <p:attrName>style.visibility</p:attrName>
                                        </p:attrNameLst>
                                      </p:cBhvr>
                                      <p:to>
                                        <p:strVal val="visible"/>
                                      </p:to>
                                    </p:set>
                                    <p:animEffect transition="in" filter="dissolve">
                                      <p:cBhvr>
                                        <p:cTn id="90" dur="500"/>
                                        <p:tgtEl>
                                          <p:spTgt spid="3">
                                            <p:txEl>
                                              <p:pRg st="22" end="22"/>
                                            </p:txEl>
                                          </p:spTgt>
                                        </p:tgtEl>
                                      </p:cBhvr>
                                    </p:animEffect>
                                  </p:childTnLst>
                                </p:cTn>
                              </p:par>
                              <p:par>
                                <p:cTn id="91" presetID="9" presetClass="entr" presetSubtype="0" fill="hold" nodeType="withEffect">
                                  <p:stCondLst>
                                    <p:cond delay="0"/>
                                  </p:stCondLst>
                                  <p:childTnLst>
                                    <p:set>
                                      <p:cBhvr>
                                        <p:cTn id="92" dur="1" fill="hold">
                                          <p:stCondLst>
                                            <p:cond delay="0"/>
                                          </p:stCondLst>
                                        </p:cTn>
                                        <p:tgtEl>
                                          <p:spTgt spid="3">
                                            <p:txEl>
                                              <p:pRg st="23" end="23"/>
                                            </p:txEl>
                                          </p:spTgt>
                                        </p:tgtEl>
                                        <p:attrNameLst>
                                          <p:attrName>style.visibility</p:attrName>
                                        </p:attrNameLst>
                                      </p:cBhvr>
                                      <p:to>
                                        <p:strVal val="visible"/>
                                      </p:to>
                                    </p:set>
                                    <p:animEffect transition="in" filter="dissolve">
                                      <p:cBhvr>
                                        <p:cTn id="93" dur="500"/>
                                        <p:tgtEl>
                                          <p:spTgt spid="3">
                                            <p:txEl>
                                              <p:pRg st="23" end="23"/>
                                            </p:txEl>
                                          </p:spTgt>
                                        </p:tgtEl>
                                      </p:cBhvr>
                                    </p:animEffect>
                                  </p:childTnLst>
                                </p:cTn>
                              </p:par>
                              <p:par>
                                <p:cTn id="94" presetID="9" presetClass="entr" presetSubtype="0" fill="hold" nodeType="withEffect">
                                  <p:stCondLst>
                                    <p:cond delay="0"/>
                                  </p:stCondLst>
                                  <p:childTnLst>
                                    <p:set>
                                      <p:cBhvr>
                                        <p:cTn id="95" dur="1" fill="hold">
                                          <p:stCondLst>
                                            <p:cond delay="0"/>
                                          </p:stCondLst>
                                        </p:cTn>
                                        <p:tgtEl>
                                          <p:spTgt spid="3">
                                            <p:txEl>
                                              <p:pRg st="24" end="24"/>
                                            </p:txEl>
                                          </p:spTgt>
                                        </p:tgtEl>
                                        <p:attrNameLst>
                                          <p:attrName>style.visibility</p:attrName>
                                        </p:attrNameLst>
                                      </p:cBhvr>
                                      <p:to>
                                        <p:strVal val="visible"/>
                                      </p:to>
                                    </p:set>
                                    <p:animEffect transition="in" filter="dissolve">
                                      <p:cBhvr>
                                        <p:cTn id="96" dur="500"/>
                                        <p:tgtEl>
                                          <p:spTgt spid="3">
                                            <p:txEl>
                                              <p:pRg st="24" end="24"/>
                                            </p:txEl>
                                          </p:spTgt>
                                        </p:tgtEl>
                                      </p:cBhvr>
                                    </p:animEffect>
                                  </p:childTnLst>
                                </p:cTn>
                              </p:par>
                              <p:par>
                                <p:cTn id="97" presetID="9" presetClass="entr" presetSubtype="0" fill="hold" nodeType="withEffect">
                                  <p:stCondLst>
                                    <p:cond delay="0"/>
                                  </p:stCondLst>
                                  <p:childTnLst>
                                    <p:set>
                                      <p:cBhvr>
                                        <p:cTn id="98" dur="1" fill="hold">
                                          <p:stCondLst>
                                            <p:cond delay="0"/>
                                          </p:stCondLst>
                                        </p:cTn>
                                        <p:tgtEl>
                                          <p:spTgt spid="3">
                                            <p:txEl>
                                              <p:pRg st="25" end="25"/>
                                            </p:txEl>
                                          </p:spTgt>
                                        </p:tgtEl>
                                        <p:attrNameLst>
                                          <p:attrName>style.visibility</p:attrName>
                                        </p:attrNameLst>
                                      </p:cBhvr>
                                      <p:to>
                                        <p:strVal val="visible"/>
                                      </p:to>
                                    </p:set>
                                    <p:animEffect transition="in" filter="dissolve">
                                      <p:cBhvr>
                                        <p:cTn id="99" dur="500"/>
                                        <p:tgtEl>
                                          <p:spTgt spid="3">
                                            <p:txEl>
                                              <p:pRg st="25" end="25"/>
                                            </p:txEl>
                                          </p:spTgt>
                                        </p:tgtEl>
                                      </p:cBhvr>
                                    </p:animEffect>
                                  </p:childTnLst>
                                </p:cTn>
                              </p:par>
                              <p:par>
                                <p:cTn id="100" presetID="9" presetClass="entr" presetSubtype="0" fill="hold" nodeType="withEffect">
                                  <p:stCondLst>
                                    <p:cond delay="0"/>
                                  </p:stCondLst>
                                  <p:childTnLst>
                                    <p:set>
                                      <p:cBhvr>
                                        <p:cTn id="101" dur="1" fill="hold">
                                          <p:stCondLst>
                                            <p:cond delay="0"/>
                                          </p:stCondLst>
                                        </p:cTn>
                                        <p:tgtEl>
                                          <p:spTgt spid="3">
                                            <p:txEl>
                                              <p:pRg st="26" end="26"/>
                                            </p:txEl>
                                          </p:spTgt>
                                        </p:tgtEl>
                                        <p:attrNameLst>
                                          <p:attrName>style.visibility</p:attrName>
                                        </p:attrNameLst>
                                      </p:cBhvr>
                                      <p:to>
                                        <p:strVal val="visible"/>
                                      </p:to>
                                    </p:set>
                                    <p:animEffect transition="in" filter="dissolve">
                                      <p:cBhvr>
                                        <p:cTn id="102" dur="500"/>
                                        <p:tgtEl>
                                          <p:spTgt spid="3">
                                            <p:txEl>
                                              <p:pRg st="26" end="26"/>
                                            </p:txEl>
                                          </p:spTgt>
                                        </p:tgtEl>
                                      </p:cBhvr>
                                    </p:animEffect>
                                  </p:childTnLst>
                                </p:cTn>
                              </p:par>
                              <p:par>
                                <p:cTn id="103" presetID="9" presetClass="entr" presetSubtype="0" fill="hold" nodeType="withEffect">
                                  <p:stCondLst>
                                    <p:cond delay="0"/>
                                  </p:stCondLst>
                                  <p:childTnLst>
                                    <p:set>
                                      <p:cBhvr>
                                        <p:cTn id="104" dur="1" fill="hold">
                                          <p:stCondLst>
                                            <p:cond delay="0"/>
                                          </p:stCondLst>
                                        </p:cTn>
                                        <p:tgtEl>
                                          <p:spTgt spid="3">
                                            <p:txEl>
                                              <p:pRg st="27" end="27"/>
                                            </p:txEl>
                                          </p:spTgt>
                                        </p:tgtEl>
                                        <p:attrNameLst>
                                          <p:attrName>style.visibility</p:attrName>
                                        </p:attrNameLst>
                                      </p:cBhvr>
                                      <p:to>
                                        <p:strVal val="visible"/>
                                      </p:to>
                                    </p:set>
                                    <p:animEffect transition="in" filter="dissolve">
                                      <p:cBhvr>
                                        <p:cTn id="105" dur="500"/>
                                        <p:tgtEl>
                                          <p:spTgt spid="3">
                                            <p:txEl>
                                              <p:pRg st="27" end="27"/>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49" presetClass="entr" presetSubtype="0" decel="100000" fill="hold" grpId="0" nodeType="clickEffect">
                                  <p:stCondLst>
                                    <p:cond delay="0"/>
                                  </p:stCondLst>
                                  <p:childTnLst>
                                    <p:set>
                                      <p:cBhvr>
                                        <p:cTn id="109" dur="1" fill="hold">
                                          <p:stCondLst>
                                            <p:cond delay="0"/>
                                          </p:stCondLst>
                                        </p:cTn>
                                        <p:tgtEl>
                                          <p:spTgt spid="23"/>
                                        </p:tgtEl>
                                        <p:attrNameLst>
                                          <p:attrName>style.visibility</p:attrName>
                                        </p:attrNameLst>
                                      </p:cBhvr>
                                      <p:to>
                                        <p:strVal val="visible"/>
                                      </p:to>
                                    </p:set>
                                    <p:anim calcmode="lin" valueType="num">
                                      <p:cBhvr>
                                        <p:cTn id="110" dur="3000" fill="hold"/>
                                        <p:tgtEl>
                                          <p:spTgt spid="23"/>
                                        </p:tgtEl>
                                        <p:attrNameLst>
                                          <p:attrName>ppt_w</p:attrName>
                                        </p:attrNameLst>
                                      </p:cBhvr>
                                      <p:tavLst>
                                        <p:tav tm="0">
                                          <p:val>
                                            <p:fltVal val="0"/>
                                          </p:val>
                                        </p:tav>
                                        <p:tav tm="100000">
                                          <p:val>
                                            <p:strVal val="#ppt_w"/>
                                          </p:val>
                                        </p:tav>
                                      </p:tavLst>
                                    </p:anim>
                                    <p:anim calcmode="lin" valueType="num">
                                      <p:cBhvr>
                                        <p:cTn id="111" dur="3000" fill="hold"/>
                                        <p:tgtEl>
                                          <p:spTgt spid="23"/>
                                        </p:tgtEl>
                                        <p:attrNameLst>
                                          <p:attrName>ppt_h</p:attrName>
                                        </p:attrNameLst>
                                      </p:cBhvr>
                                      <p:tavLst>
                                        <p:tav tm="0">
                                          <p:val>
                                            <p:fltVal val="0"/>
                                          </p:val>
                                        </p:tav>
                                        <p:tav tm="100000">
                                          <p:val>
                                            <p:strVal val="#ppt_h"/>
                                          </p:val>
                                        </p:tav>
                                      </p:tavLst>
                                    </p:anim>
                                    <p:anim calcmode="lin" valueType="num">
                                      <p:cBhvr>
                                        <p:cTn id="112" dur="3000" fill="hold"/>
                                        <p:tgtEl>
                                          <p:spTgt spid="23"/>
                                        </p:tgtEl>
                                        <p:attrNameLst>
                                          <p:attrName>style.rotation</p:attrName>
                                        </p:attrNameLst>
                                      </p:cBhvr>
                                      <p:tavLst>
                                        <p:tav tm="0">
                                          <p:val>
                                            <p:fltVal val="360"/>
                                          </p:val>
                                        </p:tav>
                                        <p:tav tm="100000">
                                          <p:val>
                                            <p:fltVal val="0"/>
                                          </p:val>
                                        </p:tav>
                                      </p:tavLst>
                                    </p:anim>
                                    <p:animEffect transition="in" filter="fade">
                                      <p:cBhvr>
                                        <p:cTn id="113" dur="3000"/>
                                        <p:tgtEl>
                                          <p:spTgt spid="23"/>
                                        </p:tgtEl>
                                      </p:cBhvr>
                                    </p:animEffect>
                                  </p:childTnLst>
                                </p:cTn>
                              </p:par>
                            </p:childTnLst>
                          </p:cTn>
                        </p:par>
                      </p:childTnLst>
                    </p:cTn>
                  </p:par>
                  <p:par>
                    <p:cTn id="114" fill="hold">
                      <p:stCondLst>
                        <p:cond delay="indefinite"/>
                      </p:stCondLst>
                      <p:childTnLst>
                        <p:par>
                          <p:cTn id="115" fill="hold">
                            <p:stCondLst>
                              <p:cond delay="0"/>
                            </p:stCondLst>
                            <p:childTnLst>
                              <p:par>
                                <p:cTn id="116" presetID="49" presetClass="entr" presetSubtype="0" decel="100000" fill="hold" grpId="0" nodeType="click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p:cTn id="118" dur="3000" fill="hold"/>
                                        <p:tgtEl>
                                          <p:spTgt spid="22"/>
                                        </p:tgtEl>
                                        <p:attrNameLst>
                                          <p:attrName>ppt_w</p:attrName>
                                        </p:attrNameLst>
                                      </p:cBhvr>
                                      <p:tavLst>
                                        <p:tav tm="0">
                                          <p:val>
                                            <p:fltVal val="0"/>
                                          </p:val>
                                        </p:tav>
                                        <p:tav tm="100000">
                                          <p:val>
                                            <p:strVal val="#ppt_w"/>
                                          </p:val>
                                        </p:tav>
                                      </p:tavLst>
                                    </p:anim>
                                    <p:anim calcmode="lin" valueType="num">
                                      <p:cBhvr>
                                        <p:cTn id="119" dur="3000" fill="hold"/>
                                        <p:tgtEl>
                                          <p:spTgt spid="22"/>
                                        </p:tgtEl>
                                        <p:attrNameLst>
                                          <p:attrName>ppt_h</p:attrName>
                                        </p:attrNameLst>
                                      </p:cBhvr>
                                      <p:tavLst>
                                        <p:tav tm="0">
                                          <p:val>
                                            <p:fltVal val="0"/>
                                          </p:val>
                                        </p:tav>
                                        <p:tav tm="100000">
                                          <p:val>
                                            <p:strVal val="#ppt_h"/>
                                          </p:val>
                                        </p:tav>
                                      </p:tavLst>
                                    </p:anim>
                                    <p:anim calcmode="lin" valueType="num">
                                      <p:cBhvr>
                                        <p:cTn id="120" dur="3000" fill="hold"/>
                                        <p:tgtEl>
                                          <p:spTgt spid="22"/>
                                        </p:tgtEl>
                                        <p:attrNameLst>
                                          <p:attrName>style.rotation</p:attrName>
                                        </p:attrNameLst>
                                      </p:cBhvr>
                                      <p:tavLst>
                                        <p:tav tm="0">
                                          <p:val>
                                            <p:fltVal val="360"/>
                                          </p:val>
                                        </p:tav>
                                        <p:tav tm="100000">
                                          <p:val>
                                            <p:fltVal val="0"/>
                                          </p:val>
                                        </p:tav>
                                      </p:tavLst>
                                    </p:anim>
                                    <p:animEffect transition="in" filter="fade">
                                      <p:cBhvr>
                                        <p:cTn id="121" dur="3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animBg="1"/>
      <p:bldP spid="5"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8" name="Rectangle 18"/>
          <p:cNvSpPr>
            <a:spLocks noGrp="1" noChangeArrowheads="1"/>
          </p:cNvSpPr>
          <p:nvPr>
            <p:ph type="title"/>
          </p:nvPr>
        </p:nvSpPr>
        <p:spPr>
          <a:noFill/>
        </p:spPr>
        <p:txBody>
          <a:bodyPr lIns="92075" tIns="46038" rIns="92075" bIns="46038" anchor="ctr"/>
          <a:lstStyle/>
          <a:p>
            <a:r>
              <a:rPr lang="en-US"/>
              <a:t>Mechanics of Disks</a:t>
            </a:r>
          </a:p>
        </p:txBody>
      </p:sp>
      <p:pic>
        <p:nvPicPr>
          <p:cNvPr id="43" name="Picture 42"/>
          <p:cNvPicPr>
            <a:picLocks noChangeAspect="1"/>
          </p:cNvPicPr>
          <p:nvPr/>
        </p:nvPicPr>
        <p:blipFill>
          <a:blip r:embed="rId3"/>
          <a:stretch>
            <a:fillRect/>
          </a:stretch>
        </p:blipFill>
        <p:spPr>
          <a:xfrm>
            <a:off x="7573624" y="50800"/>
            <a:ext cx="1506876" cy="1422400"/>
          </a:xfrm>
          <a:prstGeom prst="rect">
            <a:avLst/>
          </a:prstGeom>
        </p:spPr>
      </p:pic>
      <p:pic>
        <p:nvPicPr>
          <p:cNvPr id="44" name="Picture 43"/>
          <p:cNvPicPr>
            <a:picLocks noChangeAspect="1"/>
          </p:cNvPicPr>
          <p:nvPr/>
        </p:nvPicPr>
        <p:blipFill>
          <a:blip r:embed="rId3"/>
          <a:stretch>
            <a:fillRect/>
          </a:stretch>
        </p:blipFill>
        <p:spPr>
          <a:xfrm>
            <a:off x="1511300" y="924463"/>
            <a:ext cx="5956300" cy="562238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accel="50000" decel="50000" fill="hold" nodeType="clickEffect">
                                  <p:stCondLst>
                                    <p:cond delay="0"/>
                                  </p:stCondLst>
                                  <p:childTnLst>
                                    <p:animScale>
                                      <p:cBhvr>
                                        <p:cTn id="6" dur="2000" fill="hold"/>
                                        <p:tgtEl>
                                          <p:spTgt spid="44"/>
                                        </p:tgtEl>
                                      </p:cBhvr>
                                      <p:by x="25000" y="25000"/>
                                    </p:animScale>
                                  </p:childTnLst>
                                </p:cTn>
                              </p:par>
                              <p:par>
                                <p:cTn id="7" presetID="0" presetClass="path" presetSubtype="0" accel="50000" decel="50000" fill="hold" nodeType="withEffect">
                                  <p:stCondLst>
                                    <p:cond delay="0"/>
                                  </p:stCondLst>
                                  <p:childTnLst>
                                    <p:animMotion origin="layout" path="M 4.44444E-6 -2.22222E-6 L 0.41805 -0.43334 " pathEditMode="relative" ptsTypes="AA">
                                      <p:cBhvr>
                                        <p:cTn id="8" dur="2000" fill="hold"/>
                                        <p:tgtEl>
                                          <p:spTgt spid="44"/>
                                        </p:tgtEl>
                                        <p:attrNameLst>
                                          <p:attrName>ppt_x</p:attrName>
                                          <p:attrName>ppt_y</p:attrName>
                                        </p:attrNameLst>
                                      </p:cBhvr>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childTnLst>
                                </p:cTn>
                              </p:par>
                              <p:par>
                                <p:cTn id="12" presetID="1" presetClass="exit" presetSubtype="0" fill="hold" nodeType="withEffect">
                                  <p:stCondLst>
                                    <p:cond delay="0"/>
                                  </p:stCondLst>
                                  <p:childTnLst>
                                    <p:set>
                                      <p:cBhvr>
                                        <p:cTn id="13" dur="1" fill="hold">
                                          <p:stCondLst>
                                            <p:cond delay="0"/>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133725" y="3743325"/>
            <a:ext cx="2667000" cy="1219200"/>
            <a:chOff x="1974" y="2358"/>
            <a:chExt cx="1680" cy="768"/>
          </a:xfrm>
        </p:grpSpPr>
        <p:sp>
          <p:nvSpPr>
            <p:cNvPr id="1168387" name="Oval 3"/>
            <p:cNvSpPr>
              <a:spLocks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168388" name="Oval 4"/>
            <p:cNvSpPr>
              <a:spLocks noChangeArrowheads="1"/>
            </p:cNvSpPr>
            <p:nvPr/>
          </p:nvSpPr>
          <p:spPr bwMode="auto">
            <a:xfrm>
              <a:off x="2718" y="2694"/>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sp>
        <p:nvSpPr>
          <p:cNvPr id="1168389" name="Oval 5"/>
          <p:cNvSpPr>
            <a:spLocks noChangeArrowheads="1"/>
          </p:cNvSpPr>
          <p:nvPr/>
        </p:nvSpPr>
        <p:spPr bwMode="auto">
          <a:xfrm>
            <a:off x="3365500" y="3894138"/>
            <a:ext cx="2260600" cy="881062"/>
          </a:xfrm>
          <a:prstGeom prst="ellipse">
            <a:avLst/>
          </a:prstGeom>
          <a:noFill/>
          <a:ln w="254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nvGrpSpPr>
          <p:cNvPr id="3" name="Group 6"/>
          <p:cNvGrpSpPr>
            <a:grpSpLocks/>
          </p:cNvGrpSpPr>
          <p:nvPr/>
        </p:nvGrpSpPr>
        <p:grpSpPr bwMode="auto">
          <a:xfrm>
            <a:off x="3133725" y="3419475"/>
            <a:ext cx="2667000" cy="1219200"/>
            <a:chOff x="1974" y="2154"/>
            <a:chExt cx="1680" cy="768"/>
          </a:xfrm>
        </p:grpSpPr>
        <p:sp>
          <p:nvSpPr>
            <p:cNvPr id="1168391" name="Oval 7"/>
            <p:cNvSpPr>
              <a:spLocks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168392" name="Oval 8"/>
            <p:cNvSpPr>
              <a:spLocks noChangeArrowheads="1"/>
            </p:cNvSpPr>
            <p:nvPr/>
          </p:nvSpPr>
          <p:spPr bwMode="auto">
            <a:xfrm>
              <a:off x="2718" y="2490"/>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sp>
        <p:nvSpPr>
          <p:cNvPr id="1168393" name="Oval 9"/>
          <p:cNvSpPr>
            <a:spLocks noChangeArrowheads="1"/>
          </p:cNvSpPr>
          <p:nvPr/>
        </p:nvSpPr>
        <p:spPr bwMode="auto">
          <a:xfrm>
            <a:off x="3363913" y="3570288"/>
            <a:ext cx="2260600" cy="881062"/>
          </a:xfrm>
          <a:prstGeom prst="ellipse">
            <a:avLst/>
          </a:prstGeom>
          <a:noFill/>
          <a:ln w="254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nvGrpSpPr>
          <p:cNvPr id="4" name="Group 10"/>
          <p:cNvGrpSpPr>
            <a:grpSpLocks/>
          </p:cNvGrpSpPr>
          <p:nvPr/>
        </p:nvGrpSpPr>
        <p:grpSpPr bwMode="auto">
          <a:xfrm>
            <a:off x="3133725" y="3095625"/>
            <a:ext cx="2667000" cy="1219200"/>
            <a:chOff x="1974" y="1950"/>
            <a:chExt cx="1680" cy="768"/>
          </a:xfrm>
        </p:grpSpPr>
        <p:sp>
          <p:nvSpPr>
            <p:cNvPr id="1168395" name="Oval 11"/>
            <p:cNvSpPr>
              <a:spLocks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168396" name="Oval 12"/>
            <p:cNvSpPr>
              <a:spLocks noChangeArrowheads="1"/>
            </p:cNvSpPr>
            <p:nvPr/>
          </p:nvSpPr>
          <p:spPr bwMode="auto">
            <a:xfrm>
              <a:off x="2718" y="2286"/>
              <a:ext cx="168" cy="77"/>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sp>
        <p:nvSpPr>
          <p:cNvPr id="1168397" name="Oval 13"/>
          <p:cNvSpPr>
            <a:spLocks noChangeArrowheads="1"/>
          </p:cNvSpPr>
          <p:nvPr/>
        </p:nvSpPr>
        <p:spPr bwMode="auto">
          <a:xfrm>
            <a:off x="3368675" y="3244850"/>
            <a:ext cx="2251075" cy="881063"/>
          </a:xfrm>
          <a:prstGeom prst="ellipse">
            <a:avLst/>
          </a:prstGeom>
          <a:noFill/>
          <a:ln w="254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nvGrpSpPr>
          <p:cNvPr id="5" name="Group 14"/>
          <p:cNvGrpSpPr>
            <a:grpSpLocks/>
          </p:cNvGrpSpPr>
          <p:nvPr/>
        </p:nvGrpSpPr>
        <p:grpSpPr bwMode="auto">
          <a:xfrm>
            <a:off x="3133725" y="2771775"/>
            <a:ext cx="2667000" cy="1219200"/>
            <a:chOff x="1974" y="1746"/>
            <a:chExt cx="1680" cy="768"/>
          </a:xfrm>
        </p:grpSpPr>
        <p:sp>
          <p:nvSpPr>
            <p:cNvPr id="1168399" name="Oval 15"/>
            <p:cNvSpPr>
              <a:spLocks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168400" name="Oval 16"/>
            <p:cNvSpPr>
              <a:spLocks noChangeArrowheads="1"/>
            </p:cNvSpPr>
            <p:nvPr/>
          </p:nvSpPr>
          <p:spPr bwMode="auto">
            <a:xfrm>
              <a:off x="2718" y="2082"/>
              <a:ext cx="168" cy="77"/>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sp>
        <p:nvSpPr>
          <p:cNvPr id="1168401" name="Oval 17"/>
          <p:cNvSpPr>
            <a:spLocks noChangeArrowheads="1"/>
          </p:cNvSpPr>
          <p:nvPr/>
        </p:nvSpPr>
        <p:spPr bwMode="auto">
          <a:xfrm>
            <a:off x="3360738" y="2921000"/>
            <a:ext cx="2270125" cy="881063"/>
          </a:xfrm>
          <a:prstGeom prst="ellipse">
            <a:avLst/>
          </a:prstGeom>
          <a:noFill/>
          <a:ln w="25400">
            <a:solidFill>
              <a:srgbClr val="FFFF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7178" name="Rectangle 18"/>
          <p:cNvSpPr>
            <a:spLocks noGrp="1" noChangeArrowheads="1"/>
          </p:cNvSpPr>
          <p:nvPr>
            <p:ph type="title"/>
          </p:nvPr>
        </p:nvSpPr>
        <p:spPr>
          <a:noFill/>
        </p:spPr>
        <p:txBody>
          <a:bodyPr lIns="92075" tIns="46038" rIns="92075" bIns="46038" anchor="ctr"/>
          <a:lstStyle/>
          <a:p>
            <a:r>
              <a:rPr lang="en-US"/>
              <a:t>Mechanics of Disks</a:t>
            </a:r>
          </a:p>
        </p:txBody>
      </p:sp>
      <p:grpSp>
        <p:nvGrpSpPr>
          <p:cNvPr id="6" name="Group 19"/>
          <p:cNvGrpSpPr>
            <a:grpSpLocks/>
          </p:cNvGrpSpPr>
          <p:nvPr/>
        </p:nvGrpSpPr>
        <p:grpSpPr bwMode="auto">
          <a:xfrm>
            <a:off x="3133725" y="2447925"/>
            <a:ext cx="2667000" cy="1219200"/>
            <a:chOff x="1974" y="1542"/>
            <a:chExt cx="1680" cy="768"/>
          </a:xfrm>
        </p:grpSpPr>
        <p:sp>
          <p:nvSpPr>
            <p:cNvPr id="1168404" name="Oval 20"/>
            <p:cNvSpPr>
              <a:spLocks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7199" name="Oval 21"/>
            <p:cNvSpPr>
              <a:spLocks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sp>
        <p:nvSpPr>
          <p:cNvPr id="1168406" name="Rectangle 22"/>
          <p:cNvSpPr>
            <a:spLocks noChangeArrowheads="1"/>
          </p:cNvSpPr>
          <p:nvPr/>
        </p:nvSpPr>
        <p:spPr bwMode="auto">
          <a:xfrm>
            <a:off x="115888" y="1133475"/>
            <a:ext cx="3173412" cy="1281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Platters</a:t>
            </a:r>
            <a:br>
              <a:rPr lang="en-US" sz="2400" b="0">
                <a:solidFill>
                  <a:schemeClr val="hlink"/>
                </a:solidFill>
              </a:rPr>
            </a:br>
            <a:r>
              <a:rPr lang="en-US" sz="1800" b="0">
                <a:solidFill>
                  <a:schemeClr val="hlink"/>
                </a:solidFill>
              </a:rPr>
              <a:t>circular platters covered with </a:t>
            </a:r>
            <a:br>
              <a:rPr lang="en-US" sz="1800" b="0">
                <a:solidFill>
                  <a:schemeClr val="hlink"/>
                </a:solidFill>
              </a:rPr>
            </a:br>
            <a:r>
              <a:rPr lang="en-US" sz="1800" b="0">
                <a:solidFill>
                  <a:schemeClr val="hlink"/>
                </a:solidFill>
              </a:rPr>
              <a:t>magnetic material to provide </a:t>
            </a:r>
            <a:br>
              <a:rPr lang="en-US" sz="1800" b="0">
                <a:solidFill>
                  <a:schemeClr val="hlink"/>
                </a:solidFill>
              </a:rPr>
            </a:br>
            <a:r>
              <a:rPr lang="en-US" sz="1800" b="0">
                <a:solidFill>
                  <a:schemeClr val="hlink"/>
                </a:solidFill>
              </a:rPr>
              <a:t>nonvolatile storage of bits</a:t>
            </a:r>
            <a:endParaRPr lang="en-US" sz="2400" b="0">
              <a:solidFill>
                <a:schemeClr val="hlink"/>
              </a:solidFill>
            </a:endParaRPr>
          </a:p>
        </p:txBody>
      </p:sp>
      <p:sp>
        <p:nvSpPr>
          <p:cNvPr id="1168407" name="Line 23"/>
          <p:cNvSpPr>
            <a:spLocks noChangeShapeType="1"/>
          </p:cNvSpPr>
          <p:nvPr/>
        </p:nvSpPr>
        <p:spPr bwMode="auto">
          <a:xfrm>
            <a:off x="1557338" y="2393950"/>
            <a:ext cx="1576387" cy="511175"/>
          </a:xfrm>
          <a:prstGeom prst="line">
            <a:avLst/>
          </a:prstGeom>
          <a:noFill/>
          <a:ln w="381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1168408" name="Oval 24"/>
          <p:cNvSpPr>
            <a:spLocks noChangeArrowheads="1"/>
          </p:cNvSpPr>
          <p:nvPr/>
        </p:nvSpPr>
        <p:spPr bwMode="auto">
          <a:xfrm>
            <a:off x="3367088" y="2619375"/>
            <a:ext cx="2200275" cy="877888"/>
          </a:xfrm>
          <a:prstGeom prst="ellipse">
            <a:avLst/>
          </a:prstGeom>
          <a:noFill/>
          <a:ln w="12700" cap="flat" cmpd="sng" algn="ctr">
            <a:solidFill>
              <a:schemeClr val="tx1"/>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68409" name="Rectangle 25"/>
          <p:cNvSpPr>
            <a:spLocks noChangeArrowheads="1"/>
          </p:cNvSpPr>
          <p:nvPr/>
        </p:nvSpPr>
        <p:spPr bwMode="auto">
          <a:xfrm>
            <a:off x="6032484" y="972882"/>
            <a:ext cx="2022689" cy="10163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dirty="0">
                <a:solidFill>
                  <a:schemeClr val="hlink"/>
                </a:solidFill>
              </a:rPr>
              <a:t>Tracks</a:t>
            </a:r>
            <a:br>
              <a:rPr lang="en-US" sz="2400" b="0" dirty="0">
                <a:solidFill>
                  <a:schemeClr val="hlink"/>
                </a:solidFill>
              </a:rPr>
            </a:br>
            <a:r>
              <a:rPr lang="en-US" sz="1800" b="0" dirty="0">
                <a:solidFill>
                  <a:schemeClr val="hlink"/>
                </a:solidFill>
              </a:rPr>
              <a:t>concentric circles </a:t>
            </a:r>
            <a:br>
              <a:rPr lang="en-US" sz="1800" b="0" dirty="0">
                <a:solidFill>
                  <a:schemeClr val="hlink"/>
                </a:solidFill>
              </a:rPr>
            </a:br>
            <a:r>
              <a:rPr lang="en-US" sz="1800" b="0" dirty="0">
                <a:solidFill>
                  <a:schemeClr val="hlink"/>
                </a:solidFill>
              </a:rPr>
              <a:t>on a single platter</a:t>
            </a:r>
            <a:endParaRPr lang="en-US" sz="2400" b="0" dirty="0">
              <a:solidFill>
                <a:schemeClr val="hlink"/>
              </a:solidFill>
            </a:endParaRPr>
          </a:p>
        </p:txBody>
      </p:sp>
      <p:sp>
        <p:nvSpPr>
          <p:cNvPr id="1168410" name="Line 26"/>
          <p:cNvSpPr>
            <a:spLocks noChangeShapeType="1"/>
          </p:cNvSpPr>
          <p:nvPr/>
        </p:nvSpPr>
        <p:spPr bwMode="auto">
          <a:xfrm flipH="1">
            <a:off x="5505450" y="1992313"/>
            <a:ext cx="1076325" cy="893762"/>
          </a:xfrm>
          <a:prstGeom prst="line">
            <a:avLst/>
          </a:prstGeom>
          <a:noFill/>
          <a:ln w="381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grpSp>
        <p:nvGrpSpPr>
          <p:cNvPr id="7" name="Group 27"/>
          <p:cNvGrpSpPr>
            <a:grpSpLocks/>
          </p:cNvGrpSpPr>
          <p:nvPr/>
        </p:nvGrpSpPr>
        <p:grpSpPr bwMode="auto">
          <a:xfrm>
            <a:off x="3636963" y="3090863"/>
            <a:ext cx="763587" cy="561975"/>
            <a:chOff x="2291" y="1947"/>
            <a:chExt cx="481" cy="354"/>
          </a:xfrm>
        </p:grpSpPr>
        <p:sp>
          <p:nvSpPr>
            <p:cNvPr id="7195" name="Line 28"/>
            <p:cNvSpPr>
              <a:spLocks noChangeShapeType="1"/>
            </p:cNvSpPr>
            <p:nvPr/>
          </p:nvSpPr>
          <p:spPr bwMode="auto">
            <a:xfrm flipH="1">
              <a:off x="2291" y="1947"/>
              <a:ext cx="451" cy="278"/>
            </a:xfrm>
            <a:prstGeom prst="line">
              <a:avLst/>
            </a:prstGeom>
            <a:noFill/>
            <a:ln w="28575">
              <a:solidFill>
                <a:srgbClr val="6666FF"/>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7196" name="Line 29"/>
            <p:cNvSpPr>
              <a:spLocks noChangeShapeType="1"/>
            </p:cNvSpPr>
            <p:nvPr/>
          </p:nvSpPr>
          <p:spPr bwMode="auto">
            <a:xfrm flipH="1">
              <a:off x="2658" y="1954"/>
              <a:ext cx="114" cy="347"/>
            </a:xfrm>
            <a:prstGeom prst="line">
              <a:avLst/>
            </a:prstGeom>
            <a:noFill/>
            <a:ln w="28575">
              <a:solidFill>
                <a:srgbClr val="6666FF"/>
              </a:solidFill>
              <a:prstDash val="sysDot"/>
              <a:round/>
              <a:headEnd type="none" w="sm" len="sm"/>
              <a:tailEnd type="non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7197" name="Freeform 30"/>
            <p:cNvSpPr>
              <a:spLocks/>
            </p:cNvSpPr>
            <p:nvPr/>
          </p:nvSpPr>
          <p:spPr bwMode="auto">
            <a:xfrm>
              <a:off x="2409" y="2145"/>
              <a:ext cx="285" cy="54"/>
            </a:xfrm>
            <a:custGeom>
              <a:avLst/>
              <a:gdLst>
                <a:gd name="T0" fmla="*/ 0 w 285"/>
                <a:gd name="T1" fmla="*/ 0 h 54"/>
                <a:gd name="T2" fmla="*/ 51 w 285"/>
                <a:gd name="T3" fmla="*/ 14 h 54"/>
                <a:gd name="T4" fmla="*/ 77 w 285"/>
                <a:gd name="T5" fmla="*/ 21 h 54"/>
                <a:gd name="T6" fmla="*/ 112 w 285"/>
                <a:gd name="T7" fmla="*/ 28 h 54"/>
                <a:gd name="T8" fmla="*/ 150 w 285"/>
                <a:gd name="T9" fmla="*/ 35 h 54"/>
                <a:gd name="T10" fmla="*/ 194 w 285"/>
                <a:gd name="T11" fmla="*/ 42 h 54"/>
                <a:gd name="T12" fmla="*/ 284 w 285"/>
                <a:gd name="T13" fmla="*/ 53 h 54"/>
                <a:gd name="T14" fmla="*/ 0 60000 65536"/>
                <a:gd name="T15" fmla="*/ 0 60000 65536"/>
                <a:gd name="T16" fmla="*/ 0 60000 65536"/>
                <a:gd name="T17" fmla="*/ 0 60000 65536"/>
                <a:gd name="T18" fmla="*/ 0 60000 65536"/>
                <a:gd name="T19" fmla="*/ 0 60000 65536"/>
                <a:gd name="T20" fmla="*/ 0 60000 65536"/>
                <a:gd name="T21" fmla="*/ 0 w 285"/>
                <a:gd name="T22" fmla="*/ 0 h 54"/>
                <a:gd name="T23" fmla="*/ 285 w 285"/>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5" h="54">
                  <a:moveTo>
                    <a:pt x="0" y="0"/>
                  </a:moveTo>
                  <a:lnTo>
                    <a:pt x="51" y="14"/>
                  </a:lnTo>
                  <a:lnTo>
                    <a:pt x="77" y="21"/>
                  </a:lnTo>
                  <a:lnTo>
                    <a:pt x="112" y="28"/>
                  </a:lnTo>
                  <a:lnTo>
                    <a:pt x="150" y="35"/>
                  </a:lnTo>
                  <a:lnTo>
                    <a:pt x="194" y="42"/>
                  </a:lnTo>
                  <a:lnTo>
                    <a:pt x="284" y="53"/>
                  </a:lnTo>
                </a:path>
              </a:pathLst>
            </a:custGeom>
            <a:noFill/>
            <a:ln w="28575" cap="rnd" cmpd="sng">
              <a:solidFill>
                <a:srgbClr val="6666FF"/>
              </a:solidFill>
              <a:prstDash val="solid"/>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a:lstStyle/>
            <a:p>
              <a:endParaRPr lang="nb-NO"/>
            </a:p>
          </p:txBody>
        </p:sp>
      </p:grpSp>
      <p:sp>
        <p:nvSpPr>
          <p:cNvPr id="1168415" name="Rectangle 31"/>
          <p:cNvSpPr>
            <a:spLocks noChangeArrowheads="1"/>
          </p:cNvSpPr>
          <p:nvPr/>
        </p:nvSpPr>
        <p:spPr bwMode="auto">
          <a:xfrm>
            <a:off x="476250" y="4492625"/>
            <a:ext cx="3733800" cy="1830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Sectors</a:t>
            </a:r>
            <a:br>
              <a:rPr lang="en-US" sz="2400" b="0">
                <a:solidFill>
                  <a:schemeClr val="hlink"/>
                </a:solidFill>
              </a:rPr>
            </a:br>
            <a:r>
              <a:rPr lang="en-US" sz="1800" b="0">
                <a:solidFill>
                  <a:schemeClr val="hlink"/>
                </a:solidFill>
              </a:rPr>
              <a:t>segment of the </a:t>
            </a:r>
            <a:r>
              <a:rPr lang="en-US" sz="1800" b="0" i="1">
                <a:solidFill>
                  <a:schemeClr val="hlink"/>
                </a:solidFill>
              </a:rPr>
              <a:t>track</a:t>
            </a:r>
            <a:r>
              <a:rPr lang="en-US" sz="1800" b="0">
                <a:solidFill>
                  <a:schemeClr val="hlink"/>
                </a:solidFill>
              </a:rPr>
              <a:t> circle – </a:t>
            </a:r>
            <a:br>
              <a:rPr lang="en-US" sz="1800" b="0">
                <a:solidFill>
                  <a:schemeClr val="hlink"/>
                </a:solidFill>
              </a:rPr>
            </a:br>
            <a:r>
              <a:rPr lang="en-US" sz="1800" b="0">
                <a:solidFill>
                  <a:schemeClr val="hlink"/>
                </a:solidFill>
              </a:rPr>
              <a:t>usually each contains 512 bytes –</a:t>
            </a:r>
            <a:br>
              <a:rPr lang="en-US" sz="1800" b="0">
                <a:solidFill>
                  <a:schemeClr val="hlink"/>
                </a:solidFill>
              </a:rPr>
            </a:br>
            <a:r>
              <a:rPr lang="en-US" sz="1800" b="0">
                <a:solidFill>
                  <a:schemeClr val="hlink"/>
                </a:solidFill>
              </a:rPr>
              <a:t>separated by non-magnetic gaps.</a:t>
            </a:r>
            <a:br>
              <a:rPr lang="en-US" sz="1800" b="0">
                <a:solidFill>
                  <a:schemeClr val="hlink"/>
                </a:solidFill>
              </a:rPr>
            </a:br>
            <a:r>
              <a:rPr lang="en-US" sz="1800" b="0">
                <a:solidFill>
                  <a:schemeClr val="hlink"/>
                </a:solidFill>
              </a:rPr>
              <a:t>The gaps are often used to identify</a:t>
            </a:r>
            <a:br>
              <a:rPr lang="en-US" sz="1800" b="0">
                <a:solidFill>
                  <a:schemeClr val="hlink"/>
                </a:solidFill>
              </a:rPr>
            </a:br>
            <a:r>
              <a:rPr lang="en-US" sz="1800" b="0">
                <a:solidFill>
                  <a:schemeClr val="hlink"/>
                </a:solidFill>
              </a:rPr>
              <a:t>beginning of a sector</a:t>
            </a:r>
          </a:p>
        </p:txBody>
      </p:sp>
      <p:sp>
        <p:nvSpPr>
          <p:cNvPr id="1168416" name="Line 32"/>
          <p:cNvSpPr>
            <a:spLocks noChangeShapeType="1"/>
          </p:cNvSpPr>
          <p:nvPr/>
        </p:nvSpPr>
        <p:spPr bwMode="auto">
          <a:xfrm flipV="1">
            <a:off x="1692275" y="3468688"/>
            <a:ext cx="2222500" cy="1174750"/>
          </a:xfrm>
          <a:prstGeom prst="line">
            <a:avLst/>
          </a:prstGeom>
          <a:noFill/>
          <a:ln w="381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1168417" name="Oval 33"/>
          <p:cNvSpPr>
            <a:spLocks noChangeArrowheads="1"/>
          </p:cNvSpPr>
          <p:nvPr/>
        </p:nvSpPr>
        <p:spPr bwMode="auto">
          <a:xfrm>
            <a:off x="3360738" y="2616200"/>
            <a:ext cx="2212975" cy="881063"/>
          </a:xfrm>
          <a:prstGeom prst="ellipse">
            <a:avLst/>
          </a:prstGeom>
          <a:noFill/>
          <a:ln w="25400" cap="flat" cmpd="sng" algn="ctr">
            <a:solidFill>
              <a:srgbClr val="FFFF00"/>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68418" name="Rectangle 34"/>
          <p:cNvSpPr>
            <a:spLocks noChangeArrowheads="1"/>
          </p:cNvSpPr>
          <p:nvPr/>
        </p:nvSpPr>
        <p:spPr bwMode="auto">
          <a:xfrm>
            <a:off x="4870450" y="5400675"/>
            <a:ext cx="3995738"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Cylinders</a:t>
            </a:r>
            <a:br>
              <a:rPr lang="en-US" sz="2400" b="0">
                <a:solidFill>
                  <a:schemeClr val="hlink"/>
                </a:solidFill>
              </a:rPr>
            </a:br>
            <a:r>
              <a:rPr lang="en-US" sz="1800" b="0">
                <a:solidFill>
                  <a:schemeClr val="hlink"/>
                </a:solidFill>
              </a:rPr>
              <a:t>corresponding tracks on the different </a:t>
            </a:r>
            <a:br>
              <a:rPr lang="en-US" sz="1800" b="0">
                <a:solidFill>
                  <a:schemeClr val="hlink"/>
                </a:solidFill>
              </a:rPr>
            </a:br>
            <a:r>
              <a:rPr lang="en-US" sz="1800" b="0">
                <a:solidFill>
                  <a:schemeClr val="hlink"/>
                </a:solidFill>
              </a:rPr>
              <a:t>platters are said to form a cylinder</a:t>
            </a:r>
            <a:endParaRPr lang="en-US" sz="2400" b="0">
              <a:solidFill>
                <a:schemeClr val="hlink"/>
              </a:solidFill>
            </a:endParaRPr>
          </a:p>
        </p:txBody>
      </p:sp>
      <p:sp>
        <p:nvSpPr>
          <p:cNvPr id="1168419" name="Line 35"/>
          <p:cNvSpPr>
            <a:spLocks noChangeShapeType="1"/>
          </p:cNvSpPr>
          <p:nvPr/>
        </p:nvSpPr>
        <p:spPr bwMode="auto">
          <a:xfrm flipH="1" flipV="1">
            <a:off x="5621338" y="4535488"/>
            <a:ext cx="7937" cy="817562"/>
          </a:xfrm>
          <a:prstGeom prst="line">
            <a:avLst/>
          </a:prstGeom>
          <a:noFill/>
          <a:ln w="38100">
            <a:solidFill>
              <a:schemeClr val="hlink"/>
            </a:solidFill>
            <a:round/>
            <a:headEnd type="none" w="sm" len="sm"/>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1168420" name="Rectangle 36"/>
          <p:cNvSpPr>
            <a:spLocks noChangeArrowheads="1"/>
          </p:cNvSpPr>
          <p:nvPr/>
        </p:nvSpPr>
        <p:spPr bwMode="auto">
          <a:xfrm>
            <a:off x="3716338" y="863600"/>
            <a:ext cx="2328862"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Spindle</a:t>
            </a:r>
            <a:br>
              <a:rPr lang="en-US" sz="2400" b="0">
                <a:solidFill>
                  <a:schemeClr val="hlink"/>
                </a:solidFill>
              </a:rPr>
            </a:br>
            <a:r>
              <a:rPr lang="en-US" sz="1800" b="0">
                <a:solidFill>
                  <a:schemeClr val="hlink"/>
                </a:solidFill>
              </a:rPr>
              <a:t>of which the platters </a:t>
            </a:r>
            <a:br>
              <a:rPr lang="en-US" sz="1800" b="0">
                <a:solidFill>
                  <a:schemeClr val="hlink"/>
                </a:solidFill>
              </a:rPr>
            </a:br>
            <a:r>
              <a:rPr lang="en-US" sz="1800" b="0">
                <a:solidFill>
                  <a:schemeClr val="hlink"/>
                </a:solidFill>
              </a:rPr>
              <a:t>rotate around</a:t>
            </a:r>
            <a:endParaRPr lang="en-US" sz="2400" b="0">
              <a:solidFill>
                <a:schemeClr val="hlink"/>
              </a:solidFill>
            </a:endParaRPr>
          </a:p>
        </p:txBody>
      </p:sp>
      <p:sp>
        <p:nvSpPr>
          <p:cNvPr id="1168421" name="Line 37"/>
          <p:cNvSpPr>
            <a:spLocks noChangeShapeType="1"/>
          </p:cNvSpPr>
          <p:nvPr/>
        </p:nvSpPr>
        <p:spPr bwMode="auto">
          <a:xfrm>
            <a:off x="4437063" y="1808163"/>
            <a:ext cx="0" cy="1171575"/>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168422" name="Rectangle 38"/>
          <p:cNvSpPr>
            <a:spLocks noChangeArrowheads="1"/>
          </p:cNvSpPr>
          <p:nvPr/>
        </p:nvSpPr>
        <p:spPr bwMode="auto">
          <a:xfrm>
            <a:off x="6281738" y="2898775"/>
            <a:ext cx="2746375" cy="210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p>
            <a:r>
              <a:rPr lang="en-US" sz="2400" b="0">
                <a:solidFill>
                  <a:schemeClr val="hlink"/>
                </a:solidFill>
              </a:rPr>
              <a:t>Disk heads</a:t>
            </a:r>
            <a:br>
              <a:rPr lang="en-US" sz="2400" b="0">
                <a:solidFill>
                  <a:schemeClr val="hlink"/>
                </a:solidFill>
              </a:rPr>
            </a:br>
            <a:r>
              <a:rPr lang="en-US" sz="1800" b="0">
                <a:solidFill>
                  <a:schemeClr val="hlink"/>
                </a:solidFill>
              </a:rPr>
              <a:t>read or alter the magnetism (bits) passing under it. The heads are attached to an arm enabling it to move across the platter surface</a:t>
            </a:r>
            <a:endParaRPr lang="en-US" sz="2400" b="0">
              <a:solidFill>
                <a:schemeClr val="hlink"/>
              </a:solidFill>
            </a:endParaRPr>
          </a:p>
        </p:txBody>
      </p:sp>
      <p:pic>
        <p:nvPicPr>
          <p:cNvPr id="1168423" name="Picture 39" descr="MCPE07014_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3238" y="2708275"/>
            <a:ext cx="357187" cy="487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 name="Picture 40"/>
          <p:cNvPicPr>
            <a:picLocks noChangeAspect="1"/>
          </p:cNvPicPr>
          <p:nvPr/>
        </p:nvPicPr>
        <p:blipFill>
          <a:blip r:embed="rId4"/>
          <a:stretch>
            <a:fillRect/>
          </a:stretch>
        </p:blipFill>
        <p:spPr>
          <a:xfrm>
            <a:off x="7573624" y="50800"/>
            <a:ext cx="1506876" cy="14224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684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6840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684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684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6840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684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6840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684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6841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68389"/>
                                        </p:tgtEl>
                                        <p:attrNameLst>
                                          <p:attrName>style.visibility</p:attrName>
                                        </p:attrNameLst>
                                      </p:cBhvr>
                                      <p:to>
                                        <p:strVal val="visible"/>
                                      </p:to>
                                    </p:set>
                                  </p:childTnLst>
                                </p:cTn>
                              </p:par>
                            </p:childTnLst>
                          </p:cTn>
                        </p:par>
                        <p:par>
                          <p:cTn id="35" fill="hold" nodeType="afterGroup">
                            <p:stCondLst>
                              <p:cond delay="500"/>
                            </p:stCondLst>
                            <p:childTnLst>
                              <p:par>
                                <p:cTn id="36" presetID="1" presetClass="entr" presetSubtype="0" fill="hold" grpId="0" nodeType="afterEffect">
                                  <p:stCondLst>
                                    <p:cond delay="0"/>
                                  </p:stCondLst>
                                  <p:childTnLst>
                                    <p:set>
                                      <p:cBhvr>
                                        <p:cTn id="37" dur="1" fill="hold">
                                          <p:stCondLst>
                                            <p:cond delay="499"/>
                                          </p:stCondLst>
                                        </p:cTn>
                                        <p:tgtEl>
                                          <p:spTgt spid="1168393"/>
                                        </p:tgtEl>
                                        <p:attrNameLst>
                                          <p:attrName>style.visibility</p:attrName>
                                        </p:attrNameLst>
                                      </p:cBhvr>
                                      <p:to>
                                        <p:strVal val="visible"/>
                                      </p:to>
                                    </p:set>
                                  </p:childTnLst>
                                </p:cTn>
                              </p:par>
                            </p:childTnLst>
                          </p:cTn>
                        </p:par>
                        <p:par>
                          <p:cTn id="38" fill="hold" nodeType="afterGroup">
                            <p:stCondLst>
                              <p:cond delay="1000"/>
                            </p:stCondLst>
                            <p:childTnLst>
                              <p:par>
                                <p:cTn id="39" presetID="1" presetClass="entr" presetSubtype="0" fill="hold" grpId="0" nodeType="afterEffect">
                                  <p:stCondLst>
                                    <p:cond delay="0"/>
                                  </p:stCondLst>
                                  <p:childTnLst>
                                    <p:set>
                                      <p:cBhvr>
                                        <p:cTn id="40" dur="1" fill="hold">
                                          <p:stCondLst>
                                            <p:cond delay="499"/>
                                          </p:stCondLst>
                                        </p:cTn>
                                        <p:tgtEl>
                                          <p:spTgt spid="1168397"/>
                                        </p:tgtEl>
                                        <p:attrNameLst>
                                          <p:attrName>style.visibility</p:attrName>
                                        </p:attrNameLst>
                                      </p:cBhvr>
                                      <p:to>
                                        <p:strVal val="visible"/>
                                      </p:to>
                                    </p:set>
                                  </p:childTnLst>
                                </p:cTn>
                              </p:par>
                            </p:childTnLst>
                          </p:cTn>
                        </p:par>
                        <p:par>
                          <p:cTn id="41" fill="hold" nodeType="afterGroup">
                            <p:stCondLst>
                              <p:cond delay="1500"/>
                            </p:stCondLst>
                            <p:childTnLst>
                              <p:par>
                                <p:cTn id="42" presetID="1" presetClass="entr" presetSubtype="0" fill="hold" grpId="0" nodeType="afterEffect">
                                  <p:stCondLst>
                                    <p:cond delay="0"/>
                                  </p:stCondLst>
                                  <p:childTnLst>
                                    <p:set>
                                      <p:cBhvr>
                                        <p:cTn id="43" dur="1" fill="hold">
                                          <p:stCondLst>
                                            <p:cond delay="499"/>
                                          </p:stCondLst>
                                        </p:cTn>
                                        <p:tgtEl>
                                          <p:spTgt spid="1168401"/>
                                        </p:tgtEl>
                                        <p:attrNameLst>
                                          <p:attrName>style.visibility</p:attrName>
                                        </p:attrNameLst>
                                      </p:cBhvr>
                                      <p:to>
                                        <p:strVal val="visible"/>
                                      </p:to>
                                    </p:set>
                                  </p:childTnLst>
                                </p:cTn>
                              </p:par>
                            </p:childTnLst>
                          </p:cTn>
                        </p:par>
                        <p:par>
                          <p:cTn id="44" fill="hold" nodeType="afterGroup">
                            <p:stCondLst>
                              <p:cond delay="2000"/>
                            </p:stCondLst>
                            <p:childTnLst>
                              <p:par>
                                <p:cTn id="45" presetID="1" presetClass="entr" presetSubtype="0" fill="hold" grpId="0" nodeType="afterEffect">
                                  <p:stCondLst>
                                    <p:cond delay="0"/>
                                  </p:stCondLst>
                                  <p:childTnLst>
                                    <p:set>
                                      <p:cBhvr>
                                        <p:cTn id="46" dur="1" fill="hold">
                                          <p:stCondLst>
                                            <p:cond delay="499"/>
                                          </p:stCondLst>
                                        </p:cTn>
                                        <p:tgtEl>
                                          <p:spTgt spid="1168417"/>
                                        </p:tgtEl>
                                        <p:attrNameLst>
                                          <p:attrName>style.visibility</p:attrName>
                                        </p:attrNameLst>
                                      </p:cBhvr>
                                      <p:to>
                                        <p:strVal val="visible"/>
                                      </p:to>
                                    </p:set>
                                  </p:childTnLst>
                                </p:cTn>
                              </p:par>
                            </p:childTnLst>
                          </p:cTn>
                        </p:par>
                        <p:par>
                          <p:cTn id="47" fill="hold" nodeType="afterGroup">
                            <p:stCondLst>
                              <p:cond delay="2500"/>
                            </p:stCondLst>
                            <p:childTnLst>
                              <p:par>
                                <p:cTn id="48" presetID="1" presetClass="entr" presetSubtype="0" fill="hold" grpId="0" nodeType="afterEffect">
                                  <p:stCondLst>
                                    <p:cond delay="0"/>
                                  </p:stCondLst>
                                  <p:childTnLst>
                                    <p:set>
                                      <p:cBhvr>
                                        <p:cTn id="49" dur="1" fill="hold">
                                          <p:stCondLst>
                                            <p:cond delay="0"/>
                                          </p:stCondLst>
                                        </p:cTn>
                                        <p:tgtEl>
                                          <p:spTgt spid="11684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16841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168422"/>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168423"/>
                                        </p:tgtEl>
                                        <p:attrNameLst>
                                          <p:attrName>style.visibility</p:attrName>
                                        </p:attrNameLst>
                                      </p:cBhvr>
                                      <p:to>
                                        <p:strVal val="visible"/>
                                      </p:to>
                                    </p:set>
                                  </p:childTnLst>
                                </p:cTn>
                              </p:par>
                              <p:par>
                                <p:cTn id="58" presetID="0" presetClass="path" presetSubtype="0" repeatCount="indefinite" accel="50000" decel="50000" fill="hold" nodeType="withEffect">
                                  <p:stCondLst>
                                    <p:cond delay="0"/>
                                  </p:stCondLst>
                                  <p:childTnLst>
                                    <p:animMotion origin="layout" path="M 8.61111E-6 1.50821E-6 L -0.14027 1.50821E-6 L 8.61111E-6 1.50821E-6 Z " pathEditMode="relative" ptsTypes="AAA">
                                      <p:cBhvr>
                                        <p:cTn id="59" dur="5000" fill="hold"/>
                                        <p:tgtEl>
                                          <p:spTgt spid="11684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8389" grpId="0" animBg="1"/>
      <p:bldP spid="1168393" grpId="0" animBg="1"/>
      <p:bldP spid="1168397" grpId="0" animBg="1"/>
      <p:bldP spid="1168401" grpId="0" animBg="1"/>
      <p:bldP spid="1168406" grpId="0"/>
      <p:bldP spid="1168407" grpId="0" animBg="1"/>
      <p:bldP spid="1168408" grpId="0" animBg="1"/>
      <p:bldP spid="1168409" grpId="0"/>
      <p:bldP spid="1168410" grpId="0" animBg="1"/>
      <p:bldP spid="1168415" grpId="0"/>
      <p:bldP spid="1168416" grpId="0" animBg="1"/>
      <p:bldP spid="1168417" grpId="0" animBg="1"/>
      <p:bldP spid="1168418" grpId="0"/>
      <p:bldP spid="1168419" grpId="0" animBg="1"/>
      <p:bldP spid="1168420" grpId="0"/>
      <p:bldP spid="1168421" grpId="0" animBg="1"/>
      <p:bldP spid="11684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50639" y="5384800"/>
            <a:ext cx="4681538" cy="674688"/>
            <a:chOff x="2058" y="3464"/>
            <a:chExt cx="2949" cy="425"/>
          </a:xfrm>
        </p:grpSpPr>
        <p:sp>
          <p:nvSpPr>
            <p:cNvPr id="9222" name="Rectangle 3"/>
            <p:cNvSpPr>
              <a:spLocks noChangeArrowheads="1"/>
            </p:cNvSpPr>
            <p:nvPr/>
          </p:nvSpPr>
          <p:spPr bwMode="auto">
            <a:xfrm>
              <a:off x="4383" y="3464"/>
              <a:ext cx="624" cy="198"/>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9223" name="Rectangle 4"/>
            <p:cNvSpPr>
              <a:spLocks noChangeArrowheads="1"/>
            </p:cNvSpPr>
            <p:nvPr/>
          </p:nvSpPr>
          <p:spPr bwMode="auto">
            <a:xfrm>
              <a:off x="2058" y="3691"/>
              <a:ext cx="624" cy="198"/>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grpSp>
      <p:sp>
        <p:nvSpPr>
          <p:cNvPr id="9219" name="Rectangle 5"/>
          <p:cNvSpPr>
            <a:spLocks noGrp="1" noChangeArrowheads="1"/>
          </p:cNvSpPr>
          <p:nvPr>
            <p:ph type="title"/>
          </p:nvPr>
        </p:nvSpPr>
        <p:spPr/>
        <p:txBody>
          <a:bodyPr/>
          <a:lstStyle/>
          <a:p>
            <a:pPr eaLnBrk="1" hangingPunct="1"/>
            <a:r>
              <a:rPr lang="en-US"/>
              <a:t>Disk Capacity</a:t>
            </a:r>
          </a:p>
        </p:txBody>
      </p:sp>
      <p:sp>
        <p:nvSpPr>
          <p:cNvPr id="1172486" name="Rectangle 6"/>
          <p:cNvSpPr>
            <a:spLocks noGrp="1" noChangeArrowheads="1"/>
          </p:cNvSpPr>
          <p:nvPr>
            <p:ph type="body" idx="1"/>
          </p:nvPr>
        </p:nvSpPr>
        <p:spPr/>
        <p:txBody>
          <a:bodyPr/>
          <a:lstStyle/>
          <a:p>
            <a:pPr eaLnBrk="1" hangingPunct="1"/>
            <a:r>
              <a:rPr lang="en-US" sz="2400" dirty="0"/>
              <a:t>The size (storage space) of the disk is dependent on</a:t>
            </a:r>
          </a:p>
          <a:p>
            <a:pPr lvl="1" eaLnBrk="1" hangingPunct="1"/>
            <a:r>
              <a:rPr lang="en-US" sz="2000" dirty="0"/>
              <a:t>the number of platters </a:t>
            </a:r>
          </a:p>
          <a:p>
            <a:pPr lvl="1" eaLnBrk="1" hangingPunct="1"/>
            <a:r>
              <a:rPr lang="en-US" sz="2000" dirty="0"/>
              <a:t>whether the platters use one or both sides</a:t>
            </a:r>
          </a:p>
          <a:p>
            <a:pPr lvl="1" eaLnBrk="1" hangingPunct="1"/>
            <a:r>
              <a:rPr lang="en-US" sz="2000" dirty="0"/>
              <a:t>number of tracks per surface</a:t>
            </a:r>
          </a:p>
          <a:p>
            <a:pPr lvl="1" eaLnBrk="1" hangingPunct="1"/>
            <a:r>
              <a:rPr lang="en-US" sz="2000" dirty="0"/>
              <a:t>(average) number of sectors per track</a:t>
            </a:r>
          </a:p>
          <a:p>
            <a:pPr lvl="1" eaLnBrk="1" hangingPunct="1"/>
            <a:r>
              <a:rPr lang="en-US" sz="2000" dirty="0"/>
              <a:t>number of bytes per sector</a:t>
            </a:r>
            <a:br>
              <a:rPr lang="en-US" sz="2000" dirty="0"/>
            </a:br>
            <a:endParaRPr lang="en-US" sz="2000" dirty="0"/>
          </a:p>
          <a:p>
            <a:pPr eaLnBrk="1" hangingPunct="1"/>
            <a:r>
              <a:rPr lang="en-US" sz="2400" dirty="0"/>
              <a:t>Example (</a:t>
            </a:r>
            <a:r>
              <a:rPr lang="en-US" sz="2400" dirty="0">
                <a:solidFill>
                  <a:schemeClr val="folHlink"/>
                </a:solidFill>
              </a:rPr>
              <a:t>Cheetah X15.1</a:t>
            </a:r>
            <a:r>
              <a:rPr lang="en-US" sz="2400" dirty="0"/>
              <a:t>):</a:t>
            </a:r>
          </a:p>
          <a:p>
            <a:pPr lvl="1" eaLnBrk="1" hangingPunct="1"/>
            <a:r>
              <a:rPr lang="en-US" sz="2000" dirty="0"/>
              <a:t>4 platters using both sides: 8 surfaces</a:t>
            </a:r>
          </a:p>
          <a:p>
            <a:pPr lvl="1" eaLnBrk="1" hangingPunct="1"/>
            <a:r>
              <a:rPr lang="en-US" sz="2000" dirty="0"/>
              <a:t>18497 tracks per surface</a:t>
            </a:r>
          </a:p>
          <a:p>
            <a:pPr lvl="1" eaLnBrk="1" hangingPunct="1"/>
            <a:r>
              <a:rPr lang="en-US" sz="2000" dirty="0"/>
              <a:t>617 sectors per track (average)</a:t>
            </a:r>
          </a:p>
          <a:p>
            <a:pPr lvl="1" eaLnBrk="1" hangingPunct="1"/>
            <a:r>
              <a:rPr lang="en-US" sz="2000" dirty="0"/>
              <a:t>512 bytes per sector</a:t>
            </a:r>
          </a:p>
          <a:p>
            <a:pPr lvl="1" eaLnBrk="1" hangingPunct="1"/>
            <a:r>
              <a:rPr lang="en-US" sz="2000" dirty="0">
                <a:solidFill>
                  <a:schemeClr val="hlink"/>
                </a:solidFill>
              </a:rPr>
              <a:t>Total</a:t>
            </a:r>
            <a:r>
              <a:rPr lang="en-US" sz="2000" dirty="0"/>
              <a:t> capacity = 8 </a:t>
            </a:r>
            <a:r>
              <a:rPr lang="en-US" sz="2000" dirty="0" err="1"/>
              <a:t>x</a:t>
            </a:r>
            <a:r>
              <a:rPr lang="en-US" sz="2000" dirty="0"/>
              <a:t> 18497 </a:t>
            </a:r>
            <a:r>
              <a:rPr lang="en-US" sz="2000" dirty="0" err="1"/>
              <a:t>x</a:t>
            </a:r>
            <a:r>
              <a:rPr lang="en-US" sz="2000" dirty="0"/>
              <a:t> 617 </a:t>
            </a:r>
            <a:r>
              <a:rPr lang="en-US" sz="2000" dirty="0" err="1"/>
              <a:t>x</a:t>
            </a:r>
            <a:r>
              <a:rPr lang="en-US" sz="2000" dirty="0"/>
              <a:t> 512 </a:t>
            </a:r>
            <a:r>
              <a:rPr lang="en-US" sz="2000" dirty="0" err="1">
                <a:sym typeface="Symbol" pitchFamily="18" charset="2"/>
              </a:rPr>
              <a:t></a:t>
            </a:r>
            <a:r>
              <a:rPr lang="en-US" sz="2000" dirty="0"/>
              <a:t> 4.6 </a:t>
            </a:r>
            <a:r>
              <a:rPr lang="en-US" sz="2000" dirty="0" err="1"/>
              <a:t>x</a:t>
            </a:r>
            <a:r>
              <a:rPr lang="en-US" sz="2000" dirty="0"/>
              <a:t> 10</a:t>
            </a:r>
            <a:r>
              <a:rPr lang="en-US" sz="2000" baseline="40000" dirty="0"/>
              <a:t>10</a:t>
            </a:r>
            <a:r>
              <a:rPr lang="en-US" sz="2000" dirty="0"/>
              <a:t> = 42.8 GB</a:t>
            </a:r>
          </a:p>
          <a:p>
            <a:pPr lvl="1" eaLnBrk="1" hangingPunct="1"/>
            <a:r>
              <a:rPr lang="en-US" sz="2000" dirty="0">
                <a:solidFill>
                  <a:schemeClr val="hlink"/>
                </a:solidFill>
              </a:rPr>
              <a:t>Formatted</a:t>
            </a:r>
            <a:r>
              <a:rPr lang="en-US" sz="2000" dirty="0"/>
              <a:t> capacity = 36.7 GB</a:t>
            </a:r>
          </a:p>
        </p:txBody>
      </p:sp>
      <p:sp>
        <p:nvSpPr>
          <p:cNvPr id="1172487" name="Text Box 7"/>
          <p:cNvSpPr txBox="1">
            <a:spLocks noChangeArrowheads="1"/>
          </p:cNvSpPr>
          <p:nvPr/>
        </p:nvSpPr>
        <p:spPr bwMode="auto">
          <a:xfrm>
            <a:off x="5576327" y="3833813"/>
            <a:ext cx="3465512"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u="sng" dirty="0">
                <a:solidFill>
                  <a:schemeClr val="hlink"/>
                </a:solidFill>
              </a:rPr>
              <a:t>Note:</a:t>
            </a:r>
            <a:br>
              <a:rPr lang="en-US" sz="1600" u="sng" dirty="0">
                <a:solidFill>
                  <a:schemeClr val="hlink"/>
                </a:solidFill>
              </a:rPr>
            </a:br>
            <a:r>
              <a:rPr lang="en-US" sz="1600" b="0" dirty="0">
                <a:solidFill>
                  <a:schemeClr val="hlink"/>
                </a:solidFill>
              </a:rPr>
              <a:t>there is a difference between formatted and total capacity. Some of the capacity is used for storing checksums, </a:t>
            </a:r>
            <a:r>
              <a:rPr lang="en-US" sz="1600" dirty="0">
                <a:solidFill>
                  <a:schemeClr val="hlink"/>
                </a:solidFill>
              </a:rPr>
              <a:t>spare tracks</a:t>
            </a:r>
            <a:r>
              <a:rPr lang="en-US" sz="1600" b="0" dirty="0">
                <a:solidFill>
                  <a:schemeClr val="hlink"/>
                </a:solidFill>
              </a:rPr>
              <a:t>, etc. </a:t>
            </a:r>
            <a:endParaRPr lang="en-US" sz="1600" b="0" baseline="40000" dirty="0">
              <a:solidFill>
                <a:schemeClr va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2486">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2486">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72486">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72486">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72486">
                                            <p:txEl>
                                              <p:pRg st="10" end="1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72486">
                                            <p:txEl>
                                              <p:pRg st="11" end="1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72486">
                                            <p:txEl>
                                              <p:pRg st="12" end="12"/>
                                            </p:txEl>
                                          </p:spTgt>
                                        </p:tgtEl>
                                        <p:attrNameLst>
                                          <p:attrName>style.visibility</p:attrName>
                                        </p:attrNameLst>
                                      </p:cBhvr>
                                      <p:to>
                                        <p:strVal val="visible"/>
                                      </p:to>
                                    </p:set>
                                  </p:childTnLst>
                                </p:cTn>
                              </p:par>
                            </p:childTnLst>
                          </p:cTn>
                        </p:par>
                        <p:par>
                          <p:cTn id="23" fill="hold" nodeType="afterGroup">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1172487"/>
                                        </p:tgtEl>
                                        <p:attrNameLst>
                                          <p:attrName>style.visibility</p:attrName>
                                        </p:attrNameLst>
                                      </p:cBhvr>
                                      <p:to>
                                        <p:strVal val="visible"/>
                                      </p:to>
                                    </p:set>
                                  </p:childTnLst>
                                </p:cTn>
                              </p:par>
                            </p:childTnLst>
                          </p:cTn>
                        </p:par>
                        <p:par>
                          <p:cTn id="26" fill="hold" nodeType="afterGroup">
                            <p:stCondLst>
                              <p:cond delay="0"/>
                            </p:stCondLst>
                            <p:childTnLst>
                              <p:par>
                                <p:cTn id="27" presetID="1"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2486" grpId="0" build="p" bldLvl="2"/>
      <p:bldP spid="117248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Disk Access Time</a:t>
            </a:r>
          </a:p>
        </p:txBody>
      </p:sp>
      <p:sp>
        <p:nvSpPr>
          <p:cNvPr id="10243" name="Rectangle 3"/>
          <p:cNvSpPr>
            <a:spLocks noGrp="1" noChangeArrowheads="1"/>
          </p:cNvSpPr>
          <p:nvPr>
            <p:ph type="body" idx="1"/>
          </p:nvPr>
        </p:nvSpPr>
        <p:spPr>
          <a:xfrm>
            <a:off x="0" y="1285875"/>
            <a:ext cx="9144000" cy="4919663"/>
          </a:xfrm>
        </p:spPr>
        <p:txBody>
          <a:bodyPr/>
          <a:lstStyle/>
          <a:p>
            <a:pPr eaLnBrk="1" hangingPunct="1">
              <a:lnSpc>
                <a:spcPct val="120000"/>
              </a:lnSpc>
            </a:pPr>
            <a:r>
              <a:rPr lang="en-US" sz="2400" dirty="0"/>
              <a:t>How do we retrieve data from disk?</a:t>
            </a:r>
          </a:p>
          <a:p>
            <a:pPr lvl="1" eaLnBrk="1" hangingPunct="1">
              <a:lnSpc>
                <a:spcPct val="120000"/>
              </a:lnSpc>
            </a:pPr>
            <a:r>
              <a:rPr lang="en-US" sz="2000" dirty="0"/>
              <a:t>position head over the cylinder (track) on which the block (consisting of one or more sectors) is located</a:t>
            </a:r>
          </a:p>
          <a:p>
            <a:pPr lvl="1" eaLnBrk="1" hangingPunct="1">
              <a:lnSpc>
                <a:spcPct val="120000"/>
              </a:lnSpc>
            </a:pPr>
            <a:r>
              <a:rPr lang="en-US" sz="2000" dirty="0"/>
              <a:t>read (or write) the data block as the sectors are moved under the head when the platters rotate</a:t>
            </a:r>
            <a:br>
              <a:rPr lang="en-US" sz="2000" dirty="0"/>
            </a:br>
            <a:br>
              <a:rPr lang="en-US" sz="2000" dirty="0"/>
            </a:br>
            <a:endParaRPr lang="en-US" sz="2000" dirty="0"/>
          </a:p>
          <a:p>
            <a:pPr eaLnBrk="1" hangingPunct="1">
              <a:lnSpc>
                <a:spcPct val="120000"/>
              </a:lnSpc>
            </a:pPr>
            <a:r>
              <a:rPr lang="en-US" sz="2400" dirty="0"/>
              <a:t>The time between the moment issuing a disk request and the time the block is resident in memory is called </a:t>
            </a:r>
            <a:r>
              <a:rPr lang="en-US" sz="2400" i="1" dirty="0">
                <a:solidFill>
                  <a:schemeClr val="hlink"/>
                </a:solidFill>
              </a:rPr>
              <a:t>disk latency</a:t>
            </a:r>
            <a:r>
              <a:rPr lang="en-US" sz="2400" dirty="0"/>
              <a:t>  or </a:t>
            </a:r>
            <a:r>
              <a:rPr lang="en-US" sz="2400" i="1" dirty="0">
                <a:solidFill>
                  <a:schemeClr val="hlink"/>
                </a:solidFill>
              </a:rPr>
              <a:t>disk access time</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477838" y="2879725"/>
            <a:ext cx="3060700" cy="3060700"/>
            <a:chOff x="301" y="1069"/>
            <a:chExt cx="1928" cy="1928"/>
          </a:xfrm>
        </p:grpSpPr>
        <p:grpSp>
          <p:nvGrpSpPr>
            <p:cNvPr id="11450" name="Group 4"/>
            <p:cNvGrpSpPr>
              <a:grpSpLocks/>
            </p:cNvGrpSpPr>
            <p:nvPr/>
          </p:nvGrpSpPr>
          <p:grpSpPr bwMode="auto">
            <a:xfrm>
              <a:off x="301" y="1069"/>
              <a:ext cx="1928" cy="1928"/>
              <a:chOff x="301" y="1069"/>
              <a:chExt cx="1928" cy="1928"/>
            </a:xfrm>
          </p:grpSpPr>
          <p:sp>
            <p:nvSpPr>
              <p:cNvPr id="11455" name="Oval 5"/>
              <p:cNvSpPr>
                <a:spLocks noChangeArrowheads="1"/>
              </p:cNvSpPr>
              <p:nvPr/>
            </p:nvSpPr>
            <p:spPr bwMode="auto">
              <a:xfrm>
                <a:off x="301" y="1069"/>
                <a:ext cx="1928" cy="1928"/>
              </a:xfrm>
              <a:prstGeom prst="ellipse">
                <a:avLst/>
              </a:prstGeom>
              <a:gradFill rotWithShape="0">
                <a:gsLst>
                  <a:gs pos="0">
                    <a:srgbClr val="DCDCDC"/>
                  </a:gs>
                  <a:gs pos="50000">
                    <a:srgbClr val="808080"/>
                  </a:gs>
                  <a:gs pos="100000">
                    <a:srgbClr val="DCDCDC"/>
                  </a:gs>
                </a:gsLst>
                <a:lin ang="2700000" scaled="1"/>
              </a:gradFill>
              <a:ln w="12700">
                <a:solidFill>
                  <a:schemeClr val="tx1"/>
                </a:solidFill>
                <a:round/>
                <a:headEnd/>
                <a:tailEnd/>
              </a:ln>
            </p:spPr>
            <p:txBody>
              <a:bodyPr wrap="none" anchor="ctr"/>
              <a:lstStyle/>
              <a:p>
                <a:endParaRPr lang="nb-NO"/>
              </a:p>
            </p:txBody>
          </p:sp>
          <p:sp>
            <p:nvSpPr>
              <p:cNvPr id="1176582" name="Oval 6"/>
              <p:cNvSpPr>
                <a:spLocks noChangeArrowheads="1"/>
              </p:cNvSpPr>
              <p:nvPr/>
            </p:nvSpPr>
            <p:spPr bwMode="auto">
              <a:xfrm>
                <a:off x="1154" y="1922"/>
                <a:ext cx="222" cy="222"/>
              </a:xfrm>
              <a:prstGeom prst="ellipse">
                <a:avLst/>
              </a:prstGeom>
              <a:gradFill rotWithShape="0">
                <a:gsLst>
                  <a:gs pos="0">
                    <a:schemeClr val="tx1">
                      <a:gamma/>
                      <a:tint val="27451"/>
                      <a:invGamma/>
                    </a:schemeClr>
                  </a:gs>
                  <a:gs pos="50000">
                    <a:schemeClr val="tx1"/>
                  </a:gs>
                  <a:gs pos="100000">
                    <a:schemeClr val="tx1">
                      <a:gamma/>
                      <a:tint val="27451"/>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11451" name="Group 7"/>
            <p:cNvGrpSpPr>
              <a:grpSpLocks/>
            </p:cNvGrpSpPr>
            <p:nvPr/>
          </p:nvGrpSpPr>
          <p:grpSpPr bwMode="auto">
            <a:xfrm>
              <a:off x="495" y="1263"/>
              <a:ext cx="1539" cy="1539"/>
              <a:chOff x="495" y="1263"/>
              <a:chExt cx="1539" cy="1539"/>
            </a:xfrm>
          </p:grpSpPr>
          <p:sp>
            <p:nvSpPr>
              <p:cNvPr id="11452" name="Oval 8"/>
              <p:cNvSpPr>
                <a:spLocks noChangeArrowheads="1"/>
              </p:cNvSpPr>
              <p:nvPr/>
            </p:nvSpPr>
            <p:spPr bwMode="auto">
              <a:xfrm>
                <a:off x="495" y="1263"/>
                <a:ext cx="1539" cy="1539"/>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453" name="Oval 9"/>
              <p:cNvSpPr>
                <a:spLocks noChangeArrowheads="1"/>
              </p:cNvSpPr>
              <p:nvPr/>
            </p:nvSpPr>
            <p:spPr bwMode="auto">
              <a:xfrm>
                <a:off x="649" y="1417"/>
                <a:ext cx="1230" cy="123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454" name="Oval 10"/>
              <p:cNvSpPr>
                <a:spLocks noChangeArrowheads="1"/>
              </p:cNvSpPr>
              <p:nvPr/>
            </p:nvSpPr>
            <p:spPr bwMode="auto">
              <a:xfrm>
                <a:off x="772" y="1540"/>
                <a:ext cx="984" cy="984"/>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grpSp>
      <p:sp>
        <p:nvSpPr>
          <p:cNvPr id="1176587" name="Arc 11"/>
          <p:cNvSpPr>
            <a:spLocks/>
          </p:cNvSpPr>
          <p:nvPr/>
        </p:nvSpPr>
        <p:spPr bwMode="auto">
          <a:xfrm rot="-4920000">
            <a:off x="1534319" y="3531394"/>
            <a:ext cx="566738" cy="1092200"/>
          </a:xfrm>
          <a:custGeom>
            <a:avLst/>
            <a:gdLst>
              <a:gd name="T0" fmla="*/ 0 w 13816"/>
              <a:gd name="T1" fmla="*/ 0 h 21600"/>
              <a:gd name="T2" fmla="*/ 566738 w 13816"/>
              <a:gd name="T3" fmla="*/ 252622 h 21600"/>
              <a:gd name="T4" fmla="*/ 0 w 13816"/>
              <a:gd name="T5" fmla="*/ 1092200 h 21600"/>
              <a:gd name="T6" fmla="*/ 0 60000 65536"/>
              <a:gd name="T7" fmla="*/ 0 60000 65536"/>
              <a:gd name="T8" fmla="*/ 0 60000 65536"/>
              <a:gd name="T9" fmla="*/ 0 w 13816"/>
              <a:gd name="T10" fmla="*/ 0 h 21600"/>
              <a:gd name="T11" fmla="*/ 13816 w 13816"/>
              <a:gd name="T12" fmla="*/ 21600 h 21600"/>
            </a:gdLst>
            <a:ahLst/>
            <a:cxnLst>
              <a:cxn ang="T6">
                <a:pos x="T0" y="T1"/>
              </a:cxn>
              <a:cxn ang="T7">
                <a:pos x="T2" y="T3"/>
              </a:cxn>
              <a:cxn ang="T8">
                <a:pos x="T4" y="T5"/>
              </a:cxn>
            </a:cxnLst>
            <a:rect l="T9" t="T10" r="T11" b="T12"/>
            <a:pathLst>
              <a:path w="13816" h="21600" fill="none" extrusionOk="0">
                <a:moveTo>
                  <a:pt x="-1" y="0"/>
                </a:moveTo>
                <a:cubicBezTo>
                  <a:pt x="5047" y="0"/>
                  <a:pt x="9935" y="1767"/>
                  <a:pt x="13815" y="4996"/>
                </a:cubicBezTo>
              </a:path>
              <a:path w="13816" h="21600" stroke="0" extrusionOk="0">
                <a:moveTo>
                  <a:pt x="-1" y="0"/>
                </a:moveTo>
                <a:cubicBezTo>
                  <a:pt x="5047" y="0"/>
                  <a:pt x="9935" y="1767"/>
                  <a:pt x="13815" y="4996"/>
                </a:cubicBezTo>
                <a:lnTo>
                  <a:pt x="0" y="21600"/>
                </a:lnTo>
                <a:close/>
              </a:path>
            </a:pathLst>
          </a:custGeom>
          <a:noFill/>
          <a:ln w="25400" cap="rnd">
            <a:solidFill>
              <a:srgbClr val="FFFF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76588" name="Arc 12"/>
          <p:cNvSpPr>
            <a:spLocks/>
          </p:cNvSpPr>
          <p:nvPr/>
        </p:nvSpPr>
        <p:spPr bwMode="auto">
          <a:xfrm rot="3720000">
            <a:off x="2077244" y="4010819"/>
            <a:ext cx="566738" cy="1092200"/>
          </a:xfrm>
          <a:custGeom>
            <a:avLst/>
            <a:gdLst>
              <a:gd name="T0" fmla="*/ 0 w 13816"/>
              <a:gd name="T1" fmla="*/ 0 h 21600"/>
              <a:gd name="T2" fmla="*/ 566738 w 13816"/>
              <a:gd name="T3" fmla="*/ 252622 h 21600"/>
              <a:gd name="T4" fmla="*/ 0 w 13816"/>
              <a:gd name="T5" fmla="*/ 1092200 h 21600"/>
              <a:gd name="T6" fmla="*/ 0 60000 65536"/>
              <a:gd name="T7" fmla="*/ 0 60000 65536"/>
              <a:gd name="T8" fmla="*/ 0 60000 65536"/>
              <a:gd name="T9" fmla="*/ 0 w 13816"/>
              <a:gd name="T10" fmla="*/ 0 h 21600"/>
              <a:gd name="T11" fmla="*/ 13816 w 13816"/>
              <a:gd name="T12" fmla="*/ 21600 h 21600"/>
            </a:gdLst>
            <a:ahLst/>
            <a:cxnLst>
              <a:cxn ang="T6">
                <a:pos x="T0" y="T1"/>
              </a:cxn>
              <a:cxn ang="T7">
                <a:pos x="T2" y="T3"/>
              </a:cxn>
              <a:cxn ang="T8">
                <a:pos x="T4" y="T5"/>
              </a:cxn>
            </a:cxnLst>
            <a:rect l="T9" t="T10" r="T11" b="T12"/>
            <a:pathLst>
              <a:path w="13816" h="21600" fill="none" extrusionOk="0">
                <a:moveTo>
                  <a:pt x="-1" y="0"/>
                </a:moveTo>
                <a:cubicBezTo>
                  <a:pt x="5047" y="0"/>
                  <a:pt x="9935" y="1767"/>
                  <a:pt x="13815" y="4996"/>
                </a:cubicBezTo>
              </a:path>
              <a:path w="13816" h="21600" stroke="0" extrusionOk="0">
                <a:moveTo>
                  <a:pt x="-1" y="0"/>
                </a:moveTo>
                <a:cubicBezTo>
                  <a:pt x="5047" y="0"/>
                  <a:pt x="9935" y="1767"/>
                  <a:pt x="13815" y="4996"/>
                </a:cubicBezTo>
                <a:lnTo>
                  <a:pt x="0" y="21600"/>
                </a:lnTo>
                <a:close/>
              </a:path>
            </a:pathLst>
          </a:custGeom>
          <a:noFill/>
          <a:ln w="25400" cap="rnd">
            <a:solidFill>
              <a:srgbClr val="FFFF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76589" name="Arc 13"/>
          <p:cNvSpPr>
            <a:spLocks/>
          </p:cNvSpPr>
          <p:nvPr/>
        </p:nvSpPr>
        <p:spPr bwMode="auto">
          <a:xfrm rot="10800000">
            <a:off x="1279525" y="4311650"/>
            <a:ext cx="1397000" cy="820738"/>
          </a:xfrm>
          <a:custGeom>
            <a:avLst/>
            <a:gdLst>
              <a:gd name="T0" fmla="*/ 0 w 40409"/>
              <a:gd name="T1" fmla="*/ 417208 h 21600"/>
              <a:gd name="T2" fmla="*/ 1397000 w 40409"/>
              <a:gd name="T3" fmla="*/ 820738 h 21600"/>
              <a:gd name="T4" fmla="*/ 650255 w 40409"/>
              <a:gd name="T5" fmla="*/ 820738 h 21600"/>
              <a:gd name="T6" fmla="*/ 0 60000 65536"/>
              <a:gd name="T7" fmla="*/ 0 60000 65536"/>
              <a:gd name="T8" fmla="*/ 0 60000 65536"/>
              <a:gd name="T9" fmla="*/ 0 w 40409"/>
              <a:gd name="T10" fmla="*/ 0 h 21600"/>
              <a:gd name="T11" fmla="*/ 40409 w 40409"/>
              <a:gd name="T12" fmla="*/ 21600 h 21600"/>
            </a:gdLst>
            <a:ahLst/>
            <a:cxnLst>
              <a:cxn ang="T6">
                <a:pos x="T0" y="T1"/>
              </a:cxn>
              <a:cxn ang="T7">
                <a:pos x="T2" y="T3"/>
              </a:cxn>
              <a:cxn ang="T8">
                <a:pos x="T4" y="T5"/>
              </a:cxn>
            </a:cxnLst>
            <a:rect l="T9" t="T10" r="T11" b="T12"/>
            <a:pathLst>
              <a:path w="40409" h="21600" fill="none" extrusionOk="0">
                <a:moveTo>
                  <a:pt x="0" y="10980"/>
                </a:moveTo>
                <a:cubicBezTo>
                  <a:pt x="3830" y="4195"/>
                  <a:pt x="11017" y="-1"/>
                  <a:pt x="18809" y="0"/>
                </a:cubicBezTo>
                <a:cubicBezTo>
                  <a:pt x="30738" y="0"/>
                  <a:pt x="40409" y="9670"/>
                  <a:pt x="40409" y="21600"/>
                </a:cubicBezTo>
              </a:path>
              <a:path w="40409" h="21600" stroke="0" extrusionOk="0">
                <a:moveTo>
                  <a:pt x="0" y="10980"/>
                </a:moveTo>
                <a:cubicBezTo>
                  <a:pt x="3830" y="4195"/>
                  <a:pt x="11017" y="-1"/>
                  <a:pt x="18809" y="0"/>
                </a:cubicBezTo>
                <a:cubicBezTo>
                  <a:pt x="30738" y="0"/>
                  <a:pt x="40409" y="9670"/>
                  <a:pt x="40409" y="21600"/>
                </a:cubicBezTo>
                <a:lnTo>
                  <a:pt x="18809" y="21600"/>
                </a:lnTo>
                <a:close/>
              </a:path>
            </a:pathLst>
          </a:custGeom>
          <a:noFill/>
          <a:ln w="19050" cap="rnd">
            <a:solidFill>
              <a:schemeClr val="bg1"/>
            </a:solidFill>
            <a:prstDash val="dash"/>
            <a:round/>
            <a:headEnd type="triangle" w="med" len="me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76590" name="Rectangle 14"/>
          <p:cNvSpPr>
            <a:spLocks noChangeArrowheads="1"/>
          </p:cNvSpPr>
          <p:nvPr/>
        </p:nvSpPr>
        <p:spPr bwMode="auto">
          <a:xfrm>
            <a:off x="5213350" y="4260850"/>
            <a:ext cx="31845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t>     +</a:t>
            </a:r>
            <a:r>
              <a:rPr lang="en-US" sz="1800" b="0"/>
              <a:t>  </a:t>
            </a:r>
            <a:r>
              <a:rPr lang="en-US" sz="2400" b="0"/>
              <a:t>Rotational delay</a:t>
            </a:r>
          </a:p>
        </p:txBody>
      </p:sp>
      <p:sp>
        <p:nvSpPr>
          <p:cNvPr id="1176591" name="Arc 15"/>
          <p:cNvSpPr>
            <a:spLocks/>
          </p:cNvSpPr>
          <p:nvPr/>
        </p:nvSpPr>
        <p:spPr bwMode="auto">
          <a:xfrm rot="1140000">
            <a:off x="1985963" y="4014788"/>
            <a:ext cx="746125" cy="550862"/>
          </a:xfrm>
          <a:custGeom>
            <a:avLst/>
            <a:gdLst>
              <a:gd name="T0" fmla="*/ 552340 w 21600"/>
              <a:gd name="T1" fmla="*/ 0 h 14522"/>
              <a:gd name="T2" fmla="*/ 746125 w 21600"/>
              <a:gd name="T3" fmla="*/ 550862 h 14522"/>
              <a:gd name="T4" fmla="*/ 0 w 21600"/>
              <a:gd name="T5" fmla="*/ 550862 h 14522"/>
              <a:gd name="T6" fmla="*/ 0 60000 65536"/>
              <a:gd name="T7" fmla="*/ 0 60000 65536"/>
              <a:gd name="T8" fmla="*/ 0 60000 65536"/>
              <a:gd name="T9" fmla="*/ 0 w 21600"/>
              <a:gd name="T10" fmla="*/ 0 h 14522"/>
              <a:gd name="T11" fmla="*/ 21600 w 21600"/>
              <a:gd name="T12" fmla="*/ 14522 h 14522"/>
            </a:gdLst>
            <a:ahLst/>
            <a:cxnLst>
              <a:cxn ang="T6">
                <a:pos x="T0" y="T1"/>
              </a:cxn>
              <a:cxn ang="T7">
                <a:pos x="T2" y="T3"/>
              </a:cxn>
              <a:cxn ang="T8">
                <a:pos x="T4" y="T5"/>
              </a:cxn>
            </a:cxnLst>
            <a:rect l="T9" t="T10" r="T11" b="T12"/>
            <a:pathLst>
              <a:path w="21600" h="14522" fill="none" extrusionOk="0">
                <a:moveTo>
                  <a:pt x="15989" y="0"/>
                </a:moveTo>
                <a:cubicBezTo>
                  <a:pt x="19599" y="3975"/>
                  <a:pt x="21600" y="9152"/>
                  <a:pt x="21600" y="14522"/>
                </a:cubicBezTo>
              </a:path>
              <a:path w="21600" h="14522" stroke="0" extrusionOk="0">
                <a:moveTo>
                  <a:pt x="15989" y="0"/>
                </a:moveTo>
                <a:cubicBezTo>
                  <a:pt x="19599" y="3975"/>
                  <a:pt x="21600" y="9152"/>
                  <a:pt x="21600" y="14522"/>
                </a:cubicBezTo>
                <a:lnTo>
                  <a:pt x="0" y="14522"/>
                </a:lnTo>
                <a:close/>
              </a:path>
            </a:pathLst>
          </a:custGeom>
          <a:noFill/>
          <a:ln w="19050" cap="rnd">
            <a:solidFill>
              <a:schemeClr val="bg1"/>
            </a:solidFill>
            <a:prstDash val="dash"/>
            <a:round/>
            <a:headEnd type="triangle" w="med" len="me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76592" name="Rectangle 16"/>
          <p:cNvSpPr>
            <a:spLocks noChangeArrowheads="1"/>
          </p:cNvSpPr>
          <p:nvPr/>
        </p:nvSpPr>
        <p:spPr bwMode="auto">
          <a:xfrm>
            <a:off x="5205413" y="4964113"/>
            <a:ext cx="29146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t>     +</a:t>
            </a:r>
            <a:r>
              <a:rPr lang="en-US" sz="1600" b="0">
                <a:latin typeface="Times New Roman" pitchFamily="18" charset="0"/>
              </a:rPr>
              <a:t>   </a:t>
            </a:r>
            <a:r>
              <a:rPr lang="en-US" sz="2400" b="0"/>
              <a:t>Transfer time</a:t>
            </a:r>
            <a:r>
              <a:rPr lang="en-US" sz="2400" b="0">
                <a:latin typeface="Times New Roman" pitchFamily="18" charset="0"/>
              </a:rPr>
              <a:t> </a:t>
            </a:r>
          </a:p>
        </p:txBody>
      </p:sp>
      <p:sp>
        <p:nvSpPr>
          <p:cNvPr id="1176593" name="Line 17"/>
          <p:cNvSpPr>
            <a:spLocks noChangeShapeType="1"/>
          </p:cNvSpPr>
          <p:nvPr/>
        </p:nvSpPr>
        <p:spPr bwMode="auto">
          <a:xfrm flipV="1">
            <a:off x="2728913" y="3944938"/>
            <a:ext cx="722312" cy="98425"/>
          </a:xfrm>
          <a:prstGeom prst="line">
            <a:avLst/>
          </a:prstGeom>
          <a:noFill/>
          <a:ln w="19050">
            <a:solidFill>
              <a:schemeClr val="bg1"/>
            </a:solidFill>
            <a:prstDash val="dash"/>
            <a:round/>
            <a:headEnd type="triangle"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176594" name="Rectangle 18"/>
          <p:cNvSpPr>
            <a:spLocks noChangeArrowheads="1"/>
          </p:cNvSpPr>
          <p:nvPr/>
        </p:nvSpPr>
        <p:spPr bwMode="auto">
          <a:xfrm>
            <a:off x="5375275" y="3557588"/>
            <a:ext cx="29273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000" b="0"/>
              <a:t>         </a:t>
            </a:r>
            <a:r>
              <a:rPr lang="en-US" sz="2400" b="0"/>
              <a:t>Seek time	</a:t>
            </a:r>
          </a:p>
        </p:txBody>
      </p:sp>
      <p:grpSp>
        <p:nvGrpSpPr>
          <p:cNvPr id="5" name="Group 19"/>
          <p:cNvGrpSpPr>
            <a:grpSpLocks/>
          </p:cNvGrpSpPr>
          <p:nvPr/>
        </p:nvGrpSpPr>
        <p:grpSpPr bwMode="auto">
          <a:xfrm>
            <a:off x="2693988" y="4054475"/>
            <a:ext cx="820737" cy="2297113"/>
            <a:chOff x="1697" y="1809"/>
            <a:chExt cx="517" cy="1447"/>
          </a:xfrm>
        </p:grpSpPr>
        <p:sp>
          <p:nvSpPr>
            <p:cNvPr id="11447" name="Rectangle 20"/>
            <p:cNvSpPr>
              <a:spLocks noChangeArrowheads="1"/>
            </p:cNvSpPr>
            <p:nvPr/>
          </p:nvSpPr>
          <p:spPr bwMode="auto">
            <a:xfrm rot="20460000" flipH="1">
              <a:off x="1933" y="1830"/>
              <a:ext cx="54" cy="1424"/>
            </a:xfrm>
            <a:prstGeom prst="rect">
              <a:avLst/>
            </a:prstGeom>
            <a:solidFill>
              <a:schemeClr val="tx1"/>
            </a:solidFill>
            <a:ln w="12700">
              <a:solidFill>
                <a:schemeClr val="tx1"/>
              </a:solidFill>
              <a:miter lim="800000"/>
              <a:headEnd/>
              <a:tailEnd/>
            </a:ln>
          </p:spPr>
          <p:txBody>
            <a:bodyPr wrap="none" anchor="ctr"/>
            <a:lstStyle/>
            <a:p>
              <a:endParaRPr lang="nb-NO"/>
            </a:p>
          </p:txBody>
        </p:sp>
        <p:sp>
          <p:nvSpPr>
            <p:cNvPr id="11448" name="Oval 21"/>
            <p:cNvSpPr>
              <a:spLocks noChangeArrowheads="1"/>
            </p:cNvSpPr>
            <p:nvPr/>
          </p:nvSpPr>
          <p:spPr bwMode="auto">
            <a:xfrm rot="-1140000">
              <a:off x="2155" y="3190"/>
              <a:ext cx="59" cy="66"/>
            </a:xfrm>
            <a:prstGeom prst="ellipse">
              <a:avLst/>
            </a:prstGeom>
            <a:solidFill>
              <a:schemeClr val="tx1"/>
            </a:solidFill>
            <a:ln w="12700">
              <a:solidFill>
                <a:schemeClr val="tx1"/>
              </a:solidFill>
              <a:round/>
              <a:headEnd/>
              <a:tailEnd/>
            </a:ln>
          </p:spPr>
          <p:txBody>
            <a:bodyPr wrap="none" anchor="ctr"/>
            <a:lstStyle/>
            <a:p>
              <a:endParaRPr lang="nb-NO"/>
            </a:p>
          </p:txBody>
        </p:sp>
        <p:sp>
          <p:nvSpPr>
            <p:cNvPr id="11449" name="AutoShape 22"/>
            <p:cNvSpPr>
              <a:spLocks noChangeArrowheads="1"/>
            </p:cNvSpPr>
            <p:nvPr/>
          </p:nvSpPr>
          <p:spPr bwMode="auto">
            <a:xfrm rot="-1140000">
              <a:off x="1697" y="1809"/>
              <a:ext cx="54" cy="54"/>
            </a:xfrm>
            <a:prstGeom prst="triangle">
              <a:avLst>
                <a:gd name="adj" fmla="val 49991"/>
              </a:avLst>
            </a:prstGeom>
            <a:solidFill>
              <a:schemeClr val="hlink"/>
            </a:solidFill>
            <a:ln w="12700">
              <a:solidFill>
                <a:schemeClr val="tx1"/>
              </a:solidFill>
              <a:miter lim="800000"/>
              <a:headEnd/>
              <a:tailEnd/>
            </a:ln>
          </p:spPr>
          <p:txBody>
            <a:bodyPr wrap="none" anchor="ctr"/>
            <a:lstStyle/>
            <a:p>
              <a:endParaRPr lang="nb-NO"/>
            </a:p>
          </p:txBody>
        </p:sp>
      </p:grpSp>
      <p:grpSp>
        <p:nvGrpSpPr>
          <p:cNvPr id="6" name="Group 23"/>
          <p:cNvGrpSpPr>
            <a:grpSpLocks/>
          </p:cNvGrpSpPr>
          <p:nvPr/>
        </p:nvGrpSpPr>
        <p:grpSpPr bwMode="auto">
          <a:xfrm>
            <a:off x="3417888" y="3938588"/>
            <a:ext cx="93662" cy="2416175"/>
            <a:chOff x="2153" y="1736"/>
            <a:chExt cx="59" cy="1522"/>
          </a:xfrm>
        </p:grpSpPr>
        <p:sp>
          <p:nvSpPr>
            <p:cNvPr id="11444" name="Rectangle 24"/>
            <p:cNvSpPr>
              <a:spLocks noChangeArrowheads="1"/>
            </p:cNvSpPr>
            <p:nvPr/>
          </p:nvSpPr>
          <p:spPr bwMode="auto">
            <a:xfrm flipH="1">
              <a:off x="2158" y="1796"/>
              <a:ext cx="54" cy="1424"/>
            </a:xfrm>
            <a:prstGeom prst="rect">
              <a:avLst/>
            </a:prstGeom>
            <a:solidFill>
              <a:schemeClr val="tx1"/>
            </a:solidFill>
            <a:ln w="12700">
              <a:solidFill>
                <a:schemeClr val="tx1"/>
              </a:solidFill>
              <a:miter lim="800000"/>
              <a:headEnd/>
              <a:tailEnd/>
            </a:ln>
          </p:spPr>
          <p:txBody>
            <a:bodyPr wrap="none" anchor="ctr"/>
            <a:lstStyle/>
            <a:p>
              <a:endParaRPr lang="nb-NO"/>
            </a:p>
          </p:txBody>
        </p:sp>
        <p:sp>
          <p:nvSpPr>
            <p:cNvPr id="11445" name="Oval 25"/>
            <p:cNvSpPr>
              <a:spLocks noChangeArrowheads="1"/>
            </p:cNvSpPr>
            <p:nvPr/>
          </p:nvSpPr>
          <p:spPr bwMode="auto">
            <a:xfrm>
              <a:off x="2153" y="3192"/>
              <a:ext cx="59" cy="66"/>
            </a:xfrm>
            <a:prstGeom prst="ellipse">
              <a:avLst/>
            </a:prstGeom>
            <a:solidFill>
              <a:schemeClr val="tx1"/>
            </a:solidFill>
            <a:ln w="12700">
              <a:solidFill>
                <a:schemeClr val="tx1"/>
              </a:solidFill>
              <a:round/>
              <a:headEnd/>
              <a:tailEnd/>
            </a:ln>
          </p:spPr>
          <p:txBody>
            <a:bodyPr wrap="none" anchor="ctr"/>
            <a:lstStyle/>
            <a:p>
              <a:endParaRPr lang="nb-NO"/>
            </a:p>
          </p:txBody>
        </p:sp>
        <p:sp>
          <p:nvSpPr>
            <p:cNvPr id="11446" name="AutoShape 26"/>
            <p:cNvSpPr>
              <a:spLocks noChangeArrowheads="1"/>
            </p:cNvSpPr>
            <p:nvPr/>
          </p:nvSpPr>
          <p:spPr bwMode="auto">
            <a:xfrm>
              <a:off x="2158" y="1736"/>
              <a:ext cx="54" cy="54"/>
            </a:xfrm>
            <a:prstGeom prst="triangle">
              <a:avLst>
                <a:gd name="adj" fmla="val 49991"/>
              </a:avLst>
            </a:prstGeom>
            <a:solidFill>
              <a:schemeClr val="hlink"/>
            </a:solidFill>
            <a:ln w="12700">
              <a:solidFill>
                <a:schemeClr val="tx1"/>
              </a:solidFill>
              <a:miter lim="800000"/>
              <a:headEnd/>
              <a:tailEnd/>
            </a:ln>
          </p:spPr>
          <p:txBody>
            <a:bodyPr wrap="none" anchor="ctr"/>
            <a:lstStyle/>
            <a:p>
              <a:endParaRPr lang="nb-NO"/>
            </a:p>
          </p:txBody>
        </p:sp>
      </p:grpSp>
      <p:sp>
        <p:nvSpPr>
          <p:cNvPr id="1176603" name="Text Box 27"/>
          <p:cNvSpPr txBox="1">
            <a:spLocks noChangeArrowheads="1"/>
          </p:cNvSpPr>
          <p:nvPr/>
        </p:nvSpPr>
        <p:spPr bwMode="auto">
          <a:xfrm>
            <a:off x="4641850" y="2855913"/>
            <a:ext cx="30321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2400"/>
              <a:t>Disk access time</a:t>
            </a:r>
            <a:r>
              <a:rPr lang="en-US" sz="2400" b="0"/>
              <a:t> =</a:t>
            </a:r>
          </a:p>
        </p:txBody>
      </p:sp>
      <p:sp>
        <p:nvSpPr>
          <p:cNvPr id="1176604" name="Arc 28"/>
          <p:cNvSpPr>
            <a:spLocks/>
          </p:cNvSpPr>
          <p:nvPr/>
        </p:nvSpPr>
        <p:spPr bwMode="auto">
          <a:xfrm rot="763846">
            <a:off x="2070100" y="3698875"/>
            <a:ext cx="566738" cy="1092200"/>
          </a:xfrm>
          <a:custGeom>
            <a:avLst/>
            <a:gdLst>
              <a:gd name="T0" fmla="*/ 2666 w 13816"/>
              <a:gd name="T1" fmla="*/ 0 h 21600"/>
              <a:gd name="T2" fmla="*/ 566738 w 13816"/>
              <a:gd name="T3" fmla="*/ 252622 h 21600"/>
              <a:gd name="T4" fmla="*/ 0 w 13816"/>
              <a:gd name="T5" fmla="*/ 1092200 h 21600"/>
              <a:gd name="T6" fmla="*/ 0 60000 65536"/>
              <a:gd name="T7" fmla="*/ 0 60000 65536"/>
              <a:gd name="T8" fmla="*/ 0 60000 65536"/>
              <a:gd name="T9" fmla="*/ 0 w 13816"/>
              <a:gd name="T10" fmla="*/ 0 h 21600"/>
              <a:gd name="T11" fmla="*/ 13816 w 13816"/>
              <a:gd name="T12" fmla="*/ 21600 h 21600"/>
            </a:gdLst>
            <a:ahLst/>
            <a:cxnLst>
              <a:cxn ang="T6">
                <a:pos x="T0" y="T1"/>
              </a:cxn>
              <a:cxn ang="T7">
                <a:pos x="T2" y="T3"/>
              </a:cxn>
              <a:cxn ang="T8">
                <a:pos x="T4" y="T5"/>
              </a:cxn>
            </a:cxnLst>
            <a:rect l="T9" t="T10" r="T11" b="T12"/>
            <a:pathLst>
              <a:path w="13816" h="21600" fill="none" extrusionOk="0">
                <a:moveTo>
                  <a:pt x="64" y="0"/>
                </a:moveTo>
                <a:cubicBezTo>
                  <a:pt x="5090" y="15"/>
                  <a:pt x="9952" y="1782"/>
                  <a:pt x="13815" y="4996"/>
                </a:cubicBezTo>
              </a:path>
              <a:path w="13816" h="21600" stroke="0" extrusionOk="0">
                <a:moveTo>
                  <a:pt x="64" y="0"/>
                </a:moveTo>
                <a:cubicBezTo>
                  <a:pt x="5090" y="15"/>
                  <a:pt x="9952" y="1782"/>
                  <a:pt x="13815" y="4996"/>
                </a:cubicBezTo>
                <a:lnTo>
                  <a:pt x="0" y="21600"/>
                </a:lnTo>
                <a:close/>
              </a:path>
            </a:pathLst>
          </a:custGeom>
          <a:noFill/>
          <a:ln w="25400" cap="rnd">
            <a:solidFill>
              <a:srgbClr val="FFFF00"/>
            </a:solidFill>
            <a:round/>
            <a:headEnd type="none" w="sm" len="sm"/>
            <a:tailEnd type="none" w="sm" len="sm"/>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76605" name="Rectangle 29"/>
          <p:cNvSpPr>
            <a:spLocks noChangeArrowheads="1"/>
          </p:cNvSpPr>
          <p:nvPr/>
        </p:nvSpPr>
        <p:spPr bwMode="auto">
          <a:xfrm>
            <a:off x="5202238" y="5684838"/>
            <a:ext cx="28114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t>     +</a:t>
            </a:r>
            <a:r>
              <a:rPr lang="en-US" sz="1600" b="0">
                <a:latin typeface="Times New Roman" pitchFamily="18" charset="0"/>
              </a:rPr>
              <a:t>   </a:t>
            </a:r>
            <a:r>
              <a:rPr lang="en-US" sz="2400" b="0"/>
              <a:t>Other delays</a:t>
            </a:r>
            <a:r>
              <a:rPr lang="en-US" sz="2400" b="0">
                <a:latin typeface="Times New Roman" pitchFamily="18" charset="0"/>
              </a:rPr>
              <a:t> </a:t>
            </a:r>
          </a:p>
        </p:txBody>
      </p:sp>
      <p:sp>
        <p:nvSpPr>
          <p:cNvPr id="1176606" name="Rectangle 30"/>
          <p:cNvSpPr>
            <a:spLocks noChangeArrowheads="1"/>
          </p:cNvSpPr>
          <p:nvPr/>
        </p:nvSpPr>
        <p:spPr bwMode="auto">
          <a:xfrm>
            <a:off x="161925" y="2406650"/>
            <a:ext cx="17922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Disk platter</a:t>
            </a:r>
            <a:r>
              <a:rPr lang="en-US" sz="2400" b="0">
                <a:solidFill>
                  <a:schemeClr val="hlink"/>
                </a:solidFill>
                <a:latin typeface="Times New Roman" pitchFamily="18" charset="0"/>
              </a:rPr>
              <a:t> </a:t>
            </a:r>
          </a:p>
        </p:txBody>
      </p:sp>
      <p:sp>
        <p:nvSpPr>
          <p:cNvPr id="1176607" name="Rectangle 31"/>
          <p:cNvSpPr>
            <a:spLocks noChangeArrowheads="1"/>
          </p:cNvSpPr>
          <p:nvPr/>
        </p:nvSpPr>
        <p:spPr bwMode="auto">
          <a:xfrm>
            <a:off x="3536950" y="5241925"/>
            <a:ext cx="13700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Disk arm</a:t>
            </a:r>
            <a:endParaRPr lang="en-US" sz="2400" b="0">
              <a:solidFill>
                <a:schemeClr val="hlink"/>
              </a:solidFill>
              <a:latin typeface="Times New Roman" pitchFamily="18" charset="0"/>
            </a:endParaRPr>
          </a:p>
        </p:txBody>
      </p:sp>
      <p:sp>
        <p:nvSpPr>
          <p:cNvPr id="1176608" name="Rectangle 32"/>
          <p:cNvSpPr>
            <a:spLocks noChangeArrowheads="1"/>
          </p:cNvSpPr>
          <p:nvPr/>
        </p:nvSpPr>
        <p:spPr bwMode="auto">
          <a:xfrm>
            <a:off x="3427413" y="3306763"/>
            <a:ext cx="1503362"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r>
              <a:rPr lang="en-US" sz="2400" b="0">
                <a:solidFill>
                  <a:schemeClr val="hlink"/>
                </a:solidFill>
              </a:rPr>
              <a:t>Disk head</a:t>
            </a:r>
            <a:endParaRPr lang="en-US" sz="2400" b="0">
              <a:solidFill>
                <a:schemeClr val="hlink"/>
              </a:solidFill>
              <a:latin typeface="Times New Roman" pitchFamily="18" charset="0"/>
            </a:endParaRPr>
          </a:p>
        </p:txBody>
      </p:sp>
      <p:sp>
        <p:nvSpPr>
          <p:cNvPr id="1176609" name="Oval 33"/>
          <p:cNvSpPr>
            <a:spLocks noChangeArrowheads="1"/>
          </p:cNvSpPr>
          <p:nvPr/>
        </p:nvSpPr>
        <p:spPr bwMode="auto">
          <a:xfrm>
            <a:off x="3311525" y="3756025"/>
            <a:ext cx="315913" cy="450850"/>
          </a:xfrm>
          <a:prstGeom prst="ellipse">
            <a:avLst/>
          </a:prstGeom>
          <a:noFill/>
          <a:ln w="38100">
            <a:solidFill>
              <a:srgbClr val="6666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1285" name="AutoShape 34"/>
          <p:cNvSpPr>
            <a:spLocks noChangeAspect="1" noChangeArrowheads="1" noTextEdit="1"/>
          </p:cNvSpPr>
          <p:nvPr/>
        </p:nvSpPr>
        <p:spPr bwMode="auto">
          <a:xfrm>
            <a:off x="3762375" y="900113"/>
            <a:ext cx="1433513" cy="119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grpSp>
        <p:nvGrpSpPr>
          <p:cNvPr id="7" name="Group 35"/>
          <p:cNvGrpSpPr>
            <a:grpSpLocks/>
          </p:cNvGrpSpPr>
          <p:nvPr/>
        </p:nvGrpSpPr>
        <p:grpSpPr bwMode="auto">
          <a:xfrm>
            <a:off x="836613" y="819150"/>
            <a:ext cx="7999412" cy="1395413"/>
            <a:chOff x="527" y="516"/>
            <a:chExt cx="5039" cy="879"/>
          </a:xfrm>
        </p:grpSpPr>
        <p:grpSp>
          <p:nvGrpSpPr>
            <p:cNvPr id="11288" name="Group 36"/>
            <p:cNvGrpSpPr>
              <a:grpSpLocks/>
            </p:cNvGrpSpPr>
            <p:nvPr/>
          </p:nvGrpSpPr>
          <p:grpSpPr bwMode="auto">
            <a:xfrm>
              <a:off x="527" y="582"/>
              <a:ext cx="5039" cy="762"/>
              <a:chOff x="527" y="582"/>
              <a:chExt cx="5039" cy="762"/>
            </a:xfrm>
          </p:grpSpPr>
          <p:grpSp>
            <p:nvGrpSpPr>
              <p:cNvPr id="11439" name="Group 37"/>
              <p:cNvGrpSpPr>
                <a:grpSpLocks/>
              </p:cNvGrpSpPr>
              <p:nvPr/>
            </p:nvGrpSpPr>
            <p:grpSpPr bwMode="auto">
              <a:xfrm>
                <a:off x="527" y="582"/>
                <a:ext cx="5039" cy="762"/>
                <a:chOff x="527" y="582"/>
                <a:chExt cx="5039" cy="762"/>
              </a:xfrm>
            </p:grpSpPr>
            <p:sp>
              <p:nvSpPr>
                <p:cNvPr id="11442" name="Text Box 38"/>
                <p:cNvSpPr txBox="1">
                  <a:spLocks noChangeArrowheads="1"/>
                </p:cNvSpPr>
                <p:nvPr/>
              </p:nvSpPr>
              <p:spPr bwMode="auto">
                <a:xfrm>
                  <a:off x="4094" y="582"/>
                  <a:ext cx="1472" cy="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3600" b="0"/>
                    <a:t>block x</a:t>
                  </a:r>
                </a:p>
                <a:p>
                  <a:pPr eaLnBrk="1" hangingPunct="1"/>
                  <a:r>
                    <a:rPr lang="en-US" sz="3600" b="0"/>
                    <a:t>in memory</a:t>
                  </a:r>
                </a:p>
              </p:txBody>
            </p:sp>
            <p:sp>
              <p:nvSpPr>
                <p:cNvPr id="11443" name="Text Box 39"/>
                <p:cNvSpPr txBox="1">
                  <a:spLocks noChangeArrowheads="1"/>
                </p:cNvSpPr>
                <p:nvPr/>
              </p:nvSpPr>
              <p:spPr bwMode="auto">
                <a:xfrm>
                  <a:off x="527" y="594"/>
                  <a:ext cx="1030" cy="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r" eaLnBrk="1" hangingPunct="1"/>
                  <a:r>
                    <a:rPr lang="en-US" sz="3600" b="0"/>
                    <a:t>I want</a:t>
                  </a:r>
                </a:p>
                <a:p>
                  <a:pPr algn="r" eaLnBrk="1" hangingPunct="1"/>
                  <a:r>
                    <a:rPr lang="en-US" sz="3600" b="0"/>
                    <a:t>block X</a:t>
                  </a:r>
                </a:p>
              </p:txBody>
            </p:sp>
          </p:grpSp>
          <p:sp>
            <p:nvSpPr>
              <p:cNvPr id="11440" name="Line 40"/>
              <p:cNvSpPr>
                <a:spLocks noChangeShapeType="1"/>
              </p:cNvSpPr>
              <p:nvPr/>
            </p:nvSpPr>
            <p:spPr bwMode="auto">
              <a:xfrm>
                <a:off x="1617" y="940"/>
                <a:ext cx="66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11441" name="Line 41"/>
              <p:cNvSpPr>
                <a:spLocks noChangeShapeType="1"/>
              </p:cNvSpPr>
              <p:nvPr/>
            </p:nvSpPr>
            <p:spPr bwMode="auto">
              <a:xfrm>
                <a:off x="3401" y="926"/>
                <a:ext cx="669"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11289" name="Group 42"/>
            <p:cNvGrpSpPr>
              <a:grpSpLocks/>
            </p:cNvGrpSpPr>
            <p:nvPr/>
          </p:nvGrpSpPr>
          <p:grpSpPr bwMode="auto">
            <a:xfrm>
              <a:off x="2391" y="516"/>
              <a:ext cx="879" cy="879"/>
              <a:chOff x="2257" y="1428"/>
              <a:chExt cx="879" cy="712"/>
            </a:xfrm>
          </p:grpSpPr>
          <p:grpSp>
            <p:nvGrpSpPr>
              <p:cNvPr id="11290" name="Group 43"/>
              <p:cNvGrpSpPr>
                <a:grpSpLocks/>
              </p:cNvGrpSpPr>
              <p:nvPr/>
            </p:nvGrpSpPr>
            <p:grpSpPr bwMode="auto">
              <a:xfrm>
                <a:off x="2257" y="1428"/>
                <a:ext cx="879" cy="712"/>
                <a:chOff x="2257" y="1428"/>
                <a:chExt cx="879" cy="712"/>
              </a:xfrm>
            </p:grpSpPr>
            <p:sp>
              <p:nvSpPr>
                <p:cNvPr id="11431" name="Freeform 44"/>
                <p:cNvSpPr>
                  <a:spLocks/>
                </p:cNvSpPr>
                <p:nvPr/>
              </p:nvSpPr>
              <p:spPr bwMode="auto">
                <a:xfrm>
                  <a:off x="2257" y="1428"/>
                  <a:ext cx="285" cy="231"/>
                </a:xfrm>
                <a:custGeom>
                  <a:avLst/>
                  <a:gdLst>
                    <a:gd name="T0" fmla="*/ 732 w 855"/>
                    <a:gd name="T1" fmla="*/ 0 h 693"/>
                    <a:gd name="T2" fmla="*/ 855 w 855"/>
                    <a:gd name="T3" fmla="*/ 218 h 693"/>
                    <a:gd name="T4" fmla="*/ 268 w 855"/>
                    <a:gd name="T5" fmla="*/ 693 h 693"/>
                    <a:gd name="T6" fmla="*/ 0 w 855"/>
                    <a:gd name="T7" fmla="*/ 594 h 693"/>
                    <a:gd name="T8" fmla="*/ 732 w 855"/>
                    <a:gd name="T9" fmla="*/ 0 h 693"/>
                    <a:gd name="T10" fmla="*/ 0 60000 65536"/>
                    <a:gd name="T11" fmla="*/ 0 60000 65536"/>
                    <a:gd name="T12" fmla="*/ 0 60000 65536"/>
                    <a:gd name="T13" fmla="*/ 0 60000 65536"/>
                    <a:gd name="T14" fmla="*/ 0 60000 65536"/>
                    <a:gd name="T15" fmla="*/ 0 w 855"/>
                    <a:gd name="T16" fmla="*/ 0 h 693"/>
                    <a:gd name="T17" fmla="*/ 855 w 855"/>
                    <a:gd name="T18" fmla="*/ 693 h 693"/>
                  </a:gdLst>
                  <a:ahLst/>
                  <a:cxnLst>
                    <a:cxn ang="T10">
                      <a:pos x="T0" y="T1"/>
                    </a:cxn>
                    <a:cxn ang="T11">
                      <a:pos x="T2" y="T3"/>
                    </a:cxn>
                    <a:cxn ang="T12">
                      <a:pos x="T4" y="T5"/>
                    </a:cxn>
                    <a:cxn ang="T13">
                      <a:pos x="T6" y="T7"/>
                    </a:cxn>
                    <a:cxn ang="T14">
                      <a:pos x="T8" y="T9"/>
                    </a:cxn>
                  </a:cxnLst>
                  <a:rect l="T15" t="T16" r="T17" b="T18"/>
                  <a:pathLst>
                    <a:path w="855" h="693">
                      <a:moveTo>
                        <a:pt x="732" y="0"/>
                      </a:moveTo>
                      <a:lnTo>
                        <a:pt x="855" y="218"/>
                      </a:lnTo>
                      <a:lnTo>
                        <a:pt x="268" y="693"/>
                      </a:lnTo>
                      <a:lnTo>
                        <a:pt x="0" y="594"/>
                      </a:lnTo>
                      <a:lnTo>
                        <a:pt x="732" y="0"/>
                      </a:lnTo>
                      <a:close/>
                    </a:path>
                  </a:pathLst>
                </a:custGeom>
                <a:solidFill>
                  <a:srgbClr val="5F3F1F"/>
                </a:solidFill>
                <a:ln w="6350">
                  <a:solidFill>
                    <a:srgbClr val="000000"/>
                  </a:solidFill>
                  <a:prstDash val="solid"/>
                  <a:round/>
                  <a:headEnd/>
                  <a:tailEnd/>
                </a:ln>
              </p:spPr>
              <p:txBody>
                <a:bodyPr/>
                <a:lstStyle/>
                <a:p>
                  <a:endParaRPr lang="nb-NO"/>
                </a:p>
              </p:txBody>
            </p:sp>
            <p:sp>
              <p:nvSpPr>
                <p:cNvPr id="11432" name="Freeform 45"/>
                <p:cNvSpPr>
                  <a:spLocks/>
                </p:cNvSpPr>
                <p:nvPr/>
              </p:nvSpPr>
              <p:spPr bwMode="auto">
                <a:xfrm>
                  <a:off x="2501" y="1428"/>
                  <a:ext cx="390" cy="72"/>
                </a:xfrm>
                <a:custGeom>
                  <a:avLst/>
                  <a:gdLst>
                    <a:gd name="T0" fmla="*/ 0 w 1172"/>
                    <a:gd name="T1" fmla="*/ 0 h 218"/>
                    <a:gd name="T2" fmla="*/ 123 w 1172"/>
                    <a:gd name="T3" fmla="*/ 218 h 218"/>
                    <a:gd name="T4" fmla="*/ 1050 w 1172"/>
                    <a:gd name="T5" fmla="*/ 218 h 218"/>
                    <a:gd name="T6" fmla="*/ 1172 w 1172"/>
                    <a:gd name="T7" fmla="*/ 0 h 218"/>
                    <a:gd name="T8" fmla="*/ 0 w 1172"/>
                    <a:gd name="T9" fmla="*/ 0 h 218"/>
                    <a:gd name="T10" fmla="*/ 0 60000 65536"/>
                    <a:gd name="T11" fmla="*/ 0 60000 65536"/>
                    <a:gd name="T12" fmla="*/ 0 60000 65536"/>
                    <a:gd name="T13" fmla="*/ 0 60000 65536"/>
                    <a:gd name="T14" fmla="*/ 0 60000 65536"/>
                    <a:gd name="T15" fmla="*/ 0 w 1172"/>
                    <a:gd name="T16" fmla="*/ 0 h 218"/>
                    <a:gd name="T17" fmla="*/ 1172 w 1172"/>
                    <a:gd name="T18" fmla="*/ 218 h 218"/>
                  </a:gdLst>
                  <a:ahLst/>
                  <a:cxnLst>
                    <a:cxn ang="T10">
                      <a:pos x="T0" y="T1"/>
                    </a:cxn>
                    <a:cxn ang="T11">
                      <a:pos x="T2" y="T3"/>
                    </a:cxn>
                    <a:cxn ang="T12">
                      <a:pos x="T4" y="T5"/>
                    </a:cxn>
                    <a:cxn ang="T13">
                      <a:pos x="T6" y="T7"/>
                    </a:cxn>
                    <a:cxn ang="T14">
                      <a:pos x="T8" y="T9"/>
                    </a:cxn>
                  </a:cxnLst>
                  <a:rect l="T15" t="T16" r="T17" b="T18"/>
                  <a:pathLst>
                    <a:path w="1172" h="218">
                      <a:moveTo>
                        <a:pt x="0" y="0"/>
                      </a:moveTo>
                      <a:lnTo>
                        <a:pt x="123" y="218"/>
                      </a:lnTo>
                      <a:lnTo>
                        <a:pt x="1050" y="218"/>
                      </a:lnTo>
                      <a:lnTo>
                        <a:pt x="1172" y="0"/>
                      </a:lnTo>
                      <a:lnTo>
                        <a:pt x="0" y="0"/>
                      </a:lnTo>
                      <a:close/>
                    </a:path>
                  </a:pathLst>
                </a:custGeom>
                <a:solidFill>
                  <a:srgbClr val="7F5F3F"/>
                </a:solidFill>
                <a:ln w="6350">
                  <a:solidFill>
                    <a:srgbClr val="000000"/>
                  </a:solidFill>
                  <a:prstDash val="solid"/>
                  <a:round/>
                  <a:headEnd/>
                  <a:tailEnd/>
                </a:ln>
              </p:spPr>
              <p:txBody>
                <a:bodyPr/>
                <a:lstStyle/>
                <a:p>
                  <a:endParaRPr lang="nb-NO"/>
                </a:p>
              </p:txBody>
            </p:sp>
            <p:sp>
              <p:nvSpPr>
                <p:cNvPr id="11433" name="Freeform 46"/>
                <p:cNvSpPr>
                  <a:spLocks/>
                </p:cNvSpPr>
                <p:nvPr/>
              </p:nvSpPr>
              <p:spPr bwMode="auto">
                <a:xfrm>
                  <a:off x="2851" y="1428"/>
                  <a:ext cx="285" cy="231"/>
                </a:xfrm>
                <a:custGeom>
                  <a:avLst/>
                  <a:gdLst>
                    <a:gd name="T0" fmla="*/ 122 w 855"/>
                    <a:gd name="T1" fmla="*/ 0 h 693"/>
                    <a:gd name="T2" fmla="*/ 0 w 855"/>
                    <a:gd name="T3" fmla="*/ 218 h 693"/>
                    <a:gd name="T4" fmla="*/ 587 w 855"/>
                    <a:gd name="T5" fmla="*/ 693 h 693"/>
                    <a:gd name="T6" fmla="*/ 855 w 855"/>
                    <a:gd name="T7" fmla="*/ 594 h 693"/>
                    <a:gd name="T8" fmla="*/ 122 w 855"/>
                    <a:gd name="T9" fmla="*/ 0 h 693"/>
                    <a:gd name="T10" fmla="*/ 0 60000 65536"/>
                    <a:gd name="T11" fmla="*/ 0 60000 65536"/>
                    <a:gd name="T12" fmla="*/ 0 60000 65536"/>
                    <a:gd name="T13" fmla="*/ 0 60000 65536"/>
                    <a:gd name="T14" fmla="*/ 0 60000 65536"/>
                    <a:gd name="T15" fmla="*/ 0 w 855"/>
                    <a:gd name="T16" fmla="*/ 0 h 693"/>
                    <a:gd name="T17" fmla="*/ 855 w 855"/>
                    <a:gd name="T18" fmla="*/ 693 h 693"/>
                  </a:gdLst>
                  <a:ahLst/>
                  <a:cxnLst>
                    <a:cxn ang="T10">
                      <a:pos x="T0" y="T1"/>
                    </a:cxn>
                    <a:cxn ang="T11">
                      <a:pos x="T2" y="T3"/>
                    </a:cxn>
                    <a:cxn ang="T12">
                      <a:pos x="T4" y="T5"/>
                    </a:cxn>
                    <a:cxn ang="T13">
                      <a:pos x="T6" y="T7"/>
                    </a:cxn>
                    <a:cxn ang="T14">
                      <a:pos x="T8" y="T9"/>
                    </a:cxn>
                  </a:cxnLst>
                  <a:rect l="T15" t="T16" r="T17" b="T18"/>
                  <a:pathLst>
                    <a:path w="855" h="693">
                      <a:moveTo>
                        <a:pt x="122" y="0"/>
                      </a:moveTo>
                      <a:lnTo>
                        <a:pt x="0" y="218"/>
                      </a:lnTo>
                      <a:lnTo>
                        <a:pt x="587" y="693"/>
                      </a:lnTo>
                      <a:lnTo>
                        <a:pt x="855" y="594"/>
                      </a:lnTo>
                      <a:lnTo>
                        <a:pt x="122" y="0"/>
                      </a:lnTo>
                      <a:close/>
                    </a:path>
                  </a:pathLst>
                </a:custGeom>
                <a:solidFill>
                  <a:srgbClr val="9F7F5F"/>
                </a:solidFill>
                <a:ln w="6350">
                  <a:solidFill>
                    <a:srgbClr val="000000"/>
                  </a:solidFill>
                  <a:prstDash val="solid"/>
                  <a:round/>
                  <a:headEnd/>
                  <a:tailEnd/>
                </a:ln>
              </p:spPr>
              <p:txBody>
                <a:bodyPr/>
                <a:lstStyle/>
                <a:p>
                  <a:endParaRPr lang="nb-NO"/>
                </a:p>
              </p:txBody>
            </p:sp>
            <p:sp>
              <p:nvSpPr>
                <p:cNvPr id="11434" name="Freeform 47"/>
                <p:cNvSpPr>
                  <a:spLocks/>
                </p:cNvSpPr>
                <p:nvPr/>
              </p:nvSpPr>
              <p:spPr bwMode="auto">
                <a:xfrm>
                  <a:off x="2257" y="1909"/>
                  <a:ext cx="285" cy="231"/>
                </a:xfrm>
                <a:custGeom>
                  <a:avLst/>
                  <a:gdLst>
                    <a:gd name="T0" fmla="*/ 732 w 855"/>
                    <a:gd name="T1" fmla="*/ 694 h 694"/>
                    <a:gd name="T2" fmla="*/ 855 w 855"/>
                    <a:gd name="T3" fmla="*/ 477 h 694"/>
                    <a:gd name="T4" fmla="*/ 268 w 855"/>
                    <a:gd name="T5" fmla="*/ 0 h 694"/>
                    <a:gd name="T6" fmla="*/ 0 w 855"/>
                    <a:gd name="T7" fmla="*/ 99 h 694"/>
                    <a:gd name="T8" fmla="*/ 732 w 855"/>
                    <a:gd name="T9" fmla="*/ 694 h 694"/>
                    <a:gd name="T10" fmla="*/ 0 60000 65536"/>
                    <a:gd name="T11" fmla="*/ 0 60000 65536"/>
                    <a:gd name="T12" fmla="*/ 0 60000 65536"/>
                    <a:gd name="T13" fmla="*/ 0 60000 65536"/>
                    <a:gd name="T14" fmla="*/ 0 60000 65536"/>
                    <a:gd name="T15" fmla="*/ 0 w 855"/>
                    <a:gd name="T16" fmla="*/ 0 h 694"/>
                    <a:gd name="T17" fmla="*/ 855 w 855"/>
                    <a:gd name="T18" fmla="*/ 694 h 694"/>
                  </a:gdLst>
                  <a:ahLst/>
                  <a:cxnLst>
                    <a:cxn ang="T10">
                      <a:pos x="T0" y="T1"/>
                    </a:cxn>
                    <a:cxn ang="T11">
                      <a:pos x="T2" y="T3"/>
                    </a:cxn>
                    <a:cxn ang="T12">
                      <a:pos x="T4" y="T5"/>
                    </a:cxn>
                    <a:cxn ang="T13">
                      <a:pos x="T6" y="T7"/>
                    </a:cxn>
                    <a:cxn ang="T14">
                      <a:pos x="T8" y="T9"/>
                    </a:cxn>
                  </a:cxnLst>
                  <a:rect l="T15" t="T16" r="T17" b="T18"/>
                  <a:pathLst>
                    <a:path w="855" h="694">
                      <a:moveTo>
                        <a:pt x="732" y="694"/>
                      </a:moveTo>
                      <a:lnTo>
                        <a:pt x="855" y="477"/>
                      </a:lnTo>
                      <a:lnTo>
                        <a:pt x="268" y="0"/>
                      </a:lnTo>
                      <a:lnTo>
                        <a:pt x="0" y="99"/>
                      </a:lnTo>
                      <a:lnTo>
                        <a:pt x="732" y="694"/>
                      </a:lnTo>
                      <a:close/>
                    </a:path>
                  </a:pathLst>
                </a:custGeom>
                <a:solidFill>
                  <a:srgbClr val="3F1F00"/>
                </a:solidFill>
                <a:ln w="6350">
                  <a:solidFill>
                    <a:srgbClr val="000000"/>
                  </a:solidFill>
                  <a:prstDash val="solid"/>
                  <a:round/>
                  <a:headEnd/>
                  <a:tailEnd/>
                </a:ln>
              </p:spPr>
              <p:txBody>
                <a:bodyPr/>
                <a:lstStyle/>
                <a:p>
                  <a:endParaRPr lang="nb-NO"/>
                </a:p>
              </p:txBody>
            </p:sp>
            <p:sp>
              <p:nvSpPr>
                <p:cNvPr id="11435" name="Freeform 48"/>
                <p:cNvSpPr>
                  <a:spLocks/>
                </p:cNvSpPr>
                <p:nvPr/>
              </p:nvSpPr>
              <p:spPr bwMode="auto">
                <a:xfrm>
                  <a:off x="2501" y="2068"/>
                  <a:ext cx="390" cy="72"/>
                </a:xfrm>
                <a:custGeom>
                  <a:avLst/>
                  <a:gdLst>
                    <a:gd name="T0" fmla="*/ 0 w 1172"/>
                    <a:gd name="T1" fmla="*/ 217 h 217"/>
                    <a:gd name="T2" fmla="*/ 123 w 1172"/>
                    <a:gd name="T3" fmla="*/ 0 h 217"/>
                    <a:gd name="T4" fmla="*/ 1050 w 1172"/>
                    <a:gd name="T5" fmla="*/ 0 h 217"/>
                    <a:gd name="T6" fmla="*/ 1172 w 1172"/>
                    <a:gd name="T7" fmla="*/ 217 h 217"/>
                    <a:gd name="T8" fmla="*/ 0 w 1172"/>
                    <a:gd name="T9" fmla="*/ 217 h 217"/>
                    <a:gd name="T10" fmla="*/ 0 60000 65536"/>
                    <a:gd name="T11" fmla="*/ 0 60000 65536"/>
                    <a:gd name="T12" fmla="*/ 0 60000 65536"/>
                    <a:gd name="T13" fmla="*/ 0 60000 65536"/>
                    <a:gd name="T14" fmla="*/ 0 60000 65536"/>
                    <a:gd name="T15" fmla="*/ 0 w 1172"/>
                    <a:gd name="T16" fmla="*/ 0 h 217"/>
                    <a:gd name="T17" fmla="*/ 1172 w 1172"/>
                    <a:gd name="T18" fmla="*/ 217 h 217"/>
                  </a:gdLst>
                  <a:ahLst/>
                  <a:cxnLst>
                    <a:cxn ang="T10">
                      <a:pos x="T0" y="T1"/>
                    </a:cxn>
                    <a:cxn ang="T11">
                      <a:pos x="T2" y="T3"/>
                    </a:cxn>
                    <a:cxn ang="T12">
                      <a:pos x="T4" y="T5"/>
                    </a:cxn>
                    <a:cxn ang="T13">
                      <a:pos x="T6" y="T7"/>
                    </a:cxn>
                    <a:cxn ang="T14">
                      <a:pos x="T8" y="T9"/>
                    </a:cxn>
                  </a:cxnLst>
                  <a:rect l="T15" t="T16" r="T17" b="T18"/>
                  <a:pathLst>
                    <a:path w="1172" h="217">
                      <a:moveTo>
                        <a:pt x="0" y="217"/>
                      </a:moveTo>
                      <a:lnTo>
                        <a:pt x="123" y="0"/>
                      </a:lnTo>
                      <a:lnTo>
                        <a:pt x="1050" y="0"/>
                      </a:lnTo>
                      <a:lnTo>
                        <a:pt x="1172" y="217"/>
                      </a:lnTo>
                      <a:lnTo>
                        <a:pt x="0" y="217"/>
                      </a:lnTo>
                      <a:close/>
                    </a:path>
                  </a:pathLst>
                </a:custGeom>
                <a:solidFill>
                  <a:srgbClr val="3F1F00"/>
                </a:solidFill>
                <a:ln w="6350">
                  <a:solidFill>
                    <a:srgbClr val="000000"/>
                  </a:solidFill>
                  <a:prstDash val="solid"/>
                  <a:round/>
                  <a:headEnd/>
                  <a:tailEnd/>
                </a:ln>
              </p:spPr>
              <p:txBody>
                <a:bodyPr/>
                <a:lstStyle/>
                <a:p>
                  <a:endParaRPr lang="nb-NO"/>
                </a:p>
              </p:txBody>
            </p:sp>
            <p:sp>
              <p:nvSpPr>
                <p:cNvPr id="11436" name="Freeform 49"/>
                <p:cNvSpPr>
                  <a:spLocks/>
                </p:cNvSpPr>
                <p:nvPr/>
              </p:nvSpPr>
              <p:spPr bwMode="auto">
                <a:xfrm>
                  <a:off x="2851" y="1909"/>
                  <a:ext cx="285" cy="231"/>
                </a:xfrm>
                <a:custGeom>
                  <a:avLst/>
                  <a:gdLst>
                    <a:gd name="T0" fmla="*/ 122 w 855"/>
                    <a:gd name="T1" fmla="*/ 694 h 694"/>
                    <a:gd name="T2" fmla="*/ 0 w 855"/>
                    <a:gd name="T3" fmla="*/ 477 h 694"/>
                    <a:gd name="T4" fmla="*/ 587 w 855"/>
                    <a:gd name="T5" fmla="*/ 0 h 694"/>
                    <a:gd name="T6" fmla="*/ 855 w 855"/>
                    <a:gd name="T7" fmla="*/ 99 h 694"/>
                    <a:gd name="T8" fmla="*/ 122 w 855"/>
                    <a:gd name="T9" fmla="*/ 694 h 694"/>
                    <a:gd name="T10" fmla="*/ 0 60000 65536"/>
                    <a:gd name="T11" fmla="*/ 0 60000 65536"/>
                    <a:gd name="T12" fmla="*/ 0 60000 65536"/>
                    <a:gd name="T13" fmla="*/ 0 60000 65536"/>
                    <a:gd name="T14" fmla="*/ 0 60000 65536"/>
                    <a:gd name="T15" fmla="*/ 0 w 855"/>
                    <a:gd name="T16" fmla="*/ 0 h 694"/>
                    <a:gd name="T17" fmla="*/ 855 w 855"/>
                    <a:gd name="T18" fmla="*/ 694 h 694"/>
                  </a:gdLst>
                  <a:ahLst/>
                  <a:cxnLst>
                    <a:cxn ang="T10">
                      <a:pos x="T0" y="T1"/>
                    </a:cxn>
                    <a:cxn ang="T11">
                      <a:pos x="T2" y="T3"/>
                    </a:cxn>
                    <a:cxn ang="T12">
                      <a:pos x="T4" y="T5"/>
                    </a:cxn>
                    <a:cxn ang="T13">
                      <a:pos x="T6" y="T7"/>
                    </a:cxn>
                    <a:cxn ang="T14">
                      <a:pos x="T8" y="T9"/>
                    </a:cxn>
                  </a:cxnLst>
                  <a:rect l="T15" t="T16" r="T17" b="T18"/>
                  <a:pathLst>
                    <a:path w="855" h="694">
                      <a:moveTo>
                        <a:pt x="122" y="694"/>
                      </a:moveTo>
                      <a:lnTo>
                        <a:pt x="0" y="477"/>
                      </a:lnTo>
                      <a:lnTo>
                        <a:pt x="587" y="0"/>
                      </a:lnTo>
                      <a:lnTo>
                        <a:pt x="855" y="99"/>
                      </a:lnTo>
                      <a:lnTo>
                        <a:pt x="122" y="694"/>
                      </a:lnTo>
                      <a:close/>
                    </a:path>
                  </a:pathLst>
                </a:custGeom>
                <a:solidFill>
                  <a:srgbClr val="5F3F1F"/>
                </a:solidFill>
                <a:ln w="6350">
                  <a:solidFill>
                    <a:srgbClr val="000000"/>
                  </a:solidFill>
                  <a:prstDash val="solid"/>
                  <a:round/>
                  <a:headEnd/>
                  <a:tailEnd/>
                </a:ln>
              </p:spPr>
              <p:txBody>
                <a:bodyPr/>
                <a:lstStyle/>
                <a:p>
                  <a:endParaRPr lang="nb-NO"/>
                </a:p>
              </p:txBody>
            </p:sp>
            <p:sp>
              <p:nvSpPr>
                <p:cNvPr id="11437" name="Freeform 50"/>
                <p:cNvSpPr>
                  <a:spLocks/>
                </p:cNvSpPr>
                <p:nvPr/>
              </p:nvSpPr>
              <p:spPr bwMode="auto">
                <a:xfrm>
                  <a:off x="2257" y="1626"/>
                  <a:ext cx="89" cy="316"/>
                </a:xfrm>
                <a:custGeom>
                  <a:avLst/>
                  <a:gdLst>
                    <a:gd name="T0" fmla="*/ 0 w 268"/>
                    <a:gd name="T1" fmla="*/ 0 h 949"/>
                    <a:gd name="T2" fmla="*/ 0 w 268"/>
                    <a:gd name="T3" fmla="*/ 949 h 949"/>
                    <a:gd name="T4" fmla="*/ 268 w 268"/>
                    <a:gd name="T5" fmla="*/ 850 h 949"/>
                    <a:gd name="T6" fmla="*/ 268 w 268"/>
                    <a:gd name="T7" fmla="*/ 99 h 949"/>
                    <a:gd name="T8" fmla="*/ 0 w 268"/>
                    <a:gd name="T9" fmla="*/ 0 h 949"/>
                    <a:gd name="T10" fmla="*/ 0 60000 65536"/>
                    <a:gd name="T11" fmla="*/ 0 60000 65536"/>
                    <a:gd name="T12" fmla="*/ 0 60000 65536"/>
                    <a:gd name="T13" fmla="*/ 0 60000 65536"/>
                    <a:gd name="T14" fmla="*/ 0 60000 65536"/>
                    <a:gd name="T15" fmla="*/ 0 w 268"/>
                    <a:gd name="T16" fmla="*/ 0 h 949"/>
                    <a:gd name="T17" fmla="*/ 268 w 268"/>
                    <a:gd name="T18" fmla="*/ 949 h 949"/>
                  </a:gdLst>
                  <a:ahLst/>
                  <a:cxnLst>
                    <a:cxn ang="T10">
                      <a:pos x="T0" y="T1"/>
                    </a:cxn>
                    <a:cxn ang="T11">
                      <a:pos x="T2" y="T3"/>
                    </a:cxn>
                    <a:cxn ang="T12">
                      <a:pos x="T4" y="T5"/>
                    </a:cxn>
                    <a:cxn ang="T13">
                      <a:pos x="T6" y="T7"/>
                    </a:cxn>
                    <a:cxn ang="T14">
                      <a:pos x="T8" y="T9"/>
                    </a:cxn>
                  </a:cxnLst>
                  <a:rect l="T15" t="T16" r="T17" b="T18"/>
                  <a:pathLst>
                    <a:path w="268" h="949">
                      <a:moveTo>
                        <a:pt x="0" y="0"/>
                      </a:moveTo>
                      <a:lnTo>
                        <a:pt x="0" y="949"/>
                      </a:lnTo>
                      <a:lnTo>
                        <a:pt x="268" y="850"/>
                      </a:lnTo>
                      <a:lnTo>
                        <a:pt x="268" y="99"/>
                      </a:lnTo>
                      <a:lnTo>
                        <a:pt x="0" y="0"/>
                      </a:lnTo>
                      <a:close/>
                    </a:path>
                  </a:pathLst>
                </a:custGeom>
                <a:solidFill>
                  <a:srgbClr val="3F1F00"/>
                </a:solidFill>
                <a:ln w="6350">
                  <a:solidFill>
                    <a:srgbClr val="000000"/>
                  </a:solidFill>
                  <a:prstDash val="solid"/>
                  <a:round/>
                  <a:headEnd/>
                  <a:tailEnd/>
                </a:ln>
              </p:spPr>
              <p:txBody>
                <a:bodyPr/>
                <a:lstStyle/>
                <a:p>
                  <a:endParaRPr lang="nb-NO"/>
                </a:p>
              </p:txBody>
            </p:sp>
            <p:sp>
              <p:nvSpPr>
                <p:cNvPr id="11438" name="Freeform 51"/>
                <p:cNvSpPr>
                  <a:spLocks/>
                </p:cNvSpPr>
                <p:nvPr/>
              </p:nvSpPr>
              <p:spPr bwMode="auto">
                <a:xfrm>
                  <a:off x="3046" y="1626"/>
                  <a:ext cx="90" cy="316"/>
                </a:xfrm>
                <a:custGeom>
                  <a:avLst/>
                  <a:gdLst>
                    <a:gd name="T0" fmla="*/ 268 w 268"/>
                    <a:gd name="T1" fmla="*/ 0 h 949"/>
                    <a:gd name="T2" fmla="*/ 268 w 268"/>
                    <a:gd name="T3" fmla="*/ 949 h 949"/>
                    <a:gd name="T4" fmla="*/ 0 w 268"/>
                    <a:gd name="T5" fmla="*/ 850 h 949"/>
                    <a:gd name="T6" fmla="*/ 0 w 268"/>
                    <a:gd name="T7" fmla="*/ 99 h 949"/>
                    <a:gd name="T8" fmla="*/ 268 w 268"/>
                    <a:gd name="T9" fmla="*/ 0 h 949"/>
                    <a:gd name="T10" fmla="*/ 0 60000 65536"/>
                    <a:gd name="T11" fmla="*/ 0 60000 65536"/>
                    <a:gd name="T12" fmla="*/ 0 60000 65536"/>
                    <a:gd name="T13" fmla="*/ 0 60000 65536"/>
                    <a:gd name="T14" fmla="*/ 0 60000 65536"/>
                    <a:gd name="T15" fmla="*/ 0 w 268"/>
                    <a:gd name="T16" fmla="*/ 0 h 949"/>
                    <a:gd name="T17" fmla="*/ 268 w 268"/>
                    <a:gd name="T18" fmla="*/ 949 h 949"/>
                  </a:gdLst>
                  <a:ahLst/>
                  <a:cxnLst>
                    <a:cxn ang="T10">
                      <a:pos x="T0" y="T1"/>
                    </a:cxn>
                    <a:cxn ang="T11">
                      <a:pos x="T2" y="T3"/>
                    </a:cxn>
                    <a:cxn ang="T12">
                      <a:pos x="T4" y="T5"/>
                    </a:cxn>
                    <a:cxn ang="T13">
                      <a:pos x="T6" y="T7"/>
                    </a:cxn>
                    <a:cxn ang="T14">
                      <a:pos x="T8" y="T9"/>
                    </a:cxn>
                  </a:cxnLst>
                  <a:rect l="T15" t="T16" r="T17" b="T18"/>
                  <a:pathLst>
                    <a:path w="268" h="949">
                      <a:moveTo>
                        <a:pt x="268" y="0"/>
                      </a:moveTo>
                      <a:lnTo>
                        <a:pt x="268" y="949"/>
                      </a:lnTo>
                      <a:lnTo>
                        <a:pt x="0" y="850"/>
                      </a:lnTo>
                      <a:lnTo>
                        <a:pt x="0" y="99"/>
                      </a:lnTo>
                      <a:lnTo>
                        <a:pt x="268" y="0"/>
                      </a:lnTo>
                      <a:close/>
                    </a:path>
                  </a:pathLst>
                </a:custGeom>
                <a:solidFill>
                  <a:srgbClr val="7F5F3F"/>
                </a:solidFill>
                <a:ln w="6350">
                  <a:solidFill>
                    <a:srgbClr val="000000"/>
                  </a:solidFill>
                  <a:prstDash val="solid"/>
                  <a:round/>
                  <a:headEnd/>
                  <a:tailEnd/>
                </a:ln>
              </p:spPr>
              <p:txBody>
                <a:bodyPr/>
                <a:lstStyle/>
                <a:p>
                  <a:endParaRPr lang="nb-NO"/>
                </a:p>
              </p:txBody>
            </p:sp>
          </p:grpSp>
          <p:grpSp>
            <p:nvGrpSpPr>
              <p:cNvPr id="11291" name="Group 52"/>
              <p:cNvGrpSpPr>
                <a:grpSpLocks/>
              </p:cNvGrpSpPr>
              <p:nvPr/>
            </p:nvGrpSpPr>
            <p:grpSpPr bwMode="auto">
              <a:xfrm>
                <a:off x="2344" y="1499"/>
                <a:ext cx="705" cy="570"/>
                <a:chOff x="2344" y="1499"/>
                <a:chExt cx="705" cy="570"/>
              </a:xfrm>
            </p:grpSpPr>
            <p:grpSp>
              <p:nvGrpSpPr>
                <p:cNvPr id="11292" name="Group 53"/>
                <p:cNvGrpSpPr>
                  <a:grpSpLocks/>
                </p:cNvGrpSpPr>
                <p:nvPr/>
              </p:nvGrpSpPr>
              <p:grpSpPr bwMode="auto">
                <a:xfrm>
                  <a:off x="2344" y="1499"/>
                  <a:ext cx="705" cy="570"/>
                  <a:chOff x="2344" y="1499"/>
                  <a:chExt cx="705" cy="570"/>
                </a:xfrm>
              </p:grpSpPr>
              <p:sp>
                <p:nvSpPr>
                  <p:cNvPr id="11396" name="Freeform 54"/>
                  <p:cNvSpPr>
                    <a:spLocks/>
                  </p:cNvSpPr>
                  <p:nvPr/>
                </p:nvSpPr>
                <p:spPr bwMode="auto">
                  <a:xfrm>
                    <a:off x="2344" y="1499"/>
                    <a:ext cx="705" cy="570"/>
                  </a:xfrm>
                  <a:custGeom>
                    <a:avLst/>
                    <a:gdLst>
                      <a:gd name="T0" fmla="*/ 588 w 2114"/>
                      <a:gd name="T1" fmla="*/ 0 h 1712"/>
                      <a:gd name="T2" fmla="*/ 1526 w 2114"/>
                      <a:gd name="T3" fmla="*/ 0 h 1712"/>
                      <a:gd name="T4" fmla="*/ 2114 w 2114"/>
                      <a:gd name="T5" fmla="*/ 476 h 1712"/>
                      <a:gd name="T6" fmla="*/ 2114 w 2114"/>
                      <a:gd name="T7" fmla="*/ 1236 h 1712"/>
                      <a:gd name="T8" fmla="*/ 1526 w 2114"/>
                      <a:gd name="T9" fmla="*/ 1712 h 1712"/>
                      <a:gd name="T10" fmla="*/ 588 w 2114"/>
                      <a:gd name="T11" fmla="*/ 1712 h 1712"/>
                      <a:gd name="T12" fmla="*/ 0 w 2114"/>
                      <a:gd name="T13" fmla="*/ 1236 h 1712"/>
                      <a:gd name="T14" fmla="*/ 0 w 2114"/>
                      <a:gd name="T15" fmla="*/ 476 h 1712"/>
                      <a:gd name="T16" fmla="*/ 588 w 2114"/>
                      <a:gd name="T17" fmla="*/ 0 h 17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14"/>
                      <a:gd name="T28" fmla="*/ 0 h 1712"/>
                      <a:gd name="T29" fmla="*/ 2114 w 2114"/>
                      <a:gd name="T30" fmla="*/ 1712 h 17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14" h="1712">
                        <a:moveTo>
                          <a:pt x="588" y="0"/>
                        </a:moveTo>
                        <a:lnTo>
                          <a:pt x="1526" y="0"/>
                        </a:lnTo>
                        <a:lnTo>
                          <a:pt x="2114" y="476"/>
                        </a:lnTo>
                        <a:lnTo>
                          <a:pt x="2114" y="1236"/>
                        </a:lnTo>
                        <a:lnTo>
                          <a:pt x="1526" y="1712"/>
                        </a:lnTo>
                        <a:lnTo>
                          <a:pt x="588" y="1712"/>
                        </a:lnTo>
                        <a:lnTo>
                          <a:pt x="0" y="1236"/>
                        </a:lnTo>
                        <a:lnTo>
                          <a:pt x="0" y="476"/>
                        </a:lnTo>
                        <a:lnTo>
                          <a:pt x="588" y="0"/>
                        </a:lnTo>
                        <a:close/>
                      </a:path>
                    </a:pathLst>
                  </a:custGeom>
                  <a:solidFill>
                    <a:srgbClr val="DFDFDF"/>
                  </a:solidFill>
                  <a:ln w="6350">
                    <a:solidFill>
                      <a:srgbClr val="000000"/>
                    </a:solidFill>
                    <a:prstDash val="solid"/>
                    <a:round/>
                    <a:headEnd/>
                    <a:tailEnd/>
                  </a:ln>
                </p:spPr>
                <p:txBody>
                  <a:bodyPr/>
                  <a:lstStyle/>
                  <a:p>
                    <a:endParaRPr lang="nb-NO"/>
                  </a:p>
                </p:txBody>
              </p:sp>
              <p:sp>
                <p:nvSpPr>
                  <p:cNvPr id="11397" name="Freeform 55"/>
                  <p:cNvSpPr>
                    <a:spLocks/>
                  </p:cNvSpPr>
                  <p:nvPr/>
                </p:nvSpPr>
                <p:spPr bwMode="auto">
                  <a:xfrm>
                    <a:off x="2357" y="1509"/>
                    <a:ext cx="678" cy="549"/>
                  </a:xfrm>
                  <a:custGeom>
                    <a:avLst/>
                    <a:gdLst>
                      <a:gd name="T0" fmla="*/ 565 w 2033"/>
                      <a:gd name="T1" fmla="*/ 0 h 1647"/>
                      <a:gd name="T2" fmla="*/ 1468 w 2033"/>
                      <a:gd name="T3" fmla="*/ 0 h 1647"/>
                      <a:gd name="T4" fmla="*/ 2033 w 2033"/>
                      <a:gd name="T5" fmla="*/ 458 h 1647"/>
                      <a:gd name="T6" fmla="*/ 2033 w 2033"/>
                      <a:gd name="T7" fmla="*/ 1190 h 1647"/>
                      <a:gd name="T8" fmla="*/ 1468 w 2033"/>
                      <a:gd name="T9" fmla="*/ 1647 h 1647"/>
                      <a:gd name="T10" fmla="*/ 565 w 2033"/>
                      <a:gd name="T11" fmla="*/ 1647 h 1647"/>
                      <a:gd name="T12" fmla="*/ 0 w 2033"/>
                      <a:gd name="T13" fmla="*/ 1190 h 1647"/>
                      <a:gd name="T14" fmla="*/ 0 w 2033"/>
                      <a:gd name="T15" fmla="*/ 458 h 1647"/>
                      <a:gd name="T16" fmla="*/ 565 w 2033"/>
                      <a:gd name="T17" fmla="*/ 0 h 16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33"/>
                      <a:gd name="T28" fmla="*/ 0 h 1647"/>
                      <a:gd name="T29" fmla="*/ 2033 w 2033"/>
                      <a:gd name="T30" fmla="*/ 1647 h 16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33" h="1647">
                        <a:moveTo>
                          <a:pt x="565" y="0"/>
                        </a:moveTo>
                        <a:lnTo>
                          <a:pt x="1468" y="0"/>
                        </a:lnTo>
                        <a:lnTo>
                          <a:pt x="2033" y="458"/>
                        </a:lnTo>
                        <a:lnTo>
                          <a:pt x="2033" y="1190"/>
                        </a:lnTo>
                        <a:lnTo>
                          <a:pt x="1468" y="1647"/>
                        </a:lnTo>
                        <a:lnTo>
                          <a:pt x="565" y="1647"/>
                        </a:lnTo>
                        <a:lnTo>
                          <a:pt x="0" y="1190"/>
                        </a:lnTo>
                        <a:lnTo>
                          <a:pt x="0" y="458"/>
                        </a:lnTo>
                        <a:lnTo>
                          <a:pt x="565" y="0"/>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1398" name="Freeform 56"/>
                  <p:cNvSpPr>
                    <a:spLocks/>
                  </p:cNvSpPr>
                  <p:nvPr/>
                </p:nvSpPr>
                <p:spPr bwMode="auto">
                  <a:xfrm>
                    <a:off x="2371" y="1521"/>
                    <a:ext cx="650" cy="526"/>
                  </a:xfrm>
                  <a:custGeom>
                    <a:avLst/>
                    <a:gdLst>
                      <a:gd name="T0" fmla="*/ 541 w 1949"/>
                      <a:gd name="T1" fmla="*/ 0 h 1580"/>
                      <a:gd name="T2" fmla="*/ 1407 w 1949"/>
                      <a:gd name="T3" fmla="*/ 0 h 1580"/>
                      <a:gd name="T4" fmla="*/ 1949 w 1949"/>
                      <a:gd name="T5" fmla="*/ 439 h 1580"/>
                      <a:gd name="T6" fmla="*/ 1949 w 1949"/>
                      <a:gd name="T7" fmla="*/ 1141 h 1580"/>
                      <a:gd name="T8" fmla="*/ 1407 w 1949"/>
                      <a:gd name="T9" fmla="*/ 1580 h 1580"/>
                      <a:gd name="T10" fmla="*/ 541 w 1949"/>
                      <a:gd name="T11" fmla="*/ 1580 h 1580"/>
                      <a:gd name="T12" fmla="*/ 0 w 1949"/>
                      <a:gd name="T13" fmla="*/ 1141 h 1580"/>
                      <a:gd name="T14" fmla="*/ 0 w 1949"/>
                      <a:gd name="T15" fmla="*/ 439 h 1580"/>
                      <a:gd name="T16" fmla="*/ 541 w 1949"/>
                      <a:gd name="T17" fmla="*/ 0 h 15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49"/>
                      <a:gd name="T28" fmla="*/ 0 h 1580"/>
                      <a:gd name="T29" fmla="*/ 1949 w 1949"/>
                      <a:gd name="T30" fmla="*/ 1580 h 15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49" h="1580">
                        <a:moveTo>
                          <a:pt x="541" y="0"/>
                        </a:moveTo>
                        <a:lnTo>
                          <a:pt x="1407" y="0"/>
                        </a:lnTo>
                        <a:lnTo>
                          <a:pt x="1949" y="439"/>
                        </a:lnTo>
                        <a:lnTo>
                          <a:pt x="1949" y="1141"/>
                        </a:lnTo>
                        <a:lnTo>
                          <a:pt x="1407" y="1580"/>
                        </a:lnTo>
                        <a:lnTo>
                          <a:pt x="541" y="1580"/>
                        </a:lnTo>
                        <a:lnTo>
                          <a:pt x="0" y="1141"/>
                        </a:lnTo>
                        <a:lnTo>
                          <a:pt x="0" y="439"/>
                        </a:lnTo>
                        <a:lnTo>
                          <a:pt x="541" y="0"/>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grpSp>
                <p:nvGrpSpPr>
                  <p:cNvPr id="11399" name="Group 57"/>
                  <p:cNvGrpSpPr>
                    <a:grpSpLocks/>
                  </p:cNvGrpSpPr>
                  <p:nvPr/>
                </p:nvGrpSpPr>
                <p:grpSpPr bwMode="auto">
                  <a:xfrm>
                    <a:off x="2502" y="1621"/>
                    <a:ext cx="389" cy="321"/>
                    <a:chOff x="2502" y="1621"/>
                    <a:chExt cx="389" cy="321"/>
                  </a:xfrm>
                </p:grpSpPr>
                <p:sp>
                  <p:nvSpPr>
                    <p:cNvPr id="11400" name="Freeform 58"/>
                    <p:cNvSpPr>
                      <a:spLocks/>
                    </p:cNvSpPr>
                    <p:nvPr/>
                  </p:nvSpPr>
                  <p:spPr bwMode="auto">
                    <a:xfrm>
                      <a:off x="2502" y="1626"/>
                      <a:ext cx="389" cy="316"/>
                    </a:xfrm>
                    <a:custGeom>
                      <a:avLst/>
                      <a:gdLst>
                        <a:gd name="T0" fmla="*/ 324 w 1168"/>
                        <a:gd name="T1" fmla="*/ 0 h 947"/>
                        <a:gd name="T2" fmla="*/ 844 w 1168"/>
                        <a:gd name="T3" fmla="*/ 0 h 947"/>
                        <a:gd name="T4" fmla="*/ 1168 w 1168"/>
                        <a:gd name="T5" fmla="*/ 263 h 947"/>
                        <a:gd name="T6" fmla="*/ 1168 w 1168"/>
                        <a:gd name="T7" fmla="*/ 684 h 947"/>
                        <a:gd name="T8" fmla="*/ 844 w 1168"/>
                        <a:gd name="T9" fmla="*/ 947 h 947"/>
                        <a:gd name="T10" fmla="*/ 324 w 1168"/>
                        <a:gd name="T11" fmla="*/ 947 h 947"/>
                        <a:gd name="T12" fmla="*/ 0 w 1168"/>
                        <a:gd name="T13" fmla="*/ 684 h 947"/>
                        <a:gd name="T14" fmla="*/ 0 w 1168"/>
                        <a:gd name="T15" fmla="*/ 263 h 947"/>
                        <a:gd name="T16" fmla="*/ 324 w 1168"/>
                        <a:gd name="T17" fmla="*/ 0 h 9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68"/>
                        <a:gd name="T28" fmla="*/ 0 h 947"/>
                        <a:gd name="T29" fmla="*/ 1168 w 1168"/>
                        <a:gd name="T30" fmla="*/ 947 h 9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68" h="947">
                          <a:moveTo>
                            <a:pt x="324" y="0"/>
                          </a:moveTo>
                          <a:lnTo>
                            <a:pt x="844" y="0"/>
                          </a:lnTo>
                          <a:lnTo>
                            <a:pt x="1168" y="263"/>
                          </a:lnTo>
                          <a:lnTo>
                            <a:pt x="1168" y="684"/>
                          </a:lnTo>
                          <a:lnTo>
                            <a:pt x="844" y="947"/>
                          </a:lnTo>
                          <a:lnTo>
                            <a:pt x="324" y="947"/>
                          </a:lnTo>
                          <a:lnTo>
                            <a:pt x="0" y="684"/>
                          </a:lnTo>
                          <a:lnTo>
                            <a:pt x="0" y="263"/>
                          </a:lnTo>
                          <a:lnTo>
                            <a:pt x="324" y="0"/>
                          </a:lnTo>
                        </a:path>
                      </a:pathLst>
                    </a:custGeom>
                    <a:noFill/>
                    <a:ln w="635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1401" name="Oval 59"/>
                    <p:cNvSpPr>
                      <a:spLocks noChangeArrowheads="1"/>
                    </p:cNvSpPr>
                    <p:nvPr/>
                  </p:nvSpPr>
                  <p:spPr bwMode="auto">
                    <a:xfrm>
                      <a:off x="2676" y="1769"/>
                      <a:ext cx="40" cy="31"/>
                    </a:xfrm>
                    <a:prstGeom prst="ellipse">
                      <a:avLst/>
                    </a:prstGeom>
                    <a:solidFill>
                      <a:srgbClr val="FFFFFF"/>
                    </a:solidFill>
                    <a:ln w="6350">
                      <a:solidFill>
                        <a:srgbClr val="000000"/>
                      </a:solidFill>
                      <a:round/>
                      <a:headEnd/>
                      <a:tailEnd/>
                    </a:ln>
                  </p:spPr>
                  <p:txBody>
                    <a:bodyPr/>
                    <a:lstStyle/>
                    <a:p>
                      <a:endParaRPr lang="nb-NO"/>
                    </a:p>
                  </p:txBody>
                </p:sp>
                <p:grpSp>
                  <p:nvGrpSpPr>
                    <p:cNvPr id="11402" name="Group 60"/>
                    <p:cNvGrpSpPr>
                      <a:grpSpLocks/>
                    </p:cNvGrpSpPr>
                    <p:nvPr/>
                  </p:nvGrpSpPr>
                  <p:grpSpPr bwMode="auto">
                    <a:xfrm>
                      <a:off x="2520" y="1625"/>
                      <a:ext cx="222" cy="248"/>
                      <a:chOff x="2520" y="1625"/>
                      <a:chExt cx="222" cy="248"/>
                    </a:xfrm>
                  </p:grpSpPr>
                  <p:grpSp>
                    <p:nvGrpSpPr>
                      <p:cNvPr id="11418" name="Group 61"/>
                      <p:cNvGrpSpPr>
                        <a:grpSpLocks/>
                      </p:cNvGrpSpPr>
                      <p:nvPr/>
                    </p:nvGrpSpPr>
                    <p:grpSpPr bwMode="auto">
                      <a:xfrm>
                        <a:off x="2572" y="1788"/>
                        <a:ext cx="123" cy="85"/>
                        <a:chOff x="2572" y="1788"/>
                        <a:chExt cx="123" cy="85"/>
                      </a:xfrm>
                    </p:grpSpPr>
                    <p:grpSp>
                      <p:nvGrpSpPr>
                        <p:cNvPr id="11427" name="Group 62"/>
                        <p:cNvGrpSpPr>
                          <a:grpSpLocks/>
                        </p:cNvGrpSpPr>
                        <p:nvPr/>
                      </p:nvGrpSpPr>
                      <p:grpSpPr bwMode="auto">
                        <a:xfrm>
                          <a:off x="2572" y="1843"/>
                          <a:ext cx="42" cy="30"/>
                          <a:chOff x="2572" y="1843"/>
                          <a:chExt cx="42" cy="30"/>
                        </a:xfrm>
                      </p:grpSpPr>
                      <p:sp>
                        <p:nvSpPr>
                          <p:cNvPr id="11429" name="Oval 63"/>
                          <p:cNvSpPr>
                            <a:spLocks noChangeArrowheads="1"/>
                          </p:cNvSpPr>
                          <p:nvPr/>
                        </p:nvSpPr>
                        <p:spPr bwMode="auto">
                          <a:xfrm>
                            <a:off x="2593" y="1843"/>
                            <a:ext cx="21" cy="17"/>
                          </a:xfrm>
                          <a:prstGeom prst="ellipse">
                            <a:avLst/>
                          </a:pr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430" name="Freeform 64"/>
                          <p:cNvSpPr>
                            <a:spLocks/>
                          </p:cNvSpPr>
                          <p:nvPr/>
                        </p:nvSpPr>
                        <p:spPr bwMode="auto">
                          <a:xfrm>
                            <a:off x="2572" y="1846"/>
                            <a:ext cx="36" cy="27"/>
                          </a:xfrm>
                          <a:custGeom>
                            <a:avLst/>
                            <a:gdLst>
                              <a:gd name="T0" fmla="*/ 69 w 109"/>
                              <a:gd name="T1" fmla="*/ 0 h 79"/>
                              <a:gd name="T2" fmla="*/ 0 w 109"/>
                              <a:gd name="T3" fmla="*/ 70 h 79"/>
                              <a:gd name="T4" fmla="*/ 11 w 109"/>
                              <a:gd name="T5" fmla="*/ 79 h 79"/>
                              <a:gd name="T6" fmla="*/ 109 w 109"/>
                              <a:gd name="T7" fmla="*/ 38 h 79"/>
                              <a:gd name="T8" fmla="*/ 69 w 109"/>
                              <a:gd name="T9" fmla="*/ 0 h 79"/>
                              <a:gd name="T10" fmla="*/ 0 60000 65536"/>
                              <a:gd name="T11" fmla="*/ 0 60000 65536"/>
                              <a:gd name="T12" fmla="*/ 0 60000 65536"/>
                              <a:gd name="T13" fmla="*/ 0 60000 65536"/>
                              <a:gd name="T14" fmla="*/ 0 60000 65536"/>
                              <a:gd name="T15" fmla="*/ 0 w 109"/>
                              <a:gd name="T16" fmla="*/ 0 h 79"/>
                              <a:gd name="T17" fmla="*/ 109 w 109"/>
                              <a:gd name="T18" fmla="*/ 79 h 79"/>
                            </a:gdLst>
                            <a:ahLst/>
                            <a:cxnLst>
                              <a:cxn ang="T10">
                                <a:pos x="T0" y="T1"/>
                              </a:cxn>
                              <a:cxn ang="T11">
                                <a:pos x="T2" y="T3"/>
                              </a:cxn>
                              <a:cxn ang="T12">
                                <a:pos x="T4" y="T5"/>
                              </a:cxn>
                              <a:cxn ang="T13">
                                <a:pos x="T6" y="T7"/>
                              </a:cxn>
                              <a:cxn ang="T14">
                                <a:pos x="T8" y="T9"/>
                              </a:cxn>
                            </a:cxnLst>
                            <a:rect l="T15" t="T16" r="T17" b="T18"/>
                            <a:pathLst>
                              <a:path w="109" h="79">
                                <a:moveTo>
                                  <a:pt x="69" y="0"/>
                                </a:moveTo>
                                <a:lnTo>
                                  <a:pt x="0" y="70"/>
                                </a:lnTo>
                                <a:lnTo>
                                  <a:pt x="11" y="79"/>
                                </a:lnTo>
                                <a:lnTo>
                                  <a:pt x="109" y="38"/>
                                </a:lnTo>
                                <a:lnTo>
                                  <a:pt x="69" y="0"/>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
                      <p:nvSpPr>
                        <p:cNvPr id="11428" name="Freeform 65"/>
                        <p:cNvSpPr>
                          <a:spLocks/>
                        </p:cNvSpPr>
                        <p:nvPr/>
                      </p:nvSpPr>
                      <p:spPr bwMode="auto">
                        <a:xfrm>
                          <a:off x="2607" y="1788"/>
                          <a:ext cx="88" cy="61"/>
                        </a:xfrm>
                        <a:custGeom>
                          <a:avLst/>
                          <a:gdLst>
                            <a:gd name="T0" fmla="*/ 0 w 264"/>
                            <a:gd name="T1" fmla="*/ 176 h 184"/>
                            <a:gd name="T2" fmla="*/ 253 w 264"/>
                            <a:gd name="T3" fmla="*/ 0 h 184"/>
                            <a:gd name="T4" fmla="*/ 264 w 264"/>
                            <a:gd name="T5" fmla="*/ 8 h 184"/>
                            <a:gd name="T6" fmla="*/ 10 w 264"/>
                            <a:gd name="T7" fmla="*/ 184 h 184"/>
                            <a:gd name="T8" fmla="*/ 0 w 264"/>
                            <a:gd name="T9" fmla="*/ 176 h 184"/>
                            <a:gd name="T10" fmla="*/ 0 60000 65536"/>
                            <a:gd name="T11" fmla="*/ 0 60000 65536"/>
                            <a:gd name="T12" fmla="*/ 0 60000 65536"/>
                            <a:gd name="T13" fmla="*/ 0 60000 65536"/>
                            <a:gd name="T14" fmla="*/ 0 60000 65536"/>
                            <a:gd name="T15" fmla="*/ 0 w 264"/>
                            <a:gd name="T16" fmla="*/ 0 h 184"/>
                            <a:gd name="T17" fmla="*/ 264 w 264"/>
                            <a:gd name="T18" fmla="*/ 184 h 184"/>
                          </a:gdLst>
                          <a:ahLst/>
                          <a:cxnLst>
                            <a:cxn ang="T10">
                              <a:pos x="T0" y="T1"/>
                            </a:cxn>
                            <a:cxn ang="T11">
                              <a:pos x="T2" y="T3"/>
                            </a:cxn>
                            <a:cxn ang="T12">
                              <a:pos x="T4" y="T5"/>
                            </a:cxn>
                            <a:cxn ang="T13">
                              <a:pos x="T6" y="T7"/>
                            </a:cxn>
                            <a:cxn ang="T14">
                              <a:pos x="T8" y="T9"/>
                            </a:cxn>
                          </a:cxnLst>
                          <a:rect l="T15" t="T16" r="T17" b="T18"/>
                          <a:pathLst>
                            <a:path w="264" h="184">
                              <a:moveTo>
                                <a:pt x="0" y="176"/>
                              </a:moveTo>
                              <a:lnTo>
                                <a:pt x="253" y="0"/>
                              </a:lnTo>
                              <a:lnTo>
                                <a:pt x="264" y="8"/>
                              </a:lnTo>
                              <a:lnTo>
                                <a:pt x="10" y="184"/>
                              </a:lnTo>
                              <a:lnTo>
                                <a:pt x="0" y="176"/>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11419" name="Group 66"/>
                      <p:cNvGrpSpPr>
                        <a:grpSpLocks/>
                      </p:cNvGrpSpPr>
                      <p:nvPr/>
                    </p:nvGrpSpPr>
                    <p:grpSpPr bwMode="auto">
                      <a:xfrm>
                        <a:off x="2520" y="1663"/>
                        <a:ext cx="178" cy="125"/>
                        <a:chOff x="2520" y="1663"/>
                        <a:chExt cx="178" cy="125"/>
                      </a:xfrm>
                    </p:grpSpPr>
                    <p:grpSp>
                      <p:nvGrpSpPr>
                        <p:cNvPr id="11423" name="Group 67"/>
                        <p:cNvGrpSpPr>
                          <a:grpSpLocks/>
                        </p:cNvGrpSpPr>
                        <p:nvPr/>
                      </p:nvGrpSpPr>
                      <p:grpSpPr bwMode="auto">
                        <a:xfrm>
                          <a:off x="2520" y="1663"/>
                          <a:ext cx="45" cy="33"/>
                          <a:chOff x="2520" y="1663"/>
                          <a:chExt cx="45" cy="33"/>
                        </a:xfrm>
                      </p:grpSpPr>
                      <p:sp>
                        <p:nvSpPr>
                          <p:cNvPr id="11425" name="Oval 68"/>
                          <p:cNvSpPr>
                            <a:spLocks noChangeArrowheads="1"/>
                          </p:cNvSpPr>
                          <p:nvPr/>
                        </p:nvSpPr>
                        <p:spPr bwMode="auto">
                          <a:xfrm>
                            <a:off x="2544" y="1679"/>
                            <a:ext cx="21" cy="17"/>
                          </a:xfrm>
                          <a:prstGeom prst="ellipse">
                            <a:avLst/>
                          </a:pr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426" name="Freeform 69"/>
                          <p:cNvSpPr>
                            <a:spLocks/>
                          </p:cNvSpPr>
                          <p:nvPr/>
                        </p:nvSpPr>
                        <p:spPr bwMode="auto">
                          <a:xfrm>
                            <a:off x="2520" y="1663"/>
                            <a:ext cx="41" cy="31"/>
                          </a:xfrm>
                          <a:custGeom>
                            <a:avLst/>
                            <a:gdLst>
                              <a:gd name="T0" fmla="*/ 79 w 121"/>
                              <a:gd name="T1" fmla="*/ 93 h 93"/>
                              <a:gd name="T2" fmla="*/ 0 w 121"/>
                              <a:gd name="T3" fmla="*/ 0 h 93"/>
                              <a:gd name="T4" fmla="*/ 121 w 121"/>
                              <a:gd name="T5" fmla="*/ 53 h 93"/>
                              <a:gd name="T6" fmla="*/ 79 w 121"/>
                              <a:gd name="T7" fmla="*/ 93 h 93"/>
                              <a:gd name="T8" fmla="*/ 0 60000 65536"/>
                              <a:gd name="T9" fmla="*/ 0 60000 65536"/>
                              <a:gd name="T10" fmla="*/ 0 60000 65536"/>
                              <a:gd name="T11" fmla="*/ 0 60000 65536"/>
                              <a:gd name="T12" fmla="*/ 0 w 121"/>
                              <a:gd name="T13" fmla="*/ 0 h 93"/>
                              <a:gd name="T14" fmla="*/ 121 w 121"/>
                              <a:gd name="T15" fmla="*/ 93 h 93"/>
                            </a:gdLst>
                            <a:ahLst/>
                            <a:cxnLst>
                              <a:cxn ang="T8">
                                <a:pos x="T0" y="T1"/>
                              </a:cxn>
                              <a:cxn ang="T9">
                                <a:pos x="T2" y="T3"/>
                              </a:cxn>
                              <a:cxn ang="T10">
                                <a:pos x="T4" y="T5"/>
                              </a:cxn>
                              <a:cxn ang="T11">
                                <a:pos x="T6" y="T7"/>
                              </a:cxn>
                            </a:cxnLst>
                            <a:rect l="T12" t="T13" r="T14" b="T15"/>
                            <a:pathLst>
                              <a:path w="121" h="93">
                                <a:moveTo>
                                  <a:pt x="79" y="93"/>
                                </a:moveTo>
                                <a:lnTo>
                                  <a:pt x="0" y="0"/>
                                </a:lnTo>
                                <a:lnTo>
                                  <a:pt x="121" y="53"/>
                                </a:lnTo>
                                <a:lnTo>
                                  <a:pt x="79" y="93"/>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
                      <p:nvSpPr>
                        <p:cNvPr id="11424" name="Freeform 70"/>
                        <p:cNvSpPr>
                          <a:spLocks/>
                        </p:cNvSpPr>
                        <p:nvPr/>
                      </p:nvSpPr>
                      <p:spPr bwMode="auto">
                        <a:xfrm>
                          <a:off x="2559" y="1691"/>
                          <a:ext cx="139" cy="97"/>
                        </a:xfrm>
                        <a:custGeom>
                          <a:avLst/>
                          <a:gdLst>
                            <a:gd name="T0" fmla="*/ 0 w 418"/>
                            <a:gd name="T1" fmla="*/ 9 h 292"/>
                            <a:gd name="T2" fmla="*/ 411 w 418"/>
                            <a:gd name="T3" fmla="*/ 292 h 292"/>
                            <a:gd name="T4" fmla="*/ 418 w 418"/>
                            <a:gd name="T5" fmla="*/ 282 h 292"/>
                            <a:gd name="T6" fmla="*/ 11 w 418"/>
                            <a:gd name="T7" fmla="*/ 0 h 292"/>
                            <a:gd name="T8" fmla="*/ 0 w 418"/>
                            <a:gd name="T9" fmla="*/ 9 h 292"/>
                            <a:gd name="T10" fmla="*/ 0 60000 65536"/>
                            <a:gd name="T11" fmla="*/ 0 60000 65536"/>
                            <a:gd name="T12" fmla="*/ 0 60000 65536"/>
                            <a:gd name="T13" fmla="*/ 0 60000 65536"/>
                            <a:gd name="T14" fmla="*/ 0 60000 65536"/>
                            <a:gd name="T15" fmla="*/ 0 w 418"/>
                            <a:gd name="T16" fmla="*/ 0 h 292"/>
                            <a:gd name="T17" fmla="*/ 418 w 418"/>
                            <a:gd name="T18" fmla="*/ 292 h 292"/>
                          </a:gdLst>
                          <a:ahLst/>
                          <a:cxnLst>
                            <a:cxn ang="T10">
                              <a:pos x="T0" y="T1"/>
                            </a:cxn>
                            <a:cxn ang="T11">
                              <a:pos x="T2" y="T3"/>
                            </a:cxn>
                            <a:cxn ang="T12">
                              <a:pos x="T4" y="T5"/>
                            </a:cxn>
                            <a:cxn ang="T13">
                              <a:pos x="T6" y="T7"/>
                            </a:cxn>
                            <a:cxn ang="T14">
                              <a:pos x="T8" y="T9"/>
                            </a:cxn>
                          </a:cxnLst>
                          <a:rect l="T15" t="T16" r="T17" b="T18"/>
                          <a:pathLst>
                            <a:path w="418" h="292">
                              <a:moveTo>
                                <a:pt x="0" y="9"/>
                              </a:moveTo>
                              <a:lnTo>
                                <a:pt x="411" y="292"/>
                              </a:lnTo>
                              <a:lnTo>
                                <a:pt x="418" y="282"/>
                              </a:lnTo>
                              <a:lnTo>
                                <a:pt x="11" y="0"/>
                              </a:lnTo>
                              <a:lnTo>
                                <a:pt x="0" y="9"/>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11420" name="Group 71"/>
                      <p:cNvGrpSpPr>
                        <a:grpSpLocks/>
                      </p:cNvGrpSpPr>
                      <p:nvPr/>
                    </p:nvGrpSpPr>
                    <p:grpSpPr bwMode="auto">
                      <a:xfrm>
                        <a:off x="2672" y="1625"/>
                        <a:ext cx="70" cy="246"/>
                        <a:chOff x="2672" y="1625"/>
                        <a:chExt cx="70" cy="246"/>
                      </a:xfrm>
                    </p:grpSpPr>
                    <p:sp>
                      <p:nvSpPr>
                        <p:cNvPr id="11421" name="Freeform 72"/>
                        <p:cNvSpPr>
                          <a:spLocks/>
                        </p:cNvSpPr>
                        <p:nvPr/>
                      </p:nvSpPr>
                      <p:spPr bwMode="auto">
                        <a:xfrm>
                          <a:off x="2672" y="1834"/>
                          <a:ext cx="14" cy="37"/>
                        </a:xfrm>
                        <a:custGeom>
                          <a:avLst/>
                          <a:gdLst>
                            <a:gd name="T0" fmla="*/ 41 w 42"/>
                            <a:gd name="T1" fmla="*/ 0 h 110"/>
                            <a:gd name="T2" fmla="*/ 21 w 42"/>
                            <a:gd name="T3" fmla="*/ 32 h 110"/>
                            <a:gd name="T4" fmla="*/ 0 w 42"/>
                            <a:gd name="T5" fmla="*/ 107 h 110"/>
                            <a:gd name="T6" fmla="*/ 21 w 42"/>
                            <a:gd name="T7" fmla="*/ 110 h 110"/>
                            <a:gd name="T8" fmla="*/ 42 w 42"/>
                            <a:gd name="T9" fmla="*/ 35 h 110"/>
                            <a:gd name="T10" fmla="*/ 41 w 42"/>
                            <a:gd name="T11" fmla="*/ 0 h 110"/>
                            <a:gd name="T12" fmla="*/ 0 60000 65536"/>
                            <a:gd name="T13" fmla="*/ 0 60000 65536"/>
                            <a:gd name="T14" fmla="*/ 0 60000 65536"/>
                            <a:gd name="T15" fmla="*/ 0 60000 65536"/>
                            <a:gd name="T16" fmla="*/ 0 60000 65536"/>
                            <a:gd name="T17" fmla="*/ 0 60000 65536"/>
                            <a:gd name="T18" fmla="*/ 0 w 42"/>
                            <a:gd name="T19" fmla="*/ 0 h 110"/>
                            <a:gd name="T20" fmla="*/ 42 w 42"/>
                            <a:gd name="T21" fmla="*/ 110 h 110"/>
                          </a:gdLst>
                          <a:ahLst/>
                          <a:cxnLst>
                            <a:cxn ang="T12">
                              <a:pos x="T0" y="T1"/>
                            </a:cxn>
                            <a:cxn ang="T13">
                              <a:pos x="T2" y="T3"/>
                            </a:cxn>
                            <a:cxn ang="T14">
                              <a:pos x="T4" y="T5"/>
                            </a:cxn>
                            <a:cxn ang="T15">
                              <a:pos x="T6" y="T7"/>
                            </a:cxn>
                            <a:cxn ang="T16">
                              <a:pos x="T8" y="T9"/>
                            </a:cxn>
                            <a:cxn ang="T17">
                              <a:pos x="T10" y="T11"/>
                            </a:cxn>
                          </a:cxnLst>
                          <a:rect l="T18" t="T19" r="T20" b="T21"/>
                          <a:pathLst>
                            <a:path w="42" h="110">
                              <a:moveTo>
                                <a:pt x="41" y="0"/>
                              </a:moveTo>
                              <a:lnTo>
                                <a:pt x="21" y="32"/>
                              </a:lnTo>
                              <a:lnTo>
                                <a:pt x="0" y="107"/>
                              </a:lnTo>
                              <a:lnTo>
                                <a:pt x="21" y="110"/>
                              </a:lnTo>
                              <a:lnTo>
                                <a:pt x="42" y="35"/>
                              </a:lnTo>
                              <a:lnTo>
                                <a:pt x="41" y="0"/>
                              </a:lnTo>
                              <a:close/>
                            </a:path>
                          </a:pathLst>
                        </a:custGeom>
                        <a:solidFill>
                          <a:srgbClr val="9F9F9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422" name="Line 73"/>
                        <p:cNvSpPr>
                          <a:spLocks noChangeShapeType="1"/>
                        </p:cNvSpPr>
                        <p:nvPr/>
                      </p:nvSpPr>
                      <p:spPr bwMode="auto">
                        <a:xfrm flipV="1">
                          <a:off x="2683" y="1625"/>
                          <a:ext cx="59" cy="218"/>
                        </a:xfrm>
                        <a:prstGeom prst="line">
                          <a:avLst/>
                        </a:prstGeom>
                        <a:noFill/>
                        <a:ln w="6350">
                          <a:solidFill>
                            <a:srgbClr val="9F9F9F"/>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nvGrpSpPr>
                    <p:cNvPr id="11403" name="Group 74"/>
                    <p:cNvGrpSpPr>
                      <a:grpSpLocks/>
                    </p:cNvGrpSpPr>
                    <p:nvPr/>
                  </p:nvGrpSpPr>
                  <p:grpSpPr bwMode="auto">
                    <a:xfrm>
                      <a:off x="2519" y="1621"/>
                      <a:ext cx="221" cy="247"/>
                      <a:chOff x="2519" y="1621"/>
                      <a:chExt cx="221" cy="247"/>
                    </a:xfrm>
                  </p:grpSpPr>
                  <p:grpSp>
                    <p:nvGrpSpPr>
                      <p:cNvPr id="11405" name="Group 75"/>
                      <p:cNvGrpSpPr>
                        <a:grpSpLocks/>
                      </p:cNvGrpSpPr>
                      <p:nvPr/>
                    </p:nvGrpSpPr>
                    <p:grpSpPr bwMode="auto">
                      <a:xfrm>
                        <a:off x="2571" y="1784"/>
                        <a:ext cx="123" cy="84"/>
                        <a:chOff x="2571" y="1784"/>
                        <a:chExt cx="123" cy="84"/>
                      </a:xfrm>
                    </p:grpSpPr>
                    <p:grpSp>
                      <p:nvGrpSpPr>
                        <p:cNvPr id="11414" name="Group 76"/>
                        <p:cNvGrpSpPr>
                          <a:grpSpLocks/>
                        </p:cNvGrpSpPr>
                        <p:nvPr/>
                      </p:nvGrpSpPr>
                      <p:grpSpPr bwMode="auto">
                        <a:xfrm>
                          <a:off x="2571" y="1839"/>
                          <a:ext cx="41" cy="29"/>
                          <a:chOff x="2571" y="1839"/>
                          <a:chExt cx="41" cy="29"/>
                        </a:xfrm>
                      </p:grpSpPr>
                      <p:sp>
                        <p:nvSpPr>
                          <p:cNvPr id="11416" name="Oval 77"/>
                          <p:cNvSpPr>
                            <a:spLocks noChangeArrowheads="1"/>
                          </p:cNvSpPr>
                          <p:nvPr/>
                        </p:nvSpPr>
                        <p:spPr bwMode="auto">
                          <a:xfrm>
                            <a:off x="2592" y="1839"/>
                            <a:ext cx="20" cy="17"/>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417" name="Freeform 78"/>
                          <p:cNvSpPr>
                            <a:spLocks/>
                          </p:cNvSpPr>
                          <p:nvPr/>
                        </p:nvSpPr>
                        <p:spPr bwMode="auto">
                          <a:xfrm>
                            <a:off x="2571" y="1842"/>
                            <a:ext cx="36" cy="26"/>
                          </a:xfrm>
                          <a:custGeom>
                            <a:avLst/>
                            <a:gdLst>
                              <a:gd name="T0" fmla="*/ 70 w 109"/>
                              <a:gd name="T1" fmla="*/ 0 h 79"/>
                              <a:gd name="T2" fmla="*/ 0 w 109"/>
                              <a:gd name="T3" fmla="*/ 70 h 79"/>
                              <a:gd name="T4" fmla="*/ 11 w 109"/>
                              <a:gd name="T5" fmla="*/ 79 h 79"/>
                              <a:gd name="T6" fmla="*/ 109 w 109"/>
                              <a:gd name="T7" fmla="*/ 37 h 79"/>
                              <a:gd name="T8" fmla="*/ 70 w 109"/>
                              <a:gd name="T9" fmla="*/ 0 h 79"/>
                              <a:gd name="T10" fmla="*/ 0 60000 65536"/>
                              <a:gd name="T11" fmla="*/ 0 60000 65536"/>
                              <a:gd name="T12" fmla="*/ 0 60000 65536"/>
                              <a:gd name="T13" fmla="*/ 0 60000 65536"/>
                              <a:gd name="T14" fmla="*/ 0 60000 65536"/>
                              <a:gd name="T15" fmla="*/ 0 w 109"/>
                              <a:gd name="T16" fmla="*/ 0 h 79"/>
                              <a:gd name="T17" fmla="*/ 109 w 109"/>
                              <a:gd name="T18" fmla="*/ 79 h 79"/>
                            </a:gdLst>
                            <a:ahLst/>
                            <a:cxnLst>
                              <a:cxn ang="T10">
                                <a:pos x="T0" y="T1"/>
                              </a:cxn>
                              <a:cxn ang="T11">
                                <a:pos x="T2" y="T3"/>
                              </a:cxn>
                              <a:cxn ang="T12">
                                <a:pos x="T4" y="T5"/>
                              </a:cxn>
                              <a:cxn ang="T13">
                                <a:pos x="T6" y="T7"/>
                              </a:cxn>
                              <a:cxn ang="T14">
                                <a:pos x="T8" y="T9"/>
                              </a:cxn>
                            </a:cxnLst>
                            <a:rect l="T15" t="T16" r="T17" b="T18"/>
                            <a:pathLst>
                              <a:path w="109" h="79">
                                <a:moveTo>
                                  <a:pt x="70" y="0"/>
                                </a:moveTo>
                                <a:lnTo>
                                  <a:pt x="0" y="70"/>
                                </a:lnTo>
                                <a:lnTo>
                                  <a:pt x="11" y="79"/>
                                </a:lnTo>
                                <a:lnTo>
                                  <a:pt x="109" y="37"/>
                                </a:lnTo>
                                <a:lnTo>
                                  <a:pt x="7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
                      <p:nvSpPr>
                        <p:cNvPr id="11415" name="Freeform 79"/>
                        <p:cNvSpPr>
                          <a:spLocks/>
                        </p:cNvSpPr>
                        <p:nvPr/>
                      </p:nvSpPr>
                      <p:spPr bwMode="auto">
                        <a:xfrm>
                          <a:off x="2606" y="1784"/>
                          <a:ext cx="88" cy="61"/>
                        </a:xfrm>
                        <a:custGeom>
                          <a:avLst/>
                          <a:gdLst>
                            <a:gd name="T0" fmla="*/ 0 w 264"/>
                            <a:gd name="T1" fmla="*/ 175 h 184"/>
                            <a:gd name="T2" fmla="*/ 253 w 264"/>
                            <a:gd name="T3" fmla="*/ 0 h 184"/>
                            <a:gd name="T4" fmla="*/ 264 w 264"/>
                            <a:gd name="T5" fmla="*/ 6 h 184"/>
                            <a:gd name="T6" fmla="*/ 10 w 264"/>
                            <a:gd name="T7" fmla="*/ 184 h 184"/>
                            <a:gd name="T8" fmla="*/ 0 w 264"/>
                            <a:gd name="T9" fmla="*/ 175 h 184"/>
                            <a:gd name="T10" fmla="*/ 0 60000 65536"/>
                            <a:gd name="T11" fmla="*/ 0 60000 65536"/>
                            <a:gd name="T12" fmla="*/ 0 60000 65536"/>
                            <a:gd name="T13" fmla="*/ 0 60000 65536"/>
                            <a:gd name="T14" fmla="*/ 0 60000 65536"/>
                            <a:gd name="T15" fmla="*/ 0 w 264"/>
                            <a:gd name="T16" fmla="*/ 0 h 184"/>
                            <a:gd name="T17" fmla="*/ 264 w 264"/>
                            <a:gd name="T18" fmla="*/ 184 h 184"/>
                          </a:gdLst>
                          <a:ahLst/>
                          <a:cxnLst>
                            <a:cxn ang="T10">
                              <a:pos x="T0" y="T1"/>
                            </a:cxn>
                            <a:cxn ang="T11">
                              <a:pos x="T2" y="T3"/>
                            </a:cxn>
                            <a:cxn ang="T12">
                              <a:pos x="T4" y="T5"/>
                            </a:cxn>
                            <a:cxn ang="T13">
                              <a:pos x="T6" y="T7"/>
                            </a:cxn>
                            <a:cxn ang="T14">
                              <a:pos x="T8" y="T9"/>
                            </a:cxn>
                          </a:cxnLst>
                          <a:rect l="T15" t="T16" r="T17" b="T18"/>
                          <a:pathLst>
                            <a:path w="264" h="184">
                              <a:moveTo>
                                <a:pt x="0" y="175"/>
                              </a:moveTo>
                              <a:lnTo>
                                <a:pt x="253" y="0"/>
                              </a:lnTo>
                              <a:lnTo>
                                <a:pt x="264" y="6"/>
                              </a:lnTo>
                              <a:lnTo>
                                <a:pt x="10" y="184"/>
                              </a:lnTo>
                              <a:lnTo>
                                <a:pt x="0" y="175"/>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11406" name="Group 80"/>
                      <p:cNvGrpSpPr>
                        <a:grpSpLocks/>
                      </p:cNvGrpSpPr>
                      <p:nvPr/>
                    </p:nvGrpSpPr>
                    <p:grpSpPr bwMode="auto">
                      <a:xfrm>
                        <a:off x="2519" y="1658"/>
                        <a:ext cx="178" cy="126"/>
                        <a:chOff x="2519" y="1658"/>
                        <a:chExt cx="178" cy="126"/>
                      </a:xfrm>
                    </p:grpSpPr>
                    <p:grpSp>
                      <p:nvGrpSpPr>
                        <p:cNvPr id="11410" name="Group 81"/>
                        <p:cNvGrpSpPr>
                          <a:grpSpLocks/>
                        </p:cNvGrpSpPr>
                        <p:nvPr/>
                      </p:nvGrpSpPr>
                      <p:grpSpPr bwMode="auto">
                        <a:xfrm>
                          <a:off x="2519" y="1658"/>
                          <a:ext cx="45" cy="34"/>
                          <a:chOff x="2519" y="1658"/>
                          <a:chExt cx="45" cy="34"/>
                        </a:xfrm>
                      </p:grpSpPr>
                      <p:sp>
                        <p:nvSpPr>
                          <p:cNvPr id="11412" name="Oval 82"/>
                          <p:cNvSpPr>
                            <a:spLocks noChangeArrowheads="1"/>
                          </p:cNvSpPr>
                          <p:nvPr/>
                        </p:nvSpPr>
                        <p:spPr bwMode="auto">
                          <a:xfrm>
                            <a:off x="2543" y="1675"/>
                            <a:ext cx="21" cy="17"/>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413" name="Freeform 83"/>
                          <p:cNvSpPr>
                            <a:spLocks/>
                          </p:cNvSpPr>
                          <p:nvPr/>
                        </p:nvSpPr>
                        <p:spPr bwMode="auto">
                          <a:xfrm>
                            <a:off x="2519" y="1658"/>
                            <a:ext cx="40" cy="31"/>
                          </a:xfrm>
                          <a:custGeom>
                            <a:avLst/>
                            <a:gdLst>
                              <a:gd name="T0" fmla="*/ 79 w 121"/>
                              <a:gd name="T1" fmla="*/ 93 h 93"/>
                              <a:gd name="T2" fmla="*/ 0 w 121"/>
                              <a:gd name="T3" fmla="*/ 0 h 93"/>
                              <a:gd name="T4" fmla="*/ 121 w 121"/>
                              <a:gd name="T5" fmla="*/ 55 h 93"/>
                              <a:gd name="T6" fmla="*/ 79 w 121"/>
                              <a:gd name="T7" fmla="*/ 93 h 93"/>
                              <a:gd name="T8" fmla="*/ 0 60000 65536"/>
                              <a:gd name="T9" fmla="*/ 0 60000 65536"/>
                              <a:gd name="T10" fmla="*/ 0 60000 65536"/>
                              <a:gd name="T11" fmla="*/ 0 60000 65536"/>
                              <a:gd name="T12" fmla="*/ 0 w 121"/>
                              <a:gd name="T13" fmla="*/ 0 h 93"/>
                              <a:gd name="T14" fmla="*/ 121 w 121"/>
                              <a:gd name="T15" fmla="*/ 93 h 93"/>
                            </a:gdLst>
                            <a:ahLst/>
                            <a:cxnLst>
                              <a:cxn ang="T8">
                                <a:pos x="T0" y="T1"/>
                              </a:cxn>
                              <a:cxn ang="T9">
                                <a:pos x="T2" y="T3"/>
                              </a:cxn>
                              <a:cxn ang="T10">
                                <a:pos x="T4" y="T5"/>
                              </a:cxn>
                              <a:cxn ang="T11">
                                <a:pos x="T6" y="T7"/>
                              </a:cxn>
                            </a:cxnLst>
                            <a:rect l="T12" t="T13" r="T14" b="T15"/>
                            <a:pathLst>
                              <a:path w="121" h="93">
                                <a:moveTo>
                                  <a:pt x="79" y="93"/>
                                </a:moveTo>
                                <a:lnTo>
                                  <a:pt x="0" y="0"/>
                                </a:lnTo>
                                <a:lnTo>
                                  <a:pt x="121" y="55"/>
                                </a:lnTo>
                                <a:lnTo>
                                  <a:pt x="79" y="93"/>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
                      <p:nvSpPr>
                        <p:cNvPr id="11411" name="Freeform 84"/>
                        <p:cNvSpPr>
                          <a:spLocks/>
                        </p:cNvSpPr>
                        <p:nvPr/>
                      </p:nvSpPr>
                      <p:spPr bwMode="auto">
                        <a:xfrm>
                          <a:off x="2557" y="1686"/>
                          <a:ext cx="140" cy="98"/>
                        </a:xfrm>
                        <a:custGeom>
                          <a:avLst/>
                          <a:gdLst>
                            <a:gd name="T0" fmla="*/ 0 w 419"/>
                            <a:gd name="T1" fmla="*/ 9 h 294"/>
                            <a:gd name="T2" fmla="*/ 412 w 419"/>
                            <a:gd name="T3" fmla="*/ 294 h 294"/>
                            <a:gd name="T4" fmla="*/ 419 w 419"/>
                            <a:gd name="T5" fmla="*/ 282 h 294"/>
                            <a:gd name="T6" fmla="*/ 12 w 419"/>
                            <a:gd name="T7" fmla="*/ 0 h 294"/>
                            <a:gd name="T8" fmla="*/ 0 w 419"/>
                            <a:gd name="T9" fmla="*/ 9 h 294"/>
                            <a:gd name="T10" fmla="*/ 0 60000 65536"/>
                            <a:gd name="T11" fmla="*/ 0 60000 65536"/>
                            <a:gd name="T12" fmla="*/ 0 60000 65536"/>
                            <a:gd name="T13" fmla="*/ 0 60000 65536"/>
                            <a:gd name="T14" fmla="*/ 0 60000 65536"/>
                            <a:gd name="T15" fmla="*/ 0 w 419"/>
                            <a:gd name="T16" fmla="*/ 0 h 294"/>
                            <a:gd name="T17" fmla="*/ 419 w 419"/>
                            <a:gd name="T18" fmla="*/ 294 h 294"/>
                          </a:gdLst>
                          <a:ahLst/>
                          <a:cxnLst>
                            <a:cxn ang="T10">
                              <a:pos x="T0" y="T1"/>
                            </a:cxn>
                            <a:cxn ang="T11">
                              <a:pos x="T2" y="T3"/>
                            </a:cxn>
                            <a:cxn ang="T12">
                              <a:pos x="T4" y="T5"/>
                            </a:cxn>
                            <a:cxn ang="T13">
                              <a:pos x="T6" y="T7"/>
                            </a:cxn>
                            <a:cxn ang="T14">
                              <a:pos x="T8" y="T9"/>
                            </a:cxn>
                          </a:cxnLst>
                          <a:rect l="T15" t="T16" r="T17" b="T18"/>
                          <a:pathLst>
                            <a:path w="419" h="294">
                              <a:moveTo>
                                <a:pt x="0" y="9"/>
                              </a:moveTo>
                              <a:lnTo>
                                <a:pt x="412" y="294"/>
                              </a:lnTo>
                              <a:lnTo>
                                <a:pt x="419" y="282"/>
                              </a:lnTo>
                              <a:lnTo>
                                <a:pt x="12" y="0"/>
                              </a:lnTo>
                              <a:lnTo>
                                <a:pt x="0" y="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11407" name="Group 85"/>
                      <p:cNvGrpSpPr>
                        <a:grpSpLocks/>
                      </p:cNvGrpSpPr>
                      <p:nvPr/>
                    </p:nvGrpSpPr>
                    <p:grpSpPr bwMode="auto">
                      <a:xfrm>
                        <a:off x="2671" y="1621"/>
                        <a:ext cx="69" cy="246"/>
                        <a:chOff x="2671" y="1621"/>
                        <a:chExt cx="69" cy="246"/>
                      </a:xfrm>
                    </p:grpSpPr>
                    <p:sp>
                      <p:nvSpPr>
                        <p:cNvPr id="11408" name="Freeform 86"/>
                        <p:cNvSpPr>
                          <a:spLocks/>
                        </p:cNvSpPr>
                        <p:nvPr/>
                      </p:nvSpPr>
                      <p:spPr bwMode="auto">
                        <a:xfrm>
                          <a:off x="2671" y="1830"/>
                          <a:ext cx="14" cy="37"/>
                        </a:xfrm>
                        <a:custGeom>
                          <a:avLst/>
                          <a:gdLst>
                            <a:gd name="T0" fmla="*/ 41 w 42"/>
                            <a:gd name="T1" fmla="*/ 0 h 112"/>
                            <a:gd name="T2" fmla="*/ 21 w 42"/>
                            <a:gd name="T3" fmla="*/ 32 h 112"/>
                            <a:gd name="T4" fmla="*/ 0 w 42"/>
                            <a:gd name="T5" fmla="*/ 107 h 112"/>
                            <a:gd name="T6" fmla="*/ 21 w 42"/>
                            <a:gd name="T7" fmla="*/ 112 h 112"/>
                            <a:gd name="T8" fmla="*/ 42 w 42"/>
                            <a:gd name="T9" fmla="*/ 37 h 112"/>
                            <a:gd name="T10" fmla="*/ 41 w 42"/>
                            <a:gd name="T11" fmla="*/ 0 h 112"/>
                            <a:gd name="T12" fmla="*/ 0 60000 65536"/>
                            <a:gd name="T13" fmla="*/ 0 60000 65536"/>
                            <a:gd name="T14" fmla="*/ 0 60000 65536"/>
                            <a:gd name="T15" fmla="*/ 0 60000 65536"/>
                            <a:gd name="T16" fmla="*/ 0 60000 65536"/>
                            <a:gd name="T17" fmla="*/ 0 60000 65536"/>
                            <a:gd name="T18" fmla="*/ 0 w 42"/>
                            <a:gd name="T19" fmla="*/ 0 h 112"/>
                            <a:gd name="T20" fmla="*/ 42 w 42"/>
                            <a:gd name="T21" fmla="*/ 112 h 112"/>
                          </a:gdLst>
                          <a:ahLst/>
                          <a:cxnLst>
                            <a:cxn ang="T12">
                              <a:pos x="T0" y="T1"/>
                            </a:cxn>
                            <a:cxn ang="T13">
                              <a:pos x="T2" y="T3"/>
                            </a:cxn>
                            <a:cxn ang="T14">
                              <a:pos x="T4" y="T5"/>
                            </a:cxn>
                            <a:cxn ang="T15">
                              <a:pos x="T6" y="T7"/>
                            </a:cxn>
                            <a:cxn ang="T16">
                              <a:pos x="T8" y="T9"/>
                            </a:cxn>
                            <a:cxn ang="T17">
                              <a:pos x="T10" y="T11"/>
                            </a:cxn>
                          </a:cxnLst>
                          <a:rect l="T18" t="T19" r="T20" b="T21"/>
                          <a:pathLst>
                            <a:path w="42" h="112">
                              <a:moveTo>
                                <a:pt x="41" y="0"/>
                              </a:moveTo>
                              <a:lnTo>
                                <a:pt x="21" y="32"/>
                              </a:lnTo>
                              <a:lnTo>
                                <a:pt x="0" y="107"/>
                              </a:lnTo>
                              <a:lnTo>
                                <a:pt x="21" y="112"/>
                              </a:lnTo>
                              <a:lnTo>
                                <a:pt x="42" y="37"/>
                              </a:lnTo>
                              <a:lnTo>
                                <a:pt x="41"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409" name="Line 87"/>
                        <p:cNvSpPr>
                          <a:spLocks noChangeShapeType="1"/>
                        </p:cNvSpPr>
                        <p:nvPr/>
                      </p:nvSpPr>
                      <p:spPr bwMode="auto">
                        <a:xfrm flipV="1">
                          <a:off x="2681" y="1621"/>
                          <a:ext cx="59" cy="2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sp>
                  <p:nvSpPr>
                    <p:cNvPr id="11404" name="Oval 88"/>
                    <p:cNvSpPr>
                      <a:spLocks noChangeArrowheads="1"/>
                    </p:cNvSpPr>
                    <p:nvPr/>
                  </p:nvSpPr>
                  <p:spPr bwMode="auto">
                    <a:xfrm>
                      <a:off x="2682" y="1773"/>
                      <a:ext cx="29" cy="22"/>
                    </a:xfrm>
                    <a:prstGeom prst="ellipse">
                      <a:avLst/>
                    </a:prstGeom>
                    <a:solidFill>
                      <a:srgbClr val="FFFFFF"/>
                    </a:solidFill>
                    <a:ln w="6350">
                      <a:solidFill>
                        <a:srgbClr val="000000"/>
                      </a:solidFill>
                      <a:round/>
                      <a:headEnd/>
                      <a:tailEnd/>
                    </a:ln>
                  </p:spPr>
                  <p:txBody>
                    <a:bodyPr/>
                    <a:lstStyle/>
                    <a:p>
                      <a:endParaRPr lang="nb-NO"/>
                    </a:p>
                  </p:txBody>
                </p:sp>
              </p:grpSp>
            </p:grpSp>
            <p:grpSp>
              <p:nvGrpSpPr>
                <p:cNvPr id="11293" name="Group 89"/>
                <p:cNvGrpSpPr>
                  <a:grpSpLocks/>
                </p:cNvGrpSpPr>
                <p:nvPr/>
              </p:nvGrpSpPr>
              <p:grpSpPr bwMode="auto">
                <a:xfrm>
                  <a:off x="2842" y="1591"/>
                  <a:ext cx="41" cy="50"/>
                  <a:chOff x="2842" y="1591"/>
                  <a:chExt cx="41" cy="50"/>
                </a:xfrm>
              </p:grpSpPr>
              <p:sp>
                <p:nvSpPr>
                  <p:cNvPr id="11394" name="Oval 90"/>
                  <p:cNvSpPr>
                    <a:spLocks noChangeArrowheads="1"/>
                  </p:cNvSpPr>
                  <p:nvPr/>
                </p:nvSpPr>
                <p:spPr bwMode="auto">
                  <a:xfrm>
                    <a:off x="2847" y="1591"/>
                    <a:ext cx="36" cy="32"/>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95" name="Oval 91"/>
                  <p:cNvSpPr>
                    <a:spLocks noChangeArrowheads="1"/>
                  </p:cNvSpPr>
                  <p:nvPr/>
                </p:nvSpPr>
                <p:spPr bwMode="auto">
                  <a:xfrm>
                    <a:off x="2842" y="1620"/>
                    <a:ext cx="23" cy="21"/>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11294" name="Group 92"/>
                <p:cNvGrpSpPr>
                  <a:grpSpLocks/>
                </p:cNvGrpSpPr>
                <p:nvPr/>
              </p:nvGrpSpPr>
              <p:grpSpPr bwMode="auto">
                <a:xfrm>
                  <a:off x="2394" y="1540"/>
                  <a:ext cx="606" cy="490"/>
                  <a:chOff x="2394" y="1540"/>
                  <a:chExt cx="606" cy="490"/>
                </a:xfrm>
              </p:grpSpPr>
              <p:grpSp>
                <p:nvGrpSpPr>
                  <p:cNvPr id="11295" name="Group 93"/>
                  <p:cNvGrpSpPr>
                    <a:grpSpLocks/>
                  </p:cNvGrpSpPr>
                  <p:nvPr/>
                </p:nvGrpSpPr>
                <p:grpSpPr bwMode="auto">
                  <a:xfrm>
                    <a:off x="2659" y="1540"/>
                    <a:ext cx="74" cy="64"/>
                    <a:chOff x="2659" y="1540"/>
                    <a:chExt cx="74" cy="64"/>
                  </a:xfrm>
                </p:grpSpPr>
                <p:sp>
                  <p:nvSpPr>
                    <p:cNvPr id="11386" name="Rectangle 94"/>
                    <p:cNvSpPr>
                      <a:spLocks noChangeArrowheads="1"/>
                    </p:cNvSpPr>
                    <p:nvPr/>
                  </p:nvSpPr>
                  <p:spPr bwMode="auto">
                    <a:xfrm>
                      <a:off x="2667" y="1540"/>
                      <a:ext cx="11" cy="6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grpSp>
                  <p:nvGrpSpPr>
                    <p:cNvPr id="11387" name="Group 95"/>
                    <p:cNvGrpSpPr>
                      <a:grpSpLocks/>
                    </p:cNvGrpSpPr>
                    <p:nvPr/>
                  </p:nvGrpSpPr>
                  <p:grpSpPr bwMode="auto">
                    <a:xfrm>
                      <a:off x="2682" y="1540"/>
                      <a:ext cx="44" cy="64"/>
                      <a:chOff x="2682" y="1540"/>
                      <a:chExt cx="44" cy="64"/>
                    </a:xfrm>
                  </p:grpSpPr>
                  <p:sp>
                    <p:nvSpPr>
                      <p:cNvPr id="11392" name="Freeform 96"/>
                      <p:cNvSpPr>
                        <a:spLocks/>
                      </p:cNvSpPr>
                      <p:nvPr/>
                    </p:nvSpPr>
                    <p:spPr bwMode="auto">
                      <a:xfrm>
                        <a:off x="2683" y="1541"/>
                        <a:ext cx="43" cy="63"/>
                      </a:xfrm>
                      <a:custGeom>
                        <a:avLst/>
                        <a:gdLst>
                          <a:gd name="T0" fmla="*/ 0 w 130"/>
                          <a:gd name="T1" fmla="*/ 0 h 188"/>
                          <a:gd name="T2" fmla="*/ 33 w 130"/>
                          <a:gd name="T3" fmla="*/ 0 h 188"/>
                          <a:gd name="T4" fmla="*/ 130 w 130"/>
                          <a:gd name="T5" fmla="*/ 188 h 188"/>
                          <a:gd name="T6" fmla="*/ 97 w 130"/>
                          <a:gd name="T7" fmla="*/ 188 h 188"/>
                          <a:gd name="T8" fmla="*/ 0 w 130"/>
                          <a:gd name="T9" fmla="*/ 0 h 188"/>
                          <a:gd name="T10" fmla="*/ 0 60000 65536"/>
                          <a:gd name="T11" fmla="*/ 0 60000 65536"/>
                          <a:gd name="T12" fmla="*/ 0 60000 65536"/>
                          <a:gd name="T13" fmla="*/ 0 60000 65536"/>
                          <a:gd name="T14" fmla="*/ 0 60000 65536"/>
                          <a:gd name="T15" fmla="*/ 0 w 130"/>
                          <a:gd name="T16" fmla="*/ 0 h 188"/>
                          <a:gd name="T17" fmla="*/ 130 w 130"/>
                          <a:gd name="T18" fmla="*/ 188 h 188"/>
                        </a:gdLst>
                        <a:ahLst/>
                        <a:cxnLst>
                          <a:cxn ang="T10">
                            <a:pos x="T0" y="T1"/>
                          </a:cxn>
                          <a:cxn ang="T11">
                            <a:pos x="T2" y="T3"/>
                          </a:cxn>
                          <a:cxn ang="T12">
                            <a:pos x="T4" y="T5"/>
                          </a:cxn>
                          <a:cxn ang="T13">
                            <a:pos x="T6" y="T7"/>
                          </a:cxn>
                          <a:cxn ang="T14">
                            <a:pos x="T8" y="T9"/>
                          </a:cxn>
                        </a:cxnLst>
                        <a:rect l="T15" t="T16" r="T17" b="T18"/>
                        <a:pathLst>
                          <a:path w="130" h="188">
                            <a:moveTo>
                              <a:pt x="0" y="0"/>
                            </a:moveTo>
                            <a:lnTo>
                              <a:pt x="33" y="0"/>
                            </a:lnTo>
                            <a:lnTo>
                              <a:pt x="130" y="188"/>
                            </a:lnTo>
                            <a:lnTo>
                              <a:pt x="97" y="188"/>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93" name="Line 97"/>
                      <p:cNvSpPr>
                        <a:spLocks noChangeShapeType="1"/>
                      </p:cNvSpPr>
                      <p:nvPr/>
                    </p:nvSpPr>
                    <p:spPr bwMode="auto">
                      <a:xfrm flipH="1">
                        <a:off x="2682" y="1540"/>
                        <a:ext cx="42" cy="6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sp>
                  <p:nvSpPr>
                    <p:cNvPr id="11388" name="Line 98"/>
                    <p:cNvSpPr>
                      <a:spLocks noChangeShapeType="1"/>
                    </p:cNvSpPr>
                    <p:nvPr/>
                  </p:nvSpPr>
                  <p:spPr bwMode="auto">
                    <a:xfrm>
                      <a:off x="2659" y="1540"/>
                      <a:ext cx="41"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89" name="Line 99"/>
                    <p:cNvSpPr>
                      <a:spLocks noChangeShapeType="1"/>
                    </p:cNvSpPr>
                    <p:nvPr/>
                  </p:nvSpPr>
                  <p:spPr bwMode="auto">
                    <a:xfrm>
                      <a:off x="2659" y="1603"/>
                      <a:ext cx="39"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90" name="Line 100"/>
                    <p:cNvSpPr>
                      <a:spLocks noChangeShapeType="1"/>
                    </p:cNvSpPr>
                    <p:nvPr/>
                  </p:nvSpPr>
                  <p:spPr bwMode="auto">
                    <a:xfrm>
                      <a:off x="2715" y="1540"/>
                      <a:ext cx="18"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91" name="Line 101"/>
                    <p:cNvSpPr>
                      <a:spLocks noChangeShapeType="1"/>
                    </p:cNvSpPr>
                    <p:nvPr/>
                  </p:nvSpPr>
                  <p:spPr bwMode="auto">
                    <a:xfrm>
                      <a:off x="2712" y="1603"/>
                      <a:ext cx="21"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296" name="Group 102"/>
                  <p:cNvGrpSpPr>
                    <a:grpSpLocks/>
                  </p:cNvGrpSpPr>
                  <p:nvPr/>
                </p:nvGrpSpPr>
                <p:grpSpPr bwMode="auto">
                  <a:xfrm>
                    <a:off x="2518" y="1922"/>
                    <a:ext cx="87" cy="108"/>
                    <a:chOff x="2518" y="1922"/>
                    <a:chExt cx="87" cy="108"/>
                  </a:xfrm>
                </p:grpSpPr>
                <p:sp>
                  <p:nvSpPr>
                    <p:cNvPr id="11373" name="Line 103"/>
                    <p:cNvSpPr>
                      <a:spLocks noChangeShapeType="1"/>
                    </p:cNvSpPr>
                    <p:nvPr/>
                  </p:nvSpPr>
                  <p:spPr bwMode="auto">
                    <a:xfrm>
                      <a:off x="2518" y="1988"/>
                      <a:ext cx="30" cy="2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11374" name="Group 104"/>
                    <p:cNvGrpSpPr>
                      <a:grpSpLocks/>
                    </p:cNvGrpSpPr>
                    <p:nvPr/>
                  </p:nvGrpSpPr>
                  <p:grpSpPr bwMode="auto">
                    <a:xfrm>
                      <a:off x="2522" y="1922"/>
                      <a:ext cx="83" cy="108"/>
                      <a:chOff x="2522" y="1922"/>
                      <a:chExt cx="83" cy="108"/>
                    </a:xfrm>
                  </p:grpSpPr>
                  <p:grpSp>
                    <p:nvGrpSpPr>
                      <p:cNvPr id="11375" name="Group 105"/>
                      <p:cNvGrpSpPr>
                        <a:grpSpLocks/>
                      </p:cNvGrpSpPr>
                      <p:nvPr/>
                    </p:nvGrpSpPr>
                    <p:grpSpPr bwMode="auto">
                      <a:xfrm>
                        <a:off x="2545" y="1953"/>
                        <a:ext cx="60" cy="77"/>
                        <a:chOff x="2545" y="1953"/>
                        <a:chExt cx="60" cy="77"/>
                      </a:xfrm>
                    </p:grpSpPr>
                    <p:sp>
                      <p:nvSpPr>
                        <p:cNvPr id="11381" name="Line 106"/>
                        <p:cNvSpPr>
                          <a:spLocks noChangeShapeType="1"/>
                        </p:cNvSpPr>
                        <p:nvPr/>
                      </p:nvSpPr>
                      <p:spPr bwMode="auto">
                        <a:xfrm>
                          <a:off x="2556" y="2019"/>
                          <a:ext cx="15" cy="1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11382" name="Group 107"/>
                        <p:cNvGrpSpPr>
                          <a:grpSpLocks/>
                        </p:cNvGrpSpPr>
                        <p:nvPr/>
                      </p:nvGrpSpPr>
                      <p:grpSpPr bwMode="auto">
                        <a:xfrm>
                          <a:off x="2545" y="1953"/>
                          <a:ext cx="60" cy="75"/>
                          <a:chOff x="2545" y="1953"/>
                          <a:chExt cx="60" cy="75"/>
                        </a:xfrm>
                      </p:grpSpPr>
                      <p:sp>
                        <p:nvSpPr>
                          <p:cNvPr id="11383" name="Freeform 108"/>
                          <p:cNvSpPr>
                            <a:spLocks/>
                          </p:cNvSpPr>
                          <p:nvPr/>
                        </p:nvSpPr>
                        <p:spPr bwMode="auto">
                          <a:xfrm>
                            <a:off x="2561" y="1956"/>
                            <a:ext cx="42" cy="72"/>
                          </a:xfrm>
                          <a:custGeom>
                            <a:avLst/>
                            <a:gdLst>
                              <a:gd name="T0" fmla="*/ 126 w 126"/>
                              <a:gd name="T1" fmla="*/ 20 h 216"/>
                              <a:gd name="T2" fmla="*/ 23 w 126"/>
                              <a:gd name="T3" fmla="*/ 216 h 216"/>
                              <a:gd name="T4" fmla="*/ 0 w 126"/>
                              <a:gd name="T5" fmla="*/ 197 h 216"/>
                              <a:gd name="T6" fmla="*/ 103 w 126"/>
                              <a:gd name="T7" fmla="*/ 0 h 216"/>
                              <a:gd name="T8" fmla="*/ 126 w 126"/>
                              <a:gd name="T9" fmla="*/ 20 h 216"/>
                              <a:gd name="T10" fmla="*/ 0 60000 65536"/>
                              <a:gd name="T11" fmla="*/ 0 60000 65536"/>
                              <a:gd name="T12" fmla="*/ 0 60000 65536"/>
                              <a:gd name="T13" fmla="*/ 0 60000 65536"/>
                              <a:gd name="T14" fmla="*/ 0 60000 65536"/>
                              <a:gd name="T15" fmla="*/ 0 w 126"/>
                              <a:gd name="T16" fmla="*/ 0 h 216"/>
                              <a:gd name="T17" fmla="*/ 126 w 126"/>
                              <a:gd name="T18" fmla="*/ 216 h 216"/>
                            </a:gdLst>
                            <a:ahLst/>
                            <a:cxnLst>
                              <a:cxn ang="T10">
                                <a:pos x="T0" y="T1"/>
                              </a:cxn>
                              <a:cxn ang="T11">
                                <a:pos x="T2" y="T3"/>
                              </a:cxn>
                              <a:cxn ang="T12">
                                <a:pos x="T4" y="T5"/>
                              </a:cxn>
                              <a:cxn ang="T13">
                                <a:pos x="T6" y="T7"/>
                              </a:cxn>
                              <a:cxn ang="T14">
                                <a:pos x="T8" y="T9"/>
                              </a:cxn>
                            </a:cxnLst>
                            <a:rect l="T15" t="T16" r="T17" b="T18"/>
                            <a:pathLst>
                              <a:path w="126" h="216">
                                <a:moveTo>
                                  <a:pt x="126" y="20"/>
                                </a:moveTo>
                                <a:lnTo>
                                  <a:pt x="23" y="216"/>
                                </a:lnTo>
                                <a:lnTo>
                                  <a:pt x="0" y="197"/>
                                </a:lnTo>
                                <a:lnTo>
                                  <a:pt x="103" y="0"/>
                                </a:lnTo>
                                <a:lnTo>
                                  <a:pt x="126" y="2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84" name="Line 109"/>
                          <p:cNvSpPr>
                            <a:spLocks noChangeShapeType="1"/>
                          </p:cNvSpPr>
                          <p:nvPr/>
                        </p:nvSpPr>
                        <p:spPr bwMode="auto">
                          <a:xfrm flipV="1">
                            <a:off x="2545" y="1956"/>
                            <a:ext cx="49" cy="5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85" name="Line 110"/>
                          <p:cNvSpPr>
                            <a:spLocks noChangeShapeType="1"/>
                          </p:cNvSpPr>
                          <p:nvPr/>
                        </p:nvSpPr>
                        <p:spPr bwMode="auto">
                          <a:xfrm>
                            <a:off x="2591" y="1953"/>
                            <a:ext cx="14"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nvGrpSpPr>
                      <p:cNvPr id="11376" name="Group 111"/>
                      <p:cNvGrpSpPr>
                        <a:grpSpLocks/>
                      </p:cNvGrpSpPr>
                      <p:nvPr/>
                    </p:nvGrpSpPr>
                    <p:grpSpPr bwMode="auto">
                      <a:xfrm>
                        <a:off x="2522" y="1922"/>
                        <a:ext cx="57" cy="85"/>
                        <a:chOff x="2522" y="1922"/>
                        <a:chExt cx="57" cy="85"/>
                      </a:xfrm>
                    </p:grpSpPr>
                    <p:grpSp>
                      <p:nvGrpSpPr>
                        <p:cNvPr id="11377" name="Group 112"/>
                        <p:cNvGrpSpPr>
                          <a:grpSpLocks/>
                        </p:cNvGrpSpPr>
                        <p:nvPr/>
                      </p:nvGrpSpPr>
                      <p:grpSpPr bwMode="auto">
                        <a:xfrm>
                          <a:off x="2522" y="1925"/>
                          <a:ext cx="54" cy="82"/>
                          <a:chOff x="2522" y="1925"/>
                          <a:chExt cx="54" cy="82"/>
                        </a:xfrm>
                      </p:grpSpPr>
                      <p:sp>
                        <p:nvSpPr>
                          <p:cNvPr id="11379" name="Freeform 113"/>
                          <p:cNvSpPr>
                            <a:spLocks/>
                          </p:cNvSpPr>
                          <p:nvPr/>
                        </p:nvSpPr>
                        <p:spPr bwMode="auto">
                          <a:xfrm>
                            <a:off x="2534" y="1935"/>
                            <a:ext cx="42" cy="72"/>
                          </a:xfrm>
                          <a:custGeom>
                            <a:avLst/>
                            <a:gdLst>
                              <a:gd name="T0" fmla="*/ 126 w 126"/>
                              <a:gd name="T1" fmla="*/ 19 h 216"/>
                              <a:gd name="T2" fmla="*/ 23 w 126"/>
                              <a:gd name="T3" fmla="*/ 216 h 216"/>
                              <a:gd name="T4" fmla="*/ 0 w 126"/>
                              <a:gd name="T5" fmla="*/ 196 h 216"/>
                              <a:gd name="T6" fmla="*/ 103 w 126"/>
                              <a:gd name="T7" fmla="*/ 0 h 216"/>
                              <a:gd name="T8" fmla="*/ 126 w 126"/>
                              <a:gd name="T9" fmla="*/ 19 h 216"/>
                              <a:gd name="T10" fmla="*/ 0 60000 65536"/>
                              <a:gd name="T11" fmla="*/ 0 60000 65536"/>
                              <a:gd name="T12" fmla="*/ 0 60000 65536"/>
                              <a:gd name="T13" fmla="*/ 0 60000 65536"/>
                              <a:gd name="T14" fmla="*/ 0 60000 65536"/>
                              <a:gd name="T15" fmla="*/ 0 w 126"/>
                              <a:gd name="T16" fmla="*/ 0 h 216"/>
                              <a:gd name="T17" fmla="*/ 126 w 126"/>
                              <a:gd name="T18" fmla="*/ 216 h 216"/>
                            </a:gdLst>
                            <a:ahLst/>
                            <a:cxnLst>
                              <a:cxn ang="T10">
                                <a:pos x="T0" y="T1"/>
                              </a:cxn>
                              <a:cxn ang="T11">
                                <a:pos x="T2" y="T3"/>
                              </a:cxn>
                              <a:cxn ang="T12">
                                <a:pos x="T4" y="T5"/>
                              </a:cxn>
                              <a:cxn ang="T13">
                                <a:pos x="T6" y="T7"/>
                              </a:cxn>
                              <a:cxn ang="T14">
                                <a:pos x="T8" y="T9"/>
                              </a:cxn>
                            </a:cxnLst>
                            <a:rect l="T15" t="T16" r="T17" b="T18"/>
                            <a:pathLst>
                              <a:path w="126" h="216">
                                <a:moveTo>
                                  <a:pt x="126" y="19"/>
                                </a:moveTo>
                                <a:lnTo>
                                  <a:pt x="23" y="216"/>
                                </a:lnTo>
                                <a:lnTo>
                                  <a:pt x="0" y="196"/>
                                </a:lnTo>
                                <a:lnTo>
                                  <a:pt x="103" y="0"/>
                                </a:lnTo>
                                <a:lnTo>
                                  <a:pt x="126" y="1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80" name="Freeform 114"/>
                          <p:cNvSpPr>
                            <a:spLocks/>
                          </p:cNvSpPr>
                          <p:nvPr/>
                        </p:nvSpPr>
                        <p:spPr bwMode="auto">
                          <a:xfrm>
                            <a:off x="2522" y="1925"/>
                            <a:ext cx="42" cy="72"/>
                          </a:xfrm>
                          <a:custGeom>
                            <a:avLst/>
                            <a:gdLst>
                              <a:gd name="T0" fmla="*/ 126 w 126"/>
                              <a:gd name="T1" fmla="*/ 18 h 215"/>
                              <a:gd name="T2" fmla="*/ 23 w 126"/>
                              <a:gd name="T3" fmla="*/ 215 h 215"/>
                              <a:gd name="T4" fmla="*/ 0 w 126"/>
                              <a:gd name="T5" fmla="*/ 196 h 215"/>
                              <a:gd name="T6" fmla="*/ 103 w 126"/>
                              <a:gd name="T7" fmla="*/ 0 h 215"/>
                              <a:gd name="T8" fmla="*/ 126 w 126"/>
                              <a:gd name="T9" fmla="*/ 18 h 215"/>
                              <a:gd name="T10" fmla="*/ 0 60000 65536"/>
                              <a:gd name="T11" fmla="*/ 0 60000 65536"/>
                              <a:gd name="T12" fmla="*/ 0 60000 65536"/>
                              <a:gd name="T13" fmla="*/ 0 60000 65536"/>
                              <a:gd name="T14" fmla="*/ 0 60000 65536"/>
                              <a:gd name="T15" fmla="*/ 0 w 126"/>
                              <a:gd name="T16" fmla="*/ 0 h 215"/>
                              <a:gd name="T17" fmla="*/ 126 w 126"/>
                              <a:gd name="T18" fmla="*/ 215 h 215"/>
                            </a:gdLst>
                            <a:ahLst/>
                            <a:cxnLst>
                              <a:cxn ang="T10">
                                <a:pos x="T0" y="T1"/>
                              </a:cxn>
                              <a:cxn ang="T11">
                                <a:pos x="T2" y="T3"/>
                              </a:cxn>
                              <a:cxn ang="T12">
                                <a:pos x="T4" y="T5"/>
                              </a:cxn>
                              <a:cxn ang="T13">
                                <a:pos x="T6" y="T7"/>
                              </a:cxn>
                              <a:cxn ang="T14">
                                <a:pos x="T8" y="T9"/>
                              </a:cxn>
                            </a:cxnLst>
                            <a:rect l="T15" t="T16" r="T17" b="T18"/>
                            <a:pathLst>
                              <a:path w="126" h="215">
                                <a:moveTo>
                                  <a:pt x="126" y="18"/>
                                </a:moveTo>
                                <a:lnTo>
                                  <a:pt x="23" y="215"/>
                                </a:lnTo>
                                <a:lnTo>
                                  <a:pt x="0" y="196"/>
                                </a:lnTo>
                                <a:lnTo>
                                  <a:pt x="103" y="0"/>
                                </a:lnTo>
                                <a:lnTo>
                                  <a:pt x="126" y="1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
                      <p:nvSpPr>
                        <p:cNvPr id="11378" name="Line 115"/>
                        <p:cNvSpPr>
                          <a:spLocks noChangeShapeType="1"/>
                        </p:cNvSpPr>
                        <p:nvPr/>
                      </p:nvSpPr>
                      <p:spPr bwMode="auto">
                        <a:xfrm>
                          <a:off x="2552" y="1922"/>
                          <a:ext cx="27" cy="2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grpSp>
                <p:nvGrpSpPr>
                  <p:cNvPr id="11297" name="Group 116"/>
                  <p:cNvGrpSpPr>
                    <a:grpSpLocks/>
                  </p:cNvGrpSpPr>
                  <p:nvPr/>
                </p:nvGrpSpPr>
                <p:grpSpPr bwMode="auto">
                  <a:xfrm>
                    <a:off x="2804" y="1945"/>
                    <a:ext cx="69" cy="79"/>
                    <a:chOff x="2804" y="1945"/>
                    <a:chExt cx="69" cy="79"/>
                  </a:xfrm>
                </p:grpSpPr>
                <p:sp>
                  <p:nvSpPr>
                    <p:cNvPr id="11368" name="Line 117"/>
                    <p:cNvSpPr>
                      <a:spLocks noChangeShapeType="1"/>
                    </p:cNvSpPr>
                    <p:nvPr/>
                  </p:nvSpPr>
                  <p:spPr bwMode="auto">
                    <a:xfrm flipH="1">
                      <a:off x="2804" y="1945"/>
                      <a:ext cx="15"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69" name="Freeform 118"/>
                    <p:cNvSpPr>
                      <a:spLocks/>
                    </p:cNvSpPr>
                    <p:nvPr/>
                  </p:nvSpPr>
                  <p:spPr bwMode="auto">
                    <a:xfrm>
                      <a:off x="2808" y="1949"/>
                      <a:ext cx="42" cy="72"/>
                    </a:xfrm>
                    <a:custGeom>
                      <a:avLst/>
                      <a:gdLst>
                        <a:gd name="T0" fmla="*/ 0 w 127"/>
                        <a:gd name="T1" fmla="*/ 18 h 215"/>
                        <a:gd name="T2" fmla="*/ 103 w 127"/>
                        <a:gd name="T3" fmla="*/ 215 h 215"/>
                        <a:gd name="T4" fmla="*/ 127 w 127"/>
                        <a:gd name="T5" fmla="*/ 196 h 215"/>
                        <a:gd name="T6" fmla="*/ 23 w 127"/>
                        <a:gd name="T7" fmla="*/ 0 h 215"/>
                        <a:gd name="T8" fmla="*/ 0 w 127"/>
                        <a:gd name="T9" fmla="*/ 18 h 215"/>
                        <a:gd name="T10" fmla="*/ 0 60000 65536"/>
                        <a:gd name="T11" fmla="*/ 0 60000 65536"/>
                        <a:gd name="T12" fmla="*/ 0 60000 65536"/>
                        <a:gd name="T13" fmla="*/ 0 60000 65536"/>
                        <a:gd name="T14" fmla="*/ 0 60000 65536"/>
                        <a:gd name="T15" fmla="*/ 0 w 127"/>
                        <a:gd name="T16" fmla="*/ 0 h 215"/>
                        <a:gd name="T17" fmla="*/ 127 w 127"/>
                        <a:gd name="T18" fmla="*/ 215 h 215"/>
                      </a:gdLst>
                      <a:ahLst/>
                      <a:cxnLst>
                        <a:cxn ang="T10">
                          <a:pos x="T0" y="T1"/>
                        </a:cxn>
                        <a:cxn ang="T11">
                          <a:pos x="T2" y="T3"/>
                        </a:cxn>
                        <a:cxn ang="T12">
                          <a:pos x="T4" y="T5"/>
                        </a:cxn>
                        <a:cxn ang="T13">
                          <a:pos x="T6" y="T7"/>
                        </a:cxn>
                        <a:cxn ang="T14">
                          <a:pos x="T8" y="T9"/>
                        </a:cxn>
                      </a:cxnLst>
                      <a:rect l="T15" t="T16" r="T17" b="T18"/>
                      <a:pathLst>
                        <a:path w="127" h="215">
                          <a:moveTo>
                            <a:pt x="0" y="18"/>
                          </a:moveTo>
                          <a:lnTo>
                            <a:pt x="103" y="215"/>
                          </a:lnTo>
                          <a:lnTo>
                            <a:pt x="127" y="196"/>
                          </a:lnTo>
                          <a:lnTo>
                            <a:pt x="23" y="0"/>
                          </a:lnTo>
                          <a:lnTo>
                            <a:pt x="0" y="18"/>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70" name="Line 119"/>
                    <p:cNvSpPr>
                      <a:spLocks noChangeShapeType="1"/>
                    </p:cNvSpPr>
                    <p:nvPr/>
                  </p:nvSpPr>
                  <p:spPr bwMode="auto">
                    <a:xfrm flipH="1" flipV="1">
                      <a:off x="2815" y="1949"/>
                      <a:ext cx="50" cy="5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71" name="Line 120"/>
                    <p:cNvSpPr>
                      <a:spLocks noChangeShapeType="1"/>
                    </p:cNvSpPr>
                    <p:nvPr/>
                  </p:nvSpPr>
                  <p:spPr bwMode="auto">
                    <a:xfrm flipV="1">
                      <a:off x="2837" y="2010"/>
                      <a:ext cx="16" cy="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72" name="Line 121"/>
                    <p:cNvSpPr>
                      <a:spLocks noChangeShapeType="1"/>
                    </p:cNvSpPr>
                    <p:nvPr/>
                  </p:nvSpPr>
                  <p:spPr bwMode="auto">
                    <a:xfrm flipV="1">
                      <a:off x="2857" y="1994"/>
                      <a:ext cx="16"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298" name="Group 122"/>
                  <p:cNvGrpSpPr>
                    <a:grpSpLocks/>
                  </p:cNvGrpSpPr>
                  <p:nvPr/>
                </p:nvGrpSpPr>
                <p:grpSpPr bwMode="auto">
                  <a:xfrm>
                    <a:off x="2802" y="1545"/>
                    <a:ext cx="49" cy="77"/>
                    <a:chOff x="2802" y="1545"/>
                    <a:chExt cx="49" cy="77"/>
                  </a:xfrm>
                </p:grpSpPr>
                <p:sp>
                  <p:nvSpPr>
                    <p:cNvPr id="11365" name="Freeform 123"/>
                    <p:cNvSpPr>
                      <a:spLocks/>
                    </p:cNvSpPr>
                    <p:nvPr/>
                  </p:nvSpPr>
                  <p:spPr bwMode="auto">
                    <a:xfrm>
                      <a:off x="2805" y="1548"/>
                      <a:ext cx="43" cy="72"/>
                    </a:xfrm>
                    <a:custGeom>
                      <a:avLst/>
                      <a:gdLst>
                        <a:gd name="T0" fmla="*/ 127 w 127"/>
                        <a:gd name="T1" fmla="*/ 19 h 216"/>
                        <a:gd name="T2" fmla="*/ 24 w 127"/>
                        <a:gd name="T3" fmla="*/ 216 h 216"/>
                        <a:gd name="T4" fmla="*/ 0 w 127"/>
                        <a:gd name="T5" fmla="*/ 197 h 216"/>
                        <a:gd name="T6" fmla="*/ 104 w 127"/>
                        <a:gd name="T7" fmla="*/ 0 h 216"/>
                        <a:gd name="T8" fmla="*/ 127 w 127"/>
                        <a:gd name="T9" fmla="*/ 19 h 216"/>
                        <a:gd name="T10" fmla="*/ 0 60000 65536"/>
                        <a:gd name="T11" fmla="*/ 0 60000 65536"/>
                        <a:gd name="T12" fmla="*/ 0 60000 65536"/>
                        <a:gd name="T13" fmla="*/ 0 60000 65536"/>
                        <a:gd name="T14" fmla="*/ 0 60000 65536"/>
                        <a:gd name="T15" fmla="*/ 0 w 127"/>
                        <a:gd name="T16" fmla="*/ 0 h 216"/>
                        <a:gd name="T17" fmla="*/ 127 w 127"/>
                        <a:gd name="T18" fmla="*/ 216 h 216"/>
                      </a:gdLst>
                      <a:ahLst/>
                      <a:cxnLst>
                        <a:cxn ang="T10">
                          <a:pos x="T0" y="T1"/>
                        </a:cxn>
                        <a:cxn ang="T11">
                          <a:pos x="T2" y="T3"/>
                        </a:cxn>
                        <a:cxn ang="T12">
                          <a:pos x="T4" y="T5"/>
                        </a:cxn>
                        <a:cxn ang="T13">
                          <a:pos x="T6" y="T7"/>
                        </a:cxn>
                        <a:cxn ang="T14">
                          <a:pos x="T8" y="T9"/>
                        </a:cxn>
                      </a:cxnLst>
                      <a:rect l="T15" t="T16" r="T17" b="T18"/>
                      <a:pathLst>
                        <a:path w="127" h="216">
                          <a:moveTo>
                            <a:pt x="127" y="19"/>
                          </a:moveTo>
                          <a:lnTo>
                            <a:pt x="24" y="216"/>
                          </a:lnTo>
                          <a:lnTo>
                            <a:pt x="0" y="197"/>
                          </a:lnTo>
                          <a:lnTo>
                            <a:pt x="104" y="0"/>
                          </a:lnTo>
                          <a:lnTo>
                            <a:pt x="127" y="1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66" name="Line 124"/>
                    <p:cNvSpPr>
                      <a:spLocks noChangeShapeType="1"/>
                    </p:cNvSpPr>
                    <p:nvPr/>
                  </p:nvSpPr>
                  <p:spPr bwMode="auto">
                    <a:xfrm>
                      <a:off x="2802" y="1610"/>
                      <a:ext cx="14"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67" name="Line 125"/>
                    <p:cNvSpPr>
                      <a:spLocks noChangeShapeType="1"/>
                    </p:cNvSpPr>
                    <p:nvPr/>
                  </p:nvSpPr>
                  <p:spPr bwMode="auto">
                    <a:xfrm>
                      <a:off x="2837" y="1545"/>
                      <a:ext cx="14"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299" name="Group 126"/>
                  <p:cNvGrpSpPr>
                    <a:grpSpLocks/>
                  </p:cNvGrpSpPr>
                  <p:nvPr/>
                </p:nvGrpSpPr>
                <p:grpSpPr bwMode="auto">
                  <a:xfrm>
                    <a:off x="2396" y="1754"/>
                    <a:ext cx="80" cy="59"/>
                    <a:chOff x="2396" y="1754"/>
                    <a:chExt cx="80" cy="59"/>
                  </a:xfrm>
                </p:grpSpPr>
                <p:sp>
                  <p:nvSpPr>
                    <p:cNvPr id="11357" name="Rectangle 127"/>
                    <p:cNvSpPr>
                      <a:spLocks noChangeArrowheads="1"/>
                    </p:cNvSpPr>
                    <p:nvPr/>
                  </p:nvSpPr>
                  <p:spPr bwMode="auto">
                    <a:xfrm>
                      <a:off x="2396" y="1798"/>
                      <a:ext cx="79" cy="9"/>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grpSp>
                  <p:nvGrpSpPr>
                    <p:cNvPr id="11358" name="Group 128"/>
                    <p:cNvGrpSpPr>
                      <a:grpSpLocks/>
                    </p:cNvGrpSpPr>
                    <p:nvPr/>
                  </p:nvGrpSpPr>
                  <p:grpSpPr bwMode="auto">
                    <a:xfrm>
                      <a:off x="2396" y="1760"/>
                      <a:ext cx="79" cy="35"/>
                      <a:chOff x="2396" y="1760"/>
                      <a:chExt cx="79" cy="35"/>
                    </a:xfrm>
                  </p:grpSpPr>
                  <p:sp>
                    <p:nvSpPr>
                      <p:cNvPr id="11363" name="Freeform 129"/>
                      <p:cNvSpPr>
                        <a:spLocks/>
                      </p:cNvSpPr>
                      <p:nvPr/>
                    </p:nvSpPr>
                    <p:spPr bwMode="auto">
                      <a:xfrm>
                        <a:off x="2396" y="1760"/>
                        <a:ext cx="79" cy="35"/>
                      </a:xfrm>
                      <a:custGeom>
                        <a:avLst/>
                        <a:gdLst>
                          <a:gd name="T0" fmla="*/ 235 w 235"/>
                          <a:gd name="T1" fmla="*/ 105 h 105"/>
                          <a:gd name="T2" fmla="*/ 235 w 235"/>
                          <a:gd name="T3" fmla="*/ 78 h 105"/>
                          <a:gd name="T4" fmla="*/ 0 w 235"/>
                          <a:gd name="T5" fmla="*/ 0 h 105"/>
                          <a:gd name="T6" fmla="*/ 0 w 235"/>
                          <a:gd name="T7" fmla="*/ 26 h 105"/>
                          <a:gd name="T8" fmla="*/ 235 w 235"/>
                          <a:gd name="T9" fmla="*/ 105 h 105"/>
                          <a:gd name="T10" fmla="*/ 0 60000 65536"/>
                          <a:gd name="T11" fmla="*/ 0 60000 65536"/>
                          <a:gd name="T12" fmla="*/ 0 60000 65536"/>
                          <a:gd name="T13" fmla="*/ 0 60000 65536"/>
                          <a:gd name="T14" fmla="*/ 0 60000 65536"/>
                          <a:gd name="T15" fmla="*/ 0 w 235"/>
                          <a:gd name="T16" fmla="*/ 0 h 105"/>
                          <a:gd name="T17" fmla="*/ 235 w 235"/>
                          <a:gd name="T18" fmla="*/ 105 h 105"/>
                        </a:gdLst>
                        <a:ahLst/>
                        <a:cxnLst>
                          <a:cxn ang="T10">
                            <a:pos x="T0" y="T1"/>
                          </a:cxn>
                          <a:cxn ang="T11">
                            <a:pos x="T2" y="T3"/>
                          </a:cxn>
                          <a:cxn ang="T12">
                            <a:pos x="T4" y="T5"/>
                          </a:cxn>
                          <a:cxn ang="T13">
                            <a:pos x="T6" y="T7"/>
                          </a:cxn>
                          <a:cxn ang="T14">
                            <a:pos x="T8" y="T9"/>
                          </a:cxn>
                        </a:cxnLst>
                        <a:rect l="T15" t="T16" r="T17" b="T18"/>
                        <a:pathLst>
                          <a:path w="235" h="105">
                            <a:moveTo>
                              <a:pt x="235" y="105"/>
                            </a:moveTo>
                            <a:lnTo>
                              <a:pt x="235" y="78"/>
                            </a:lnTo>
                            <a:lnTo>
                              <a:pt x="0" y="0"/>
                            </a:lnTo>
                            <a:lnTo>
                              <a:pt x="0" y="26"/>
                            </a:lnTo>
                            <a:lnTo>
                              <a:pt x="235" y="105"/>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64" name="Line 130"/>
                      <p:cNvSpPr>
                        <a:spLocks noChangeShapeType="1"/>
                      </p:cNvSpPr>
                      <p:nvPr/>
                    </p:nvSpPr>
                    <p:spPr bwMode="auto">
                      <a:xfrm flipV="1">
                        <a:off x="2398" y="1761"/>
                        <a:ext cx="77" cy="3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sp>
                  <p:nvSpPr>
                    <p:cNvPr id="11359" name="Line 131"/>
                    <p:cNvSpPr>
                      <a:spLocks noChangeShapeType="1"/>
                    </p:cNvSpPr>
                    <p:nvPr/>
                  </p:nvSpPr>
                  <p:spPr bwMode="auto">
                    <a:xfrm>
                      <a:off x="2475" y="1780"/>
                      <a:ext cx="1" cy="3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60" name="Line 132"/>
                    <p:cNvSpPr>
                      <a:spLocks noChangeShapeType="1"/>
                    </p:cNvSpPr>
                    <p:nvPr/>
                  </p:nvSpPr>
                  <p:spPr bwMode="auto">
                    <a:xfrm>
                      <a:off x="2397" y="1782"/>
                      <a:ext cx="1" cy="3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61" name="Line 133"/>
                    <p:cNvSpPr>
                      <a:spLocks noChangeShapeType="1"/>
                    </p:cNvSpPr>
                    <p:nvPr/>
                  </p:nvSpPr>
                  <p:spPr bwMode="auto">
                    <a:xfrm>
                      <a:off x="2475" y="1754"/>
                      <a:ext cx="1" cy="1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62" name="Line 134"/>
                    <p:cNvSpPr>
                      <a:spLocks noChangeShapeType="1"/>
                    </p:cNvSpPr>
                    <p:nvPr/>
                  </p:nvSpPr>
                  <p:spPr bwMode="auto">
                    <a:xfrm>
                      <a:off x="2397" y="1754"/>
                      <a:ext cx="1" cy="1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300" name="Group 135"/>
                  <p:cNvGrpSpPr>
                    <a:grpSpLocks/>
                  </p:cNvGrpSpPr>
                  <p:nvPr/>
                </p:nvGrpSpPr>
                <p:grpSpPr bwMode="auto">
                  <a:xfrm>
                    <a:off x="2511" y="1540"/>
                    <a:ext cx="84" cy="107"/>
                    <a:chOff x="2511" y="1540"/>
                    <a:chExt cx="84" cy="107"/>
                  </a:xfrm>
                </p:grpSpPr>
                <p:sp>
                  <p:nvSpPr>
                    <p:cNvPr id="11350" name="Freeform 136"/>
                    <p:cNvSpPr>
                      <a:spLocks/>
                    </p:cNvSpPr>
                    <p:nvPr/>
                  </p:nvSpPr>
                  <p:spPr bwMode="auto">
                    <a:xfrm>
                      <a:off x="2550" y="1543"/>
                      <a:ext cx="42" cy="72"/>
                    </a:xfrm>
                    <a:custGeom>
                      <a:avLst/>
                      <a:gdLst>
                        <a:gd name="T0" fmla="*/ 0 w 125"/>
                        <a:gd name="T1" fmla="*/ 20 h 216"/>
                        <a:gd name="T2" fmla="*/ 103 w 125"/>
                        <a:gd name="T3" fmla="*/ 216 h 216"/>
                        <a:gd name="T4" fmla="*/ 125 w 125"/>
                        <a:gd name="T5" fmla="*/ 196 h 216"/>
                        <a:gd name="T6" fmla="*/ 23 w 125"/>
                        <a:gd name="T7" fmla="*/ 0 h 216"/>
                        <a:gd name="T8" fmla="*/ 0 w 125"/>
                        <a:gd name="T9" fmla="*/ 20 h 216"/>
                        <a:gd name="T10" fmla="*/ 0 60000 65536"/>
                        <a:gd name="T11" fmla="*/ 0 60000 65536"/>
                        <a:gd name="T12" fmla="*/ 0 60000 65536"/>
                        <a:gd name="T13" fmla="*/ 0 60000 65536"/>
                        <a:gd name="T14" fmla="*/ 0 60000 65536"/>
                        <a:gd name="T15" fmla="*/ 0 w 125"/>
                        <a:gd name="T16" fmla="*/ 0 h 216"/>
                        <a:gd name="T17" fmla="*/ 125 w 125"/>
                        <a:gd name="T18" fmla="*/ 216 h 216"/>
                      </a:gdLst>
                      <a:ahLst/>
                      <a:cxnLst>
                        <a:cxn ang="T10">
                          <a:pos x="T0" y="T1"/>
                        </a:cxn>
                        <a:cxn ang="T11">
                          <a:pos x="T2" y="T3"/>
                        </a:cxn>
                        <a:cxn ang="T12">
                          <a:pos x="T4" y="T5"/>
                        </a:cxn>
                        <a:cxn ang="T13">
                          <a:pos x="T6" y="T7"/>
                        </a:cxn>
                        <a:cxn ang="T14">
                          <a:pos x="T8" y="T9"/>
                        </a:cxn>
                      </a:cxnLst>
                      <a:rect l="T15" t="T16" r="T17" b="T18"/>
                      <a:pathLst>
                        <a:path w="125" h="216">
                          <a:moveTo>
                            <a:pt x="0" y="20"/>
                          </a:moveTo>
                          <a:lnTo>
                            <a:pt x="103" y="216"/>
                          </a:lnTo>
                          <a:lnTo>
                            <a:pt x="125" y="196"/>
                          </a:lnTo>
                          <a:lnTo>
                            <a:pt x="23" y="0"/>
                          </a:lnTo>
                          <a:lnTo>
                            <a:pt x="0" y="2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51" name="Line 137"/>
                    <p:cNvSpPr>
                      <a:spLocks noChangeShapeType="1"/>
                    </p:cNvSpPr>
                    <p:nvPr/>
                  </p:nvSpPr>
                  <p:spPr bwMode="auto">
                    <a:xfrm flipH="1">
                      <a:off x="2574" y="1605"/>
                      <a:ext cx="21" cy="1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52" name="Line 138"/>
                    <p:cNvSpPr>
                      <a:spLocks noChangeShapeType="1"/>
                    </p:cNvSpPr>
                    <p:nvPr/>
                  </p:nvSpPr>
                  <p:spPr bwMode="auto">
                    <a:xfrm flipH="1">
                      <a:off x="2542" y="1540"/>
                      <a:ext cx="18" cy="1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53" name="Freeform 139"/>
                    <p:cNvSpPr>
                      <a:spLocks/>
                    </p:cNvSpPr>
                    <p:nvPr/>
                  </p:nvSpPr>
                  <p:spPr bwMode="auto">
                    <a:xfrm>
                      <a:off x="2516" y="1572"/>
                      <a:ext cx="68" cy="48"/>
                    </a:xfrm>
                    <a:custGeom>
                      <a:avLst/>
                      <a:gdLst>
                        <a:gd name="T0" fmla="*/ 21 w 203"/>
                        <a:gd name="T1" fmla="*/ 0 h 146"/>
                        <a:gd name="T2" fmla="*/ 203 w 203"/>
                        <a:gd name="T3" fmla="*/ 129 h 146"/>
                        <a:gd name="T4" fmla="*/ 184 w 203"/>
                        <a:gd name="T5" fmla="*/ 146 h 146"/>
                        <a:gd name="T6" fmla="*/ 0 w 203"/>
                        <a:gd name="T7" fmla="*/ 17 h 146"/>
                        <a:gd name="T8" fmla="*/ 21 w 203"/>
                        <a:gd name="T9" fmla="*/ 0 h 146"/>
                        <a:gd name="T10" fmla="*/ 0 60000 65536"/>
                        <a:gd name="T11" fmla="*/ 0 60000 65536"/>
                        <a:gd name="T12" fmla="*/ 0 60000 65536"/>
                        <a:gd name="T13" fmla="*/ 0 60000 65536"/>
                        <a:gd name="T14" fmla="*/ 0 60000 65536"/>
                        <a:gd name="T15" fmla="*/ 0 w 203"/>
                        <a:gd name="T16" fmla="*/ 0 h 146"/>
                        <a:gd name="T17" fmla="*/ 203 w 203"/>
                        <a:gd name="T18" fmla="*/ 146 h 146"/>
                      </a:gdLst>
                      <a:ahLst/>
                      <a:cxnLst>
                        <a:cxn ang="T10">
                          <a:pos x="T0" y="T1"/>
                        </a:cxn>
                        <a:cxn ang="T11">
                          <a:pos x="T2" y="T3"/>
                        </a:cxn>
                        <a:cxn ang="T12">
                          <a:pos x="T4" y="T5"/>
                        </a:cxn>
                        <a:cxn ang="T13">
                          <a:pos x="T6" y="T7"/>
                        </a:cxn>
                        <a:cxn ang="T14">
                          <a:pos x="T8" y="T9"/>
                        </a:cxn>
                      </a:cxnLst>
                      <a:rect l="T15" t="T16" r="T17" b="T18"/>
                      <a:pathLst>
                        <a:path w="203" h="146">
                          <a:moveTo>
                            <a:pt x="21" y="0"/>
                          </a:moveTo>
                          <a:lnTo>
                            <a:pt x="203" y="129"/>
                          </a:lnTo>
                          <a:lnTo>
                            <a:pt x="184" y="146"/>
                          </a:lnTo>
                          <a:lnTo>
                            <a:pt x="0" y="17"/>
                          </a:lnTo>
                          <a:lnTo>
                            <a:pt x="21"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54" name="Line 140"/>
                    <p:cNvSpPr>
                      <a:spLocks noChangeShapeType="1"/>
                    </p:cNvSpPr>
                    <p:nvPr/>
                  </p:nvSpPr>
                  <p:spPr bwMode="auto">
                    <a:xfrm>
                      <a:off x="2547" y="1551"/>
                      <a:ext cx="4" cy="9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55" name="Line 141"/>
                    <p:cNvSpPr>
                      <a:spLocks noChangeShapeType="1"/>
                    </p:cNvSpPr>
                    <p:nvPr/>
                  </p:nvSpPr>
                  <p:spPr bwMode="auto">
                    <a:xfrm flipH="1">
                      <a:off x="2511" y="1567"/>
                      <a:ext cx="16" cy="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56" name="Line 142"/>
                    <p:cNvSpPr>
                      <a:spLocks noChangeShapeType="1"/>
                    </p:cNvSpPr>
                    <p:nvPr/>
                  </p:nvSpPr>
                  <p:spPr bwMode="auto">
                    <a:xfrm flipH="1">
                      <a:off x="2544" y="1634"/>
                      <a:ext cx="16" cy="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301" name="Group 143"/>
                  <p:cNvGrpSpPr>
                    <a:grpSpLocks/>
                  </p:cNvGrpSpPr>
                  <p:nvPr/>
                </p:nvGrpSpPr>
                <p:grpSpPr bwMode="auto">
                  <a:xfrm>
                    <a:off x="2399" y="1638"/>
                    <a:ext cx="123" cy="63"/>
                    <a:chOff x="2399" y="1638"/>
                    <a:chExt cx="123" cy="63"/>
                  </a:xfrm>
                </p:grpSpPr>
                <p:sp>
                  <p:nvSpPr>
                    <p:cNvPr id="11343" name="Freeform 144"/>
                    <p:cNvSpPr>
                      <a:spLocks/>
                    </p:cNvSpPr>
                    <p:nvPr/>
                  </p:nvSpPr>
                  <p:spPr bwMode="auto">
                    <a:xfrm>
                      <a:off x="2404" y="1662"/>
                      <a:ext cx="115" cy="16"/>
                    </a:xfrm>
                    <a:custGeom>
                      <a:avLst/>
                      <a:gdLst>
                        <a:gd name="T0" fmla="*/ 0 w 345"/>
                        <a:gd name="T1" fmla="*/ 20 h 47"/>
                        <a:gd name="T2" fmla="*/ 320 w 345"/>
                        <a:gd name="T3" fmla="*/ 47 h 47"/>
                        <a:gd name="T4" fmla="*/ 345 w 345"/>
                        <a:gd name="T5" fmla="*/ 28 h 47"/>
                        <a:gd name="T6" fmla="*/ 24 w 345"/>
                        <a:gd name="T7" fmla="*/ 0 h 47"/>
                        <a:gd name="T8" fmla="*/ 0 w 345"/>
                        <a:gd name="T9" fmla="*/ 20 h 47"/>
                        <a:gd name="T10" fmla="*/ 0 60000 65536"/>
                        <a:gd name="T11" fmla="*/ 0 60000 65536"/>
                        <a:gd name="T12" fmla="*/ 0 60000 65536"/>
                        <a:gd name="T13" fmla="*/ 0 60000 65536"/>
                        <a:gd name="T14" fmla="*/ 0 60000 65536"/>
                        <a:gd name="T15" fmla="*/ 0 w 345"/>
                        <a:gd name="T16" fmla="*/ 0 h 47"/>
                        <a:gd name="T17" fmla="*/ 345 w 345"/>
                        <a:gd name="T18" fmla="*/ 47 h 47"/>
                      </a:gdLst>
                      <a:ahLst/>
                      <a:cxnLst>
                        <a:cxn ang="T10">
                          <a:pos x="T0" y="T1"/>
                        </a:cxn>
                        <a:cxn ang="T11">
                          <a:pos x="T2" y="T3"/>
                        </a:cxn>
                        <a:cxn ang="T12">
                          <a:pos x="T4" y="T5"/>
                        </a:cxn>
                        <a:cxn ang="T13">
                          <a:pos x="T6" y="T7"/>
                        </a:cxn>
                        <a:cxn ang="T14">
                          <a:pos x="T8" y="T9"/>
                        </a:cxn>
                      </a:cxnLst>
                      <a:rect l="T15" t="T16" r="T17" b="T18"/>
                      <a:pathLst>
                        <a:path w="345" h="47">
                          <a:moveTo>
                            <a:pt x="0" y="20"/>
                          </a:moveTo>
                          <a:lnTo>
                            <a:pt x="320" y="47"/>
                          </a:lnTo>
                          <a:lnTo>
                            <a:pt x="345" y="28"/>
                          </a:lnTo>
                          <a:lnTo>
                            <a:pt x="24" y="0"/>
                          </a:lnTo>
                          <a:lnTo>
                            <a:pt x="0" y="2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44" name="Line 145"/>
                    <p:cNvSpPr>
                      <a:spLocks noChangeShapeType="1"/>
                    </p:cNvSpPr>
                    <p:nvPr/>
                  </p:nvSpPr>
                  <p:spPr bwMode="auto">
                    <a:xfrm>
                      <a:off x="2434" y="1645"/>
                      <a:ext cx="56" cy="50"/>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11345" name="Group 146"/>
                    <p:cNvGrpSpPr>
                      <a:grpSpLocks/>
                    </p:cNvGrpSpPr>
                    <p:nvPr/>
                  </p:nvGrpSpPr>
                  <p:grpSpPr bwMode="auto">
                    <a:xfrm>
                      <a:off x="2399" y="1638"/>
                      <a:ext cx="123" cy="63"/>
                      <a:chOff x="2399" y="1638"/>
                      <a:chExt cx="123" cy="63"/>
                    </a:xfrm>
                  </p:grpSpPr>
                  <p:sp>
                    <p:nvSpPr>
                      <p:cNvPr id="11346" name="Line 147"/>
                      <p:cNvSpPr>
                        <a:spLocks noChangeShapeType="1"/>
                      </p:cNvSpPr>
                      <p:nvPr/>
                    </p:nvSpPr>
                    <p:spPr bwMode="auto">
                      <a:xfrm flipH="1">
                        <a:off x="2481" y="1688"/>
                        <a:ext cx="16" cy="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47" name="Line 148"/>
                      <p:cNvSpPr>
                        <a:spLocks noChangeShapeType="1"/>
                      </p:cNvSpPr>
                      <p:nvPr/>
                    </p:nvSpPr>
                    <p:spPr bwMode="auto">
                      <a:xfrm flipH="1">
                        <a:off x="2506" y="1667"/>
                        <a:ext cx="16" cy="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48" name="Line 149"/>
                      <p:cNvSpPr>
                        <a:spLocks noChangeShapeType="1"/>
                      </p:cNvSpPr>
                      <p:nvPr/>
                    </p:nvSpPr>
                    <p:spPr bwMode="auto">
                      <a:xfrm flipH="1">
                        <a:off x="2425" y="1638"/>
                        <a:ext cx="16"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49" name="Line 150"/>
                      <p:cNvSpPr>
                        <a:spLocks noChangeShapeType="1"/>
                      </p:cNvSpPr>
                      <p:nvPr/>
                    </p:nvSpPr>
                    <p:spPr bwMode="auto">
                      <a:xfrm flipH="1">
                        <a:off x="2399" y="1659"/>
                        <a:ext cx="16" cy="1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nvGrpSpPr>
                  <p:cNvPr id="11302" name="Group 151"/>
                  <p:cNvGrpSpPr>
                    <a:grpSpLocks/>
                  </p:cNvGrpSpPr>
                  <p:nvPr/>
                </p:nvGrpSpPr>
                <p:grpSpPr bwMode="auto">
                  <a:xfrm>
                    <a:off x="2882" y="1651"/>
                    <a:ext cx="114" cy="49"/>
                    <a:chOff x="2882" y="1651"/>
                    <a:chExt cx="114" cy="49"/>
                  </a:xfrm>
                </p:grpSpPr>
                <p:sp>
                  <p:nvSpPr>
                    <p:cNvPr id="11339" name="Freeform 152"/>
                    <p:cNvSpPr>
                      <a:spLocks/>
                    </p:cNvSpPr>
                    <p:nvPr/>
                  </p:nvSpPr>
                  <p:spPr bwMode="auto">
                    <a:xfrm>
                      <a:off x="2900" y="1666"/>
                      <a:ext cx="92" cy="30"/>
                    </a:xfrm>
                    <a:custGeom>
                      <a:avLst/>
                      <a:gdLst>
                        <a:gd name="T0" fmla="*/ 254 w 276"/>
                        <a:gd name="T1" fmla="*/ 0 h 90"/>
                        <a:gd name="T2" fmla="*/ 0 w 276"/>
                        <a:gd name="T3" fmla="*/ 71 h 90"/>
                        <a:gd name="T4" fmla="*/ 24 w 276"/>
                        <a:gd name="T5" fmla="*/ 90 h 90"/>
                        <a:gd name="T6" fmla="*/ 276 w 276"/>
                        <a:gd name="T7" fmla="*/ 18 h 90"/>
                        <a:gd name="T8" fmla="*/ 254 w 276"/>
                        <a:gd name="T9" fmla="*/ 0 h 90"/>
                        <a:gd name="T10" fmla="*/ 0 60000 65536"/>
                        <a:gd name="T11" fmla="*/ 0 60000 65536"/>
                        <a:gd name="T12" fmla="*/ 0 60000 65536"/>
                        <a:gd name="T13" fmla="*/ 0 60000 65536"/>
                        <a:gd name="T14" fmla="*/ 0 60000 65536"/>
                        <a:gd name="T15" fmla="*/ 0 w 276"/>
                        <a:gd name="T16" fmla="*/ 0 h 90"/>
                        <a:gd name="T17" fmla="*/ 276 w 276"/>
                        <a:gd name="T18" fmla="*/ 90 h 90"/>
                      </a:gdLst>
                      <a:ahLst/>
                      <a:cxnLst>
                        <a:cxn ang="T10">
                          <a:pos x="T0" y="T1"/>
                        </a:cxn>
                        <a:cxn ang="T11">
                          <a:pos x="T2" y="T3"/>
                        </a:cxn>
                        <a:cxn ang="T12">
                          <a:pos x="T4" y="T5"/>
                        </a:cxn>
                        <a:cxn ang="T13">
                          <a:pos x="T6" y="T7"/>
                        </a:cxn>
                        <a:cxn ang="T14">
                          <a:pos x="T8" y="T9"/>
                        </a:cxn>
                      </a:cxnLst>
                      <a:rect l="T15" t="T16" r="T17" b="T18"/>
                      <a:pathLst>
                        <a:path w="276" h="90">
                          <a:moveTo>
                            <a:pt x="254" y="0"/>
                          </a:moveTo>
                          <a:lnTo>
                            <a:pt x="0" y="71"/>
                          </a:lnTo>
                          <a:lnTo>
                            <a:pt x="24" y="90"/>
                          </a:lnTo>
                          <a:lnTo>
                            <a:pt x="276" y="18"/>
                          </a:lnTo>
                          <a:lnTo>
                            <a:pt x="254"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40" name="Freeform 153"/>
                    <p:cNvSpPr>
                      <a:spLocks/>
                    </p:cNvSpPr>
                    <p:nvPr/>
                  </p:nvSpPr>
                  <p:spPr bwMode="auto">
                    <a:xfrm>
                      <a:off x="2887" y="1655"/>
                      <a:ext cx="92" cy="30"/>
                    </a:xfrm>
                    <a:custGeom>
                      <a:avLst/>
                      <a:gdLst>
                        <a:gd name="T0" fmla="*/ 253 w 276"/>
                        <a:gd name="T1" fmla="*/ 0 h 90"/>
                        <a:gd name="T2" fmla="*/ 0 w 276"/>
                        <a:gd name="T3" fmla="*/ 72 h 90"/>
                        <a:gd name="T4" fmla="*/ 24 w 276"/>
                        <a:gd name="T5" fmla="*/ 90 h 90"/>
                        <a:gd name="T6" fmla="*/ 276 w 276"/>
                        <a:gd name="T7" fmla="*/ 18 h 90"/>
                        <a:gd name="T8" fmla="*/ 253 w 276"/>
                        <a:gd name="T9" fmla="*/ 0 h 90"/>
                        <a:gd name="T10" fmla="*/ 0 60000 65536"/>
                        <a:gd name="T11" fmla="*/ 0 60000 65536"/>
                        <a:gd name="T12" fmla="*/ 0 60000 65536"/>
                        <a:gd name="T13" fmla="*/ 0 60000 65536"/>
                        <a:gd name="T14" fmla="*/ 0 60000 65536"/>
                        <a:gd name="T15" fmla="*/ 0 w 276"/>
                        <a:gd name="T16" fmla="*/ 0 h 90"/>
                        <a:gd name="T17" fmla="*/ 276 w 276"/>
                        <a:gd name="T18" fmla="*/ 90 h 90"/>
                      </a:gdLst>
                      <a:ahLst/>
                      <a:cxnLst>
                        <a:cxn ang="T10">
                          <a:pos x="T0" y="T1"/>
                        </a:cxn>
                        <a:cxn ang="T11">
                          <a:pos x="T2" y="T3"/>
                        </a:cxn>
                        <a:cxn ang="T12">
                          <a:pos x="T4" y="T5"/>
                        </a:cxn>
                        <a:cxn ang="T13">
                          <a:pos x="T6" y="T7"/>
                        </a:cxn>
                        <a:cxn ang="T14">
                          <a:pos x="T8" y="T9"/>
                        </a:cxn>
                      </a:cxnLst>
                      <a:rect l="T15" t="T16" r="T17" b="T18"/>
                      <a:pathLst>
                        <a:path w="276" h="90">
                          <a:moveTo>
                            <a:pt x="253" y="0"/>
                          </a:moveTo>
                          <a:lnTo>
                            <a:pt x="0" y="72"/>
                          </a:lnTo>
                          <a:lnTo>
                            <a:pt x="24" y="90"/>
                          </a:lnTo>
                          <a:lnTo>
                            <a:pt x="276" y="18"/>
                          </a:lnTo>
                          <a:lnTo>
                            <a:pt x="253"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41" name="Line 154"/>
                    <p:cNvSpPr>
                      <a:spLocks noChangeShapeType="1"/>
                    </p:cNvSpPr>
                    <p:nvPr/>
                  </p:nvSpPr>
                  <p:spPr bwMode="auto">
                    <a:xfrm>
                      <a:off x="2965" y="1651"/>
                      <a:ext cx="31" cy="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42" name="Line 155"/>
                    <p:cNvSpPr>
                      <a:spLocks noChangeShapeType="1"/>
                    </p:cNvSpPr>
                    <p:nvPr/>
                  </p:nvSpPr>
                  <p:spPr bwMode="auto">
                    <a:xfrm>
                      <a:off x="2882" y="1675"/>
                      <a:ext cx="31" cy="25"/>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303" name="Group 156"/>
                  <p:cNvGrpSpPr>
                    <a:grpSpLocks/>
                  </p:cNvGrpSpPr>
                  <p:nvPr/>
                </p:nvGrpSpPr>
                <p:grpSpPr bwMode="auto">
                  <a:xfrm>
                    <a:off x="2918" y="1760"/>
                    <a:ext cx="80" cy="49"/>
                    <a:chOff x="2918" y="1760"/>
                    <a:chExt cx="80" cy="49"/>
                  </a:xfrm>
                </p:grpSpPr>
                <p:sp>
                  <p:nvSpPr>
                    <p:cNvPr id="11333" name="Line 157"/>
                    <p:cNvSpPr>
                      <a:spLocks noChangeShapeType="1"/>
                    </p:cNvSpPr>
                    <p:nvPr/>
                  </p:nvSpPr>
                  <p:spPr bwMode="auto">
                    <a:xfrm flipV="1">
                      <a:off x="2997" y="1760"/>
                      <a:ext cx="1" cy="4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11334" name="Group 158"/>
                    <p:cNvGrpSpPr>
                      <a:grpSpLocks/>
                    </p:cNvGrpSpPr>
                    <p:nvPr/>
                  </p:nvGrpSpPr>
                  <p:grpSpPr bwMode="auto">
                    <a:xfrm>
                      <a:off x="2918" y="1765"/>
                      <a:ext cx="79" cy="38"/>
                      <a:chOff x="2918" y="1765"/>
                      <a:chExt cx="79" cy="38"/>
                    </a:xfrm>
                  </p:grpSpPr>
                  <p:sp>
                    <p:nvSpPr>
                      <p:cNvPr id="11336" name="Rectangle 159"/>
                      <p:cNvSpPr>
                        <a:spLocks noChangeArrowheads="1"/>
                      </p:cNvSpPr>
                      <p:nvPr/>
                    </p:nvSpPr>
                    <p:spPr bwMode="auto">
                      <a:xfrm>
                        <a:off x="2918" y="1765"/>
                        <a:ext cx="79" cy="9"/>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11337" name="Rectangle 160"/>
                      <p:cNvSpPr>
                        <a:spLocks noChangeArrowheads="1"/>
                      </p:cNvSpPr>
                      <p:nvPr/>
                    </p:nvSpPr>
                    <p:spPr bwMode="auto">
                      <a:xfrm>
                        <a:off x="2918" y="1779"/>
                        <a:ext cx="79" cy="9"/>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11338" name="Rectangle 161"/>
                      <p:cNvSpPr>
                        <a:spLocks noChangeArrowheads="1"/>
                      </p:cNvSpPr>
                      <p:nvPr/>
                    </p:nvSpPr>
                    <p:spPr bwMode="auto">
                      <a:xfrm>
                        <a:off x="2918" y="1794"/>
                        <a:ext cx="79" cy="9"/>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grpSp>
                <p:sp>
                  <p:nvSpPr>
                    <p:cNvPr id="11335" name="Line 162"/>
                    <p:cNvSpPr>
                      <a:spLocks noChangeShapeType="1"/>
                    </p:cNvSpPr>
                    <p:nvPr/>
                  </p:nvSpPr>
                  <p:spPr bwMode="auto">
                    <a:xfrm flipV="1">
                      <a:off x="2918" y="1760"/>
                      <a:ext cx="1" cy="49"/>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304" name="Group 163"/>
                  <p:cNvGrpSpPr>
                    <a:grpSpLocks/>
                  </p:cNvGrpSpPr>
                  <p:nvPr/>
                </p:nvGrpSpPr>
                <p:grpSpPr bwMode="auto">
                  <a:xfrm>
                    <a:off x="2663" y="1964"/>
                    <a:ext cx="67" cy="65"/>
                    <a:chOff x="2663" y="1964"/>
                    <a:chExt cx="67" cy="65"/>
                  </a:xfrm>
                </p:grpSpPr>
                <p:sp>
                  <p:nvSpPr>
                    <p:cNvPr id="11327" name="Line 164"/>
                    <p:cNvSpPr>
                      <a:spLocks noChangeShapeType="1"/>
                    </p:cNvSpPr>
                    <p:nvPr/>
                  </p:nvSpPr>
                  <p:spPr bwMode="auto">
                    <a:xfrm>
                      <a:off x="2663" y="2028"/>
                      <a:ext cx="67"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11328" name="Group 165"/>
                    <p:cNvGrpSpPr>
                      <a:grpSpLocks/>
                    </p:cNvGrpSpPr>
                    <p:nvPr/>
                  </p:nvGrpSpPr>
                  <p:grpSpPr bwMode="auto">
                    <a:xfrm>
                      <a:off x="2670" y="1964"/>
                      <a:ext cx="52" cy="65"/>
                      <a:chOff x="2670" y="1964"/>
                      <a:chExt cx="52" cy="65"/>
                    </a:xfrm>
                  </p:grpSpPr>
                  <p:sp>
                    <p:nvSpPr>
                      <p:cNvPr id="11330" name="Rectangle 166"/>
                      <p:cNvSpPr>
                        <a:spLocks noChangeArrowheads="1"/>
                      </p:cNvSpPr>
                      <p:nvPr/>
                    </p:nvSpPr>
                    <p:spPr bwMode="auto">
                      <a:xfrm>
                        <a:off x="2670" y="1964"/>
                        <a:ext cx="10" cy="6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11331" name="Freeform 167"/>
                      <p:cNvSpPr>
                        <a:spLocks/>
                      </p:cNvSpPr>
                      <p:nvPr/>
                    </p:nvSpPr>
                    <p:spPr bwMode="auto">
                      <a:xfrm>
                        <a:off x="2699" y="1964"/>
                        <a:ext cx="23" cy="65"/>
                      </a:xfrm>
                      <a:custGeom>
                        <a:avLst/>
                        <a:gdLst>
                          <a:gd name="T0" fmla="*/ 0 w 68"/>
                          <a:gd name="T1" fmla="*/ 0 h 194"/>
                          <a:gd name="T2" fmla="*/ 29 w 68"/>
                          <a:gd name="T3" fmla="*/ 0 h 194"/>
                          <a:gd name="T4" fmla="*/ 68 w 68"/>
                          <a:gd name="T5" fmla="*/ 194 h 194"/>
                          <a:gd name="T6" fmla="*/ 37 w 68"/>
                          <a:gd name="T7" fmla="*/ 194 h 194"/>
                          <a:gd name="T8" fmla="*/ 0 w 68"/>
                          <a:gd name="T9" fmla="*/ 0 h 194"/>
                          <a:gd name="T10" fmla="*/ 0 60000 65536"/>
                          <a:gd name="T11" fmla="*/ 0 60000 65536"/>
                          <a:gd name="T12" fmla="*/ 0 60000 65536"/>
                          <a:gd name="T13" fmla="*/ 0 60000 65536"/>
                          <a:gd name="T14" fmla="*/ 0 60000 65536"/>
                          <a:gd name="T15" fmla="*/ 0 w 68"/>
                          <a:gd name="T16" fmla="*/ 0 h 194"/>
                          <a:gd name="T17" fmla="*/ 68 w 68"/>
                          <a:gd name="T18" fmla="*/ 194 h 194"/>
                        </a:gdLst>
                        <a:ahLst/>
                        <a:cxnLst>
                          <a:cxn ang="T10">
                            <a:pos x="T0" y="T1"/>
                          </a:cxn>
                          <a:cxn ang="T11">
                            <a:pos x="T2" y="T3"/>
                          </a:cxn>
                          <a:cxn ang="T12">
                            <a:pos x="T4" y="T5"/>
                          </a:cxn>
                          <a:cxn ang="T13">
                            <a:pos x="T6" y="T7"/>
                          </a:cxn>
                          <a:cxn ang="T14">
                            <a:pos x="T8" y="T9"/>
                          </a:cxn>
                        </a:cxnLst>
                        <a:rect l="T15" t="T16" r="T17" b="T18"/>
                        <a:pathLst>
                          <a:path w="68" h="194">
                            <a:moveTo>
                              <a:pt x="0" y="0"/>
                            </a:moveTo>
                            <a:lnTo>
                              <a:pt x="29" y="0"/>
                            </a:lnTo>
                            <a:lnTo>
                              <a:pt x="68" y="194"/>
                            </a:lnTo>
                            <a:lnTo>
                              <a:pt x="37" y="194"/>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32" name="Line 168"/>
                      <p:cNvSpPr>
                        <a:spLocks noChangeShapeType="1"/>
                      </p:cNvSpPr>
                      <p:nvPr/>
                    </p:nvSpPr>
                    <p:spPr bwMode="auto">
                      <a:xfrm flipH="1">
                        <a:off x="2681" y="1964"/>
                        <a:ext cx="18" cy="6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sp>
                  <p:nvSpPr>
                    <p:cNvPr id="11329" name="Line 169"/>
                    <p:cNvSpPr>
                      <a:spLocks noChangeShapeType="1"/>
                    </p:cNvSpPr>
                    <p:nvPr/>
                  </p:nvSpPr>
                  <p:spPr bwMode="auto">
                    <a:xfrm>
                      <a:off x="2663" y="1965"/>
                      <a:ext cx="67" cy="1"/>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1305" name="Group 170"/>
                  <p:cNvGrpSpPr>
                    <a:grpSpLocks/>
                  </p:cNvGrpSpPr>
                  <p:nvPr/>
                </p:nvGrpSpPr>
                <p:grpSpPr bwMode="auto">
                  <a:xfrm>
                    <a:off x="2855" y="1866"/>
                    <a:ext cx="145" cy="72"/>
                    <a:chOff x="2855" y="1866"/>
                    <a:chExt cx="145" cy="72"/>
                  </a:xfrm>
                </p:grpSpPr>
                <p:sp>
                  <p:nvSpPr>
                    <p:cNvPr id="11318" name="Freeform 171"/>
                    <p:cNvSpPr>
                      <a:spLocks/>
                    </p:cNvSpPr>
                    <p:nvPr/>
                  </p:nvSpPr>
                  <p:spPr bwMode="auto">
                    <a:xfrm>
                      <a:off x="2861" y="1904"/>
                      <a:ext cx="92" cy="30"/>
                    </a:xfrm>
                    <a:custGeom>
                      <a:avLst/>
                      <a:gdLst>
                        <a:gd name="T0" fmla="*/ 254 w 277"/>
                        <a:gd name="T1" fmla="*/ 90 h 90"/>
                        <a:gd name="T2" fmla="*/ 0 w 277"/>
                        <a:gd name="T3" fmla="*/ 18 h 90"/>
                        <a:gd name="T4" fmla="*/ 24 w 277"/>
                        <a:gd name="T5" fmla="*/ 0 h 90"/>
                        <a:gd name="T6" fmla="*/ 277 w 277"/>
                        <a:gd name="T7" fmla="*/ 72 h 90"/>
                        <a:gd name="T8" fmla="*/ 254 w 277"/>
                        <a:gd name="T9" fmla="*/ 90 h 90"/>
                        <a:gd name="T10" fmla="*/ 0 60000 65536"/>
                        <a:gd name="T11" fmla="*/ 0 60000 65536"/>
                        <a:gd name="T12" fmla="*/ 0 60000 65536"/>
                        <a:gd name="T13" fmla="*/ 0 60000 65536"/>
                        <a:gd name="T14" fmla="*/ 0 60000 65536"/>
                        <a:gd name="T15" fmla="*/ 0 w 277"/>
                        <a:gd name="T16" fmla="*/ 0 h 90"/>
                        <a:gd name="T17" fmla="*/ 277 w 277"/>
                        <a:gd name="T18" fmla="*/ 90 h 90"/>
                      </a:gdLst>
                      <a:ahLst/>
                      <a:cxnLst>
                        <a:cxn ang="T10">
                          <a:pos x="T0" y="T1"/>
                        </a:cxn>
                        <a:cxn ang="T11">
                          <a:pos x="T2" y="T3"/>
                        </a:cxn>
                        <a:cxn ang="T12">
                          <a:pos x="T4" y="T5"/>
                        </a:cxn>
                        <a:cxn ang="T13">
                          <a:pos x="T6" y="T7"/>
                        </a:cxn>
                        <a:cxn ang="T14">
                          <a:pos x="T8" y="T9"/>
                        </a:cxn>
                      </a:cxnLst>
                      <a:rect l="T15" t="T16" r="T17" b="T18"/>
                      <a:pathLst>
                        <a:path w="277" h="90">
                          <a:moveTo>
                            <a:pt x="254" y="90"/>
                          </a:moveTo>
                          <a:lnTo>
                            <a:pt x="0" y="18"/>
                          </a:lnTo>
                          <a:lnTo>
                            <a:pt x="24" y="0"/>
                          </a:lnTo>
                          <a:lnTo>
                            <a:pt x="277" y="72"/>
                          </a:lnTo>
                          <a:lnTo>
                            <a:pt x="254" y="9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nvGrpSpPr>
                    <p:cNvPr id="11319" name="Group 172"/>
                    <p:cNvGrpSpPr>
                      <a:grpSpLocks/>
                    </p:cNvGrpSpPr>
                    <p:nvPr/>
                  </p:nvGrpSpPr>
                  <p:grpSpPr bwMode="auto">
                    <a:xfrm>
                      <a:off x="2855" y="1866"/>
                      <a:ext cx="145" cy="72"/>
                      <a:chOff x="2855" y="1866"/>
                      <a:chExt cx="145" cy="72"/>
                    </a:xfrm>
                  </p:grpSpPr>
                  <p:sp>
                    <p:nvSpPr>
                      <p:cNvPr id="11320" name="Freeform 173"/>
                      <p:cNvSpPr>
                        <a:spLocks/>
                      </p:cNvSpPr>
                      <p:nvPr/>
                    </p:nvSpPr>
                    <p:spPr bwMode="auto">
                      <a:xfrm>
                        <a:off x="2889" y="1882"/>
                        <a:ext cx="92" cy="30"/>
                      </a:xfrm>
                      <a:custGeom>
                        <a:avLst/>
                        <a:gdLst>
                          <a:gd name="T0" fmla="*/ 254 w 277"/>
                          <a:gd name="T1" fmla="*/ 90 h 90"/>
                          <a:gd name="T2" fmla="*/ 0 w 277"/>
                          <a:gd name="T3" fmla="*/ 18 h 90"/>
                          <a:gd name="T4" fmla="*/ 25 w 277"/>
                          <a:gd name="T5" fmla="*/ 0 h 90"/>
                          <a:gd name="T6" fmla="*/ 277 w 277"/>
                          <a:gd name="T7" fmla="*/ 72 h 90"/>
                          <a:gd name="T8" fmla="*/ 254 w 277"/>
                          <a:gd name="T9" fmla="*/ 90 h 90"/>
                          <a:gd name="T10" fmla="*/ 0 60000 65536"/>
                          <a:gd name="T11" fmla="*/ 0 60000 65536"/>
                          <a:gd name="T12" fmla="*/ 0 60000 65536"/>
                          <a:gd name="T13" fmla="*/ 0 60000 65536"/>
                          <a:gd name="T14" fmla="*/ 0 60000 65536"/>
                          <a:gd name="T15" fmla="*/ 0 w 277"/>
                          <a:gd name="T16" fmla="*/ 0 h 90"/>
                          <a:gd name="T17" fmla="*/ 277 w 277"/>
                          <a:gd name="T18" fmla="*/ 90 h 90"/>
                        </a:gdLst>
                        <a:ahLst/>
                        <a:cxnLst>
                          <a:cxn ang="T10">
                            <a:pos x="T0" y="T1"/>
                          </a:cxn>
                          <a:cxn ang="T11">
                            <a:pos x="T2" y="T3"/>
                          </a:cxn>
                          <a:cxn ang="T12">
                            <a:pos x="T4" y="T5"/>
                          </a:cxn>
                          <a:cxn ang="T13">
                            <a:pos x="T6" y="T7"/>
                          </a:cxn>
                          <a:cxn ang="T14">
                            <a:pos x="T8" y="T9"/>
                          </a:cxn>
                        </a:cxnLst>
                        <a:rect l="T15" t="T16" r="T17" b="T18"/>
                        <a:pathLst>
                          <a:path w="277" h="90">
                            <a:moveTo>
                              <a:pt x="254" y="90"/>
                            </a:moveTo>
                            <a:lnTo>
                              <a:pt x="0" y="18"/>
                            </a:lnTo>
                            <a:lnTo>
                              <a:pt x="25" y="0"/>
                            </a:lnTo>
                            <a:lnTo>
                              <a:pt x="277" y="72"/>
                            </a:lnTo>
                            <a:lnTo>
                              <a:pt x="254" y="9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nvGrpSpPr>
                      <p:cNvPr id="11321" name="Group 174"/>
                      <p:cNvGrpSpPr>
                        <a:grpSpLocks/>
                      </p:cNvGrpSpPr>
                      <p:nvPr/>
                    </p:nvGrpSpPr>
                    <p:grpSpPr bwMode="auto">
                      <a:xfrm>
                        <a:off x="2875" y="1870"/>
                        <a:ext cx="119" cy="53"/>
                        <a:chOff x="2875" y="1870"/>
                        <a:chExt cx="119" cy="53"/>
                      </a:xfrm>
                    </p:grpSpPr>
                    <p:sp>
                      <p:nvSpPr>
                        <p:cNvPr id="11325" name="Freeform 175"/>
                        <p:cNvSpPr>
                          <a:spLocks/>
                        </p:cNvSpPr>
                        <p:nvPr/>
                      </p:nvSpPr>
                      <p:spPr bwMode="auto">
                        <a:xfrm>
                          <a:off x="2902" y="1870"/>
                          <a:ext cx="92" cy="30"/>
                        </a:xfrm>
                        <a:custGeom>
                          <a:avLst/>
                          <a:gdLst>
                            <a:gd name="T0" fmla="*/ 254 w 275"/>
                            <a:gd name="T1" fmla="*/ 90 h 90"/>
                            <a:gd name="T2" fmla="*/ 0 w 275"/>
                            <a:gd name="T3" fmla="*/ 19 h 90"/>
                            <a:gd name="T4" fmla="*/ 24 w 275"/>
                            <a:gd name="T5" fmla="*/ 0 h 90"/>
                            <a:gd name="T6" fmla="*/ 275 w 275"/>
                            <a:gd name="T7" fmla="*/ 72 h 90"/>
                            <a:gd name="T8" fmla="*/ 254 w 275"/>
                            <a:gd name="T9" fmla="*/ 90 h 90"/>
                            <a:gd name="T10" fmla="*/ 0 60000 65536"/>
                            <a:gd name="T11" fmla="*/ 0 60000 65536"/>
                            <a:gd name="T12" fmla="*/ 0 60000 65536"/>
                            <a:gd name="T13" fmla="*/ 0 60000 65536"/>
                            <a:gd name="T14" fmla="*/ 0 60000 65536"/>
                            <a:gd name="T15" fmla="*/ 0 w 275"/>
                            <a:gd name="T16" fmla="*/ 0 h 90"/>
                            <a:gd name="T17" fmla="*/ 275 w 275"/>
                            <a:gd name="T18" fmla="*/ 90 h 90"/>
                          </a:gdLst>
                          <a:ahLst/>
                          <a:cxnLst>
                            <a:cxn ang="T10">
                              <a:pos x="T0" y="T1"/>
                            </a:cxn>
                            <a:cxn ang="T11">
                              <a:pos x="T2" y="T3"/>
                            </a:cxn>
                            <a:cxn ang="T12">
                              <a:pos x="T4" y="T5"/>
                            </a:cxn>
                            <a:cxn ang="T13">
                              <a:pos x="T6" y="T7"/>
                            </a:cxn>
                            <a:cxn ang="T14">
                              <a:pos x="T8" y="T9"/>
                            </a:cxn>
                          </a:cxnLst>
                          <a:rect l="T15" t="T16" r="T17" b="T18"/>
                          <a:pathLst>
                            <a:path w="275" h="90">
                              <a:moveTo>
                                <a:pt x="254" y="90"/>
                              </a:moveTo>
                              <a:lnTo>
                                <a:pt x="0" y="19"/>
                              </a:lnTo>
                              <a:lnTo>
                                <a:pt x="24" y="0"/>
                              </a:lnTo>
                              <a:lnTo>
                                <a:pt x="275" y="72"/>
                              </a:lnTo>
                              <a:lnTo>
                                <a:pt x="254" y="9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26" name="Freeform 176"/>
                        <p:cNvSpPr>
                          <a:spLocks/>
                        </p:cNvSpPr>
                        <p:nvPr/>
                      </p:nvSpPr>
                      <p:spPr bwMode="auto">
                        <a:xfrm>
                          <a:off x="2875" y="1893"/>
                          <a:ext cx="91" cy="30"/>
                        </a:xfrm>
                        <a:custGeom>
                          <a:avLst/>
                          <a:gdLst>
                            <a:gd name="T0" fmla="*/ 253 w 275"/>
                            <a:gd name="T1" fmla="*/ 90 h 90"/>
                            <a:gd name="T2" fmla="*/ 0 w 275"/>
                            <a:gd name="T3" fmla="*/ 20 h 90"/>
                            <a:gd name="T4" fmla="*/ 24 w 275"/>
                            <a:gd name="T5" fmla="*/ 0 h 90"/>
                            <a:gd name="T6" fmla="*/ 275 w 275"/>
                            <a:gd name="T7" fmla="*/ 72 h 90"/>
                            <a:gd name="T8" fmla="*/ 253 w 275"/>
                            <a:gd name="T9" fmla="*/ 90 h 90"/>
                            <a:gd name="T10" fmla="*/ 0 60000 65536"/>
                            <a:gd name="T11" fmla="*/ 0 60000 65536"/>
                            <a:gd name="T12" fmla="*/ 0 60000 65536"/>
                            <a:gd name="T13" fmla="*/ 0 60000 65536"/>
                            <a:gd name="T14" fmla="*/ 0 60000 65536"/>
                            <a:gd name="T15" fmla="*/ 0 w 275"/>
                            <a:gd name="T16" fmla="*/ 0 h 90"/>
                            <a:gd name="T17" fmla="*/ 275 w 275"/>
                            <a:gd name="T18" fmla="*/ 90 h 90"/>
                          </a:gdLst>
                          <a:ahLst/>
                          <a:cxnLst>
                            <a:cxn ang="T10">
                              <a:pos x="T0" y="T1"/>
                            </a:cxn>
                            <a:cxn ang="T11">
                              <a:pos x="T2" y="T3"/>
                            </a:cxn>
                            <a:cxn ang="T12">
                              <a:pos x="T4" y="T5"/>
                            </a:cxn>
                            <a:cxn ang="T13">
                              <a:pos x="T6" y="T7"/>
                            </a:cxn>
                            <a:cxn ang="T14">
                              <a:pos x="T8" y="T9"/>
                            </a:cxn>
                          </a:cxnLst>
                          <a:rect l="T15" t="T16" r="T17" b="T18"/>
                          <a:pathLst>
                            <a:path w="275" h="90">
                              <a:moveTo>
                                <a:pt x="253" y="90"/>
                              </a:moveTo>
                              <a:lnTo>
                                <a:pt x="0" y="20"/>
                              </a:lnTo>
                              <a:lnTo>
                                <a:pt x="24" y="0"/>
                              </a:lnTo>
                              <a:lnTo>
                                <a:pt x="275" y="72"/>
                              </a:lnTo>
                              <a:lnTo>
                                <a:pt x="253" y="9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11322" name="Group 177"/>
                      <p:cNvGrpSpPr>
                        <a:grpSpLocks/>
                      </p:cNvGrpSpPr>
                      <p:nvPr/>
                    </p:nvGrpSpPr>
                    <p:grpSpPr bwMode="auto">
                      <a:xfrm>
                        <a:off x="2855" y="1866"/>
                        <a:ext cx="145" cy="72"/>
                        <a:chOff x="2855" y="1866"/>
                        <a:chExt cx="145" cy="72"/>
                      </a:xfrm>
                    </p:grpSpPr>
                    <p:sp>
                      <p:nvSpPr>
                        <p:cNvPr id="11323" name="Line 178"/>
                        <p:cNvSpPr>
                          <a:spLocks noChangeShapeType="1"/>
                        </p:cNvSpPr>
                        <p:nvPr/>
                      </p:nvSpPr>
                      <p:spPr bwMode="auto">
                        <a:xfrm flipV="1">
                          <a:off x="2855" y="1866"/>
                          <a:ext cx="60" cy="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24" name="Line 179"/>
                        <p:cNvSpPr>
                          <a:spLocks noChangeShapeType="1"/>
                        </p:cNvSpPr>
                        <p:nvPr/>
                      </p:nvSpPr>
                      <p:spPr bwMode="auto">
                        <a:xfrm flipV="1">
                          <a:off x="2939" y="1890"/>
                          <a:ext cx="61" cy="48"/>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grpSp>
                <p:nvGrpSpPr>
                  <p:cNvPr id="11306" name="Group 180"/>
                  <p:cNvGrpSpPr>
                    <a:grpSpLocks/>
                  </p:cNvGrpSpPr>
                  <p:nvPr/>
                </p:nvGrpSpPr>
                <p:grpSpPr bwMode="auto">
                  <a:xfrm>
                    <a:off x="2394" y="1867"/>
                    <a:ext cx="140" cy="91"/>
                    <a:chOff x="2394" y="1867"/>
                    <a:chExt cx="140" cy="91"/>
                  </a:xfrm>
                </p:grpSpPr>
                <p:sp>
                  <p:nvSpPr>
                    <p:cNvPr id="11307" name="Freeform 181"/>
                    <p:cNvSpPr>
                      <a:spLocks/>
                    </p:cNvSpPr>
                    <p:nvPr/>
                  </p:nvSpPr>
                  <p:spPr bwMode="auto">
                    <a:xfrm>
                      <a:off x="2416" y="1884"/>
                      <a:ext cx="91" cy="30"/>
                    </a:xfrm>
                    <a:custGeom>
                      <a:avLst/>
                      <a:gdLst>
                        <a:gd name="T0" fmla="*/ 22 w 275"/>
                        <a:gd name="T1" fmla="*/ 90 h 90"/>
                        <a:gd name="T2" fmla="*/ 275 w 275"/>
                        <a:gd name="T3" fmla="*/ 19 h 90"/>
                        <a:gd name="T4" fmla="*/ 253 w 275"/>
                        <a:gd name="T5" fmla="*/ 0 h 90"/>
                        <a:gd name="T6" fmla="*/ 0 w 275"/>
                        <a:gd name="T7" fmla="*/ 72 h 90"/>
                        <a:gd name="T8" fmla="*/ 22 w 275"/>
                        <a:gd name="T9" fmla="*/ 90 h 90"/>
                        <a:gd name="T10" fmla="*/ 0 60000 65536"/>
                        <a:gd name="T11" fmla="*/ 0 60000 65536"/>
                        <a:gd name="T12" fmla="*/ 0 60000 65536"/>
                        <a:gd name="T13" fmla="*/ 0 60000 65536"/>
                        <a:gd name="T14" fmla="*/ 0 60000 65536"/>
                        <a:gd name="T15" fmla="*/ 0 w 275"/>
                        <a:gd name="T16" fmla="*/ 0 h 90"/>
                        <a:gd name="T17" fmla="*/ 275 w 275"/>
                        <a:gd name="T18" fmla="*/ 90 h 90"/>
                      </a:gdLst>
                      <a:ahLst/>
                      <a:cxnLst>
                        <a:cxn ang="T10">
                          <a:pos x="T0" y="T1"/>
                        </a:cxn>
                        <a:cxn ang="T11">
                          <a:pos x="T2" y="T3"/>
                        </a:cxn>
                        <a:cxn ang="T12">
                          <a:pos x="T4" y="T5"/>
                        </a:cxn>
                        <a:cxn ang="T13">
                          <a:pos x="T6" y="T7"/>
                        </a:cxn>
                        <a:cxn ang="T14">
                          <a:pos x="T8" y="T9"/>
                        </a:cxn>
                      </a:cxnLst>
                      <a:rect l="T15" t="T16" r="T17" b="T18"/>
                      <a:pathLst>
                        <a:path w="275" h="90">
                          <a:moveTo>
                            <a:pt x="22" y="90"/>
                          </a:moveTo>
                          <a:lnTo>
                            <a:pt x="275" y="19"/>
                          </a:lnTo>
                          <a:lnTo>
                            <a:pt x="253" y="0"/>
                          </a:lnTo>
                          <a:lnTo>
                            <a:pt x="0" y="72"/>
                          </a:lnTo>
                          <a:lnTo>
                            <a:pt x="22" y="9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nvGrpSpPr>
                    <p:cNvPr id="11308" name="Group 182"/>
                    <p:cNvGrpSpPr>
                      <a:grpSpLocks/>
                    </p:cNvGrpSpPr>
                    <p:nvPr/>
                  </p:nvGrpSpPr>
                  <p:grpSpPr bwMode="auto">
                    <a:xfrm>
                      <a:off x="2394" y="1867"/>
                      <a:ext cx="140" cy="91"/>
                      <a:chOff x="2394" y="1867"/>
                      <a:chExt cx="140" cy="91"/>
                    </a:xfrm>
                  </p:grpSpPr>
                  <p:grpSp>
                    <p:nvGrpSpPr>
                      <p:cNvPr id="11309" name="Group 183"/>
                      <p:cNvGrpSpPr>
                        <a:grpSpLocks/>
                      </p:cNvGrpSpPr>
                      <p:nvPr/>
                    </p:nvGrpSpPr>
                    <p:grpSpPr bwMode="auto">
                      <a:xfrm>
                        <a:off x="2400" y="1872"/>
                        <a:ext cx="122" cy="54"/>
                        <a:chOff x="2400" y="1872"/>
                        <a:chExt cx="122" cy="54"/>
                      </a:xfrm>
                    </p:grpSpPr>
                    <p:sp>
                      <p:nvSpPr>
                        <p:cNvPr id="11316" name="Freeform 184"/>
                        <p:cNvSpPr>
                          <a:spLocks/>
                        </p:cNvSpPr>
                        <p:nvPr/>
                      </p:nvSpPr>
                      <p:spPr bwMode="auto">
                        <a:xfrm>
                          <a:off x="2400" y="1872"/>
                          <a:ext cx="94" cy="31"/>
                        </a:xfrm>
                        <a:custGeom>
                          <a:avLst/>
                          <a:gdLst>
                            <a:gd name="T0" fmla="*/ 23 w 282"/>
                            <a:gd name="T1" fmla="*/ 92 h 92"/>
                            <a:gd name="T2" fmla="*/ 282 w 282"/>
                            <a:gd name="T3" fmla="*/ 19 h 92"/>
                            <a:gd name="T4" fmla="*/ 259 w 282"/>
                            <a:gd name="T5" fmla="*/ 0 h 92"/>
                            <a:gd name="T6" fmla="*/ 0 w 282"/>
                            <a:gd name="T7" fmla="*/ 72 h 92"/>
                            <a:gd name="T8" fmla="*/ 23 w 282"/>
                            <a:gd name="T9" fmla="*/ 92 h 92"/>
                            <a:gd name="T10" fmla="*/ 0 60000 65536"/>
                            <a:gd name="T11" fmla="*/ 0 60000 65536"/>
                            <a:gd name="T12" fmla="*/ 0 60000 65536"/>
                            <a:gd name="T13" fmla="*/ 0 60000 65536"/>
                            <a:gd name="T14" fmla="*/ 0 60000 65536"/>
                            <a:gd name="T15" fmla="*/ 0 w 282"/>
                            <a:gd name="T16" fmla="*/ 0 h 92"/>
                            <a:gd name="T17" fmla="*/ 282 w 282"/>
                            <a:gd name="T18" fmla="*/ 92 h 92"/>
                          </a:gdLst>
                          <a:ahLst/>
                          <a:cxnLst>
                            <a:cxn ang="T10">
                              <a:pos x="T0" y="T1"/>
                            </a:cxn>
                            <a:cxn ang="T11">
                              <a:pos x="T2" y="T3"/>
                            </a:cxn>
                            <a:cxn ang="T12">
                              <a:pos x="T4" y="T5"/>
                            </a:cxn>
                            <a:cxn ang="T13">
                              <a:pos x="T6" y="T7"/>
                            </a:cxn>
                            <a:cxn ang="T14">
                              <a:pos x="T8" y="T9"/>
                            </a:cxn>
                          </a:cxnLst>
                          <a:rect l="T15" t="T16" r="T17" b="T18"/>
                          <a:pathLst>
                            <a:path w="282" h="92">
                              <a:moveTo>
                                <a:pt x="23" y="92"/>
                              </a:moveTo>
                              <a:lnTo>
                                <a:pt x="282" y="19"/>
                              </a:lnTo>
                              <a:lnTo>
                                <a:pt x="259" y="0"/>
                              </a:lnTo>
                              <a:lnTo>
                                <a:pt x="0" y="72"/>
                              </a:lnTo>
                              <a:lnTo>
                                <a:pt x="23" y="9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17" name="Freeform 185"/>
                        <p:cNvSpPr>
                          <a:spLocks/>
                        </p:cNvSpPr>
                        <p:nvPr/>
                      </p:nvSpPr>
                      <p:spPr bwMode="auto">
                        <a:xfrm>
                          <a:off x="2428" y="1895"/>
                          <a:ext cx="94" cy="31"/>
                        </a:xfrm>
                        <a:custGeom>
                          <a:avLst/>
                          <a:gdLst>
                            <a:gd name="T0" fmla="*/ 24 w 284"/>
                            <a:gd name="T1" fmla="*/ 93 h 93"/>
                            <a:gd name="T2" fmla="*/ 284 w 284"/>
                            <a:gd name="T3" fmla="*/ 19 h 93"/>
                            <a:gd name="T4" fmla="*/ 260 w 284"/>
                            <a:gd name="T5" fmla="*/ 0 h 93"/>
                            <a:gd name="T6" fmla="*/ 0 w 284"/>
                            <a:gd name="T7" fmla="*/ 74 h 93"/>
                            <a:gd name="T8" fmla="*/ 24 w 284"/>
                            <a:gd name="T9" fmla="*/ 93 h 93"/>
                            <a:gd name="T10" fmla="*/ 0 60000 65536"/>
                            <a:gd name="T11" fmla="*/ 0 60000 65536"/>
                            <a:gd name="T12" fmla="*/ 0 60000 65536"/>
                            <a:gd name="T13" fmla="*/ 0 60000 65536"/>
                            <a:gd name="T14" fmla="*/ 0 60000 65536"/>
                            <a:gd name="T15" fmla="*/ 0 w 284"/>
                            <a:gd name="T16" fmla="*/ 0 h 93"/>
                            <a:gd name="T17" fmla="*/ 284 w 284"/>
                            <a:gd name="T18" fmla="*/ 93 h 93"/>
                          </a:gdLst>
                          <a:ahLst/>
                          <a:cxnLst>
                            <a:cxn ang="T10">
                              <a:pos x="T0" y="T1"/>
                            </a:cxn>
                            <a:cxn ang="T11">
                              <a:pos x="T2" y="T3"/>
                            </a:cxn>
                            <a:cxn ang="T12">
                              <a:pos x="T4" y="T5"/>
                            </a:cxn>
                            <a:cxn ang="T13">
                              <a:pos x="T6" y="T7"/>
                            </a:cxn>
                            <a:cxn ang="T14">
                              <a:pos x="T8" y="T9"/>
                            </a:cxn>
                          </a:cxnLst>
                          <a:rect l="T15" t="T16" r="T17" b="T18"/>
                          <a:pathLst>
                            <a:path w="284" h="93">
                              <a:moveTo>
                                <a:pt x="24" y="93"/>
                              </a:moveTo>
                              <a:lnTo>
                                <a:pt x="284" y="19"/>
                              </a:lnTo>
                              <a:lnTo>
                                <a:pt x="260" y="0"/>
                              </a:lnTo>
                              <a:lnTo>
                                <a:pt x="0" y="74"/>
                              </a:lnTo>
                              <a:lnTo>
                                <a:pt x="24" y="93"/>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
                    <p:nvSpPr>
                      <p:cNvPr id="11310" name="Line 186"/>
                      <p:cNvSpPr>
                        <a:spLocks noChangeShapeType="1"/>
                      </p:cNvSpPr>
                      <p:nvPr/>
                    </p:nvSpPr>
                    <p:spPr bwMode="auto">
                      <a:xfrm flipH="1" flipV="1">
                        <a:off x="2481" y="1867"/>
                        <a:ext cx="53" cy="44"/>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311" name="Line 187"/>
                      <p:cNvSpPr>
                        <a:spLocks noChangeShapeType="1"/>
                      </p:cNvSpPr>
                      <p:nvPr/>
                    </p:nvSpPr>
                    <p:spPr bwMode="auto">
                      <a:xfrm flipH="1" flipV="1">
                        <a:off x="2394" y="1892"/>
                        <a:ext cx="53" cy="43"/>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11312" name="Group 188"/>
                      <p:cNvGrpSpPr>
                        <a:grpSpLocks/>
                      </p:cNvGrpSpPr>
                      <p:nvPr/>
                    </p:nvGrpSpPr>
                    <p:grpSpPr bwMode="auto">
                      <a:xfrm>
                        <a:off x="2443" y="1903"/>
                        <a:ext cx="87" cy="52"/>
                        <a:chOff x="2443" y="1903"/>
                        <a:chExt cx="87" cy="52"/>
                      </a:xfrm>
                    </p:grpSpPr>
                    <p:sp>
                      <p:nvSpPr>
                        <p:cNvPr id="11314" name="Freeform 189"/>
                        <p:cNvSpPr>
                          <a:spLocks/>
                        </p:cNvSpPr>
                        <p:nvPr/>
                      </p:nvSpPr>
                      <p:spPr bwMode="auto">
                        <a:xfrm>
                          <a:off x="2465" y="1903"/>
                          <a:ext cx="65" cy="52"/>
                        </a:xfrm>
                        <a:custGeom>
                          <a:avLst/>
                          <a:gdLst>
                            <a:gd name="T0" fmla="*/ 0 w 193"/>
                            <a:gd name="T1" fmla="*/ 142 h 158"/>
                            <a:gd name="T2" fmla="*/ 175 w 193"/>
                            <a:gd name="T3" fmla="*/ 0 h 158"/>
                            <a:gd name="T4" fmla="*/ 193 w 193"/>
                            <a:gd name="T5" fmla="*/ 17 h 158"/>
                            <a:gd name="T6" fmla="*/ 19 w 193"/>
                            <a:gd name="T7" fmla="*/ 158 h 158"/>
                            <a:gd name="T8" fmla="*/ 0 w 193"/>
                            <a:gd name="T9" fmla="*/ 142 h 158"/>
                            <a:gd name="T10" fmla="*/ 0 60000 65536"/>
                            <a:gd name="T11" fmla="*/ 0 60000 65536"/>
                            <a:gd name="T12" fmla="*/ 0 60000 65536"/>
                            <a:gd name="T13" fmla="*/ 0 60000 65536"/>
                            <a:gd name="T14" fmla="*/ 0 60000 65536"/>
                            <a:gd name="T15" fmla="*/ 0 w 193"/>
                            <a:gd name="T16" fmla="*/ 0 h 158"/>
                            <a:gd name="T17" fmla="*/ 193 w 193"/>
                            <a:gd name="T18" fmla="*/ 158 h 158"/>
                          </a:gdLst>
                          <a:ahLst/>
                          <a:cxnLst>
                            <a:cxn ang="T10">
                              <a:pos x="T0" y="T1"/>
                            </a:cxn>
                            <a:cxn ang="T11">
                              <a:pos x="T2" y="T3"/>
                            </a:cxn>
                            <a:cxn ang="T12">
                              <a:pos x="T4" y="T5"/>
                            </a:cxn>
                            <a:cxn ang="T13">
                              <a:pos x="T6" y="T7"/>
                            </a:cxn>
                            <a:cxn ang="T14">
                              <a:pos x="T8" y="T9"/>
                            </a:cxn>
                          </a:cxnLst>
                          <a:rect l="T15" t="T16" r="T17" b="T18"/>
                          <a:pathLst>
                            <a:path w="193" h="158">
                              <a:moveTo>
                                <a:pt x="0" y="142"/>
                              </a:moveTo>
                              <a:lnTo>
                                <a:pt x="175" y="0"/>
                              </a:lnTo>
                              <a:lnTo>
                                <a:pt x="193" y="17"/>
                              </a:lnTo>
                              <a:lnTo>
                                <a:pt x="19" y="158"/>
                              </a:lnTo>
                              <a:lnTo>
                                <a:pt x="0" y="14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11315" name="Line 190"/>
                        <p:cNvSpPr>
                          <a:spLocks noChangeShapeType="1"/>
                        </p:cNvSpPr>
                        <p:nvPr/>
                      </p:nvSpPr>
                      <p:spPr bwMode="auto">
                        <a:xfrm flipV="1">
                          <a:off x="2443" y="1904"/>
                          <a:ext cx="81" cy="27"/>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sp>
                    <p:nvSpPr>
                      <p:cNvPr id="11313" name="Line 191"/>
                      <p:cNvSpPr>
                        <a:spLocks noChangeShapeType="1"/>
                      </p:cNvSpPr>
                      <p:nvPr/>
                    </p:nvSpPr>
                    <p:spPr bwMode="auto">
                      <a:xfrm>
                        <a:off x="2459" y="1946"/>
                        <a:ext cx="17" cy="12"/>
                      </a:xfrm>
                      <a:prstGeom prst="line">
                        <a:avLst/>
                      </a:prstGeom>
                      <a:noFill/>
                      <a:ln w="63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grpSp>
        </p:grpSp>
      </p:grpSp>
      <p:sp>
        <p:nvSpPr>
          <p:cNvPr id="11287" name="Rectangle 192"/>
          <p:cNvSpPr>
            <a:spLocks noGrp="1" noChangeArrowheads="1"/>
          </p:cNvSpPr>
          <p:nvPr>
            <p:ph type="title"/>
          </p:nvPr>
        </p:nvSpPr>
        <p:spPr/>
        <p:txBody>
          <a:bodyPr/>
          <a:lstStyle/>
          <a:p>
            <a:pPr eaLnBrk="1" hangingPunct="1"/>
            <a:r>
              <a:rPr lang="en-US"/>
              <a:t>Disk Access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66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17660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7660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17660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17660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7660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176608"/>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176609"/>
                                        </p:tgtEl>
                                        <p:attrNameLst>
                                          <p:attrName>style.visibility</p:attrName>
                                        </p:attrNameLst>
                                      </p:cBhvr>
                                      <p:to>
                                        <p:strVal val="hidden"/>
                                      </p:to>
                                    </p:set>
                                  </p:childTnLst>
                                </p:cTn>
                              </p:par>
                            </p:childTnLst>
                          </p:cTn>
                        </p:par>
                        <p:par>
                          <p:cTn id="31" fill="hold" nodeType="afterGroup">
                            <p:stCondLst>
                              <p:cond delay="0"/>
                            </p:stCondLst>
                            <p:childTnLst>
                              <p:par>
                                <p:cTn id="32" presetID="1" presetClass="entr" presetSubtype="0" fill="hold" grpId="0" nodeType="afterEffect">
                                  <p:stCondLst>
                                    <p:cond delay="0"/>
                                  </p:stCondLst>
                                  <p:childTnLst>
                                    <p:set>
                                      <p:cBhvr>
                                        <p:cTn id="33" dur="1" fill="hold">
                                          <p:stCondLst>
                                            <p:cond delay="499"/>
                                          </p:stCondLst>
                                        </p:cTn>
                                        <p:tgtEl>
                                          <p:spTgt spid="1176587"/>
                                        </p:tgtEl>
                                        <p:attrNameLst>
                                          <p:attrName>style.visibility</p:attrName>
                                        </p:attrNameLst>
                                      </p:cBhvr>
                                      <p:to>
                                        <p:strVal val="visible"/>
                                      </p:to>
                                    </p:set>
                                  </p:childTnLst>
                                </p:cTn>
                              </p:par>
                            </p:childTnLst>
                          </p:cTn>
                        </p:par>
                      </p:childTnLst>
                    </p:cTn>
                  </p:par>
                  <p:par>
                    <p:cTn id="34" fill="hold">
                      <p:stCondLst>
                        <p:cond delay="indefinite"/>
                      </p:stCondLst>
                      <p:childTnLst>
                        <p:par>
                          <p:cTn id="35" fill="hold" nodeType="after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1766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176593"/>
                                        </p:tgtEl>
                                        <p:attrNameLst>
                                          <p:attrName>style.visibility</p:attrName>
                                        </p:attrNameLst>
                                      </p:cBhvr>
                                      <p:to>
                                        <p:strVal val="visible"/>
                                      </p:to>
                                    </p:set>
                                    <p:animEffect transition="in" filter="wipe(right)">
                                      <p:cBhvr>
                                        <p:cTn id="42" dur="2000"/>
                                        <p:tgtEl>
                                          <p:spTgt spid="1176593"/>
                                        </p:tgtEl>
                                      </p:cBhvr>
                                    </p:animEffect>
                                  </p:childTnLst>
                                </p:cTn>
                              </p:par>
                            </p:childTnLst>
                          </p:cTn>
                        </p:par>
                        <p:par>
                          <p:cTn id="43" fill="hold" nodeType="afterGroup">
                            <p:stCondLst>
                              <p:cond delay="2000"/>
                            </p:stCondLst>
                            <p:childTnLst>
                              <p:par>
                                <p:cTn id="44" presetID="1"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childTnLst>
                                </p:cTn>
                              </p:par>
                              <p:par>
                                <p:cTn id="46" presetID="1" presetClass="exit" presetSubtype="0" fill="hold" nodeType="withEffect">
                                  <p:stCondLst>
                                    <p:cond delay="0"/>
                                  </p:stCondLst>
                                  <p:childTnLst>
                                    <p:set>
                                      <p:cBhvr>
                                        <p:cTn id="47" dur="1" fill="hold">
                                          <p:stCondLst>
                                            <p:cond delay="0"/>
                                          </p:stCondLst>
                                        </p:cTn>
                                        <p:tgtEl>
                                          <p:spTgt spid="6"/>
                                        </p:tgtEl>
                                        <p:attrNameLst>
                                          <p:attrName>style.visibility</p:attrName>
                                        </p:attrNameLst>
                                      </p:cBhvr>
                                      <p:to>
                                        <p:strVal val="hidden"/>
                                      </p:to>
                                    </p:set>
                                  </p:childTnLst>
                                </p:cTn>
                              </p:par>
                            </p:childTnLst>
                          </p:cTn>
                        </p:par>
                        <p:par>
                          <p:cTn id="48" fill="hold" nodeType="afterGroup">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117659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176589"/>
                                        </p:tgtEl>
                                        <p:attrNameLst>
                                          <p:attrName>style.visibility</p:attrName>
                                        </p:attrNameLst>
                                      </p:cBhvr>
                                      <p:to>
                                        <p:strVal val="visible"/>
                                      </p:to>
                                    </p:set>
                                    <p:animEffect transition="in" filter="wipe(left)">
                                      <p:cBhvr>
                                        <p:cTn id="55" dur="2000"/>
                                        <p:tgtEl>
                                          <p:spTgt spid="1176589"/>
                                        </p:tgtEl>
                                      </p:cBhvr>
                                    </p:animEffect>
                                  </p:childTnLst>
                                </p:cTn>
                              </p:par>
                            </p:childTnLst>
                          </p:cTn>
                        </p:par>
                        <p:par>
                          <p:cTn id="56" fill="hold" nodeType="afterGroup">
                            <p:stCondLst>
                              <p:cond delay="2000"/>
                            </p:stCondLst>
                            <p:childTnLst>
                              <p:par>
                                <p:cTn id="57" presetID="22" presetClass="entr" presetSubtype="4" fill="hold" grpId="0" nodeType="afterEffect">
                                  <p:stCondLst>
                                    <p:cond delay="0"/>
                                  </p:stCondLst>
                                  <p:childTnLst>
                                    <p:set>
                                      <p:cBhvr>
                                        <p:cTn id="58" dur="1" fill="hold">
                                          <p:stCondLst>
                                            <p:cond delay="0"/>
                                          </p:stCondLst>
                                        </p:cTn>
                                        <p:tgtEl>
                                          <p:spTgt spid="1176588"/>
                                        </p:tgtEl>
                                        <p:attrNameLst>
                                          <p:attrName>style.visibility</p:attrName>
                                        </p:attrNameLst>
                                      </p:cBhvr>
                                      <p:to>
                                        <p:strVal val="visible"/>
                                      </p:to>
                                    </p:set>
                                    <p:animEffect transition="in" filter="wipe(down)">
                                      <p:cBhvr>
                                        <p:cTn id="59" dur="2000"/>
                                        <p:tgtEl>
                                          <p:spTgt spid="1176588"/>
                                        </p:tgtEl>
                                      </p:cBhvr>
                                    </p:animEffect>
                                  </p:childTnLst>
                                </p:cTn>
                              </p:par>
                            </p:childTnLst>
                          </p:cTn>
                        </p:par>
                        <p:par>
                          <p:cTn id="60" fill="hold" nodeType="afterGroup">
                            <p:stCondLst>
                              <p:cond delay="4000"/>
                            </p:stCondLst>
                            <p:childTnLst>
                              <p:par>
                                <p:cTn id="61" presetID="1" presetClass="exit" presetSubtype="0" fill="hold" grpId="1" nodeType="afterEffect">
                                  <p:stCondLst>
                                    <p:cond delay="0"/>
                                  </p:stCondLst>
                                  <p:childTnLst>
                                    <p:set>
                                      <p:cBhvr>
                                        <p:cTn id="62" dur="1" fill="hold">
                                          <p:stCondLst>
                                            <p:cond delay="0"/>
                                          </p:stCondLst>
                                        </p:cTn>
                                        <p:tgtEl>
                                          <p:spTgt spid="1176587"/>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1176590"/>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1176591"/>
                                        </p:tgtEl>
                                        <p:attrNameLst>
                                          <p:attrName>style.visibility</p:attrName>
                                        </p:attrNameLst>
                                      </p:cBhvr>
                                      <p:to>
                                        <p:strVal val="visible"/>
                                      </p:to>
                                    </p:set>
                                    <p:animEffect transition="in" filter="wipe(down)">
                                      <p:cBhvr>
                                        <p:cTn id="69" dur="2000"/>
                                        <p:tgtEl>
                                          <p:spTgt spid="1176591"/>
                                        </p:tgtEl>
                                      </p:cBhvr>
                                    </p:animEffect>
                                  </p:childTnLst>
                                </p:cTn>
                              </p:par>
                              <p:par>
                                <p:cTn id="70" presetID="1" presetClass="entr" presetSubtype="0" fill="hold" grpId="0" nodeType="withEffect">
                                  <p:stCondLst>
                                    <p:cond delay="0"/>
                                  </p:stCondLst>
                                  <p:childTnLst>
                                    <p:set>
                                      <p:cBhvr>
                                        <p:cTn id="71" dur="1" fill="hold">
                                          <p:stCondLst>
                                            <p:cond delay="0"/>
                                          </p:stCondLst>
                                        </p:cTn>
                                        <p:tgtEl>
                                          <p:spTgt spid="1176592"/>
                                        </p:tgtEl>
                                        <p:attrNameLst>
                                          <p:attrName>style.visibility</p:attrName>
                                        </p:attrNameLst>
                                      </p:cBhvr>
                                      <p:to>
                                        <p:strVal val="visible"/>
                                      </p:to>
                                    </p:set>
                                  </p:childTnLst>
                                </p:cTn>
                              </p:par>
                              <p:par>
                                <p:cTn id="72" presetID="22" presetClass="exit" presetSubtype="4" fill="hold" grpId="1" nodeType="withEffect">
                                  <p:stCondLst>
                                    <p:cond delay="0"/>
                                  </p:stCondLst>
                                  <p:childTnLst>
                                    <p:animEffect transition="out" filter="wipe(down)">
                                      <p:cBhvr>
                                        <p:cTn id="73" dur="2000"/>
                                        <p:tgtEl>
                                          <p:spTgt spid="1176588"/>
                                        </p:tgtEl>
                                      </p:cBhvr>
                                    </p:animEffect>
                                    <p:set>
                                      <p:cBhvr>
                                        <p:cTn id="74" dur="1" fill="hold">
                                          <p:stCondLst>
                                            <p:cond delay="1999"/>
                                          </p:stCondLst>
                                        </p:cTn>
                                        <p:tgtEl>
                                          <p:spTgt spid="1176588"/>
                                        </p:tgtEl>
                                        <p:attrNameLst>
                                          <p:attrName>style.visibility</p:attrName>
                                        </p:attrNameLst>
                                      </p:cBhvr>
                                      <p:to>
                                        <p:strVal val="hidden"/>
                                      </p:to>
                                    </p:set>
                                  </p:childTnLst>
                                </p:cTn>
                              </p:par>
                              <p:par>
                                <p:cTn id="75" presetID="22" presetClass="entr" presetSubtype="4" fill="hold" grpId="0" nodeType="withEffect">
                                  <p:stCondLst>
                                    <p:cond delay="0"/>
                                  </p:stCondLst>
                                  <p:childTnLst>
                                    <p:set>
                                      <p:cBhvr>
                                        <p:cTn id="76" dur="1" fill="hold">
                                          <p:stCondLst>
                                            <p:cond delay="0"/>
                                          </p:stCondLst>
                                        </p:cTn>
                                        <p:tgtEl>
                                          <p:spTgt spid="1176604"/>
                                        </p:tgtEl>
                                        <p:attrNameLst>
                                          <p:attrName>style.visibility</p:attrName>
                                        </p:attrNameLst>
                                      </p:cBhvr>
                                      <p:to>
                                        <p:strVal val="visible"/>
                                      </p:to>
                                    </p:set>
                                    <p:animEffect transition="in" filter="wipe(down)">
                                      <p:cBhvr>
                                        <p:cTn id="77" dur="2000"/>
                                        <p:tgtEl>
                                          <p:spTgt spid="1176604"/>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1766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6587" grpId="0" animBg="1"/>
      <p:bldP spid="1176587" grpId="1" animBg="1"/>
      <p:bldP spid="1176588" grpId="0" animBg="1"/>
      <p:bldP spid="1176588" grpId="1" animBg="1"/>
      <p:bldP spid="1176589" grpId="0" animBg="1"/>
      <p:bldP spid="1176590" grpId="0"/>
      <p:bldP spid="1176591" grpId="0" animBg="1"/>
      <p:bldP spid="1176592" grpId="0"/>
      <p:bldP spid="1176593" grpId="0" animBg="1"/>
      <p:bldP spid="1176594" grpId="0"/>
      <p:bldP spid="1176603" grpId="0"/>
      <p:bldP spid="1176604" grpId="0" animBg="1"/>
      <p:bldP spid="1176605" grpId="0"/>
      <p:bldP spid="1176606" grpId="0"/>
      <p:bldP spid="1176606" grpId="1"/>
      <p:bldP spid="1176607" grpId="0"/>
      <p:bldP spid="1176607" grpId="1"/>
      <p:bldP spid="1176608" grpId="0"/>
      <p:bldP spid="1176608" grpId="1"/>
      <p:bldP spid="1176609" grpId="0" animBg="1"/>
      <p:bldP spid="1176609"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t>Disk Access Time: Seek Time</a:t>
            </a:r>
          </a:p>
        </p:txBody>
      </p:sp>
      <p:sp>
        <p:nvSpPr>
          <p:cNvPr id="1028" name="Rectangle 3"/>
          <p:cNvSpPr>
            <a:spLocks noGrp="1" noChangeArrowheads="1"/>
          </p:cNvSpPr>
          <p:nvPr>
            <p:ph type="body" idx="1"/>
          </p:nvPr>
        </p:nvSpPr>
        <p:spPr>
          <a:xfrm>
            <a:off x="0" y="861640"/>
            <a:ext cx="9144000" cy="2286000"/>
          </a:xfrm>
        </p:spPr>
        <p:txBody>
          <a:bodyPr/>
          <a:lstStyle/>
          <a:p>
            <a:pPr eaLnBrk="1" hangingPunct="1"/>
            <a:r>
              <a:rPr lang="en-US" sz="2400" dirty="0"/>
              <a:t>Seek time is the time to position the head</a:t>
            </a:r>
          </a:p>
          <a:p>
            <a:pPr lvl="1" eaLnBrk="1" hangingPunct="1"/>
            <a:r>
              <a:rPr lang="en-US" sz="2000" dirty="0"/>
              <a:t>time is used for actually moving the head – </a:t>
            </a:r>
            <a:br>
              <a:rPr lang="en-US" sz="2000" dirty="0"/>
            </a:br>
            <a:r>
              <a:rPr lang="en-US" sz="2000" dirty="0"/>
              <a:t>roughly proportional to the number of cylinders traveled</a:t>
            </a:r>
            <a:br>
              <a:rPr lang="en-US" sz="2000" dirty="0"/>
            </a:br>
            <a:endParaRPr lang="en-US" sz="700" dirty="0"/>
          </a:p>
          <a:p>
            <a:pPr lvl="1" eaLnBrk="1" hangingPunct="1"/>
            <a:r>
              <a:rPr lang="en-US" sz="2000" dirty="0"/>
              <a:t>time to start and stop moving the head</a:t>
            </a:r>
            <a:br>
              <a:rPr lang="en-US" sz="2000" dirty="0"/>
            </a:br>
            <a:endParaRPr lang="en-US" sz="2000" dirty="0"/>
          </a:p>
          <a:p>
            <a:pPr lvl="1" eaLnBrk="1" hangingPunct="1"/>
            <a:r>
              <a:rPr lang="en-US" sz="2000" dirty="0"/>
              <a:t>time to move head:</a:t>
            </a:r>
          </a:p>
        </p:txBody>
      </p:sp>
      <p:grpSp>
        <p:nvGrpSpPr>
          <p:cNvPr id="1029" name="Group 4"/>
          <p:cNvGrpSpPr>
            <a:grpSpLocks/>
          </p:cNvGrpSpPr>
          <p:nvPr/>
        </p:nvGrpSpPr>
        <p:grpSpPr bwMode="auto">
          <a:xfrm>
            <a:off x="-31747" y="3152775"/>
            <a:ext cx="7088191" cy="3471863"/>
            <a:chOff x="314" y="1962"/>
            <a:chExt cx="4465" cy="2187"/>
          </a:xfrm>
        </p:grpSpPr>
        <p:sp>
          <p:nvSpPr>
            <p:cNvPr id="1035" name="Line 5"/>
            <p:cNvSpPr>
              <a:spLocks noChangeShapeType="1"/>
            </p:cNvSpPr>
            <p:nvPr/>
          </p:nvSpPr>
          <p:spPr bwMode="auto">
            <a:xfrm flipH="1">
              <a:off x="1289" y="2188"/>
              <a:ext cx="3" cy="16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grpSp>
          <p:nvGrpSpPr>
            <p:cNvPr id="1036" name="Group 6"/>
            <p:cNvGrpSpPr>
              <a:grpSpLocks/>
            </p:cNvGrpSpPr>
            <p:nvPr/>
          </p:nvGrpSpPr>
          <p:grpSpPr bwMode="auto">
            <a:xfrm>
              <a:off x="314" y="2400"/>
              <a:ext cx="4465" cy="1749"/>
              <a:chOff x="314" y="2400"/>
              <a:chExt cx="4465" cy="1749"/>
            </a:xfrm>
          </p:grpSpPr>
          <p:sp>
            <p:nvSpPr>
              <p:cNvPr id="1038" name="Line 7"/>
              <p:cNvSpPr>
                <a:spLocks noChangeShapeType="1"/>
              </p:cNvSpPr>
              <p:nvPr/>
            </p:nvSpPr>
            <p:spPr bwMode="auto">
              <a:xfrm>
                <a:off x="1289" y="3879"/>
                <a:ext cx="210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039" name="Arc 8"/>
              <p:cNvSpPr>
                <a:spLocks/>
              </p:cNvSpPr>
              <p:nvPr/>
            </p:nvSpPr>
            <p:spPr bwMode="auto">
              <a:xfrm flipH="1">
                <a:off x="1433" y="2535"/>
                <a:ext cx="1787" cy="1056"/>
              </a:xfrm>
              <a:custGeom>
                <a:avLst/>
                <a:gdLst>
                  <a:gd name="T0" fmla="*/ 0 w 21600"/>
                  <a:gd name="T1" fmla="*/ 0 h 21600"/>
                  <a:gd name="T2" fmla="*/ 1787 w 21600"/>
                  <a:gd name="T3" fmla="*/ 1056 h 21600"/>
                  <a:gd name="T4" fmla="*/ 0 w 21600"/>
                  <a:gd name="T5" fmla="*/ 105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040" name="Line 9"/>
              <p:cNvSpPr>
                <a:spLocks noChangeShapeType="1"/>
              </p:cNvSpPr>
              <p:nvPr/>
            </p:nvSpPr>
            <p:spPr bwMode="auto">
              <a:xfrm>
                <a:off x="1433" y="3798"/>
                <a:ext cx="0"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041" name="Line 10"/>
              <p:cNvSpPr>
                <a:spLocks noChangeShapeType="1"/>
              </p:cNvSpPr>
              <p:nvPr/>
            </p:nvSpPr>
            <p:spPr bwMode="auto">
              <a:xfrm flipH="1" flipV="1">
                <a:off x="1241" y="3591"/>
                <a:ext cx="9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042" name="Line 11"/>
              <p:cNvSpPr>
                <a:spLocks noChangeShapeType="1"/>
              </p:cNvSpPr>
              <p:nvPr/>
            </p:nvSpPr>
            <p:spPr bwMode="auto">
              <a:xfrm>
                <a:off x="3246" y="3798"/>
                <a:ext cx="0"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043" name="Line 12"/>
              <p:cNvSpPr>
                <a:spLocks noChangeShapeType="1"/>
              </p:cNvSpPr>
              <p:nvPr/>
            </p:nvSpPr>
            <p:spPr bwMode="auto">
              <a:xfrm flipH="1" flipV="1">
                <a:off x="1241" y="2535"/>
                <a:ext cx="9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044" name="Text Box 13"/>
              <p:cNvSpPr txBox="1">
                <a:spLocks noChangeArrowheads="1"/>
              </p:cNvSpPr>
              <p:nvPr/>
            </p:nvSpPr>
            <p:spPr bwMode="auto">
              <a:xfrm>
                <a:off x="314" y="2400"/>
                <a:ext cx="95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r" eaLnBrk="1" hangingPunct="1"/>
                <a:r>
                  <a:rPr lang="en-US" sz="1800" b="0" dirty="0"/>
                  <a:t>~ 10x - 20x  </a:t>
                </a:r>
              </a:p>
            </p:txBody>
          </p:sp>
          <p:sp>
            <p:nvSpPr>
              <p:cNvPr id="1045" name="Text Box 14"/>
              <p:cNvSpPr txBox="1">
                <a:spLocks noChangeArrowheads="1"/>
              </p:cNvSpPr>
              <p:nvPr/>
            </p:nvSpPr>
            <p:spPr bwMode="auto">
              <a:xfrm>
                <a:off x="1049" y="3464"/>
                <a:ext cx="187"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800" b="0"/>
                  <a:t>x</a:t>
                </a:r>
              </a:p>
            </p:txBody>
          </p:sp>
          <p:sp>
            <p:nvSpPr>
              <p:cNvPr id="1046" name="Text Box 15"/>
              <p:cNvSpPr txBox="1">
                <a:spLocks noChangeArrowheads="1"/>
              </p:cNvSpPr>
              <p:nvPr/>
            </p:nvSpPr>
            <p:spPr bwMode="auto">
              <a:xfrm>
                <a:off x="1337" y="3918"/>
                <a:ext cx="195"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800" b="0"/>
                  <a:t>1</a:t>
                </a:r>
              </a:p>
            </p:txBody>
          </p:sp>
          <p:sp>
            <p:nvSpPr>
              <p:cNvPr id="1047" name="Text Box 16"/>
              <p:cNvSpPr txBox="1">
                <a:spLocks noChangeArrowheads="1"/>
              </p:cNvSpPr>
              <p:nvPr/>
            </p:nvSpPr>
            <p:spPr bwMode="auto">
              <a:xfrm>
                <a:off x="3150" y="3918"/>
                <a:ext cx="212"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800" b="0"/>
                  <a:t>N</a:t>
                </a:r>
              </a:p>
            </p:txBody>
          </p:sp>
          <p:sp>
            <p:nvSpPr>
              <p:cNvPr id="1048" name="Text Box 17"/>
              <p:cNvSpPr txBox="1">
                <a:spLocks noChangeArrowheads="1"/>
              </p:cNvSpPr>
              <p:nvPr/>
            </p:nvSpPr>
            <p:spPr bwMode="auto">
              <a:xfrm>
                <a:off x="3365" y="3748"/>
                <a:ext cx="1414"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2000" b="0"/>
                  <a:t>Cylinders Traveled</a:t>
                </a:r>
              </a:p>
            </p:txBody>
          </p:sp>
        </p:grpSp>
        <p:sp>
          <p:nvSpPr>
            <p:cNvPr id="1037" name="Text Box 18"/>
            <p:cNvSpPr txBox="1">
              <a:spLocks noChangeArrowheads="1"/>
            </p:cNvSpPr>
            <p:nvPr/>
          </p:nvSpPr>
          <p:spPr bwMode="auto">
            <a:xfrm>
              <a:off x="1066" y="1962"/>
              <a:ext cx="464"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2000" b="0"/>
                <a:t>Time</a:t>
              </a:r>
            </a:p>
          </p:txBody>
        </p:sp>
      </p:grpSp>
      <p:sp>
        <p:nvSpPr>
          <p:cNvPr id="1178643" name="Rectangle 19"/>
          <p:cNvSpPr>
            <a:spLocks noChangeArrowheads="1"/>
          </p:cNvSpPr>
          <p:nvPr/>
        </p:nvSpPr>
        <p:spPr bwMode="auto">
          <a:xfrm>
            <a:off x="5185888" y="3505563"/>
            <a:ext cx="3740025" cy="2430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lnSpc>
                <a:spcPct val="80000"/>
              </a:lnSpc>
            </a:pPr>
            <a:r>
              <a:rPr lang="en-US" sz="2400" b="0" dirty="0"/>
              <a:t>“Typical” average: </a:t>
            </a:r>
            <a:br>
              <a:rPr lang="en-US" sz="2400" b="0" dirty="0"/>
            </a:br>
            <a:r>
              <a:rPr lang="en-US" sz="2400" b="0" dirty="0"/>
              <a:t>	</a:t>
            </a:r>
            <a:r>
              <a:rPr lang="en-US" sz="2000" b="0" dirty="0"/>
              <a:t>10 ms </a:t>
            </a:r>
            <a:r>
              <a:rPr lang="en-US" sz="2000" b="0" dirty="0" err="1">
                <a:sym typeface="Symbol" pitchFamily="18" charset="2"/>
              </a:rPr>
              <a:t></a:t>
            </a:r>
            <a:r>
              <a:rPr lang="en-US" sz="2000" b="0" dirty="0"/>
              <a:t> 40 ms (old)</a:t>
            </a:r>
            <a:br>
              <a:rPr lang="en-US" sz="2000" b="0" dirty="0"/>
            </a:br>
            <a:r>
              <a:rPr lang="en-US" sz="2000" b="0" dirty="0"/>
              <a:t>	7.4 ms (Barracuda 180)</a:t>
            </a:r>
            <a:br>
              <a:rPr lang="en-US" sz="2000" b="0" dirty="0"/>
            </a:br>
            <a:r>
              <a:rPr lang="en-US" sz="2000" b="0" dirty="0"/>
              <a:t>	5.7 ms (Cheetah 36)</a:t>
            </a:r>
            <a:br>
              <a:rPr lang="en-US" sz="2000" b="0" dirty="0"/>
            </a:br>
            <a:r>
              <a:rPr lang="en-US" sz="2000" b="0" dirty="0"/>
              <a:t>	3.6 ms (Cheetah X15)</a:t>
            </a:r>
          </a:p>
        </p:txBody>
      </p:sp>
      <p:graphicFrame>
        <p:nvGraphicFramePr>
          <p:cNvPr id="1026" name="Object 20"/>
          <p:cNvGraphicFramePr>
            <a:graphicFrameLocks noChangeAspect="1"/>
          </p:cNvGraphicFramePr>
          <p:nvPr>
            <p:extLst>
              <p:ext uri="{D42A27DB-BD31-4B8C-83A1-F6EECF244321}">
                <p14:modId xmlns:p14="http://schemas.microsoft.com/office/powerpoint/2010/main" val="2169443925"/>
              </p:ext>
            </p:extLst>
          </p:nvPr>
        </p:nvGraphicFramePr>
        <p:xfrm>
          <a:off x="3190875" y="2635811"/>
          <a:ext cx="1301750" cy="488950"/>
        </p:xfrm>
        <a:graphic>
          <a:graphicData uri="http://schemas.openxmlformats.org/presentationml/2006/ole">
            <mc:AlternateContent xmlns:mc="http://schemas.openxmlformats.org/markup-compatibility/2006">
              <mc:Choice xmlns:v="urn:schemas-microsoft-com:vml" Requires="v">
                <p:oleObj spid="_x0000_s1212" name="Equation" r:id="rId4" imgW="571500" imgH="215900" progId="Equation.3">
                  <p:embed/>
                </p:oleObj>
              </mc:Choice>
              <mc:Fallback>
                <p:oleObj name="Equation" r:id="rId4" imgW="571500" imgH="215900" progId="Equation.3">
                  <p:embed/>
                  <p:pic>
                    <p:nvPicPr>
                      <p:cNvPr id="0"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0875" y="2635811"/>
                        <a:ext cx="1301750" cy="488950"/>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5921" dir="2700000" algn="ctr" rotWithShape="0">
                                <a:srgbClr val="808080"/>
                              </a:outerShdw>
                            </a:effectLst>
                          </a14:hiddenEffects>
                        </a:ext>
                      </a:extLst>
                    </p:spPr>
                  </p:pic>
                </p:oleObj>
              </mc:Fallback>
            </mc:AlternateContent>
          </a:graphicData>
        </a:graphic>
      </p:graphicFrame>
      <p:sp>
        <p:nvSpPr>
          <p:cNvPr id="1031" name="Text Box 21"/>
          <p:cNvSpPr txBox="1">
            <a:spLocks noChangeArrowheads="1"/>
          </p:cNvSpPr>
          <p:nvPr/>
        </p:nvSpPr>
        <p:spPr bwMode="auto">
          <a:xfrm>
            <a:off x="4586288" y="2878699"/>
            <a:ext cx="1454150"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dirty="0"/>
              <a:t>number of tracks</a:t>
            </a:r>
          </a:p>
          <a:p>
            <a:r>
              <a:rPr lang="en-US" sz="1200" b="0" dirty="0"/>
              <a:t>seek time constant</a:t>
            </a:r>
          </a:p>
          <a:p>
            <a:r>
              <a:rPr lang="en-US" sz="1200" b="0" dirty="0"/>
              <a:t>fixed overhead</a:t>
            </a:r>
          </a:p>
        </p:txBody>
      </p:sp>
      <p:sp>
        <p:nvSpPr>
          <p:cNvPr id="1032" name="Line 22"/>
          <p:cNvSpPr>
            <a:spLocks noChangeShapeType="1"/>
          </p:cNvSpPr>
          <p:nvPr/>
        </p:nvSpPr>
        <p:spPr bwMode="auto">
          <a:xfrm>
            <a:off x="4462463" y="2975536"/>
            <a:ext cx="166687" cy="492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033" name="Freeform 23"/>
          <p:cNvSpPr>
            <a:spLocks/>
          </p:cNvSpPr>
          <p:nvPr/>
        </p:nvSpPr>
        <p:spPr bwMode="auto">
          <a:xfrm>
            <a:off x="3921125" y="3043799"/>
            <a:ext cx="719138" cy="166687"/>
          </a:xfrm>
          <a:custGeom>
            <a:avLst/>
            <a:gdLst>
              <a:gd name="T0" fmla="*/ 453 w 453"/>
              <a:gd name="T1" fmla="*/ 105 h 105"/>
              <a:gd name="T2" fmla="*/ 75 w 453"/>
              <a:gd name="T3" fmla="*/ 105 h 105"/>
              <a:gd name="T4" fmla="*/ 0 w 453"/>
              <a:gd name="T5" fmla="*/ 0 h 105"/>
              <a:gd name="T6" fmla="*/ 0 60000 65536"/>
              <a:gd name="T7" fmla="*/ 0 60000 65536"/>
              <a:gd name="T8" fmla="*/ 0 60000 65536"/>
              <a:gd name="T9" fmla="*/ 0 w 453"/>
              <a:gd name="T10" fmla="*/ 0 h 105"/>
              <a:gd name="T11" fmla="*/ 453 w 453"/>
              <a:gd name="T12" fmla="*/ 105 h 105"/>
            </a:gdLst>
            <a:ahLst/>
            <a:cxnLst>
              <a:cxn ang="T6">
                <a:pos x="T0" y="T1"/>
              </a:cxn>
              <a:cxn ang="T7">
                <a:pos x="T2" y="T3"/>
              </a:cxn>
              <a:cxn ang="T8">
                <a:pos x="T4" y="T5"/>
              </a:cxn>
            </a:cxnLst>
            <a:rect l="T9" t="T10" r="T11" b="T12"/>
            <a:pathLst>
              <a:path w="453" h="105">
                <a:moveTo>
                  <a:pt x="453" y="105"/>
                </a:moveTo>
                <a:lnTo>
                  <a:pt x="75" y="105"/>
                </a:ln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034" name="Freeform 24"/>
          <p:cNvSpPr>
            <a:spLocks/>
          </p:cNvSpPr>
          <p:nvPr/>
        </p:nvSpPr>
        <p:spPr bwMode="auto">
          <a:xfrm>
            <a:off x="3381375" y="3053324"/>
            <a:ext cx="1258888" cy="334962"/>
          </a:xfrm>
          <a:custGeom>
            <a:avLst/>
            <a:gdLst>
              <a:gd name="T0" fmla="*/ 793 w 793"/>
              <a:gd name="T1" fmla="*/ 211 h 211"/>
              <a:gd name="T2" fmla="*/ 155 w 793"/>
              <a:gd name="T3" fmla="*/ 211 h 211"/>
              <a:gd name="T4" fmla="*/ 0 w 793"/>
              <a:gd name="T5" fmla="*/ 0 h 211"/>
              <a:gd name="T6" fmla="*/ 0 60000 65536"/>
              <a:gd name="T7" fmla="*/ 0 60000 65536"/>
              <a:gd name="T8" fmla="*/ 0 60000 65536"/>
              <a:gd name="T9" fmla="*/ 0 w 793"/>
              <a:gd name="T10" fmla="*/ 0 h 211"/>
              <a:gd name="T11" fmla="*/ 793 w 793"/>
              <a:gd name="T12" fmla="*/ 211 h 211"/>
            </a:gdLst>
            <a:ahLst/>
            <a:cxnLst>
              <a:cxn ang="T6">
                <a:pos x="T0" y="T1"/>
              </a:cxn>
              <a:cxn ang="T7">
                <a:pos x="T2" y="T3"/>
              </a:cxn>
              <a:cxn ang="T8">
                <a:pos x="T4" y="T5"/>
              </a:cxn>
            </a:cxnLst>
            <a:rect l="T9" t="T10" r="T11" b="T12"/>
            <a:pathLst>
              <a:path w="793" h="211">
                <a:moveTo>
                  <a:pt x="793" y="211"/>
                </a:moveTo>
                <a:lnTo>
                  <a:pt x="155" y="211"/>
                </a:ln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8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64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t>Disk Access Time: Rotational Delay</a:t>
            </a:r>
          </a:p>
        </p:txBody>
      </p:sp>
      <p:sp>
        <p:nvSpPr>
          <p:cNvPr id="12291" name="Rectangle 3"/>
          <p:cNvSpPr>
            <a:spLocks noGrp="1" noChangeArrowheads="1"/>
          </p:cNvSpPr>
          <p:nvPr>
            <p:ph type="body" idx="1"/>
          </p:nvPr>
        </p:nvSpPr>
        <p:spPr>
          <a:xfrm>
            <a:off x="0" y="866775"/>
            <a:ext cx="9144000" cy="1230313"/>
          </a:xfrm>
        </p:spPr>
        <p:txBody>
          <a:bodyPr/>
          <a:lstStyle/>
          <a:p>
            <a:pPr eaLnBrk="1" hangingPunct="1"/>
            <a:r>
              <a:rPr lang="en-US" sz="2400" dirty="0"/>
              <a:t>Time for the disk platters to rotate so the first of the required sectors are under the disk head</a:t>
            </a:r>
          </a:p>
        </p:txBody>
      </p:sp>
      <p:grpSp>
        <p:nvGrpSpPr>
          <p:cNvPr id="12292" name="Group 4"/>
          <p:cNvGrpSpPr>
            <a:grpSpLocks/>
          </p:cNvGrpSpPr>
          <p:nvPr/>
        </p:nvGrpSpPr>
        <p:grpSpPr bwMode="auto">
          <a:xfrm>
            <a:off x="115888" y="2124075"/>
            <a:ext cx="4005262" cy="4192588"/>
            <a:chOff x="73" y="1338"/>
            <a:chExt cx="2523" cy="2641"/>
          </a:xfrm>
        </p:grpSpPr>
        <p:sp>
          <p:nvSpPr>
            <p:cNvPr id="12294" name="Oval 5"/>
            <p:cNvSpPr>
              <a:spLocks noChangeArrowheads="1"/>
            </p:cNvSpPr>
            <p:nvPr/>
          </p:nvSpPr>
          <p:spPr bwMode="auto">
            <a:xfrm>
              <a:off x="527" y="1762"/>
              <a:ext cx="1680" cy="1680"/>
            </a:xfrm>
            <a:prstGeom prst="ellipse">
              <a:avLst/>
            </a:prstGeom>
            <a:solidFill>
              <a:schemeClr val="bg1"/>
            </a:solidFill>
            <a:ln w="9525">
              <a:solidFill>
                <a:schemeClr val="tx1"/>
              </a:solidFill>
              <a:round/>
              <a:headEnd/>
              <a:tailEnd/>
            </a:ln>
          </p:spPr>
          <p:txBody>
            <a:bodyPr wrap="none" anchor="ctr"/>
            <a:lstStyle/>
            <a:p>
              <a:endParaRPr lang="nb-NO"/>
            </a:p>
          </p:txBody>
        </p:sp>
        <p:sp>
          <p:nvSpPr>
            <p:cNvPr id="12295" name="Oval 6"/>
            <p:cNvSpPr>
              <a:spLocks noChangeArrowheads="1"/>
            </p:cNvSpPr>
            <p:nvPr/>
          </p:nvSpPr>
          <p:spPr bwMode="auto">
            <a:xfrm>
              <a:off x="719" y="1954"/>
              <a:ext cx="1296" cy="1296"/>
            </a:xfrm>
            <a:prstGeom prst="ellipse">
              <a:avLst/>
            </a:prstGeom>
            <a:solidFill>
              <a:schemeClr val="bg1"/>
            </a:solidFill>
            <a:ln w="9525">
              <a:solidFill>
                <a:schemeClr val="tx1"/>
              </a:solidFill>
              <a:round/>
              <a:headEnd/>
              <a:tailEnd/>
            </a:ln>
          </p:spPr>
          <p:txBody>
            <a:bodyPr wrap="none" anchor="ctr"/>
            <a:lstStyle/>
            <a:p>
              <a:endParaRPr lang="nb-NO"/>
            </a:p>
          </p:txBody>
        </p:sp>
        <p:sp>
          <p:nvSpPr>
            <p:cNvPr id="12296" name="Line 7"/>
            <p:cNvSpPr>
              <a:spLocks noChangeShapeType="1"/>
            </p:cNvSpPr>
            <p:nvPr/>
          </p:nvSpPr>
          <p:spPr bwMode="auto">
            <a:xfrm>
              <a:off x="1391" y="1762"/>
              <a:ext cx="0" cy="19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297" name="Line 8"/>
            <p:cNvSpPr>
              <a:spLocks noChangeShapeType="1"/>
            </p:cNvSpPr>
            <p:nvPr/>
          </p:nvSpPr>
          <p:spPr bwMode="auto">
            <a:xfrm>
              <a:off x="1391" y="3250"/>
              <a:ext cx="0" cy="19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298" name="Line 9"/>
            <p:cNvSpPr>
              <a:spLocks noChangeShapeType="1"/>
            </p:cNvSpPr>
            <p:nvPr/>
          </p:nvSpPr>
          <p:spPr bwMode="auto">
            <a:xfrm>
              <a:off x="2015" y="2626"/>
              <a:ext cx="192"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299" name="Line 10"/>
            <p:cNvSpPr>
              <a:spLocks noChangeShapeType="1"/>
            </p:cNvSpPr>
            <p:nvPr/>
          </p:nvSpPr>
          <p:spPr bwMode="auto">
            <a:xfrm>
              <a:off x="527" y="2626"/>
              <a:ext cx="19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300" name="Line 11"/>
            <p:cNvSpPr>
              <a:spLocks noChangeShapeType="1"/>
            </p:cNvSpPr>
            <p:nvPr/>
          </p:nvSpPr>
          <p:spPr bwMode="auto">
            <a:xfrm flipV="1">
              <a:off x="1823" y="2002"/>
              <a:ext cx="144"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301" name="Line 12"/>
            <p:cNvSpPr>
              <a:spLocks noChangeShapeType="1"/>
            </p:cNvSpPr>
            <p:nvPr/>
          </p:nvSpPr>
          <p:spPr bwMode="auto">
            <a:xfrm flipV="1">
              <a:off x="815" y="3106"/>
              <a:ext cx="144"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302" name="Line 13"/>
            <p:cNvSpPr>
              <a:spLocks noChangeShapeType="1"/>
            </p:cNvSpPr>
            <p:nvPr/>
          </p:nvSpPr>
          <p:spPr bwMode="auto">
            <a:xfrm>
              <a:off x="1871" y="3010"/>
              <a:ext cx="144"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303" name="Line 14"/>
            <p:cNvSpPr>
              <a:spLocks noChangeShapeType="1"/>
            </p:cNvSpPr>
            <p:nvPr/>
          </p:nvSpPr>
          <p:spPr bwMode="auto">
            <a:xfrm>
              <a:off x="815" y="1954"/>
              <a:ext cx="144"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304" name="AutoShape 15"/>
            <p:cNvSpPr>
              <a:spLocks noChangeArrowheads="1"/>
            </p:cNvSpPr>
            <p:nvPr/>
          </p:nvSpPr>
          <p:spPr bwMode="auto">
            <a:xfrm flipH="1">
              <a:off x="911" y="2338"/>
              <a:ext cx="864" cy="432"/>
            </a:xfrm>
            <a:prstGeom prst="curvedDownArrow">
              <a:avLst>
                <a:gd name="adj1" fmla="val 40000"/>
                <a:gd name="adj2" fmla="val 80000"/>
                <a:gd name="adj3" fmla="val 33333"/>
              </a:avLst>
            </a:prstGeom>
            <a:solidFill>
              <a:schemeClr val="bg1"/>
            </a:solidFill>
            <a:ln w="9525">
              <a:solidFill>
                <a:schemeClr val="tx1"/>
              </a:solidFill>
              <a:miter lim="800000"/>
              <a:headEnd/>
              <a:tailEnd/>
            </a:ln>
          </p:spPr>
          <p:txBody>
            <a:bodyPr wrap="none" anchor="ctr"/>
            <a:lstStyle/>
            <a:p>
              <a:endParaRPr lang="nb-NO"/>
            </a:p>
          </p:txBody>
        </p:sp>
        <p:sp>
          <p:nvSpPr>
            <p:cNvPr id="12305" name="Line 16"/>
            <p:cNvSpPr>
              <a:spLocks noChangeShapeType="1"/>
            </p:cNvSpPr>
            <p:nvPr/>
          </p:nvSpPr>
          <p:spPr bwMode="auto">
            <a:xfrm>
              <a:off x="819" y="1593"/>
              <a:ext cx="162" cy="211"/>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12306" name="Line 17"/>
            <p:cNvSpPr>
              <a:spLocks noChangeShapeType="1"/>
            </p:cNvSpPr>
            <p:nvPr/>
          </p:nvSpPr>
          <p:spPr bwMode="auto">
            <a:xfrm flipH="1" flipV="1">
              <a:off x="1775" y="3346"/>
              <a:ext cx="240" cy="288"/>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12307" name="Text Box 18"/>
            <p:cNvSpPr txBox="1">
              <a:spLocks noChangeArrowheads="1"/>
            </p:cNvSpPr>
            <p:nvPr/>
          </p:nvSpPr>
          <p:spPr bwMode="auto">
            <a:xfrm>
              <a:off x="73" y="1338"/>
              <a:ext cx="96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2400" b="0"/>
                <a:t>head here</a:t>
              </a:r>
            </a:p>
          </p:txBody>
        </p:sp>
        <p:sp>
          <p:nvSpPr>
            <p:cNvPr id="12308" name="Text Box 19"/>
            <p:cNvSpPr txBox="1">
              <a:spLocks noChangeArrowheads="1"/>
            </p:cNvSpPr>
            <p:nvPr/>
          </p:nvSpPr>
          <p:spPr bwMode="auto">
            <a:xfrm>
              <a:off x="1434" y="3691"/>
              <a:ext cx="116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2400" b="0"/>
                <a:t>block I want</a:t>
              </a:r>
            </a:p>
          </p:txBody>
        </p:sp>
      </p:grpSp>
      <p:sp>
        <p:nvSpPr>
          <p:cNvPr id="1180692" name="Rectangle 20"/>
          <p:cNvSpPr>
            <a:spLocks noChangeArrowheads="1"/>
          </p:cNvSpPr>
          <p:nvPr/>
        </p:nvSpPr>
        <p:spPr bwMode="auto">
          <a:xfrm>
            <a:off x="3806825" y="2484438"/>
            <a:ext cx="5310188" cy="3105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1" hangingPunct="1">
              <a:lnSpc>
                <a:spcPct val="80000"/>
              </a:lnSpc>
            </a:pPr>
            <a:r>
              <a:rPr lang="en-US" sz="2800" b="0"/>
              <a:t>Average delay is </a:t>
            </a:r>
            <a:r>
              <a:rPr lang="en-US" sz="2800" b="0">
                <a:solidFill>
                  <a:schemeClr val="hlink"/>
                </a:solidFill>
              </a:rPr>
              <a:t>1/2 revolution</a:t>
            </a:r>
            <a:br>
              <a:rPr lang="en-US" sz="2800" b="0"/>
            </a:br>
            <a:br>
              <a:rPr lang="en-US" sz="2800" b="0"/>
            </a:br>
            <a:r>
              <a:rPr lang="en-US" sz="2800" b="0"/>
              <a:t>“Typical” average: </a:t>
            </a:r>
            <a:br>
              <a:rPr lang="en-US" sz="2800" b="0"/>
            </a:br>
            <a:r>
              <a:rPr lang="en-US" sz="2800" b="0"/>
              <a:t>	</a:t>
            </a:r>
            <a:r>
              <a:rPr lang="en-US" sz="2400" b="0"/>
              <a:t>  8.33 ms 	(3.600 RPM)</a:t>
            </a:r>
            <a:br>
              <a:rPr lang="en-US" sz="2400" b="0"/>
            </a:br>
            <a:r>
              <a:rPr lang="en-US" sz="2400" b="0"/>
              <a:t>	  5.56 ms 	(5.400 RPM)</a:t>
            </a:r>
            <a:br>
              <a:rPr lang="en-US" sz="2400" b="0"/>
            </a:br>
            <a:r>
              <a:rPr lang="en-US" sz="2400" b="0"/>
              <a:t> 	  4.17 ms 	(7.200 RPM)</a:t>
            </a:r>
            <a:br>
              <a:rPr lang="en-US" sz="2400" b="0"/>
            </a:br>
            <a:r>
              <a:rPr lang="en-US" sz="2400" b="0"/>
              <a:t> 	  3.00 ms 	(10.000 RPM)</a:t>
            </a:r>
            <a:br>
              <a:rPr lang="en-US" sz="2400" b="0"/>
            </a:br>
            <a:r>
              <a:rPr lang="en-US" sz="2400" b="0"/>
              <a:t> 	  2.00 ms 	(15.000 RPM)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0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069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441825" y="4227265"/>
            <a:ext cx="1558925" cy="852487"/>
            <a:chOff x="3022" y="2415"/>
            <a:chExt cx="1134" cy="652"/>
          </a:xfrm>
        </p:grpSpPr>
        <p:sp>
          <p:nvSpPr>
            <p:cNvPr id="13321" name="Rectangle 3"/>
            <p:cNvSpPr>
              <a:spLocks noChangeArrowheads="1"/>
            </p:cNvSpPr>
            <p:nvPr/>
          </p:nvSpPr>
          <p:spPr bwMode="auto">
            <a:xfrm>
              <a:off x="3022" y="2415"/>
              <a:ext cx="1049" cy="255"/>
            </a:xfrm>
            <a:prstGeom prst="rect">
              <a:avLst/>
            </a:prstGeom>
            <a:solidFill>
              <a:schemeClr val="accent1"/>
            </a:solidFill>
            <a:ln w="9525">
              <a:noFill/>
              <a:miter lim="800000"/>
              <a:headEnd/>
              <a:tailEnd/>
            </a:ln>
          </p:spPr>
          <p:txBody>
            <a:bodyPr wrap="none" anchor="ctr"/>
            <a:lstStyle/>
            <a:p>
              <a:endParaRPr lang="nb-NO"/>
            </a:p>
          </p:txBody>
        </p:sp>
        <p:sp>
          <p:nvSpPr>
            <p:cNvPr id="13322" name="Rectangle 4"/>
            <p:cNvSpPr>
              <a:spLocks noChangeArrowheads="1"/>
            </p:cNvSpPr>
            <p:nvPr/>
          </p:nvSpPr>
          <p:spPr bwMode="auto">
            <a:xfrm>
              <a:off x="3107" y="2812"/>
              <a:ext cx="1049" cy="255"/>
            </a:xfrm>
            <a:prstGeom prst="rect">
              <a:avLst/>
            </a:prstGeom>
            <a:solidFill>
              <a:schemeClr val="accent1"/>
            </a:solidFill>
            <a:ln w="9525">
              <a:noFill/>
              <a:miter lim="800000"/>
              <a:headEnd/>
              <a:tailEnd/>
            </a:ln>
          </p:spPr>
          <p:txBody>
            <a:bodyPr wrap="none" anchor="ctr"/>
            <a:lstStyle/>
            <a:p>
              <a:endParaRPr lang="nb-NO"/>
            </a:p>
          </p:txBody>
        </p:sp>
      </p:grpSp>
      <p:sp>
        <p:nvSpPr>
          <p:cNvPr id="13315" name="Rectangle 5"/>
          <p:cNvSpPr>
            <a:spLocks noGrp="1" noChangeArrowheads="1"/>
          </p:cNvSpPr>
          <p:nvPr>
            <p:ph type="title"/>
          </p:nvPr>
        </p:nvSpPr>
        <p:spPr/>
        <p:txBody>
          <a:bodyPr/>
          <a:lstStyle/>
          <a:p>
            <a:pPr eaLnBrk="1" hangingPunct="1"/>
            <a:r>
              <a:rPr lang="en-US"/>
              <a:t>Disk Access Time: Transfer Time</a:t>
            </a:r>
          </a:p>
        </p:txBody>
      </p:sp>
      <p:sp>
        <p:nvSpPr>
          <p:cNvPr id="1182726" name="Rectangle 6"/>
          <p:cNvSpPr>
            <a:spLocks noGrp="1" noChangeArrowheads="1"/>
          </p:cNvSpPr>
          <p:nvPr>
            <p:ph type="body" idx="1"/>
          </p:nvPr>
        </p:nvSpPr>
        <p:spPr>
          <a:xfrm>
            <a:off x="0" y="998538"/>
            <a:ext cx="9144000" cy="5626100"/>
          </a:xfrm>
        </p:spPr>
        <p:txBody>
          <a:bodyPr/>
          <a:lstStyle/>
          <a:p>
            <a:pPr eaLnBrk="1" hangingPunct="1">
              <a:lnSpc>
                <a:spcPct val="80000"/>
              </a:lnSpc>
            </a:pPr>
            <a:r>
              <a:rPr lang="en-US" sz="2400" dirty="0"/>
              <a:t>Time for data to be read by the disk head, i.e., time it takes the sectors of the requested block to rotate under the head</a:t>
            </a:r>
          </a:p>
          <a:p>
            <a:pPr eaLnBrk="1" hangingPunct="1">
              <a:lnSpc>
                <a:spcPct val="80000"/>
              </a:lnSpc>
            </a:pPr>
            <a:r>
              <a:rPr lang="en-US" sz="2400" dirty="0">
                <a:sym typeface="Symbol" pitchFamily="18" charset="2"/>
              </a:rPr>
              <a:t>Transfer time is dependent on </a:t>
            </a:r>
            <a:r>
              <a:rPr lang="en-US" sz="2400" dirty="0">
                <a:solidFill>
                  <a:schemeClr val="hlink"/>
                </a:solidFill>
                <a:sym typeface="Symbol" pitchFamily="18" charset="2"/>
              </a:rPr>
              <a:t>data density</a:t>
            </a:r>
            <a:r>
              <a:rPr lang="en-US" sz="2400" dirty="0">
                <a:sym typeface="Symbol" pitchFamily="18" charset="2"/>
              </a:rPr>
              <a:t> and </a:t>
            </a:r>
            <a:r>
              <a:rPr lang="en-US" sz="2400" dirty="0">
                <a:solidFill>
                  <a:schemeClr val="hlink"/>
                </a:solidFill>
                <a:sym typeface="Symbol" pitchFamily="18" charset="2"/>
              </a:rPr>
              <a:t>rotation speed</a:t>
            </a:r>
            <a:br>
              <a:rPr lang="en-US" sz="2400" dirty="0">
                <a:solidFill>
                  <a:schemeClr val="hlink"/>
                </a:solidFill>
                <a:sym typeface="Symbol" pitchFamily="18" charset="2"/>
              </a:rPr>
            </a:br>
            <a:endParaRPr lang="en-US" sz="2400" dirty="0">
              <a:solidFill>
                <a:schemeClr val="hlink"/>
              </a:solidFill>
              <a:sym typeface="Symbol" pitchFamily="18" charset="2"/>
            </a:endParaRPr>
          </a:p>
          <a:p>
            <a:pPr eaLnBrk="1" hangingPunct="1">
              <a:lnSpc>
                <a:spcPct val="80000"/>
              </a:lnSpc>
            </a:pPr>
            <a:r>
              <a:rPr lang="en-US" sz="2400" dirty="0"/>
              <a:t>Transfer rate =</a:t>
            </a:r>
            <a:br>
              <a:rPr lang="en-US" sz="2400" dirty="0"/>
            </a:br>
            <a:endParaRPr lang="en-US" sz="2400" dirty="0"/>
          </a:p>
          <a:p>
            <a:pPr eaLnBrk="1" hangingPunct="1">
              <a:lnSpc>
                <a:spcPct val="80000"/>
              </a:lnSpc>
            </a:pPr>
            <a:r>
              <a:rPr lang="en-US" sz="2400" dirty="0"/>
              <a:t>Transfer time =                          =   </a:t>
            </a:r>
            <a:br>
              <a:rPr lang="en-US" sz="2400" dirty="0"/>
            </a:br>
            <a:endParaRPr lang="en-US" sz="2400" dirty="0"/>
          </a:p>
          <a:p>
            <a:pPr eaLnBrk="1" hangingPunct="1">
              <a:lnSpc>
                <a:spcPct val="80000"/>
              </a:lnSpc>
            </a:pPr>
            <a:r>
              <a:rPr lang="en-US" sz="2400" dirty="0"/>
              <a:t>Transfer rate example</a:t>
            </a:r>
          </a:p>
          <a:p>
            <a:pPr lvl="1" eaLnBrk="1" hangingPunct="1">
              <a:lnSpc>
                <a:spcPct val="80000"/>
              </a:lnSpc>
            </a:pPr>
            <a:r>
              <a:rPr lang="en-US" sz="2000" i="1" dirty="0">
                <a:solidFill>
                  <a:schemeClr val="folHlink"/>
                </a:solidFill>
              </a:rPr>
              <a:t>Barracuda 180</a:t>
            </a:r>
            <a:r>
              <a:rPr lang="en-US" sz="2000" i="1" dirty="0"/>
              <a:t>:</a:t>
            </a:r>
            <a:br>
              <a:rPr lang="en-US" sz="2000" dirty="0"/>
            </a:br>
            <a:r>
              <a:rPr lang="en-US" sz="2000" dirty="0"/>
              <a:t>406 KB per track x 7.200 RPM </a:t>
            </a:r>
            <a:r>
              <a:rPr lang="en-US" sz="2000" dirty="0">
                <a:sym typeface="Symbol" pitchFamily="18" charset="2"/>
              </a:rPr>
              <a:t> 47.58 MB/s</a:t>
            </a:r>
            <a:endParaRPr lang="en-US" sz="2000" dirty="0"/>
          </a:p>
          <a:p>
            <a:pPr lvl="1" eaLnBrk="1" hangingPunct="1">
              <a:lnSpc>
                <a:spcPct val="80000"/>
              </a:lnSpc>
            </a:pPr>
            <a:r>
              <a:rPr lang="en-US" sz="2000" i="1" dirty="0">
                <a:solidFill>
                  <a:schemeClr val="folHlink"/>
                </a:solidFill>
              </a:rPr>
              <a:t>Cheetah X15</a:t>
            </a:r>
            <a:r>
              <a:rPr lang="en-US" sz="2000" i="1" dirty="0"/>
              <a:t>:</a:t>
            </a:r>
            <a:br>
              <a:rPr lang="en-US" sz="2000" dirty="0"/>
            </a:br>
            <a:r>
              <a:rPr lang="en-US" sz="2000" dirty="0"/>
              <a:t>306 KB per track </a:t>
            </a:r>
            <a:r>
              <a:rPr lang="en-US" sz="2000" dirty="0" err="1"/>
              <a:t>x</a:t>
            </a:r>
            <a:r>
              <a:rPr lang="en-US" sz="2000" dirty="0"/>
              <a:t> 15.000 RPM </a:t>
            </a:r>
            <a:r>
              <a:rPr lang="en-US" sz="2000" dirty="0" err="1">
                <a:sym typeface="Symbol" pitchFamily="18" charset="2"/>
              </a:rPr>
              <a:t></a:t>
            </a:r>
            <a:r>
              <a:rPr lang="en-US" sz="2000" dirty="0">
                <a:sym typeface="Symbol" pitchFamily="18" charset="2"/>
              </a:rPr>
              <a:t> 77.15 MB/</a:t>
            </a:r>
            <a:r>
              <a:rPr lang="en-US" sz="2000" dirty="0" err="1">
                <a:sym typeface="Symbol" pitchFamily="18" charset="2"/>
              </a:rPr>
              <a:t>s</a:t>
            </a:r>
            <a:br>
              <a:rPr lang="en-US" sz="2000" dirty="0">
                <a:sym typeface="Symbol" pitchFamily="18" charset="2"/>
              </a:rPr>
            </a:br>
            <a:br>
              <a:rPr lang="en-US" sz="2000" dirty="0">
                <a:sym typeface="Symbol" pitchFamily="18" charset="2"/>
              </a:rPr>
            </a:br>
            <a:endParaRPr lang="en-US" sz="2000" dirty="0">
              <a:sym typeface="Symbol" pitchFamily="18" charset="2"/>
            </a:endParaRPr>
          </a:p>
          <a:p>
            <a:pPr eaLnBrk="1" hangingPunct="1">
              <a:lnSpc>
                <a:spcPct val="80000"/>
              </a:lnSpc>
            </a:pPr>
            <a:r>
              <a:rPr lang="en-US" sz="2400" dirty="0">
                <a:sym typeface="Symbol" pitchFamily="18" charset="2"/>
              </a:rPr>
              <a:t>If we have to change track, time must also be added for </a:t>
            </a:r>
            <a:r>
              <a:rPr lang="en-US" sz="2400" dirty="0">
                <a:solidFill>
                  <a:schemeClr val="hlink"/>
                </a:solidFill>
                <a:sym typeface="Symbol" pitchFamily="18" charset="2"/>
              </a:rPr>
              <a:t>moving the head</a:t>
            </a:r>
          </a:p>
        </p:txBody>
      </p:sp>
      <p:grpSp>
        <p:nvGrpSpPr>
          <p:cNvPr id="13317" name="Group 7"/>
          <p:cNvGrpSpPr>
            <a:grpSpLocks/>
          </p:cNvGrpSpPr>
          <p:nvPr/>
        </p:nvGrpSpPr>
        <p:grpSpPr bwMode="auto">
          <a:xfrm>
            <a:off x="2554288" y="2182813"/>
            <a:ext cx="2443163" cy="584200"/>
            <a:chOff x="1908" y="1337"/>
            <a:chExt cx="1539" cy="368"/>
          </a:xfrm>
        </p:grpSpPr>
        <p:sp>
          <p:nvSpPr>
            <p:cNvPr id="13319" name="Text Box 8"/>
            <p:cNvSpPr txBox="1">
              <a:spLocks noChangeArrowheads="1"/>
            </p:cNvSpPr>
            <p:nvPr/>
          </p:nvSpPr>
          <p:spPr bwMode="auto">
            <a:xfrm>
              <a:off x="1908" y="1337"/>
              <a:ext cx="1539" cy="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600" b="0" dirty="0"/>
                <a:t>amount of data per track</a:t>
              </a:r>
              <a:br>
                <a:rPr lang="en-US" sz="1600" b="0" dirty="0"/>
              </a:br>
              <a:r>
                <a:rPr lang="en-US" sz="1600" b="0" dirty="0"/>
                <a:t>time per rotation</a:t>
              </a:r>
            </a:p>
          </p:txBody>
        </p:sp>
        <p:sp>
          <p:nvSpPr>
            <p:cNvPr id="13320" name="Line 9"/>
            <p:cNvSpPr>
              <a:spLocks noChangeShapeType="1"/>
            </p:cNvSpPr>
            <p:nvPr/>
          </p:nvSpPr>
          <p:spPr bwMode="auto">
            <a:xfrm>
              <a:off x="1938" y="1536"/>
              <a:ext cx="1481" cy="1"/>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sp>
        <p:nvSpPr>
          <p:cNvPr id="1182730" name="Text Box 10"/>
          <p:cNvSpPr txBox="1">
            <a:spLocks noChangeArrowheads="1"/>
          </p:cNvSpPr>
          <p:nvPr/>
        </p:nvSpPr>
        <p:spPr bwMode="auto">
          <a:xfrm>
            <a:off x="6667500" y="3719513"/>
            <a:ext cx="2386013" cy="155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u="sng" dirty="0">
                <a:solidFill>
                  <a:schemeClr val="hlink"/>
                </a:solidFill>
              </a:rPr>
              <a:t>Note:</a:t>
            </a:r>
            <a:br>
              <a:rPr lang="en-US" sz="1600" u="sng" dirty="0">
                <a:solidFill>
                  <a:schemeClr val="hlink"/>
                </a:solidFill>
              </a:rPr>
            </a:br>
            <a:r>
              <a:rPr lang="en-US" sz="1600" b="0" dirty="0">
                <a:solidFill>
                  <a:schemeClr val="hlink"/>
                </a:solidFill>
              </a:rPr>
              <a:t>one might achieve these transfer rates reading continuously on disk, but time must be added for seeks, etc.</a:t>
            </a:r>
            <a:endParaRPr lang="en-US" sz="1600" b="0" baseline="40000" dirty="0">
              <a:solidFill>
                <a:schemeClr val="hlink"/>
              </a:solidFill>
            </a:endParaRPr>
          </a:p>
        </p:txBody>
      </p:sp>
      <p:grpSp>
        <p:nvGrpSpPr>
          <p:cNvPr id="13" name="Group 7"/>
          <p:cNvGrpSpPr>
            <a:grpSpLocks/>
          </p:cNvGrpSpPr>
          <p:nvPr/>
        </p:nvGrpSpPr>
        <p:grpSpPr bwMode="auto">
          <a:xfrm>
            <a:off x="5420824" y="2885709"/>
            <a:ext cx="3567115" cy="523875"/>
            <a:chOff x="1870" y="1253"/>
            <a:chExt cx="2247" cy="330"/>
          </a:xfrm>
        </p:grpSpPr>
        <p:sp>
          <p:nvSpPr>
            <p:cNvPr id="14" name="Text Box 8"/>
            <p:cNvSpPr txBox="1">
              <a:spLocks noChangeArrowheads="1"/>
            </p:cNvSpPr>
            <p:nvPr/>
          </p:nvSpPr>
          <p:spPr bwMode="auto">
            <a:xfrm>
              <a:off x="1871" y="1253"/>
              <a:ext cx="2246"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dirty="0"/>
                <a:t>amount of data to read * time per rotation</a:t>
              </a:r>
            </a:p>
            <a:p>
              <a:pPr algn="ctr"/>
              <a:r>
                <a:rPr lang="en-US" sz="1400" b="0" dirty="0"/>
                <a:t>amount of data per track</a:t>
              </a:r>
            </a:p>
          </p:txBody>
        </p:sp>
        <p:sp>
          <p:nvSpPr>
            <p:cNvPr id="15" name="Line 9"/>
            <p:cNvSpPr>
              <a:spLocks noChangeShapeType="1"/>
            </p:cNvSpPr>
            <p:nvPr/>
          </p:nvSpPr>
          <p:spPr bwMode="auto">
            <a:xfrm flipV="1">
              <a:off x="1870" y="1428"/>
              <a:ext cx="2247" cy="1"/>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17" name="Group 7"/>
          <p:cNvGrpSpPr>
            <a:grpSpLocks/>
          </p:cNvGrpSpPr>
          <p:nvPr/>
        </p:nvGrpSpPr>
        <p:grpSpPr bwMode="auto">
          <a:xfrm>
            <a:off x="2652223" y="2891570"/>
            <a:ext cx="2238376" cy="523875"/>
            <a:chOff x="2280" y="1253"/>
            <a:chExt cx="1410" cy="330"/>
          </a:xfrm>
        </p:grpSpPr>
        <p:sp>
          <p:nvSpPr>
            <p:cNvPr id="18" name="Text Box 8"/>
            <p:cNvSpPr txBox="1">
              <a:spLocks noChangeArrowheads="1"/>
            </p:cNvSpPr>
            <p:nvPr/>
          </p:nvSpPr>
          <p:spPr bwMode="auto">
            <a:xfrm>
              <a:off x="2356" y="1253"/>
              <a:ext cx="1275" cy="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dirty="0"/>
                <a:t>amount of data to read</a:t>
              </a:r>
            </a:p>
            <a:p>
              <a:pPr algn="ctr"/>
              <a:r>
                <a:rPr lang="en-US" sz="1400" b="0" dirty="0"/>
                <a:t>transfer rate</a:t>
              </a:r>
            </a:p>
          </p:txBody>
        </p:sp>
        <p:sp>
          <p:nvSpPr>
            <p:cNvPr id="19" name="Line 9"/>
            <p:cNvSpPr>
              <a:spLocks noChangeShapeType="1"/>
            </p:cNvSpPr>
            <p:nvPr/>
          </p:nvSpPr>
          <p:spPr bwMode="auto">
            <a:xfrm>
              <a:off x="2280" y="1422"/>
              <a:ext cx="1410" cy="4"/>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2726">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82726">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272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827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8272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2726" grpId="0" build="p"/>
      <p:bldP spid="11827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t>Disk Access Time: Other Delays</a:t>
            </a:r>
          </a:p>
        </p:txBody>
      </p:sp>
      <p:sp>
        <p:nvSpPr>
          <p:cNvPr id="1184771" name="Rectangle 3"/>
          <p:cNvSpPr>
            <a:spLocks noGrp="1" noChangeArrowheads="1"/>
          </p:cNvSpPr>
          <p:nvPr>
            <p:ph type="body" idx="1"/>
          </p:nvPr>
        </p:nvSpPr>
        <p:spPr/>
        <p:txBody>
          <a:bodyPr/>
          <a:lstStyle/>
          <a:p>
            <a:pPr eaLnBrk="1" hangingPunct="1">
              <a:lnSpc>
                <a:spcPct val="120000"/>
              </a:lnSpc>
            </a:pPr>
            <a:r>
              <a:rPr lang="en-US" dirty="0"/>
              <a:t>There are several other factors which might introduce additional delays:</a:t>
            </a:r>
          </a:p>
          <a:p>
            <a:pPr lvl="1" eaLnBrk="1" hangingPunct="1">
              <a:lnSpc>
                <a:spcPct val="120000"/>
              </a:lnSpc>
            </a:pPr>
            <a:r>
              <a:rPr lang="en-US" dirty="0"/>
              <a:t>CPU time to issue and process I/O</a:t>
            </a:r>
          </a:p>
          <a:p>
            <a:pPr lvl="1" eaLnBrk="1" hangingPunct="1">
              <a:lnSpc>
                <a:spcPct val="120000"/>
              </a:lnSpc>
            </a:pPr>
            <a:r>
              <a:rPr lang="en-US" dirty="0"/>
              <a:t>contention for controller, bus, memory</a:t>
            </a:r>
          </a:p>
          <a:p>
            <a:pPr lvl="1" eaLnBrk="1" hangingPunct="1">
              <a:lnSpc>
                <a:spcPct val="120000"/>
              </a:lnSpc>
            </a:pPr>
            <a:r>
              <a:rPr lang="en-US" dirty="0"/>
              <a:t>verifying block correctness with checksums (retransmissions)</a:t>
            </a:r>
          </a:p>
          <a:p>
            <a:pPr lvl="1" eaLnBrk="1" hangingPunct="1">
              <a:lnSpc>
                <a:spcPct val="120000"/>
              </a:lnSpc>
            </a:pPr>
            <a:r>
              <a:rPr lang="en-US" dirty="0"/>
              <a:t>waiting in scheduling queue</a:t>
            </a:r>
          </a:p>
          <a:p>
            <a:pPr lvl="1" eaLnBrk="1" hangingPunct="1">
              <a:lnSpc>
                <a:spcPct val="120000"/>
              </a:lnSpc>
            </a:pPr>
            <a:r>
              <a:rPr lang="en-US" dirty="0"/>
              <a:t>...</a:t>
            </a:r>
            <a:br>
              <a:rPr lang="en-US" dirty="0"/>
            </a:br>
            <a:endParaRPr lang="en-US" dirty="0"/>
          </a:p>
          <a:p>
            <a:pPr eaLnBrk="1" hangingPunct="1">
              <a:lnSpc>
                <a:spcPct val="120000"/>
              </a:lnSpc>
            </a:pPr>
            <a:r>
              <a:rPr lang="en-US" dirty="0"/>
              <a:t>Typical values: “</a:t>
            </a:r>
            <a:r>
              <a:rPr lang="en-US" b="1" dirty="0">
                <a:solidFill>
                  <a:schemeClr val="folHlink"/>
                </a:solidFill>
              </a:rPr>
              <a:t>0</a:t>
            </a:r>
            <a:r>
              <a:rPr lang="en-US" dirty="0"/>
              <a:t>” </a:t>
            </a:r>
            <a:br>
              <a:rPr lang="en-US" dirty="0"/>
            </a:br>
            <a:r>
              <a:rPr lang="en-US" sz="2400" dirty="0"/>
              <a:t>(maybe except from </a:t>
            </a:r>
            <a:r>
              <a:rPr lang="en-US" sz="2400" u="sng" dirty="0"/>
              <a:t>waiting in the scheduling queue</a:t>
            </a:r>
            <a:r>
              <a:rPr lang="en-US" sz="240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47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4771"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0435" name="Rectangle 3"/>
          <p:cNvSpPr>
            <a:spLocks noChangeArrowheads="1"/>
          </p:cNvSpPr>
          <p:nvPr/>
        </p:nvSpPr>
        <p:spPr bwMode="auto">
          <a:xfrm>
            <a:off x="3399957" y="4817395"/>
            <a:ext cx="4724867" cy="352425"/>
          </a:xfrm>
          <a:prstGeom prst="rect">
            <a:avLst/>
          </a:prstGeom>
          <a:gradFill flip="none" rotWithShape="1">
            <a:gsLst>
              <a:gs pos="0">
                <a:srgbClr val="FF0000"/>
              </a:gs>
              <a:gs pos="100000">
                <a:srgbClr val="008000"/>
              </a:gs>
            </a:gsLst>
            <a:lin ang="0" scaled="1"/>
            <a:tileRect/>
          </a:gradFill>
          <a:ln w="9525">
            <a:solidFill>
              <a:srgbClr val="808080"/>
            </a:solidFill>
            <a:miter lim="800000"/>
            <a:headEnd/>
            <a:tailEnd/>
          </a:ln>
        </p:spPr>
        <p:txBody>
          <a:bodyPr wrap="none" anchor="ctr"/>
          <a:lstStyle/>
          <a:p>
            <a:endParaRPr lang="nb-NO"/>
          </a:p>
        </p:txBody>
      </p:sp>
      <p:sp>
        <p:nvSpPr>
          <p:cNvPr id="1170436" name="Rectangle 4"/>
          <p:cNvSpPr>
            <a:spLocks noChangeArrowheads="1"/>
          </p:cNvSpPr>
          <p:nvPr/>
        </p:nvSpPr>
        <p:spPr bwMode="auto">
          <a:xfrm>
            <a:off x="3400425" y="2177383"/>
            <a:ext cx="4715816" cy="388937"/>
          </a:xfrm>
          <a:prstGeom prst="rect">
            <a:avLst/>
          </a:prstGeom>
          <a:gradFill flip="none" rotWithShape="1">
            <a:gsLst>
              <a:gs pos="0">
                <a:srgbClr val="008000"/>
              </a:gs>
              <a:gs pos="100000">
                <a:srgbClr val="FF0000"/>
              </a:gs>
            </a:gsLst>
            <a:lin ang="0" scaled="1"/>
            <a:tileRect/>
          </a:gradFill>
          <a:ln w="9525">
            <a:solidFill>
              <a:srgbClr val="808080"/>
            </a:solidFill>
            <a:miter lim="800000"/>
            <a:headEnd/>
            <a:tailEnd/>
          </a:ln>
        </p:spPr>
        <p:txBody>
          <a:bodyPr wrap="none" anchor="ctr"/>
          <a:lstStyle/>
          <a:p>
            <a:endParaRPr lang="nb-NO"/>
          </a:p>
        </p:txBody>
      </p:sp>
      <p:sp>
        <p:nvSpPr>
          <p:cNvPr id="1170437" name="Rectangle 5"/>
          <p:cNvSpPr>
            <a:spLocks noChangeArrowheads="1"/>
          </p:cNvSpPr>
          <p:nvPr/>
        </p:nvSpPr>
        <p:spPr bwMode="auto">
          <a:xfrm>
            <a:off x="204788" y="2933033"/>
            <a:ext cx="7920037" cy="374650"/>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38" name="Rectangle 6"/>
          <p:cNvSpPr>
            <a:spLocks noChangeArrowheads="1"/>
          </p:cNvSpPr>
          <p:nvPr/>
        </p:nvSpPr>
        <p:spPr bwMode="auto">
          <a:xfrm>
            <a:off x="204788" y="3293395"/>
            <a:ext cx="7920037" cy="371475"/>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39" name="Rectangle 7"/>
          <p:cNvSpPr>
            <a:spLocks noChangeArrowheads="1"/>
          </p:cNvSpPr>
          <p:nvPr/>
        </p:nvSpPr>
        <p:spPr bwMode="auto">
          <a:xfrm>
            <a:off x="204788" y="3664870"/>
            <a:ext cx="7920037" cy="371475"/>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40" name="Rectangle 8"/>
          <p:cNvSpPr>
            <a:spLocks noChangeArrowheads="1"/>
          </p:cNvSpPr>
          <p:nvPr/>
        </p:nvSpPr>
        <p:spPr bwMode="auto">
          <a:xfrm>
            <a:off x="204788" y="4053808"/>
            <a:ext cx="7920037" cy="371475"/>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41" name="Rectangle 9"/>
          <p:cNvSpPr>
            <a:spLocks noChangeArrowheads="1"/>
          </p:cNvSpPr>
          <p:nvPr/>
        </p:nvSpPr>
        <p:spPr bwMode="auto">
          <a:xfrm>
            <a:off x="204788" y="4418933"/>
            <a:ext cx="7920037" cy="388937"/>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42" name="Rectangle 10"/>
          <p:cNvSpPr>
            <a:spLocks noChangeArrowheads="1"/>
          </p:cNvSpPr>
          <p:nvPr/>
        </p:nvSpPr>
        <p:spPr bwMode="auto">
          <a:xfrm>
            <a:off x="204788" y="4807870"/>
            <a:ext cx="7920037" cy="352425"/>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43" name="Rectangle 11"/>
          <p:cNvSpPr>
            <a:spLocks noChangeArrowheads="1"/>
          </p:cNvSpPr>
          <p:nvPr/>
        </p:nvSpPr>
        <p:spPr bwMode="auto">
          <a:xfrm>
            <a:off x="204788" y="2555208"/>
            <a:ext cx="7920037" cy="371475"/>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1170444" name="Rectangle 12"/>
          <p:cNvSpPr>
            <a:spLocks noChangeArrowheads="1"/>
          </p:cNvSpPr>
          <p:nvPr/>
        </p:nvSpPr>
        <p:spPr bwMode="auto">
          <a:xfrm>
            <a:off x="204788" y="2178970"/>
            <a:ext cx="7920037" cy="388938"/>
          </a:xfrm>
          <a:prstGeom prst="rect">
            <a:avLst/>
          </a:prstGeom>
          <a:solidFill>
            <a:srgbClr val="808080"/>
          </a:solidFill>
          <a:ln w="9525">
            <a:solidFill>
              <a:srgbClr val="808080"/>
            </a:solidFill>
            <a:miter lim="800000"/>
            <a:headEnd/>
            <a:tailEnd/>
          </a:ln>
        </p:spPr>
        <p:txBody>
          <a:bodyPr wrap="none" anchor="ctr"/>
          <a:lstStyle/>
          <a:p>
            <a:endParaRPr lang="nb-NO"/>
          </a:p>
        </p:txBody>
      </p:sp>
      <p:sp>
        <p:nvSpPr>
          <p:cNvPr id="8205" name="Rectangle 13"/>
          <p:cNvSpPr>
            <a:spLocks noGrp="1" noChangeArrowheads="1"/>
          </p:cNvSpPr>
          <p:nvPr>
            <p:ph type="title"/>
          </p:nvPr>
        </p:nvSpPr>
        <p:spPr/>
        <p:txBody>
          <a:bodyPr/>
          <a:lstStyle/>
          <a:p>
            <a:pPr eaLnBrk="1" hangingPunct="1"/>
            <a:r>
              <a:rPr lang="en-US"/>
              <a:t>Disk Specifications</a:t>
            </a:r>
          </a:p>
        </p:txBody>
      </p:sp>
      <p:sp>
        <p:nvSpPr>
          <p:cNvPr id="8206" name="Rectangle 14"/>
          <p:cNvSpPr>
            <a:spLocks noGrp="1" noChangeArrowheads="1"/>
          </p:cNvSpPr>
          <p:nvPr>
            <p:ph type="body" idx="1"/>
          </p:nvPr>
        </p:nvSpPr>
        <p:spPr>
          <a:xfrm>
            <a:off x="0" y="892175"/>
            <a:ext cx="9144000" cy="544513"/>
          </a:xfrm>
        </p:spPr>
        <p:txBody>
          <a:bodyPr/>
          <a:lstStyle/>
          <a:p>
            <a:pPr eaLnBrk="1" hangingPunct="1"/>
            <a:r>
              <a:rPr lang="en-US" sz="2000" dirty="0"/>
              <a:t>Some existing (</a:t>
            </a:r>
            <a:r>
              <a:rPr lang="en-US" sz="2000" dirty="0">
                <a:solidFill>
                  <a:schemeClr val="folHlink"/>
                </a:solidFill>
              </a:rPr>
              <a:t>Seagate</a:t>
            </a:r>
            <a:r>
              <a:rPr lang="en-US" sz="2000" dirty="0"/>
              <a:t>) disks:</a:t>
            </a:r>
          </a:p>
        </p:txBody>
      </p:sp>
      <p:sp>
        <p:nvSpPr>
          <p:cNvPr id="1170447" name="Text Box 15"/>
          <p:cNvSpPr txBox="1">
            <a:spLocks noChangeArrowheads="1"/>
          </p:cNvSpPr>
          <p:nvPr/>
        </p:nvSpPr>
        <p:spPr bwMode="auto">
          <a:xfrm>
            <a:off x="6202363" y="279400"/>
            <a:ext cx="2870200" cy="13144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u="sng">
                <a:solidFill>
                  <a:schemeClr val="hlink"/>
                </a:solidFill>
              </a:rPr>
              <a:t>Note 1:</a:t>
            </a:r>
            <a:br>
              <a:rPr lang="en-US" sz="1600" u="sng">
                <a:solidFill>
                  <a:schemeClr val="hlink"/>
                </a:solidFill>
              </a:rPr>
            </a:br>
            <a:r>
              <a:rPr lang="en-US" sz="1600" b="0">
                <a:solidFill>
                  <a:schemeClr val="hlink"/>
                </a:solidFill>
              </a:rPr>
              <a:t>disk manufacturers usually</a:t>
            </a:r>
          </a:p>
          <a:p>
            <a:r>
              <a:rPr lang="en-US" sz="1600" b="0">
                <a:solidFill>
                  <a:schemeClr val="hlink"/>
                </a:solidFill>
              </a:rPr>
              <a:t>denote GB as 10</a:t>
            </a:r>
            <a:r>
              <a:rPr lang="en-US" sz="1600" b="0" baseline="40000">
                <a:solidFill>
                  <a:schemeClr val="hlink"/>
                </a:solidFill>
              </a:rPr>
              <a:t>9</a:t>
            </a:r>
            <a:r>
              <a:rPr lang="en-US" sz="1600" b="0">
                <a:solidFill>
                  <a:schemeClr val="hlink"/>
                </a:solidFill>
              </a:rPr>
              <a:t> whereas</a:t>
            </a:r>
            <a:br>
              <a:rPr lang="en-US" sz="1600" b="0">
                <a:solidFill>
                  <a:schemeClr val="hlink"/>
                </a:solidFill>
              </a:rPr>
            </a:br>
            <a:r>
              <a:rPr lang="en-US" sz="1600" b="0">
                <a:solidFill>
                  <a:schemeClr val="hlink"/>
                </a:solidFill>
              </a:rPr>
              <a:t>computer quantities often are</a:t>
            </a:r>
            <a:br>
              <a:rPr lang="en-US" sz="1600" b="0">
                <a:solidFill>
                  <a:schemeClr val="hlink"/>
                </a:solidFill>
              </a:rPr>
            </a:br>
            <a:r>
              <a:rPr lang="en-US" sz="1600" b="0">
                <a:solidFill>
                  <a:schemeClr val="hlink"/>
                </a:solidFill>
              </a:rPr>
              <a:t>powers of 2, i.e., GB is 2</a:t>
            </a:r>
            <a:r>
              <a:rPr lang="en-US" sz="1600" b="0" baseline="40000">
                <a:solidFill>
                  <a:schemeClr val="hlink"/>
                </a:solidFill>
              </a:rPr>
              <a:t>30</a:t>
            </a:r>
          </a:p>
        </p:txBody>
      </p:sp>
      <p:sp>
        <p:nvSpPr>
          <p:cNvPr id="1170448" name="Text Box 16"/>
          <p:cNvSpPr txBox="1">
            <a:spLocks noChangeArrowheads="1"/>
          </p:cNvSpPr>
          <p:nvPr/>
        </p:nvSpPr>
        <p:spPr bwMode="auto">
          <a:xfrm>
            <a:off x="7227888" y="5408613"/>
            <a:ext cx="1935162" cy="1069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u="sng">
                <a:solidFill>
                  <a:schemeClr val="hlink"/>
                </a:solidFill>
              </a:rPr>
              <a:t>Note 3:</a:t>
            </a:r>
            <a:br>
              <a:rPr lang="en-US" sz="1600" u="sng">
                <a:solidFill>
                  <a:schemeClr val="hlink"/>
                </a:solidFill>
              </a:rPr>
            </a:br>
            <a:r>
              <a:rPr lang="en-US" sz="1600" b="0">
                <a:solidFill>
                  <a:schemeClr val="hlink"/>
                </a:solidFill>
              </a:rPr>
              <a:t>there is usually a trade off between speed and capacity</a:t>
            </a:r>
          </a:p>
        </p:txBody>
      </p:sp>
      <p:sp>
        <p:nvSpPr>
          <p:cNvPr id="1170449" name="Text Box 17"/>
          <p:cNvSpPr txBox="1">
            <a:spLocks noChangeArrowheads="1"/>
          </p:cNvSpPr>
          <p:nvPr/>
        </p:nvSpPr>
        <p:spPr bwMode="auto">
          <a:xfrm>
            <a:off x="26988" y="5408613"/>
            <a:ext cx="7154862" cy="1069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u="sng">
                <a:solidFill>
                  <a:schemeClr val="hlink"/>
                </a:solidFill>
              </a:rPr>
              <a:t>Note 2:</a:t>
            </a:r>
            <a:br>
              <a:rPr lang="en-US" sz="1600" u="sng">
                <a:solidFill>
                  <a:schemeClr val="hlink"/>
                </a:solidFill>
              </a:rPr>
            </a:br>
            <a:r>
              <a:rPr lang="en-US" sz="1600" b="0">
                <a:solidFill>
                  <a:schemeClr val="hlink"/>
                </a:solidFill>
              </a:rPr>
              <a:t>there is a difference between internal and formatted transfer rate. </a:t>
            </a:r>
            <a:r>
              <a:rPr lang="en-US" sz="1600" i="1">
                <a:solidFill>
                  <a:schemeClr val="hlink"/>
                </a:solidFill>
              </a:rPr>
              <a:t>Internal</a:t>
            </a:r>
            <a:r>
              <a:rPr lang="en-US" sz="1600">
                <a:solidFill>
                  <a:schemeClr val="hlink"/>
                </a:solidFill>
              </a:rPr>
              <a:t> </a:t>
            </a:r>
            <a:r>
              <a:rPr lang="en-US" sz="1600" b="0">
                <a:solidFill>
                  <a:schemeClr val="hlink"/>
                </a:solidFill>
              </a:rPr>
              <a:t> is only between platter. </a:t>
            </a:r>
            <a:r>
              <a:rPr lang="en-US" sz="1600" i="1">
                <a:solidFill>
                  <a:schemeClr val="hlink"/>
                </a:solidFill>
              </a:rPr>
              <a:t>Formatted</a:t>
            </a:r>
            <a:r>
              <a:rPr lang="en-US" sz="1600" b="0">
                <a:solidFill>
                  <a:schemeClr val="hlink"/>
                </a:solidFill>
              </a:rPr>
              <a:t>  is after the signals interfere with the electronics (cabling loss, interference, retransmissions, checksums, etc.)</a:t>
            </a:r>
          </a:p>
        </p:txBody>
      </p:sp>
      <p:graphicFrame>
        <p:nvGraphicFramePr>
          <p:cNvPr id="1170507" name="Group 75"/>
          <p:cNvGraphicFramePr>
            <a:graphicFrameLocks noGrp="1"/>
          </p:cNvGraphicFramePr>
          <p:nvPr>
            <p:ph idx="4294967295"/>
            <p:extLst>
              <p:ext uri="{D42A27DB-BD31-4B8C-83A1-F6EECF244321}">
                <p14:modId xmlns:p14="http://schemas.microsoft.com/office/powerpoint/2010/main" val="1000044128"/>
              </p:ext>
            </p:extLst>
          </p:nvPr>
        </p:nvGraphicFramePr>
        <p:xfrm>
          <a:off x="204788" y="1805908"/>
          <a:ext cx="7920037" cy="3370265"/>
        </p:xfrm>
        <a:graphic>
          <a:graphicData uri="http://schemas.openxmlformats.org/drawingml/2006/table">
            <a:tbl>
              <a:tblPr/>
              <a:tblGrid>
                <a:gridCol w="3194050">
                  <a:extLst>
                    <a:ext uri="{9D8B030D-6E8A-4147-A177-3AD203B41FA5}">
                      <a16:colId xmlns:a16="http://schemas.microsoft.com/office/drawing/2014/main" val="20000"/>
                    </a:ext>
                  </a:extLst>
                </a:gridCol>
                <a:gridCol w="1755775">
                  <a:extLst>
                    <a:ext uri="{9D8B030D-6E8A-4147-A177-3AD203B41FA5}">
                      <a16:colId xmlns:a16="http://schemas.microsoft.com/office/drawing/2014/main" val="20001"/>
                    </a:ext>
                  </a:extLst>
                </a:gridCol>
                <a:gridCol w="1481137">
                  <a:extLst>
                    <a:ext uri="{9D8B030D-6E8A-4147-A177-3AD203B41FA5}">
                      <a16:colId xmlns:a16="http://schemas.microsoft.com/office/drawing/2014/main" val="20002"/>
                    </a:ext>
                  </a:extLst>
                </a:gridCol>
                <a:gridCol w="1489075">
                  <a:extLst>
                    <a:ext uri="{9D8B030D-6E8A-4147-A177-3AD203B41FA5}">
                      <a16:colId xmlns:a16="http://schemas.microsoft.com/office/drawing/2014/main" val="20003"/>
                    </a:ext>
                  </a:extLst>
                </a:gridCol>
              </a:tblGrid>
              <a:tr h="3698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800" b="0" i="0" u="none" strike="noStrike" cap="none" normalizeH="0" baseline="0" dirty="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700" b="0" i="1" u="none" strike="noStrike" cap="none" normalizeH="0" baseline="0">
                          <a:ln>
                            <a:noFill/>
                          </a:ln>
                          <a:solidFill>
                            <a:schemeClr val="tx1"/>
                          </a:solidFill>
                          <a:effectLst/>
                          <a:latin typeface="Tahoma" pitchFamily="34" charset="0"/>
                        </a:rPr>
                        <a:t>Barracuda </a:t>
                      </a:r>
                      <a:r>
                        <a:rPr kumimoji="0" lang="en-US" sz="1600" b="0" i="1" u="none" strike="noStrike" cap="none" normalizeH="0" baseline="0">
                          <a:ln>
                            <a:noFill/>
                          </a:ln>
                          <a:solidFill>
                            <a:schemeClr val="tx1"/>
                          </a:solidFill>
                          <a:effectLst/>
                          <a:latin typeface="Tahoma" pitchFamily="34" charset="0"/>
                        </a:rPr>
                        <a:t>180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700" b="0" i="1" u="none" strike="noStrike" cap="none" normalizeH="0" baseline="0">
                          <a:ln>
                            <a:noFill/>
                          </a:ln>
                          <a:solidFill>
                            <a:schemeClr val="tx1"/>
                          </a:solidFill>
                          <a:effectLst/>
                          <a:latin typeface="Tahoma" pitchFamily="34" charset="0"/>
                        </a:rPr>
                        <a:t>Cheetah </a:t>
                      </a:r>
                      <a:r>
                        <a:rPr kumimoji="0" lang="en-US" sz="1600" b="0" i="1" u="none" strike="noStrike" cap="none" normalizeH="0" baseline="0">
                          <a:ln>
                            <a:noFill/>
                          </a:ln>
                          <a:solidFill>
                            <a:schemeClr val="tx1"/>
                          </a:solidFill>
                          <a:effectLst/>
                          <a:latin typeface="Tahoma" pitchFamily="34" charset="0"/>
                        </a:rPr>
                        <a:t>36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700" b="0" i="1" u="none" strike="noStrike" cap="none" normalizeH="0" baseline="0">
                          <a:ln>
                            <a:noFill/>
                          </a:ln>
                          <a:solidFill>
                            <a:schemeClr val="tx1"/>
                          </a:solidFill>
                          <a:effectLst/>
                          <a:latin typeface="Tahoma" pitchFamily="34" charset="0"/>
                        </a:rPr>
                        <a:t>Cheetah </a:t>
                      </a:r>
                      <a:r>
                        <a:rPr kumimoji="0" lang="en-US" sz="1600" b="0" i="1" u="none" strike="noStrike" cap="none" normalizeH="0" baseline="0">
                          <a:ln>
                            <a:noFill/>
                          </a:ln>
                          <a:solidFill>
                            <a:schemeClr val="tx1"/>
                          </a:solidFill>
                          <a:effectLst/>
                          <a:latin typeface="Tahoma" pitchFamily="34" charset="0"/>
                        </a:rPr>
                        <a:t>X15.3</a:t>
                      </a:r>
                    </a:p>
                  </a:txBody>
                  <a:tcPr marL="0" marR="18000" marT="46800" marB="4680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46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Capacity (GB)</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181.6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36.4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73.4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62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Spindle speed (RPM)</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7200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10.000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15.000</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46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#cylinders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24.247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9.772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18.479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306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average seek time (ms)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5.7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3.6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62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min (</a:t>
                      </a:r>
                      <a:r>
                        <a:rPr kumimoji="0" lang="en-US" sz="1600" b="0" i="0" u="none" strike="noStrike" cap="none" normalizeH="0" baseline="0">
                          <a:ln>
                            <a:noFill/>
                          </a:ln>
                          <a:solidFill>
                            <a:schemeClr val="tx1"/>
                          </a:solidFill>
                          <a:effectLst/>
                          <a:latin typeface="Tahoma" pitchFamily="34" charset="0"/>
                        </a:rPr>
                        <a:t>track-to-track</a:t>
                      </a:r>
                      <a:r>
                        <a:rPr kumimoji="0" lang="en-US" sz="1800" b="0" i="0" u="none" strike="noStrike" cap="none" normalizeH="0" baseline="0">
                          <a:ln>
                            <a:noFill/>
                          </a:ln>
                          <a:solidFill>
                            <a:schemeClr val="tx1"/>
                          </a:solidFill>
                          <a:effectLst/>
                          <a:latin typeface="Tahoma" pitchFamily="34" charset="0"/>
                        </a:rPr>
                        <a:t>) seek (ms)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0.8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0.6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0.2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62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max (</a:t>
                      </a:r>
                      <a:r>
                        <a:rPr kumimoji="0" lang="en-US" sz="1600" b="0" i="0" u="none" strike="noStrike" cap="none" normalizeH="0" baseline="0">
                          <a:ln>
                            <a:noFill/>
                          </a:ln>
                          <a:solidFill>
                            <a:schemeClr val="tx1"/>
                          </a:solidFill>
                          <a:effectLst/>
                          <a:latin typeface="Tahoma" pitchFamily="34" charset="0"/>
                        </a:rPr>
                        <a:t>full stroke</a:t>
                      </a:r>
                      <a:r>
                        <a:rPr kumimoji="0" lang="en-US" sz="1800" b="0" i="0" u="none" strike="noStrike" cap="none" normalizeH="0" baseline="0">
                          <a:ln>
                            <a:noFill/>
                          </a:ln>
                          <a:solidFill>
                            <a:schemeClr val="tx1"/>
                          </a:solidFill>
                          <a:effectLst/>
                          <a:latin typeface="Tahoma" pitchFamily="34" charset="0"/>
                        </a:rPr>
                        <a:t>) seek (ms)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16</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12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46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average latency (</a:t>
                      </a:r>
                      <a:r>
                        <a:rPr kumimoji="0" lang="en-US" sz="1800" b="0" i="0" u="none" strike="noStrike" cap="none" normalizeH="0" baseline="0" dirty="0" err="1">
                          <a:ln>
                            <a:noFill/>
                          </a:ln>
                          <a:solidFill>
                            <a:schemeClr val="tx1"/>
                          </a:solidFill>
                          <a:effectLst/>
                          <a:latin typeface="Tahoma" pitchFamily="34" charset="0"/>
                        </a:rPr>
                        <a:t>ms</a:t>
                      </a:r>
                      <a:r>
                        <a:rPr kumimoji="0" lang="en-US" sz="1800" b="0" i="0" u="none" strike="noStrike" cap="none" normalizeH="0" baseline="0" dirty="0">
                          <a:ln>
                            <a:noFill/>
                          </a:ln>
                          <a:solidFill>
                            <a:schemeClr val="tx1"/>
                          </a:solidFill>
                          <a:effectLst/>
                          <a:latin typeface="Tahoma" pitchFamily="34" charset="0"/>
                        </a:rPr>
                        <a:t>)</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4.17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46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internal transfer rate (Mbps)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282 – 508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a:ln>
                            <a:noFill/>
                          </a:ln>
                          <a:solidFill>
                            <a:schemeClr val="tx1"/>
                          </a:solidFill>
                          <a:effectLst/>
                          <a:latin typeface="Tahoma" pitchFamily="34" charset="0"/>
                        </a:rPr>
                        <a:t>520 – 682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800" b="0" i="0" u="none" strike="noStrike" cap="none" normalizeH="0" baseline="0" dirty="0">
                          <a:ln>
                            <a:noFill/>
                          </a:ln>
                          <a:solidFill>
                            <a:schemeClr val="tx1"/>
                          </a:solidFill>
                          <a:effectLst/>
                          <a:latin typeface="Tahoma" pitchFamily="34" charset="0"/>
                        </a:rPr>
                        <a:t>609 – 891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861861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04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17044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1704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044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170437"/>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170444"/>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17044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499"/>
                                          </p:stCondLst>
                                        </p:cTn>
                                        <p:tgtEl>
                                          <p:spTgt spid="11704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1704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11704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7043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17044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170443"/>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1170442"/>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70441"/>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499"/>
                                          </p:stCondLst>
                                        </p:cTn>
                                        <p:tgtEl>
                                          <p:spTgt spid="11704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11704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17043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70439"/>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70440"/>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499"/>
                                          </p:stCondLst>
                                        </p:cTn>
                                        <p:tgtEl>
                                          <p:spTgt spid="11704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499"/>
                                          </p:stCondLst>
                                        </p:cTn>
                                        <p:tgtEl>
                                          <p:spTgt spid="11704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499"/>
                                          </p:stCondLst>
                                        </p:cTn>
                                        <p:tgtEl>
                                          <p:spTgt spid="1170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0435" grpId="0" animBg="1"/>
      <p:bldP spid="1170436" grpId="0" animBg="1"/>
      <p:bldP spid="1170437" grpId="0" animBg="1"/>
      <p:bldP spid="1170437" grpId="1" animBg="1"/>
      <p:bldP spid="1170438" grpId="0" animBg="1"/>
      <p:bldP spid="1170438" grpId="1" animBg="1"/>
      <p:bldP spid="1170439" grpId="0" animBg="1"/>
      <p:bldP spid="1170439" grpId="1" animBg="1"/>
      <p:bldP spid="1170440" grpId="0" animBg="1"/>
      <p:bldP spid="1170440" grpId="1" animBg="1"/>
      <p:bldP spid="1170441" grpId="0" animBg="1"/>
      <p:bldP spid="1170441" grpId="1" animBg="1"/>
      <p:bldP spid="1170442" grpId="0" animBg="1"/>
      <p:bldP spid="1170442" grpId="1" animBg="1"/>
      <p:bldP spid="1170443" grpId="0" animBg="1"/>
      <p:bldP spid="1170443" grpId="1" animBg="1"/>
      <p:bldP spid="1170444" grpId="0" animBg="1"/>
      <p:bldP spid="1170444" grpId="1" animBg="1"/>
      <p:bldP spid="1170447" grpId="0" animBg="1" autoUpdateAnimBg="0"/>
      <p:bldP spid="1170447" grpId="1" animBg="1"/>
      <p:bldP spid="1170448" grpId="0" autoUpdateAnimBg="0"/>
      <p:bldP spid="1170449" grpId="0" autoUpdateAnimBg="0"/>
      <p:bldP spid="117044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t>Writing and Modifying Blocks</a:t>
            </a:r>
          </a:p>
        </p:txBody>
      </p:sp>
      <p:sp>
        <p:nvSpPr>
          <p:cNvPr id="1186819" name="Rectangle 3"/>
          <p:cNvSpPr>
            <a:spLocks noGrp="1" noChangeArrowheads="1"/>
          </p:cNvSpPr>
          <p:nvPr>
            <p:ph type="body" idx="1"/>
          </p:nvPr>
        </p:nvSpPr>
        <p:spPr/>
        <p:txBody>
          <a:bodyPr/>
          <a:lstStyle/>
          <a:p>
            <a:pPr eaLnBrk="1" hangingPunct="1">
              <a:lnSpc>
                <a:spcPct val="80000"/>
              </a:lnSpc>
              <a:spcAft>
                <a:spcPts val="1320"/>
              </a:spcAft>
            </a:pPr>
            <a:r>
              <a:rPr lang="en-US" sz="2400" dirty="0"/>
              <a:t>A </a:t>
            </a:r>
            <a:r>
              <a:rPr lang="en-US" sz="2400" dirty="0">
                <a:solidFill>
                  <a:schemeClr val="hlink"/>
                </a:solidFill>
              </a:rPr>
              <a:t>write operation</a:t>
            </a:r>
            <a:r>
              <a:rPr lang="en-US" sz="2400" dirty="0"/>
              <a:t> is analogous to </a:t>
            </a:r>
            <a:r>
              <a:rPr lang="en-US" sz="2400" dirty="0">
                <a:solidFill>
                  <a:srgbClr val="0000FF"/>
                </a:solidFill>
              </a:rPr>
              <a:t>read </a:t>
            </a:r>
            <a:r>
              <a:rPr lang="en-US" sz="2400" dirty="0"/>
              <a:t>operations</a:t>
            </a:r>
          </a:p>
          <a:p>
            <a:pPr lvl="1" eaLnBrk="1" hangingPunct="1">
              <a:lnSpc>
                <a:spcPct val="80000"/>
              </a:lnSpc>
              <a:spcAft>
                <a:spcPts val="1320"/>
              </a:spcAft>
            </a:pPr>
            <a:r>
              <a:rPr lang="en-US" sz="2000" dirty="0"/>
              <a:t>must potentially add time for block allocation</a:t>
            </a:r>
          </a:p>
          <a:p>
            <a:pPr lvl="1" eaLnBrk="1" hangingPunct="1">
              <a:lnSpc>
                <a:spcPct val="80000"/>
              </a:lnSpc>
              <a:spcAft>
                <a:spcPts val="1320"/>
              </a:spcAft>
            </a:pPr>
            <a:r>
              <a:rPr lang="en-US" sz="2000" dirty="0"/>
              <a:t>a complication occurs if the write operation has to be </a:t>
            </a:r>
            <a:r>
              <a:rPr lang="en-US" sz="2000" i="1" dirty="0"/>
              <a:t>verified</a:t>
            </a:r>
            <a:r>
              <a:rPr lang="en-US" sz="2000" dirty="0"/>
              <a:t> – </a:t>
            </a:r>
            <a:br>
              <a:rPr lang="en-US" sz="2000" dirty="0"/>
            </a:br>
            <a:r>
              <a:rPr lang="en-US" sz="2000" dirty="0"/>
              <a:t>must usually wait another rotation and then read the block again</a:t>
            </a:r>
          </a:p>
          <a:p>
            <a:pPr lvl="1" eaLnBrk="1" hangingPunct="1">
              <a:lnSpc>
                <a:spcPct val="80000"/>
              </a:lnSpc>
              <a:spcAft>
                <a:spcPts val="1320"/>
              </a:spcAft>
            </a:pPr>
            <a:r>
              <a:rPr lang="en-US" sz="2000" dirty="0">
                <a:solidFill>
                  <a:schemeClr val="folHlink"/>
                </a:solidFill>
              </a:rPr>
              <a:t>Total write time</a:t>
            </a:r>
            <a:r>
              <a:rPr lang="en-US" sz="2000" dirty="0"/>
              <a:t> </a:t>
            </a:r>
            <a:r>
              <a:rPr lang="en-US" sz="2000" dirty="0" err="1">
                <a:sym typeface="Symbol" pitchFamily="18" charset="2"/>
              </a:rPr>
              <a:t></a:t>
            </a:r>
            <a:r>
              <a:rPr lang="en-US" sz="2000" dirty="0">
                <a:sym typeface="Symbol" pitchFamily="18" charset="2"/>
              </a:rPr>
              <a:t> read time (+ time for one rotation)</a:t>
            </a:r>
            <a:br>
              <a:rPr lang="en-US" sz="2000" dirty="0">
                <a:sym typeface="Symbol" pitchFamily="18" charset="2"/>
              </a:rPr>
            </a:br>
            <a:br>
              <a:rPr lang="en-US" sz="2000" dirty="0">
                <a:sym typeface="Symbol" pitchFamily="18" charset="2"/>
              </a:rPr>
            </a:br>
            <a:br>
              <a:rPr lang="en-US" sz="2000" dirty="0">
                <a:sym typeface="Symbol" pitchFamily="18" charset="2"/>
              </a:rPr>
            </a:br>
            <a:endParaRPr lang="en-US" sz="2000" dirty="0"/>
          </a:p>
          <a:p>
            <a:pPr eaLnBrk="1" hangingPunct="1">
              <a:lnSpc>
                <a:spcPct val="80000"/>
              </a:lnSpc>
              <a:spcAft>
                <a:spcPts val="1320"/>
              </a:spcAft>
            </a:pPr>
            <a:r>
              <a:rPr lang="en-US" sz="2400" dirty="0"/>
              <a:t>A </a:t>
            </a:r>
            <a:r>
              <a:rPr lang="en-US" sz="2400" dirty="0">
                <a:solidFill>
                  <a:schemeClr val="hlink"/>
                </a:solidFill>
              </a:rPr>
              <a:t>modification operation</a:t>
            </a:r>
            <a:r>
              <a:rPr lang="en-US" sz="2400" dirty="0"/>
              <a:t> is similar to </a:t>
            </a:r>
            <a:r>
              <a:rPr lang="en-US" sz="2400" dirty="0">
                <a:solidFill>
                  <a:srgbClr val="0000FF"/>
                </a:solidFill>
              </a:rPr>
              <a:t>read and write </a:t>
            </a:r>
            <a:r>
              <a:rPr lang="en-US" sz="2400" dirty="0"/>
              <a:t>operations</a:t>
            </a:r>
          </a:p>
          <a:p>
            <a:pPr lvl="1" eaLnBrk="1" hangingPunct="1">
              <a:lnSpc>
                <a:spcPct val="80000"/>
              </a:lnSpc>
              <a:spcAft>
                <a:spcPts val="1320"/>
              </a:spcAft>
            </a:pPr>
            <a:r>
              <a:rPr lang="en-US" sz="2000" dirty="0"/>
              <a:t>cannot modify a block directly:</a:t>
            </a:r>
          </a:p>
          <a:p>
            <a:pPr lvl="2" eaLnBrk="1" hangingPunct="1">
              <a:lnSpc>
                <a:spcPct val="80000"/>
              </a:lnSpc>
              <a:spcAft>
                <a:spcPts val="1320"/>
              </a:spcAft>
            </a:pPr>
            <a:r>
              <a:rPr lang="en-US" sz="1800" b="1" dirty="0"/>
              <a:t>read</a:t>
            </a:r>
            <a:r>
              <a:rPr lang="en-US" sz="1800" dirty="0"/>
              <a:t> block into main memory</a:t>
            </a:r>
          </a:p>
          <a:p>
            <a:pPr lvl="2" eaLnBrk="1" hangingPunct="1">
              <a:lnSpc>
                <a:spcPct val="80000"/>
              </a:lnSpc>
              <a:spcAft>
                <a:spcPts val="1320"/>
              </a:spcAft>
            </a:pPr>
            <a:r>
              <a:rPr lang="en-US" sz="1800" dirty="0"/>
              <a:t>modify the block</a:t>
            </a:r>
          </a:p>
          <a:p>
            <a:pPr lvl="2" eaLnBrk="1" hangingPunct="1">
              <a:lnSpc>
                <a:spcPct val="80000"/>
              </a:lnSpc>
              <a:spcAft>
                <a:spcPts val="1320"/>
              </a:spcAft>
            </a:pPr>
            <a:r>
              <a:rPr lang="en-US" sz="1800" b="1" dirty="0"/>
              <a:t>write</a:t>
            </a:r>
            <a:r>
              <a:rPr lang="en-US" sz="1800" dirty="0"/>
              <a:t> new content back to disk</a:t>
            </a:r>
          </a:p>
          <a:p>
            <a:pPr lvl="1" eaLnBrk="1" hangingPunct="1">
              <a:lnSpc>
                <a:spcPct val="80000"/>
              </a:lnSpc>
              <a:spcAft>
                <a:spcPts val="1320"/>
              </a:spcAft>
            </a:pPr>
            <a:r>
              <a:rPr lang="en-US" sz="2000" dirty="0">
                <a:solidFill>
                  <a:schemeClr val="folHlink"/>
                </a:solidFill>
              </a:rPr>
              <a:t>Total modify time</a:t>
            </a:r>
            <a:r>
              <a:rPr lang="en-US" sz="2000" dirty="0"/>
              <a:t>  </a:t>
            </a:r>
            <a:r>
              <a:rPr lang="en-US" sz="2000" dirty="0" err="1">
                <a:sym typeface="Symbol" pitchFamily="18" charset="2"/>
              </a:rPr>
              <a:t></a:t>
            </a:r>
            <a:r>
              <a:rPr lang="en-US" sz="2000" dirty="0">
                <a:sym typeface="Symbol" pitchFamily="18" charset="2"/>
              </a:rPr>
              <a:t> read time (+ time to modify) + write time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681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86819">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86819">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86819">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86819">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868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681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t>Disk Controllers</a:t>
            </a:r>
          </a:p>
        </p:txBody>
      </p:sp>
      <p:sp>
        <p:nvSpPr>
          <p:cNvPr id="16387" name="Rectangle 3"/>
          <p:cNvSpPr>
            <a:spLocks noGrp="1" noChangeArrowheads="1"/>
          </p:cNvSpPr>
          <p:nvPr>
            <p:ph type="body" idx="1"/>
          </p:nvPr>
        </p:nvSpPr>
        <p:spPr>
          <a:xfrm>
            <a:off x="0" y="1012825"/>
            <a:ext cx="9144000" cy="5476875"/>
          </a:xfrm>
        </p:spPr>
        <p:txBody>
          <a:bodyPr/>
          <a:lstStyle/>
          <a:p>
            <a:pPr eaLnBrk="1" hangingPunct="1">
              <a:spcAft>
                <a:spcPct val="30000"/>
              </a:spcAft>
            </a:pPr>
            <a:r>
              <a:rPr lang="en-US" dirty="0"/>
              <a:t>To manage the different parts of the disk, we use a </a:t>
            </a:r>
            <a:r>
              <a:rPr lang="en-US" i="1" dirty="0">
                <a:solidFill>
                  <a:schemeClr val="hlink"/>
                </a:solidFill>
              </a:rPr>
              <a:t>disk controller</a:t>
            </a:r>
            <a:r>
              <a:rPr lang="en-US" dirty="0"/>
              <a:t>, which is a small processor capable of:</a:t>
            </a:r>
            <a:br>
              <a:rPr lang="en-US" dirty="0"/>
            </a:br>
            <a:endParaRPr lang="en-US" sz="1800" dirty="0"/>
          </a:p>
          <a:p>
            <a:pPr lvl="1" eaLnBrk="1" hangingPunct="1">
              <a:spcAft>
                <a:spcPct val="30000"/>
              </a:spcAft>
            </a:pPr>
            <a:r>
              <a:rPr lang="en-US" dirty="0"/>
              <a:t>controlling the actuator moving the head to the desired track</a:t>
            </a:r>
            <a:br>
              <a:rPr lang="en-US" dirty="0"/>
            </a:br>
            <a:endParaRPr lang="en-US" dirty="0"/>
          </a:p>
          <a:p>
            <a:pPr lvl="1" eaLnBrk="1" hangingPunct="1">
              <a:spcAft>
                <a:spcPct val="30000"/>
              </a:spcAft>
            </a:pPr>
            <a:r>
              <a:rPr lang="en-US" dirty="0"/>
              <a:t>selecting which head (platter and surface) to use </a:t>
            </a:r>
            <a:br>
              <a:rPr lang="en-US" dirty="0"/>
            </a:br>
            <a:endParaRPr lang="en-US" dirty="0"/>
          </a:p>
          <a:p>
            <a:pPr lvl="1" eaLnBrk="1" hangingPunct="1">
              <a:spcAft>
                <a:spcPct val="30000"/>
              </a:spcAft>
            </a:pPr>
            <a:r>
              <a:rPr lang="en-US" dirty="0"/>
              <a:t>knowing when the right sector is under the head</a:t>
            </a:r>
            <a:br>
              <a:rPr lang="en-US" dirty="0"/>
            </a:br>
            <a:endParaRPr lang="en-US" dirty="0"/>
          </a:p>
          <a:p>
            <a:pPr lvl="1" eaLnBrk="1" hangingPunct="1">
              <a:spcAft>
                <a:spcPct val="30000"/>
              </a:spcAft>
            </a:pPr>
            <a:r>
              <a:rPr lang="en-US" dirty="0"/>
              <a:t>transferring data between main memory and disk</a:t>
            </a:r>
            <a:br>
              <a:rPr lang="en-US" dirty="0"/>
            </a:br>
            <a:br>
              <a:rPr lang="en-US" dirty="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Efficient Secondary Storage Usage</a:t>
            </a:r>
          </a:p>
        </p:txBody>
      </p:sp>
      <p:sp>
        <p:nvSpPr>
          <p:cNvPr id="1190915" name="Rectangle 3"/>
          <p:cNvSpPr>
            <a:spLocks noGrp="1" noChangeArrowheads="1"/>
          </p:cNvSpPr>
          <p:nvPr>
            <p:ph type="body" idx="1"/>
          </p:nvPr>
        </p:nvSpPr>
        <p:spPr>
          <a:xfrm>
            <a:off x="0" y="795338"/>
            <a:ext cx="9144000" cy="5897562"/>
          </a:xfrm>
        </p:spPr>
        <p:txBody>
          <a:bodyPr/>
          <a:lstStyle/>
          <a:p>
            <a:pPr eaLnBrk="1" hangingPunct="1">
              <a:tabLst>
                <a:tab pos="5292725" algn="l"/>
              </a:tabLst>
            </a:pPr>
            <a:r>
              <a:rPr lang="en-US" sz="2000" dirty="0"/>
              <a:t>Must take into account the use of secondary storage</a:t>
            </a:r>
          </a:p>
          <a:p>
            <a:pPr lvl="1" eaLnBrk="1" hangingPunct="1">
              <a:tabLst>
                <a:tab pos="5292725" algn="l"/>
              </a:tabLst>
            </a:pPr>
            <a:r>
              <a:rPr lang="en-US" sz="1800" dirty="0"/>
              <a:t>large gaps in access times between disks and memory, </a:t>
            </a:r>
            <a:br>
              <a:rPr lang="en-US" sz="1800" dirty="0"/>
            </a:br>
            <a:r>
              <a:rPr lang="en-US" sz="1800" dirty="0"/>
              <a:t>i.e., a disk access will probably dominate the total execution time</a:t>
            </a:r>
            <a:br>
              <a:rPr lang="en-US" sz="1800" dirty="0"/>
            </a:br>
            <a:endParaRPr lang="en-US" sz="1800" dirty="0"/>
          </a:p>
          <a:p>
            <a:pPr lvl="1" eaLnBrk="1" hangingPunct="1">
              <a:tabLst>
                <a:tab pos="5292725" algn="l"/>
              </a:tabLst>
            </a:pPr>
            <a:r>
              <a:rPr lang="en-US" sz="1800" dirty="0"/>
              <a:t>huge performance improvements if we reduce the number of disk accesses</a:t>
            </a:r>
            <a:br>
              <a:rPr lang="en-US" sz="1800" dirty="0"/>
            </a:br>
            <a:endParaRPr lang="en-US" sz="1800" dirty="0"/>
          </a:p>
          <a:p>
            <a:pPr lvl="1" eaLnBrk="1" hangingPunct="1">
              <a:tabLst>
                <a:tab pos="5292725" algn="l"/>
              </a:tabLst>
            </a:pPr>
            <a:r>
              <a:rPr lang="en-US" sz="1800" dirty="0"/>
              <a:t>a </a:t>
            </a:r>
            <a:r>
              <a:rPr lang="en-US" sz="1800" dirty="0">
                <a:solidFill>
                  <a:srgbClr val="008000"/>
                </a:solidFill>
              </a:rPr>
              <a:t>“slow” algorithm with few disk accesses </a:t>
            </a:r>
            <a:r>
              <a:rPr lang="en-US" sz="1800" dirty="0"/>
              <a:t>will probably outperform </a:t>
            </a:r>
            <a:br>
              <a:rPr lang="en-US" sz="1800" dirty="0"/>
            </a:br>
            <a:r>
              <a:rPr lang="en-US" sz="1800" dirty="0"/>
              <a:t>a </a:t>
            </a:r>
            <a:r>
              <a:rPr lang="en-US" sz="1800" dirty="0">
                <a:solidFill>
                  <a:srgbClr val="FF0000"/>
                </a:solidFill>
              </a:rPr>
              <a:t>“fast” algorithm with many disk accesses</a:t>
            </a:r>
            <a:br>
              <a:rPr lang="en-US" sz="1800" dirty="0">
                <a:solidFill>
                  <a:srgbClr val="FF0000"/>
                </a:solidFill>
              </a:rPr>
            </a:br>
            <a:endParaRPr lang="en-US" sz="1800" dirty="0">
              <a:solidFill>
                <a:srgbClr val="FF0000"/>
              </a:solidFill>
            </a:endParaRPr>
          </a:p>
          <a:p>
            <a:pPr eaLnBrk="1" hangingPunct="1">
              <a:tabLst>
                <a:tab pos="5292725" algn="l"/>
              </a:tabLst>
            </a:pPr>
            <a:r>
              <a:rPr lang="en-US" sz="2000" b="1" dirty="0"/>
              <a:t>Several ways to optimize .....</a:t>
            </a:r>
          </a:p>
          <a:p>
            <a:pPr lvl="1" eaLnBrk="1" hangingPunct="1">
              <a:tabLst>
                <a:tab pos="5292725" algn="l"/>
              </a:tabLst>
            </a:pPr>
            <a:r>
              <a:rPr lang="en-US" sz="1800" dirty="0"/>
              <a:t>block size 		- 4 KB </a:t>
            </a:r>
          </a:p>
          <a:p>
            <a:pPr lvl="1" eaLnBrk="1" hangingPunct="1">
              <a:tabLst>
                <a:tab pos="5292725" algn="l"/>
              </a:tabLst>
            </a:pPr>
            <a:r>
              <a:rPr lang="en-US" sz="1800" dirty="0"/>
              <a:t>disk scheduling		- SCAN derivate</a:t>
            </a:r>
          </a:p>
          <a:p>
            <a:pPr lvl="1" eaLnBrk="1" hangingPunct="1">
              <a:tabLst>
                <a:tab pos="5292725" algn="l"/>
              </a:tabLst>
            </a:pPr>
            <a:r>
              <a:rPr lang="en-US" sz="1800" dirty="0"/>
              <a:t>file management / data placement		- various</a:t>
            </a:r>
          </a:p>
          <a:p>
            <a:pPr lvl="1" eaLnBrk="1" hangingPunct="1">
              <a:tabLst>
                <a:tab pos="5292725" algn="l"/>
              </a:tabLst>
            </a:pPr>
            <a:r>
              <a:rPr lang="en-US" sz="1800" dirty="0"/>
              <a:t>memory caching / replacement algorithms		- LRU variant</a:t>
            </a:r>
          </a:p>
          <a:p>
            <a:pPr lvl="1" eaLnBrk="1" hangingPunct="1">
              <a:tabLst>
                <a:tab pos="5292725" algn="l"/>
              </a:tabLst>
            </a:pPr>
            <a:r>
              <a:rPr lang="en-US" sz="1800" dirty="0"/>
              <a:t>prefetching		- read-ahead</a:t>
            </a:r>
          </a:p>
          <a:p>
            <a:pPr lvl="1" eaLnBrk="1" hangingPunct="1">
              <a:tabLst>
                <a:tab pos="5292725" algn="l"/>
              </a:tabLst>
            </a:pPr>
            <a:r>
              <a:rPr lang="en-US" sz="1800" dirty="0"/>
              <a:t>multiple disks		- a specific RAID level</a:t>
            </a:r>
          </a:p>
          <a:p>
            <a:pPr lvl="1" eaLnBrk="1" hangingPunct="1">
              <a:tabLst>
                <a:tab pos="5292725" algn="l"/>
              </a:tabLst>
            </a:pPr>
            <a:r>
              <a:rPr lang="en-US" sz="180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0915">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0915">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0915">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0915">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0915">
                                            <p:txEl>
                                              <p:pRg st="8" end="8"/>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0915">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90915">
                                            <p:txEl>
                                              <p:pRg st="10" end="1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9091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091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2962" name="Rectangle 2"/>
          <p:cNvSpPr>
            <a:spLocks noGrp="1" noChangeArrowheads="1"/>
          </p:cNvSpPr>
          <p:nvPr>
            <p:ph type="ctrTitle"/>
          </p:nvPr>
        </p:nvSpPr>
        <p:spPr>
          <a:xfrm>
            <a:off x="638175" y="1704975"/>
            <a:ext cx="7361238" cy="1462088"/>
          </a:xfrm>
        </p:spPr>
        <p:txBody>
          <a:bodyPr/>
          <a:lstStyle/>
          <a:p>
            <a:pPr eaLnBrk="1" hangingPunct="1"/>
            <a:r>
              <a:rPr lang="en-US" sz="5400"/>
              <a:t>Disk Scheduling</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Disk Scheduling</a:t>
            </a:r>
          </a:p>
        </p:txBody>
      </p:sp>
      <p:sp>
        <p:nvSpPr>
          <p:cNvPr id="3" name="Content Placeholder 2"/>
          <p:cNvSpPr>
            <a:spLocks noGrp="1"/>
          </p:cNvSpPr>
          <p:nvPr>
            <p:ph idx="1"/>
          </p:nvPr>
        </p:nvSpPr>
        <p:spPr>
          <a:xfrm>
            <a:off x="0" y="866776"/>
            <a:ext cx="9144000" cy="864068"/>
          </a:xfrm>
        </p:spPr>
        <p:txBody>
          <a:bodyPr/>
          <a:lstStyle/>
          <a:p>
            <a:r>
              <a:rPr lang="en-US" dirty="0"/>
              <a:t>How to most efficiently fetch the parcels I want?</a:t>
            </a:r>
          </a:p>
        </p:txBody>
      </p:sp>
      <p:pic>
        <p:nvPicPr>
          <p:cNvPr id="5" name="Picture 4"/>
          <p:cNvPicPr>
            <a:picLocks noChangeAspect="1"/>
          </p:cNvPicPr>
          <p:nvPr/>
        </p:nvPicPr>
        <p:blipFill>
          <a:blip r:embed="rId3"/>
          <a:stretch>
            <a:fillRect/>
          </a:stretch>
        </p:blipFill>
        <p:spPr>
          <a:xfrm>
            <a:off x="-1" y="2037834"/>
            <a:ext cx="9155087" cy="4444619"/>
          </a:xfrm>
          <a:prstGeom prst="rect">
            <a:avLst/>
          </a:prstGeom>
        </p:spPr>
      </p:pic>
      <p:grpSp>
        <p:nvGrpSpPr>
          <p:cNvPr id="17" name="Group 16"/>
          <p:cNvGrpSpPr/>
          <p:nvPr/>
        </p:nvGrpSpPr>
        <p:grpSpPr>
          <a:xfrm>
            <a:off x="1168400" y="2355850"/>
            <a:ext cx="7667723" cy="2310493"/>
            <a:chOff x="1168400" y="2355850"/>
            <a:chExt cx="7667723" cy="2310493"/>
          </a:xfrm>
        </p:grpSpPr>
        <p:sp>
          <p:nvSpPr>
            <p:cNvPr id="7" name="Donut 6"/>
            <p:cNvSpPr/>
            <p:nvPr/>
          </p:nvSpPr>
          <p:spPr bwMode="auto">
            <a:xfrm>
              <a:off x="1880488" y="3721263"/>
              <a:ext cx="866403" cy="452852"/>
            </a:xfrm>
            <a:prstGeom prst="donut">
              <a:avLst>
                <a:gd name="adj" fmla="val 1188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8" name="Donut 7"/>
            <p:cNvSpPr/>
            <p:nvPr/>
          </p:nvSpPr>
          <p:spPr bwMode="auto">
            <a:xfrm>
              <a:off x="4927462" y="4070554"/>
              <a:ext cx="773077" cy="595789"/>
            </a:xfrm>
            <a:prstGeom prst="donut">
              <a:avLst>
                <a:gd name="adj" fmla="val 1188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9" name="Donut 8"/>
            <p:cNvSpPr/>
            <p:nvPr/>
          </p:nvSpPr>
          <p:spPr bwMode="auto">
            <a:xfrm>
              <a:off x="8368668" y="3288099"/>
              <a:ext cx="467455" cy="536338"/>
            </a:xfrm>
            <a:prstGeom prst="donut">
              <a:avLst>
                <a:gd name="adj" fmla="val 1188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0" name="Donut 9"/>
            <p:cNvSpPr/>
            <p:nvPr/>
          </p:nvSpPr>
          <p:spPr bwMode="auto">
            <a:xfrm>
              <a:off x="4765217" y="2845097"/>
              <a:ext cx="285108" cy="285109"/>
            </a:xfrm>
            <a:prstGeom prst="donut">
              <a:avLst>
                <a:gd name="adj" fmla="val 1188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1" name="Donut 10"/>
            <p:cNvSpPr/>
            <p:nvPr/>
          </p:nvSpPr>
          <p:spPr bwMode="auto">
            <a:xfrm>
              <a:off x="4654704" y="2444958"/>
              <a:ext cx="215746" cy="215692"/>
            </a:xfrm>
            <a:prstGeom prst="donut">
              <a:avLst>
                <a:gd name="adj" fmla="val 11386"/>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2" name="Donut 11"/>
            <p:cNvSpPr/>
            <p:nvPr/>
          </p:nvSpPr>
          <p:spPr bwMode="auto">
            <a:xfrm>
              <a:off x="1168400" y="2444958"/>
              <a:ext cx="209550" cy="196642"/>
            </a:xfrm>
            <a:prstGeom prst="donut">
              <a:avLst>
                <a:gd name="adj" fmla="val 13848"/>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4" name="Donut 13"/>
            <p:cNvSpPr/>
            <p:nvPr/>
          </p:nvSpPr>
          <p:spPr bwMode="auto">
            <a:xfrm>
              <a:off x="5609767" y="2654597"/>
              <a:ext cx="285108" cy="285109"/>
            </a:xfrm>
            <a:prstGeom prst="donut">
              <a:avLst>
                <a:gd name="adj" fmla="val 1188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5" name="Donut 14"/>
            <p:cNvSpPr/>
            <p:nvPr/>
          </p:nvSpPr>
          <p:spPr bwMode="auto">
            <a:xfrm>
              <a:off x="6413499" y="2673350"/>
              <a:ext cx="230675" cy="240956"/>
            </a:xfrm>
            <a:prstGeom prst="donut">
              <a:avLst>
                <a:gd name="adj" fmla="val 11884"/>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6" name="Donut 15"/>
            <p:cNvSpPr/>
            <p:nvPr/>
          </p:nvSpPr>
          <p:spPr bwMode="auto">
            <a:xfrm>
              <a:off x="8305799" y="2355850"/>
              <a:ext cx="127001" cy="120650"/>
            </a:xfrm>
            <a:prstGeom prst="donut">
              <a:avLst>
                <a:gd name="adj" fmla="val 2840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grpSp>
      <p:pic>
        <p:nvPicPr>
          <p:cNvPr id="21" name="Picture 20" descr="MM900234726.GIF"/>
          <p:cNvPicPr>
            <a:picLocks noChangeAspect="1"/>
          </p:cNvPicPr>
          <p:nvPr/>
        </p:nvPicPr>
        <p:blipFill>
          <a:blip r:embed="rId4"/>
          <a:stretch>
            <a:fillRect/>
          </a:stretch>
        </p:blipFill>
        <p:spPr>
          <a:xfrm>
            <a:off x="4061414" y="5600700"/>
            <a:ext cx="637585" cy="590550"/>
          </a:xfrm>
          <a:prstGeom prst="rect">
            <a:avLst/>
          </a:prstGeom>
        </p:spPr>
      </p:pic>
      <p:sp>
        <p:nvSpPr>
          <p:cNvPr id="23" name="Freeform 22"/>
          <p:cNvSpPr/>
          <p:nvPr/>
        </p:nvSpPr>
        <p:spPr bwMode="auto">
          <a:xfrm>
            <a:off x="1333500" y="2399613"/>
            <a:ext cx="7008032" cy="3340787"/>
          </a:xfrm>
          <a:custGeom>
            <a:avLst/>
            <a:gdLst>
              <a:gd name="connsiteX0" fmla="*/ 3022600 w 7008032"/>
              <a:gd name="connsiteY0" fmla="*/ 3112187 h 3340787"/>
              <a:gd name="connsiteX1" fmla="*/ 2997200 w 7008032"/>
              <a:gd name="connsiteY1" fmla="*/ 3010587 h 3340787"/>
              <a:gd name="connsiteX2" fmla="*/ 2946400 w 7008032"/>
              <a:gd name="connsiteY2" fmla="*/ 2934387 h 3340787"/>
              <a:gd name="connsiteX3" fmla="*/ 2730500 w 7008032"/>
              <a:gd name="connsiteY3" fmla="*/ 2705787 h 3340787"/>
              <a:gd name="connsiteX4" fmla="*/ 2527300 w 7008032"/>
              <a:gd name="connsiteY4" fmla="*/ 2578787 h 3340787"/>
              <a:gd name="connsiteX5" fmla="*/ 2425700 w 7008032"/>
              <a:gd name="connsiteY5" fmla="*/ 2515287 h 3340787"/>
              <a:gd name="connsiteX6" fmla="*/ 2374900 w 7008032"/>
              <a:gd name="connsiteY6" fmla="*/ 2464487 h 3340787"/>
              <a:gd name="connsiteX7" fmla="*/ 2324100 w 7008032"/>
              <a:gd name="connsiteY7" fmla="*/ 2426387 h 3340787"/>
              <a:gd name="connsiteX8" fmla="*/ 2298700 w 7008032"/>
              <a:gd name="connsiteY8" fmla="*/ 2388287 h 3340787"/>
              <a:gd name="connsiteX9" fmla="*/ 2222500 w 7008032"/>
              <a:gd name="connsiteY9" fmla="*/ 2312087 h 3340787"/>
              <a:gd name="connsiteX10" fmla="*/ 2146300 w 7008032"/>
              <a:gd name="connsiteY10" fmla="*/ 2235887 h 3340787"/>
              <a:gd name="connsiteX11" fmla="*/ 2057400 w 7008032"/>
              <a:gd name="connsiteY11" fmla="*/ 2146987 h 3340787"/>
              <a:gd name="connsiteX12" fmla="*/ 1854200 w 7008032"/>
              <a:gd name="connsiteY12" fmla="*/ 1905687 h 3340787"/>
              <a:gd name="connsiteX13" fmla="*/ 1752600 w 7008032"/>
              <a:gd name="connsiteY13" fmla="*/ 1804087 h 3340787"/>
              <a:gd name="connsiteX14" fmla="*/ 1485900 w 7008032"/>
              <a:gd name="connsiteY14" fmla="*/ 1613587 h 3340787"/>
              <a:gd name="connsiteX15" fmla="*/ 1371600 w 7008032"/>
              <a:gd name="connsiteY15" fmla="*/ 1562787 h 3340787"/>
              <a:gd name="connsiteX16" fmla="*/ 1320800 w 7008032"/>
              <a:gd name="connsiteY16" fmla="*/ 1537387 h 3340787"/>
              <a:gd name="connsiteX17" fmla="*/ 1244600 w 7008032"/>
              <a:gd name="connsiteY17" fmla="*/ 1511987 h 3340787"/>
              <a:gd name="connsiteX18" fmla="*/ 1168400 w 7008032"/>
              <a:gd name="connsiteY18" fmla="*/ 1473887 h 3340787"/>
              <a:gd name="connsiteX19" fmla="*/ 1104900 w 7008032"/>
              <a:gd name="connsiteY19" fmla="*/ 1499287 h 3340787"/>
              <a:gd name="connsiteX20" fmla="*/ 1066800 w 7008032"/>
              <a:gd name="connsiteY20" fmla="*/ 1511987 h 3340787"/>
              <a:gd name="connsiteX21" fmla="*/ 1028700 w 7008032"/>
              <a:gd name="connsiteY21" fmla="*/ 1537387 h 3340787"/>
              <a:gd name="connsiteX22" fmla="*/ 990600 w 7008032"/>
              <a:gd name="connsiteY22" fmla="*/ 1550087 h 3340787"/>
              <a:gd name="connsiteX23" fmla="*/ 1028700 w 7008032"/>
              <a:gd name="connsiteY23" fmla="*/ 1524687 h 3340787"/>
              <a:gd name="connsiteX24" fmla="*/ 1854200 w 7008032"/>
              <a:gd name="connsiteY24" fmla="*/ 1537387 h 3340787"/>
              <a:gd name="connsiteX25" fmla="*/ 1930400 w 7008032"/>
              <a:gd name="connsiteY25" fmla="*/ 1550087 h 3340787"/>
              <a:gd name="connsiteX26" fmla="*/ 2019300 w 7008032"/>
              <a:gd name="connsiteY26" fmla="*/ 1588187 h 3340787"/>
              <a:gd name="connsiteX27" fmla="*/ 2146300 w 7008032"/>
              <a:gd name="connsiteY27" fmla="*/ 1613587 h 3340787"/>
              <a:gd name="connsiteX28" fmla="*/ 2209800 w 7008032"/>
              <a:gd name="connsiteY28" fmla="*/ 1626287 h 3340787"/>
              <a:gd name="connsiteX29" fmla="*/ 2349500 w 7008032"/>
              <a:gd name="connsiteY29" fmla="*/ 1638987 h 3340787"/>
              <a:gd name="connsiteX30" fmla="*/ 2463800 w 7008032"/>
              <a:gd name="connsiteY30" fmla="*/ 1664387 h 3340787"/>
              <a:gd name="connsiteX31" fmla="*/ 2590800 w 7008032"/>
              <a:gd name="connsiteY31" fmla="*/ 1702487 h 3340787"/>
              <a:gd name="connsiteX32" fmla="*/ 2679700 w 7008032"/>
              <a:gd name="connsiteY32" fmla="*/ 1715187 h 3340787"/>
              <a:gd name="connsiteX33" fmla="*/ 2806700 w 7008032"/>
              <a:gd name="connsiteY33" fmla="*/ 1740587 h 3340787"/>
              <a:gd name="connsiteX34" fmla="*/ 2971800 w 7008032"/>
              <a:gd name="connsiteY34" fmla="*/ 1753287 h 3340787"/>
              <a:gd name="connsiteX35" fmla="*/ 3073400 w 7008032"/>
              <a:gd name="connsiteY35" fmla="*/ 1765987 h 3340787"/>
              <a:gd name="connsiteX36" fmla="*/ 3238500 w 7008032"/>
              <a:gd name="connsiteY36" fmla="*/ 1778687 h 3340787"/>
              <a:gd name="connsiteX37" fmla="*/ 3594100 w 7008032"/>
              <a:gd name="connsiteY37" fmla="*/ 1816787 h 3340787"/>
              <a:gd name="connsiteX38" fmla="*/ 3644900 w 7008032"/>
              <a:gd name="connsiteY38" fmla="*/ 1829487 h 3340787"/>
              <a:gd name="connsiteX39" fmla="*/ 3708400 w 7008032"/>
              <a:gd name="connsiteY39" fmla="*/ 1867587 h 3340787"/>
              <a:gd name="connsiteX40" fmla="*/ 3746500 w 7008032"/>
              <a:gd name="connsiteY40" fmla="*/ 1880287 h 3340787"/>
              <a:gd name="connsiteX41" fmla="*/ 3784600 w 7008032"/>
              <a:gd name="connsiteY41" fmla="*/ 1931087 h 3340787"/>
              <a:gd name="connsiteX42" fmla="*/ 3860800 w 7008032"/>
              <a:gd name="connsiteY42" fmla="*/ 1969187 h 3340787"/>
              <a:gd name="connsiteX43" fmla="*/ 3784600 w 7008032"/>
              <a:gd name="connsiteY43" fmla="*/ 1905687 h 3340787"/>
              <a:gd name="connsiteX44" fmla="*/ 3771900 w 7008032"/>
              <a:gd name="connsiteY44" fmla="*/ 1867587 h 3340787"/>
              <a:gd name="connsiteX45" fmla="*/ 3746500 w 7008032"/>
              <a:gd name="connsiteY45" fmla="*/ 1829487 h 3340787"/>
              <a:gd name="connsiteX46" fmla="*/ 3721100 w 7008032"/>
              <a:gd name="connsiteY46" fmla="*/ 1753287 h 3340787"/>
              <a:gd name="connsiteX47" fmla="*/ 3708400 w 7008032"/>
              <a:gd name="connsiteY47" fmla="*/ 1715187 h 3340787"/>
              <a:gd name="connsiteX48" fmla="*/ 3683000 w 7008032"/>
              <a:gd name="connsiteY48" fmla="*/ 1664387 h 3340787"/>
              <a:gd name="connsiteX49" fmla="*/ 3670300 w 7008032"/>
              <a:gd name="connsiteY49" fmla="*/ 1626287 h 3340787"/>
              <a:gd name="connsiteX50" fmla="*/ 3644900 w 7008032"/>
              <a:gd name="connsiteY50" fmla="*/ 1562787 h 3340787"/>
              <a:gd name="connsiteX51" fmla="*/ 3619500 w 7008032"/>
              <a:gd name="connsiteY51" fmla="*/ 1435787 h 3340787"/>
              <a:gd name="connsiteX52" fmla="*/ 3606800 w 7008032"/>
              <a:gd name="connsiteY52" fmla="*/ 1384987 h 3340787"/>
              <a:gd name="connsiteX53" fmla="*/ 3568700 w 7008032"/>
              <a:gd name="connsiteY53" fmla="*/ 1296087 h 3340787"/>
              <a:gd name="connsiteX54" fmla="*/ 3543300 w 7008032"/>
              <a:gd name="connsiteY54" fmla="*/ 1194487 h 3340787"/>
              <a:gd name="connsiteX55" fmla="*/ 3492500 w 7008032"/>
              <a:gd name="connsiteY55" fmla="*/ 1067487 h 3340787"/>
              <a:gd name="connsiteX56" fmla="*/ 3479800 w 7008032"/>
              <a:gd name="connsiteY56" fmla="*/ 1016687 h 3340787"/>
              <a:gd name="connsiteX57" fmla="*/ 3454400 w 7008032"/>
              <a:gd name="connsiteY57" fmla="*/ 838887 h 3340787"/>
              <a:gd name="connsiteX58" fmla="*/ 3467100 w 7008032"/>
              <a:gd name="connsiteY58" fmla="*/ 559487 h 3340787"/>
              <a:gd name="connsiteX59" fmla="*/ 3505200 w 7008032"/>
              <a:gd name="connsiteY59" fmla="*/ 546787 h 3340787"/>
              <a:gd name="connsiteX60" fmla="*/ 3467100 w 7008032"/>
              <a:gd name="connsiteY60" fmla="*/ 343587 h 3340787"/>
              <a:gd name="connsiteX61" fmla="*/ 3454400 w 7008032"/>
              <a:gd name="connsiteY61" fmla="*/ 267387 h 3340787"/>
              <a:gd name="connsiteX62" fmla="*/ 3441700 w 7008032"/>
              <a:gd name="connsiteY62" fmla="*/ 178487 h 3340787"/>
              <a:gd name="connsiteX63" fmla="*/ 3429000 w 7008032"/>
              <a:gd name="connsiteY63" fmla="*/ 127687 h 3340787"/>
              <a:gd name="connsiteX64" fmla="*/ 3378200 w 7008032"/>
              <a:gd name="connsiteY64" fmla="*/ 140387 h 3340787"/>
              <a:gd name="connsiteX65" fmla="*/ 3352800 w 7008032"/>
              <a:gd name="connsiteY65" fmla="*/ 178487 h 3340787"/>
              <a:gd name="connsiteX66" fmla="*/ 3302000 w 7008032"/>
              <a:gd name="connsiteY66" fmla="*/ 216587 h 3340787"/>
              <a:gd name="connsiteX67" fmla="*/ 3251200 w 7008032"/>
              <a:gd name="connsiteY67" fmla="*/ 229287 h 3340787"/>
              <a:gd name="connsiteX68" fmla="*/ 3213100 w 7008032"/>
              <a:gd name="connsiteY68" fmla="*/ 241987 h 3340787"/>
              <a:gd name="connsiteX69" fmla="*/ 3149600 w 7008032"/>
              <a:gd name="connsiteY69" fmla="*/ 267387 h 3340787"/>
              <a:gd name="connsiteX70" fmla="*/ 3035300 w 7008032"/>
              <a:gd name="connsiteY70" fmla="*/ 280087 h 3340787"/>
              <a:gd name="connsiteX71" fmla="*/ 2946400 w 7008032"/>
              <a:gd name="connsiteY71" fmla="*/ 305487 h 3340787"/>
              <a:gd name="connsiteX72" fmla="*/ 2895600 w 7008032"/>
              <a:gd name="connsiteY72" fmla="*/ 318187 h 3340787"/>
              <a:gd name="connsiteX73" fmla="*/ 2844800 w 7008032"/>
              <a:gd name="connsiteY73" fmla="*/ 343587 h 3340787"/>
              <a:gd name="connsiteX74" fmla="*/ 2781300 w 7008032"/>
              <a:gd name="connsiteY74" fmla="*/ 356287 h 3340787"/>
              <a:gd name="connsiteX75" fmla="*/ 2603500 w 7008032"/>
              <a:gd name="connsiteY75" fmla="*/ 419787 h 3340787"/>
              <a:gd name="connsiteX76" fmla="*/ 2438400 w 7008032"/>
              <a:gd name="connsiteY76" fmla="*/ 457887 h 3340787"/>
              <a:gd name="connsiteX77" fmla="*/ 2336800 w 7008032"/>
              <a:gd name="connsiteY77" fmla="*/ 470587 h 3340787"/>
              <a:gd name="connsiteX78" fmla="*/ 1409700 w 7008032"/>
              <a:gd name="connsiteY78" fmla="*/ 445187 h 3340787"/>
              <a:gd name="connsiteX79" fmla="*/ 1295400 w 7008032"/>
              <a:gd name="connsiteY79" fmla="*/ 419787 h 3340787"/>
              <a:gd name="connsiteX80" fmla="*/ 1219200 w 7008032"/>
              <a:gd name="connsiteY80" fmla="*/ 407087 h 3340787"/>
              <a:gd name="connsiteX81" fmla="*/ 1130300 w 7008032"/>
              <a:gd name="connsiteY81" fmla="*/ 381687 h 3340787"/>
              <a:gd name="connsiteX82" fmla="*/ 1079500 w 7008032"/>
              <a:gd name="connsiteY82" fmla="*/ 368987 h 3340787"/>
              <a:gd name="connsiteX83" fmla="*/ 1041400 w 7008032"/>
              <a:gd name="connsiteY83" fmla="*/ 356287 h 3340787"/>
              <a:gd name="connsiteX84" fmla="*/ 990600 w 7008032"/>
              <a:gd name="connsiteY84" fmla="*/ 343587 h 3340787"/>
              <a:gd name="connsiteX85" fmla="*/ 952500 w 7008032"/>
              <a:gd name="connsiteY85" fmla="*/ 330887 h 3340787"/>
              <a:gd name="connsiteX86" fmla="*/ 901700 w 7008032"/>
              <a:gd name="connsiteY86" fmla="*/ 318187 h 3340787"/>
              <a:gd name="connsiteX87" fmla="*/ 863600 w 7008032"/>
              <a:gd name="connsiteY87" fmla="*/ 305487 h 3340787"/>
              <a:gd name="connsiteX88" fmla="*/ 444500 w 7008032"/>
              <a:gd name="connsiteY88" fmla="*/ 280087 h 3340787"/>
              <a:gd name="connsiteX89" fmla="*/ 368300 w 7008032"/>
              <a:gd name="connsiteY89" fmla="*/ 229287 h 3340787"/>
              <a:gd name="connsiteX90" fmla="*/ 317500 w 7008032"/>
              <a:gd name="connsiteY90" fmla="*/ 203887 h 3340787"/>
              <a:gd name="connsiteX91" fmla="*/ 279400 w 7008032"/>
              <a:gd name="connsiteY91" fmla="*/ 178487 h 3340787"/>
              <a:gd name="connsiteX92" fmla="*/ 203200 w 7008032"/>
              <a:gd name="connsiteY92" fmla="*/ 153087 h 3340787"/>
              <a:gd name="connsiteX93" fmla="*/ 127000 w 7008032"/>
              <a:gd name="connsiteY93" fmla="*/ 127687 h 3340787"/>
              <a:gd name="connsiteX94" fmla="*/ 88900 w 7008032"/>
              <a:gd name="connsiteY94" fmla="*/ 114987 h 3340787"/>
              <a:gd name="connsiteX95" fmla="*/ 0 w 7008032"/>
              <a:gd name="connsiteY95" fmla="*/ 102287 h 3340787"/>
              <a:gd name="connsiteX96" fmla="*/ 635000 w 7008032"/>
              <a:gd name="connsiteY96" fmla="*/ 102287 h 3340787"/>
              <a:gd name="connsiteX97" fmla="*/ 838200 w 7008032"/>
              <a:gd name="connsiteY97" fmla="*/ 127687 h 3340787"/>
              <a:gd name="connsiteX98" fmla="*/ 1028700 w 7008032"/>
              <a:gd name="connsiteY98" fmla="*/ 140387 h 3340787"/>
              <a:gd name="connsiteX99" fmla="*/ 1130300 w 7008032"/>
              <a:gd name="connsiteY99" fmla="*/ 153087 h 3340787"/>
              <a:gd name="connsiteX100" fmla="*/ 1320800 w 7008032"/>
              <a:gd name="connsiteY100" fmla="*/ 165787 h 3340787"/>
              <a:gd name="connsiteX101" fmla="*/ 1422400 w 7008032"/>
              <a:gd name="connsiteY101" fmla="*/ 178487 h 3340787"/>
              <a:gd name="connsiteX102" fmla="*/ 1803400 w 7008032"/>
              <a:gd name="connsiteY102" fmla="*/ 203887 h 3340787"/>
              <a:gd name="connsiteX103" fmla="*/ 1993900 w 7008032"/>
              <a:gd name="connsiteY103" fmla="*/ 229287 h 3340787"/>
              <a:gd name="connsiteX104" fmla="*/ 2781300 w 7008032"/>
              <a:gd name="connsiteY104" fmla="*/ 216587 h 3340787"/>
              <a:gd name="connsiteX105" fmla="*/ 2844800 w 7008032"/>
              <a:gd name="connsiteY105" fmla="*/ 203887 h 3340787"/>
              <a:gd name="connsiteX106" fmla="*/ 2933700 w 7008032"/>
              <a:gd name="connsiteY106" fmla="*/ 191187 h 3340787"/>
              <a:gd name="connsiteX107" fmla="*/ 3416300 w 7008032"/>
              <a:gd name="connsiteY107" fmla="*/ 203887 h 3340787"/>
              <a:gd name="connsiteX108" fmla="*/ 3479800 w 7008032"/>
              <a:gd name="connsiteY108" fmla="*/ 216587 h 3340787"/>
              <a:gd name="connsiteX109" fmla="*/ 3594100 w 7008032"/>
              <a:gd name="connsiteY109" fmla="*/ 229287 h 3340787"/>
              <a:gd name="connsiteX110" fmla="*/ 3746500 w 7008032"/>
              <a:gd name="connsiteY110" fmla="*/ 254687 h 3340787"/>
              <a:gd name="connsiteX111" fmla="*/ 3797300 w 7008032"/>
              <a:gd name="connsiteY111" fmla="*/ 267387 h 3340787"/>
              <a:gd name="connsiteX112" fmla="*/ 3975100 w 7008032"/>
              <a:gd name="connsiteY112" fmla="*/ 280087 h 3340787"/>
              <a:gd name="connsiteX113" fmla="*/ 4127500 w 7008032"/>
              <a:gd name="connsiteY113" fmla="*/ 305487 h 3340787"/>
              <a:gd name="connsiteX114" fmla="*/ 4178300 w 7008032"/>
              <a:gd name="connsiteY114" fmla="*/ 318187 h 3340787"/>
              <a:gd name="connsiteX115" fmla="*/ 4241800 w 7008032"/>
              <a:gd name="connsiteY115" fmla="*/ 330887 h 3340787"/>
              <a:gd name="connsiteX116" fmla="*/ 4305300 w 7008032"/>
              <a:gd name="connsiteY116" fmla="*/ 356287 h 3340787"/>
              <a:gd name="connsiteX117" fmla="*/ 4445000 w 7008032"/>
              <a:gd name="connsiteY117" fmla="*/ 394387 h 3340787"/>
              <a:gd name="connsiteX118" fmla="*/ 4495800 w 7008032"/>
              <a:gd name="connsiteY118" fmla="*/ 407087 h 3340787"/>
              <a:gd name="connsiteX119" fmla="*/ 4787900 w 7008032"/>
              <a:gd name="connsiteY119" fmla="*/ 394387 h 3340787"/>
              <a:gd name="connsiteX120" fmla="*/ 4889500 w 7008032"/>
              <a:gd name="connsiteY120" fmla="*/ 381687 h 3340787"/>
              <a:gd name="connsiteX121" fmla="*/ 5207000 w 7008032"/>
              <a:gd name="connsiteY121" fmla="*/ 394387 h 3340787"/>
              <a:gd name="connsiteX122" fmla="*/ 5257800 w 7008032"/>
              <a:gd name="connsiteY122" fmla="*/ 407087 h 3340787"/>
              <a:gd name="connsiteX123" fmla="*/ 5295900 w 7008032"/>
              <a:gd name="connsiteY123" fmla="*/ 445187 h 3340787"/>
              <a:gd name="connsiteX124" fmla="*/ 5359400 w 7008032"/>
              <a:gd name="connsiteY124" fmla="*/ 483287 h 3340787"/>
              <a:gd name="connsiteX125" fmla="*/ 5448300 w 7008032"/>
              <a:gd name="connsiteY125" fmla="*/ 521387 h 3340787"/>
              <a:gd name="connsiteX126" fmla="*/ 5638800 w 7008032"/>
              <a:gd name="connsiteY126" fmla="*/ 622987 h 3340787"/>
              <a:gd name="connsiteX127" fmla="*/ 5765800 w 7008032"/>
              <a:gd name="connsiteY127" fmla="*/ 711887 h 3340787"/>
              <a:gd name="connsiteX128" fmla="*/ 5842000 w 7008032"/>
              <a:gd name="connsiteY128" fmla="*/ 762687 h 3340787"/>
              <a:gd name="connsiteX129" fmla="*/ 5969000 w 7008032"/>
              <a:gd name="connsiteY129" fmla="*/ 813487 h 3340787"/>
              <a:gd name="connsiteX130" fmla="*/ 6045200 w 7008032"/>
              <a:gd name="connsiteY130" fmla="*/ 838887 h 3340787"/>
              <a:gd name="connsiteX131" fmla="*/ 6096000 w 7008032"/>
              <a:gd name="connsiteY131" fmla="*/ 864287 h 3340787"/>
              <a:gd name="connsiteX132" fmla="*/ 6159500 w 7008032"/>
              <a:gd name="connsiteY132" fmla="*/ 876987 h 3340787"/>
              <a:gd name="connsiteX133" fmla="*/ 6235700 w 7008032"/>
              <a:gd name="connsiteY133" fmla="*/ 902387 h 3340787"/>
              <a:gd name="connsiteX134" fmla="*/ 6324600 w 7008032"/>
              <a:gd name="connsiteY134" fmla="*/ 927787 h 3340787"/>
              <a:gd name="connsiteX135" fmla="*/ 6375400 w 7008032"/>
              <a:gd name="connsiteY135" fmla="*/ 953187 h 3340787"/>
              <a:gd name="connsiteX136" fmla="*/ 6451600 w 7008032"/>
              <a:gd name="connsiteY136" fmla="*/ 978587 h 3340787"/>
              <a:gd name="connsiteX137" fmla="*/ 6502400 w 7008032"/>
              <a:gd name="connsiteY137" fmla="*/ 991287 h 3340787"/>
              <a:gd name="connsiteX138" fmla="*/ 6604000 w 7008032"/>
              <a:gd name="connsiteY138" fmla="*/ 1042087 h 3340787"/>
              <a:gd name="connsiteX139" fmla="*/ 6654800 w 7008032"/>
              <a:gd name="connsiteY139" fmla="*/ 1067487 h 3340787"/>
              <a:gd name="connsiteX140" fmla="*/ 6705600 w 7008032"/>
              <a:gd name="connsiteY140" fmla="*/ 1105587 h 3340787"/>
              <a:gd name="connsiteX141" fmla="*/ 6743700 w 7008032"/>
              <a:gd name="connsiteY141" fmla="*/ 1143687 h 3340787"/>
              <a:gd name="connsiteX142" fmla="*/ 6781800 w 7008032"/>
              <a:gd name="connsiteY142" fmla="*/ 1156387 h 3340787"/>
              <a:gd name="connsiteX143" fmla="*/ 6908800 w 7008032"/>
              <a:gd name="connsiteY143" fmla="*/ 1245287 h 3340787"/>
              <a:gd name="connsiteX144" fmla="*/ 6985000 w 7008032"/>
              <a:gd name="connsiteY144" fmla="*/ 1257987 h 3340787"/>
              <a:gd name="connsiteX145" fmla="*/ 6883400 w 7008032"/>
              <a:gd name="connsiteY145" fmla="*/ 1232587 h 3340787"/>
              <a:gd name="connsiteX146" fmla="*/ 6832600 w 7008032"/>
              <a:gd name="connsiteY146" fmla="*/ 1219887 h 3340787"/>
              <a:gd name="connsiteX147" fmla="*/ 6731000 w 7008032"/>
              <a:gd name="connsiteY147" fmla="*/ 1181787 h 3340787"/>
              <a:gd name="connsiteX148" fmla="*/ 6654800 w 7008032"/>
              <a:gd name="connsiteY148" fmla="*/ 1156387 h 3340787"/>
              <a:gd name="connsiteX149" fmla="*/ 6553200 w 7008032"/>
              <a:gd name="connsiteY149" fmla="*/ 1130987 h 3340787"/>
              <a:gd name="connsiteX150" fmla="*/ 6426200 w 7008032"/>
              <a:gd name="connsiteY150" fmla="*/ 1067487 h 3340787"/>
              <a:gd name="connsiteX151" fmla="*/ 6299200 w 7008032"/>
              <a:gd name="connsiteY151" fmla="*/ 978587 h 3340787"/>
              <a:gd name="connsiteX152" fmla="*/ 6134100 w 7008032"/>
              <a:gd name="connsiteY152" fmla="*/ 927787 h 3340787"/>
              <a:gd name="connsiteX153" fmla="*/ 6019800 w 7008032"/>
              <a:gd name="connsiteY153" fmla="*/ 889687 h 3340787"/>
              <a:gd name="connsiteX154" fmla="*/ 5956300 w 7008032"/>
              <a:gd name="connsiteY154" fmla="*/ 864287 h 3340787"/>
              <a:gd name="connsiteX155" fmla="*/ 5905500 w 7008032"/>
              <a:gd name="connsiteY155" fmla="*/ 838887 h 3340787"/>
              <a:gd name="connsiteX156" fmla="*/ 5867400 w 7008032"/>
              <a:gd name="connsiteY156" fmla="*/ 826187 h 3340787"/>
              <a:gd name="connsiteX157" fmla="*/ 5803900 w 7008032"/>
              <a:gd name="connsiteY157" fmla="*/ 800787 h 3340787"/>
              <a:gd name="connsiteX158" fmla="*/ 5676900 w 7008032"/>
              <a:gd name="connsiteY158" fmla="*/ 775387 h 3340787"/>
              <a:gd name="connsiteX159" fmla="*/ 5626100 w 7008032"/>
              <a:gd name="connsiteY159" fmla="*/ 762687 h 3340787"/>
              <a:gd name="connsiteX160" fmla="*/ 5549900 w 7008032"/>
              <a:gd name="connsiteY160" fmla="*/ 737287 h 3340787"/>
              <a:gd name="connsiteX161" fmla="*/ 5511800 w 7008032"/>
              <a:gd name="connsiteY161" fmla="*/ 724587 h 3340787"/>
              <a:gd name="connsiteX162" fmla="*/ 5435600 w 7008032"/>
              <a:gd name="connsiteY162" fmla="*/ 686487 h 3340787"/>
              <a:gd name="connsiteX163" fmla="*/ 5384800 w 7008032"/>
              <a:gd name="connsiteY163" fmla="*/ 648387 h 3340787"/>
              <a:gd name="connsiteX164" fmla="*/ 5308600 w 7008032"/>
              <a:gd name="connsiteY164" fmla="*/ 483287 h 3340787"/>
              <a:gd name="connsiteX165" fmla="*/ 5283200 w 7008032"/>
              <a:gd name="connsiteY165" fmla="*/ 432487 h 3340787"/>
              <a:gd name="connsiteX166" fmla="*/ 5270500 w 7008032"/>
              <a:gd name="connsiteY166" fmla="*/ 368987 h 3340787"/>
              <a:gd name="connsiteX167" fmla="*/ 5257800 w 7008032"/>
              <a:gd name="connsiteY167" fmla="*/ 330887 h 3340787"/>
              <a:gd name="connsiteX168" fmla="*/ 5270500 w 7008032"/>
              <a:gd name="connsiteY168" fmla="*/ 267387 h 3340787"/>
              <a:gd name="connsiteX169" fmla="*/ 5435600 w 7008032"/>
              <a:gd name="connsiteY169" fmla="*/ 280087 h 3340787"/>
              <a:gd name="connsiteX170" fmla="*/ 5486400 w 7008032"/>
              <a:gd name="connsiteY170" fmla="*/ 305487 h 3340787"/>
              <a:gd name="connsiteX171" fmla="*/ 5537200 w 7008032"/>
              <a:gd name="connsiteY171" fmla="*/ 318187 h 3340787"/>
              <a:gd name="connsiteX172" fmla="*/ 5600700 w 7008032"/>
              <a:gd name="connsiteY172" fmla="*/ 343587 h 3340787"/>
              <a:gd name="connsiteX173" fmla="*/ 5753100 w 7008032"/>
              <a:gd name="connsiteY173" fmla="*/ 368987 h 3340787"/>
              <a:gd name="connsiteX174" fmla="*/ 6223000 w 7008032"/>
              <a:gd name="connsiteY174" fmla="*/ 356287 h 3340787"/>
              <a:gd name="connsiteX175" fmla="*/ 6337300 w 7008032"/>
              <a:gd name="connsiteY175" fmla="*/ 318187 h 3340787"/>
              <a:gd name="connsiteX176" fmla="*/ 6375400 w 7008032"/>
              <a:gd name="connsiteY176" fmla="*/ 305487 h 3340787"/>
              <a:gd name="connsiteX177" fmla="*/ 6477000 w 7008032"/>
              <a:gd name="connsiteY177" fmla="*/ 254687 h 3340787"/>
              <a:gd name="connsiteX178" fmla="*/ 6527800 w 7008032"/>
              <a:gd name="connsiteY178" fmla="*/ 241987 h 3340787"/>
              <a:gd name="connsiteX179" fmla="*/ 6654800 w 7008032"/>
              <a:gd name="connsiteY179" fmla="*/ 153087 h 3340787"/>
              <a:gd name="connsiteX180" fmla="*/ 6731000 w 7008032"/>
              <a:gd name="connsiteY180" fmla="*/ 140387 h 3340787"/>
              <a:gd name="connsiteX181" fmla="*/ 6769100 w 7008032"/>
              <a:gd name="connsiteY181" fmla="*/ 102287 h 3340787"/>
              <a:gd name="connsiteX182" fmla="*/ 6807200 w 7008032"/>
              <a:gd name="connsiteY182" fmla="*/ 89587 h 3340787"/>
              <a:gd name="connsiteX183" fmla="*/ 6845300 w 7008032"/>
              <a:gd name="connsiteY183" fmla="*/ 64187 h 3340787"/>
              <a:gd name="connsiteX184" fmla="*/ 6870700 w 7008032"/>
              <a:gd name="connsiteY184" fmla="*/ 26087 h 3340787"/>
              <a:gd name="connsiteX185" fmla="*/ 6908800 w 7008032"/>
              <a:gd name="connsiteY185" fmla="*/ 13387 h 3340787"/>
              <a:gd name="connsiteX186" fmla="*/ 6870700 w 7008032"/>
              <a:gd name="connsiteY186" fmla="*/ 38787 h 3340787"/>
              <a:gd name="connsiteX187" fmla="*/ 6781800 w 7008032"/>
              <a:gd name="connsiteY187" fmla="*/ 89587 h 3340787"/>
              <a:gd name="connsiteX188" fmla="*/ 6743700 w 7008032"/>
              <a:gd name="connsiteY188" fmla="*/ 114987 h 3340787"/>
              <a:gd name="connsiteX189" fmla="*/ 6591300 w 7008032"/>
              <a:gd name="connsiteY189" fmla="*/ 203887 h 3340787"/>
              <a:gd name="connsiteX190" fmla="*/ 6553200 w 7008032"/>
              <a:gd name="connsiteY190" fmla="*/ 229287 h 3340787"/>
              <a:gd name="connsiteX191" fmla="*/ 6451600 w 7008032"/>
              <a:gd name="connsiteY191" fmla="*/ 267387 h 3340787"/>
              <a:gd name="connsiteX192" fmla="*/ 6388100 w 7008032"/>
              <a:gd name="connsiteY192" fmla="*/ 280087 h 3340787"/>
              <a:gd name="connsiteX193" fmla="*/ 6337300 w 7008032"/>
              <a:gd name="connsiteY193" fmla="*/ 305487 h 3340787"/>
              <a:gd name="connsiteX194" fmla="*/ 6235700 w 7008032"/>
              <a:gd name="connsiteY194" fmla="*/ 318187 h 3340787"/>
              <a:gd name="connsiteX195" fmla="*/ 6184900 w 7008032"/>
              <a:gd name="connsiteY195" fmla="*/ 330887 h 3340787"/>
              <a:gd name="connsiteX196" fmla="*/ 5651500 w 7008032"/>
              <a:gd name="connsiteY196" fmla="*/ 318187 h 3340787"/>
              <a:gd name="connsiteX197" fmla="*/ 5613400 w 7008032"/>
              <a:gd name="connsiteY197" fmla="*/ 305487 h 3340787"/>
              <a:gd name="connsiteX198" fmla="*/ 5486400 w 7008032"/>
              <a:gd name="connsiteY198" fmla="*/ 280087 h 3340787"/>
              <a:gd name="connsiteX199" fmla="*/ 4940300 w 7008032"/>
              <a:gd name="connsiteY199" fmla="*/ 292787 h 3340787"/>
              <a:gd name="connsiteX200" fmla="*/ 4851400 w 7008032"/>
              <a:gd name="connsiteY200" fmla="*/ 305487 h 3340787"/>
              <a:gd name="connsiteX201" fmla="*/ 4673600 w 7008032"/>
              <a:gd name="connsiteY201" fmla="*/ 356287 h 3340787"/>
              <a:gd name="connsiteX202" fmla="*/ 4584700 w 7008032"/>
              <a:gd name="connsiteY202" fmla="*/ 381687 h 3340787"/>
              <a:gd name="connsiteX203" fmla="*/ 4495800 w 7008032"/>
              <a:gd name="connsiteY203" fmla="*/ 419787 h 3340787"/>
              <a:gd name="connsiteX204" fmla="*/ 4318000 w 7008032"/>
              <a:gd name="connsiteY204" fmla="*/ 470587 h 3340787"/>
              <a:gd name="connsiteX205" fmla="*/ 4229100 w 7008032"/>
              <a:gd name="connsiteY205" fmla="*/ 495987 h 3340787"/>
              <a:gd name="connsiteX206" fmla="*/ 4102100 w 7008032"/>
              <a:gd name="connsiteY206" fmla="*/ 521387 h 3340787"/>
              <a:gd name="connsiteX207" fmla="*/ 3975100 w 7008032"/>
              <a:gd name="connsiteY207" fmla="*/ 546787 h 3340787"/>
              <a:gd name="connsiteX208" fmla="*/ 3644900 w 7008032"/>
              <a:gd name="connsiteY208" fmla="*/ 584887 h 3340787"/>
              <a:gd name="connsiteX209" fmla="*/ 3594100 w 7008032"/>
              <a:gd name="connsiteY209" fmla="*/ 597587 h 3340787"/>
              <a:gd name="connsiteX210" fmla="*/ 3530600 w 7008032"/>
              <a:gd name="connsiteY210" fmla="*/ 610287 h 3340787"/>
              <a:gd name="connsiteX211" fmla="*/ 3492500 w 7008032"/>
              <a:gd name="connsiteY211" fmla="*/ 635687 h 3340787"/>
              <a:gd name="connsiteX212" fmla="*/ 3390900 w 7008032"/>
              <a:gd name="connsiteY212" fmla="*/ 762687 h 3340787"/>
              <a:gd name="connsiteX213" fmla="*/ 3340100 w 7008032"/>
              <a:gd name="connsiteY213" fmla="*/ 838887 h 3340787"/>
              <a:gd name="connsiteX214" fmla="*/ 3314700 w 7008032"/>
              <a:gd name="connsiteY214" fmla="*/ 876987 h 3340787"/>
              <a:gd name="connsiteX215" fmla="*/ 3302000 w 7008032"/>
              <a:gd name="connsiteY215" fmla="*/ 915087 h 3340787"/>
              <a:gd name="connsiteX216" fmla="*/ 3276600 w 7008032"/>
              <a:gd name="connsiteY216" fmla="*/ 953187 h 3340787"/>
              <a:gd name="connsiteX217" fmla="*/ 3251200 w 7008032"/>
              <a:gd name="connsiteY217" fmla="*/ 1029387 h 3340787"/>
              <a:gd name="connsiteX218" fmla="*/ 3238500 w 7008032"/>
              <a:gd name="connsiteY218" fmla="*/ 1067487 h 3340787"/>
              <a:gd name="connsiteX219" fmla="*/ 3213100 w 7008032"/>
              <a:gd name="connsiteY219" fmla="*/ 1181787 h 3340787"/>
              <a:gd name="connsiteX220" fmla="*/ 3187700 w 7008032"/>
              <a:gd name="connsiteY220" fmla="*/ 1715187 h 3340787"/>
              <a:gd name="connsiteX221" fmla="*/ 3162300 w 7008032"/>
              <a:gd name="connsiteY221" fmla="*/ 1892987 h 3340787"/>
              <a:gd name="connsiteX222" fmla="*/ 3136900 w 7008032"/>
              <a:gd name="connsiteY222" fmla="*/ 2705787 h 3340787"/>
              <a:gd name="connsiteX223" fmla="*/ 3162300 w 7008032"/>
              <a:gd name="connsiteY223" fmla="*/ 3086787 h 3340787"/>
              <a:gd name="connsiteX224" fmla="*/ 3136900 w 7008032"/>
              <a:gd name="connsiteY224" fmla="*/ 3340787 h 3340787"/>
              <a:gd name="connsiteX225" fmla="*/ 3136900 w 7008032"/>
              <a:gd name="connsiteY225" fmla="*/ 3340787 h 33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7008032" h="3340787">
                <a:moveTo>
                  <a:pt x="3022600" y="3112187"/>
                </a:moveTo>
                <a:cubicBezTo>
                  <a:pt x="3014133" y="3078320"/>
                  <a:pt x="3010951" y="3042673"/>
                  <a:pt x="2997200" y="3010587"/>
                </a:cubicBezTo>
                <a:cubicBezTo>
                  <a:pt x="2985175" y="2982528"/>
                  <a:pt x="2964355" y="2959075"/>
                  <a:pt x="2946400" y="2934387"/>
                </a:cubicBezTo>
                <a:cubicBezTo>
                  <a:pt x="2895400" y="2864263"/>
                  <a:pt x="2775743" y="2734578"/>
                  <a:pt x="2730500" y="2705787"/>
                </a:cubicBezTo>
                <a:cubicBezTo>
                  <a:pt x="2569975" y="2603635"/>
                  <a:pt x="2638130" y="2645285"/>
                  <a:pt x="2527300" y="2578787"/>
                </a:cubicBezTo>
                <a:cubicBezTo>
                  <a:pt x="2520957" y="2574981"/>
                  <a:pt x="2440903" y="2528318"/>
                  <a:pt x="2425700" y="2515287"/>
                </a:cubicBezTo>
                <a:cubicBezTo>
                  <a:pt x="2407518" y="2499702"/>
                  <a:pt x="2392922" y="2480256"/>
                  <a:pt x="2374900" y="2464487"/>
                </a:cubicBezTo>
                <a:cubicBezTo>
                  <a:pt x="2358970" y="2450549"/>
                  <a:pt x="2339067" y="2441354"/>
                  <a:pt x="2324100" y="2426387"/>
                </a:cubicBezTo>
                <a:cubicBezTo>
                  <a:pt x="2313307" y="2415594"/>
                  <a:pt x="2308841" y="2399695"/>
                  <a:pt x="2298700" y="2388287"/>
                </a:cubicBezTo>
                <a:cubicBezTo>
                  <a:pt x="2274835" y="2361439"/>
                  <a:pt x="2247900" y="2337487"/>
                  <a:pt x="2222500" y="2312087"/>
                </a:cubicBezTo>
                <a:cubicBezTo>
                  <a:pt x="2197100" y="2286687"/>
                  <a:pt x="2174350" y="2258327"/>
                  <a:pt x="2146300" y="2235887"/>
                </a:cubicBezTo>
                <a:cubicBezTo>
                  <a:pt x="2070881" y="2175552"/>
                  <a:pt x="2097836" y="2207641"/>
                  <a:pt x="2057400" y="2146987"/>
                </a:cubicBezTo>
                <a:cubicBezTo>
                  <a:pt x="2022920" y="2009066"/>
                  <a:pt x="2057042" y="2108529"/>
                  <a:pt x="1854200" y="1905687"/>
                </a:cubicBezTo>
                <a:cubicBezTo>
                  <a:pt x="1820333" y="1871820"/>
                  <a:pt x="1790406" y="1833492"/>
                  <a:pt x="1752600" y="1804087"/>
                </a:cubicBezTo>
                <a:cubicBezTo>
                  <a:pt x="1660368" y="1732351"/>
                  <a:pt x="1589587" y="1672837"/>
                  <a:pt x="1485900" y="1613587"/>
                </a:cubicBezTo>
                <a:cubicBezTo>
                  <a:pt x="1449700" y="1592901"/>
                  <a:pt x="1409456" y="1580259"/>
                  <a:pt x="1371600" y="1562787"/>
                </a:cubicBezTo>
                <a:cubicBezTo>
                  <a:pt x="1354410" y="1554853"/>
                  <a:pt x="1338378" y="1544418"/>
                  <a:pt x="1320800" y="1537387"/>
                </a:cubicBezTo>
                <a:cubicBezTo>
                  <a:pt x="1295941" y="1527443"/>
                  <a:pt x="1269066" y="1522861"/>
                  <a:pt x="1244600" y="1511987"/>
                </a:cubicBezTo>
                <a:cubicBezTo>
                  <a:pt x="1096884" y="1446335"/>
                  <a:pt x="1307351" y="1520204"/>
                  <a:pt x="1168400" y="1473887"/>
                </a:cubicBezTo>
                <a:cubicBezTo>
                  <a:pt x="1147233" y="1482354"/>
                  <a:pt x="1126246" y="1491282"/>
                  <a:pt x="1104900" y="1499287"/>
                </a:cubicBezTo>
                <a:cubicBezTo>
                  <a:pt x="1092365" y="1503987"/>
                  <a:pt x="1078774" y="1506000"/>
                  <a:pt x="1066800" y="1511987"/>
                </a:cubicBezTo>
                <a:cubicBezTo>
                  <a:pt x="1053148" y="1518813"/>
                  <a:pt x="1042352" y="1530561"/>
                  <a:pt x="1028700" y="1537387"/>
                </a:cubicBezTo>
                <a:cubicBezTo>
                  <a:pt x="1016726" y="1543374"/>
                  <a:pt x="990600" y="1563474"/>
                  <a:pt x="990600" y="1550087"/>
                </a:cubicBezTo>
                <a:cubicBezTo>
                  <a:pt x="990600" y="1534823"/>
                  <a:pt x="1016000" y="1533154"/>
                  <a:pt x="1028700" y="1524687"/>
                </a:cubicBezTo>
                <a:lnTo>
                  <a:pt x="1854200" y="1537387"/>
                </a:lnTo>
                <a:cubicBezTo>
                  <a:pt x="1879940" y="1538112"/>
                  <a:pt x="1905971" y="1541944"/>
                  <a:pt x="1930400" y="1550087"/>
                </a:cubicBezTo>
                <a:cubicBezTo>
                  <a:pt x="2113156" y="1611006"/>
                  <a:pt x="1804880" y="1542240"/>
                  <a:pt x="2019300" y="1588187"/>
                </a:cubicBezTo>
                <a:cubicBezTo>
                  <a:pt x="2061513" y="1597233"/>
                  <a:pt x="2103967" y="1605120"/>
                  <a:pt x="2146300" y="1613587"/>
                </a:cubicBezTo>
                <a:cubicBezTo>
                  <a:pt x="2167467" y="1617820"/>
                  <a:pt x="2188303" y="1624333"/>
                  <a:pt x="2209800" y="1626287"/>
                </a:cubicBezTo>
                <a:lnTo>
                  <a:pt x="2349500" y="1638987"/>
                </a:lnTo>
                <a:cubicBezTo>
                  <a:pt x="2385754" y="1646238"/>
                  <a:pt x="2427929" y="1653626"/>
                  <a:pt x="2463800" y="1664387"/>
                </a:cubicBezTo>
                <a:cubicBezTo>
                  <a:pt x="2514779" y="1679681"/>
                  <a:pt x="2541262" y="1693480"/>
                  <a:pt x="2590800" y="1702487"/>
                </a:cubicBezTo>
                <a:cubicBezTo>
                  <a:pt x="2620251" y="1707842"/>
                  <a:pt x="2650221" y="1709985"/>
                  <a:pt x="2679700" y="1715187"/>
                </a:cubicBezTo>
                <a:cubicBezTo>
                  <a:pt x="2722215" y="1722690"/>
                  <a:pt x="2763655" y="1737276"/>
                  <a:pt x="2806700" y="1740587"/>
                </a:cubicBezTo>
                <a:lnTo>
                  <a:pt x="2971800" y="1753287"/>
                </a:lnTo>
                <a:cubicBezTo>
                  <a:pt x="3005776" y="1756523"/>
                  <a:pt x="3039424" y="1762751"/>
                  <a:pt x="3073400" y="1765987"/>
                </a:cubicBezTo>
                <a:cubicBezTo>
                  <a:pt x="3128347" y="1771220"/>
                  <a:pt x="3183506" y="1773973"/>
                  <a:pt x="3238500" y="1778687"/>
                </a:cubicBezTo>
                <a:cubicBezTo>
                  <a:pt x="3351255" y="1788352"/>
                  <a:pt x="3478603" y="1793688"/>
                  <a:pt x="3594100" y="1816787"/>
                </a:cubicBezTo>
                <a:cubicBezTo>
                  <a:pt x="3611216" y="1820210"/>
                  <a:pt x="3627967" y="1825254"/>
                  <a:pt x="3644900" y="1829487"/>
                </a:cubicBezTo>
                <a:cubicBezTo>
                  <a:pt x="3666067" y="1842187"/>
                  <a:pt x="3686322" y="1856548"/>
                  <a:pt x="3708400" y="1867587"/>
                </a:cubicBezTo>
                <a:cubicBezTo>
                  <a:pt x="3720374" y="1873574"/>
                  <a:pt x="3736216" y="1871717"/>
                  <a:pt x="3746500" y="1880287"/>
                </a:cubicBezTo>
                <a:cubicBezTo>
                  <a:pt x="3762761" y="1893838"/>
                  <a:pt x="3769633" y="1916120"/>
                  <a:pt x="3784600" y="1931087"/>
                </a:cubicBezTo>
                <a:cubicBezTo>
                  <a:pt x="3809219" y="1955706"/>
                  <a:pt x="3829812" y="1958858"/>
                  <a:pt x="3860800" y="1969187"/>
                </a:cubicBezTo>
                <a:cubicBezTo>
                  <a:pt x="3772935" y="1837390"/>
                  <a:pt x="3913504" y="2034591"/>
                  <a:pt x="3784600" y="1905687"/>
                </a:cubicBezTo>
                <a:cubicBezTo>
                  <a:pt x="3775134" y="1896221"/>
                  <a:pt x="3777887" y="1879561"/>
                  <a:pt x="3771900" y="1867587"/>
                </a:cubicBezTo>
                <a:cubicBezTo>
                  <a:pt x="3765074" y="1853935"/>
                  <a:pt x="3752699" y="1843435"/>
                  <a:pt x="3746500" y="1829487"/>
                </a:cubicBezTo>
                <a:cubicBezTo>
                  <a:pt x="3735626" y="1805021"/>
                  <a:pt x="3729567" y="1778687"/>
                  <a:pt x="3721100" y="1753287"/>
                </a:cubicBezTo>
                <a:cubicBezTo>
                  <a:pt x="3716867" y="1740587"/>
                  <a:pt x="3714387" y="1727161"/>
                  <a:pt x="3708400" y="1715187"/>
                </a:cubicBezTo>
                <a:cubicBezTo>
                  <a:pt x="3699933" y="1698254"/>
                  <a:pt x="3690458" y="1681788"/>
                  <a:pt x="3683000" y="1664387"/>
                </a:cubicBezTo>
                <a:cubicBezTo>
                  <a:pt x="3677727" y="1652082"/>
                  <a:pt x="3675000" y="1638822"/>
                  <a:pt x="3670300" y="1626287"/>
                </a:cubicBezTo>
                <a:cubicBezTo>
                  <a:pt x="3662295" y="1604941"/>
                  <a:pt x="3653367" y="1583954"/>
                  <a:pt x="3644900" y="1562787"/>
                </a:cubicBezTo>
                <a:cubicBezTo>
                  <a:pt x="3623226" y="1411070"/>
                  <a:pt x="3644833" y="1524451"/>
                  <a:pt x="3619500" y="1435787"/>
                </a:cubicBezTo>
                <a:cubicBezTo>
                  <a:pt x="3614705" y="1419004"/>
                  <a:pt x="3612929" y="1401330"/>
                  <a:pt x="3606800" y="1384987"/>
                </a:cubicBezTo>
                <a:cubicBezTo>
                  <a:pt x="3572107" y="1292472"/>
                  <a:pt x="3589725" y="1373178"/>
                  <a:pt x="3568700" y="1296087"/>
                </a:cubicBezTo>
                <a:cubicBezTo>
                  <a:pt x="3559515" y="1262408"/>
                  <a:pt x="3556265" y="1226899"/>
                  <a:pt x="3543300" y="1194487"/>
                </a:cubicBezTo>
                <a:cubicBezTo>
                  <a:pt x="3526367" y="1152154"/>
                  <a:pt x="3503558" y="1111720"/>
                  <a:pt x="3492500" y="1067487"/>
                </a:cubicBezTo>
                <a:cubicBezTo>
                  <a:pt x="3488267" y="1050554"/>
                  <a:pt x="3483223" y="1033803"/>
                  <a:pt x="3479800" y="1016687"/>
                </a:cubicBezTo>
                <a:cubicBezTo>
                  <a:pt x="3467593" y="955650"/>
                  <a:pt x="3462204" y="901319"/>
                  <a:pt x="3454400" y="838887"/>
                </a:cubicBezTo>
                <a:cubicBezTo>
                  <a:pt x="3458633" y="745754"/>
                  <a:pt x="3451126" y="651338"/>
                  <a:pt x="3467100" y="559487"/>
                </a:cubicBezTo>
                <a:cubicBezTo>
                  <a:pt x="3469394" y="546298"/>
                  <a:pt x="3503164" y="560018"/>
                  <a:pt x="3505200" y="546787"/>
                </a:cubicBezTo>
                <a:cubicBezTo>
                  <a:pt x="3521991" y="437646"/>
                  <a:pt x="3503761" y="416908"/>
                  <a:pt x="3467100" y="343587"/>
                </a:cubicBezTo>
                <a:cubicBezTo>
                  <a:pt x="3462867" y="318187"/>
                  <a:pt x="3458316" y="292838"/>
                  <a:pt x="3454400" y="267387"/>
                </a:cubicBezTo>
                <a:cubicBezTo>
                  <a:pt x="3449848" y="237801"/>
                  <a:pt x="3447055" y="207938"/>
                  <a:pt x="3441700" y="178487"/>
                </a:cubicBezTo>
                <a:cubicBezTo>
                  <a:pt x="3438578" y="161314"/>
                  <a:pt x="3433233" y="144620"/>
                  <a:pt x="3429000" y="127687"/>
                </a:cubicBezTo>
                <a:cubicBezTo>
                  <a:pt x="3412067" y="131920"/>
                  <a:pt x="3392723" y="130705"/>
                  <a:pt x="3378200" y="140387"/>
                </a:cubicBezTo>
                <a:cubicBezTo>
                  <a:pt x="3365500" y="148854"/>
                  <a:pt x="3363593" y="167694"/>
                  <a:pt x="3352800" y="178487"/>
                </a:cubicBezTo>
                <a:cubicBezTo>
                  <a:pt x="3337833" y="193454"/>
                  <a:pt x="3320932" y="207121"/>
                  <a:pt x="3302000" y="216587"/>
                </a:cubicBezTo>
                <a:cubicBezTo>
                  <a:pt x="3286388" y="224393"/>
                  <a:pt x="3267983" y="224492"/>
                  <a:pt x="3251200" y="229287"/>
                </a:cubicBezTo>
                <a:cubicBezTo>
                  <a:pt x="3238328" y="232965"/>
                  <a:pt x="3225635" y="237287"/>
                  <a:pt x="3213100" y="241987"/>
                </a:cubicBezTo>
                <a:cubicBezTo>
                  <a:pt x="3191754" y="249992"/>
                  <a:pt x="3171891" y="262610"/>
                  <a:pt x="3149600" y="267387"/>
                </a:cubicBezTo>
                <a:cubicBezTo>
                  <a:pt x="3112116" y="275419"/>
                  <a:pt x="3073400" y="275854"/>
                  <a:pt x="3035300" y="280087"/>
                </a:cubicBezTo>
                <a:lnTo>
                  <a:pt x="2946400" y="305487"/>
                </a:lnTo>
                <a:cubicBezTo>
                  <a:pt x="2929561" y="310080"/>
                  <a:pt x="2911943" y="312058"/>
                  <a:pt x="2895600" y="318187"/>
                </a:cubicBezTo>
                <a:cubicBezTo>
                  <a:pt x="2877873" y="324834"/>
                  <a:pt x="2862761" y="337600"/>
                  <a:pt x="2844800" y="343587"/>
                </a:cubicBezTo>
                <a:cubicBezTo>
                  <a:pt x="2824322" y="350413"/>
                  <a:pt x="2801975" y="350084"/>
                  <a:pt x="2781300" y="356287"/>
                </a:cubicBezTo>
                <a:cubicBezTo>
                  <a:pt x="2607532" y="408417"/>
                  <a:pt x="2867992" y="353664"/>
                  <a:pt x="2603500" y="419787"/>
                </a:cubicBezTo>
                <a:cubicBezTo>
                  <a:pt x="2556824" y="431456"/>
                  <a:pt x="2489220" y="450069"/>
                  <a:pt x="2438400" y="457887"/>
                </a:cubicBezTo>
                <a:cubicBezTo>
                  <a:pt x="2404667" y="463077"/>
                  <a:pt x="2370667" y="466354"/>
                  <a:pt x="2336800" y="470587"/>
                </a:cubicBezTo>
                <a:cubicBezTo>
                  <a:pt x="2106565" y="467045"/>
                  <a:pt x="1706317" y="490820"/>
                  <a:pt x="1409700" y="445187"/>
                </a:cubicBezTo>
                <a:cubicBezTo>
                  <a:pt x="1313584" y="430400"/>
                  <a:pt x="1379675" y="436642"/>
                  <a:pt x="1295400" y="419787"/>
                </a:cubicBezTo>
                <a:cubicBezTo>
                  <a:pt x="1270150" y="414737"/>
                  <a:pt x="1244450" y="412137"/>
                  <a:pt x="1219200" y="407087"/>
                </a:cubicBezTo>
                <a:cubicBezTo>
                  <a:pt x="1153030" y="393853"/>
                  <a:pt x="1186787" y="397826"/>
                  <a:pt x="1130300" y="381687"/>
                </a:cubicBezTo>
                <a:cubicBezTo>
                  <a:pt x="1113517" y="376892"/>
                  <a:pt x="1096283" y="373782"/>
                  <a:pt x="1079500" y="368987"/>
                </a:cubicBezTo>
                <a:cubicBezTo>
                  <a:pt x="1066628" y="365309"/>
                  <a:pt x="1054272" y="359965"/>
                  <a:pt x="1041400" y="356287"/>
                </a:cubicBezTo>
                <a:cubicBezTo>
                  <a:pt x="1024617" y="351492"/>
                  <a:pt x="1007383" y="348382"/>
                  <a:pt x="990600" y="343587"/>
                </a:cubicBezTo>
                <a:cubicBezTo>
                  <a:pt x="977728" y="339909"/>
                  <a:pt x="965372" y="334565"/>
                  <a:pt x="952500" y="330887"/>
                </a:cubicBezTo>
                <a:cubicBezTo>
                  <a:pt x="935717" y="326092"/>
                  <a:pt x="918483" y="322982"/>
                  <a:pt x="901700" y="318187"/>
                </a:cubicBezTo>
                <a:cubicBezTo>
                  <a:pt x="888828" y="314509"/>
                  <a:pt x="876895" y="307051"/>
                  <a:pt x="863600" y="305487"/>
                </a:cubicBezTo>
                <a:cubicBezTo>
                  <a:pt x="788968" y="296707"/>
                  <a:pt x="496378" y="282817"/>
                  <a:pt x="444500" y="280087"/>
                </a:cubicBezTo>
                <a:cubicBezTo>
                  <a:pt x="362771" y="252844"/>
                  <a:pt x="451541" y="288745"/>
                  <a:pt x="368300" y="229287"/>
                </a:cubicBezTo>
                <a:cubicBezTo>
                  <a:pt x="352894" y="218283"/>
                  <a:pt x="333938" y="213280"/>
                  <a:pt x="317500" y="203887"/>
                </a:cubicBezTo>
                <a:cubicBezTo>
                  <a:pt x="304248" y="196314"/>
                  <a:pt x="293348" y="184686"/>
                  <a:pt x="279400" y="178487"/>
                </a:cubicBezTo>
                <a:cubicBezTo>
                  <a:pt x="254934" y="167613"/>
                  <a:pt x="228600" y="161554"/>
                  <a:pt x="203200" y="153087"/>
                </a:cubicBezTo>
                <a:lnTo>
                  <a:pt x="127000" y="127687"/>
                </a:lnTo>
                <a:cubicBezTo>
                  <a:pt x="114300" y="123454"/>
                  <a:pt x="102152" y="116880"/>
                  <a:pt x="88900" y="114987"/>
                </a:cubicBezTo>
                <a:lnTo>
                  <a:pt x="0" y="102287"/>
                </a:lnTo>
                <a:cubicBezTo>
                  <a:pt x="249810" y="60652"/>
                  <a:pt x="124035" y="76739"/>
                  <a:pt x="635000" y="102287"/>
                </a:cubicBezTo>
                <a:cubicBezTo>
                  <a:pt x="703175" y="105696"/>
                  <a:pt x="770091" y="123146"/>
                  <a:pt x="838200" y="127687"/>
                </a:cubicBezTo>
                <a:cubicBezTo>
                  <a:pt x="901700" y="131920"/>
                  <a:pt x="965298" y="134874"/>
                  <a:pt x="1028700" y="140387"/>
                </a:cubicBezTo>
                <a:cubicBezTo>
                  <a:pt x="1062702" y="143344"/>
                  <a:pt x="1096298" y="150130"/>
                  <a:pt x="1130300" y="153087"/>
                </a:cubicBezTo>
                <a:cubicBezTo>
                  <a:pt x="1193702" y="158600"/>
                  <a:pt x="1257398" y="160274"/>
                  <a:pt x="1320800" y="165787"/>
                </a:cubicBezTo>
                <a:cubicBezTo>
                  <a:pt x="1354802" y="168744"/>
                  <a:pt x="1388376" y="175801"/>
                  <a:pt x="1422400" y="178487"/>
                </a:cubicBezTo>
                <a:cubicBezTo>
                  <a:pt x="1549287" y="188504"/>
                  <a:pt x="1677101" y="188100"/>
                  <a:pt x="1803400" y="203887"/>
                </a:cubicBezTo>
                <a:cubicBezTo>
                  <a:pt x="1934703" y="220300"/>
                  <a:pt x="1871213" y="211760"/>
                  <a:pt x="1993900" y="229287"/>
                </a:cubicBezTo>
                <a:lnTo>
                  <a:pt x="2781300" y="216587"/>
                </a:lnTo>
                <a:cubicBezTo>
                  <a:pt x="2802876" y="215943"/>
                  <a:pt x="2823508" y="207436"/>
                  <a:pt x="2844800" y="203887"/>
                </a:cubicBezTo>
                <a:cubicBezTo>
                  <a:pt x="2874327" y="198966"/>
                  <a:pt x="2904067" y="195420"/>
                  <a:pt x="2933700" y="191187"/>
                </a:cubicBezTo>
                <a:cubicBezTo>
                  <a:pt x="3094567" y="195420"/>
                  <a:pt x="3255551" y="196410"/>
                  <a:pt x="3416300" y="203887"/>
                </a:cubicBezTo>
                <a:cubicBezTo>
                  <a:pt x="3437863" y="204890"/>
                  <a:pt x="3458431" y="213534"/>
                  <a:pt x="3479800" y="216587"/>
                </a:cubicBezTo>
                <a:cubicBezTo>
                  <a:pt x="3517749" y="222008"/>
                  <a:pt x="3556000" y="225054"/>
                  <a:pt x="3594100" y="229287"/>
                </a:cubicBezTo>
                <a:cubicBezTo>
                  <a:pt x="3708419" y="257867"/>
                  <a:pt x="3568120" y="224957"/>
                  <a:pt x="3746500" y="254687"/>
                </a:cubicBezTo>
                <a:cubicBezTo>
                  <a:pt x="3763717" y="257556"/>
                  <a:pt x="3779952" y="265459"/>
                  <a:pt x="3797300" y="267387"/>
                </a:cubicBezTo>
                <a:cubicBezTo>
                  <a:pt x="3856354" y="273949"/>
                  <a:pt x="3915833" y="275854"/>
                  <a:pt x="3975100" y="280087"/>
                </a:cubicBezTo>
                <a:cubicBezTo>
                  <a:pt x="4089419" y="308667"/>
                  <a:pt x="3949120" y="275757"/>
                  <a:pt x="4127500" y="305487"/>
                </a:cubicBezTo>
                <a:cubicBezTo>
                  <a:pt x="4144717" y="308356"/>
                  <a:pt x="4161261" y="314401"/>
                  <a:pt x="4178300" y="318187"/>
                </a:cubicBezTo>
                <a:cubicBezTo>
                  <a:pt x="4199372" y="322870"/>
                  <a:pt x="4221125" y="324684"/>
                  <a:pt x="4241800" y="330887"/>
                </a:cubicBezTo>
                <a:cubicBezTo>
                  <a:pt x="4263636" y="337438"/>
                  <a:pt x="4283954" y="348282"/>
                  <a:pt x="4305300" y="356287"/>
                </a:cubicBezTo>
                <a:cubicBezTo>
                  <a:pt x="4352778" y="374091"/>
                  <a:pt x="4392317" y="381216"/>
                  <a:pt x="4445000" y="394387"/>
                </a:cubicBezTo>
                <a:lnTo>
                  <a:pt x="4495800" y="407087"/>
                </a:lnTo>
                <a:cubicBezTo>
                  <a:pt x="4593167" y="402854"/>
                  <a:pt x="4690644" y="400662"/>
                  <a:pt x="4787900" y="394387"/>
                </a:cubicBezTo>
                <a:cubicBezTo>
                  <a:pt x="4821959" y="392190"/>
                  <a:pt x="4855370" y="381687"/>
                  <a:pt x="4889500" y="381687"/>
                </a:cubicBezTo>
                <a:cubicBezTo>
                  <a:pt x="4995418" y="381687"/>
                  <a:pt x="5101167" y="390154"/>
                  <a:pt x="5207000" y="394387"/>
                </a:cubicBezTo>
                <a:cubicBezTo>
                  <a:pt x="5223933" y="398620"/>
                  <a:pt x="5242645" y="398427"/>
                  <a:pt x="5257800" y="407087"/>
                </a:cubicBezTo>
                <a:cubicBezTo>
                  <a:pt x="5273394" y="415998"/>
                  <a:pt x="5281532" y="434411"/>
                  <a:pt x="5295900" y="445187"/>
                </a:cubicBezTo>
                <a:cubicBezTo>
                  <a:pt x="5315647" y="459998"/>
                  <a:pt x="5337322" y="472248"/>
                  <a:pt x="5359400" y="483287"/>
                </a:cubicBezTo>
                <a:cubicBezTo>
                  <a:pt x="5388236" y="497705"/>
                  <a:pt x="5419085" y="507753"/>
                  <a:pt x="5448300" y="521387"/>
                </a:cubicBezTo>
                <a:cubicBezTo>
                  <a:pt x="5499372" y="545221"/>
                  <a:pt x="5590087" y="591467"/>
                  <a:pt x="5638800" y="622987"/>
                </a:cubicBezTo>
                <a:cubicBezTo>
                  <a:pt x="5682184" y="651059"/>
                  <a:pt x="5723218" y="682612"/>
                  <a:pt x="5765800" y="711887"/>
                </a:cubicBezTo>
                <a:cubicBezTo>
                  <a:pt x="5790956" y="729181"/>
                  <a:pt x="5812384" y="755283"/>
                  <a:pt x="5842000" y="762687"/>
                </a:cubicBezTo>
                <a:cubicBezTo>
                  <a:pt x="5948566" y="789328"/>
                  <a:pt x="5831282" y="756105"/>
                  <a:pt x="5969000" y="813487"/>
                </a:cubicBezTo>
                <a:cubicBezTo>
                  <a:pt x="5993714" y="823785"/>
                  <a:pt x="6020341" y="828943"/>
                  <a:pt x="6045200" y="838887"/>
                </a:cubicBezTo>
                <a:cubicBezTo>
                  <a:pt x="6062778" y="845918"/>
                  <a:pt x="6078039" y="858300"/>
                  <a:pt x="6096000" y="864287"/>
                </a:cubicBezTo>
                <a:cubicBezTo>
                  <a:pt x="6116478" y="871113"/>
                  <a:pt x="6138675" y="871307"/>
                  <a:pt x="6159500" y="876987"/>
                </a:cubicBezTo>
                <a:cubicBezTo>
                  <a:pt x="6185331" y="884032"/>
                  <a:pt x="6209725" y="895893"/>
                  <a:pt x="6235700" y="902387"/>
                </a:cubicBezTo>
                <a:cubicBezTo>
                  <a:pt x="6261479" y="908832"/>
                  <a:pt x="6299093" y="916855"/>
                  <a:pt x="6324600" y="927787"/>
                </a:cubicBezTo>
                <a:cubicBezTo>
                  <a:pt x="6342001" y="935245"/>
                  <a:pt x="6357822" y="946156"/>
                  <a:pt x="6375400" y="953187"/>
                </a:cubicBezTo>
                <a:cubicBezTo>
                  <a:pt x="6400259" y="963131"/>
                  <a:pt x="6425955" y="970894"/>
                  <a:pt x="6451600" y="978587"/>
                </a:cubicBezTo>
                <a:cubicBezTo>
                  <a:pt x="6468318" y="983603"/>
                  <a:pt x="6486288" y="984574"/>
                  <a:pt x="6502400" y="991287"/>
                </a:cubicBezTo>
                <a:cubicBezTo>
                  <a:pt x="6537351" y="1005850"/>
                  <a:pt x="6570133" y="1025154"/>
                  <a:pt x="6604000" y="1042087"/>
                </a:cubicBezTo>
                <a:cubicBezTo>
                  <a:pt x="6620933" y="1050554"/>
                  <a:pt x="6639654" y="1056128"/>
                  <a:pt x="6654800" y="1067487"/>
                </a:cubicBezTo>
                <a:cubicBezTo>
                  <a:pt x="6671733" y="1080187"/>
                  <a:pt x="6689529" y="1091812"/>
                  <a:pt x="6705600" y="1105587"/>
                </a:cubicBezTo>
                <a:cubicBezTo>
                  <a:pt x="6719237" y="1117276"/>
                  <a:pt x="6728756" y="1133724"/>
                  <a:pt x="6743700" y="1143687"/>
                </a:cubicBezTo>
                <a:cubicBezTo>
                  <a:pt x="6754839" y="1151113"/>
                  <a:pt x="6769100" y="1152154"/>
                  <a:pt x="6781800" y="1156387"/>
                </a:cubicBezTo>
                <a:cubicBezTo>
                  <a:pt x="6801267" y="1170987"/>
                  <a:pt x="6895398" y="1243053"/>
                  <a:pt x="6908800" y="1245287"/>
                </a:cubicBezTo>
                <a:cubicBezTo>
                  <a:pt x="6934200" y="1249520"/>
                  <a:pt x="7008032" y="1269503"/>
                  <a:pt x="6985000" y="1257987"/>
                </a:cubicBezTo>
                <a:cubicBezTo>
                  <a:pt x="6953776" y="1242375"/>
                  <a:pt x="6917267" y="1241054"/>
                  <a:pt x="6883400" y="1232587"/>
                </a:cubicBezTo>
                <a:cubicBezTo>
                  <a:pt x="6866467" y="1228354"/>
                  <a:pt x="6848212" y="1227693"/>
                  <a:pt x="6832600" y="1219887"/>
                </a:cubicBezTo>
                <a:cubicBezTo>
                  <a:pt x="6747433" y="1177303"/>
                  <a:pt x="6817458" y="1207725"/>
                  <a:pt x="6731000" y="1181787"/>
                </a:cubicBezTo>
                <a:cubicBezTo>
                  <a:pt x="6705355" y="1174094"/>
                  <a:pt x="6680775" y="1162881"/>
                  <a:pt x="6654800" y="1156387"/>
                </a:cubicBezTo>
                <a:cubicBezTo>
                  <a:pt x="6620933" y="1147920"/>
                  <a:pt x="6584424" y="1146599"/>
                  <a:pt x="6553200" y="1130987"/>
                </a:cubicBezTo>
                <a:cubicBezTo>
                  <a:pt x="6510867" y="1109820"/>
                  <a:pt x="6463159" y="1097054"/>
                  <a:pt x="6426200" y="1067487"/>
                </a:cubicBezTo>
                <a:cubicBezTo>
                  <a:pt x="6385099" y="1034606"/>
                  <a:pt x="6347993" y="1000273"/>
                  <a:pt x="6299200" y="978587"/>
                </a:cubicBezTo>
                <a:cubicBezTo>
                  <a:pt x="6216206" y="941701"/>
                  <a:pt x="6249387" y="1004645"/>
                  <a:pt x="6134100" y="927787"/>
                </a:cubicBezTo>
                <a:cubicBezTo>
                  <a:pt x="6074574" y="888103"/>
                  <a:pt x="6111056" y="904896"/>
                  <a:pt x="6019800" y="889687"/>
                </a:cubicBezTo>
                <a:cubicBezTo>
                  <a:pt x="5998633" y="881220"/>
                  <a:pt x="5977132" y="873546"/>
                  <a:pt x="5956300" y="864287"/>
                </a:cubicBezTo>
                <a:cubicBezTo>
                  <a:pt x="5939000" y="856598"/>
                  <a:pt x="5922901" y="846345"/>
                  <a:pt x="5905500" y="838887"/>
                </a:cubicBezTo>
                <a:cubicBezTo>
                  <a:pt x="5893195" y="833614"/>
                  <a:pt x="5879935" y="830887"/>
                  <a:pt x="5867400" y="826187"/>
                </a:cubicBezTo>
                <a:cubicBezTo>
                  <a:pt x="5846054" y="818182"/>
                  <a:pt x="5825527" y="807996"/>
                  <a:pt x="5803900" y="800787"/>
                </a:cubicBezTo>
                <a:cubicBezTo>
                  <a:pt x="5759652" y="786038"/>
                  <a:pt x="5723797" y="784766"/>
                  <a:pt x="5676900" y="775387"/>
                </a:cubicBezTo>
                <a:cubicBezTo>
                  <a:pt x="5659784" y="771964"/>
                  <a:pt x="5642818" y="767703"/>
                  <a:pt x="5626100" y="762687"/>
                </a:cubicBezTo>
                <a:cubicBezTo>
                  <a:pt x="5600455" y="754994"/>
                  <a:pt x="5575300" y="745754"/>
                  <a:pt x="5549900" y="737287"/>
                </a:cubicBezTo>
                <a:cubicBezTo>
                  <a:pt x="5537200" y="733054"/>
                  <a:pt x="5522939" y="732013"/>
                  <a:pt x="5511800" y="724587"/>
                </a:cubicBezTo>
                <a:cubicBezTo>
                  <a:pt x="5462561" y="691761"/>
                  <a:pt x="5488180" y="704014"/>
                  <a:pt x="5435600" y="686487"/>
                </a:cubicBezTo>
                <a:cubicBezTo>
                  <a:pt x="5418667" y="673787"/>
                  <a:pt x="5399767" y="663354"/>
                  <a:pt x="5384800" y="648387"/>
                </a:cubicBezTo>
                <a:cubicBezTo>
                  <a:pt x="5350002" y="613589"/>
                  <a:pt x="5317592" y="501271"/>
                  <a:pt x="5308600" y="483287"/>
                </a:cubicBezTo>
                <a:lnTo>
                  <a:pt x="5283200" y="432487"/>
                </a:lnTo>
                <a:cubicBezTo>
                  <a:pt x="5278967" y="411320"/>
                  <a:pt x="5275735" y="389928"/>
                  <a:pt x="5270500" y="368987"/>
                </a:cubicBezTo>
                <a:cubicBezTo>
                  <a:pt x="5267253" y="356000"/>
                  <a:pt x="5257800" y="344274"/>
                  <a:pt x="5257800" y="330887"/>
                </a:cubicBezTo>
                <a:cubicBezTo>
                  <a:pt x="5257800" y="309301"/>
                  <a:pt x="5266267" y="288554"/>
                  <a:pt x="5270500" y="267387"/>
                </a:cubicBezTo>
                <a:cubicBezTo>
                  <a:pt x="5325533" y="271620"/>
                  <a:pt x="5381244" y="270495"/>
                  <a:pt x="5435600" y="280087"/>
                </a:cubicBezTo>
                <a:cubicBezTo>
                  <a:pt x="5454244" y="283377"/>
                  <a:pt x="5468673" y="298840"/>
                  <a:pt x="5486400" y="305487"/>
                </a:cubicBezTo>
                <a:cubicBezTo>
                  <a:pt x="5502743" y="311616"/>
                  <a:pt x="5520641" y="312667"/>
                  <a:pt x="5537200" y="318187"/>
                </a:cubicBezTo>
                <a:cubicBezTo>
                  <a:pt x="5558827" y="325396"/>
                  <a:pt x="5578509" y="338366"/>
                  <a:pt x="5600700" y="343587"/>
                </a:cubicBezTo>
                <a:cubicBezTo>
                  <a:pt x="5650832" y="355383"/>
                  <a:pt x="5753100" y="368987"/>
                  <a:pt x="5753100" y="368987"/>
                </a:cubicBezTo>
                <a:cubicBezTo>
                  <a:pt x="5909733" y="364754"/>
                  <a:pt x="6066496" y="363921"/>
                  <a:pt x="6223000" y="356287"/>
                </a:cubicBezTo>
                <a:cubicBezTo>
                  <a:pt x="6255617" y="354696"/>
                  <a:pt x="6310229" y="328339"/>
                  <a:pt x="6337300" y="318187"/>
                </a:cubicBezTo>
                <a:cubicBezTo>
                  <a:pt x="6349835" y="313487"/>
                  <a:pt x="6363213" y="311027"/>
                  <a:pt x="6375400" y="305487"/>
                </a:cubicBezTo>
                <a:cubicBezTo>
                  <a:pt x="6409870" y="289819"/>
                  <a:pt x="6440266" y="263870"/>
                  <a:pt x="6477000" y="254687"/>
                </a:cubicBezTo>
                <a:lnTo>
                  <a:pt x="6527800" y="241987"/>
                </a:lnTo>
                <a:cubicBezTo>
                  <a:pt x="6547267" y="227387"/>
                  <a:pt x="6641398" y="155321"/>
                  <a:pt x="6654800" y="153087"/>
                </a:cubicBezTo>
                <a:lnTo>
                  <a:pt x="6731000" y="140387"/>
                </a:lnTo>
                <a:cubicBezTo>
                  <a:pt x="6743700" y="127687"/>
                  <a:pt x="6754156" y="112250"/>
                  <a:pt x="6769100" y="102287"/>
                </a:cubicBezTo>
                <a:cubicBezTo>
                  <a:pt x="6780239" y="94861"/>
                  <a:pt x="6795226" y="95574"/>
                  <a:pt x="6807200" y="89587"/>
                </a:cubicBezTo>
                <a:cubicBezTo>
                  <a:pt x="6820852" y="82761"/>
                  <a:pt x="6832600" y="72654"/>
                  <a:pt x="6845300" y="64187"/>
                </a:cubicBezTo>
                <a:cubicBezTo>
                  <a:pt x="6853767" y="51487"/>
                  <a:pt x="6858781" y="35622"/>
                  <a:pt x="6870700" y="26087"/>
                </a:cubicBezTo>
                <a:cubicBezTo>
                  <a:pt x="6881153" y="17724"/>
                  <a:pt x="6908800" y="0"/>
                  <a:pt x="6908800" y="13387"/>
                </a:cubicBezTo>
                <a:cubicBezTo>
                  <a:pt x="6908800" y="28651"/>
                  <a:pt x="6883120" y="29915"/>
                  <a:pt x="6870700" y="38787"/>
                </a:cubicBezTo>
                <a:cubicBezTo>
                  <a:pt x="6727390" y="141151"/>
                  <a:pt x="6891716" y="34629"/>
                  <a:pt x="6781800" y="89587"/>
                </a:cubicBezTo>
                <a:cubicBezTo>
                  <a:pt x="6768148" y="96413"/>
                  <a:pt x="6756788" y="107134"/>
                  <a:pt x="6743700" y="114987"/>
                </a:cubicBezTo>
                <a:cubicBezTo>
                  <a:pt x="6693270" y="145245"/>
                  <a:pt x="6640234" y="171264"/>
                  <a:pt x="6591300" y="203887"/>
                </a:cubicBezTo>
                <a:cubicBezTo>
                  <a:pt x="6578600" y="212354"/>
                  <a:pt x="6566852" y="222461"/>
                  <a:pt x="6553200" y="229287"/>
                </a:cubicBezTo>
                <a:cubicBezTo>
                  <a:pt x="6541546" y="235114"/>
                  <a:pt x="6473583" y="261891"/>
                  <a:pt x="6451600" y="267387"/>
                </a:cubicBezTo>
                <a:cubicBezTo>
                  <a:pt x="6430659" y="272622"/>
                  <a:pt x="6409267" y="275854"/>
                  <a:pt x="6388100" y="280087"/>
                </a:cubicBezTo>
                <a:cubicBezTo>
                  <a:pt x="6371167" y="288554"/>
                  <a:pt x="6355667" y="300895"/>
                  <a:pt x="6337300" y="305487"/>
                </a:cubicBezTo>
                <a:cubicBezTo>
                  <a:pt x="6304189" y="313765"/>
                  <a:pt x="6269366" y="312576"/>
                  <a:pt x="6235700" y="318187"/>
                </a:cubicBezTo>
                <a:cubicBezTo>
                  <a:pt x="6218483" y="321056"/>
                  <a:pt x="6201833" y="326654"/>
                  <a:pt x="6184900" y="330887"/>
                </a:cubicBezTo>
                <a:cubicBezTo>
                  <a:pt x="6007100" y="326654"/>
                  <a:pt x="5829175" y="326084"/>
                  <a:pt x="5651500" y="318187"/>
                </a:cubicBezTo>
                <a:cubicBezTo>
                  <a:pt x="5638126" y="317593"/>
                  <a:pt x="5626444" y="308497"/>
                  <a:pt x="5613400" y="305487"/>
                </a:cubicBezTo>
                <a:cubicBezTo>
                  <a:pt x="5571334" y="295779"/>
                  <a:pt x="5486400" y="280087"/>
                  <a:pt x="5486400" y="280087"/>
                </a:cubicBezTo>
                <a:lnTo>
                  <a:pt x="4940300" y="292787"/>
                </a:lnTo>
                <a:cubicBezTo>
                  <a:pt x="4910390" y="293983"/>
                  <a:pt x="4880520" y="298554"/>
                  <a:pt x="4851400" y="305487"/>
                </a:cubicBezTo>
                <a:cubicBezTo>
                  <a:pt x="4791438" y="319764"/>
                  <a:pt x="4732867" y="339354"/>
                  <a:pt x="4673600" y="356287"/>
                </a:cubicBezTo>
                <a:cubicBezTo>
                  <a:pt x="4643967" y="364754"/>
                  <a:pt x="4613027" y="369547"/>
                  <a:pt x="4584700" y="381687"/>
                </a:cubicBezTo>
                <a:cubicBezTo>
                  <a:pt x="4555067" y="394387"/>
                  <a:pt x="4526386" y="409592"/>
                  <a:pt x="4495800" y="419787"/>
                </a:cubicBezTo>
                <a:cubicBezTo>
                  <a:pt x="4437325" y="439279"/>
                  <a:pt x="4377267" y="453654"/>
                  <a:pt x="4318000" y="470587"/>
                </a:cubicBezTo>
                <a:cubicBezTo>
                  <a:pt x="4288367" y="479054"/>
                  <a:pt x="4258999" y="488512"/>
                  <a:pt x="4229100" y="495987"/>
                </a:cubicBezTo>
                <a:cubicBezTo>
                  <a:pt x="4132211" y="520209"/>
                  <a:pt x="4226656" y="498033"/>
                  <a:pt x="4102100" y="521387"/>
                </a:cubicBezTo>
                <a:cubicBezTo>
                  <a:pt x="4059668" y="529343"/>
                  <a:pt x="4017838" y="540682"/>
                  <a:pt x="3975100" y="546787"/>
                </a:cubicBezTo>
                <a:cubicBezTo>
                  <a:pt x="3746836" y="579396"/>
                  <a:pt x="3856962" y="567215"/>
                  <a:pt x="3644900" y="584887"/>
                </a:cubicBezTo>
                <a:cubicBezTo>
                  <a:pt x="3627967" y="589120"/>
                  <a:pt x="3611139" y="593801"/>
                  <a:pt x="3594100" y="597587"/>
                </a:cubicBezTo>
                <a:cubicBezTo>
                  <a:pt x="3573028" y="602270"/>
                  <a:pt x="3550811" y="602708"/>
                  <a:pt x="3530600" y="610287"/>
                </a:cubicBezTo>
                <a:cubicBezTo>
                  <a:pt x="3516308" y="615646"/>
                  <a:pt x="3503987" y="625636"/>
                  <a:pt x="3492500" y="635687"/>
                </a:cubicBezTo>
                <a:cubicBezTo>
                  <a:pt x="3417203" y="701572"/>
                  <a:pt x="3439735" y="685946"/>
                  <a:pt x="3390900" y="762687"/>
                </a:cubicBezTo>
                <a:cubicBezTo>
                  <a:pt x="3374511" y="788441"/>
                  <a:pt x="3357033" y="813487"/>
                  <a:pt x="3340100" y="838887"/>
                </a:cubicBezTo>
                <a:cubicBezTo>
                  <a:pt x="3331633" y="851587"/>
                  <a:pt x="3319527" y="862507"/>
                  <a:pt x="3314700" y="876987"/>
                </a:cubicBezTo>
                <a:cubicBezTo>
                  <a:pt x="3310467" y="889687"/>
                  <a:pt x="3307987" y="903113"/>
                  <a:pt x="3302000" y="915087"/>
                </a:cubicBezTo>
                <a:cubicBezTo>
                  <a:pt x="3295174" y="928739"/>
                  <a:pt x="3282799" y="939239"/>
                  <a:pt x="3276600" y="953187"/>
                </a:cubicBezTo>
                <a:cubicBezTo>
                  <a:pt x="3265726" y="977653"/>
                  <a:pt x="3259667" y="1003987"/>
                  <a:pt x="3251200" y="1029387"/>
                </a:cubicBezTo>
                <a:cubicBezTo>
                  <a:pt x="3246967" y="1042087"/>
                  <a:pt x="3241747" y="1054500"/>
                  <a:pt x="3238500" y="1067487"/>
                </a:cubicBezTo>
                <a:cubicBezTo>
                  <a:pt x="3220565" y="1139228"/>
                  <a:pt x="3229223" y="1101171"/>
                  <a:pt x="3213100" y="1181787"/>
                </a:cubicBezTo>
                <a:cubicBezTo>
                  <a:pt x="3194779" y="1786377"/>
                  <a:pt x="3217058" y="1421611"/>
                  <a:pt x="3187700" y="1715187"/>
                </a:cubicBezTo>
                <a:cubicBezTo>
                  <a:pt x="3171801" y="1874181"/>
                  <a:pt x="3190355" y="1808821"/>
                  <a:pt x="3162300" y="1892987"/>
                </a:cubicBezTo>
                <a:cubicBezTo>
                  <a:pt x="3151698" y="2147428"/>
                  <a:pt x="3136900" y="2461924"/>
                  <a:pt x="3136900" y="2705787"/>
                </a:cubicBezTo>
                <a:cubicBezTo>
                  <a:pt x="3136900" y="2953683"/>
                  <a:pt x="3136370" y="2931207"/>
                  <a:pt x="3162300" y="3086787"/>
                </a:cubicBezTo>
                <a:cubicBezTo>
                  <a:pt x="3136457" y="3332297"/>
                  <a:pt x="3136900" y="3247209"/>
                  <a:pt x="3136900" y="3340787"/>
                </a:cubicBezTo>
                <a:lnTo>
                  <a:pt x="3136900" y="3340787"/>
                </a:lnTo>
              </a:path>
            </a:pathLst>
          </a:custGeom>
          <a:noFill/>
          <a:ln w="2857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25" name="Freeform 24"/>
          <p:cNvSpPr/>
          <p:nvPr/>
        </p:nvSpPr>
        <p:spPr bwMode="auto">
          <a:xfrm>
            <a:off x="1219200" y="2413000"/>
            <a:ext cx="7353300" cy="3187700"/>
          </a:xfrm>
          <a:custGeom>
            <a:avLst/>
            <a:gdLst>
              <a:gd name="connsiteX0" fmla="*/ 3187700 w 7353300"/>
              <a:gd name="connsiteY0" fmla="*/ 3073400 h 3187700"/>
              <a:gd name="connsiteX1" fmla="*/ 3340100 w 7353300"/>
              <a:gd name="connsiteY1" fmla="*/ 838200 h 3187700"/>
              <a:gd name="connsiteX2" fmla="*/ 3670300 w 7353300"/>
              <a:gd name="connsiteY2" fmla="*/ 609600 h 3187700"/>
              <a:gd name="connsiteX3" fmla="*/ 3581400 w 7353300"/>
              <a:gd name="connsiteY3" fmla="*/ 1638300 h 3187700"/>
              <a:gd name="connsiteX4" fmla="*/ 3987800 w 7353300"/>
              <a:gd name="connsiteY4" fmla="*/ 1993900 h 3187700"/>
              <a:gd name="connsiteX5" fmla="*/ 3390900 w 7353300"/>
              <a:gd name="connsiteY5" fmla="*/ 431800 h 3187700"/>
              <a:gd name="connsiteX6" fmla="*/ 0 w 7353300"/>
              <a:gd name="connsiteY6" fmla="*/ 152400 h 3187700"/>
              <a:gd name="connsiteX7" fmla="*/ 3365500 w 7353300"/>
              <a:gd name="connsiteY7" fmla="*/ 431800 h 3187700"/>
              <a:gd name="connsiteX8" fmla="*/ 4508500 w 7353300"/>
              <a:gd name="connsiteY8" fmla="*/ 381000 h 3187700"/>
              <a:gd name="connsiteX9" fmla="*/ 3441700 w 7353300"/>
              <a:gd name="connsiteY9" fmla="*/ 546100 h 3187700"/>
              <a:gd name="connsiteX10" fmla="*/ 3035300 w 7353300"/>
              <a:gd name="connsiteY10" fmla="*/ 1625600 h 3187700"/>
              <a:gd name="connsiteX11" fmla="*/ 1270000 w 7353300"/>
              <a:gd name="connsiteY11" fmla="*/ 1524000 h 3187700"/>
              <a:gd name="connsiteX12" fmla="*/ 3136900 w 7353300"/>
              <a:gd name="connsiteY12" fmla="*/ 1422400 h 3187700"/>
              <a:gd name="connsiteX13" fmla="*/ 3467100 w 7353300"/>
              <a:gd name="connsiteY13" fmla="*/ 444500 h 3187700"/>
              <a:gd name="connsiteX14" fmla="*/ 3505200 w 7353300"/>
              <a:gd name="connsiteY14" fmla="*/ 228600 h 3187700"/>
              <a:gd name="connsiteX15" fmla="*/ 3556000 w 7353300"/>
              <a:gd name="connsiteY15" fmla="*/ 355600 h 3187700"/>
              <a:gd name="connsiteX16" fmla="*/ 5295900 w 7353300"/>
              <a:gd name="connsiteY16" fmla="*/ 355600 h 3187700"/>
              <a:gd name="connsiteX17" fmla="*/ 7353300 w 7353300"/>
              <a:gd name="connsiteY17" fmla="*/ 1231900 h 3187700"/>
              <a:gd name="connsiteX18" fmla="*/ 5308600 w 7353300"/>
              <a:gd name="connsiteY18" fmla="*/ 355600 h 3187700"/>
              <a:gd name="connsiteX19" fmla="*/ 7124700 w 7353300"/>
              <a:gd name="connsiteY19" fmla="*/ 0 h 3187700"/>
              <a:gd name="connsiteX20" fmla="*/ 5168900 w 7353300"/>
              <a:gd name="connsiteY20" fmla="*/ 381000 h 3187700"/>
              <a:gd name="connsiteX21" fmla="*/ 3568700 w 7353300"/>
              <a:gd name="connsiteY21" fmla="*/ 304800 h 3187700"/>
              <a:gd name="connsiteX22" fmla="*/ 3365500 w 7353300"/>
              <a:gd name="connsiteY22" fmla="*/ 3187700 h 318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53300" h="3187700">
                <a:moveTo>
                  <a:pt x="3187700" y="3073400"/>
                </a:moveTo>
                <a:lnTo>
                  <a:pt x="3340100" y="838200"/>
                </a:lnTo>
                <a:lnTo>
                  <a:pt x="3670300" y="609600"/>
                </a:lnTo>
                <a:lnTo>
                  <a:pt x="3581400" y="1638300"/>
                </a:lnTo>
                <a:lnTo>
                  <a:pt x="3987800" y="1993900"/>
                </a:lnTo>
                <a:lnTo>
                  <a:pt x="3390900" y="431800"/>
                </a:lnTo>
                <a:lnTo>
                  <a:pt x="0" y="152400"/>
                </a:lnTo>
                <a:lnTo>
                  <a:pt x="3365500" y="431800"/>
                </a:lnTo>
                <a:lnTo>
                  <a:pt x="4508500" y="381000"/>
                </a:lnTo>
                <a:lnTo>
                  <a:pt x="3441700" y="546100"/>
                </a:lnTo>
                <a:lnTo>
                  <a:pt x="3035300" y="1625600"/>
                </a:lnTo>
                <a:lnTo>
                  <a:pt x="1270000" y="1524000"/>
                </a:lnTo>
                <a:lnTo>
                  <a:pt x="3136900" y="1422400"/>
                </a:lnTo>
                <a:lnTo>
                  <a:pt x="3467100" y="444500"/>
                </a:lnTo>
                <a:lnTo>
                  <a:pt x="3505200" y="228600"/>
                </a:lnTo>
                <a:lnTo>
                  <a:pt x="3556000" y="355600"/>
                </a:lnTo>
                <a:lnTo>
                  <a:pt x="5295900" y="355600"/>
                </a:lnTo>
                <a:lnTo>
                  <a:pt x="7353300" y="1231900"/>
                </a:lnTo>
                <a:lnTo>
                  <a:pt x="5308600" y="355600"/>
                </a:lnTo>
                <a:lnTo>
                  <a:pt x="7124700" y="0"/>
                </a:lnTo>
                <a:lnTo>
                  <a:pt x="5168900" y="381000"/>
                </a:lnTo>
                <a:lnTo>
                  <a:pt x="3568700" y="304800"/>
                </a:lnTo>
                <a:lnTo>
                  <a:pt x="3365500" y="3187700"/>
                </a:lnTo>
              </a:path>
            </a:pathLst>
          </a:custGeom>
          <a:noFill/>
          <a:ln w="19050" cap="flat" cmpd="sng" algn="ctr">
            <a:solidFill>
              <a:srgbClr val="FF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7.5E-6 6.66667E-6 L -0.04027 -0.12036 L -0.09861 -0.24444 L -0.22916 -0.28518 L -0.09444 -0.24074 L 0.00278 -0.11666 L 0.06389 -0.13888 L 0.10001 -0.23333 L 0.05417 -0.13518 L 0.03612 -0.38148 L 0.05556 -0.42407 L 0.02223 -0.37592 L 0.03751 -0.48333 " pathEditMode="relative" ptsTypes="AAAAAAAAAAAAA">
                                      <p:cBhvr>
                                        <p:cTn id="15" dur="3000" fill="hold"/>
                                        <p:tgtEl>
                                          <p:spTgt spid="21"/>
                                        </p:tgtEl>
                                        <p:attrNameLst>
                                          <p:attrName>ppt_x</p:attrName>
                                          <p:attrName>ppt_y</p:attrName>
                                        </p:attrNameLst>
                                      </p:cBhvr>
                                    </p:animMotion>
                                  </p:childTnLst>
                                </p:cTn>
                              </p:par>
                            </p:childTnLst>
                          </p:cTn>
                        </p:par>
                        <p:par>
                          <p:cTn id="16" fill="hold">
                            <p:stCondLst>
                              <p:cond delay="3000"/>
                            </p:stCondLst>
                            <p:childTnLst>
                              <p:par>
                                <p:cTn id="17" presetID="0" presetClass="path" presetSubtype="0" accel="50000" decel="50000" fill="hold" nodeType="afterEffect">
                                  <p:stCondLst>
                                    <p:cond delay="0"/>
                                  </p:stCondLst>
                                  <p:childTnLst>
                                    <p:animMotion origin="layout" path="M 0.03751 -0.48333 L 0.02084 -0.43704 L -0.32499 -0.44259 L -0.34166 -0.48889 L -0.32638 -0.4463 L 0.03056 -0.44074 L 0.18056 -0.46111 L 0.18473 -0.4463 L 0.14723 -0.45 " pathEditMode="relative" ptsTypes="AAAAAAAAA">
                                      <p:cBhvr>
                                        <p:cTn id="18" dur="3000" fill="hold"/>
                                        <p:tgtEl>
                                          <p:spTgt spid="21"/>
                                        </p:tgtEl>
                                        <p:attrNameLst>
                                          <p:attrName>ppt_x</p:attrName>
                                          <p:attrName>ppt_y</p:attrName>
                                        </p:attrNameLst>
                                      </p:cBhvr>
                                    </p:animMotion>
                                  </p:childTnLst>
                                </p:cTn>
                              </p:par>
                            </p:childTnLst>
                          </p:cTn>
                        </p:par>
                        <p:par>
                          <p:cTn id="19" fill="hold">
                            <p:stCondLst>
                              <p:cond delay="6000"/>
                            </p:stCondLst>
                            <p:childTnLst>
                              <p:par>
                                <p:cTn id="20" presetID="0" presetClass="path" presetSubtype="0" accel="50000" decel="50000" fill="hold" nodeType="afterEffect">
                                  <p:stCondLst>
                                    <p:cond delay="0"/>
                                  </p:stCondLst>
                                  <p:childTnLst>
                                    <p:animMotion origin="layout" path="M 0.14723 -0.44999 L 0.20417 -0.44074 L 0.2389 -0.44814 L 0.22223 -0.42962 L 0.44584 -0.29259 L 0.46251 -0.32777 L 0.44584 -0.29999 L 0.21667 -0.43703 L 0.43056 -0.46666 L 0.43751 -0.49999 " pathEditMode="relative" ptsTypes="AAAAAAAAAA">
                                      <p:cBhvr>
                                        <p:cTn id="21" dur="3000" fill="hold"/>
                                        <p:tgtEl>
                                          <p:spTgt spid="21"/>
                                        </p:tgtEl>
                                        <p:attrNameLst>
                                          <p:attrName>ppt_x</p:attrName>
                                          <p:attrName>ppt_y</p:attrName>
                                        </p:attrNameLst>
                                      </p:cBhvr>
                                    </p:animMotion>
                                  </p:childTnLst>
                                </p:cTn>
                              </p:par>
                            </p:childTnLst>
                          </p:cTn>
                        </p:par>
                        <p:par>
                          <p:cTn id="22" fill="hold">
                            <p:stCondLst>
                              <p:cond delay="9000"/>
                            </p:stCondLst>
                            <p:childTnLst>
                              <p:par>
                                <p:cTn id="23" presetID="0" presetClass="path" presetSubtype="0" accel="50000" decel="50000" fill="hold" nodeType="afterEffect">
                                  <p:stCondLst>
                                    <p:cond delay="0"/>
                                  </p:stCondLst>
                                  <p:childTnLst>
                                    <p:animMotion origin="layout" path="M 0.43751 -0.5 L 0.43612 -0.47407 L 0.03334 -0.43889 L 0.00417 -0.00185 " pathEditMode="relative" ptsTypes="AAAA">
                                      <p:cBhvr>
                                        <p:cTn id="24" dur="2000" fill="hold"/>
                                        <p:tgtEl>
                                          <p:spTgt spid="21"/>
                                        </p:tgtEl>
                                        <p:attrNameLst>
                                          <p:attrName>ppt_x</p:attrName>
                                          <p:attrName>ppt_y</p:attrName>
                                        </p:attrNameLst>
                                      </p:cBhvr>
                                    </p:animMotion>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nodeType="clickEffect">
                                  <p:stCondLst>
                                    <p:cond delay="0"/>
                                  </p:stCondLst>
                                  <p:childTnLst>
                                    <p:animMotion origin="layout" path="M 4.16667E-6 6.66667E-6 L 0.03316 -0.38703 L 0.05816 -0.42036 L 0.025 -0.35925 L 0.01788 -0.19629 L 0.10816 -0.22222 L 0.02222 -0.20555 L 0.03194 -0.43333 L -0.32083 -0.44074 L -0.33889 -0.48888 " pathEditMode="relative" ptsTypes="AAAAAAAAAA">
                                      <p:cBhvr>
                                        <p:cTn id="28" dur="5000" fill="hold"/>
                                        <p:tgtEl>
                                          <p:spTgt spid="21"/>
                                        </p:tgtEl>
                                        <p:attrNameLst>
                                          <p:attrName>ppt_x</p:attrName>
                                          <p:attrName>ppt_y</p:attrName>
                                        </p:attrNameLst>
                                      </p:cBhvr>
                                    </p:animMotion>
                                  </p:childTnLst>
                                </p:cTn>
                              </p:par>
                            </p:childTnLst>
                          </p:cTn>
                        </p:par>
                        <p:par>
                          <p:cTn id="29" fill="hold">
                            <p:stCondLst>
                              <p:cond delay="5000"/>
                            </p:stCondLst>
                            <p:childTnLst>
                              <p:par>
                                <p:cTn id="30" presetID="0" presetClass="path" presetSubtype="0" accel="50000" decel="50000" fill="hold" nodeType="afterEffect">
                                  <p:stCondLst>
                                    <p:cond delay="0"/>
                                  </p:stCondLst>
                                  <p:childTnLst>
                                    <p:animMotion origin="layout" path="M -0.33888 -0.48889 L -0.32638 -0.44445 L 0.03056 -0.43889 L 0.20278 -0.45185 L 0.23473 -0.45185 L 0.18751 -0.44445 L 0.02778 -0.44445 L 0.00834 -0.17407 L -0.03333 -0.15926 L -0.10416 -0.24815 L -0.23194 -0.28333 " pathEditMode="relative" ptsTypes="AAAAAAAAAAA">
                                      <p:cBhvr>
                                        <p:cTn id="31" dur="5000" fill="hold"/>
                                        <p:tgtEl>
                                          <p:spTgt spid="21"/>
                                        </p:tgtEl>
                                        <p:attrNameLst>
                                          <p:attrName>ppt_x</p:attrName>
                                          <p:attrName>ppt_y</p:attrName>
                                        </p:attrNameLst>
                                      </p:cBhvr>
                                    </p:animMotion>
                                  </p:childTnLst>
                                </p:cTn>
                              </p:par>
                            </p:childTnLst>
                          </p:cTn>
                        </p:par>
                        <p:par>
                          <p:cTn id="32" fill="hold">
                            <p:stCondLst>
                              <p:cond delay="10000"/>
                            </p:stCondLst>
                            <p:childTnLst>
                              <p:par>
                                <p:cTn id="33" presetID="0" presetClass="path" presetSubtype="0" accel="50000" decel="50000" fill="hold" nodeType="afterEffect">
                                  <p:stCondLst>
                                    <p:cond delay="0"/>
                                  </p:stCondLst>
                                  <p:childTnLst>
                                    <p:animMotion origin="layout" path="M -0.23194 -0.28333 L -0.10833 -0.23889 L 3.05556E-6 -0.12407 L 0.01806 -0.43519 L 0.2 -0.45185 L 0.14028 -0.45185 L 0.425 -0.46296 L 0.42778 -0.50741 L 0.19722 -0.4463 L 0.44306 -0.29445 L 0.45556 -0.34259 " pathEditMode="relative" ptsTypes="AAAAAAAAAAA">
                                      <p:cBhvr>
                                        <p:cTn id="34" dur="5000" fill="hold"/>
                                        <p:tgtEl>
                                          <p:spTgt spid="21"/>
                                        </p:tgtEl>
                                        <p:attrNameLst>
                                          <p:attrName>ppt_x</p:attrName>
                                          <p:attrName>ppt_y</p:attrName>
                                        </p:attrNameLst>
                                      </p:cBhvr>
                                    </p:animMotion>
                                  </p:childTnLst>
                                </p:cTn>
                              </p:par>
                            </p:childTnLst>
                          </p:cTn>
                        </p:par>
                        <p:par>
                          <p:cTn id="35" fill="hold">
                            <p:stCondLst>
                              <p:cond delay="15000"/>
                            </p:stCondLst>
                            <p:childTnLst>
                              <p:par>
                                <p:cTn id="36" presetID="0" presetClass="path" presetSubtype="0" accel="50000" decel="50000" fill="hold" nodeType="afterEffect">
                                  <p:stCondLst>
                                    <p:cond delay="0"/>
                                  </p:stCondLst>
                                  <p:childTnLst>
                                    <p:animMotion origin="layout" path="M 0.45556 -0.34259 L 0.44445 -0.30185 L 0.19723 -0.45 L 0.02639 -0.43518 L -2.77778E-7 0.01852 " pathEditMode="relative" ptsTypes="AAAAA">
                                      <p:cBhvr>
                                        <p:cTn id="37" dur="5000" fill="hold"/>
                                        <p:tgtEl>
                                          <p:spTgt spid="21"/>
                                        </p:tgtEl>
                                        <p:attrNameLst>
                                          <p:attrName>ppt_x</p:attrName>
                                          <p:attrName>ppt_y</p:attrName>
                                        </p:attrNameLst>
                                      </p:cBhvr>
                                    </p:animMotion>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par>
                                <p:cTn id="44" presetID="10" presetClass="exit" presetSubtype="0" fill="hold" nodeType="withEffect">
                                  <p:stCondLst>
                                    <p:cond delay="0"/>
                                  </p:stCondLst>
                                  <p:childTnLst>
                                    <p:animEffect transition="out" filter="fade">
                                      <p:cBhvr>
                                        <p:cTn id="45" dur="2000"/>
                                        <p:tgtEl>
                                          <p:spTgt spid="21"/>
                                        </p:tgtEl>
                                      </p:cBhvr>
                                    </p:animEffect>
                                    <p:set>
                                      <p:cBhvr>
                                        <p:cTn id="46" dur="1" fill="hold">
                                          <p:stCondLst>
                                            <p:cond delay="19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a:t>Disk Scheduling</a:t>
            </a:r>
          </a:p>
        </p:txBody>
      </p:sp>
      <p:sp>
        <p:nvSpPr>
          <p:cNvPr id="19459" name="Rectangle 3"/>
          <p:cNvSpPr>
            <a:spLocks noGrp="1" noChangeArrowheads="1"/>
          </p:cNvSpPr>
          <p:nvPr>
            <p:ph type="body" idx="1"/>
          </p:nvPr>
        </p:nvSpPr>
        <p:spPr/>
        <p:txBody>
          <a:bodyPr/>
          <a:lstStyle/>
          <a:p>
            <a:pPr eaLnBrk="1" hangingPunct="1">
              <a:lnSpc>
                <a:spcPct val="80000"/>
              </a:lnSpc>
            </a:pPr>
            <a:r>
              <a:rPr lang="en-US" sz="2000" b="1" dirty="0"/>
              <a:t>Seek time is the dominant factor of the total disk I/O time</a:t>
            </a:r>
            <a:br>
              <a:rPr lang="en-US" sz="2000" b="1" dirty="0"/>
            </a:br>
            <a:br>
              <a:rPr lang="en-US" sz="2000" b="1" dirty="0"/>
            </a:br>
            <a:endParaRPr lang="en-US" sz="2000" b="1" dirty="0"/>
          </a:p>
          <a:p>
            <a:pPr eaLnBrk="1" hangingPunct="1">
              <a:lnSpc>
                <a:spcPct val="80000"/>
              </a:lnSpc>
            </a:pPr>
            <a:r>
              <a:rPr lang="en-US" sz="2000" b="1" u="sng" dirty="0"/>
              <a:t>IDEA:</a:t>
            </a:r>
            <a:r>
              <a:rPr lang="en-US" sz="2000" dirty="0"/>
              <a:t> Let the </a:t>
            </a:r>
            <a:r>
              <a:rPr lang="en-US" sz="2000" b="1" dirty="0"/>
              <a:t>operating system </a:t>
            </a:r>
            <a:r>
              <a:rPr lang="en-US" sz="2000" dirty="0"/>
              <a:t>or disk controller choose which request </a:t>
            </a:r>
            <a:br>
              <a:rPr lang="en-US" sz="2000" dirty="0"/>
            </a:br>
            <a:r>
              <a:rPr lang="en-US" sz="2000" dirty="0"/>
              <a:t>to serve next depending on the </a:t>
            </a:r>
            <a:r>
              <a:rPr lang="en-US" sz="2000" i="1" dirty="0"/>
              <a:t>head’s current position </a:t>
            </a:r>
            <a:r>
              <a:rPr lang="en-US" sz="2000" dirty="0"/>
              <a:t>and </a:t>
            </a:r>
            <a:br>
              <a:rPr lang="en-US" sz="2000" dirty="0"/>
            </a:br>
            <a:r>
              <a:rPr lang="en-US" sz="2000" i="1" dirty="0"/>
              <a:t>requested block’s position </a:t>
            </a:r>
            <a:r>
              <a:rPr lang="en-US" sz="2000" dirty="0"/>
              <a:t>on disk (</a:t>
            </a:r>
            <a:r>
              <a:rPr lang="en-US" sz="2000" dirty="0">
                <a:solidFill>
                  <a:schemeClr val="hlink"/>
                </a:solidFill>
              </a:rPr>
              <a:t>disk scheduling</a:t>
            </a:r>
            <a:r>
              <a:rPr lang="en-US" sz="2000" dirty="0"/>
              <a:t>)</a:t>
            </a:r>
            <a:br>
              <a:rPr lang="en-US" sz="2000" dirty="0"/>
            </a:br>
            <a:br>
              <a:rPr lang="en-US" sz="2000" dirty="0"/>
            </a:br>
            <a:endParaRPr lang="en-US" sz="2000" dirty="0"/>
          </a:p>
          <a:p>
            <a:pPr eaLnBrk="1" hangingPunct="1">
              <a:lnSpc>
                <a:spcPct val="80000"/>
              </a:lnSpc>
            </a:pPr>
            <a:r>
              <a:rPr lang="en-US" sz="2000" dirty="0"/>
              <a:t>Note that </a:t>
            </a:r>
            <a:r>
              <a:rPr lang="en-US" sz="2000" dirty="0">
                <a:solidFill>
                  <a:schemeClr val="folHlink"/>
                </a:solidFill>
              </a:rPr>
              <a:t>disk scheduling </a:t>
            </a:r>
            <a:r>
              <a:rPr lang="en-US" sz="2000" dirty="0" err="1">
                <a:solidFill>
                  <a:schemeClr val="folHlink"/>
                </a:solidFill>
                <a:sym typeface="Symbol" pitchFamily="18" charset="2"/>
              </a:rPr>
              <a:t></a:t>
            </a:r>
            <a:r>
              <a:rPr lang="en-US" sz="2000" dirty="0">
                <a:solidFill>
                  <a:schemeClr val="folHlink"/>
                </a:solidFill>
                <a:sym typeface="Symbol" pitchFamily="18" charset="2"/>
              </a:rPr>
              <a:t> </a:t>
            </a:r>
            <a:r>
              <a:rPr lang="en-US" sz="2000" dirty="0">
                <a:solidFill>
                  <a:schemeClr val="folHlink"/>
                </a:solidFill>
              </a:rPr>
              <a:t>CPU scheduling</a:t>
            </a:r>
          </a:p>
          <a:p>
            <a:pPr lvl="1" eaLnBrk="1" hangingPunct="1">
              <a:lnSpc>
                <a:spcPct val="80000"/>
              </a:lnSpc>
            </a:pPr>
            <a:r>
              <a:rPr lang="en-US" sz="1800" dirty="0"/>
              <a:t>a mechanical device – hard to determine (accurate) access times</a:t>
            </a:r>
          </a:p>
          <a:p>
            <a:pPr lvl="1" eaLnBrk="1" hangingPunct="1">
              <a:lnSpc>
                <a:spcPct val="80000"/>
              </a:lnSpc>
            </a:pPr>
            <a:r>
              <a:rPr lang="en-US" sz="1800" dirty="0"/>
              <a:t>disk accesses can/should </a:t>
            </a:r>
            <a:r>
              <a:rPr lang="en-US" sz="1800" i="1" dirty="0"/>
              <a:t>not be preempted</a:t>
            </a:r>
            <a:r>
              <a:rPr lang="en-US" sz="1800" dirty="0"/>
              <a:t> – run until they finish</a:t>
            </a:r>
            <a:br>
              <a:rPr lang="en-US" sz="1800" dirty="0"/>
            </a:br>
            <a:br>
              <a:rPr lang="en-US" sz="1800" dirty="0"/>
            </a:br>
            <a:endParaRPr lang="en-US" sz="1800" dirty="0"/>
          </a:p>
          <a:p>
            <a:pPr eaLnBrk="1" hangingPunct="1">
              <a:lnSpc>
                <a:spcPct val="80000"/>
              </a:lnSpc>
            </a:pPr>
            <a:r>
              <a:rPr lang="en-US" sz="2000" dirty="0"/>
              <a:t>General goals</a:t>
            </a:r>
          </a:p>
          <a:p>
            <a:pPr lvl="1" eaLnBrk="1" hangingPunct="1">
              <a:lnSpc>
                <a:spcPct val="80000"/>
              </a:lnSpc>
            </a:pPr>
            <a:r>
              <a:rPr lang="en-US" sz="1800" dirty="0"/>
              <a:t>short response time</a:t>
            </a:r>
          </a:p>
          <a:p>
            <a:pPr lvl="1" eaLnBrk="1" hangingPunct="1">
              <a:lnSpc>
                <a:spcPct val="80000"/>
              </a:lnSpc>
            </a:pPr>
            <a:r>
              <a:rPr lang="en-US" sz="1800" dirty="0"/>
              <a:t>high overall throughput </a:t>
            </a:r>
          </a:p>
          <a:p>
            <a:pPr lvl="1" eaLnBrk="1" hangingPunct="1">
              <a:lnSpc>
                <a:spcPct val="80000"/>
              </a:lnSpc>
            </a:pPr>
            <a:r>
              <a:rPr lang="en-US" sz="1800" dirty="0"/>
              <a:t>fairness (equal probability for all blocks to be accessed in the same time)</a:t>
            </a:r>
            <a:br>
              <a:rPr lang="en-US" sz="1800" dirty="0"/>
            </a:br>
            <a:br>
              <a:rPr lang="en-US" sz="1800" dirty="0"/>
            </a:br>
            <a:endParaRPr lang="en-US" sz="1800" dirty="0"/>
          </a:p>
          <a:p>
            <a:pPr eaLnBrk="1" hangingPunct="1">
              <a:lnSpc>
                <a:spcPct val="80000"/>
              </a:lnSpc>
            </a:pPr>
            <a:r>
              <a:rPr lang="en-US" sz="2000" dirty="0"/>
              <a:t>Tradeoff: </a:t>
            </a:r>
            <a:r>
              <a:rPr lang="en-US" sz="2000" dirty="0">
                <a:solidFill>
                  <a:schemeClr val="folHlink"/>
                </a:solidFill>
              </a:rPr>
              <a:t>seek efficiency </a:t>
            </a:r>
            <a:r>
              <a:rPr lang="en-US" sz="2000" dirty="0"/>
              <a:t>vs. </a:t>
            </a:r>
            <a:r>
              <a:rPr lang="en-US" sz="2000" dirty="0">
                <a:solidFill>
                  <a:schemeClr val="folHlink"/>
                </a:solidFill>
              </a:rPr>
              <a:t>maximum response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animEffect transition="in" filter="dissolve">
                                      <p:cBhvr>
                                        <p:cTn id="7" dur="500"/>
                                        <p:tgtEl>
                                          <p:spTgt spid="19459">
                                            <p:txEl>
                                              <p:pRg st="2" end="2"/>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9459">
                                            <p:txEl>
                                              <p:pRg st="3" end="3"/>
                                            </p:txEl>
                                          </p:spTgt>
                                        </p:tgtEl>
                                        <p:attrNameLst>
                                          <p:attrName>style.visibility</p:attrName>
                                        </p:attrNameLst>
                                      </p:cBhvr>
                                      <p:to>
                                        <p:strVal val="visible"/>
                                      </p:to>
                                    </p:set>
                                    <p:animEffect transition="in" filter="dissolve">
                                      <p:cBhvr>
                                        <p:cTn id="10" dur="500"/>
                                        <p:tgtEl>
                                          <p:spTgt spid="19459">
                                            <p:txEl>
                                              <p:pRg st="3" end="3"/>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19459">
                                            <p:txEl>
                                              <p:pRg st="4" end="4"/>
                                            </p:txEl>
                                          </p:spTgt>
                                        </p:tgtEl>
                                        <p:attrNameLst>
                                          <p:attrName>style.visibility</p:attrName>
                                        </p:attrNameLst>
                                      </p:cBhvr>
                                      <p:to>
                                        <p:strVal val="visible"/>
                                      </p:to>
                                    </p:set>
                                    <p:animEffect transition="in" filter="dissolve">
                                      <p:cBhvr>
                                        <p:cTn id="13" dur="500"/>
                                        <p:tgtEl>
                                          <p:spTgt spid="19459">
                                            <p:txEl>
                                              <p:pRg st="4" end="4"/>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19459">
                                            <p:txEl>
                                              <p:pRg st="5" end="5"/>
                                            </p:txEl>
                                          </p:spTgt>
                                        </p:tgtEl>
                                        <p:attrNameLst>
                                          <p:attrName>style.visibility</p:attrName>
                                        </p:attrNameLst>
                                      </p:cBhvr>
                                      <p:to>
                                        <p:strVal val="visible"/>
                                      </p:to>
                                    </p:set>
                                    <p:animEffect transition="in" filter="dissolve">
                                      <p:cBhvr>
                                        <p:cTn id="16" dur="500"/>
                                        <p:tgtEl>
                                          <p:spTgt spid="19459">
                                            <p:txEl>
                                              <p:pRg st="5" end="5"/>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19459">
                                            <p:txEl>
                                              <p:pRg st="6" end="6"/>
                                            </p:txEl>
                                          </p:spTgt>
                                        </p:tgtEl>
                                        <p:attrNameLst>
                                          <p:attrName>style.visibility</p:attrName>
                                        </p:attrNameLst>
                                      </p:cBhvr>
                                      <p:to>
                                        <p:strVal val="visible"/>
                                      </p:to>
                                    </p:set>
                                    <p:animEffect transition="in" filter="dissolve">
                                      <p:cBhvr>
                                        <p:cTn id="19" dur="500"/>
                                        <p:tgtEl>
                                          <p:spTgt spid="19459">
                                            <p:txEl>
                                              <p:pRg st="6" end="6"/>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19459">
                                            <p:txEl>
                                              <p:pRg st="7" end="7"/>
                                            </p:txEl>
                                          </p:spTgt>
                                        </p:tgtEl>
                                        <p:attrNameLst>
                                          <p:attrName>style.visibility</p:attrName>
                                        </p:attrNameLst>
                                      </p:cBhvr>
                                      <p:to>
                                        <p:strVal val="visible"/>
                                      </p:to>
                                    </p:set>
                                    <p:animEffect transition="in" filter="dissolve">
                                      <p:cBhvr>
                                        <p:cTn id="22" dur="500"/>
                                        <p:tgtEl>
                                          <p:spTgt spid="19459">
                                            <p:txEl>
                                              <p:pRg st="7" end="7"/>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19459">
                                            <p:txEl>
                                              <p:pRg st="8" end="8"/>
                                            </p:txEl>
                                          </p:spTgt>
                                        </p:tgtEl>
                                        <p:attrNameLst>
                                          <p:attrName>style.visibility</p:attrName>
                                        </p:attrNameLst>
                                      </p:cBhvr>
                                      <p:to>
                                        <p:strVal val="visible"/>
                                      </p:to>
                                    </p:set>
                                    <p:animEffect transition="in" filter="dissolve">
                                      <p:cBhvr>
                                        <p:cTn id="25" dur="500"/>
                                        <p:tgtEl>
                                          <p:spTgt spid="19459">
                                            <p:txEl>
                                              <p:pRg st="8" end="8"/>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19459">
                                            <p:txEl>
                                              <p:pRg st="9" end="9"/>
                                            </p:txEl>
                                          </p:spTgt>
                                        </p:tgtEl>
                                        <p:attrNameLst>
                                          <p:attrName>style.visibility</p:attrName>
                                        </p:attrNameLst>
                                      </p:cBhvr>
                                      <p:to>
                                        <p:strVal val="visible"/>
                                      </p:to>
                                    </p:set>
                                    <p:animEffect transition="in" filter="dissolve">
                                      <p:cBhvr>
                                        <p:cTn id="28" dur="500"/>
                                        <p:tgtEl>
                                          <p:spTgt spid="1945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t>Disk Scheduling</a:t>
            </a:r>
          </a:p>
        </p:txBody>
      </p:sp>
      <p:sp>
        <p:nvSpPr>
          <p:cNvPr id="20483" name="Rectangle 3"/>
          <p:cNvSpPr>
            <a:spLocks noGrp="1" noChangeArrowheads="1"/>
          </p:cNvSpPr>
          <p:nvPr>
            <p:ph type="body" idx="1"/>
          </p:nvPr>
        </p:nvSpPr>
        <p:spPr>
          <a:xfrm>
            <a:off x="0" y="1358900"/>
            <a:ext cx="9144000" cy="5156200"/>
          </a:xfrm>
        </p:spPr>
        <p:txBody>
          <a:bodyPr/>
          <a:lstStyle/>
          <a:p>
            <a:pPr eaLnBrk="1" hangingPunct="1"/>
            <a:r>
              <a:rPr lang="en-US"/>
              <a:t>Several traditional algorithms</a:t>
            </a:r>
          </a:p>
          <a:p>
            <a:pPr lvl="1" eaLnBrk="1" hangingPunct="1"/>
            <a:r>
              <a:rPr lang="en-US"/>
              <a:t>First-Come-First-Serve (FCFS)</a:t>
            </a:r>
          </a:p>
          <a:p>
            <a:pPr lvl="1" eaLnBrk="1" hangingPunct="1"/>
            <a:r>
              <a:rPr lang="en-US"/>
              <a:t>Shortest Seek Time First (SSTF)</a:t>
            </a:r>
          </a:p>
          <a:p>
            <a:pPr lvl="1" eaLnBrk="1" hangingPunct="1"/>
            <a:r>
              <a:rPr lang="en-US"/>
              <a:t>SCAN (and variations)</a:t>
            </a:r>
          </a:p>
          <a:p>
            <a:pPr lvl="1" eaLnBrk="1" hangingPunct="1"/>
            <a:r>
              <a:rPr lang="en-US"/>
              <a:t>Look (and variations)</a:t>
            </a:r>
          </a:p>
          <a:p>
            <a:pPr lvl="1" eaLnBrk="1" hangingPunct="1"/>
            <a:r>
              <a:rPr lang="en-US"/>
              <a:t>…</a:t>
            </a:r>
            <a:br>
              <a:rPr lang="en-US"/>
            </a:br>
            <a:endParaRPr lang="en-US"/>
          </a:p>
          <a:p>
            <a:pPr eaLnBrk="1" hangingPunct="1"/>
            <a:r>
              <a:rPr lang="en-US"/>
              <a:t>A </a:t>
            </a:r>
            <a:r>
              <a:rPr lang="en-US" b="1"/>
              <a:t>LOT</a:t>
            </a:r>
            <a:r>
              <a:rPr lang="en-US"/>
              <a:t> of different algorithms exist depending on expected access pattern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t>First–Come–First–Serve (FCFS)</a:t>
            </a:r>
          </a:p>
        </p:txBody>
      </p:sp>
      <p:sp>
        <p:nvSpPr>
          <p:cNvPr id="21507" name="Rectangle 3"/>
          <p:cNvSpPr>
            <a:spLocks noGrp="1" noChangeArrowheads="1"/>
          </p:cNvSpPr>
          <p:nvPr>
            <p:ph type="body" sz="half" idx="1"/>
          </p:nvPr>
        </p:nvSpPr>
        <p:spPr>
          <a:xfrm>
            <a:off x="95250" y="908050"/>
            <a:ext cx="8528050" cy="1392238"/>
          </a:xfrm>
        </p:spPr>
        <p:txBody>
          <a:bodyPr/>
          <a:lstStyle/>
          <a:p>
            <a:pPr eaLnBrk="1" hangingPunct="1">
              <a:buFont typeface="Wingdings" pitchFamily="2" charset="2"/>
              <a:buNone/>
            </a:pPr>
            <a:r>
              <a:rPr lang="en-US" sz="2000" dirty="0">
                <a:solidFill>
                  <a:schemeClr val="hlink"/>
                </a:solidFill>
              </a:rPr>
              <a:t>FCFS</a:t>
            </a:r>
            <a:r>
              <a:rPr lang="en-US" sz="2000" dirty="0"/>
              <a:t> (FIFO) serves the first arriving request first:</a:t>
            </a:r>
          </a:p>
          <a:p>
            <a:pPr eaLnBrk="1" hangingPunct="1"/>
            <a:r>
              <a:rPr lang="en-US" sz="2000" dirty="0"/>
              <a:t>Long seeks</a:t>
            </a:r>
          </a:p>
          <a:p>
            <a:pPr eaLnBrk="1" hangingPunct="1"/>
            <a:r>
              <a:rPr lang="en-US" sz="2000" dirty="0"/>
              <a:t>“Short” response time for all</a:t>
            </a:r>
          </a:p>
        </p:txBody>
      </p:sp>
      <p:graphicFrame>
        <p:nvGraphicFramePr>
          <p:cNvPr id="1197060" name="Group 4"/>
          <p:cNvGraphicFramePr>
            <a:graphicFrameLocks noGrp="1"/>
          </p:cNvGraphicFramePr>
          <p:nvPr>
            <p:ph sz="half" idx="2"/>
          </p:nvPr>
        </p:nvGraphicFramePr>
        <p:xfrm>
          <a:off x="2595563" y="3787775"/>
          <a:ext cx="6480175" cy="280988"/>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2">
                  <a:extLst>
                    <a:ext uri="{9D8B030D-6E8A-4147-A177-3AD203B41FA5}">
                      <a16:colId xmlns:a16="http://schemas.microsoft.com/office/drawing/2014/main" val="20003"/>
                    </a:ext>
                  </a:extLst>
                </a:gridCol>
                <a:gridCol w="258763">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2">
                  <a:extLst>
                    <a:ext uri="{9D8B030D-6E8A-4147-A177-3AD203B41FA5}">
                      <a16:colId xmlns:a16="http://schemas.microsoft.com/office/drawing/2014/main" val="20006"/>
                    </a:ext>
                  </a:extLst>
                </a:gridCol>
                <a:gridCol w="258763">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2">
                  <a:extLst>
                    <a:ext uri="{9D8B030D-6E8A-4147-A177-3AD203B41FA5}">
                      <a16:colId xmlns:a16="http://schemas.microsoft.com/office/drawing/2014/main" val="20017"/>
                    </a:ext>
                  </a:extLst>
                </a:gridCol>
                <a:gridCol w="258763">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2">
                  <a:extLst>
                    <a:ext uri="{9D8B030D-6E8A-4147-A177-3AD203B41FA5}">
                      <a16:colId xmlns:a16="http://schemas.microsoft.com/office/drawing/2014/main" val="20020"/>
                    </a:ext>
                  </a:extLst>
                </a:gridCol>
                <a:gridCol w="258763">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809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8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 name="Group 58"/>
          <p:cNvGrpSpPr>
            <a:grpSpLocks/>
          </p:cNvGrpSpPr>
          <p:nvPr/>
        </p:nvGrpSpPr>
        <p:grpSpPr bwMode="auto">
          <a:xfrm>
            <a:off x="2411413" y="3330575"/>
            <a:ext cx="6708775" cy="3140075"/>
            <a:chOff x="1519" y="1395"/>
            <a:chExt cx="4226" cy="1978"/>
          </a:xfrm>
        </p:grpSpPr>
        <p:grpSp>
          <p:nvGrpSpPr>
            <p:cNvPr id="21626" name="Group 59"/>
            <p:cNvGrpSpPr>
              <a:grpSpLocks/>
            </p:cNvGrpSpPr>
            <p:nvPr/>
          </p:nvGrpSpPr>
          <p:grpSpPr bwMode="auto">
            <a:xfrm>
              <a:off x="1519" y="1961"/>
              <a:ext cx="212" cy="1412"/>
              <a:chOff x="60" y="2755"/>
              <a:chExt cx="212" cy="1412"/>
            </a:xfrm>
          </p:grpSpPr>
          <p:sp>
            <p:nvSpPr>
              <p:cNvPr id="21634"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i="1"/>
                  <a:t>time</a:t>
                </a:r>
              </a:p>
            </p:txBody>
          </p:sp>
          <p:sp>
            <p:nvSpPr>
              <p:cNvPr id="21635"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21627" name="Text Box 62"/>
            <p:cNvSpPr txBox="1">
              <a:spLocks noChangeArrowheads="1"/>
            </p:cNvSpPr>
            <p:nvPr/>
          </p:nvSpPr>
          <p:spPr bwMode="auto">
            <a:xfrm>
              <a:off x="4830" y="1395"/>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cylinder number</a:t>
              </a:r>
            </a:p>
          </p:txBody>
        </p:sp>
        <p:sp>
          <p:nvSpPr>
            <p:cNvPr id="21628" name="Text Box 63"/>
            <p:cNvSpPr txBox="1">
              <a:spLocks noChangeArrowheads="1"/>
            </p:cNvSpPr>
            <p:nvPr/>
          </p:nvSpPr>
          <p:spPr bwMode="auto">
            <a:xfrm>
              <a:off x="1635"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1</a:t>
              </a:r>
            </a:p>
          </p:txBody>
        </p:sp>
        <p:sp>
          <p:nvSpPr>
            <p:cNvPr id="21629" name="Text Box 64"/>
            <p:cNvSpPr txBox="1">
              <a:spLocks noChangeArrowheads="1"/>
            </p:cNvSpPr>
            <p:nvPr/>
          </p:nvSpPr>
          <p:spPr bwMode="auto">
            <a:xfrm>
              <a:off x="2289"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5</a:t>
              </a:r>
            </a:p>
          </p:txBody>
        </p:sp>
        <p:sp>
          <p:nvSpPr>
            <p:cNvPr id="21630" name="Text Box 65"/>
            <p:cNvSpPr txBox="1">
              <a:spLocks noChangeArrowheads="1"/>
            </p:cNvSpPr>
            <p:nvPr/>
          </p:nvSpPr>
          <p:spPr bwMode="auto">
            <a:xfrm>
              <a:off x="3072"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10</a:t>
              </a:r>
            </a:p>
          </p:txBody>
        </p:sp>
        <p:sp>
          <p:nvSpPr>
            <p:cNvPr id="21631" name="Text Box 66"/>
            <p:cNvSpPr txBox="1">
              <a:spLocks noChangeArrowheads="1"/>
            </p:cNvSpPr>
            <p:nvPr/>
          </p:nvSpPr>
          <p:spPr bwMode="auto">
            <a:xfrm>
              <a:off x="3881"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15</a:t>
              </a:r>
            </a:p>
          </p:txBody>
        </p:sp>
        <p:sp>
          <p:nvSpPr>
            <p:cNvPr id="21632" name="Text Box 67"/>
            <p:cNvSpPr txBox="1">
              <a:spLocks noChangeArrowheads="1"/>
            </p:cNvSpPr>
            <p:nvPr/>
          </p:nvSpPr>
          <p:spPr bwMode="auto">
            <a:xfrm>
              <a:off x="4696"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20</a:t>
              </a:r>
            </a:p>
          </p:txBody>
        </p:sp>
        <p:sp>
          <p:nvSpPr>
            <p:cNvPr id="21633" name="Text Box 68"/>
            <p:cNvSpPr txBox="1">
              <a:spLocks noChangeArrowheads="1"/>
            </p:cNvSpPr>
            <p:nvPr/>
          </p:nvSpPr>
          <p:spPr bwMode="auto">
            <a:xfrm>
              <a:off x="5525"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25</a:t>
              </a:r>
            </a:p>
          </p:txBody>
        </p:sp>
      </p:grpSp>
      <p:graphicFrame>
        <p:nvGraphicFramePr>
          <p:cNvPr id="1197125" name="Group 69"/>
          <p:cNvGraphicFramePr>
            <a:graphicFrameLocks noGrp="1"/>
          </p:cNvGraphicFramePr>
          <p:nvPr/>
        </p:nvGraphicFramePr>
        <p:xfrm>
          <a:off x="814388" y="3567113"/>
          <a:ext cx="292100" cy="2706689"/>
        </p:xfrm>
        <a:graphic>
          <a:graphicData uri="http://schemas.openxmlformats.org/drawingml/2006/table">
            <a:tbl>
              <a:tblPr/>
              <a:tblGrid>
                <a:gridCol w="292100">
                  <a:extLst>
                    <a:ext uri="{9D8B030D-6E8A-4147-A177-3AD203B41FA5}">
                      <a16:colId xmlns:a16="http://schemas.microsoft.com/office/drawing/2014/main" val="20000"/>
                    </a:ext>
                  </a:extLst>
                </a:gridCol>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197147" name="Text Box 91"/>
          <p:cNvSpPr txBox="1">
            <a:spLocks noChangeArrowheads="1"/>
          </p:cNvSpPr>
          <p:nvPr/>
        </p:nvSpPr>
        <p:spPr bwMode="auto">
          <a:xfrm>
            <a:off x="71438" y="2757488"/>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00FF00"/>
                </a:solidFill>
              </a:rPr>
              <a:t>12</a:t>
            </a:r>
          </a:p>
        </p:txBody>
      </p:sp>
      <p:sp>
        <p:nvSpPr>
          <p:cNvPr id="1197148" name="Text Box 92"/>
          <p:cNvSpPr txBox="1">
            <a:spLocks noChangeArrowheads="1"/>
          </p:cNvSpPr>
          <p:nvPr/>
        </p:nvSpPr>
        <p:spPr bwMode="auto">
          <a:xfrm>
            <a:off x="115888" y="2449513"/>
            <a:ext cx="55403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a:solidFill>
                  <a:schemeClr val="folHlink"/>
                </a:solidFill>
              </a:rPr>
              <a:t>incoming requests (in order of arrival, denoted by cylinder number):</a:t>
            </a:r>
          </a:p>
        </p:txBody>
      </p:sp>
      <p:sp>
        <p:nvSpPr>
          <p:cNvPr id="1197149" name="Text Box 93"/>
          <p:cNvSpPr txBox="1">
            <a:spLocks noChangeArrowheads="1"/>
          </p:cNvSpPr>
          <p:nvPr/>
        </p:nvSpPr>
        <p:spPr bwMode="auto">
          <a:xfrm>
            <a:off x="601663" y="2757488"/>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folHlink"/>
                </a:solidFill>
              </a:rPr>
              <a:t>14</a:t>
            </a:r>
          </a:p>
        </p:txBody>
      </p:sp>
      <p:sp>
        <p:nvSpPr>
          <p:cNvPr id="1197150" name="Text Box 94"/>
          <p:cNvSpPr txBox="1">
            <a:spLocks noChangeArrowheads="1"/>
          </p:cNvSpPr>
          <p:nvPr/>
        </p:nvSpPr>
        <p:spPr bwMode="auto">
          <a:xfrm>
            <a:off x="1131888" y="2757488"/>
            <a:ext cx="30956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t>2</a:t>
            </a:r>
          </a:p>
        </p:txBody>
      </p:sp>
      <p:sp>
        <p:nvSpPr>
          <p:cNvPr id="1197151" name="Text Box 95"/>
          <p:cNvSpPr txBox="1">
            <a:spLocks noChangeArrowheads="1"/>
          </p:cNvSpPr>
          <p:nvPr/>
        </p:nvSpPr>
        <p:spPr bwMode="auto">
          <a:xfrm>
            <a:off x="1536700" y="2757488"/>
            <a:ext cx="30956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FF6600"/>
                </a:solidFill>
              </a:rPr>
              <a:t>7</a:t>
            </a:r>
          </a:p>
        </p:txBody>
      </p:sp>
      <p:sp>
        <p:nvSpPr>
          <p:cNvPr id="1197152" name="Text Box 96"/>
          <p:cNvSpPr txBox="1">
            <a:spLocks noChangeArrowheads="1"/>
          </p:cNvSpPr>
          <p:nvPr/>
        </p:nvSpPr>
        <p:spPr bwMode="auto">
          <a:xfrm>
            <a:off x="1941513" y="2757488"/>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33CC33"/>
                </a:solidFill>
              </a:rPr>
              <a:t>21</a:t>
            </a:r>
          </a:p>
        </p:txBody>
      </p:sp>
      <p:sp>
        <p:nvSpPr>
          <p:cNvPr id="1197153" name="Text Box 97"/>
          <p:cNvSpPr txBox="1">
            <a:spLocks noChangeArrowheads="1"/>
          </p:cNvSpPr>
          <p:nvPr/>
        </p:nvSpPr>
        <p:spPr bwMode="auto">
          <a:xfrm>
            <a:off x="2471738" y="2757488"/>
            <a:ext cx="30956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66CCFF"/>
                </a:solidFill>
              </a:rPr>
              <a:t>8</a:t>
            </a:r>
          </a:p>
        </p:txBody>
      </p:sp>
      <p:sp>
        <p:nvSpPr>
          <p:cNvPr id="1197154" name="Text Box 98"/>
          <p:cNvSpPr txBox="1">
            <a:spLocks noChangeArrowheads="1"/>
          </p:cNvSpPr>
          <p:nvPr/>
        </p:nvSpPr>
        <p:spPr bwMode="auto">
          <a:xfrm>
            <a:off x="2876550" y="2757488"/>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hlink"/>
                </a:solidFill>
              </a:rPr>
              <a:t>24</a:t>
            </a:r>
          </a:p>
        </p:txBody>
      </p:sp>
      <p:grpSp>
        <p:nvGrpSpPr>
          <p:cNvPr id="4" name="Group 99"/>
          <p:cNvGrpSpPr>
            <a:grpSpLocks/>
          </p:cNvGrpSpPr>
          <p:nvPr/>
        </p:nvGrpSpPr>
        <p:grpSpPr bwMode="auto">
          <a:xfrm>
            <a:off x="963613" y="3394075"/>
            <a:ext cx="1103312" cy="3059113"/>
            <a:chOff x="607" y="1423"/>
            <a:chExt cx="695" cy="1927"/>
          </a:xfrm>
        </p:grpSpPr>
        <p:sp>
          <p:nvSpPr>
            <p:cNvPr id="21623" name="Text Box 100"/>
            <p:cNvSpPr txBox="1">
              <a:spLocks noChangeArrowheads="1"/>
            </p:cNvSpPr>
            <p:nvPr/>
          </p:nvSpPr>
          <p:spPr bwMode="auto">
            <a:xfrm>
              <a:off x="663" y="1494"/>
              <a:ext cx="639"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scheduling</a:t>
              </a:r>
            </a:p>
            <a:p>
              <a:r>
                <a:rPr lang="en-US" sz="1400" b="0" i="1">
                  <a:solidFill>
                    <a:schemeClr val="folHlink"/>
                  </a:solidFill>
                </a:rPr>
                <a:t>queue</a:t>
              </a:r>
            </a:p>
          </p:txBody>
        </p:sp>
        <p:sp>
          <p:nvSpPr>
            <p:cNvPr id="21624" name="Line 101"/>
            <p:cNvSpPr>
              <a:spLocks noChangeShapeType="1"/>
            </p:cNvSpPr>
            <p:nvPr/>
          </p:nvSpPr>
          <p:spPr bwMode="auto">
            <a:xfrm>
              <a:off x="607" y="3265"/>
              <a:ext cx="0" cy="8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21625" name="Line 102"/>
            <p:cNvSpPr>
              <a:spLocks noChangeShapeType="1"/>
            </p:cNvSpPr>
            <p:nvPr/>
          </p:nvSpPr>
          <p:spPr bwMode="auto">
            <a:xfrm>
              <a:off x="607" y="1423"/>
              <a:ext cx="0" cy="8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1197159" name="Text Box 103"/>
          <p:cNvSpPr txBox="1">
            <a:spLocks noChangeArrowheads="1"/>
          </p:cNvSpPr>
          <p:nvPr/>
        </p:nvSpPr>
        <p:spPr bwMode="auto">
          <a:xfrm>
            <a:off x="773113" y="5964238"/>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chemeClr val="hlink"/>
                </a:solidFill>
              </a:rPr>
              <a:t>24</a:t>
            </a:r>
          </a:p>
        </p:txBody>
      </p:sp>
      <p:sp>
        <p:nvSpPr>
          <p:cNvPr id="1197160" name="Text Box 104"/>
          <p:cNvSpPr txBox="1">
            <a:spLocks noChangeArrowheads="1"/>
          </p:cNvSpPr>
          <p:nvPr/>
        </p:nvSpPr>
        <p:spPr bwMode="auto">
          <a:xfrm>
            <a:off x="820738" y="5689600"/>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66CCFF"/>
                </a:solidFill>
              </a:rPr>
              <a:t>8</a:t>
            </a:r>
          </a:p>
        </p:txBody>
      </p:sp>
      <p:sp>
        <p:nvSpPr>
          <p:cNvPr id="1197161" name="Text Box 105"/>
          <p:cNvSpPr txBox="1">
            <a:spLocks noChangeArrowheads="1"/>
          </p:cNvSpPr>
          <p:nvPr/>
        </p:nvSpPr>
        <p:spPr bwMode="auto">
          <a:xfrm>
            <a:off x="773113" y="5373688"/>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33CC33"/>
                </a:solidFill>
              </a:rPr>
              <a:t>21</a:t>
            </a:r>
          </a:p>
        </p:txBody>
      </p:sp>
      <p:sp>
        <p:nvSpPr>
          <p:cNvPr id="1197162" name="Text Box 106"/>
          <p:cNvSpPr txBox="1">
            <a:spLocks noChangeArrowheads="1"/>
          </p:cNvSpPr>
          <p:nvPr/>
        </p:nvSpPr>
        <p:spPr bwMode="auto">
          <a:xfrm>
            <a:off x="820738" y="5103813"/>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FF6600"/>
                </a:solidFill>
              </a:rPr>
              <a:t>7</a:t>
            </a:r>
          </a:p>
        </p:txBody>
      </p:sp>
      <p:sp>
        <p:nvSpPr>
          <p:cNvPr id="1197163" name="Text Box 107"/>
          <p:cNvSpPr txBox="1">
            <a:spLocks noChangeArrowheads="1"/>
          </p:cNvSpPr>
          <p:nvPr/>
        </p:nvSpPr>
        <p:spPr bwMode="auto">
          <a:xfrm>
            <a:off x="820738" y="4789488"/>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t>2</a:t>
            </a:r>
          </a:p>
        </p:txBody>
      </p:sp>
      <p:sp>
        <p:nvSpPr>
          <p:cNvPr id="1197164" name="Text Box 108"/>
          <p:cNvSpPr txBox="1">
            <a:spLocks noChangeArrowheads="1"/>
          </p:cNvSpPr>
          <p:nvPr/>
        </p:nvSpPr>
        <p:spPr bwMode="auto">
          <a:xfrm>
            <a:off x="773113" y="4473575"/>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chemeClr val="folHlink"/>
                </a:solidFill>
              </a:rPr>
              <a:t>14</a:t>
            </a:r>
          </a:p>
        </p:txBody>
      </p:sp>
      <p:sp>
        <p:nvSpPr>
          <p:cNvPr id="1197165" name="Text Box 109"/>
          <p:cNvSpPr txBox="1">
            <a:spLocks noChangeArrowheads="1"/>
          </p:cNvSpPr>
          <p:nvPr/>
        </p:nvSpPr>
        <p:spPr bwMode="auto">
          <a:xfrm>
            <a:off x="773113" y="4168775"/>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00FF00"/>
                </a:solidFill>
              </a:rPr>
              <a:t>12</a:t>
            </a:r>
          </a:p>
        </p:txBody>
      </p:sp>
      <p:sp>
        <p:nvSpPr>
          <p:cNvPr id="1197166" name="Oval 110"/>
          <p:cNvSpPr>
            <a:spLocks noChangeArrowheads="1"/>
          </p:cNvSpPr>
          <p:nvPr/>
        </p:nvSpPr>
        <p:spPr bwMode="auto">
          <a:xfrm>
            <a:off x="5238750" y="4249738"/>
            <a:ext cx="134938" cy="134937"/>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197167" name="Oval 111"/>
          <p:cNvSpPr>
            <a:spLocks noChangeArrowheads="1"/>
          </p:cNvSpPr>
          <p:nvPr/>
        </p:nvSpPr>
        <p:spPr bwMode="auto">
          <a:xfrm>
            <a:off x="6021388" y="3862388"/>
            <a:ext cx="134937" cy="134937"/>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68" name="Oval 112"/>
          <p:cNvSpPr>
            <a:spLocks noChangeArrowheads="1"/>
          </p:cNvSpPr>
          <p:nvPr/>
        </p:nvSpPr>
        <p:spPr bwMode="auto">
          <a:xfrm>
            <a:off x="2916238" y="3862388"/>
            <a:ext cx="134937" cy="134937"/>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69" name="Oval 113"/>
          <p:cNvSpPr>
            <a:spLocks noChangeArrowheads="1"/>
          </p:cNvSpPr>
          <p:nvPr/>
        </p:nvSpPr>
        <p:spPr bwMode="auto">
          <a:xfrm>
            <a:off x="4211638" y="3862388"/>
            <a:ext cx="134937" cy="134937"/>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0" name="Oval 114"/>
          <p:cNvSpPr>
            <a:spLocks noChangeArrowheads="1"/>
          </p:cNvSpPr>
          <p:nvPr/>
        </p:nvSpPr>
        <p:spPr bwMode="auto">
          <a:xfrm>
            <a:off x="4481513" y="3862388"/>
            <a:ext cx="134937" cy="134937"/>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1" name="Oval 115"/>
          <p:cNvSpPr>
            <a:spLocks noChangeArrowheads="1"/>
          </p:cNvSpPr>
          <p:nvPr/>
        </p:nvSpPr>
        <p:spPr bwMode="auto">
          <a:xfrm>
            <a:off x="8612188" y="3862388"/>
            <a:ext cx="134937"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2" name="Oval 116"/>
          <p:cNvSpPr>
            <a:spLocks noChangeArrowheads="1"/>
          </p:cNvSpPr>
          <p:nvPr/>
        </p:nvSpPr>
        <p:spPr bwMode="auto">
          <a:xfrm>
            <a:off x="7848600" y="3862388"/>
            <a:ext cx="134938" cy="134937"/>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3" name="Oval 117"/>
          <p:cNvSpPr>
            <a:spLocks noChangeArrowheads="1"/>
          </p:cNvSpPr>
          <p:nvPr/>
        </p:nvSpPr>
        <p:spPr bwMode="auto">
          <a:xfrm>
            <a:off x="5513388" y="3867150"/>
            <a:ext cx="134937" cy="134938"/>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4" name="Oval 118"/>
          <p:cNvSpPr>
            <a:spLocks noChangeArrowheads="1"/>
          </p:cNvSpPr>
          <p:nvPr/>
        </p:nvSpPr>
        <p:spPr bwMode="auto">
          <a:xfrm>
            <a:off x="8610600" y="4541838"/>
            <a:ext cx="134938"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5" name="Oval 119"/>
          <p:cNvSpPr>
            <a:spLocks noChangeArrowheads="1"/>
          </p:cNvSpPr>
          <p:nvPr/>
        </p:nvSpPr>
        <p:spPr bwMode="auto">
          <a:xfrm>
            <a:off x="4479925" y="4835525"/>
            <a:ext cx="134938"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6" name="Oval 120"/>
          <p:cNvSpPr>
            <a:spLocks noChangeArrowheads="1"/>
          </p:cNvSpPr>
          <p:nvPr/>
        </p:nvSpPr>
        <p:spPr bwMode="auto">
          <a:xfrm>
            <a:off x="7856538" y="5129213"/>
            <a:ext cx="134937" cy="134937"/>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7" name="Oval 121"/>
          <p:cNvSpPr>
            <a:spLocks noChangeArrowheads="1"/>
          </p:cNvSpPr>
          <p:nvPr/>
        </p:nvSpPr>
        <p:spPr bwMode="auto">
          <a:xfrm>
            <a:off x="4210050" y="5422900"/>
            <a:ext cx="134938" cy="134938"/>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8" name="Oval 122"/>
          <p:cNvSpPr>
            <a:spLocks noChangeArrowheads="1"/>
          </p:cNvSpPr>
          <p:nvPr/>
        </p:nvSpPr>
        <p:spPr bwMode="auto">
          <a:xfrm>
            <a:off x="2924175" y="5716588"/>
            <a:ext cx="134938" cy="134937"/>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79" name="Oval 123"/>
          <p:cNvSpPr>
            <a:spLocks noChangeArrowheads="1"/>
          </p:cNvSpPr>
          <p:nvPr/>
        </p:nvSpPr>
        <p:spPr bwMode="auto">
          <a:xfrm>
            <a:off x="6029325" y="6010275"/>
            <a:ext cx="134938" cy="134938"/>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7180" name="Oval 124"/>
          <p:cNvSpPr>
            <a:spLocks noChangeArrowheads="1"/>
          </p:cNvSpPr>
          <p:nvPr/>
        </p:nvSpPr>
        <p:spPr bwMode="auto">
          <a:xfrm>
            <a:off x="5521325" y="6303963"/>
            <a:ext cx="134938" cy="134937"/>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cxnSp>
        <p:nvCxnSpPr>
          <p:cNvPr id="1197181" name="AutoShape 125"/>
          <p:cNvCxnSpPr>
            <a:cxnSpLocks noChangeShapeType="1"/>
            <a:stCxn id="1197166" idx="6"/>
            <a:endCxn id="1197174" idx="2"/>
          </p:cNvCxnSpPr>
          <p:nvPr/>
        </p:nvCxnSpPr>
        <p:spPr bwMode="auto">
          <a:xfrm>
            <a:off x="5373688" y="4318000"/>
            <a:ext cx="3236912" cy="292100"/>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197182" name="AutoShape 126"/>
          <p:cNvCxnSpPr>
            <a:cxnSpLocks noChangeShapeType="1"/>
            <a:stCxn id="1197174" idx="2"/>
            <a:endCxn id="1197175" idx="6"/>
          </p:cNvCxnSpPr>
          <p:nvPr/>
        </p:nvCxnSpPr>
        <p:spPr bwMode="auto">
          <a:xfrm flipH="1">
            <a:off x="4614863" y="4610100"/>
            <a:ext cx="3995737" cy="293688"/>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197183" name="AutoShape 127"/>
          <p:cNvCxnSpPr>
            <a:cxnSpLocks noChangeShapeType="1"/>
            <a:stCxn id="1197175" idx="6"/>
            <a:endCxn id="1197176" idx="2"/>
          </p:cNvCxnSpPr>
          <p:nvPr/>
        </p:nvCxnSpPr>
        <p:spPr bwMode="auto">
          <a:xfrm>
            <a:off x="4614863" y="4903788"/>
            <a:ext cx="3241675" cy="293687"/>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197184" name="AutoShape 128"/>
          <p:cNvCxnSpPr>
            <a:cxnSpLocks noChangeShapeType="1"/>
            <a:stCxn id="1197176" idx="2"/>
            <a:endCxn id="1197177" idx="6"/>
          </p:cNvCxnSpPr>
          <p:nvPr/>
        </p:nvCxnSpPr>
        <p:spPr bwMode="auto">
          <a:xfrm flipH="1">
            <a:off x="4344988" y="5197475"/>
            <a:ext cx="3511550" cy="293688"/>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197185" name="AutoShape 129"/>
          <p:cNvCxnSpPr>
            <a:cxnSpLocks noChangeShapeType="1"/>
            <a:stCxn id="1197177" idx="2"/>
            <a:endCxn id="1197178" idx="6"/>
          </p:cNvCxnSpPr>
          <p:nvPr/>
        </p:nvCxnSpPr>
        <p:spPr bwMode="auto">
          <a:xfrm flipH="1">
            <a:off x="3059113" y="5491163"/>
            <a:ext cx="1150937" cy="293687"/>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197186" name="AutoShape 130"/>
          <p:cNvCxnSpPr>
            <a:cxnSpLocks noChangeShapeType="1"/>
            <a:stCxn id="1197178" idx="6"/>
            <a:endCxn id="1197179" idx="2"/>
          </p:cNvCxnSpPr>
          <p:nvPr/>
        </p:nvCxnSpPr>
        <p:spPr bwMode="auto">
          <a:xfrm>
            <a:off x="3059113" y="5784850"/>
            <a:ext cx="2970212" cy="293688"/>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197187" name="AutoShape 131"/>
          <p:cNvCxnSpPr>
            <a:cxnSpLocks noChangeShapeType="1"/>
            <a:stCxn id="1197179" idx="2"/>
            <a:endCxn id="1197180" idx="6"/>
          </p:cNvCxnSpPr>
          <p:nvPr/>
        </p:nvCxnSpPr>
        <p:spPr bwMode="auto">
          <a:xfrm flipH="1">
            <a:off x="5656263" y="6078538"/>
            <a:ext cx="373062" cy="293687"/>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7148"/>
                                        </p:tgtEl>
                                        <p:attrNameLst>
                                          <p:attrName>style.visibility</p:attrName>
                                        </p:attrNameLst>
                                      </p:cBhvr>
                                      <p:to>
                                        <p:strVal val="visible"/>
                                      </p:to>
                                    </p:set>
                                  </p:childTnLst>
                                </p:cTn>
                              </p:par>
                            </p:childTnLst>
                          </p:cTn>
                        </p:par>
                        <p:par>
                          <p:cTn id="7" fill="hold" nodeType="afterGroup">
                            <p:stCondLst>
                              <p:cond delay="0"/>
                            </p:stCondLst>
                            <p:childTnLst>
                              <p:par>
                                <p:cTn id="8" presetID="2" presetClass="entr" presetSubtype="8" fill="hold" grpId="0" nodeType="afterEffect">
                                  <p:stCondLst>
                                    <p:cond delay="0"/>
                                  </p:stCondLst>
                                  <p:childTnLst>
                                    <p:set>
                                      <p:cBhvr>
                                        <p:cTn id="9" dur="1" fill="hold">
                                          <p:stCondLst>
                                            <p:cond delay="0"/>
                                          </p:stCondLst>
                                        </p:cTn>
                                        <p:tgtEl>
                                          <p:spTgt spid="1197154"/>
                                        </p:tgtEl>
                                        <p:attrNameLst>
                                          <p:attrName>style.visibility</p:attrName>
                                        </p:attrNameLst>
                                      </p:cBhvr>
                                      <p:to>
                                        <p:strVal val="visible"/>
                                      </p:to>
                                    </p:set>
                                    <p:anim calcmode="lin" valueType="num">
                                      <p:cBhvr additive="base">
                                        <p:cTn id="10" dur="500" fill="hold"/>
                                        <p:tgtEl>
                                          <p:spTgt spid="1197154"/>
                                        </p:tgtEl>
                                        <p:attrNameLst>
                                          <p:attrName>ppt_x</p:attrName>
                                        </p:attrNameLst>
                                      </p:cBhvr>
                                      <p:tavLst>
                                        <p:tav tm="0">
                                          <p:val>
                                            <p:strVal val="0-#ppt_w/2"/>
                                          </p:val>
                                        </p:tav>
                                        <p:tav tm="100000">
                                          <p:val>
                                            <p:strVal val="#ppt_x"/>
                                          </p:val>
                                        </p:tav>
                                      </p:tavLst>
                                    </p:anim>
                                    <p:anim calcmode="lin" valueType="num">
                                      <p:cBhvr additive="base">
                                        <p:cTn id="11" dur="500" fill="hold"/>
                                        <p:tgtEl>
                                          <p:spTgt spid="1197154"/>
                                        </p:tgtEl>
                                        <p:attrNameLst>
                                          <p:attrName>ppt_y</p:attrName>
                                        </p:attrNameLst>
                                      </p:cBhvr>
                                      <p:tavLst>
                                        <p:tav tm="0">
                                          <p:val>
                                            <p:strVal val="#ppt_y"/>
                                          </p:val>
                                        </p:tav>
                                        <p:tav tm="100000">
                                          <p:val>
                                            <p:strVal val="#ppt_y"/>
                                          </p:val>
                                        </p:tav>
                                      </p:tavLst>
                                    </p:anim>
                                  </p:childTnLst>
                                </p:cTn>
                              </p:par>
                            </p:childTnLst>
                          </p:cTn>
                        </p:par>
                        <p:par>
                          <p:cTn id="12" fill="hold" nodeType="afterGroup">
                            <p:stCondLst>
                              <p:cond delay="500"/>
                            </p:stCondLst>
                            <p:childTnLst>
                              <p:par>
                                <p:cTn id="13" presetID="2" presetClass="entr" presetSubtype="8" fill="hold" grpId="0" nodeType="afterEffect">
                                  <p:stCondLst>
                                    <p:cond delay="0"/>
                                  </p:stCondLst>
                                  <p:childTnLst>
                                    <p:set>
                                      <p:cBhvr>
                                        <p:cTn id="14" dur="1" fill="hold">
                                          <p:stCondLst>
                                            <p:cond delay="0"/>
                                          </p:stCondLst>
                                        </p:cTn>
                                        <p:tgtEl>
                                          <p:spTgt spid="1197153"/>
                                        </p:tgtEl>
                                        <p:attrNameLst>
                                          <p:attrName>style.visibility</p:attrName>
                                        </p:attrNameLst>
                                      </p:cBhvr>
                                      <p:to>
                                        <p:strVal val="visible"/>
                                      </p:to>
                                    </p:set>
                                    <p:anim calcmode="lin" valueType="num">
                                      <p:cBhvr additive="base">
                                        <p:cTn id="15" dur="500" fill="hold"/>
                                        <p:tgtEl>
                                          <p:spTgt spid="1197153"/>
                                        </p:tgtEl>
                                        <p:attrNameLst>
                                          <p:attrName>ppt_x</p:attrName>
                                        </p:attrNameLst>
                                      </p:cBhvr>
                                      <p:tavLst>
                                        <p:tav tm="0">
                                          <p:val>
                                            <p:strVal val="0-#ppt_w/2"/>
                                          </p:val>
                                        </p:tav>
                                        <p:tav tm="100000">
                                          <p:val>
                                            <p:strVal val="#ppt_x"/>
                                          </p:val>
                                        </p:tav>
                                      </p:tavLst>
                                    </p:anim>
                                    <p:anim calcmode="lin" valueType="num">
                                      <p:cBhvr additive="base">
                                        <p:cTn id="16" dur="500" fill="hold"/>
                                        <p:tgtEl>
                                          <p:spTgt spid="1197153"/>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1197152"/>
                                        </p:tgtEl>
                                        <p:attrNameLst>
                                          <p:attrName>style.visibility</p:attrName>
                                        </p:attrNameLst>
                                      </p:cBhvr>
                                      <p:to>
                                        <p:strVal val="visible"/>
                                      </p:to>
                                    </p:set>
                                    <p:anim calcmode="lin" valueType="num">
                                      <p:cBhvr additive="base">
                                        <p:cTn id="20" dur="500" fill="hold"/>
                                        <p:tgtEl>
                                          <p:spTgt spid="1197152"/>
                                        </p:tgtEl>
                                        <p:attrNameLst>
                                          <p:attrName>ppt_x</p:attrName>
                                        </p:attrNameLst>
                                      </p:cBhvr>
                                      <p:tavLst>
                                        <p:tav tm="0">
                                          <p:val>
                                            <p:strVal val="0-#ppt_w/2"/>
                                          </p:val>
                                        </p:tav>
                                        <p:tav tm="100000">
                                          <p:val>
                                            <p:strVal val="#ppt_x"/>
                                          </p:val>
                                        </p:tav>
                                      </p:tavLst>
                                    </p:anim>
                                    <p:anim calcmode="lin" valueType="num">
                                      <p:cBhvr additive="base">
                                        <p:cTn id="21" dur="500" fill="hold"/>
                                        <p:tgtEl>
                                          <p:spTgt spid="1197152"/>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197151"/>
                                        </p:tgtEl>
                                        <p:attrNameLst>
                                          <p:attrName>style.visibility</p:attrName>
                                        </p:attrNameLst>
                                      </p:cBhvr>
                                      <p:to>
                                        <p:strVal val="visible"/>
                                      </p:to>
                                    </p:set>
                                    <p:anim calcmode="lin" valueType="num">
                                      <p:cBhvr additive="base">
                                        <p:cTn id="25" dur="500" fill="hold"/>
                                        <p:tgtEl>
                                          <p:spTgt spid="1197151"/>
                                        </p:tgtEl>
                                        <p:attrNameLst>
                                          <p:attrName>ppt_x</p:attrName>
                                        </p:attrNameLst>
                                      </p:cBhvr>
                                      <p:tavLst>
                                        <p:tav tm="0">
                                          <p:val>
                                            <p:strVal val="0-#ppt_w/2"/>
                                          </p:val>
                                        </p:tav>
                                        <p:tav tm="100000">
                                          <p:val>
                                            <p:strVal val="#ppt_x"/>
                                          </p:val>
                                        </p:tav>
                                      </p:tavLst>
                                    </p:anim>
                                    <p:anim calcmode="lin" valueType="num">
                                      <p:cBhvr additive="base">
                                        <p:cTn id="26" dur="500" fill="hold"/>
                                        <p:tgtEl>
                                          <p:spTgt spid="1197151"/>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000"/>
                            </p:stCondLst>
                            <p:childTnLst>
                              <p:par>
                                <p:cTn id="28" presetID="2" presetClass="entr" presetSubtype="8" fill="hold" grpId="0" nodeType="afterEffect">
                                  <p:stCondLst>
                                    <p:cond delay="0"/>
                                  </p:stCondLst>
                                  <p:childTnLst>
                                    <p:set>
                                      <p:cBhvr>
                                        <p:cTn id="29" dur="1" fill="hold">
                                          <p:stCondLst>
                                            <p:cond delay="0"/>
                                          </p:stCondLst>
                                        </p:cTn>
                                        <p:tgtEl>
                                          <p:spTgt spid="1197150"/>
                                        </p:tgtEl>
                                        <p:attrNameLst>
                                          <p:attrName>style.visibility</p:attrName>
                                        </p:attrNameLst>
                                      </p:cBhvr>
                                      <p:to>
                                        <p:strVal val="visible"/>
                                      </p:to>
                                    </p:set>
                                    <p:anim calcmode="lin" valueType="num">
                                      <p:cBhvr additive="base">
                                        <p:cTn id="30" dur="500" fill="hold"/>
                                        <p:tgtEl>
                                          <p:spTgt spid="1197150"/>
                                        </p:tgtEl>
                                        <p:attrNameLst>
                                          <p:attrName>ppt_x</p:attrName>
                                        </p:attrNameLst>
                                      </p:cBhvr>
                                      <p:tavLst>
                                        <p:tav tm="0">
                                          <p:val>
                                            <p:strVal val="0-#ppt_w/2"/>
                                          </p:val>
                                        </p:tav>
                                        <p:tav tm="100000">
                                          <p:val>
                                            <p:strVal val="#ppt_x"/>
                                          </p:val>
                                        </p:tav>
                                      </p:tavLst>
                                    </p:anim>
                                    <p:anim calcmode="lin" valueType="num">
                                      <p:cBhvr additive="base">
                                        <p:cTn id="31" dur="500" fill="hold"/>
                                        <p:tgtEl>
                                          <p:spTgt spid="1197150"/>
                                        </p:tgtEl>
                                        <p:attrNameLst>
                                          <p:attrName>ppt_y</p:attrName>
                                        </p:attrNameLst>
                                      </p:cBhvr>
                                      <p:tavLst>
                                        <p:tav tm="0">
                                          <p:val>
                                            <p:strVal val="#ppt_y"/>
                                          </p:val>
                                        </p:tav>
                                        <p:tav tm="100000">
                                          <p:val>
                                            <p:strVal val="#ppt_y"/>
                                          </p:val>
                                        </p:tav>
                                      </p:tavLst>
                                    </p:anim>
                                  </p:childTnLst>
                                </p:cTn>
                              </p:par>
                            </p:childTnLst>
                          </p:cTn>
                        </p:par>
                        <p:par>
                          <p:cTn id="32" fill="hold" nodeType="afterGroup">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1197149"/>
                                        </p:tgtEl>
                                        <p:attrNameLst>
                                          <p:attrName>style.visibility</p:attrName>
                                        </p:attrNameLst>
                                      </p:cBhvr>
                                      <p:to>
                                        <p:strVal val="visible"/>
                                      </p:to>
                                    </p:set>
                                    <p:anim calcmode="lin" valueType="num">
                                      <p:cBhvr additive="base">
                                        <p:cTn id="35" dur="500" fill="hold"/>
                                        <p:tgtEl>
                                          <p:spTgt spid="1197149"/>
                                        </p:tgtEl>
                                        <p:attrNameLst>
                                          <p:attrName>ppt_x</p:attrName>
                                        </p:attrNameLst>
                                      </p:cBhvr>
                                      <p:tavLst>
                                        <p:tav tm="0">
                                          <p:val>
                                            <p:strVal val="0-#ppt_w/2"/>
                                          </p:val>
                                        </p:tav>
                                        <p:tav tm="100000">
                                          <p:val>
                                            <p:strVal val="#ppt_x"/>
                                          </p:val>
                                        </p:tav>
                                      </p:tavLst>
                                    </p:anim>
                                    <p:anim calcmode="lin" valueType="num">
                                      <p:cBhvr additive="base">
                                        <p:cTn id="36" dur="500" fill="hold"/>
                                        <p:tgtEl>
                                          <p:spTgt spid="1197149"/>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3000"/>
                            </p:stCondLst>
                            <p:childTnLst>
                              <p:par>
                                <p:cTn id="38" presetID="2" presetClass="entr" presetSubtype="8" fill="hold" grpId="0" nodeType="afterEffect">
                                  <p:stCondLst>
                                    <p:cond delay="0"/>
                                  </p:stCondLst>
                                  <p:childTnLst>
                                    <p:set>
                                      <p:cBhvr>
                                        <p:cTn id="39" dur="1" fill="hold">
                                          <p:stCondLst>
                                            <p:cond delay="0"/>
                                          </p:stCondLst>
                                        </p:cTn>
                                        <p:tgtEl>
                                          <p:spTgt spid="1197147"/>
                                        </p:tgtEl>
                                        <p:attrNameLst>
                                          <p:attrName>style.visibility</p:attrName>
                                        </p:attrNameLst>
                                      </p:cBhvr>
                                      <p:to>
                                        <p:strVal val="visible"/>
                                      </p:to>
                                    </p:set>
                                    <p:anim calcmode="lin" valueType="num">
                                      <p:cBhvr additive="base">
                                        <p:cTn id="40" dur="500" fill="hold"/>
                                        <p:tgtEl>
                                          <p:spTgt spid="1197147"/>
                                        </p:tgtEl>
                                        <p:attrNameLst>
                                          <p:attrName>ppt_x</p:attrName>
                                        </p:attrNameLst>
                                      </p:cBhvr>
                                      <p:tavLst>
                                        <p:tav tm="0">
                                          <p:val>
                                            <p:strVal val="0-#ppt_w/2"/>
                                          </p:val>
                                        </p:tav>
                                        <p:tav tm="100000">
                                          <p:val>
                                            <p:strVal val="#ppt_x"/>
                                          </p:val>
                                        </p:tav>
                                      </p:tavLst>
                                    </p:anim>
                                    <p:anim calcmode="lin" valueType="num">
                                      <p:cBhvr additive="base">
                                        <p:cTn id="41" dur="500" fill="hold"/>
                                        <p:tgtEl>
                                          <p:spTgt spid="1197147"/>
                                        </p:tgtEl>
                                        <p:attrNameLst>
                                          <p:attrName>ppt_y</p:attrName>
                                        </p:attrNameLst>
                                      </p:cBhvr>
                                      <p:tavLst>
                                        <p:tav tm="0">
                                          <p:val>
                                            <p:strVal val="#ppt_y"/>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1197125"/>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mph" presetSubtype="2" fill="hold" grpId="1" nodeType="clickEffect">
                                  <p:stCondLst>
                                    <p:cond delay="0"/>
                                  </p:stCondLst>
                                  <p:childTnLst>
                                    <p:animClr clrSpc="rgb" dir="cw">
                                      <p:cBhvr override="childStyle">
                                        <p:cTn id="51" dur="500" fill="hold"/>
                                        <p:tgtEl>
                                          <p:spTgt spid="1197154"/>
                                        </p:tgtEl>
                                        <p:attrNameLst>
                                          <p:attrName>style.color</p:attrName>
                                        </p:attrNameLst>
                                      </p:cBhvr>
                                      <p:to>
                                        <a:srgbClr val="C0C0C0"/>
                                      </p:to>
                                    </p:animClr>
                                  </p:childTnLst>
                                </p:cTn>
                              </p:par>
                            </p:childTnLst>
                          </p:cTn>
                        </p:par>
                        <p:par>
                          <p:cTn id="52" fill="hold" nodeType="afterGroup">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197159"/>
                                        </p:tgtEl>
                                        <p:attrNameLst>
                                          <p:attrName>style.visibility</p:attrName>
                                        </p:attrNameLst>
                                      </p:cBhvr>
                                      <p:to>
                                        <p:strVal val="visible"/>
                                      </p:to>
                                    </p:set>
                                  </p:childTnLst>
                                </p:cTn>
                              </p:par>
                            </p:childTnLst>
                          </p:cTn>
                        </p:par>
                        <p:par>
                          <p:cTn id="55" fill="hold" nodeType="afterGroup">
                            <p:stCondLst>
                              <p:cond delay="500"/>
                            </p:stCondLst>
                            <p:childTnLst>
                              <p:par>
                                <p:cTn id="56" presetID="3" presetClass="emph" presetSubtype="2" fill="hold" grpId="1" nodeType="afterEffect">
                                  <p:stCondLst>
                                    <p:cond delay="0"/>
                                  </p:stCondLst>
                                  <p:childTnLst>
                                    <p:animClr clrSpc="rgb" dir="cw">
                                      <p:cBhvr override="childStyle">
                                        <p:cTn id="57" dur="500" fill="hold"/>
                                        <p:tgtEl>
                                          <p:spTgt spid="1197153"/>
                                        </p:tgtEl>
                                        <p:attrNameLst>
                                          <p:attrName>style.color</p:attrName>
                                        </p:attrNameLst>
                                      </p:cBhvr>
                                      <p:to>
                                        <a:srgbClr val="C0C0C0"/>
                                      </p:to>
                                    </p:animClr>
                                  </p:childTnLst>
                                </p:cTn>
                              </p:par>
                            </p:childTnLst>
                          </p:cTn>
                        </p:par>
                        <p:par>
                          <p:cTn id="58" fill="hold" nodeType="afterGroup">
                            <p:stCondLst>
                              <p:cond delay="1000"/>
                            </p:stCondLst>
                            <p:childTnLst>
                              <p:par>
                                <p:cTn id="59" presetID="1" presetClass="entr" presetSubtype="0" fill="hold" grpId="0" nodeType="afterEffect">
                                  <p:stCondLst>
                                    <p:cond delay="0"/>
                                  </p:stCondLst>
                                  <p:childTnLst>
                                    <p:set>
                                      <p:cBhvr>
                                        <p:cTn id="60" dur="1" fill="hold">
                                          <p:stCondLst>
                                            <p:cond delay="0"/>
                                          </p:stCondLst>
                                        </p:cTn>
                                        <p:tgtEl>
                                          <p:spTgt spid="1197160"/>
                                        </p:tgtEl>
                                        <p:attrNameLst>
                                          <p:attrName>style.visibility</p:attrName>
                                        </p:attrNameLst>
                                      </p:cBhvr>
                                      <p:to>
                                        <p:strVal val="visible"/>
                                      </p:to>
                                    </p:set>
                                  </p:childTnLst>
                                </p:cTn>
                              </p:par>
                            </p:childTnLst>
                          </p:cTn>
                        </p:par>
                        <p:par>
                          <p:cTn id="61" fill="hold" nodeType="afterGroup">
                            <p:stCondLst>
                              <p:cond delay="1000"/>
                            </p:stCondLst>
                            <p:childTnLst>
                              <p:par>
                                <p:cTn id="62" presetID="3" presetClass="emph" presetSubtype="2" fill="hold" grpId="1" nodeType="afterEffect">
                                  <p:stCondLst>
                                    <p:cond delay="0"/>
                                  </p:stCondLst>
                                  <p:childTnLst>
                                    <p:animClr clrSpc="rgb" dir="cw">
                                      <p:cBhvr override="childStyle">
                                        <p:cTn id="63" dur="500" fill="hold"/>
                                        <p:tgtEl>
                                          <p:spTgt spid="1197152"/>
                                        </p:tgtEl>
                                        <p:attrNameLst>
                                          <p:attrName>style.color</p:attrName>
                                        </p:attrNameLst>
                                      </p:cBhvr>
                                      <p:to>
                                        <a:srgbClr val="C0C0C0"/>
                                      </p:to>
                                    </p:animClr>
                                  </p:childTnLst>
                                </p:cTn>
                              </p:par>
                            </p:childTnLst>
                          </p:cTn>
                        </p:par>
                        <p:par>
                          <p:cTn id="64" fill="hold" nodeType="afterGroup">
                            <p:stCondLst>
                              <p:cond delay="1500"/>
                            </p:stCondLst>
                            <p:childTnLst>
                              <p:par>
                                <p:cTn id="65" presetID="1" presetClass="entr" presetSubtype="0" fill="hold" grpId="0" nodeType="afterEffect">
                                  <p:stCondLst>
                                    <p:cond delay="0"/>
                                  </p:stCondLst>
                                  <p:childTnLst>
                                    <p:set>
                                      <p:cBhvr>
                                        <p:cTn id="66" dur="1" fill="hold">
                                          <p:stCondLst>
                                            <p:cond delay="0"/>
                                          </p:stCondLst>
                                        </p:cTn>
                                        <p:tgtEl>
                                          <p:spTgt spid="1197161"/>
                                        </p:tgtEl>
                                        <p:attrNameLst>
                                          <p:attrName>style.visibility</p:attrName>
                                        </p:attrNameLst>
                                      </p:cBhvr>
                                      <p:to>
                                        <p:strVal val="visible"/>
                                      </p:to>
                                    </p:set>
                                  </p:childTnLst>
                                </p:cTn>
                              </p:par>
                            </p:childTnLst>
                          </p:cTn>
                        </p:par>
                        <p:par>
                          <p:cTn id="67" fill="hold" nodeType="afterGroup">
                            <p:stCondLst>
                              <p:cond delay="1500"/>
                            </p:stCondLst>
                            <p:childTnLst>
                              <p:par>
                                <p:cTn id="68" presetID="3" presetClass="emph" presetSubtype="2" fill="hold" grpId="1" nodeType="afterEffect">
                                  <p:stCondLst>
                                    <p:cond delay="0"/>
                                  </p:stCondLst>
                                  <p:childTnLst>
                                    <p:animClr clrSpc="rgb" dir="cw">
                                      <p:cBhvr override="childStyle">
                                        <p:cTn id="69" dur="500" fill="hold"/>
                                        <p:tgtEl>
                                          <p:spTgt spid="1197151"/>
                                        </p:tgtEl>
                                        <p:attrNameLst>
                                          <p:attrName>style.color</p:attrName>
                                        </p:attrNameLst>
                                      </p:cBhvr>
                                      <p:to>
                                        <a:srgbClr val="C0C0C0"/>
                                      </p:to>
                                    </p:animClr>
                                  </p:childTnLst>
                                </p:cTn>
                              </p:par>
                            </p:childTnLst>
                          </p:cTn>
                        </p:par>
                        <p:par>
                          <p:cTn id="70" fill="hold" nodeType="afterGroup">
                            <p:stCondLst>
                              <p:cond delay="2000"/>
                            </p:stCondLst>
                            <p:childTnLst>
                              <p:par>
                                <p:cTn id="71" presetID="1" presetClass="entr" presetSubtype="0" fill="hold" grpId="0" nodeType="afterEffect">
                                  <p:stCondLst>
                                    <p:cond delay="0"/>
                                  </p:stCondLst>
                                  <p:childTnLst>
                                    <p:set>
                                      <p:cBhvr>
                                        <p:cTn id="72" dur="1" fill="hold">
                                          <p:stCondLst>
                                            <p:cond delay="0"/>
                                          </p:stCondLst>
                                        </p:cTn>
                                        <p:tgtEl>
                                          <p:spTgt spid="1197162"/>
                                        </p:tgtEl>
                                        <p:attrNameLst>
                                          <p:attrName>style.visibility</p:attrName>
                                        </p:attrNameLst>
                                      </p:cBhvr>
                                      <p:to>
                                        <p:strVal val="visible"/>
                                      </p:to>
                                    </p:set>
                                  </p:childTnLst>
                                </p:cTn>
                              </p:par>
                            </p:childTnLst>
                          </p:cTn>
                        </p:par>
                        <p:par>
                          <p:cTn id="73" fill="hold" nodeType="afterGroup">
                            <p:stCondLst>
                              <p:cond delay="2000"/>
                            </p:stCondLst>
                            <p:childTnLst>
                              <p:par>
                                <p:cTn id="74" presetID="3" presetClass="emph" presetSubtype="2" fill="hold" grpId="1" nodeType="afterEffect">
                                  <p:stCondLst>
                                    <p:cond delay="0"/>
                                  </p:stCondLst>
                                  <p:childTnLst>
                                    <p:animClr clrSpc="rgb" dir="cw">
                                      <p:cBhvr override="childStyle">
                                        <p:cTn id="75" dur="500" fill="hold"/>
                                        <p:tgtEl>
                                          <p:spTgt spid="1197150"/>
                                        </p:tgtEl>
                                        <p:attrNameLst>
                                          <p:attrName>style.color</p:attrName>
                                        </p:attrNameLst>
                                      </p:cBhvr>
                                      <p:to>
                                        <a:srgbClr val="C0C0C0"/>
                                      </p:to>
                                    </p:animClr>
                                  </p:childTnLst>
                                </p:cTn>
                              </p:par>
                            </p:childTnLst>
                          </p:cTn>
                        </p:par>
                        <p:par>
                          <p:cTn id="76" fill="hold" nodeType="afterGroup">
                            <p:stCondLst>
                              <p:cond delay="2500"/>
                            </p:stCondLst>
                            <p:childTnLst>
                              <p:par>
                                <p:cTn id="77" presetID="1" presetClass="entr" presetSubtype="0" fill="hold" grpId="0" nodeType="afterEffect">
                                  <p:stCondLst>
                                    <p:cond delay="0"/>
                                  </p:stCondLst>
                                  <p:childTnLst>
                                    <p:set>
                                      <p:cBhvr>
                                        <p:cTn id="78" dur="1" fill="hold">
                                          <p:stCondLst>
                                            <p:cond delay="0"/>
                                          </p:stCondLst>
                                        </p:cTn>
                                        <p:tgtEl>
                                          <p:spTgt spid="1197163"/>
                                        </p:tgtEl>
                                        <p:attrNameLst>
                                          <p:attrName>style.visibility</p:attrName>
                                        </p:attrNameLst>
                                      </p:cBhvr>
                                      <p:to>
                                        <p:strVal val="visible"/>
                                      </p:to>
                                    </p:set>
                                  </p:childTnLst>
                                </p:cTn>
                              </p:par>
                            </p:childTnLst>
                          </p:cTn>
                        </p:par>
                        <p:par>
                          <p:cTn id="79" fill="hold" nodeType="afterGroup">
                            <p:stCondLst>
                              <p:cond delay="2500"/>
                            </p:stCondLst>
                            <p:childTnLst>
                              <p:par>
                                <p:cTn id="80" presetID="3" presetClass="emph" presetSubtype="2" fill="hold" grpId="1" nodeType="afterEffect">
                                  <p:stCondLst>
                                    <p:cond delay="0"/>
                                  </p:stCondLst>
                                  <p:childTnLst>
                                    <p:animClr clrSpc="rgb" dir="cw">
                                      <p:cBhvr override="childStyle">
                                        <p:cTn id="81" dur="500" fill="hold"/>
                                        <p:tgtEl>
                                          <p:spTgt spid="1197149"/>
                                        </p:tgtEl>
                                        <p:attrNameLst>
                                          <p:attrName>style.color</p:attrName>
                                        </p:attrNameLst>
                                      </p:cBhvr>
                                      <p:to>
                                        <a:srgbClr val="C0C0C0"/>
                                      </p:to>
                                    </p:animClr>
                                  </p:childTnLst>
                                </p:cTn>
                              </p:par>
                            </p:childTnLst>
                          </p:cTn>
                        </p:par>
                        <p:par>
                          <p:cTn id="82" fill="hold" nodeType="afterGroup">
                            <p:stCondLst>
                              <p:cond delay="3000"/>
                            </p:stCondLst>
                            <p:childTnLst>
                              <p:par>
                                <p:cTn id="83" presetID="1" presetClass="entr" presetSubtype="0" fill="hold" grpId="0" nodeType="afterEffect">
                                  <p:stCondLst>
                                    <p:cond delay="0"/>
                                  </p:stCondLst>
                                  <p:childTnLst>
                                    <p:set>
                                      <p:cBhvr>
                                        <p:cTn id="84" dur="1" fill="hold">
                                          <p:stCondLst>
                                            <p:cond delay="0"/>
                                          </p:stCondLst>
                                        </p:cTn>
                                        <p:tgtEl>
                                          <p:spTgt spid="1197164"/>
                                        </p:tgtEl>
                                        <p:attrNameLst>
                                          <p:attrName>style.visibility</p:attrName>
                                        </p:attrNameLst>
                                      </p:cBhvr>
                                      <p:to>
                                        <p:strVal val="visible"/>
                                      </p:to>
                                    </p:set>
                                  </p:childTnLst>
                                </p:cTn>
                              </p:par>
                            </p:childTnLst>
                          </p:cTn>
                        </p:par>
                        <p:par>
                          <p:cTn id="85" fill="hold" nodeType="afterGroup">
                            <p:stCondLst>
                              <p:cond delay="3000"/>
                            </p:stCondLst>
                            <p:childTnLst>
                              <p:par>
                                <p:cTn id="86" presetID="3" presetClass="emph" presetSubtype="2" fill="hold" grpId="1" nodeType="afterEffect">
                                  <p:stCondLst>
                                    <p:cond delay="0"/>
                                  </p:stCondLst>
                                  <p:childTnLst>
                                    <p:animClr clrSpc="rgb" dir="cw">
                                      <p:cBhvr override="childStyle">
                                        <p:cTn id="87" dur="500" fill="hold"/>
                                        <p:tgtEl>
                                          <p:spTgt spid="1197147"/>
                                        </p:tgtEl>
                                        <p:attrNameLst>
                                          <p:attrName>style.color</p:attrName>
                                        </p:attrNameLst>
                                      </p:cBhvr>
                                      <p:to>
                                        <a:srgbClr val="C0C0C0"/>
                                      </p:to>
                                    </p:animClr>
                                  </p:childTnLst>
                                </p:cTn>
                              </p:par>
                            </p:childTnLst>
                          </p:cTn>
                        </p:par>
                        <p:par>
                          <p:cTn id="88" fill="hold" nodeType="afterGroup">
                            <p:stCondLst>
                              <p:cond delay="3500"/>
                            </p:stCondLst>
                            <p:childTnLst>
                              <p:par>
                                <p:cTn id="89" presetID="1" presetClass="entr" presetSubtype="0" fill="hold" grpId="0" nodeType="afterEffect">
                                  <p:stCondLst>
                                    <p:cond delay="0"/>
                                  </p:stCondLst>
                                  <p:childTnLst>
                                    <p:set>
                                      <p:cBhvr>
                                        <p:cTn id="90" dur="1" fill="hold">
                                          <p:stCondLst>
                                            <p:cond delay="0"/>
                                          </p:stCondLst>
                                        </p:cTn>
                                        <p:tgtEl>
                                          <p:spTgt spid="1197165"/>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0"/>
                                          </p:stCondLst>
                                        </p:cTn>
                                        <p:tgtEl>
                                          <p:spTgt spid="1197060"/>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197166"/>
                                        </p:tgtEl>
                                        <p:attrNameLst>
                                          <p:attrName>style.visibility</p:attrName>
                                        </p:attrNameLst>
                                      </p:cBhvr>
                                      <p:to>
                                        <p:strVal val="visible"/>
                                      </p:to>
                                    </p:set>
                                  </p:childTnLst>
                                </p:cTn>
                              </p:par>
                              <p:par>
                                <p:cTn id="101" presetID="9" presetClass="entr" presetSubtype="0" fill="hold" grpId="0" nodeType="withEffect">
                                  <p:stCondLst>
                                    <p:cond delay="0"/>
                                  </p:stCondLst>
                                  <p:childTnLst>
                                    <p:set>
                                      <p:cBhvr>
                                        <p:cTn id="102" dur="1" fill="hold">
                                          <p:stCondLst>
                                            <p:cond delay="0"/>
                                          </p:stCondLst>
                                        </p:cTn>
                                        <p:tgtEl>
                                          <p:spTgt spid="1197171"/>
                                        </p:tgtEl>
                                        <p:attrNameLst>
                                          <p:attrName>style.visibility</p:attrName>
                                        </p:attrNameLst>
                                      </p:cBhvr>
                                      <p:to>
                                        <p:strVal val="visible"/>
                                      </p:to>
                                    </p:set>
                                    <p:animEffect transition="in" filter="dissolve">
                                      <p:cBhvr>
                                        <p:cTn id="103" dur="1000"/>
                                        <p:tgtEl>
                                          <p:spTgt spid="1197171"/>
                                        </p:tgtEl>
                                      </p:cBhvr>
                                    </p:animEffect>
                                  </p:childTnLst>
                                </p:cTn>
                              </p:par>
                              <p:par>
                                <p:cTn id="104" presetID="9" presetClass="entr" presetSubtype="0" fill="hold" grpId="0" nodeType="withEffect">
                                  <p:stCondLst>
                                    <p:cond delay="0"/>
                                  </p:stCondLst>
                                  <p:childTnLst>
                                    <p:set>
                                      <p:cBhvr>
                                        <p:cTn id="105" dur="1" fill="hold">
                                          <p:stCondLst>
                                            <p:cond delay="0"/>
                                          </p:stCondLst>
                                        </p:cTn>
                                        <p:tgtEl>
                                          <p:spTgt spid="1197170"/>
                                        </p:tgtEl>
                                        <p:attrNameLst>
                                          <p:attrName>style.visibility</p:attrName>
                                        </p:attrNameLst>
                                      </p:cBhvr>
                                      <p:to>
                                        <p:strVal val="visible"/>
                                      </p:to>
                                    </p:set>
                                    <p:animEffect transition="in" filter="dissolve">
                                      <p:cBhvr>
                                        <p:cTn id="106" dur="1000"/>
                                        <p:tgtEl>
                                          <p:spTgt spid="1197170"/>
                                        </p:tgtEl>
                                      </p:cBhvr>
                                    </p:animEffect>
                                  </p:childTnLst>
                                </p:cTn>
                              </p:par>
                              <p:par>
                                <p:cTn id="107" presetID="9" presetClass="entr" presetSubtype="0" fill="hold" grpId="0" nodeType="withEffect">
                                  <p:stCondLst>
                                    <p:cond delay="0"/>
                                  </p:stCondLst>
                                  <p:childTnLst>
                                    <p:set>
                                      <p:cBhvr>
                                        <p:cTn id="108" dur="1" fill="hold">
                                          <p:stCondLst>
                                            <p:cond delay="0"/>
                                          </p:stCondLst>
                                        </p:cTn>
                                        <p:tgtEl>
                                          <p:spTgt spid="1197172"/>
                                        </p:tgtEl>
                                        <p:attrNameLst>
                                          <p:attrName>style.visibility</p:attrName>
                                        </p:attrNameLst>
                                      </p:cBhvr>
                                      <p:to>
                                        <p:strVal val="visible"/>
                                      </p:to>
                                    </p:set>
                                    <p:animEffect transition="in" filter="dissolve">
                                      <p:cBhvr>
                                        <p:cTn id="109" dur="1000"/>
                                        <p:tgtEl>
                                          <p:spTgt spid="1197172"/>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1197169"/>
                                        </p:tgtEl>
                                        <p:attrNameLst>
                                          <p:attrName>style.visibility</p:attrName>
                                        </p:attrNameLst>
                                      </p:cBhvr>
                                      <p:to>
                                        <p:strVal val="visible"/>
                                      </p:to>
                                    </p:set>
                                    <p:animEffect transition="in" filter="dissolve">
                                      <p:cBhvr>
                                        <p:cTn id="112" dur="1000"/>
                                        <p:tgtEl>
                                          <p:spTgt spid="1197169"/>
                                        </p:tgtEl>
                                      </p:cBhvr>
                                    </p:animEffect>
                                  </p:childTnLst>
                                </p:cTn>
                              </p:par>
                              <p:par>
                                <p:cTn id="113" presetID="9" presetClass="entr" presetSubtype="0" fill="hold" grpId="0" nodeType="withEffect">
                                  <p:stCondLst>
                                    <p:cond delay="0"/>
                                  </p:stCondLst>
                                  <p:childTnLst>
                                    <p:set>
                                      <p:cBhvr>
                                        <p:cTn id="114" dur="1" fill="hold">
                                          <p:stCondLst>
                                            <p:cond delay="0"/>
                                          </p:stCondLst>
                                        </p:cTn>
                                        <p:tgtEl>
                                          <p:spTgt spid="1197168"/>
                                        </p:tgtEl>
                                        <p:attrNameLst>
                                          <p:attrName>style.visibility</p:attrName>
                                        </p:attrNameLst>
                                      </p:cBhvr>
                                      <p:to>
                                        <p:strVal val="visible"/>
                                      </p:to>
                                    </p:set>
                                    <p:animEffect transition="in" filter="dissolve">
                                      <p:cBhvr>
                                        <p:cTn id="115" dur="1000"/>
                                        <p:tgtEl>
                                          <p:spTgt spid="1197168"/>
                                        </p:tgtEl>
                                      </p:cBhvr>
                                    </p:animEffect>
                                  </p:childTnLst>
                                </p:cTn>
                              </p:par>
                              <p:par>
                                <p:cTn id="116" presetID="9" presetClass="entr" presetSubtype="0" fill="hold" grpId="0" nodeType="withEffect">
                                  <p:stCondLst>
                                    <p:cond delay="0"/>
                                  </p:stCondLst>
                                  <p:childTnLst>
                                    <p:set>
                                      <p:cBhvr>
                                        <p:cTn id="117" dur="1" fill="hold">
                                          <p:stCondLst>
                                            <p:cond delay="0"/>
                                          </p:stCondLst>
                                        </p:cTn>
                                        <p:tgtEl>
                                          <p:spTgt spid="1197167"/>
                                        </p:tgtEl>
                                        <p:attrNameLst>
                                          <p:attrName>style.visibility</p:attrName>
                                        </p:attrNameLst>
                                      </p:cBhvr>
                                      <p:to>
                                        <p:strVal val="visible"/>
                                      </p:to>
                                    </p:set>
                                    <p:animEffect transition="in" filter="dissolve">
                                      <p:cBhvr>
                                        <p:cTn id="118" dur="1000"/>
                                        <p:tgtEl>
                                          <p:spTgt spid="1197167"/>
                                        </p:tgtEl>
                                      </p:cBhvr>
                                    </p:animEffect>
                                  </p:childTnLst>
                                </p:cTn>
                              </p:par>
                              <p:par>
                                <p:cTn id="119" presetID="9" presetClass="entr" presetSubtype="0" fill="hold" grpId="0" nodeType="withEffect">
                                  <p:stCondLst>
                                    <p:cond delay="0"/>
                                  </p:stCondLst>
                                  <p:childTnLst>
                                    <p:set>
                                      <p:cBhvr>
                                        <p:cTn id="120" dur="1" fill="hold">
                                          <p:stCondLst>
                                            <p:cond delay="0"/>
                                          </p:stCondLst>
                                        </p:cTn>
                                        <p:tgtEl>
                                          <p:spTgt spid="1197173"/>
                                        </p:tgtEl>
                                        <p:attrNameLst>
                                          <p:attrName>style.visibility</p:attrName>
                                        </p:attrNameLst>
                                      </p:cBhvr>
                                      <p:to>
                                        <p:strVal val="visible"/>
                                      </p:to>
                                    </p:set>
                                    <p:animEffect transition="in" filter="dissolve">
                                      <p:cBhvr>
                                        <p:cTn id="121" dur="1000"/>
                                        <p:tgtEl>
                                          <p:spTgt spid="1197173"/>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22" presetClass="entr" presetSubtype="8" fill="hold" nodeType="clickEffect">
                                  <p:stCondLst>
                                    <p:cond delay="0"/>
                                  </p:stCondLst>
                                  <p:childTnLst>
                                    <p:set>
                                      <p:cBhvr>
                                        <p:cTn id="125" dur="1" fill="hold">
                                          <p:stCondLst>
                                            <p:cond delay="0"/>
                                          </p:stCondLst>
                                        </p:cTn>
                                        <p:tgtEl>
                                          <p:spTgt spid="1197181"/>
                                        </p:tgtEl>
                                        <p:attrNameLst>
                                          <p:attrName>style.visibility</p:attrName>
                                        </p:attrNameLst>
                                      </p:cBhvr>
                                      <p:to>
                                        <p:strVal val="visible"/>
                                      </p:to>
                                    </p:set>
                                    <p:animEffect transition="in" filter="wipe(left)">
                                      <p:cBhvr>
                                        <p:cTn id="126" dur="500"/>
                                        <p:tgtEl>
                                          <p:spTgt spid="1197181"/>
                                        </p:tgtEl>
                                      </p:cBhvr>
                                    </p:animEffect>
                                  </p:childTnLst>
                                </p:cTn>
                              </p:par>
                            </p:childTnLst>
                          </p:cTn>
                        </p:par>
                        <p:par>
                          <p:cTn id="127" fill="hold" nodeType="afterGroup">
                            <p:stCondLst>
                              <p:cond delay="500"/>
                            </p:stCondLst>
                            <p:childTnLst>
                              <p:par>
                                <p:cTn id="128" presetID="1" presetClass="entr" presetSubtype="0" fill="hold" grpId="0" nodeType="afterEffect">
                                  <p:stCondLst>
                                    <p:cond delay="0"/>
                                  </p:stCondLst>
                                  <p:childTnLst>
                                    <p:set>
                                      <p:cBhvr>
                                        <p:cTn id="129" dur="1" fill="hold">
                                          <p:stCondLst>
                                            <p:cond delay="0"/>
                                          </p:stCondLst>
                                        </p:cTn>
                                        <p:tgtEl>
                                          <p:spTgt spid="1197174"/>
                                        </p:tgtEl>
                                        <p:attrNameLst>
                                          <p:attrName>style.visibility</p:attrName>
                                        </p:attrNameLst>
                                      </p:cBhvr>
                                      <p:to>
                                        <p:strVal val="visible"/>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2" presetClass="entr" presetSubtype="2" fill="hold" nodeType="clickEffect">
                                  <p:stCondLst>
                                    <p:cond delay="0"/>
                                  </p:stCondLst>
                                  <p:childTnLst>
                                    <p:set>
                                      <p:cBhvr>
                                        <p:cTn id="133" dur="1" fill="hold">
                                          <p:stCondLst>
                                            <p:cond delay="0"/>
                                          </p:stCondLst>
                                        </p:cTn>
                                        <p:tgtEl>
                                          <p:spTgt spid="1197182"/>
                                        </p:tgtEl>
                                        <p:attrNameLst>
                                          <p:attrName>style.visibility</p:attrName>
                                        </p:attrNameLst>
                                      </p:cBhvr>
                                      <p:to>
                                        <p:strVal val="visible"/>
                                      </p:to>
                                    </p:set>
                                    <p:animEffect transition="in" filter="wipe(right)">
                                      <p:cBhvr>
                                        <p:cTn id="134" dur="500"/>
                                        <p:tgtEl>
                                          <p:spTgt spid="1197182"/>
                                        </p:tgtEl>
                                      </p:cBhvr>
                                    </p:animEffect>
                                  </p:childTnLst>
                                </p:cTn>
                              </p:par>
                            </p:childTnLst>
                          </p:cTn>
                        </p:par>
                        <p:par>
                          <p:cTn id="135" fill="hold" nodeType="afterGroup">
                            <p:stCondLst>
                              <p:cond delay="500"/>
                            </p:stCondLst>
                            <p:childTnLst>
                              <p:par>
                                <p:cTn id="136" presetID="1" presetClass="entr" presetSubtype="0" fill="hold" grpId="0" nodeType="afterEffect">
                                  <p:stCondLst>
                                    <p:cond delay="0"/>
                                  </p:stCondLst>
                                  <p:childTnLst>
                                    <p:set>
                                      <p:cBhvr>
                                        <p:cTn id="137" dur="1" fill="hold">
                                          <p:stCondLst>
                                            <p:cond delay="0"/>
                                          </p:stCondLst>
                                        </p:cTn>
                                        <p:tgtEl>
                                          <p:spTgt spid="1197175"/>
                                        </p:tgtEl>
                                        <p:attrNameLst>
                                          <p:attrName>style.visibility</p:attrName>
                                        </p:attrNameLst>
                                      </p:cBhvr>
                                      <p:to>
                                        <p:strVal val="visible"/>
                                      </p:to>
                                    </p:set>
                                  </p:childTnLst>
                                </p:cTn>
                              </p:par>
                            </p:childTnLst>
                          </p:cTn>
                        </p:par>
                        <p:par>
                          <p:cTn id="138" fill="hold" nodeType="afterGroup">
                            <p:stCondLst>
                              <p:cond delay="500"/>
                            </p:stCondLst>
                            <p:childTnLst>
                              <p:par>
                                <p:cTn id="139" presetID="22" presetClass="entr" presetSubtype="8" fill="hold" nodeType="afterEffect">
                                  <p:stCondLst>
                                    <p:cond delay="0"/>
                                  </p:stCondLst>
                                  <p:childTnLst>
                                    <p:set>
                                      <p:cBhvr>
                                        <p:cTn id="140" dur="1" fill="hold">
                                          <p:stCondLst>
                                            <p:cond delay="0"/>
                                          </p:stCondLst>
                                        </p:cTn>
                                        <p:tgtEl>
                                          <p:spTgt spid="1197183"/>
                                        </p:tgtEl>
                                        <p:attrNameLst>
                                          <p:attrName>style.visibility</p:attrName>
                                        </p:attrNameLst>
                                      </p:cBhvr>
                                      <p:to>
                                        <p:strVal val="visible"/>
                                      </p:to>
                                    </p:set>
                                    <p:animEffect transition="in" filter="wipe(left)">
                                      <p:cBhvr>
                                        <p:cTn id="141" dur="500"/>
                                        <p:tgtEl>
                                          <p:spTgt spid="1197183"/>
                                        </p:tgtEl>
                                      </p:cBhvr>
                                    </p:animEffect>
                                  </p:childTnLst>
                                </p:cTn>
                              </p:par>
                            </p:childTnLst>
                          </p:cTn>
                        </p:par>
                        <p:par>
                          <p:cTn id="142" fill="hold" nodeType="afterGroup">
                            <p:stCondLst>
                              <p:cond delay="1000"/>
                            </p:stCondLst>
                            <p:childTnLst>
                              <p:par>
                                <p:cTn id="143" presetID="1" presetClass="entr" presetSubtype="0" fill="hold" grpId="0" nodeType="afterEffect">
                                  <p:stCondLst>
                                    <p:cond delay="0"/>
                                  </p:stCondLst>
                                  <p:childTnLst>
                                    <p:set>
                                      <p:cBhvr>
                                        <p:cTn id="144" dur="1" fill="hold">
                                          <p:stCondLst>
                                            <p:cond delay="0"/>
                                          </p:stCondLst>
                                        </p:cTn>
                                        <p:tgtEl>
                                          <p:spTgt spid="1197176"/>
                                        </p:tgtEl>
                                        <p:attrNameLst>
                                          <p:attrName>style.visibility</p:attrName>
                                        </p:attrNameLst>
                                      </p:cBhvr>
                                      <p:to>
                                        <p:strVal val="visible"/>
                                      </p:to>
                                    </p:set>
                                  </p:childTnLst>
                                </p:cTn>
                              </p:par>
                            </p:childTnLst>
                          </p:cTn>
                        </p:par>
                        <p:par>
                          <p:cTn id="145" fill="hold" nodeType="afterGroup">
                            <p:stCondLst>
                              <p:cond delay="1000"/>
                            </p:stCondLst>
                            <p:childTnLst>
                              <p:par>
                                <p:cTn id="146" presetID="22" presetClass="entr" presetSubtype="2" fill="hold" nodeType="afterEffect">
                                  <p:stCondLst>
                                    <p:cond delay="0"/>
                                  </p:stCondLst>
                                  <p:childTnLst>
                                    <p:set>
                                      <p:cBhvr>
                                        <p:cTn id="147" dur="1" fill="hold">
                                          <p:stCondLst>
                                            <p:cond delay="0"/>
                                          </p:stCondLst>
                                        </p:cTn>
                                        <p:tgtEl>
                                          <p:spTgt spid="1197184"/>
                                        </p:tgtEl>
                                        <p:attrNameLst>
                                          <p:attrName>style.visibility</p:attrName>
                                        </p:attrNameLst>
                                      </p:cBhvr>
                                      <p:to>
                                        <p:strVal val="visible"/>
                                      </p:to>
                                    </p:set>
                                    <p:animEffect transition="in" filter="wipe(right)">
                                      <p:cBhvr>
                                        <p:cTn id="148" dur="500"/>
                                        <p:tgtEl>
                                          <p:spTgt spid="1197184"/>
                                        </p:tgtEl>
                                      </p:cBhvr>
                                    </p:animEffect>
                                  </p:childTnLst>
                                </p:cTn>
                              </p:par>
                            </p:childTnLst>
                          </p:cTn>
                        </p:par>
                        <p:par>
                          <p:cTn id="149" fill="hold" nodeType="afterGroup">
                            <p:stCondLst>
                              <p:cond delay="1500"/>
                            </p:stCondLst>
                            <p:childTnLst>
                              <p:par>
                                <p:cTn id="150" presetID="1" presetClass="entr" presetSubtype="0" fill="hold" grpId="0" nodeType="afterEffect">
                                  <p:stCondLst>
                                    <p:cond delay="0"/>
                                  </p:stCondLst>
                                  <p:childTnLst>
                                    <p:set>
                                      <p:cBhvr>
                                        <p:cTn id="151" dur="1" fill="hold">
                                          <p:stCondLst>
                                            <p:cond delay="0"/>
                                          </p:stCondLst>
                                        </p:cTn>
                                        <p:tgtEl>
                                          <p:spTgt spid="1197177"/>
                                        </p:tgtEl>
                                        <p:attrNameLst>
                                          <p:attrName>style.visibility</p:attrName>
                                        </p:attrNameLst>
                                      </p:cBhvr>
                                      <p:to>
                                        <p:strVal val="visible"/>
                                      </p:to>
                                    </p:set>
                                  </p:childTnLst>
                                </p:cTn>
                              </p:par>
                            </p:childTnLst>
                          </p:cTn>
                        </p:par>
                        <p:par>
                          <p:cTn id="152" fill="hold" nodeType="afterGroup">
                            <p:stCondLst>
                              <p:cond delay="1500"/>
                            </p:stCondLst>
                            <p:childTnLst>
                              <p:par>
                                <p:cTn id="153" presetID="22" presetClass="entr" presetSubtype="2" fill="hold" nodeType="afterEffect">
                                  <p:stCondLst>
                                    <p:cond delay="0"/>
                                  </p:stCondLst>
                                  <p:childTnLst>
                                    <p:set>
                                      <p:cBhvr>
                                        <p:cTn id="154" dur="1" fill="hold">
                                          <p:stCondLst>
                                            <p:cond delay="0"/>
                                          </p:stCondLst>
                                        </p:cTn>
                                        <p:tgtEl>
                                          <p:spTgt spid="1197185"/>
                                        </p:tgtEl>
                                        <p:attrNameLst>
                                          <p:attrName>style.visibility</p:attrName>
                                        </p:attrNameLst>
                                      </p:cBhvr>
                                      <p:to>
                                        <p:strVal val="visible"/>
                                      </p:to>
                                    </p:set>
                                    <p:animEffect transition="in" filter="wipe(right)">
                                      <p:cBhvr>
                                        <p:cTn id="155" dur="500"/>
                                        <p:tgtEl>
                                          <p:spTgt spid="1197185"/>
                                        </p:tgtEl>
                                      </p:cBhvr>
                                    </p:animEffect>
                                  </p:childTnLst>
                                </p:cTn>
                              </p:par>
                            </p:childTnLst>
                          </p:cTn>
                        </p:par>
                        <p:par>
                          <p:cTn id="156" fill="hold" nodeType="afterGroup">
                            <p:stCondLst>
                              <p:cond delay="2000"/>
                            </p:stCondLst>
                            <p:childTnLst>
                              <p:par>
                                <p:cTn id="157" presetID="1" presetClass="entr" presetSubtype="0" fill="hold" grpId="0" nodeType="afterEffect">
                                  <p:stCondLst>
                                    <p:cond delay="0"/>
                                  </p:stCondLst>
                                  <p:childTnLst>
                                    <p:set>
                                      <p:cBhvr>
                                        <p:cTn id="158" dur="1" fill="hold">
                                          <p:stCondLst>
                                            <p:cond delay="0"/>
                                          </p:stCondLst>
                                        </p:cTn>
                                        <p:tgtEl>
                                          <p:spTgt spid="1197178"/>
                                        </p:tgtEl>
                                        <p:attrNameLst>
                                          <p:attrName>style.visibility</p:attrName>
                                        </p:attrNameLst>
                                      </p:cBhvr>
                                      <p:to>
                                        <p:strVal val="visible"/>
                                      </p:to>
                                    </p:set>
                                  </p:childTnLst>
                                </p:cTn>
                              </p:par>
                            </p:childTnLst>
                          </p:cTn>
                        </p:par>
                        <p:par>
                          <p:cTn id="159" fill="hold" nodeType="afterGroup">
                            <p:stCondLst>
                              <p:cond delay="2000"/>
                            </p:stCondLst>
                            <p:childTnLst>
                              <p:par>
                                <p:cTn id="160" presetID="22" presetClass="entr" presetSubtype="8" fill="hold" nodeType="afterEffect">
                                  <p:stCondLst>
                                    <p:cond delay="0"/>
                                  </p:stCondLst>
                                  <p:childTnLst>
                                    <p:set>
                                      <p:cBhvr>
                                        <p:cTn id="161" dur="1" fill="hold">
                                          <p:stCondLst>
                                            <p:cond delay="0"/>
                                          </p:stCondLst>
                                        </p:cTn>
                                        <p:tgtEl>
                                          <p:spTgt spid="1197186"/>
                                        </p:tgtEl>
                                        <p:attrNameLst>
                                          <p:attrName>style.visibility</p:attrName>
                                        </p:attrNameLst>
                                      </p:cBhvr>
                                      <p:to>
                                        <p:strVal val="visible"/>
                                      </p:to>
                                    </p:set>
                                    <p:animEffect transition="in" filter="wipe(left)">
                                      <p:cBhvr>
                                        <p:cTn id="162" dur="500"/>
                                        <p:tgtEl>
                                          <p:spTgt spid="1197186"/>
                                        </p:tgtEl>
                                      </p:cBhvr>
                                    </p:animEffect>
                                  </p:childTnLst>
                                </p:cTn>
                              </p:par>
                            </p:childTnLst>
                          </p:cTn>
                        </p:par>
                        <p:par>
                          <p:cTn id="163" fill="hold" nodeType="afterGroup">
                            <p:stCondLst>
                              <p:cond delay="2500"/>
                            </p:stCondLst>
                            <p:childTnLst>
                              <p:par>
                                <p:cTn id="164" presetID="1" presetClass="entr" presetSubtype="0" fill="hold" grpId="0" nodeType="afterEffect">
                                  <p:stCondLst>
                                    <p:cond delay="0"/>
                                  </p:stCondLst>
                                  <p:childTnLst>
                                    <p:set>
                                      <p:cBhvr>
                                        <p:cTn id="165" dur="1" fill="hold">
                                          <p:stCondLst>
                                            <p:cond delay="0"/>
                                          </p:stCondLst>
                                        </p:cTn>
                                        <p:tgtEl>
                                          <p:spTgt spid="1197179"/>
                                        </p:tgtEl>
                                        <p:attrNameLst>
                                          <p:attrName>style.visibility</p:attrName>
                                        </p:attrNameLst>
                                      </p:cBhvr>
                                      <p:to>
                                        <p:strVal val="visible"/>
                                      </p:to>
                                    </p:set>
                                  </p:childTnLst>
                                </p:cTn>
                              </p:par>
                            </p:childTnLst>
                          </p:cTn>
                        </p:par>
                        <p:par>
                          <p:cTn id="166" fill="hold" nodeType="afterGroup">
                            <p:stCondLst>
                              <p:cond delay="2500"/>
                            </p:stCondLst>
                            <p:childTnLst>
                              <p:par>
                                <p:cTn id="167" presetID="22" presetClass="entr" presetSubtype="2" fill="hold" nodeType="afterEffect">
                                  <p:stCondLst>
                                    <p:cond delay="0"/>
                                  </p:stCondLst>
                                  <p:childTnLst>
                                    <p:set>
                                      <p:cBhvr>
                                        <p:cTn id="168" dur="1" fill="hold">
                                          <p:stCondLst>
                                            <p:cond delay="0"/>
                                          </p:stCondLst>
                                        </p:cTn>
                                        <p:tgtEl>
                                          <p:spTgt spid="1197187"/>
                                        </p:tgtEl>
                                        <p:attrNameLst>
                                          <p:attrName>style.visibility</p:attrName>
                                        </p:attrNameLst>
                                      </p:cBhvr>
                                      <p:to>
                                        <p:strVal val="visible"/>
                                      </p:to>
                                    </p:set>
                                    <p:animEffect transition="in" filter="wipe(right)">
                                      <p:cBhvr>
                                        <p:cTn id="169" dur="500"/>
                                        <p:tgtEl>
                                          <p:spTgt spid="1197187"/>
                                        </p:tgtEl>
                                      </p:cBhvr>
                                    </p:animEffect>
                                  </p:childTnLst>
                                </p:cTn>
                              </p:par>
                            </p:childTnLst>
                          </p:cTn>
                        </p:par>
                        <p:par>
                          <p:cTn id="170" fill="hold" nodeType="afterGroup">
                            <p:stCondLst>
                              <p:cond delay="3000"/>
                            </p:stCondLst>
                            <p:childTnLst>
                              <p:par>
                                <p:cTn id="171" presetID="1" presetClass="entr" presetSubtype="0" fill="hold" grpId="0" nodeType="afterEffect">
                                  <p:stCondLst>
                                    <p:cond delay="0"/>
                                  </p:stCondLst>
                                  <p:childTnLst>
                                    <p:set>
                                      <p:cBhvr>
                                        <p:cTn id="172" dur="1" fill="hold">
                                          <p:stCondLst>
                                            <p:cond delay="0"/>
                                          </p:stCondLst>
                                        </p:cTn>
                                        <p:tgtEl>
                                          <p:spTgt spid="1197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7147" grpId="0"/>
      <p:bldP spid="1197147" grpId="1"/>
      <p:bldP spid="1197148" grpId="0"/>
      <p:bldP spid="1197149" grpId="0"/>
      <p:bldP spid="1197149" grpId="1"/>
      <p:bldP spid="1197150" grpId="0"/>
      <p:bldP spid="1197150" grpId="1"/>
      <p:bldP spid="1197151" grpId="0"/>
      <p:bldP spid="1197151" grpId="1"/>
      <p:bldP spid="1197152" grpId="0"/>
      <p:bldP spid="1197152" grpId="1"/>
      <p:bldP spid="1197153" grpId="0"/>
      <p:bldP spid="1197153" grpId="1"/>
      <p:bldP spid="1197154" grpId="0"/>
      <p:bldP spid="1197154" grpId="1"/>
      <p:bldP spid="1197159" grpId="0"/>
      <p:bldP spid="1197160" grpId="0"/>
      <p:bldP spid="1197161" grpId="0"/>
      <p:bldP spid="1197162" grpId="0"/>
      <p:bldP spid="1197163" grpId="0"/>
      <p:bldP spid="1197164" grpId="0"/>
      <p:bldP spid="1197165" grpId="0"/>
      <p:bldP spid="1197166" grpId="0" animBg="1"/>
      <p:bldP spid="1197167" grpId="0" animBg="1"/>
      <p:bldP spid="1197168" grpId="0" animBg="1"/>
      <p:bldP spid="1197169" grpId="0" animBg="1"/>
      <p:bldP spid="1197170" grpId="0" animBg="1"/>
      <p:bldP spid="1197171" grpId="0" animBg="1"/>
      <p:bldP spid="1197172" grpId="0" animBg="1"/>
      <p:bldP spid="1197173" grpId="0" animBg="1"/>
      <p:bldP spid="1197174" grpId="0" animBg="1"/>
      <p:bldP spid="1197175" grpId="0" animBg="1"/>
      <p:bldP spid="1197176" grpId="0" animBg="1"/>
      <p:bldP spid="1197177" grpId="0" animBg="1"/>
      <p:bldP spid="1197178" grpId="0" animBg="1"/>
      <p:bldP spid="1197179" grpId="0" animBg="1"/>
      <p:bldP spid="119718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t>Shortest Seek Time First (SSTF)</a:t>
            </a:r>
            <a:endParaRPr lang="en-US" sz="4000"/>
          </a:p>
        </p:txBody>
      </p:sp>
      <p:sp>
        <p:nvSpPr>
          <p:cNvPr id="22531" name="Rectangle 3"/>
          <p:cNvSpPr>
            <a:spLocks noGrp="1" noChangeArrowheads="1"/>
          </p:cNvSpPr>
          <p:nvPr>
            <p:ph type="body" sz="half" idx="1"/>
          </p:nvPr>
        </p:nvSpPr>
        <p:spPr>
          <a:xfrm>
            <a:off x="95250" y="908050"/>
            <a:ext cx="8528050" cy="1296988"/>
          </a:xfrm>
        </p:spPr>
        <p:txBody>
          <a:bodyPr/>
          <a:lstStyle/>
          <a:p>
            <a:pPr eaLnBrk="1" hangingPunct="1">
              <a:buFont typeface="Wingdings" pitchFamily="2" charset="2"/>
              <a:buNone/>
            </a:pPr>
            <a:r>
              <a:rPr lang="en-US" sz="2000" dirty="0">
                <a:solidFill>
                  <a:schemeClr val="hlink"/>
                </a:solidFill>
              </a:rPr>
              <a:t>SSTF</a:t>
            </a:r>
            <a:r>
              <a:rPr lang="en-US" sz="2000" dirty="0"/>
              <a:t> serves closest request first:</a:t>
            </a:r>
          </a:p>
          <a:p>
            <a:pPr eaLnBrk="1" hangingPunct="1"/>
            <a:r>
              <a:rPr lang="en-US" sz="2000" dirty="0"/>
              <a:t>short seek times</a:t>
            </a:r>
          </a:p>
          <a:p>
            <a:pPr eaLnBrk="1" hangingPunct="1"/>
            <a:r>
              <a:rPr lang="en-US" sz="2000" dirty="0"/>
              <a:t>longer maximum response times – </a:t>
            </a:r>
            <a:r>
              <a:rPr lang="en-US" sz="2000" b="1" dirty="0"/>
              <a:t>may even lead to starvation</a:t>
            </a:r>
          </a:p>
        </p:txBody>
      </p:sp>
      <p:graphicFrame>
        <p:nvGraphicFramePr>
          <p:cNvPr id="1303556" name="Group 4"/>
          <p:cNvGraphicFramePr>
            <a:graphicFrameLocks noGrp="1"/>
          </p:cNvGraphicFramePr>
          <p:nvPr>
            <p:ph sz="half" idx="2"/>
          </p:nvPr>
        </p:nvGraphicFramePr>
        <p:xfrm>
          <a:off x="2595563" y="3498850"/>
          <a:ext cx="6480175" cy="282575"/>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2">
                  <a:extLst>
                    <a:ext uri="{9D8B030D-6E8A-4147-A177-3AD203B41FA5}">
                      <a16:colId xmlns:a16="http://schemas.microsoft.com/office/drawing/2014/main" val="20003"/>
                    </a:ext>
                  </a:extLst>
                </a:gridCol>
                <a:gridCol w="258763">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2">
                  <a:extLst>
                    <a:ext uri="{9D8B030D-6E8A-4147-A177-3AD203B41FA5}">
                      <a16:colId xmlns:a16="http://schemas.microsoft.com/office/drawing/2014/main" val="20006"/>
                    </a:ext>
                  </a:extLst>
                </a:gridCol>
                <a:gridCol w="258763">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2">
                  <a:extLst>
                    <a:ext uri="{9D8B030D-6E8A-4147-A177-3AD203B41FA5}">
                      <a16:colId xmlns:a16="http://schemas.microsoft.com/office/drawing/2014/main" val="20017"/>
                    </a:ext>
                  </a:extLst>
                </a:gridCol>
                <a:gridCol w="258763">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2">
                  <a:extLst>
                    <a:ext uri="{9D8B030D-6E8A-4147-A177-3AD203B41FA5}">
                      <a16:colId xmlns:a16="http://schemas.microsoft.com/office/drawing/2014/main" val="20020"/>
                    </a:ext>
                  </a:extLst>
                </a:gridCol>
                <a:gridCol w="258763">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825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8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 name="Group 58"/>
          <p:cNvGrpSpPr>
            <a:grpSpLocks/>
          </p:cNvGrpSpPr>
          <p:nvPr/>
        </p:nvGrpSpPr>
        <p:grpSpPr bwMode="auto">
          <a:xfrm>
            <a:off x="2411413" y="3052763"/>
            <a:ext cx="6708775" cy="3140075"/>
            <a:chOff x="1519" y="1395"/>
            <a:chExt cx="4226" cy="1978"/>
          </a:xfrm>
        </p:grpSpPr>
        <p:grpSp>
          <p:nvGrpSpPr>
            <p:cNvPr id="22650" name="Group 59"/>
            <p:cNvGrpSpPr>
              <a:grpSpLocks/>
            </p:cNvGrpSpPr>
            <p:nvPr/>
          </p:nvGrpSpPr>
          <p:grpSpPr bwMode="auto">
            <a:xfrm>
              <a:off x="1519" y="1961"/>
              <a:ext cx="212" cy="1412"/>
              <a:chOff x="60" y="2755"/>
              <a:chExt cx="212" cy="1412"/>
            </a:xfrm>
          </p:grpSpPr>
          <p:sp>
            <p:nvSpPr>
              <p:cNvPr id="22658"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i="1"/>
                  <a:t>time</a:t>
                </a:r>
              </a:p>
            </p:txBody>
          </p:sp>
          <p:sp>
            <p:nvSpPr>
              <p:cNvPr id="22659"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22651" name="Text Box 62"/>
            <p:cNvSpPr txBox="1">
              <a:spLocks noChangeArrowheads="1"/>
            </p:cNvSpPr>
            <p:nvPr/>
          </p:nvSpPr>
          <p:spPr bwMode="auto">
            <a:xfrm>
              <a:off x="4830" y="1395"/>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cylinder number</a:t>
              </a:r>
            </a:p>
          </p:txBody>
        </p:sp>
        <p:sp>
          <p:nvSpPr>
            <p:cNvPr id="22652" name="Text Box 63"/>
            <p:cNvSpPr txBox="1">
              <a:spLocks noChangeArrowheads="1"/>
            </p:cNvSpPr>
            <p:nvPr/>
          </p:nvSpPr>
          <p:spPr bwMode="auto">
            <a:xfrm>
              <a:off x="1635"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1</a:t>
              </a:r>
            </a:p>
          </p:txBody>
        </p:sp>
        <p:sp>
          <p:nvSpPr>
            <p:cNvPr id="22653" name="Text Box 64"/>
            <p:cNvSpPr txBox="1">
              <a:spLocks noChangeArrowheads="1"/>
            </p:cNvSpPr>
            <p:nvPr/>
          </p:nvSpPr>
          <p:spPr bwMode="auto">
            <a:xfrm>
              <a:off x="2289"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5</a:t>
              </a:r>
            </a:p>
          </p:txBody>
        </p:sp>
        <p:sp>
          <p:nvSpPr>
            <p:cNvPr id="22654" name="Text Box 65"/>
            <p:cNvSpPr txBox="1">
              <a:spLocks noChangeArrowheads="1"/>
            </p:cNvSpPr>
            <p:nvPr/>
          </p:nvSpPr>
          <p:spPr bwMode="auto">
            <a:xfrm>
              <a:off x="3072"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10</a:t>
              </a:r>
            </a:p>
          </p:txBody>
        </p:sp>
        <p:sp>
          <p:nvSpPr>
            <p:cNvPr id="22655" name="Text Box 66"/>
            <p:cNvSpPr txBox="1">
              <a:spLocks noChangeArrowheads="1"/>
            </p:cNvSpPr>
            <p:nvPr/>
          </p:nvSpPr>
          <p:spPr bwMode="auto">
            <a:xfrm>
              <a:off x="3881"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15</a:t>
              </a:r>
            </a:p>
          </p:txBody>
        </p:sp>
        <p:sp>
          <p:nvSpPr>
            <p:cNvPr id="22656" name="Text Box 67"/>
            <p:cNvSpPr txBox="1">
              <a:spLocks noChangeArrowheads="1"/>
            </p:cNvSpPr>
            <p:nvPr/>
          </p:nvSpPr>
          <p:spPr bwMode="auto">
            <a:xfrm>
              <a:off x="4696"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20</a:t>
              </a:r>
            </a:p>
          </p:txBody>
        </p:sp>
        <p:sp>
          <p:nvSpPr>
            <p:cNvPr id="22657" name="Text Box 68"/>
            <p:cNvSpPr txBox="1">
              <a:spLocks noChangeArrowheads="1"/>
            </p:cNvSpPr>
            <p:nvPr/>
          </p:nvSpPr>
          <p:spPr bwMode="auto">
            <a:xfrm>
              <a:off x="5525"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25</a:t>
              </a:r>
            </a:p>
          </p:txBody>
        </p:sp>
      </p:grpSp>
      <p:graphicFrame>
        <p:nvGraphicFramePr>
          <p:cNvPr id="1303621" name="Group 69"/>
          <p:cNvGraphicFramePr>
            <a:graphicFrameLocks noGrp="1"/>
          </p:cNvGraphicFramePr>
          <p:nvPr/>
        </p:nvGraphicFramePr>
        <p:xfrm>
          <a:off x="814388" y="3479800"/>
          <a:ext cx="292100" cy="2706689"/>
        </p:xfrm>
        <a:graphic>
          <a:graphicData uri="http://schemas.openxmlformats.org/drawingml/2006/table">
            <a:tbl>
              <a:tblPr/>
              <a:tblGrid>
                <a:gridCol w="292100">
                  <a:extLst>
                    <a:ext uri="{9D8B030D-6E8A-4147-A177-3AD203B41FA5}">
                      <a16:colId xmlns:a16="http://schemas.microsoft.com/office/drawing/2014/main" val="20000"/>
                    </a:ext>
                  </a:extLst>
                </a:gridCol>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303643" name="Text Box 91"/>
          <p:cNvSpPr txBox="1">
            <a:spLocks noChangeArrowheads="1"/>
          </p:cNvSpPr>
          <p:nvPr/>
        </p:nvSpPr>
        <p:spPr bwMode="auto">
          <a:xfrm>
            <a:off x="71438" y="27559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00FF00"/>
                </a:solidFill>
              </a:rPr>
              <a:t>12</a:t>
            </a:r>
          </a:p>
        </p:txBody>
      </p:sp>
      <p:sp>
        <p:nvSpPr>
          <p:cNvPr id="1303644" name="Text Box 92"/>
          <p:cNvSpPr txBox="1">
            <a:spLocks noChangeArrowheads="1"/>
          </p:cNvSpPr>
          <p:nvPr/>
        </p:nvSpPr>
        <p:spPr bwMode="auto">
          <a:xfrm>
            <a:off x="115888" y="2447925"/>
            <a:ext cx="32289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a:solidFill>
                  <a:schemeClr val="folHlink"/>
                </a:solidFill>
              </a:rPr>
              <a:t>incoming requests (in order of arrival):</a:t>
            </a:r>
          </a:p>
        </p:txBody>
      </p:sp>
      <p:sp>
        <p:nvSpPr>
          <p:cNvPr id="1303645" name="Text Box 93"/>
          <p:cNvSpPr txBox="1">
            <a:spLocks noChangeArrowheads="1"/>
          </p:cNvSpPr>
          <p:nvPr/>
        </p:nvSpPr>
        <p:spPr bwMode="auto">
          <a:xfrm>
            <a:off x="601663" y="27559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folHlink"/>
                </a:solidFill>
              </a:rPr>
              <a:t>14</a:t>
            </a:r>
          </a:p>
        </p:txBody>
      </p:sp>
      <p:sp>
        <p:nvSpPr>
          <p:cNvPr id="1303646" name="Text Box 94"/>
          <p:cNvSpPr txBox="1">
            <a:spLocks noChangeArrowheads="1"/>
          </p:cNvSpPr>
          <p:nvPr/>
        </p:nvSpPr>
        <p:spPr bwMode="auto">
          <a:xfrm>
            <a:off x="1131888" y="275590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t>2</a:t>
            </a:r>
          </a:p>
        </p:txBody>
      </p:sp>
      <p:sp>
        <p:nvSpPr>
          <p:cNvPr id="1303647" name="Text Box 95"/>
          <p:cNvSpPr txBox="1">
            <a:spLocks noChangeArrowheads="1"/>
          </p:cNvSpPr>
          <p:nvPr/>
        </p:nvSpPr>
        <p:spPr bwMode="auto">
          <a:xfrm>
            <a:off x="1536700" y="2755900"/>
            <a:ext cx="3095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FF6600"/>
                </a:solidFill>
              </a:rPr>
              <a:t>7</a:t>
            </a:r>
          </a:p>
        </p:txBody>
      </p:sp>
      <p:sp>
        <p:nvSpPr>
          <p:cNvPr id="1303648" name="Text Box 96"/>
          <p:cNvSpPr txBox="1">
            <a:spLocks noChangeArrowheads="1"/>
          </p:cNvSpPr>
          <p:nvPr/>
        </p:nvSpPr>
        <p:spPr bwMode="auto">
          <a:xfrm>
            <a:off x="1941513" y="27559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33CC33"/>
                </a:solidFill>
              </a:rPr>
              <a:t>21</a:t>
            </a:r>
          </a:p>
        </p:txBody>
      </p:sp>
      <p:sp>
        <p:nvSpPr>
          <p:cNvPr id="1303649" name="Text Box 97"/>
          <p:cNvSpPr txBox="1">
            <a:spLocks noChangeArrowheads="1"/>
          </p:cNvSpPr>
          <p:nvPr/>
        </p:nvSpPr>
        <p:spPr bwMode="auto">
          <a:xfrm>
            <a:off x="2471738" y="275590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66CCFF"/>
                </a:solidFill>
              </a:rPr>
              <a:t>8</a:t>
            </a:r>
          </a:p>
        </p:txBody>
      </p:sp>
      <p:sp>
        <p:nvSpPr>
          <p:cNvPr id="1303650" name="Text Box 98"/>
          <p:cNvSpPr txBox="1">
            <a:spLocks noChangeArrowheads="1"/>
          </p:cNvSpPr>
          <p:nvPr/>
        </p:nvSpPr>
        <p:spPr bwMode="auto">
          <a:xfrm>
            <a:off x="2876550" y="27559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hlink"/>
                </a:solidFill>
              </a:rPr>
              <a:t>24</a:t>
            </a:r>
          </a:p>
        </p:txBody>
      </p:sp>
      <p:grpSp>
        <p:nvGrpSpPr>
          <p:cNvPr id="4" name="Group 99"/>
          <p:cNvGrpSpPr>
            <a:grpSpLocks/>
          </p:cNvGrpSpPr>
          <p:nvPr/>
        </p:nvGrpSpPr>
        <p:grpSpPr bwMode="auto">
          <a:xfrm>
            <a:off x="963613" y="3306763"/>
            <a:ext cx="1103312" cy="3059112"/>
            <a:chOff x="607" y="1423"/>
            <a:chExt cx="695" cy="1927"/>
          </a:xfrm>
        </p:grpSpPr>
        <p:sp>
          <p:nvSpPr>
            <p:cNvPr id="22647" name="Text Box 100"/>
            <p:cNvSpPr txBox="1">
              <a:spLocks noChangeArrowheads="1"/>
            </p:cNvSpPr>
            <p:nvPr/>
          </p:nvSpPr>
          <p:spPr bwMode="auto">
            <a:xfrm>
              <a:off x="663" y="1494"/>
              <a:ext cx="639"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scheduling</a:t>
              </a:r>
            </a:p>
            <a:p>
              <a:r>
                <a:rPr lang="en-US" sz="1400" b="0" i="1">
                  <a:solidFill>
                    <a:schemeClr val="folHlink"/>
                  </a:solidFill>
                </a:rPr>
                <a:t>queue</a:t>
              </a:r>
            </a:p>
          </p:txBody>
        </p:sp>
        <p:sp>
          <p:nvSpPr>
            <p:cNvPr id="22648" name="Line 101"/>
            <p:cNvSpPr>
              <a:spLocks noChangeShapeType="1"/>
            </p:cNvSpPr>
            <p:nvPr/>
          </p:nvSpPr>
          <p:spPr bwMode="auto">
            <a:xfrm>
              <a:off x="607" y="3265"/>
              <a:ext cx="0" cy="8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22649" name="Line 102"/>
            <p:cNvSpPr>
              <a:spLocks noChangeShapeType="1"/>
            </p:cNvSpPr>
            <p:nvPr/>
          </p:nvSpPr>
          <p:spPr bwMode="auto">
            <a:xfrm>
              <a:off x="607" y="1423"/>
              <a:ext cx="0" cy="8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1303655" name="Text Box 103"/>
          <p:cNvSpPr txBox="1">
            <a:spLocks noChangeArrowheads="1"/>
          </p:cNvSpPr>
          <p:nvPr/>
        </p:nvSpPr>
        <p:spPr bwMode="auto">
          <a:xfrm>
            <a:off x="2906713" y="280511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chemeClr val="hlink"/>
                </a:solidFill>
              </a:rPr>
              <a:t>24</a:t>
            </a:r>
          </a:p>
        </p:txBody>
      </p:sp>
      <p:sp>
        <p:nvSpPr>
          <p:cNvPr id="1303656" name="Text Box 104"/>
          <p:cNvSpPr txBox="1">
            <a:spLocks noChangeArrowheads="1"/>
          </p:cNvSpPr>
          <p:nvPr/>
        </p:nvSpPr>
        <p:spPr bwMode="auto">
          <a:xfrm>
            <a:off x="2511425" y="2805113"/>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66CCFF"/>
                </a:solidFill>
              </a:rPr>
              <a:t>8</a:t>
            </a:r>
          </a:p>
        </p:txBody>
      </p:sp>
      <p:sp>
        <p:nvSpPr>
          <p:cNvPr id="1303657" name="Text Box 105"/>
          <p:cNvSpPr txBox="1">
            <a:spLocks noChangeArrowheads="1"/>
          </p:cNvSpPr>
          <p:nvPr/>
        </p:nvSpPr>
        <p:spPr bwMode="auto">
          <a:xfrm>
            <a:off x="1971675" y="280511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33CC33"/>
                </a:solidFill>
              </a:rPr>
              <a:t>21</a:t>
            </a:r>
          </a:p>
        </p:txBody>
      </p:sp>
      <p:sp>
        <p:nvSpPr>
          <p:cNvPr id="1303658" name="Text Box 106"/>
          <p:cNvSpPr txBox="1">
            <a:spLocks noChangeArrowheads="1"/>
          </p:cNvSpPr>
          <p:nvPr/>
        </p:nvSpPr>
        <p:spPr bwMode="auto">
          <a:xfrm>
            <a:off x="1509713" y="2805113"/>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FF6600"/>
                </a:solidFill>
              </a:rPr>
              <a:t>7</a:t>
            </a:r>
          </a:p>
        </p:txBody>
      </p:sp>
      <p:sp>
        <p:nvSpPr>
          <p:cNvPr id="1303659" name="Text Box 107"/>
          <p:cNvSpPr txBox="1">
            <a:spLocks noChangeArrowheads="1"/>
          </p:cNvSpPr>
          <p:nvPr/>
        </p:nvSpPr>
        <p:spPr bwMode="auto">
          <a:xfrm>
            <a:off x="1125538" y="2805113"/>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t>2</a:t>
            </a:r>
          </a:p>
        </p:txBody>
      </p:sp>
      <p:sp>
        <p:nvSpPr>
          <p:cNvPr id="1303660" name="Text Box 108"/>
          <p:cNvSpPr txBox="1">
            <a:spLocks noChangeArrowheads="1"/>
          </p:cNvSpPr>
          <p:nvPr/>
        </p:nvSpPr>
        <p:spPr bwMode="auto">
          <a:xfrm>
            <a:off x="615950" y="280511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chemeClr val="folHlink"/>
                </a:solidFill>
              </a:rPr>
              <a:t>14</a:t>
            </a:r>
          </a:p>
        </p:txBody>
      </p:sp>
      <p:sp>
        <p:nvSpPr>
          <p:cNvPr id="1303661" name="Text Box 109"/>
          <p:cNvSpPr txBox="1">
            <a:spLocks noChangeArrowheads="1"/>
          </p:cNvSpPr>
          <p:nvPr/>
        </p:nvSpPr>
        <p:spPr bwMode="auto">
          <a:xfrm>
            <a:off x="104775" y="280511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00FF00"/>
                </a:solidFill>
              </a:rPr>
              <a:t>12</a:t>
            </a:r>
          </a:p>
        </p:txBody>
      </p:sp>
      <p:sp>
        <p:nvSpPr>
          <p:cNvPr id="1303662" name="Oval 110"/>
          <p:cNvSpPr>
            <a:spLocks noChangeArrowheads="1"/>
          </p:cNvSpPr>
          <p:nvPr/>
        </p:nvSpPr>
        <p:spPr bwMode="auto">
          <a:xfrm>
            <a:off x="6021388" y="3584575"/>
            <a:ext cx="134937" cy="134938"/>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3" name="Oval 111"/>
          <p:cNvSpPr>
            <a:spLocks noChangeArrowheads="1"/>
          </p:cNvSpPr>
          <p:nvPr/>
        </p:nvSpPr>
        <p:spPr bwMode="auto">
          <a:xfrm>
            <a:off x="2916238" y="3584575"/>
            <a:ext cx="134937"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4" name="Oval 112"/>
          <p:cNvSpPr>
            <a:spLocks noChangeArrowheads="1"/>
          </p:cNvSpPr>
          <p:nvPr/>
        </p:nvSpPr>
        <p:spPr bwMode="auto">
          <a:xfrm>
            <a:off x="4211638" y="3584575"/>
            <a:ext cx="134937" cy="134938"/>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5" name="Oval 113"/>
          <p:cNvSpPr>
            <a:spLocks noChangeArrowheads="1"/>
          </p:cNvSpPr>
          <p:nvPr/>
        </p:nvSpPr>
        <p:spPr bwMode="auto">
          <a:xfrm>
            <a:off x="4481513" y="3584575"/>
            <a:ext cx="134937"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6" name="Oval 114"/>
          <p:cNvSpPr>
            <a:spLocks noChangeArrowheads="1"/>
          </p:cNvSpPr>
          <p:nvPr/>
        </p:nvSpPr>
        <p:spPr bwMode="auto">
          <a:xfrm>
            <a:off x="8612188" y="3584575"/>
            <a:ext cx="134937" cy="134938"/>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7" name="Oval 115"/>
          <p:cNvSpPr>
            <a:spLocks noChangeArrowheads="1"/>
          </p:cNvSpPr>
          <p:nvPr/>
        </p:nvSpPr>
        <p:spPr bwMode="auto">
          <a:xfrm>
            <a:off x="7848600" y="3584575"/>
            <a:ext cx="134938"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8" name="Oval 116"/>
          <p:cNvSpPr>
            <a:spLocks noChangeArrowheads="1"/>
          </p:cNvSpPr>
          <p:nvPr/>
        </p:nvSpPr>
        <p:spPr bwMode="auto">
          <a:xfrm>
            <a:off x="5513388" y="3589338"/>
            <a:ext cx="134937" cy="134937"/>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69" name="Line 117"/>
          <p:cNvSpPr>
            <a:spLocks noChangeShapeType="1"/>
          </p:cNvSpPr>
          <p:nvPr/>
        </p:nvSpPr>
        <p:spPr bwMode="auto">
          <a:xfrm>
            <a:off x="5292725" y="4059238"/>
            <a:ext cx="314325" cy="90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0" name="Line 118"/>
          <p:cNvSpPr>
            <a:spLocks noChangeShapeType="1"/>
          </p:cNvSpPr>
          <p:nvPr/>
        </p:nvSpPr>
        <p:spPr bwMode="auto">
          <a:xfrm>
            <a:off x="5607050" y="4149725"/>
            <a:ext cx="495300" cy="1349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1" name="Line 119"/>
          <p:cNvSpPr>
            <a:spLocks noChangeShapeType="1"/>
          </p:cNvSpPr>
          <p:nvPr/>
        </p:nvSpPr>
        <p:spPr bwMode="auto">
          <a:xfrm flipH="1">
            <a:off x="4527550" y="4284663"/>
            <a:ext cx="157480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2" name="Line 120"/>
          <p:cNvSpPr>
            <a:spLocks noChangeShapeType="1"/>
          </p:cNvSpPr>
          <p:nvPr/>
        </p:nvSpPr>
        <p:spPr bwMode="auto">
          <a:xfrm flipH="1">
            <a:off x="4257675" y="4508500"/>
            <a:ext cx="269875" cy="460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3" name="Line 121"/>
          <p:cNvSpPr>
            <a:spLocks noChangeShapeType="1"/>
          </p:cNvSpPr>
          <p:nvPr/>
        </p:nvSpPr>
        <p:spPr bwMode="auto">
          <a:xfrm flipH="1">
            <a:off x="2997200" y="4554538"/>
            <a:ext cx="1260475" cy="1349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4" name="Line 122"/>
          <p:cNvSpPr>
            <a:spLocks noChangeShapeType="1"/>
          </p:cNvSpPr>
          <p:nvPr/>
        </p:nvSpPr>
        <p:spPr bwMode="auto">
          <a:xfrm>
            <a:off x="2997200" y="4689475"/>
            <a:ext cx="4905375" cy="6746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5" name="Line 123"/>
          <p:cNvSpPr>
            <a:spLocks noChangeShapeType="1"/>
          </p:cNvSpPr>
          <p:nvPr/>
        </p:nvSpPr>
        <p:spPr bwMode="auto">
          <a:xfrm>
            <a:off x="7902575" y="5364163"/>
            <a:ext cx="765175" cy="90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3676" name="Oval 124"/>
          <p:cNvSpPr>
            <a:spLocks noChangeArrowheads="1"/>
          </p:cNvSpPr>
          <p:nvPr/>
        </p:nvSpPr>
        <p:spPr bwMode="auto">
          <a:xfrm>
            <a:off x="8610600" y="5364163"/>
            <a:ext cx="134938"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77" name="Oval 125"/>
          <p:cNvSpPr>
            <a:spLocks noChangeArrowheads="1"/>
          </p:cNvSpPr>
          <p:nvPr/>
        </p:nvSpPr>
        <p:spPr bwMode="auto">
          <a:xfrm>
            <a:off x="4479925" y="4419600"/>
            <a:ext cx="134938"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78" name="Oval 126"/>
          <p:cNvSpPr>
            <a:spLocks noChangeArrowheads="1"/>
          </p:cNvSpPr>
          <p:nvPr/>
        </p:nvSpPr>
        <p:spPr bwMode="auto">
          <a:xfrm>
            <a:off x="7856538" y="5273675"/>
            <a:ext cx="134937"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79" name="Oval 127"/>
          <p:cNvSpPr>
            <a:spLocks noChangeArrowheads="1"/>
          </p:cNvSpPr>
          <p:nvPr/>
        </p:nvSpPr>
        <p:spPr bwMode="auto">
          <a:xfrm>
            <a:off x="4210050" y="4464050"/>
            <a:ext cx="134938" cy="134938"/>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80" name="Oval 128"/>
          <p:cNvSpPr>
            <a:spLocks noChangeArrowheads="1"/>
          </p:cNvSpPr>
          <p:nvPr/>
        </p:nvSpPr>
        <p:spPr bwMode="auto">
          <a:xfrm>
            <a:off x="2924175" y="4598988"/>
            <a:ext cx="134938" cy="134937"/>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81" name="Oval 129"/>
          <p:cNvSpPr>
            <a:spLocks noChangeArrowheads="1"/>
          </p:cNvSpPr>
          <p:nvPr/>
        </p:nvSpPr>
        <p:spPr bwMode="auto">
          <a:xfrm>
            <a:off x="6029325" y="4194175"/>
            <a:ext cx="134938" cy="134938"/>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82" name="Oval 130"/>
          <p:cNvSpPr>
            <a:spLocks noChangeArrowheads="1"/>
          </p:cNvSpPr>
          <p:nvPr/>
        </p:nvSpPr>
        <p:spPr bwMode="auto">
          <a:xfrm>
            <a:off x="5521325" y="4059238"/>
            <a:ext cx="134938" cy="134937"/>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3683" name="Oval 131"/>
          <p:cNvSpPr>
            <a:spLocks noChangeArrowheads="1"/>
          </p:cNvSpPr>
          <p:nvPr/>
        </p:nvSpPr>
        <p:spPr bwMode="auto">
          <a:xfrm>
            <a:off x="5238750" y="397192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3" name="TextBox 2"/>
          <p:cNvSpPr txBox="1"/>
          <p:nvPr/>
        </p:nvSpPr>
        <p:spPr>
          <a:xfrm>
            <a:off x="8151173" y="5558709"/>
            <a:ext cx="1018227" cy="461665"/>
          </a:xfrm>
          <a:prstGeom prst="rect">
            <a:avLst/>
          </a:prstGeom>
          <a:noFill/>
        </p:spPr>
        <p:txBody>
          <a:bodyPr wrap="none" rtlCol="0">
            <a:spAutoFit/>
          </a:bodyPr>
          <a:lstStyle/>
          <a:p>
            <a:pPr algn="r"/>
            <a:r>
              <a:rPr lang="en-US" sz="1200" b="0" dirty="0"/>
              <a:t>arrived first, </a:t>
            </a:r>
            <a:br>
              <a:rPr lang="en-US" sz="1200" b="0" dirty="0"/>
            </a:br>
            <a:r>
              <a:rPr lang="en-US" sz="1200" b="0" dirty="0"/>
              <a:t>served last</a:t>
            </a:r>
          </a:p>
        </p:txBody>
      </p:sp>
      <p:sp>
        <p:nvSpPr>
          <p:cNvPr id="5" name="Frame 4"/>
          <p:cNvSpPr/>
          <p:nvPr/>
        </p:nvSpPr>
        <p:spPr bwMode="auto">
          <a:xfrm>
            <a:off x="8483600" y="5232400"/>
            <a:ext cx="406400" cy="381000"/>
          </a:xfrm>
          <a:prstGeom prst="fram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35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36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368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36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36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36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36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36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36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36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3643"/>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1303663"/>
                                        </p:tgtEl>
                                        <p:attrNameLst>
                                          <p:attrName>style.visibility</p:attrName>
                                        </p:attrNameLst>
                                      </p:cBhvr>
                                      <p:to>
                                        <p:strVal val="visible"/>
                                      </p:to>
                                    </p:set>
                                    <p:animEffect transition="in" filter="fade">
                                      <p:cBhvr>
                                        <p:cTn id="33" dur="2000"/>
                                        <p:tgtEl>
                                          <p:spTgt spid="130366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03664"/>
                                        </p:tgtEl>
                                        <p:attrNameLst>
                                          <p:attrName>style.visibility</p:attrName>
                                        </p:attrNameLst>
                                      </p:cBhvr>
                                      <p:to>
                                        <p:strVal val="visible"/>
                                      </p:to>
                                    </p:set>
                                    <p:animEffect transition="in" filter="fade">
                                      <p:cBhvr>
                                        <p:cTn id="36" dur="2000"/>
                                        <p:tgtEl>
                                          <p:spTgt spid="130366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03665"/>
                                        </p:tgtEl>
                                        <p:attrNameLst>
                                          <p:attrName>style.visibility</p:attrName>
                                        </p:attrNameLst>
                                      </p:cBhvr>
                                      <p:to>
                                        <p:strVal val="visible"/>
                                      </p:to>
                                    </p:set>
                                    <p:animEffect transition="in" filter="fade">
                                      <p:cBhvr>
                                        <p:cTn id="39" dur="2000"/>
                                        <p:tgtEl>
                                          <p:spTgt spid="130366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03668"/>
                                        </p:tgtEl>
                                        <p:attrNameLst>
                                          <p:attrName>style.visibility</p:attrName>
                                        </p:attrNameLst>
                                      </p:cBhvr>
                                      <p:to>
                                        <p:strVal val="visible"/>
                                      </p:to>
                                    </p:set>
                                    <p:animEffect transition="in" filter="fade">
                                      <p:cBhvr>
                                        <p:cTn id="42" dur="2000"/>
                                        <p:tgtEl>
                                          <p:spTgt spid="130366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03662"/>
                                        </p:tgtEl>
                                        <p:attrNameLst>
                                          <p:attrName>style.visibility</p:attrName>
                                        </p:attrNameLst>
                                      </p:cBhvr>
                                      <p:to>
                                        <p:strVal val="visible"/>
                                      </p:to>
                                    </p:set>
                                    <p:animEffect transition="in" filter="fade">
                                      <p:cBhvr>
                                        <p:cTn id="45" dur="2000"/>
                                        <p:tgtEl>
                                          <p:spTgt spid="130366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303667"/>
                                        </p:tgtEl>
                                        <p:attrNameLst>
                                          <p:attrName>style.visibility</p:attrName>
                                        </p:attrNameLst>
                                      </p:cBhvr>
                                      <p:to>
                                        <p:strVal val="visible"/>
                                      </p:to>
                                    </p:set>
                                    <p:animEffect transition="in" filter="fade">
                                      <p:cBhvr>
                                        <p:cTn id="48" dur="2000"/>
                                        <p:tgtEl>
                                          <p:spTgt spid="130366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03666"/>
                                        </p:tgtEl>
                                        <p:attrNameLst>
                                          <p:attrName>style.visibility</p:attrName>
                                        </p:attrNameLst>
                                      </p:cBhvr>
                                      <p:to>
                                        <p:strVal val="visible"/>
                                      </p:to>
                                    </p:set>
                                    <p:animEffect transition="in" filter="fade">
                                      <p:cBhvr>
                                        <p:cTn id="51" dur="2000"/>
                                        <p:tgtEl>
                                          <p:spTgt spid="1303666"/>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303661"/>
                                        </p:tgtEl>
                                        <p:attrNameLst>
                                          <p:attrName>style.visibility</p:attrName>
                                        </p:attrNameLst>
                                      </p:cBhvr>
                                      <p:to>
                                        <p:strVal val="visible"/>
                                      </p:to>
                                    </p:set>
                                  </p:childTnLst>
                                </p:cTn>
                              </p:par>
                            </p:childTnLst>
                          </p:cTn>
                        </p:par>
                        <p:par>
                          <p:cTn id="56" fill="hold" nodeType="afterGroup">
                            <p:stCondLst>
                              <p:cond delay="0"/>
                            </p:stCondLst>
                            <p:childTnLst>
                              <p:par>
                                <p:cTn id="57" presetID="0" presetClass="path" presetSubtype="0" accel="50000" decel="50000" fill="hold" grpId="1" nodeType="afterEffect">
                                  <p:stCondLst>
                                    <p:cond delay="0"/>
                                  </p:stCondLst>
                                  <p:childTnLst>
                                    <p:animMotion origin="layout" path="M 0.0 0.0 L 0.07413 0.06185 L 0.07413 0.45055 " pathEditMode="relative" ptsTypes="AAA">
                                      <p:cBhvr>
                                        <p:cTn id="58" dur="2000" fill="hold"/>
                                        <p:tgtEl>
                                          <p:spTgt spid="1303661"/>
                                        </p:tgtEl>
                                        <p:attrNameLst>
                                          <p:attrName>ppt_x</p:attrName>
                                          <p:attrName>ppt_y</p:attrName>
                                        </p:attrNameLst>
                                      </p:cBhvr>
                                    </p:animMotion>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03660"/>
                                        </p:tgtEl>
                                        <p:attrNameLst>
                                          <p:attrName>style.visibility</p:attrName>
                                        </p:attrNameLst>
                                      </p:cBhvr>
                                      <p:to>
                                        <p:strVal val="visible"/>
                                      </p:to>
                                    </p:set>
                                  </p:childTnLst>
                                </p:cTn>
                              </p:par>
                            </p:childTnLst>
                          </p:cTn>
                        </p:par>
                        <p:par>
                          <p:cTn id="63" fill="hold" nodeType="afterGroup">
                            <p:stCondLst>
                              <p:cond delay="0"/>
                            </p:stCondLst>
                            <p:childTnLst>
                              <p:par>
                                <p:cTn id="64" presetID="0" presetClass="path" presetSubtype="0" accel="50000" decel="50000" fill="hold" grpId="1" nodeType="afterEffect">
                                  <p:stCondLst>
                                    <p:cond delay="0"/>
                                  </p:stCondLst>
                                  <p:childTnLst>
                                    <p:animMotion origin="layout" path="M 0.0 0.0 L 0.01823 0.06324 L 0.01823 0.40607 " pathEditMode="relative" ptsTypes="AAA">
                                      <p:cBhvr>
                                        <p:cTn id="65" dur="2000" fill="hold"/>
                                        <p:tgtEl>
                                          <p:spTgt spid="1303660"/>
                                        </p:tgtEl>
                                        <p:attrNameLst>
                                          <p:attrName>ppt_x</p:attrName>
                                          <p:attrName>ppt_y</p:attrName>
                                        </p:attrNameLst>
                                      </p:cBhvr>
                                    </p:animMotion>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303656"/>
                                        </p:tgtEl>
                                        <p:attrNameLst>
                                          <p:attrName>style.visibility</p:attrName>
                                        </p:attrNameLst>
                                      </p:cBhvr>
                                      <p:to>
                                        <p:strVal val="visible"/>
                                      </p:to>
                                    </p:set>
                                  </p:childTnLst>
                                </p:cTn>
                              </p:par>
                            </p:childTnLst>
                          </p:cTn>
                        </p:par>
                        <p:par>
                          <p:cTn id="70" fill="hold" nodeType="afterGroup">
                            <p:stCondLst>
                              <p:cond delay="0"/>
                            </p:stCondLst>
                            <p:childTnLst>
                              <p:par>
                                <p:cTn id="71" presetID="0" presetClass="path" presetSubtype="0" accel="50000" decel="50000" fill="hold" grpId="1" nodeType="afterEffect">
                                  <p:stCondLst>
                                    <p:cond delay="0"/>
                                  </p:stCondLst>
                                  <p:childTnLst>
                                    <p:animMotion origin="layout" path="M -5.55556E-7 3.12717E-7 L -0.18281 0.06463 L -0.18281 0.36159 " pathEditMode="relative" rAng="0" ptsTypes="AAA">
                                      <p:cBhvr>
                                        <p:cTn id="72" dur="2000" fill="hold"/>
                                        <p:tgtEl>
                                          <p:spTgt spid="1303656"/>
                                        </p:tgtEl>
                                        <p:attrNameLst>
                                          <p:attrName>ppt_x</p:attrName>
                                          <p:attrName>ppt_y</p:attrName>
                                        </p:attrNameLst>
                                      </p:cBhvr>
                                      <p:rCtr x="-9149" y="18068"/>
                                    </p:animMotion>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303658"/>
                                        </p:tgtEl>
                                        <p:attrNameLst>
                                          <p:attrName>style.visibility</p:attrName>
                                        </p:attrNameLst>
                                      </p:cBhvr>
                                      <p:to>
                                        <p:strVal val="visible"/>
                                      </p:to>
                                    </p:set>
                                  </p:childTnLst>
                                </p:cTn>
                              </p:par>
                            </p:childTnLst>
                          </p:cTn>
                        </p:par>
                        <p:par>
                          <p:cTn id="77" fill="hold" nodeType="afterGroup">
                            <p:stCondLst>
                              <p:cond delay="0"/>
                            </p:stCondLst>
                            <p:childTnLst>
                              <p:par>
                                <p:cTn id="78" presetID="0" presetClass="path" presetSubtype="0" accel="50000" decel="50000" fill="hold" grpId="1" nodeType="afterEffect">
                                  <p:stCondLst>
                                    <p:cond delay="0"/>
                                  </p:stCondLst>
                                  <p:childTnLst>
                                    <p:animMotion origin="layout" path="M 0.0 0.0 L -0.07431 0.06162 L -0.07431 0.31712 " pathEditMode="relative" ptsTypes="AAA">
                                      <p:cBhvr>
                                        <p:cTn id="79" dur="2000" fill="hold"/>
                                        <p:tgtEl>
                                          <p:spTgt spid="1303658"/>
                                        </p:tgtEl>
                                        <p:attrNameLst>
                                          <p:attrName>ppt_x</p:attrName>
                                          <p:attrName>ppt_y</p:attrName>
                                        </p:attrNameLst>
                                      </p:cBhvr>
                                    </p:animMotion>
                                  </p:childTnLst>
                                </p:cTn>
                              </p:par>
                            </p:childTnLst>
                          </p:cTn>
                        </p:par>
                        <p:par>
                          <p:cTn id="80" fill="hold" nodeType="afterGroup">
                            <p:stCondLst>
                              <p:cond delay="2000"/>
                            </p:stCondLst>
                            <p:childTnLst>
                              <p:par>
                                <p:cTn id="81" presetID="1" presetClass="entr" presetSubtype="0" fill="hold" grpId="0" nodeType="afterEffect">
                                  <p:stCondLst>
                                    <p:cond delay="0"/>
                                  </p:stCondLst>
                                  <p:childTnLst>
                                    <p:set>
                                      <p:cBhvr>
                                        <p:cTn id="82" dur="1" fill="hold">
                                          <p:stCondLst>
                                            <p:cond delay="0"/>
                                          </p:stCondLst>
                                        </p:cTn>
                                        <p:tgtEl>
                                          <p:spTgt spid="1303659"/>
                                        </p:tgtEl>
                                        <p:attrNameLst>
                                          <p:attrName>style.visibility</p:attrName>
                                        </p:attrNameLst>
                                      </p:cBhvr>
                                      <p:to>
                                        <p:strVal val="visible"/>
                                      </p:to>
                                    </p:set>
                                  </p:childTnLst>
                                </p:cTn>
                              </p:par>
                            </p:childTnLst>
                          </p:cTn>
                        </p:par>
                        <p:par>
                          <p:cTn id="83" fill="hold" nodeType="afterGroup">
                            <p:stCondLst>
                              <p:cond delay="2000"/>
                            </p:stCondLst>
                            <p:childTnLst>
                              <p:par>
                                <p:cTn id="84" presetID="0" presetClass="path" presetSubtype="0" accel="50000" decel="50000" fill="hold" grpId="1" nodeType="afterEffect">
                                  <p:stCondLst>
                                    <p:cond delay="0"/>
                                  </p:stCondLst>
                                  <p:childTnLst>
                                    <p:animMotion origin="layout" path="M 0.0 0.0 L -0.03229 0.06324 L -0.03125 0.27264 " pathEditMode="relative" ptsTypes="AAA">
                                      <p:cBhvr>
                                        <p:cTn id="85" dur="2000" fill="hold"/>
                                        <p:tgtEl>
                                          <p:spTgt spid="1303659"/>
                                        </p:tgtEl>
                                        <p:attrNameLst>
                                          <p:attrName>ppt_x</p:attrName>
                                          <p:attrName>ppt_y</p:attrName>
                                        </p:attrNameLst>
                                      </p:cBhvr>
                                    </p:animMotion>
                                  </p:childTnLst>
                                </p:cTn>
                              </p:par>
                            </p:childTnLst>
                          </p:cTn>
                        </p:par>
                        <p:par>
                          <p:cTn id="86" fill="hold" nodeType="afterGroup">
                            <p:stCondLst>
                              <p:cond delay="4000"/>
                            </p:stCondLst>
                            <p:childTnLst>
                              <p:par>
                                <p:cTn id="87" presetID="1" presetClass="entr" presetSubtype="0" fill="hold" grpId="0" nodeType="afterEffect">
                                  <p:stCondLst>
                                    <p:cond delay="0"/>
                                  </p:stCondLst>
                                  <p:childTnLst>
                                    <p:set>
                                      <p:cBhvr>
                                        <p:cTn id="88" dur="1" fill="hold">
                                          <p:stCondLst>
                                            <p:cond delay="0"/>
                                          </p:stCondLst>
                                        </p:cTn>
                                        <p:tgtEl>
                                          <p:spTgt spid="1303657"/>
                                        </p:tgtEl>
                                        <p:attrNameLst>
                                          <p:attrName>style.visibility</p:attrName>
                                        </p:attrNameLst>
                                      </p:cBhvr>
                                      <p:to>
                                        <p:strVal val="visible"/>
                                      </p:to>
                                    </p:set>
                                  </p:childTnLst>
                                </p:cTn>
                              </p:par>
                            </p:childTnLst>
                          </p:cTn>
                        </p:par>
                        <p:par>
                          <p:cTn id="89" fill="hold" nodeType="afterGroup">
                            <p:stCondLst>
                              <p:cond delay="4000"/>
                            </p:stCondLst>
                            <p:childTnLst>
                              <p:par>
                                <p:cTn id="90" presetID="0" presetClass="path" presetSubtype="0" accel="50000" decel="50000" fill="hold" grpId="1" nodeType="afterEffect">
                                  <p:stCondLst>
                                    <p:cond delay="0"/>
                                  </p:stCondLst>
                                  <p:childTnLst>
                                    <p:animMotion origin="layout" path="M 0.0 0.0 L -0.13125 0.06463 L -0.13021 0.22678 " pathEditMode="relative" ptsTypes="AAA">
                                      <p:cBhvr>
                                        <p:cTn id="91" dur="2000" fill="hold"/>
                                        <p:tgtEl>
                                          <p:spTgt spid="1303657"/>
                                        </p:tgtEl>
                                        <p:attrNameLst>
                                          <p:attrName>ppt_x</p:attrName>
                                          <p:attrName>ppt_y</p:attrName>
                                        </p:attrNameLst>
                                      </p:cBhvr>
                                    </p:animMotion>
                                  </p:childTnLst>
                                </p:cTn>
                              </p:par>
                            </p:childTnLst>
                          </p:cTn>
                        </p:par>
                        <p:par>
                          <p:cTn id="92" fill="hold" nodeType="afterGroup">
                            <p:stCondLst>
                              <p:cond delay="6000"/>
                            </p:stCondLst>
                            <p:childTnLst>
                              <p:par>
                                <p:cTn id="93" presetID="1" presetClass="entr" presetSubtype="0" fill="hold" grpId="0" nodeType="afterEffect">
                                  <p:stCondLst>
                                    <p:cond delay="0"/>
                                  </p:stCondLst>
                                  <p:childTnLst>
                                    <p:set>
                                      <p:cBhvr>
                                        <p:cTn id="94" dur="1" fill="hold">
                                          <p:stCondLst>
                                            <p:cond delay="0"/>
                                          </p:stCondLst>
                                        </p:cTn>
                                        <p:tgtEl>
                                          <p:spTgt spid="1303655"/>
                                        </p:tgtEl>
                                        <p:attrNameLst>
                                          <p:attrName>style.visibility</p:attrName>
                                        </p:attrNameLst>
                                      </p:cBhvr>
                                      <p:to>
                                        <p:strVal val="visible"/>
                                      </p:to>
                                    </p:set>
                                  </p:childTnLst>
                                </p:cTn>
                              </p:par>
                            </p:childTnLst>
                          </p:cTn>
                        </p:par>
                        <p:par>
                          <p:cTn id="95" fill="hold" nodeType="afterGroup">
                            <p:stCondLst>
                              <p:cond delay="6000"/>
                            </p:stCondLst>
                            <p:childTnLst>
                              <p:par>
                                <p:cTn id="96" presetID="0" presetClass="path" presetSubtype="0" accel="50000" decel="50000" fill="hold" grpId="1" nodeType="afterEffect">
                                  <p:stCondLst>
                                    <p:cond delay="0"/>
                                  </p:stCondLst>
                                  <p:childTnLst>
                                    <p:animMotion origin="layout" path="M 0.0 0.0 L -0.23229 0.06185 L -0.23229 0.18508 " pathEditMode="relative" ptsTypes="AAA">
                                      <p:cBhvr>
                                        <p:cTn id="97" dur="2000" fill="hold"/>
                                        <p:tgtEl>
                                          <p:spTgt spid="1303655"/>
                                        </p:tgtEl>
                                        <p:attrNameLst>
                                          <p:attrName>ppt_x</p:attrName>
                                          <p:attrName>ppt_y</p:attrName>
                                        </p:attrNameLst>
                                      </p:cBhvr>
                                    </p:animMotion>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1303669"/>
                                        </p:tgtEl>
                                        <p:attrNameLst>
                                          <p:attrName>style.visibility</p:attrName>
                                        </p:attrNameLst>
                                      </p:cBhvr>
                                      <p:to>
                                        <p:strVal val="visible"/>
                                      </p:to>
                                    </p:set>
                                    <p:animEffect transition="in" filter="wipe(left)">
                                      <p:cBhvr>
                                        <p:cTn id="102" dur="500"/>
                                        <p:tgtEl>
                                          <p:spTgt spid="1303669"/>
                                        </p:tgtEl>
                                      </p:cBhvr>
                                    </p:animEffect>
                                  </p:childTnLst>
                                </p:cTn>
                              </p:par>
                            </p:childTnLst>
                          </p:cTn>
                        </p:par>
                        <p:par>
                          <p:cTn id="103" fill="hold" nodeType="afterGroup">
                            <p:stCondLst>
                              <p:cond delay="500"/>
                            </p:stCondLst>
                            <p:childTnLst>
                              <p:par>
                                <p:cTn id="104" presetID="1" presetClass="entr" presetSubtype="0" fill="hold" grpId="0" nodeType="afterEffect">
                                  <p:stCondLst>
                                    <p:cond delay="0"/>
                                  </p:stCondLst>
                                  <p:childTnLst>
                                    <p:set>
                                      <p:cBhvr>
                                        <p:cTn id="105" dur="1" fill="hold">
                                          <p:stCondLst>
                                            <p:cond delay="0"/>
                                          </p:stCondLst>
                                        </p:cTn>
                                        <p:tgtEl>
                                          <p:spTgt spid="1303682"/>
                                        </p:tgtEl>
                                        <p:attrNameLst>
                                          <p:attrName>style.visibility</p:attrName>
                                        </p:attrNameLst>
                                      </p:cBhvr>
                                      <p:to>
                                        <p:strVal val="visible"/>
                                      </p:to>
                                    </p:set>
                                  </p:childTnLst>
                                </p:cTn>
                              </p:par>
                            </p:childTnLst>
                          </p:cTn>
                        </p:par>
                        <p:par>
                          <p:cTn id="106" fill="hold">
                            <p:stCondLst>
                              <p:cond delay="500"/>
                            </p:stCondLst>
                            <p:childTnLst>
                              <p:par>
                                <p:cTn id="107" presetID="22" presetClass="entr" presetSubtype="8" fill="hold" grpId="0" nodeType="afterEffect">
                                  <p:stCondLst>
                                    <p:cond delay="0"/>
                                  </p:stCondLst>
                                  <p:childTnLst>
                                    <p:set>
                                      <p:cBhvr>
                                        <p:cTn id="108" dur="1" fill="hold">
                                          <p:stCondLst>
                                            <p:cond delay="0"/>
                                          </p:stCondLst>
                                        </p:cTn>
                                        <p:tgtEl>
                                          <p:spTgt spid="1303670"/>
                                        </p:tgtEl>
                                        <p:attrNameLst>
                                          <p:attrName>style.visibility</p:attrName>
                                        </p:attrNameLst>
                                      </p:cBhvr>
                                      <p:to>
                                        <p:strVal val="visible"/>
                                      </p:to>
                                    </p:set>
                                    <p:animEffect transition="in" filter="wipe(left)">
                                      <p:cBhvr>
                                        <p:cTn id="109" dur="500"/>
                                        <p:tgtEl>
                                          <p:spTgt spid="1303670"/>
                                        </p:tgtEl>
                                      </p:cBhvr>
                                    </p:animEffect>
                                  </p:childTnLst>
                                </p:cTn>
                              </p:par>
                            </p:childTnLst>
                          </p:cTn>
                        </p:par>
                        <p:par>
                          <p:cTn id="110" fill="hold" nodeType="afterGroup">
                            <p:stCondLst>
                              <p:cond delay="1000"/>
                            </p:stCondLst>
                            <p:childTnLst>
                              <p:par>
                                <p:cTn id="111" presetID="1" presetClass="entr" presetSubtype="0" fill="hold" grpId="0" nodeType="afterEffect">
                                  <p:stCondLst>
                                    <p:cond delay="0"/>
                                  </p:stCondLst>
                                  <p:childTnLst>
                                    <p:set>
                                      <p:cBhvr>
                                        <p:cTn id="112" dur="1" fill="hold">
                                          <p:stCondLst>
                                            <p:cond delay="0"/>
                                          </p:stCondLst>
                                        </p:cTn>
                                        <p:tgtEl>
                                          <p:spTgt spid="1303681"/>
                                        </p:tgtEl>
                                        <p:attrNameLst>
                                          <p:attrName>style.visibility</p:attrName>
                                        </p:attrNameLst>
                                      </p:cBhvr>
                                      <p:to>
                                        <p:strVal val="visible"/>
                                      </p:to>
                                    </p:set>
                                  </p:childTnLst>
                                </p:cTn>
                              </p:par>
                            </p:childTnLst>
                          </p:cTn>
                        </p:par>
                        <p:par>
                          <p:cTn id="113" fill="hold" nodeType="withGroup">
                            <p:stCondLst>
                              <p:cond delay="1000"/>
                            </p:stCondLst>
                            <p:childTnLst>
                              <p:par>
                                <p:cTn id="114" presetID="22" presetClass="entr" presetSubtype="2" fill="hold" grpId="0" nodeType="afterEffect">
                                  <p:stCondLst>
                                    <p:cond delay="0"/>
                                  </p:stCondLst>
                                  <p:childTnLst>
                                    <p:set>
                                      <p:cBhvr>
                                        <p:cTn id="115" dur="1" fill="hold">
                                          <p:stCondLst>
                                            <p:cond delay="0"/>
                                          </p:stCondLst>
                                        </p:cTn>
                                        <p:tgtEl>
                                          <p:spTgt spid="1303671"/>
                                        </p:tgtEl>
                                        <p:attrNameLst>
                                          <p:attrName>style.visibility</p:attrName>
                                        </p:attrNameLst>
                                      </p:cBhvr>
                                      <p:to>
                                        <p:strVal val="visible"/>
                                      </p:to>
                                    </p:set>
                                    <p:animEffect transition="in" filter="wipe(right)">
                                      <p:cBhvr>
                                        <p:cTn id="116" dur="500"/>
                                        <p:tgtEl>
                                          <p:spTgt spid="1303671"/>
                                        </p:tgtEl>
                                      </p:cBhvr>
                                    </p:animEffect>
                                  </p:childTnLst>
                                </p:cTn>
                              </p:par>
                            </p:childTnLst>
                          </p:cTn>
                        </p:par>
                        <p:par>
                          <p:cTn id="117" fill="hold" nodeType="afterGroup">
                            <p:stCondLst>
                              <p:cond delay="1500"/>
                            </p:stCondLst>
                            <p:childTnLst>
                              <p:par>
                                <p:cTn id="118" presetID="1" presetClass="entr" presetSubtype="0" fill="hold" grpId="0" nodeType="afterEffect">
                                  <p:stCondLst>
                                    <p:cond delay="0"/>
                                  </p:stCondLst>
                                  <p:childTnLst>
                                    <p:set>
                                      <p:cBhvr>
                                        <p:cTn id="119" dur="1" fill="hold">
                                          <p:stCondLst>
                                            <p:cond delay="0"/>
                                          </p:stCondLst>
                                        </p:cTn>
                                        <p:tgtEl>
                                          <p:spTgt spid="1303677"/>
                                        </p:tgtEl>
                                        <p:attrNameLst>
                                          <p:attrName>style.visibility</p:attrName>
                                        </p:attrNameLst>
                                      </p:cBhvr>
                                      <p:to>
                                        <p:strVal val="visible"/>
                                      </p:to>
                                    </p:set>
                                  </p:childTnLst>
                                </p:cTn>
                              </p:par>
                            </p:childTnLst>
                          </p:cTn>
                        </p:par>
                        <p:par>
                          <p:cTn id="120" fill="hold" nodeType="afterGroup">
                            <p:stCondLst>
                              <p:cond delay="1500"/>
                            </p:stCondLst>
                            <p:childTnLst>
                              <p:par>
                                <p:cTn id="121" presetID="22" presetClass="entr" presetSubtype="2" fill="hold" grpId="0" nodeType="afterEffect">
                                  <p:stCondLst>
                                    <p:cond delay="0"/>
                                  </p:stCondLst>
                                  <p:childTnLst>
                                    <p:set>
                                      <p:cBhvr>
                                        <p:cTn id="122" dur="1" fill="hold">
                                          <p:stCondLst>
                                            <p:cond delay="0"/>
                                          </p:stCondLst>
                                        </p:cTn>
                                        <p:tgtEl>
                                          <p:spTgt spid="1303672"/>
                                        </p:tgtEl>
                                        <p:attrNameLst>
                                          <p:attrName>style.visibility</p:attrName>
                                        </p:attrNameLst>
                                      </p:cBhvr>
                                      <p:to>
                                        <p:strVal val="visible"/>
                                      </p:to>
                                    </p:set>
                                    <p:animEffect transition="in" filter="wipe(right)">
                                      <p:cBhvr>
                                        <p:cTn id="123" dur="500"/>
                                        <p:tgtEl>
                                          <p:spTgt spid="1303672"/>
                                        </p:tgtEl>
                                      </p:cBhvr>
                                    </p:animEffect>
                                  </p:childTnLst>
                                </p:cTn>
                              </p:par>
                            </p:childTnLst>
                          </p:cTn>
                        </p:par>
                        <p:par>
                          <p:cTn id="124" fill="hold" nodeType="afterGroup">
                            <p:stCondLst>
                              <p:cond delay="2000"/>
                            </p:stCondLst>
                            <p:childTnLst>
                              <p:par>
                                <p:cTn id="125" presetID="1" presetClass="entr" presetSubtype="0" fill="hold" grpId="0" nodeType="afterEffect">
                                  <p:stCondLst>
                                    <p:cond delay="0"/>
                                  </p:stCondLst>
                                  <p:childTnLst>
                                    <p:set>
                                      <p:cBhvr>
                                        <p:cTn id="126" dur="1" fill="hold">
                                          <p:stCondLst>
                                            <p:cond delay="0"/>
                                          </p:stCondLst>
                                        </p:cTn>
                                        <p:tgtEl>
                                          <p:spTgt spid="1303679"/>
                                        </p:tgtEl>
                                        <p:attrNameLst>
                                          <p:attrName>style.visibility</p:attrName>
                                        </p:attrNameLst>
                                      </p:cBhvr>
                                      <p:to>
                                        <p:strVal val="visible"/>
                                      </p:to>
                                    </p:set>
                                  </p:childTnLst>
                                </p:cTn>
                              </p:par>
                            </p:childTnLst>
                          </p:cTn>
                        </p:par>
                        <p:par>
                          <p:cTn id="127" fill="hold" nodeType="afterGroup">
                            <p:stCondLst>
                              <p:cond delay="2000"/>
                            </p:stCondLst>
                            <p:childTnLst>
                              <p:par>
                                <p:cTn id="128" presetID="22" presetClass="entr" presetSubtype="2" fill="hold" grpId="0" nodeType="afterEffect">
                                  <p:stCondLst>
                                    <p:cond delay="0"/>
                                  </p:stCondLst>
                                  <p:childTnLst>
                                    <p:set>
                                      <p:cBhvr>
                                        <p:cTn id="129" dur="1" fill="hold">
                                          <p:stCondLst>
                                            <p:cond delay="0"/>
                                          </p:stCondLst>
                                        </p:cTn>
                                        <p:tgtEl>
                                          <p:spTgt spid="1303673"/>
                                        </p:tgtEl>
                                        <p:attrNameLst>
                                          <p:attrName>style.visibility</p:attrName>
                                        </p:attrNameLst>
                                      </p:cBhvr>
                                      <p:to>
                                        <p:strVal val="visible"/>
                                      </p:to>
                                    </p:set>
                                    <p:animEffect transition="in" filter="wipe(right)">
                                      <p:cBhvr>
                                        <p:cTn id="130" dur="500"/>
                                        <p:tgtEl>
                                          <p:spTgt spid="1303673"/>
                                        </p:tgtEl>
                                      </p:cBhvr>
                                    </p:animEffect>
                                  </p:childTnLst>
                                </p:cTn>
                              </p:par>
                            </p:childTnLst>
                          </p:cTn>
                        </p:par>
                        <p:par>
                          <p:cTn id="131" fill="hold" nodeType="afterGroup">
                            <p:stCondLst>
                              <p:cond delay="2500"/>
                            </p:stCondLst>
                            <p:childTnLst>
                              <p:par>
                                <p:cTn id="132" presetID="1" presetClass="entr" presetSubtype="0" fill="hold" grpId="0" nodeType="afterEffect">
                                  <p:stCondLst>
                                    <p:cond delay="0"/>
                                  </p:stCondLst>
                                  <p:childTnLst>
                                    <p:set>
                                      <p:cBhvr>
                                        <p:cTn id="133" dur="1" fill="hold">
                                          <p:stCondLst>
                                            <p:cond delay="0"/>
                                          </p:stCondLst>
                                        </p:cTn>
                                        <p:tgtEl>
                                          <p:spTgt spid="1303680"/>
                                        </p:tgtEl>
                                        <p:attrNameLst>
                                          <p:attrName>style.visibility</p:attrName>
                                        </p:attrNameLst>
                                      </p:cBhvr>
                                      <p:to>
                                        <p:strVal val="visible"/>
                                      </p:to>
                                    </p:set>
                                  </p:childTnLst>
                                </p:cTn>
                              </p:par>
                            </p:childTnLst>
                          </p:cTn>
                        </p:par>
                        <p:par>
                          <p:cTn id="134" fill="hold" nodeType="afterGroup">
                            <p:stCondLst>
                              <p:cond delay="2500"/>
                            </p:stCondLst>
                            <p:childTnLst>
                              <p:par>
                                <p:cTn id="135" presetID="22" presetClass="entr" presetSubtype="8" fill="hold" grpId="0" nodeType="afterEffect">
                                  <p:stCondLst>
                                    <p:cond delay="0"/>
                                  </p:stCondLst>
                                  <p:childTnLst>
                                    <p:set>
                                      <p:cBhvr>
                                        <p:cTn id="136" dur="1" fill="hold">
                                          <p:stCondLst>
                                            <p:cond delay="0"/>
                                          </p:stCondLst>
                                        </p:cTn>
                                        <p:tgtEl>
                                          <p:spTgt spid="1303674"/>
                                        </p:tgtEl>
                                        <p:attrNameLst>
                                          <p:attrName>style.visibility</p:attrName>
                                        </p:attrNameLst>
                                      </p:cBhvr>
                                      <p:to>
                                        <p:strVal val="visible"/>
                                      </p:to>
                                    </p:set>
                                    <p:animEffect transition="in" filter="wipe(left)">
                                      <p:cBhvr>
                                        <p:cTn id="137" dur="500"/>
                                        <p:tgtEl>
                                          <p:spTgt spid="1303674"/>
                                        </p:tgtEl>
                                      </p:cBhvr>
                                    </p:animEffect>
                                  </p:childTnLst>
                                </p:cTn>
                              </p:par>
                            </p:childTnLst>
                          </p:cTn>
                        </p:par>
                        <p:par>
                          <p:cTn id="138" fill="hold" nodeType="afterGroup">
                            <p:stCondLst>
                              <p:cond delay="3000"/>
                            </p:stCondLst>
                            <p:childTnLst>
                              <p:par>
                                <p:cTn id="139" presetID="1" presetClass="entr" presetSubtype="0" fill="hold" grpId="0" nodeType="afterEffect">
                                  <p:stCondLst>
                                    <p:cond delay="0"/>
                                  </p:stCondLst>
                                  <p:childTnLst>
                                    <p:set>
                                      <p:cBhvr>
                                        <p:cTn id="140" dur="1" fill="hold">
                                          <p:stCondLst>
                                            <p:cond delay="0"/>
                                          </p:stCondLst>
                                        </p:cTn>
                                        <p:tgtEl>
                                          <p:spTgt spid="1303678"/>
                                        </p:tgtEl>
                                        <p:attrNameLst>
                                          <p:attrName>style.visibility</p:attrName>
                                        </p:attrNameLst>
                                      </p:cBhvr>
                                      <p:to>
                                        <p:strVal val="visible"/>
                                      </p:to>
                                    </p:set>
                                  </p:childTnLst>
                                </p:cTn>
                              </p:par>
                            </p:childTnLst>
                          </p:cTn>
                        </p:par>
                        <p:par>
                          <p:cTn id="141" fill="hold" nodeType="afterGroup">
                            <p:stCondLst>
                              <p:cond delay="3000"/>
                            </p:stCondLst>
                            <p:childTnLst>
                              <p:par>
                                <p:cTn id="142" presetID="22" presetClass="entr" presetSubtype="8" fill="hold" grpId="0" nodeType="afterEffect">
                                  <p:stCondLst>
                                    <p:cond delay="0"/>
                                  </p:stCondLst>
                                  <p:childTnLst>
                                    <p:set>
                                      <p:cBhvr>
                                        <p:cTn id="143" dur="1" fill="hold">
                                          <p:stCondLst>
                                            <p:cond delay="0"/>
                                          </p:stCondLst>
                                        </p:cTn>
                                        <p:tgtEl>
                                          <p:spTgt spid="1303675"/>
                                        </p:tgtEl>
                                        <p:attrNameLst>
                                          <p:attrName>style.visibility</p:attrName>
                                        </p:attrNameLst>
                                      </p:cBhvr>
                                      <p:to>
                                        <p:strVal val="visible"/>
                                      </p:to>
                                    </p:set>
                                    <p:animEffect transition="in" filter="wipe(left)">
                                      <p:cBhvr>
                                        <p:cTn id="144" dur="500"/>
                                        <p:tgtEl>
                                          <p:spTgt spid="1303675"/>
                                        </p:tgtEl>
                                      </p:cBhvr>
                                    </p:animEffect>
                                  </p:childTnLst>
                                </p:cTn>
                              </p:par>
                            </p:childTnLst>
                          </p:cTn>
                        </p:par>
                        <p:par>
                          <p:cTn id="145" fill="hold" nodeType="afterGroup">
                            <p:stCondLst>
                              <p:cond delay="3500"/>
                            </p:stCondLst>
                            <p:childTnLst>
                              <p:par>
                                <p:cTn id="146" presetID="1" presetClass="entr" presetSubtype="0" fill="hold" grpId="0" nodeType="afterEffect">
                                  <p:stCondLst>
                                    <p:cond delay="0"/>
                                  </p:stCondLst>
                                  <p:childTnLst>
                                    <p:set>
                                      <p:cBhvr>
                                        <p:cTn id="147" dur="1" fill="hold">
                                          <p:stCondLst>
                                            <p:cond delay="0"/>
                                          </p:stCondLst>
                                        </p:cTn>
                                        <p:tgtEl>
                                          <p:spTgt spid="1303676"/>
                                        </p:tgtEl>
                                        <p:attrNameLst>
                                          <p:attrName>style.visibility</p:attrName>
                                        </p:attrNameLst>
                                      </p:cBhvr>
                                      <p:to>
                                        <p:strVal val="visible"/>
                                      </p:to>
                                    </p:set>
                                  </p:childTnLst>
                                </p:cTn>
                              </p:par>
                            </p:childTnLst>
                          </p:cTn>
                        </p:par>
                      </p:childTnLst>
                    </p:cTn>
                  </p:par>
                  <p:par>
                    <p:cTn id="148" fill="hold">
                      <p:stCondLst>
                        <p:cond delay="indefinite"/>
                      </p:stCondLst>
                      <p:childTnLst>
                        <p:par>
                          <p:cTn id="149" fill="hold">
                            <p:stCondLst>
                              <p:cond delay="0"/>
                            </p:stCondLst>
                            <p:childTnLst>
                              <p:par>
                                <p:cTn id="150" presetID="1" presetClass="entr" presetSubtype="0" fill="hold" grpId="0" nodeType="clickEffect">
                                  <p:stCondLst>
                                    <p:cond delay="0"/>
                                  </p:stCondLst>
                                  <p:childTnLst>
                                    <p:set>
                                      <p:cBhvr>
                                        <p:cTn id="151" dur="1" fill="hold">
                                          <p:stCondLst>
                                            <p:cond delay="0"/>
                                          </p:stCondLst>
                                        </p:cTn>
                                        <p:tgtEl>
                                          <p:spTgt spid="22531">
                                            <p:txEl>
                                              <p:pRg st="2" end="2"/>
                                            </p:txEl>
                                          </p:spTgt>
                                        </p:tgtEl>
                                        <p:attrNameLst>
                                          <p:attrName>style.visibility</p:attrName>
                                        </p:attrNameLst>
                                      </p:cBhvr>
                                      <p:to>
                                        <p:strVal val="visible"/>
                                      </p:to>
                                    </p:set>
                                  </p:childTnLst>
                                </p:cTn>
                              </p:par>
                              <p:par>
                                <p:cTn id="152" presetID="9" presetClass="entr" presetSubtype="0" fill="hold" grpId="0" nodeType="withEffect">
                                  <p:stCondLst>
                                    <p:cond delay="0"/>
                                  </p:stCondLst>
                                  <p:childTnLst>
                                    <p:set>
                                      <p:cBhvr>
                                        <p:cTn id="153" dur="1" fill="hold">
                                          <p:stCondLst>
                                            <p:cond delay="0"/>
                                          </p:stCondLst>
                                        </p:cTn>
                                        <p:tgtEl>
                                          <p:spTgt spid="3"/>
                                        </p:tgtEl>
                                        <p:attrNameLst>
                                          <p:attrName>style.visibility</p:attrName>
                                        </p:attrNameLst>
                                      </p:cBhvr>
                                      <p:to>
                                        <p:strVal val="visible"/>
                                      </p:to>
                                    </p:set>
                                    <p:animEffect transition="in" filter="dissolve">
                                      <p:cBhvr>
                                        <p:cTn id="154" dur="500"/>
                                        <p:tgtEl>
                                          <p:spTgt spid="3"/>
                                        </p:tgtEl>
                                      </p:cBhvr>
                                    </p:animEffect>
                                  </p:childTnLst>
                                </p:cTn>
                              </p:par>
                              <p:par>
                                <p:cTn id="155" presetID="9" presetClass="entr" presetSubtype="0" fill="hold" grpId="0" nodeType="withEffect">
                                  <p:stCondLst>
                                    <p:cond delay="0"/>
                                  </p:stCondLst>
                                  <p:childTnLst>
                                    <p:set>
                                      <p:cBhvr>
                                        <p:cTn id="156" dur="1" fill="hold">
                                          <p:stCondLst>
                                            <p:cond delay="0"/>
                                          </p:stCondLst>
                                        </p:cTn>
                                        <p:tgtEl>
                                          <p:spTgt spid="5"/>
                                        </p:tgtEl>
                                        <p:attrNameLst>
                                          <p:attrName>style.visibility</p:attrName>
                                        </p:attrNameLst>
                                      </p:cBhvr>
                                      <p:to>
                                        <p:strVal val="visible"/>
                                      </p:to>
                                    </p:set>
                                    <p:animEffect transition="in" filter="dissolve">
                                      <p:cBhvr>
                                        <p:cTn id="15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P spid="1303643" grpId="0"/>
      <p:bldP spid="1303644" grpId="0"/>
      <p:bldP spid="1303645" grpId="0"/>
      <p:bldP spid="1303646" grpId="0"/>
      <p:bldP spid="1303647" grpId="0"/>
      <p:bldP spid="1303648" grpId="0"/>
      <p:bldP spid="1303649" grpId="0"/>
      <p:bldP spid="1303650" grpId="0"/>
      <p:bldP spid="1303655" grpId="0"/>
      <p:bldP spid="1303655" grpId="1"/>
      <p:bldP spid="1303656" grpId="0"/>
      <p:bldP spid="1303656" grpId="1"/>
      <p:bldP spid="1303657" grpId="0"/>
      <p:bldP spid="1303657" grpId="1"/>
      <p:bldP spid="1303658" grpId="0"/>
      <p:bldP spid="1303658" grpId="1"/>
      <p:bldP spid="1303659" grpId="0"/>
      <p:bldP spid="1303659" grpId="1"/>
      <p:bldP spid="1303660" grpId="0"/>
      <p:bldP spid="1303660" grpId="1"/>
      <p:bldP spid="1303661" grpId="0"/>
      <p:bldP spid="1303661" grpId="1"/>
      <p:bldP spid="1303662" grpId="0" animBg="1"/>
      <p:bldP spid="1303663" grpId="0" animBg="1"/>
      <p:bldP spid="1303664" grpId="0" animBg="1"/>
      <p:bldP spid="1303665" grpId="0" animBg="1"/>
      <p:bldP spid="1303666" grpId="0" animBg="1"/>
      <p:bldP spid="1303667" grpId="0" animBg="1"/>
      <p:bldP spid="1303668" grpId="0" animBg="1"/>
      <p:bldP spid="1303669" grpId="0" animBg="1"/>
      <p:bldP spid="1303670" grpId="0" animBg="1"/>
      <p:bldP spid="1303671" grpId="0" animBg="1"/>
      <p:bldP spid="1303672" grpId="0" animBg="1"/>
      <p:bldP spid="1303673" grpId="0" animBg="1"/>
      <p:bldP spid="1303674" grpId="0" animBg="1"/>
      <p:bldP spid="1303675" grpId="0" animBg="1"/>
      <p:bldP spid="1303676" grpId="0" animBg="1"/>
      <p:bldP spid="1303677" grpId="0" animBg="1"/>
      <p:bldP spid="1303678" grpId="0" animBg="1"/>
      <p:bldP spid="1303679" grpId="0" animBg="1"/>
      <p:bldP spid="1303680" grpId="0" animBg="1"/>
      <p:bldP spid="1303681" grpId="0" animBg="1"/>
      <p:bldP spid="1303682" grpId="0" animBg="1"/>
      <p:bldP spid="1303683" grpId="0" animBg="1"/>
      <p:bldP spid="3" grpId="0"/>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t>SCAN</a:t>
            </a:r>
          </a:p>
        </p:txBody>
      </p:sp>
      <p:sp>
        <p:nvSpPr>
          <p:cNvPr id="1198083" name="Rectangle 3"/>
          <p:cNvSpPr>
            <a:spLocks noGrp="1" noChangeArrowheads="1"/>
          </p:cNvSpPr>
          <p:nvPr>
            <p:ph type="body" sz="half" idx="1"/>
          </p:nvPr>
        </p:nvSpPr>
        <p:spPr>
          <a:xfrm>
            <a:off x="95250" y="908050"/>
            <a:ext cx="9048750" cy="1471613"/>
          </a:xfrm>
        </p:spPr>
        <p:txBody>
          <a:bodyPr/>
          <a:lstStyle/>
          <a:p>
            <a:pPr eaLnBrk="1" hangingPunct="1">
              <a:lnSpc>
                <a:spcPct val="90000"/>
              </a:lnSpc>
              <a:buFont typeface="Wingdings" pitchFamily="2" charset="2"/>
              <a:buNone/>
            </a:pPr>
            <a:r>
              <a:rPr lang="en-US" sz="2000" dirty="0">
                <a:solidFill>
                  <a:schemeClr val="hlink"/>
                </a:solidFill>
              </a:rPr>
              <a:t>SCAN</a:t>
            </a:r>
            <a:r>
              <a:rPr lang="en-US" sz="2000" dirty="0"/>
              <a:t> (</a:t>
            </a:r>
            <a:r>
              <a:rPr lang="en-US" sz="2000" dirty="0">
                <a:solidFill>
                  <a:schemeClr val="hlink"/>
                </a:solidFill>
              </a:rPr>
              <a:t>elevator</a:t>
            </a:r>
            <a:r>
              <a:rPr lang="en-US" sz="2000" dirty="0"/>
              <a:t>) moves head edge to edge and serves requests on the way:</a:t>
            </a:r>
          </a:p>
          <a:p>
            <a:pPr eaLnBrk="1" hangingPunct="1">
              <a:lnSpc>
                <a:spcPct val="90000"/>
              </a:lnSpc>
            </a:pPr>
            <a:r>
              <a:rPr lang="en-US" sz="2000" dirty="0"/>
              <a:t>bi-directional</a:t>
            </a:r>
          </a:p>
          <a:p>
            <a:pPr eaLnBrk="1" hangingPunct="1">
              <a:lnSpc>
                <a:spcPct val="90000"/>
              </a:lnSpc>
            </a:pPr>
            <a:r>
              <a:rPr lang="en-US" sz="2000" dirty="0"/>
              <a:t>compromise between response time and seek time optimizations  </a:t>
            </a:r>
          </a:p>
        </p:txBody>
      </p:sp>
      <p:graphicFrame>
        <p:nvGraphicFramePr>
          <p:cNvPr id="1198084" name="Group 4"/>
          <p:cNvGraphicFramePr>
            <a:graphicFrameLocks noGrp="1"/>
          </p:cNvGraphicFramePr>
          <p:nvPr>
            <p:ph sz="half" idx="2"/>
          </p:nvPr>
        </p:nvGraphicFramePr>
        <p:xfrm>
          <a:off x="2595563" y="3643313"/>
          <a:ext cx="6480175" cy="279400"/>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2">
                  <a:extLst>
                    <a:ext uri="{9D8B030D-6E8A-4147-A177-3AD203B41FA5}">
                      <a16:colId xmlns:a16="http://schemas.microsoft.com/office/drawing/2014/main" val="20003"/>
                    </a:ext>
                  </a:extLst>
                </a:gridCol>
                <a:gridCol w="258763">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2">
                  <a:extLst>
                    <a:ext uri="{9D8B030D-6E8A-4147-A177-3AD203B41FA5}">
                      <a16:colId xmlns:a16="http://schemas.microsoft.com/office/drawing/2014/main" val="20006"/>
                    </a:ext>
                  </a:extLst>
                </a:gridCol>
                <a:gridCol w="258763">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2">
                  <a:extLst>
                    <a:ext uri="{9D8B030D-6E8A-4147-A177-3AD203B41FA5}">
                      <a16:colId xmlns:a16="http://schemas.microsoft.com/office/drawing/2014/main" val="20017"/>
                    </a:ext>
                  </a:extLst>
                </a:gridCol>
                <a:gridCol w="258763">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2">
                  <a:extLst>
                    <a:ext uri="{9D8B030D-6E8A-4147-A177-3AD203B41FA5}">
                      <a16:colId xmlns:a16="http://schemas.microsoft.com/office/drawing/2014/main" val="20020"/>
                    </a:ext>
                  </a:extLst>
                </a:gridCol>
                <a:gridCol w="258763">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79400">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8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 name="Group 58"/>
          <p:cNvGrpSpPr>
            <a:grpSpLocks/>
          </p:cNvGrpSpPr>
          <p:nvPr/>
        </p:nvGrpSpPr>
        <p:grpSpPr bwMode="auto">
          <a:xfrm>
            <a:off x="2411413" y="3186113"/>
            <a:ext cx="6708775" cy="3140075"/>
            <a:chOff x="1519" y="1395"/>
            <a:chExt cx="4226" cy="1978"/>
          </a:xfrm>
        </p:grpSpPr>
        <p:grpSp>
          <p:nvGrpSpPr>
            <p:cNvPr id="23673" name="Group 59"/>
            <p:cNvGrpSpPr>
              <a:grpSpLocks/>
            </p:cNvGrpSpPr>
            <p:nvPr/>
          </p:nvGrpSpPr>
          <p:grpSpPr bwMode="auto">
            <a:xfrm>
              <a:off x="1519" y="1961"/>
              <a:ext cx="212" cy="1412"/>
              <a:chOff x="60" y="2755"/>
              <a:chExt cx="212" cy="1412"/>
            </a:xfrm>
          </p:grpSpPr>
          <p:sp>
            <p:nvSpPr>
              <p:cNvPr id="23681"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i="1"/>
                  <a:t>time</a:t>
                </a:r>
              </a:p>
            </p:txBody>
          </p:sp>
          <p:sp>
            <p:nvSpPr>
              <p:cNvPr id="23682"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23674" name="Text Box 62"/>
            <p:cNvSpPr txBox="1">
              <a:spLocks noChangeArrowheads="1"/>
            </p:cNvSpPr>
            <p:nvPr/>
          </p:nvSpPr>
          <p:spPr bwMode="auto">
            <a:xfrm>
              <a:off x="4830" y="1395"/>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cylinder number</a:t>
              </a:r>
            </a:p>
          </p:txBody>
        </p:sp>
        <p:sp>
          <p:nvSpPr>
            <p:cNvPr id="23675" name="Text Box 63"/>
            <p:cNvSpPr txBox="1">
              <a:spLocks noChangeArrowheads="1"/>
            </p:cNvSpPr>
            <p:nvPr/>
          </p:nvSpPr>
          <p:spPr bwMode="auto">
            <a:xfrm>
              <a:off x="1635"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1</a:t>
              </a:r>
            </a:p>
          </p:txBody>
        </p:sp>
        <p:sp>
          <p:nvSpPr>
            <p:cNvPr id="23676" name="Text Box 64"/>
            <p:cNvSpPr txBox="1">
              <a:spLocks noChangeArrowheads="1"/>
            </p:cNvSpPr>
            <p:nvPr/>
          </p:nvSpPr>
          <p:spPr bwMode="auto">
            <a:xfrm>
              <a:off x="2289"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5</a:t>
              </a:r>
            </a:p>
          </p:txBody>
        </p:sp>
        <p:sp>
          <p:nvSpPr>
            <p:cNvPr id="23677" name="Text Box 65"/>
            <p:cNvSpPr txBox="1">
              <a:spLocks noChangeArrowheads="1"/>
            </p:cNvSpPr>
            <p:nvPr/>
          </p:nvSpPr>
          <p:spPr bwMode="auto">
            <a:xfrm>
              <a:off x="3072"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10</a:t>
              </a:r>
            </a:p>
          </p:txBody>
        </p:sp>
        <p:sp>
          <p:nvSpPr>
            <p:cNvPr id="23678" name="Text Box 66"/>
            <p:cNvSpPr txBox="1">
              <a:spLocks noChangeArrowheads="1"/>
            </p:cNvSpPr>
            <p:nvPr/>
          </p:nvSpPr>
          <p:spPr bwMode="auto">
            <a:xfrm>
              <a:off x="3881"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15</a:t>
              </a:r>
            </a:p>
          </p:txBody>
        </p:sp>
        <p:sp>
          <p:nvSpPr>
            <p:cNvPr id="23679" name="Text Box 67"/>
            <p:cNvSpPr txBox="1">
              <a:spLocks noChangeArrowheads="1"/>
            </p:cNvSpPr>
            <p:nvPr/>
          </p:nvSpPr>
          <p:spPr bwMode="auto">
            <a:xfrm>
              <a:off x="4696"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20</a:t>
              </a:r>
            </a:p>
          </p:txBody>
        </p:sp>
        <p:sp>
          <p:nvSpPr>
            <p:cNvPr id="23680" name="Text Box 68"/>
            <p:cNvSpPr txBox="1">
              <a:spLocks noChangeArrowheads="1"/>
            </p:cNvSpPr>
            <p:nvPr/>
          </p:nvSpPr>
          <p:spPr bwMode="auto">
            <a:xfrm>
              <a:off x="5525"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25</a:t>
              </a:r>
            </a:p>
          </p:txBody>
        </p:sp>
      </p:grpSp>
      <p:graphicFrame>
        <p:nvGraphicFramePr>
          <p:cNvPr id="1198149" name="Group 69"/>
          <p:cNvGraphicFramePr>
            <a:graphicFrameLocks noGrp="1"/>
          </p:cNvGraphicFramePr>
          <p:nvPr/>
        </p:nvGraphicFramePr>
        <p:xfrm>
          <a:off x="814388" y="3889375"/>
          <a:ext cx="292100" cy="2105026"/>
        </p:xfrm>
        <a:graphic>
          <a:graphicData uri="http://schemas.openxmlformats.org/drawingml/2006/table">
            <a:tbl>
              <a:tblPr/>
              <a:tblGrid>
                <a:gridCol w="292100">
                  <a:extLst>
                    <a:ext uri="{9D8B030D-6E8A-4147-A177-3AD203B41FA5}">
                      <a16:colId xmlns:a16="http://schemas.microsoft.com/office/drawing/2014/main" val="20000"/>
                    </a:ext>
                  </a:extLst>
                </a:gridCol>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198167" name="Text Box 87"/>
          <p:cNvSpPr txBox="1">
            <a:spLocks noChangeArrowheads="1"/>
          </p:cNvSpPr>
          <p:nvPr/>
        </p:nvSpPr>
        <p:spPr bwMode="auto">
          <a:xfrm>
            <a:off x="71438" y="28702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00FF00"/>
                </a:solidFill>
              </a:rPr>
              <a:t>12</a:t>
            </a:r>
          </a:p>
        </p:txBody>
      </p:sp>
      <p:sp>
        <p:nvSpPr>
          <p:cNvPr id="1198168" name="Text Box 88"/>
          <p:cNvSpPr txBox="1">
            <a:spLocks noChangeArrowheads="1"/>
          </p:cNvSpPr>
          <p:nvPr/>
        </p:nvSpPr>
        <p:spPr bwMode="auto">
          <a:xfrm>
            <a:off x="115888" y="2562225"/>
            <a:ext cx="32289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a:solidFill>
                  <a:schemeClr val="folHlink"/>
                </a:solidFill>
              </a:rPr>
              <a:t>incoming requests (in order of arrival):</a:t>
            </a:r>
          </a:p>
        </p:txBody>
      </p:sp>
      <p:sp>
        <p:nvSpPr>
          <p:cNvPr id="1198169" name="Text Box 89"/>
          <p:cNvSpPr txBox="1">
            <a:spLocks noChangeArrowheads="1"/>
          </p:cNvSpPr>
          <p:nvPr/>
        </p:nvSpPr>
        <p:spPr bwMode="auto">
          <a:xfrm>
            <a:off x="601663" y="28702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folHlink"/>
                </a:solidFill>
              </a:rPr>
              <a:t>14</a:t>
            </a:r>
          </a:p>
        </p:txBody>
      </p:sp>
      <p:sp>
        <p:nvSpPr>
          <p:cNvPr id="1198170" name="Text Box 90"/>
          <p:cNvSpPr txBox="1">
            <a:spLocks noChangeArrowheads="1"/>
          </p:cNvSpPr>
          <p:nvPr/>
        </p:nvSpPr>
        <p:spPr bwMode="auto">
          <a:xfrm>
            <a:off x="1131888" y="287020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t>2</a:t>
            </a:r>
          </a:p>
        </p:txBody>
      </p:sp>
      <p:sp>
        <p:nvSpPr>
          <p:cNvPr id="1198171" name="Text Box 91"/>
          <p:cNvSpPr txBox="1">
            <a:spLocks noChangeArrowheads="1"/>
          </p:cNvSpPr>
          <p:nvPr/>
        </p:nvSpPr>
        <p:spPr bwMode="auto">
          <a:xfrm>
            <a:off x="1536700" y="2870200"/>
            <a:ext cx="3095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FF6600"/>
                </a:solidFill>
              </a:rPr>
              <a:t>7</a:t>
            </a:r>
          </a:p>
        </p:txBody>
      </p:sp>
      <p:sp>
        <p:nvSpPr>
          <p:cNvPr id="1198172" name="Text Box 92"/>
          <p:cNvSpPr txBox="1">
            <a:spLocks noChangeArrowheads="1"/>
          </p:cNvSpPr>
          <p:nvPr/>
        </p:nvSpPr>
        <p:spPr bwMode="auto">
          <a:xfrm>
            <a:off x="1941513" y="28702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33CC33"/>
                </a:solidFill>
              </a:rPr>
              <a:t>21</a:t>
            </a:r>
          </a:p>
        </p:txBody>
      </p:sp>
      <p:sp>
        <p:nvSpPr>
          <p:cNvPr id="1198173" name="Text Box 93"/>
          <p:cNvSpPr txBox="1">
            <a:spLocks noChangeArrowheads="1"/>
          </p:cNvSpPr>
          <p:nvPr/>
        </p:nvSpPr>
        <p:spPr bwMode="auto">
          <a:xfrm>
            <a:off x="2471738" y="287020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66CCFF"/>
                </a:solidFill>
              </a:rPr>
              <a:t>8</a:t>
            </a:r>
          </a:p>
        </p:txBody>
      </p:sp>
      <p:sp>
        <p:nvSpPr>
          <p:cNvPr id="1198174" name="Text Box 94"/>
          <p:cNvSpPr txBox="1">
            <a:spLocks noChangeArrowheads="1"/>
          </p:cNvSpPr>
          <p:nvPr/>
        </p:nvSpPr>
        <p:spPr bwMode="auto">
          <a:xfrm>
            <a:off x="2876550" y="287020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hlink"/>
                </a:solidFill>
              </a:rPr>
              <a:t>24</a:t>
            </a:r>
          </a:p>
        </p:txBody>
      </p:sp>
      <p:sp>
        <p:nvSpPr>
          <p:cNvPr id="1198175" name="Text Box 95"/>
          <p:cNvSpPr txBox="1">
            <a:spLocks noChangeArrowheads="1"/>
          </p:cNvSpPr>
          <p:nvPr/>
        </p:nvSpPr>
        <p:spPr bwMode="auto">
          <a:xfrm>
            <a:off x="1052513" y="3829050"/>
            <a:ext cx="1014412"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scheduling</a:t>
            </a:r>
          </a:p>
          <a:p>
            <a:r>
              <a:rPr lang="en-US" sz="1400" b="0" i="1">
                <a:solidFill>
                  <a:schemeClr val="folHlink"/>
                </a:solidFill>
              </a:rPr>
              <a:t>queue</a:t>
            </a:r>
          </a:p>
        </p:txBody>
      </p:sp>
      <p:sp>
        <p:nvSpPr>
          <p:cNvPr id="1198176" name="Line 96"/>
          <p:cNvSpPr>
            <a:spLocks noChangeShapeType="1"/>
          </p:cNvSpPr>
          <p:nvPr/>
        </p:nvSpPr>
        <p:spPr bwMode="auto">
          <a:xfrm>
            <a:off x="954088" y="6059488"/>
            <a:ext cx="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198177" name="Line 97"/>
          <p:cNvSpPr>
            <a:spLocks noChangeShapeType="1"/>
          </p:cNvSpPr>
          <p:nvPr/>
        </p:nvSpPr>
        <p:spPr bwMode="auto">
          <a:xfrm>
            <a:off x="954088" y="3716338"/>
            <a:ext cx="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198178" name="Text Box 98"/>
          <p:cNvSpPr txBox="1">
            <a:spLocks noChangeArrowheads="1"/>
          </p:cNvSpPr>
          <p:nvPr/>
        </p:nvSpPr>
        <p:spPr bwMode="auto">
          <a:xfrm>
            <a:off x="2905125" y="290036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chemeClr val="hlink"/>
                </a:solidFill>
              </a:rPr>
              <a:t>24</a:t>
            </a:r>
          </a:p>
        </p:txBody>
      </p:sp>
      <p:sp>
        <p:nvSpPr>
          <p:cNvPr id="1198179" name="Text Box 99"/>
          <p:cNvSpPr txBox="1">
            <a:spLocks noChangeArrowheads="1"/>
          </p:cNvSpPr>
          <p:nvPr/>
        </p:nvSpPr>
        <p:spPr bwMode="auto">
          <a:xfrm>
            <a:off x="2486025" y="2900363"/>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66CCFF"/>
                </a:solidFill>
              </a:rPr>
              <a:t>8</a:t>
            </a:r>
          </a:p>
        </p:txBody>
      </p:sp>
      <p:sp>
        <p:nvSpPr>
          <p:cNvPr id="1198180" name="Text Box 100"/>
          <p:cNvSpPr txBox="1">
            <a:spLocks noChangeArrowheads="1"/>
          </p:cNvSpPr>
          <p:nvPr/>
        </p:nvSpPr>
        <p:spPr bwMode="auto">
          <a:xfrm>
            <a:off x="1970088" y="290036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33CC33"/>
                </a:solidFill>
              </a:rPr>
              <a:t>21</a:t>
            </a:r>
          </a:p>
        </p:txBody>
      </p:sp>
      <p:sp>
        <p:nvSpPr>
          <p:cNvPr id="1198181" name="Text Box 101"/>
          <p:cNvSpPr txBox="1">
            <a:spLocks noChangeArrowheads="1"/>
          </p:cNvSpPr>
          <p:nvPr/>
        </p:nvSpPr>
        <p:spPr bwMode="auto">
          <a:xfrm>
            <a:off x="1552575" y="2900363"/>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FF6600"/>
                </a:solidFill>
              </a:rPr>
              <a:t>7</a:t>
            </a:r>
          </a:p>
        </p:txBody>
      </p:sp>
      <p:sp>
        <p:nvSpPr>
          <p:cNvPr id="1198182" name="Text Box 102"/>
          <p:cNvSpPr txBox="1">
            <a:spLocks noChangeArrowheads="1"/>
          </p:cNvSpPr>
          <p:nvPr/>
        </p:nvSpPr>
        <p:spPr bwMode="auto">
          <a:xfrm>
            <a:off x="1133475" y="2900363"/>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t>2</a:t>
            </a:r>
          </a:p>
        </p:txBody>
      </p:sp>
      <p:sp>
        <p:nvSpPr>
          <p:cNvPr id="1198183" name="Text Box 103"/>
          <p:cNvSpPr txBox="1">
            <a:spLocks noChangeArrowheads="1"/>
          </p:cNvSpPr>
          <p:nvPr/>
        </p:nvSpPr>
        <p:spPr bwMode="auto">
          <a:xfrm>
            <a:off x="617538" y="290036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chemeClr val="folHlink"/>
                </a:solidFill>
              </a:rPr>
              <a:t>14</a:t>
            </a:r>
          </a:p>
        </p:txBody>
      </p:sp>
      <p:sp>
        <p:nvSpPr>
          <p:cNvPr id="1198184" name="Text Box 104"/>
          <p:cNvSpPr txBox="1">
            <a:spLocks noChangeArrowheads="1"/>
          </p:cNvSpPr>
          <p:nvPr/>
        </p:nvSpPr>
        <p:spPr bwMode="auto">
          <a:xfrm>
            <a:off x="103188" y="290036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400" b="0">
                <a:solidFill>
                  <a:srgbClr val="00FF00"/>
                </a:solidFill>
              </a:rPr>
              <a:t>12</a:t>
            </a:r>
          </a:p>
        </p:txBody>
      </p:sp>
      <p:sp>
        <p:nvSpPr>
          <p:cNvPr id="1198185" name="Oval 105"/>
          <p:cNvSpPr>
            <a:spLocks noChangeArrowheads="1"/>
          </p:cNvSpPr>
          <p:nvPr/>
        </p:nvSpPr>
        <p:spPr bwMode="auto">
          <a:xfrm>
            <a:off x="6021388" y="3717925"/>
            <a:ext cx="134937" cy="134938"/>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86" name="Oval 106"/>
          <p:cNvSpPr>
            <a:spLocks noChangeArrowheads="1"/>
          </p:cNvSpPr>
          <p:nvPr/>
        </p:nvSpPr>
        <p:spPr bwMode="auto">
          <a:xfrm>
            <a:off x="2916238" y="3717925"/>
            <a:ext cx="134937"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87" name="Oval 107"/>
          <p:cNvSpPr>
            <a:spLocks noChangeArrowheads="1"/>
          </p:cNvSpPr>
          <p:nvPr/>
        </p:nvSpPr>
        <p:spPr bwMode="auto">
          <a:xfrm>
            <a:off x="4211638" y="3717925"/>
            <a:ext cx="134937" cy="134938"/>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88" name="Oval 108"/>
          <p:cNvSpPr>
            <a:spLocks noChangeArrowheads="1"/>
          </p:cNvSpPr>
          <p:nvPr/>
        </p:nvSpPr>
        <p:spPr bwMode="auto">
          <a:xfrm>
            <a:off x="4481513" y="3717925"/>
            <a:ext cx="134937"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89" name="Oval 109"/>
          <p:cNvSpPr>
            <a:spLocks noChangeArrowheads="1"/>
          </p:cNvSpPr>
          <p:nvPr/>
        </p:nvSpPr>
        <p:spPr bwMode="auto">
          <a:xfrm>
            <a:off x="8612188" y="3717925"/>
            <a:ext cx="134937" cy="134938"/>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90" name="Oval 110"/>
          <p:cNvSpPr>
            <a:spLocks noChangeArrowheads="1"/>
          </p:cNvSpPr>
          <p:nvPr/>
        </p:nvSpPr>
        <p:spPr bwMode="auto">
          <a:xfrm>
            <a:off x="7848600" y="3717925"/>
            <a:ext cx="134938"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91" name="Oval 111"/>
          <p:cNvSpPr>
            <a:spLocks noChangeArrowheads="1"/>
          </p:cNvSpPr>
          <p:nvPr/>
        </p:nvSpPr>
        <p:spPr bwMode="auto">
          <a:xfrm>
            <a:off x="5513388" y="3722688"/>
            <a:ext cx="134937" cy="134937"/>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92" name="Oval 112"/>
          <p:cNvSpPr>
            <a:spLocks noChangeArrowheads="1"/>
          </p:cNvSpPr>
          <p:nvPr/>
        </p:nvSpPr>
        <p:spPr bwMode="auto">
          <a:xfrm>
            <a:off x="2924175" y="5915025"/>
            <a:ext cx="134938"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193" name="Line 113"/>
          <p:cNvSpPr>
            <a:spLocks noChangeShapeType="1"/>
          </p:cNvSpPr>
          <p:nvPr/>
        </p:nvSpPr>
        <p:spPr bwMode="auto">
          <a:xfrm>
            <a:off x="5172075" y="4029075"/>
            <a:ext cx="265113"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198194" name="Line 114"/>
          <p:cNvSpPr>
            <a:spLocks noChangeShapeType="1"/>
          </p:cNvSpPr>
          <p:nvPr/>
        </p:nvSpPr>
        <p:spPr bwMode="auto">
          <a:xfrm>
            <a:off x="5319713" y="4176713"/>
            <a:ext cx="265112" cy="873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195" name="Line 115"/>
          <p:cNvSpPr>
            <a:spLocks noChangeShapeType="1"/>
          </p:cNvSpPr>
          <p:nvPr/>
        </p:nvSpPr>
        <p:spPr bwMode="auto">
          <a:xfrm>
            <a:off x="5588000" y="4257675"/>
            <a:ext cx="511175" cy="127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196" name="Line 116"/>
          <p:cNvSpPr>
            <a:spLocks noChangeShapeType="1"/>
          </p:cNvSpPr>
          <p:nvPr/>
        </p:nvSpPr>
        <p:spPr bwMode="auto">
          <a:xfrm>
            <a:off x="6092825" y="4397375"/>
            <a:ext cx="1809750" cy="471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197" name="Line 117"/>
          <p:cNvSpPr>
            <a:spLocks noChangeShapeType="1"/>
          </p:cNvSpPr>
          <p:nvPr/>
        </p:nvSpPr>
        <p:spPr bwMode="auto">
          <a:xfrm>
            <a:off x="7920038" y="4870450"/>
            <a:ext cx="766762" cy="2238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198" name="Line 118"/>
          <p:cNvSpPr>
            <a:spLocks noChangeShapeType="1"/>
          </p:cNvSpPr>
          <p:nvPr/>
        </p:nvSpPr>
        <p:spPr bwMode="auto">
          <a:xfrm>
            <a:off x="8669338" y="5083175"/>
            <a:ext cx="215900" cy="666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199" name="Line 119"/>
          <p:cNvSpPr>
            <a:spLocks noChangeShapeType="1"/>
          </p:cNvSpPr>
          <p:nvPr/>
        </p:nvSpPr>
        <p:spPr bwMode="auto">
          <a:xfrm flipH="1">
            <a:off x="4541838" y="5149850"/>
            <a:ext cx="4346575" cy="5889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200" name="Line 120"/>
          <p:cNvSpPr>
            <a:spLocks noChangeShapeType="1"/>
          </p:cNvSpPr>
          <p:nvPr/>
        </p:nvSpPr>
        <p:spPr bwMode="auto">
          <a:xfrm flipH="1">
            <a:off x="4297363" y="5732463"/>
            <a:ext cx="257175" cy="476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201" name="Line 121"/>
          <p:cNvSpPr>
            <a:spLocks noChangeShapeType="1"/>
          </p:cNvSpPr>
          <p:nvPr/>
        </p:nvSpPr>
        <p:spPr bwMode="auto">
          <a:xfrm flipH="1">
            <a:off x="3011488" y="5802313"/>
            <a:ext cx="1230312" cy="1666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202" name="Line 122"/>
          <p:cNvSpPr>
            <a:spLocks noChangeShapeType="1"/>
          </p:cNvSpPr>
          <p:nvPr/>
        </p:nvSpPr>
        <p:spPr bwMode="auto">
          <a:xfrm>
            <a:off x="2736850" y="6038850"/>
            <a:ext cx="1809750" cy="471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198203" name="Oval 123"/>
          <p:cNvSpPr>
            <a:spLocks noChangeArrowheads="1"/>
          </p:cNvSpPr>
          <p:nvPr/>
        </p:nvSpPr>
        <p:spPr bwMode="auto">
          <a:xfrm>
            <a:off x="5248275" y="410527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198204" name="Oval 124"/>
          <p:cNvSpPr>
            <a:spLocks noChangeArrowheads="1"/>
          </p:cNvSpPr>
          <p:nvPr/>
        </p:nvSpPr>
        <p:spPr bwMode="auto">
          <a:xfrm>
            <a:off x="8620125" y="5014913"/>
            <a:ext cx="134938"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205" name="Oval 125"/>
          <p:cNvSpPr>
            <a:spLocks noChangeArrowheads="1"/>
          </p:cNvSpPr>
          <p:nvPr/>
        </p:nvSpPr>
        <p:spPr bwMode="auto">
          <a:xfrm>
            <a:off x="4476750" y="5670550"/>
            <a:ext cx="134938"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206" name="Oval 126"/>
          <p:cNvSpPr>
            <a:spLocks noChangeArrowheads="1"/>
          </p:cNvSpPr>
          <p:nvPr/>
        </p:nvSpPr>
        <p:spPr bwMode="auto">
          <a:xfrm>
            <a:off x="7843838" y="4806950"/>
            <a:ext cx="134937"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207" name="Oval 127"/>
          <p:cNvSpPr>
            <a:spLocks noChangeArrowheads="1"/>
          </p:cNvSpPr>
          <p:nvPr/>
        </p:nvSpPr>
        <p:spPr bwMode="auto">
          <a:xfrm>
            <a:off x="4210050" y="5716588"/>
            <a:ext cx="134938" cy="134937"/>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208" name="Oval 128"/>
          <p:cNvSpPr>
            <a:spLocks noChangeArrowheads="1"/>
          </p:cNvSpPr>
          <p:nvPr/>
        </p:nvSpPr>
        <p:spPr bwMode="auto">
          <a:xfrm>
            <a:off x="6016625" y="4322763"/>
            <a:ext cx="134938" cy="134937"/>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209" name="Oval 129"/>
          <p:cNvSpPr>
            <a:spLocks noChangeArrowheads="1"/>
          </p:cNvSpPr>
          <p:nvPr/>
        </p:nvSpPr>
        <p:spPr bwMode="auto">
          <a:xfrm>
            <a:off x="5511800" y="4191000"/>
            <a:ext cx="134938" cy="134938"/>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8210" name="Line 130"/>
          <p:cNvSpPr>
            <a:spLocks noChangeShapeType="1"/>
          </p:cNvSpPr>
          <p:nvPr/>
        </p:nvSpPr>
        <p:spPr bwMode="auto">
          <a:xfrm flipH="1">
            <a:off x="2728913" y="5981700"/>
            <a:ext cx="285750" cy="476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981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981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981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980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9820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9819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1198174"/>
                                        </p:tgtEl>
                                        <p:attrNameLst>
                                          <p:attrName>style.visibility</p:attrName>
                                        </p:attrNameLst>
                                      </p:cBhvr>
                                      <p:to>
                                        <p:strVal val="visible"/>
                                      </p:to>
                                    </p:set>
                                    <p:anim calcmode="lin" valueType="num">
                                      <p:cBhvr additive="base">
                                        <p:cTn id="27" dur="500" fill="hold"/>
                                        <p:tgtEl>
                                          <p:spTgt spid="1198174"/>
                                        </p:tgtEl>
                                        <p:attrNameLst>
                                          <p:attrName>ppt_x</p:attrName>
                                        </p:attrNameLst>
                                      </p:cBhvr>
                                      <p:tavLst>
                                        <p:tav tm="0">
                                          <p:val>
                                            <p:strVal val="0-#ppt_w/2"/>
                                          </p:val>
                                        </p:tav>
                                        <p:tav tm="100000">
                                          <p:val>
                                            <p:strVal val="#ppt_x"/>
                                          </p:val>
                                        </p:tav>
                                      </p:tavLst>
                                    </p:anim>
                                    <p:anim calcmode="lin" valueType="num">
                                      <p:cBhvr additive="base">
                                        <p:cTn id="28" dur="500" fill="hold"/>
                                        <p:tgtEl>
                                          <p:spTgt spid="1198174"/>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1198189"/>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198178"/>
                                        </p:tgtEl>
                                        <p:attrNameLst>
                                          <p:attrName>style.visibility</p:attrName>
                                        </p:attrNameLst>
                                      </p:cBhvr>
                                      <p:to>
                                        <p:strVal val="visible"/>
                                      </p:to>
                                    </p:set>
                                  </p:childTnLst>
                                </p:cTn>
                              </p:par>
                            </p:childTnLst>
                          </p:cTn>
                        </p:par>
                        <p:par>
                          <p:cTn id="35" fill="hold" nodeType="afterGroup">
                            <p:stCondLst>
                              <p:cond delay="500"/>
                            </p:stCondLst>
                            <p:childTnLst>
                              <p:par>
                                <p:cTn id="36" presetID="0" presetClass="path" presetSubtype="0" accel="50000" decel="50000" fill="hold" grpId="1" nodeType="afterEffect">
                                  <p:stCondLst>
                                    <p:cond delay="0"/>
                                  </p:stCondLst>
                                  <p:childTnLst>
                                    <p:animMotion origin="layout" path="M 0.0 0.0 L -0.23229 0.07459 L -0.23229 0.40607 " pathEditMode="relative" ptsTypes="AAA">
                                      <p:cBhvr>
                                        <p:cTn id="37" dur="2000" fill="hold"/>
                                        <p:tgtEl>
                                          <p:spTgt spid="1198178"/>
                                        </p:tgtEl>
                                        <p:attrNameLst>
                                          <p:attrName>ppt_x</p:attrName>
                                          <p:attrName>ppt_y</p:attrName>
                                        </p:attrNameLst>
                                      </p:cBhvr>
                                    </p:animMotion>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198173"/>
                                        </p:tgtEl>
                                        <p:attrNameLst>
                                          <p:attrName>style.visibility</p:attrName>
                                        </p:attrNameLst>
                                      </p:cBhvr>
                                      <p:to>
                                        <p:strVal val="visible"/>
                                      </p:to>
                                    </p:set>
                                    <p:anim calcmode="lin" valueType="num">
                                      <p:cBhvr additive="base">
                                        <p:cTn id="42" dur="500" fill="hold"/>
                                        <p:tgtEl>
                                          <p:spTgt spid="1198173"/>
                                        </p:tgtEl>
                                        <p:attrNameLst>
                                          <p:attrName>ppt_x</p:attrName>
                                        </p:attrNameLst>
                                      </p:cBhvr>
                                      <p:tavLst>
                                        <p:tav tm="0">
                                          <p:val>
                                            <p:strVal val="0-#ppt_w/2"/>
                                          </p:val>
                                        </p:tav>
                                        <p:tav tm="100000">
                                          <p:val>
                                            <p:strVal val="#ppt_x"/>
                                          </p:val>
                                        </p:tav>
                                      </p:tavLst>
                                    </p:anim>
                                    <p:anim calcmode="lin" valueType="num">
                                      <p:cBhvr additive="base">
                                        <p:cTn id="43" dur="500" fill="hold"/>
                                        <p:tgtEl>
                                          <p:spTgt spid="1198173"/>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500"/>
                            </p:stCondLst>
                            <p:childTnLst>
                              <p:par>
                                <p:cTn id="45" presetID="1" presetClass="entr" presetSubtype="0" fill="hold" grpId="0" nodeType="afterEffect">
                                  <p:stCondLst>
                                    <p:cond delay="0"/>
                                  </p:stCondLst>
                                  <p:childTnLst>
                                    <p:set>
                                      <p:cBhvr>
                                        <p:cTn id="46" dur="1" fill="hold">
                                          <p:stCondLst>
                                            <p:cond delay="0"/>
                                          </p:stCondLst>
                                        </p:cTn>
                                        <p:tgtEl>
                                          <p:spTgt spid="1198179"/>
                                        </p:tgtEl>
                                        <p:attrNameLst>
                                          <p:attrName>style.visibility</p:attrName>
                                        </p:attrNameLst>
                                      </p:cBhvr>
                                      <p:to>
                                        <p:strVal val="visible"/>
                                      </p:to>
                                    </p:set>
                                  </p:childTnLst>
                                </p:cTn>
                              </p:par>
                            </p:childTnLst>
                          </p:cTn>
                        </p:par>
                        <p:par>
                          <p:cTn id="47" fill="hold" nodeType="afterGroup">
                            <p:stCondLst>
                              <p:cond delay="500"/>
                            </p:stCondLst>
                            <p:childTnLst>
                              <p:par>
                                <p:cTn id="48" presetID="1" presetClass="entr" presetSubtype="0" fill="hold" grpId="0" nodeType="afterEffect">
                                  <p:stCondLst>
                                    <p:cond delay="0"/>
                                  </p:stCondLst>
                                  <p:childTnLst>
                                    <p:set>
                                      <p:cBhvr>
                                        <p:cTn id="49" dur="1" fill="hold">
                                          <p:stCondLst>
                                            <p:cond delay="0"/>
                                          </p:stCondLst>
                                        </p:cTn>
                                        <p:tgtEl>
                                          <p:spTgt spid="1198188"/>
                                        </p:tgtEl>
                                        <p:attrNameLst>
                                          <p:attrName>style.visibility</p:attrName>
                                        </p:attrNameLst>
                                      </p:cBhvr>
                                      <p:to>
                                        <p:strVal val="visible"/>
                                      </p:to>
                                    </p:set>
                                  </p:childTnLst>
                                </p:cTn>
                              </p:par>
                            </p:childTnLst>
                          </p:cTn>
                        </p:par>
                        <p:par>
                          <p:cTn id="50" fill="hold" nodeType="afterGroup">
                            <p:stCondLst>
                              <p:cond delay="500"/>
                            </p:stCondLst>
                            <p:childTnLst>
                              <p:par>
                                <p:cTn id="51" presetID="0" presetClass="path" presetSubtype="0" accel="50000" decel="50000" fill="hold" grpId="1" nodeType="afterEffect">
                                  <p:stCondLst>
                                    <p:cond delay="0"/>
                                  </p:stCondLst>
                                  <p:childTnLst>
                                    <p:animMotion origin="layout" path="M 0.0 0.0 L -0.18281 0.0732 L -0.18281 0.36298 " pathEditMode="relative" rAng="0" ptsTypes="AAA">
                                      <p:cBhvr>
                                        <p:cTn id="52" dur="2000" fill="hold"/>
                                        <p:tgtEl>
                                          <p:spTgt spid="1198179"/>
                                        </p:tgtEl>
                                        <p:attrNameLst>
                                          <p:attrName>ppt_x</p:attrName>
                                          <p:attrName>ppt_y</p:attrName>
                                        </p:attrNameLst>
                                      </p:cBhvr>
                                      <p:rCtr x="0" y="0"/>
                                    </p:animMotion>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1198172"/>
                                        </p:tgtEl>
                                        <p:attrNameLst>
                                          <p:attrName>style.visibility</p:attrName>
                                        </p:attrNameLst>
                                      </p:cBhvr>
                                      <p:to>
                                        <p:strVal val="visible"/>
                                      </p:to>
                                    </p:set>
                                    <p:anim calcmode="lin" valueType="num">
                                      <p:cBhvr additive="base">
                                        <p:cTn id="57" dur="500" fill="hold"/>
                                        <p:tgtEl>
                                          <p:spTgt spid="1198172"/>
                                        </p:tgtEl>
                                        <p:attrNameLst>
                                          <p:attrName>ppt_x</p:attrName>
                                        </p:attrNameLst>
                                      </p:cBhvr>
                                      <p:tavLst>
                                        <p:tav tm="0">
                                          <p:val>
                                            <p:strVal val="0-#ppt_w/2"/>
                                          </p:val>
                                        </p:tav>
                                        <p:tav tm="100000">
                                          <p:val>
                                            <p:strVal val="#ppt_x"/>
                                          </p:val>
                                        </p:tav>
                                      </p:tavLst>
                                    </p:anim>
                                    <p:anim calcmode="lin" valueType="num">
                                      <p:cBhvr additive="base">
                                        <p:cTn id="58" dur="500" fill="hold"/>
                                        <p:tgtEl>
                                          <p:spTgt spid="1198172"/>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500"/>
                            </p:stCondLst>
                            <p:childTnLst>
                              <p:par>
                                <p:cTn id="60" presetID="1" presetClass="entr" presetSubtype="0" fill="hold" grpId="0" nodeType="afterEffect">
                                  <p:stCondLst>
                                    <p:cond delay="0"/>
                                  </p:stCondLst>
                                  <p:childTnLst>
                                    <p:set>
                                      <p:cBhvr>
                                        <p:cTn id="61" dur="1" fill="hold">
                                          <p:stCondLst>
                                            <p:cond delay="0"/>
                                          </p:stCondLst>
                                        </p:cTn>
                                        <p:tgtEl>
                                          <p:spTgt spid="1198180"/>
                                        </p:tgtEl>
                                        <p:attrNameLst>
                                          <p:attrName>style.visibility</p:attrName>
                                        </p:attrNameLst>
                                      </p:cBhvr>
                                      <p:to>
                                        <p:strVal val="visible"/>
                                      </p:to>
                                    </p:set>
                                  </p:childTnLst>
                                </p:cTn>
                              </p:par>
                            </p:childTnLst>
                          </p:cTn>
                        </p:par>
                        <p:par>
                          <p:cTn id="62" fill="hold" nodeType="afterGroup">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1198190"/>
                                        </p:tgtEl>
                                        <p:attrNameLst>
                                          <p:attrName>style.visibility</p:attrName>
                                        </p:attrNameLst>
                                      </p:cBhvr>
                                      <p:to>
                                        <p:strVal val="visible"/>
                                      </p:to>
                                    </p:set>
                                  </p:childTnLst>
                                </p:cTn>
                              </p:par>
                            </p:childTnLst>
                          </p:cTn>
                        </p:par>
                        <p:par>
                          <p:cTn id="65" fill="hold" nodeType="afterGroup">
                            <p:stCondLst>
                              <p:cond delay="500"/>
                            </p:stCondLst>
                            <p:childTnLst>
                              <p:par>
                                <p:cTn id="66" presetID="0" presetClass="path" presetSubtype="0" accel="50000" decel="50000" fill="hold" grpId="2" nodeType="afterEffect">
                                  <p:stCondLst>
                                    <p:cond delay="0"/>
                                  </p:stCondLst>
                                  <p:childTnLst>
                                    <p:animMotion origin="layout" path="M -0.18107 0.3616 L -0.18107 0.32013 " pathEditMode="relative" rAng="0" ptsTypes="AA">
                                      <p:cBhvr>
                                        <p:cTn id="67" dur="2000" fill="hold"/>
                                        <p:tgtEl>
                                          <p:spTgt spid="1198179"/>
                                        </p:tgtEl>
                                        <p:attrNameLst>
                                          <p:attrName>ppt_x</p:attrName>
                                          <p:attrName>ppt_y</p:attrName>
                                        </p:attrNameLst>
                                      </p:cBhvr>
                                      <p:rCtr x="0" y="-2085"/>
                                    </p:animMotion>
                                  </p:childTnLst>
                                </p:cTn>
                              </p:par>
                              <p:par>
                                <p:cTn id="68" presetID="0" presetClass="path" presetSubtype="0" accel="50000" decel="50000" fill="hold" grpId="2" nodeType="withEffect">
                                  <p:stCondLst>
                                    <p:cond delay="0"/>
                                  </p:stCondLst>
                                  <p:childTnLst>
                                    <p:animMotion origin="layout" path="M -0.23229 0.40607 L -0.23351 0.36322 " pathEditMode="relative" rAng="0" ptsTypes="AA">
                                      <p:cBhvr>
                                        <p:cTn id="69" dur="2000" fill="hold"/>
                                        <p:tgtEl>
                                          <p:spTgt spid="1198178"/>
                                        </p:tgtEl>
                                        <p:attrNameLst>
                                          <p:attrName>ppt_x</p:attrName>
                                          <p:attrName>ppt_y</p:attrName>
                                        </p:attrNameLst>
                                      </p:cBhvr>
                                      <p:rCtr x="-69" y="-2154"/>
                                    </p:animMotion>
                                  </p:childTnLst>
                                </p:cTn>
                              </p:par>
                              <p:par>
                                <p:cTn id="70" presetID="0" presetClass="path" presetSubtype="0" accel="50000" decel="50000" fill="hold" grpId="1" nodeType="withEffect">
                                  <p:stCondLst>
                                    <p:cond delay="0"/>
                                  </p:stCondLst>
                                  <p:childTnLst>
                                    <p:animMotion origin="layout" path="M 0.0 0.0 L -0.13004 0.0732 L -0.13004 0.40746 " pathEditMode="relative" rAng="0" ptsTypes="AAA">
                                      <p:cBhvr>
                                        <p:cTn id="71" dur="2000" fill="hold"/>
                                        <p:tgtEl>
                                          <p:spTgt spid="1198180"/>
                                        </p:tgtEl>
                                        <p:attrNameLst>
                                          <p:attrName>ppt_x</p:attrName>
                                          <p:attrName>ppt_y</p:attrName>
                                        </p:attrNameLst>
                                      </p:cBhvr>
                                      <p:rCtr x="0" y="0"/>
                                    </p:animMotion>
                                  </p:childTnLst>
                                </p:cTn>
                              </p:par>
                            </p:childTnLst>
                          </p:cTn>
                        </p:par>
                      </p:childTnLst>
                    </p:cTn>
                  </p:par>
                  <p:par>
                    <p:cTn id="72" fill="hold" nodeType="clickPar">
                      <p:stCondLst>
                        <p:cond delay="indefinite"/>
                      </p:stCondLst>
                      <p:childTnLst>
                        <p:par>
                          <p:cTn id="73" fill="hold" nodeType="withGroup">
                            <p:stCondLst>
                              <p:cond delay="0"/>
                            </p:stCondLst>
                            <p:childTnLst>
                              <p:par>
                                <p:cTn id="74" presetID="2" presetClass="entr" presetSubtype="8" fill="hold" grpId="0" nodeType="clickEffect">
                                  <p:stCondLst>
                                    <p:cond delay="0"/>
                                  </p:stCondLst>
                                  <p:childTnLst>
                                    <p:set>
                                      <p:cBhvr>
                                        <p:cTn id="75" dur="1" fill="hold">
                                          <p:stCondLst>
                                            <p:cond delay="0"/>
                                          </p:stCondLst>
                                        </p:cTn>
                                        <p:tgtEl>
                                          <p:spTgt spid="1198171"/>
                                        </p:tgtEl>
                                        <p:attrNameLst>
                                          <p:attrName>style.visibility</p:attrName>
                                        </p:attrNameLst>
                                      </p:cBhvr>
                                      <p:to>
                                        <p:strVal val="visible"/>
                                      </p:to>
                                    </p:set>
                                    <p:anim calcmode="lin" valueType="num">
                                      <p:cBhvr additive="base">
                                        <p:cTn id="76" dur="500" fill="hold"/>
                                        <p:tgtEl>
                                          <p:spTgt spid="1198171"/>
                                        </p:tgtEl>
                                        <p:attrNameLst>
                                          <p:attrName>ppt_x</p:attrName>
                                        </p:attrNameLst>
                                      </p:cBhvr>
                                      <p:tavLst>
                                        <p:tav tm="0">
                                          <p:val>
                                            <p:strVal val="0-#ppt_w/2"/>
                                          </p:val>
                                        </p:tav>
                                        <p:tav tm="100000">
                                          <p:val>
                                            <p:strVal val="#ppt_x"/>
                                          </p:val>
                                        </p:tav>
                                      </p:tavLst>
                                    </p:anim>
                                    <p:anim calcmode="lin" valueType="num">
                                      <p:cBhvr additive="base">
                                        <p:cTn id="77" dur="500" fill="hold"/>
                                        <p:tgtEl>
                                          <p:spTgt spid="1198171"/>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500"/>
                            </p:stCondLst>
                            <p:childTnLst>
                              <p:par>
                                <p:cTn id="79" presetID="1" presetClass="entr" presetSubtype="0" fill="hold" grpId="0" nodeType="afterEffect">
                                  <p:stCondLst>
                                    <p:cond delay="0"/>
                                  </p:stCondLst>
                                  <p:childTnLst>
                                    <p:set>
                                      <p:cBhvr>
                                        <p:cTn id="80" dur="1" fill="hold">
                                          <p:stCondLst>
                                            <p:cond delay="0"/>
                                          </p:stCondLst>
                                        </p:cTn>
                                        <p:tgtEl>
                                          <p:spTgt spid="1198187"/>
                                        </p:tgtEl>
                                        <p:attrNameLst>
                                          <p:attrName>style.visibility</p:attrName>
                                        </p:attrNameLst>
                                      </p:cBhvr>
                                      <p:to>
                                        <p:strVal val="visible"/>
                                      </p:to>
                                    </p:set>
                                  </p:childTnLst>
                                </p:cTn>
                              </p:par>
                            </p:childTnLst>
                          </p:cTn>
                        </p:par>
                        <p:par>
                          <p:cTn id="81" fill="hold" nodeType="afterGroup">
                            <p:stCondLst>
                              <p:cond delay="500"/>
                            </p:stCondLst>
                            <p:childTnLst>
                              <p:par>
                                <p:cTn id="82" presetID="1" presetClass="entr" presetSubtype="0" fill="hold" grpId="0" nodeType="afterEffect">
                                  <p:stCondLst>
                                    <p:cond delay="0"/>
                                  </p:stCondLst>
                                  <p:childTnLst>
                                    <p:set>
                                      <p:cBhvr>
                                        <p:cTn id="83" dur="1" fill="hold">
                                          <p:stCondLst>
                                            <p:cond delay="0"/>
                                          </p:stCondLst>
                                        </p:cTn>
                                        <p:tgtEl>
                                          <p:spTgt spid="1198181"/>
                                        </p:tgtEl>
                                        <p:attrNameLst>
                                          <p:attrName>style.visibility</p:attrName>
                                        </p:attrNameLst>
                                      </p:cBhvr>
                                      <p:to>
                                        <p:strVal val="visible"/>
                                      </p:to>
                                    </p:set>
                                  </p:childTnLst>
                                </p:cTn>
                              </p:par>
                            </p:childTnLst>
                          </p:cTn>
                        </p:par>
                        <p:par>
                          <p:cTn id="84" fill="hold" nodeType="afterGroup">
                            <p:stCondLst>
                              <p:cond delay="500"/>
                            </p:stCondLst>
                            <p:childTnLst>
                              <p:par>
                                <p:cTn id="85" presetID="0" presetClass="path" presetSubtype="0" accel="50000" decel="50000" fill="hold" grpId="1" nodeType="afterEffect">
                                  <p:stCondLst>
                                    <p:cond delay="0"/>
                                  </p:stCondLst>
                                  <p:childTnLst>
                                    <p:animMotion origin="layout" path="M 0.0 0.0 L -0.07848 0.07621 L -0.07848 0.27704 " pathEditMode="relative" ptsTypes="AAA">
                                      <p:cBhvr>
                                        <p:cTn id="86" dur="2000" fill="hold"/>
                                        <p:tgtEl>
                                          <p:spTgt spid="1198181"/>
                                        </p:tgtEl>
                                        <p:attrNameLst>
                                          <p:attrName>ppt_x</p:attrName>
                                          <p:attrName>ppt_y</p:attrName>
                                        </p:attrNameLst>
                                      </p:cBhvr>
                                    </p:animMotion>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1198170"/>
                                        </p:tgtEl>
                                        <p:attrNameLst>
                                          <p:attrName>style.visibility</p:attrName>
                                        </p:attrNameLst>
                                      </p:cBhvr>
                                      <p:to>
                                        <p:strVal val="visible"/>
                                      </p:to>
                                    </p:set>
                                    <p:anim calcmode="lin" valueType="num">
                                      <p:cBhvr additive="base">
                                        <p:cTn id="91" dur="500" fill="hold"/>
                                        <p:tgtEl>
                                          <p:spTgt spid="1198170"/>
                                        </p:tgtEl>
                                        <p:attrNameLst>
                                          <p:attrName>ppt_x</p:attrName>
                                        </p:attrNameLst>
                                      </p:cBhvr>
                                      <p:tavLst>
                                        <p:tav tm="0">
                                          <p:val>
                                            <p:strVal val="0-#ppt_w/2"/>
                                          </p:val>
                                        </p:tav>
                                        <p:tav tm="100000">
                                          <p:val>
                                            <p:strVal val="#ppt_x"/>
                                          </p:val>
                                        </p:tav>
                                      </p:tavLst>
                                    </p:anim>
                                    <p:anim calcmode="lin" valueType="num">
                                      <p:cBhvr additive="base">
                                        <p:cTn id="92" dur="500" fill="hold"/>
                                        <p:tgtEl>
                                          <p:spTgt spid="1198170"/>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500"/>
                            </p:stCondLst>
                            <p:childTnLst>
                              <p:par>
                                <p:cTn id="94" presetID="1" presetClass="entr" presetSubtype="0" fill="hold" grpId="0" nodeType="afterEffect">
                                  <p:stCondLst>
                                    <p:cond delay="0"/>
                                  </p:stCondLst>
                                  <p:childTnLst>
                                    <p:set>
                                      <p:cBhvr>
                                        <p:cTn id="95" dur="1" fill="hold">
                                          <p:stCondLst>
                                            <p:cond delay="0"/>
                                          </p:stCondLst>
                                        </p:cTn>
                                        <p:tgtEl>
                                          <p:spTgt spid="1198186"/>
                                        </p:tgtEl>
                                        <p:attrNameLst>
                                          <p:attrName>style.visibility</p:attrName>
                                        </p:attrNameLst>
                                      </p:cBhvr>
                                      <p:to>
                                        <p:strVal val="visible"/>
                                      </p:to>
                                    </p:set>
                                  </p:childTnLst>
                                </p:cTn>
                              </p:par>
                            </p:childTnLst>
                          </p:cTn>
                        </p:par>
                        <p:par>
                          <p:cTn id="96" fill="hold" nodeType="afterGroup">
                            <p:stCondLst>
                              <p:cond delay="500"/>
                            </p:stCondLst>
                            <p:childTnLst>
                              <p:par>
                                <p:cTn id="97" presetID="1" presetClass="entr" presetSubtype="0" fill="hold" grpId="0" nodeType="afterEffect">
                                  <p:stCondLst>
                                    <p:cond delay="0"/>
                                  </p:stCondLst>
                                  <p:childTnLst>
                                    <p:set>
                                      <p:cBhvr>
                                        <p:cTn id="98" dur="1" fill="hold">
                                          <p:stCondLst>
                                            <p:cond delay="0"/>
                                          </p:stCondLst>
                                        </p:cTn>
                                        <p:tgtEl>
                                          <p:spTgt spid="1198182"/>
                                        </p:tgtEl>
                                        <p:attrNameLst>
                                          <p:attrName>style.visibility</p:attrName>
                                        </p:attrNameLst>
                                      </p:cBhvr>
                                      <p:to>
                                        <p:strVal val="visible"/>
                                      </p:to>
                                    </p:set>
                                  </p:childTnLst>
                                </p:cTn>
                              </p:par>
                            </p:childTnLst>
                          </p:cTn>
                        </p:par>
                        <p:par>
                          <p:cTn id="99" fill="hold" nodeType="afterGroup">
                            <p:stCondLst>
                              <p:cond delay="500"/>
                            </p:stCondLst>
                            <p:childTnLst>
                              <p:par>
                                <p:cTn id="100" presetID="0" presetClass="path" presetSubtype="0" accel="50000" decel="50000" fill="hold" grpId="1" nodeType="afterEffect">
                                  <p:stCondLst>
                                    <p:cond delay="0"/>
                                  </p:stCondLst>
                                  <p:childTnLst>
                                    <p:animMotion origin="layout" path="M 0.0 0.0 L -0.03125 0.07459 L -0.03334 0.23094 " pathEditMode="relative" ptsTypes="AAA">
                                      <p:cBhvr>
                                        <p:cTn id="101" dur="2000" fill="hold"/>
                                        <p:tgtEl>
                                          <p:spTgt spid="1198182"/>
                                        </p:tgtEl>
                                        <p:attrNameLst>
                                          <p:attrName>ppt_x</p:attrName>
                                          <p:attrName>ppt_y</p:attrName>
                                        </p:attrNameLst>
                                      </p:cBhvr>
                                    </p:animMotion>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 presetClass="entr" presetSubtype="8" fill="hold" grpId="0" nodeType="clickEffect">
                                  <p:stCondLst>
                                    <p:cond delay="0"/>
                                  </p:stCondLst>
                                  <p:childTnLst>
                                    <p:set>
                                      <p:cBhvr>
                                        <p:cTn id="105" dur="1" fill="hold">
                                          <p:stCondLst>
                                            <p:cond delay="0"/>
                                          </p:stCondLst>
                                        </p:cTn>
                                        <p:tgtEl>
                                          <p:spTgt spid="1198169"/>
                                        </p:tgtEl>
                                        <p:attrNameLst>
                                          <p:attrName>style.visibility</p:attrName>
                                        </p:attrNameLst>
                                      </p:cBhvr>
                                      <p:to>
                                        <p:strVal val="visible"/>
                                      </p:to>
                                    </p:set>
                                    <p:anim calcmode="lin" valueType="num">
                                      <p:cBhvr additive="base">
                                        <p:cTn id="106" dur="500" fill="hold"/>
                                        <p:tgtEl>
                                          <p:spTgt spid="1198169"/>
                                        </p:tgtEl>
                                        <p:attrNameLst>
                                          <p:attrName>ppt_x</p:attrName>
                                        </p:attrNameLst>
                                      </p:cBhvr>
                                      <p:tavLst>
                                        <p:tav tm="0">
                                          <p:val>
                                            <p:strVal val="0-#ppt_w/2"/>
                                          </p:val>
                                        </p:tav>
                                        <p:tav tm="100000">
                                          <p:val>
                                            <p:strVal val="#ppt_x"/>
                                          </p:val>
                                        </p:tav>
                                      </p:tavLst>
                                    </p:anim>
                                    <p:anim calcmode="lin" valueType="num">
                                      <p:cBhvr additive="base">
                                        <p:cTn id="107" dur="500" fill="hold"/>
                                        <p:tgtEl>
                                          <p:spTgt spid="1198169"/>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500"/>
                            </p:stCondLst>
                            <p:childTnLst>
                              <p:par>
                                <p:cTn id="109" presetID="1" presetClass="entr" presetSubtype="0" fill="hold" grpId="0" nodeType="afterEffect">
                                  <p:stCondLst>
                                    <p:cond delay="0"/>
                                  </p:stCondLst>
                                  <p:childTnLst>
                                    <p:set>
                                      <p:cBhvr>
                                        <p:cTn id="110" dur="1" fill="hold">
                                          <p:stCondLst>
                                            <p:cond delay="0"/>
                                          </p:stCondLst>
                                        </p:cTn>
                                        <p:tgtEl>
                                          <p:spTgt spid="1198185"/>
                                        </p:tgtEl>
                                        <p:attrNameLst>
                                          <p:attrName>style.visibility</p:attrName>
                                        </p:attrNameLst>
                                      </p:cBhvr>
                                      <p:to>
                                        <p:strVal val="visible"/>
                                      </p:to>
                                    </p:set>
                                  </p:childTnLst>
                                </p:cTn>
                              </p:par>
                            </p:childTnLst>
                          </p:cTn>
                        </p:par>
                        <p:par>
                          <p:cTn id="111" fill="hold" nodeType="afterGroup">
                            <p:stCondLst>
                              <p:cond delay="500"/>
                            </p:stCondLst>
                            <p:childTnLst>
                              <p:par>
                                <p:cTn id="112" presetID="0" presetClass="path" presetSubtype="0" accel="50000" decel="50000" fill="hold" grpId="2" nodeType="afterEffect">
                                  <p:stCondLst>
                                    <p:cond delay="0"/>
                                  </p:stCondLst>
                                  <p:childTnLst>
                                    <p:animMotion origin="layout" path="M -0.03333 0.23095 L -0.03333 0.18555 " pathEditMode="relative" rAng="0" ptsTypes="AA">
                                      <p:cBhvr>
                                        <p:cTn id="113" dur="500" fill="hold"/>
                                        <p:tgtEl>
                                          <p:spTgt spid="1198182"/>
                                        </p:tgtEl>
                                        <p:attrNameLst>
                                          <p:attrName>ppt_x</p:attrName>
                                          <p:attrName>ppt_y</p:attrName>
                                        </p:attrNameLst>
                                      </p:cBhvr>
                                      <p:rCtr x="0" y="-2270"/>
                                    </p:animMotion>
                                  </p:childTnLst>
                                </p:cTn>
                              </p:par>
                              <p:par>
                                <p:cTn id="114" presetID="0" presetClass="path" presetSubtype="0" accel="50000" decel="50000" fill="hold" grpId="2" nodeType="withEffect">
                                  <p:stCondLst>
                                    <p:cond delay="0"/>
                                  </p:stCondLst>
                                  <p:childTnLst>
                                    <p:animMotion origin="layout" path="M -0.07847 0.27704 L -0.07847 0.23094 " pathEditMode="relative" rAng="0" ptsTypes="AA">
                                      <p:cBhvr>
                                        <p:cTn id="115" dur="500" fill="hold"/>
                                        <p:tgtEl>
                                          <p:spTgt spid="1198181"/>
                                        </p:tgtEl>
                                        <p:attrNameLst>
                                          <p:attrName>ppt_x</p:attrName>
                                          <p:attrName>ppt_y</p:attrName>
                                        </p:attrNameLst>
                                      </p:cBhvr>
                                      <p:rCtr x="0" y="-2316"/>
                                    </p:animMotion>
                                  </p:childTnLst>
                                </p:cTn>
                              </p:par>
                              <p:par>
                                <p:cTn id="116" presetID="0" presetClass="path" presetSubtype="0" accel="50000" decel="50000" fill="hold" grpId="3" nodeType="withEffect">
                                  <p:stCondLst>
                                    <p:cond delay="0"/>
                                  </p:stCondLst>
                                  <p:childTnLst>
                                    <p:animMotion origin="layout" path="M -0.18108 0.32013 L -0.18108 0.27704 " pathEditMode="relative" rAng="0" ptsTypes="AA">
                                      <p:cBhvr>
                                        <p:cTn id="117" dur="500" fill="hold"/>
                                        <p:tgtEl>
                                          <p:spTgt spid="1198179"/>
                                        </p:tgtEl>
                                        <p:attrNameLst>
                                          <p:attrName>ppt_x</p:attrName>
                                          <p:attrName>ppt_y</p:attrName>
                                        </p:attrNameLst>
                                      </p:cBhvr>
                                      <p:rCtr x="0" y="-2154"/>
                                    </p:animMotion>
                                  </p:childTnLst>
                                </p:cTn>
                              </p:par>
                              <p:par>
                                <p:cTn id="118" presetID="0" presetClass="path" presetSubtype="0" accel="50000" decel="50000" fill="hold" grpId="3" nodeType="withEffect">
                                  <p:stCondLst>
                                    <p:cond delay="0"/>
                                  </p:stCondLst>
                                  <p:childTnLst>
                                    <p:animMotion origin="layout" path="M -0.23229 0.36299 L -0.23229 0.32152 " pathEditMode="relative" rAng="0" ptsTypes="AA">
                                      <p:cBhvr>
                                        <p:cTn id="119" dur="500" fill="hold"/>
                                        <p:tgtEl>
                                          <p:spTgt spid="1198178"/>
                                        </p:tgtEl>
                                        <p:attrNameLst>
                                          <p:attrName>ppt_x</p:attrName>
                                          <p:attrName>ppt_y</p:attrName>
                                        </p:attrNameLst>
                                      </p:cBhvr>
                                      <p:rCtr x="0" y="-2085"/>
                                    </p:animMotion>
                                  </p:childTnLst>
                                </p:cTn>
                              </p:par>
                              <p:par>
                                <p:cTn id="120" presetID="0" presetClass="path" presetSubtype="0" accel="50000" decel="50000" fill="hold" grpId="2" nodeType="withEffect">
                                  <p:stCondLst>
                                    <p:cond delay="0"/>
                                  </p:stCondLst>
                                  <p:childTnLst>
                                    <p:animMotion origin="layout" path="M -0.13108 0.40746 L -0.12951 0.3616 " pathEditMode="relative" rAng="0" ptsTypes="AA">
                                      <p:cBhvr>
                                        <p:cTn id="121" dur="500" fill="hold"/>
                                        <p:tgtEl>
                                          <p:spTgt spid="1198180"/>
                                        </p:tgtEl>
                                        <p:attrNameLst>
                                          <p:attrName>ppt_x</p:attrName>
                                          <p:attrName>ppt_y</p:attrName>
                                        </p:attrNameLst>
                                      </p:cBhvr>
                                      <p:rCtr x="69" y="-2293"/>
                                    </p:animMotion>
                                  </p:childTnLst>
                                </p:cTn>
                              </p:par>
                            </p:childTnLst>
                          </p:cTn>
                        </p:par>
                        <p:par>
                          <p:cTn id="122" fill="hold" nodeType="afterGroup">
                            <p:stCondLst>
                              <p:cond delay="1000"/>
                            </p:stCondLst>
                            <p:childTnLst>
                              <p:par>
                                <p:cTn id="123" presetID="1" presetClass="entr" presetSubtype="0" fill="hold" grpId="0" nodeType="afterEffect">
                                  <p:stCondLst>
                                    <p:cond delay="0"/>
                                  </p:stCondLst>
                                  <p:childTnLst>
                                    <p:set>
                                      <p:cBhvr>
                                        <p:cTn id="124" dur="1" fill="hold">
                                          <p:stCondLst>
                                            <p:cond delay="0"/>
                                          </p:stCondLst>
                                        </p:cTn>
                                        <p:tgtEl>
                                          <p:spTgt spid="1198183"/>
                                        </p:tgtEl>
                                        <p:attrNameLst>
                                          <p:attrName>style.visibility</p:attrName>
                                        </p:attrNameLst>
                                      </p:cBhvr>
                                      <p:to>
                                        <p:strVal val="visible"/>
                                      </p:to>
                                    </p:set>
                                  </p:childTnLst>
                                </p:cTn>
                              </p:par>
                            </p:childTnLst>
                          </p:cTn>
                        </p:par>
                        <p:par>
                          <p:cTn id="125" fill="hold" nodeType="afterGroup">
                            <p:stCondLst>
                              <p:cond delay="1000"/>
                            </p:stCondLst>
                            <p:childTnLst>
                              <p:par>
                                <p:cTn id="126" presetID="0" presetClass="path" presetSubtype="0" accel="50000" decel="50000" fill="hold" grpId="1" nodeType="afterEffect">
                                  <p:stCondLst>
                                    <p:cond delay="0"/>
                                  </p:stCondLst>
                                  <p:childTnLst>
                                    <p:animMotion origin="layout" path="M 0.0 0.0 L 0.01719 0.07319 L 0.01719 0.40908 " pathEditMode="relative" ptsTypes="AAA">
                                      <p:cBhvr>
                                        <p:cTn id="127" dur="2000" fill="hold"/>
                                        <p:tgtEl>
                                          <p:spTgt spid="1198183"/>
                                        </p:tgtEl>
                                        <p:attrNameLst>
                                          <p:attrName>ppt_x</p:attrName>
                                          <p:attrName>ppt_y</p:attrName>
                                        </p:attrNameLst>
                                      </p:cBhvr>
                                    </p:animMotion>
                                  </p:childTnLst>
                                </p:cTn>
                              </p:par>
                            </p:childTnLst>
                          </p:cTn>
                        </p:par>
                      </p:childTnLst>
                    </p:cTn>
                  </p:par>
                  <p:par>
                    <p:cTn id="128" fill="hold" nodeType="clickPar">
                      <p:stCondLst>
                        <p:cond delay="indefinite"/>
                      </p:stCondLst>
                      <p:childTnLst>
                        <p:par>
                          <p:cTn id="129" fill="hold" nodeType="withGroup">
                            <p:stCondLst>
                              <p:cond delay="0"/>
                            </p:stCondLst>
                            <p:childTnLst>
                              <p:par>
                                <p:cTn id="130" presetID="2" presetClass="entr" presetSubtype="8" fill="hold" grpId="0" nodeType="clickEffect">
                                  <p:stCondLst>
                                    <p:cond delay="0"/>
                                  </p:stCondLst>
                                  <p:childTnLst>
                                    <p:set>
                                      <p:cBhvr>
                                        <p:cTn id="131" dur="1" fill="hold">
                                          <p:stCondLst>
                                            <p:cond delay="0"/>
                                          </p:stCondLst>
                                        </p:cTn>
                                        <p:tgtEl>
                                          <p:spTgt spid="1198167"/>
                                        </p:tgtEl>
                                        <p:attrNameLst>
                                          <p:attrName>style.visibility</p:attrName>
                                        </p:attrNameLst>
                                      </p:cBhvr>
                                      <p:to>
                                        <p:strVal val="visible"/>
                                      </p:to>
                                    </p:set>
                                    <p:anim calcmode="lin" valueType="num">
                                      <p:cBhvr additive="base">
                                        <p:cTn id="132" dur="500" fill="hold"/>
                                        <p:tgtEl>
                                          <p:spTgt spid="1198167"/>
                                        </p:tgtEl>
                                        <p:attrNameLst>
                                          <p:attrName>ppt_x</p:attrName>
                                        </p:attrNameLst>
                                      </p:cBhvr>
                                      <p:tavLst>
                                        <p:tav tm="0">
                                          <p:val>
                                            <p:strVal val="0-#ppt_w/2"/>
                                          </p:val>
                                        </p:tav>
                                        <p:tav tm="100000">
                                          <p:val>
                                            <p:strVal val="#ppt_x"/>
                                          </p:val>
                                        </p:tav>
                                      </p:tavLst>
                                    </p:anim>
                                    <p:anim calcmode="lin" valueType="num">
                                      <p:cBhvr additive="base">
                                        <p:cTn id="133" dur="500" fill="hold"/>
                                        <p:tgtEl>
                                          <p:spTgt spid="1198167"/>
                                        </p:tgtEl>
                                        <p:attrNameLst>
                                          <p:attrName>ppt_y</p:attrName>
                                        </p:attrNameLst>
                                      </p:cBhvr>
                                      <p:tavLst>
                                        <p:tav tm="0">
                                          <p:val>
                                            <p:strVal val="#ppt_y"/>
                                          </p:val>
                                        </p:tav>
                                        <p:tav tm="100000">
                                          <p:val>
                                            <p:strVal val="#ppt_y"/>
                                          </p:val>
                                        </p:tav>
                                      </p:tavLst>
                                    </p:anim>
                                  </p:childTnLst>
                                </p:cTn>
                              </p:par>
                            </p:childTnLst>
                          </p:cTn>
                        </p:par>
                        <p:par>
                          <p:cTn id="134" fill="hold" nodeType="afterGroup">
                            <p:stCondLst>
                              <p:cond delay="500"/>
                            </p:stCondLst>
                            <p:childTnLst>
                              <p:par>
                                <p:cTn id="135" presetID="1" presetClass="entr" presetSubtype="0" fill="hold" grpId="0" nodeType="afterEffect">
                                  <p:stCondLst>
                                    <p:cond delay="0"/>
                                  </p:stCondLst>
                                  <p:childTnLst>
                                    <p:set>
                                      <p:cBhvr>
                                        <p:cTn id="136" dur="1" fill="hold">
                                          <p:stCondLst>
                                            <p:cond delay="0"/>
                                          </p:stCondLst>
                                        </p:cTn>
                                        <p:tgtEl>
                                          <p:spTgt spid="1198191"/>
                                        </p:tgtEl>
                                        <p:attrNameLst>
                                          <p:attrName>style.visibility</p:attrName>
                                        </p:attrNameLst>
                                      </p:cBhvr>
                                      <p:to>
                                        <p:strVal val="visible"/>
                                      </p:to>
                                    </p:set>
                                  </p:childTnLst>
                                </p:cTn>
                              </p:par>
                            </p:childTnLst>
                          </p:cTn>
                        </p:par>
                        <p:par>
                          <p:cTn id="137" fill="hold" nodeType="afterGroup">
                            <p:stCondLst>
                              <p:cond delay="500"/>
                            </p:stCondLst>
                            <p:childTnLst>
                              <p:par>
                                <p:cTn id="138" presetID="0" presetClass="path" presetSubtype="0" accel="50000" decel="50000" fill="hold" grpId="3" nodeType="afterEffect">
                                  <p:stCondLst>
                                    <p:cond delay="0"/>
                                  </p:stCondLst>
                                  <p:childTnLst>
                                    <p:animMotion origin="layout" path="M -0.03334 0.18509 L -0.03455 0.14339 " pathEditMode="relative" rAng="0" ptsTypes="AA">
                                      <p:cBhvr>
                                        <p:cTn id="139" dur="500" fill="hold"/>
                                        <p:tgtEl>
                                          <p:spTgt spid="1198182"/>
                                        </p:tgtEl>
                                        <p:attrNameLst>
                                          <p:attrName>ppt_x</p:attrName>
                                          <p:attrName>ppt_y</p:attrName>
                                        </p:attrNameLst>
                                      </p:cBhvr>
                                      <p:rCtr x="-69" y="-2085"/>
                                    </p:animMotion>
                                  </p:childTnLst>
                                </p:cTn>
                              </p:par>
                              <p:par>
                                <p:cTn id="140" presetID="0" presetClass="path" presetSubtype="0" accel="50000" decel="50000" fill="hold" grpId="3" nodeType="withEffect">
                                  <p:stCondLst>
                                    <p:cond delay="0"/>
                                  </p:stCondLst>
                                  <p:childTnLst>
                                    <p:animMotion origin="layout" path="M -0.07847 0.23257 L -0.07847 0.18671 " pathEditMode="relative" rAng="0" ptsTypes="AA">
                                      <p:cBhvr>
                                        <p:cTn id="141" dur="500" fill="hold"/>
                                        <p:tgtEl>
                                          <p:spTgt spid="1198181"/>
                                        </p:tgtEl>
                                        <p:attrNameLst>
                                          <p:attrName>ppt_x</p:attrName>
                                          <p:attrName>ppt_y</p:attrName>
                                        </p:attrNameLst>
                                      </p:cBhvr>
                                      <p:rCtr x="0" y="-2293"/>
                                    </p:animMotion>
                                  </p:childTnLst>
                                </p:cTn>
                              </p:par>
                              <p:par>
                                <p:cTn id="142" presetID="0" presetClass="path" presetSubtype="0" accel="50000" decel="50000" fill="hold" grpId="4" nodeType="withEffect">
                                  <p:stCondLst>
                                    <p:cond delay="0"/>
                                  </p:stCondLst>
                                  <p:childTnLst>
                                    <p:animMotion origin="layout" path="M -0.18212 0.27566 L -0.1809 0.23118 " pathEditMode="relative" rAng="0" ptsTypes="AA">
                                      <p:cBhvr>
                                        <p:cTn id="143" dur="500" fill="hold"/>
                                        <p:tgtEl>
                                          <p:spTgt spid="1198179"/>
                                        </p:tgtEl>
                                        <p:attrNameLst>
                                          <p:attrName>ppt_x</p:attrName>
                                          <p:attrName>ppt_y</p:attrName>
                                        </p:attrNameLst>
                                      </p:cBhvr>
                                      <p:rCtr x="52" y="-2224"/>
                                    </p:animMotion>
                                  </p:childTnLst>
                                </p:cTn>
                              </p:par>
                              <p:par>
                                <p:cTn id="144" presetID="0" presetClass="path" presetSubtype="0" accel="50000" decel="50000" fill="hold" grpId="4" nodeType="withEffect">
                                  <p:stCondLst>
                                    <p:cond delay="0"/>
                                  </p:stCondLst>
                                  <p:childTnLst>
                                    <p:animMotion origin="layout" path="M -0.2323 0.32013 L -0.2323 0.27565 " pathEditMode="relative" rAng="0" ptsTypes="AA">
                                      <p:cBhvr>
                                        <p:cTn id="145" dur="500" fill="hold"/>
                                        <p:tgtEl>
                                          <p:spTgt spid="1198178"/>
                                        </p:tgtEl>
                                        <p:attrNameLst>
                                          <p:attrName>ppt_x</p:attrName>
                                          <p:attrName>ppt_y</p:attrName>
                                        </p:attrNameLst>
                                      </p:cBhvr>
                                      <p:rCtr x="0" y="-2224"/>
                                    </p:animMotion>
                                  </p:childTnLst>
                                </p:cTn>
                              </p:par>
                              <p:par>
                                <p:cTn id="146" presetID="0" presetClass="path" presetSubtype="0" accel="50000" decel="50000" fill="hold" grpId="3" nodeType="withEffect">
                                  <p:stCondLst>
                                    <p:cond delay="0"/>
                                  </p:stCondLst>
                                  <p:childTnLst>
                                    <p:animMotion origin="layout" path="M -0.13003 0.36299 L -0.12986 0.3243 " pathEditMode="relative" rAng="0" ptsTypes="AA">
                                      <p:cBhvr>
                                        <p:cTn id="147" dur="500" fill="hold"/>
                                        <p:tgtEl>
                                          <p:spTgt spid="1198180"/>
                                        </p:tgtEl>
                                        <p:attrNameLst>
                                          <p:attrName>ppt_x</p:attrName>
                                          <p:attrName>ppt_y</p:attrName>
                                        </p:attrNameLst>
                                      </p:cBhvr>
                                      <p:rCtr x="0" y="-1946"/>
                                    </p:animMotion>
                                  </p:childTnLst>
                                </p:cTn>
                              </p:par>
                              <p:par>
                                <p:cTn id="148" presetID="0" presetClass="path" presetSubtype="0" accel="50000" decel="50000" fill="hold" grpId="2" nodeType="withEffect">
                                  <p:stCondLst>
                                    <p:cond delay="0"/>
                                  </p:stCondLst>
                                  <p:childTnLst>
                                    <p:animMotion origin="layout" path="M 0.01789 0.40607 L 0.01615 0.36021 " pathEditMode="relative" rAng="0" ptsTypes="AA">
                                      <p:cBhvr>
                                        <p:cTn id="149" dur="500" fill="hold"/>
                                        <p:tgtEl>
                                          <p:spTgt spid="1198183"/>
                                        </p:tgtEl>
                                        <p:attrNameLst>
                                          <p:attrName>ppt_x</p:attrName>
                                          <p:attrName>ppt_y</p:attrName>
                                        </p:attrNameLst>
                                      </p:cBhvr>
                                      <p:rCtr x="-87" y="-2293"/>
                                    </p:animMotion>
                                  </p:childTnLst>
                                </p:cTn>
                              </p:par>
                            </p:childTnLst>
                          </p:cTn>
                        </p:par>
                        <p:par>
                          <p:cTn id="150" fill="hold" nodeType="afterGroup">
                            <p:stCondLst>
                              <p:cond delay="1000"/>
                            </p:stCondLst>
                            <p:childTnLst>
                              <p:par>
                                <p:cTn id="151" presetID="1" presetClass="entr" presetSubtype="0" fill="hold" grpId="0" nodeType="afterEffect">
                                  <p:stCondLst>
                                    <p:cond delay="0"/>
                                  </p:stCondLst>
                                  <p:childTnLst>
                                    <p:set>
                                      <p:cBhvr>
                                        <p:cTn id="152" dur="1" fill="hold">
                                          <p:stCondLst>
                                            <p:cond delay="0"/>
                                          </p:stCondLst>
                                        </p:cTn>
                                        <p:tgtEl>
                                          <p:spTgt spid="1198184"/>
                                        </p:tgtEl>
                                        <p:attrNameLst>
                                          <p:attrName>style.visibility</p:attrName>
                                        </p:attrNameLst>
                                      </p:cBhvr>
                                      <p:to>
                                        <p:strVal val="visible"/>
                                      </p:to>
                                    </p:set>
                                  </p:childTnLst>
                                </p:cTn>
                              </p:par>
                            </p:childTnLst>
                          </p:cTn>
                        </p:par>
                        <p:par>
                          <p:cTn id="153" fill="hold" nodeType="afterGroup">
                            <p:stCondLst>
                              <p:cond delay="1000"/>
                            </p:stCondLst>
                            <p:childTnLst>
                              <p:par>
                                <p:cTn id="154" presetID="0" presetClass="path" presetSubtype="0" accel="50000" decel="50000" fill="hold" grpId="1" nodeType="afterEffect">
                                  <p:stCondLst>
                                    <p:cond delay="0"/>
                                  </p:stCondLst>
                                  <p:childTnLst>
                                    <p:animMotion origin="layout" path="M 0.0 0.0 L 0.07431 0.0732 L 0.07431 0.40583 " pathEditMode="relative" ptsTypes="AAA">
                                      <p:cBhvr>
                                        <p:cTn id="155" dur="2000" fill="hold"/>
                                        <p:tgtEl>
                                          <p:spTgt spid="1198184"/>
                                        </p:tgtEl>
                                        <p:attrNameLst>
                                          <p:attrName>ppt_x</p:attrName>
                                          <p:attrName>ppt_y</p:attrName>
                                        </p:attrNameLst>
                                      </p:cBhvr>
                                    </p:animMotion>
                                  </p:childTnLst>
                                </p:cTn>
                              </p:par>
                            </p:childTnLst>
                          </p:cTn>
                        </p:par>
                      </p:childTnLst>
                    </p:cTn>
                  </p:par>
                  <p:par>
                    <p:cTn id="156" fill="hold" nodeType="clickPar">
                      <p:stCondLst>
                        <p:cond delay="indefinite"/>
                      </p:stCondLst>
                      <p:childTnLst>
                        <p:par>
                          <p:cTn id="157" fill="hold" nodeType="withGroup">
                            <p:stCondLst>
                              <p:cond delay="0"/>
                            </p:stCondLst>
                            <p:childTnLst>
                              <p:par>
                                <p:cTn id="158" presetID="22" presetClass="entr" presetSubtype="8" fill="hold" grpId="0" nodeType="clickEffect">
                                  <p:stCondLst>
                                    <p:cond delay="0"/>
                                  </p:stCondLst>
                                  <p:childTnLst>
                                    <p:set>
                                      <p:cBhvr>
                                        <p:cTn id="159" dur="1" fill="hold">
                                          <p:stCondLst>
                                            <p:cond delay="0"/>
                                          </p:stCondLst>
                                        </p:cTn>
                                        <p:tgtEl>
                                          <p:spTgt spid="1198194"/>
                                        </p:tgtEl>
                                        <p:attrNameLst>
                                          <p:attrName>style.visibility</p:attrName>
                                        </p:attrNameLst>
                                      </p:cBhvr>
                                      <p:to>
                                        <p:strVal val="visible"/>
                                      </p:to>
                                    </p:set>
                                    <p:animEffect transition="in" filter="wipe(left)">
                                      <p:cBhvr>
                                        <p:cTn id="160" dur="500"/>
                                        <p:tgtEl>
                                          <p:spTgt spid="1198194"/>
                                        </p:tgtEl>
                                      </p:cBhvr>
                                    </p:animEffect>
                                  </p:childTnLst>
                                </p:cTn>
                              </p:par>
                            </p:childTnLst>
                          </p:cTn>
                        </p:par>
                        <p:par>
                          <p:cTn id="161" fill="hold" nodeType="afterGroup">
                            <p:stCondLst>
                              <p:cond delay="500"/>
                            </p:stCondLst>
                            <p:childTnLst>
                              <p:par>
                                <p:cTn id="162" presetID="1" presetClass="entr" presetSubtype="0" fill="hold" grpId="0" nodeType="afterEffect">
                                  <p:stCondLst>
                                    <p:cond delay="0"/>
                                  </p:stCondLst>
                                  <p:childTnLst>
                                    <p:set>
                                      <p:cBhvr>
                                        <p:cTn id="163" dur="1" fill="hold">
                                          <p:stCondLst>
                                            <p:cond delay="0"/>
                                          </p:stCondLst>
                                        </p:cTn>
                                        <p:tgtEl>
                                          <p:spTgt spid="1198209"/>
                                        </p:tgtEl>
                                        <p:attrNameLst>
                                          <p:attrName>style.visibility</p:attrName>
                                        </p:attrNameLst>
                                      </p:cBhvr>
                                      <p:to>
                                        <p:strVal val="visible"/>
                                      </p:to>
                                    </p:set>
                                  </p:childTnLst>
                                </p:cTn>
                              </p:par>
                            </p:childTnLst>
                          </p:cTn>
                        </p:par>
                        <p:par>
                          <p:cTn id="164" fill="hold" nodeType="afterGroup">
                            <p:stCondLst>
                              <p:cond delay="500"/>
                            </p:stCondLst>
                            <p:childTnLst>
                              <p:par>
                                <p:cTn id="165" presetID="22" presetClass="entr" presetSubtype="8" fill="hold" grpId="0" nodeType="afterEffect">
                                  <p:stCondLst>
                                    <p:cond delay="0"/>
                                  </p:stCondLst>
                                  <p:childTnLst>
                                    <p:set>
                                      <p:cBhvr>
                                        <p:cTn id="166" dur="1" fill="hold">
                                          <p:stCondLst>
                                            <p:cond delay="0"/>
                                          </p:stCondLst>
                                        </p:cTn>
                                        <p:tgtEl>
                                          <p:spTgt spid="1198195"/>
                                        </p:tgtEl>
                                        <p:attrNameLst>
                                          <p:attrName>style.visibility</p:attrName>
                                        </p:attrNameLst>
                                      </p:cBhvr>
                                      <p:to>
                                        <p:strVal val="visible"/>
                                      </p:to>
                                    </p:set>
                                    <p:animEffect transition="in" filter="wipe(left)">
                                      <p:cBhvr>
                                        <p:cTn id="167" dur="500"/>
                                        <p:tgtEl>
                                          <p:spTgt spid="1198195"/>
                                        </p:tgtEl>
                                      </p:cBhvr>
                                    </p:animEffect>
                                  </p:childTnLst>
                                </p:cTn>
                              </p:par>
                            </p:childTnLst>
                          </p:cTn>
                        </p:par>
                        <p:par>
                          <p:cTn id="168" fill="hold" nodeType="afterGroup">
                            <p:stCondLst>
                              <p:cond delay="1000"/>
                            </p:stCondLst>
                            <p:childTnLst>
                              <p:par>
                                <p:cTn id="169" presetID="1" presetClass="entr" presetSubtype="0" fill="hold" grpId="0" nodeType="afterEffect">
                                  <p:stCondLst>
                                    <p:cond delay="0"/>
                                  </p:stCondLst>
                                  <p:childTnLst>
                                    <p:set>
                                      <p:cBhvr>
                                        <p:cTn id="170" dur="1" fill="hold">
                                          <p:stCondLst>
                                            <p:cond delay="0"/>
                                          </p:stCondLst>
                                        </p:cTn>
                                        <p:tgtEl>
                                          <p:spTgt spid="1198208"/>
                                        </p:tgtEl>
                                        <p:attrNameLst>
                                          <p:attrName>style.visibility</p:attrName>
                                        </p:attrNameLst>
                                      </p:cBhvr>
                                      <p:to>
                                        <p:strVal val="visible"/>
                                      </p:to>
                                    </p:set>
                                  </p:childTnLst>
                                </p:cTn>
                              </p:par>
                            </p:childTnLst>
                          </p:cTn>
                        </p:par>
                        <p:par>
                          <p:cTn id="171" fill="hold" nodeType="afterGroup">
                            <p:stCondLst>
                              <p:cond delay="1000"/>
                            </p:stCondLst>
                            <p:childTnLst>
                              <p:par>
                                <p:cTn id="172" presetID="22" presetClass="entr" presetSubtype="8" fill="hold" grpId="0" nodeType="afterEffect">
                                  <p:stCondLst>
                                    <p:cond delay="0"/>
                                  </p:stCondLst>
                                  <p:childTnLst>
                                    <p:set>
                                      <p:cBhvr>
                                        <p:cTn id="173" dur="1" fill="hold">
                                          <p:stCondLst>
                                            <p:cond delay="0"/>
                                          </p:stCondLst>
                                        </p:cTn>
                                        <p:tgtEl>
                                          <p:spTgt spid="1198196"/>
                                        </p:tgtEl>
                                        <p:attrNameLst>
                                          <p:attrName>style.visibility</p:attrName>
                                        </p:attrNameLst>
                                      </p:cBhvr>
                                      <p:to>
                                        <p:strVal val="visible"/>
                                      </p:to>
                                    </p:set>
                                    <p:animEffect transition="in" filter="wipe(left)">
                                      <p:cBhvr>
                                        <p:cTn id="174" dur="500"/>
                                        <p:tgtEl>
                                          <p:spTgt spid="1198196"/>
                                        </p:tgtEl>
                                      </p:cBhvr>
                                    </p:animEffect>
                                  </p:childTnLst>
                                </p:cTn>
                              </p:par>
                            </p:childTnLst>
                          </p:cTn>
                        </p:par>
                        <p:par>
                          <p:cTn id="175" fill="hold" nodeType="afterGroup">
                            <p:stCondLst>
                              <p:cond delay="1500"/>
                            </p:stCondLst>
                            <p:childTnLst>
                              <p:par>
                                <p:cTn id="176" presetID="1" presetClass="entr" presetSubtype="0" fill="hold" grpId="0" nodeType="afterEffect">
                                  <p:stCondLst>
                                    <p:cond delay="0"/>
                                  </p:stCondLst>
                                  <p:childTnLst>
                                    <p:set>
                                      <p:cBhvr>
                                        <p:cTn id="177" dur="1" fill="hold">
                                          <p:stCondLst>
                                            <p:cond delay="0"/>
                                          </p:stCondLst>
                                        </p:cTn>
                                        <p:tgtEl>
                                          <p:spTgt spid="1198206"/>
                                        </p:tgtEl>
                                        <p:attrNameLst>
                                          <p:attrName>style.visibility</p:attrName>
                                        </p:attrNameLst>
                                      </p:cBhvr>
                                      <p:to>
                                        <p:strVal val="visible"/>
                                      </p:to>
                                    </p:set>
                                  </p:childTnLst>
                                </p:cTn>
                              </p:par>
                            </p:childTnLst>
                          </p:cTn>
                        </p:par>
                        <p:par>
                          <p:cTn id="178" fill="hold" nodeType="afterGroup">
                            <p:stCondLst>
                              <p:cond delay="1500"/>
                            </p:stCondLst>
                            <p:childTnLst>
                              <p:par>
                                <p:cTn id="179" presetID="22" presetClass="entr" presetSubtype="8" fill="hold" grpId="0" nodeType="afterEffect">
                                  <p:stCondLst>
                                    <p:cond delay="0"/>
                                  </p:stCondLst>
                                  <p:childTnLst>
                                    <p:set>
                                      <p:cBhvr>
                                        <p:cTn id="180" dur="1" fill="hold">
                                          <p:stCondLst>
                                            <p:cond delay="0"/>
                                          </p:stCondLst>
                                        </p:cTn>
                                        <p:tgtEl>
                                          <p:spTgt spid="1198197"/>
                                        </p:tgtEl>
                                        <p:attrNameLst>
                                          <p:attrName>style.visibility</p:attrName>
                                        </p:attrNameLst>
                                      </p:cBhvr>
                                      <p:to>
                                        <p:strVal val="visible"/>
                                      </p:to>
                                    </p:set>
                                    <p:animEffect transition="in" filter="wipe(left)">
                                      <p:cBhvr>
                                        <p:cTn id="181" dur="500"/>
                                        <p:tgtEl>
                                          <p:spTgt spid="1198197"/>
                                        </p:tgtEl>
                                      </p:cBhvr>
                                    </p:animEffect>
                                  </p:childTnLst>
                                </p:cTn>
                              </p:par>
                            </p:childTnLst>
                          </p:cTn>
                        </p:par>
                        <p:par>
                          <p:cTn id="182" fill="hold" nodeType="afterGroup">
                            <p:stCondLst>
                              <p:cond delay="2000"/>
                            </p:stCondLst>
                            <p:childTnLst>
                              <p:par>
                                <p:cTn id="183" presetID="1" presetClass="entr" presetSubtype="0" fill="hold" grpId="0" nodeType="afterEffect">
                                  <p:stCondLst>
                                    <p:cond delay="0"/>
                                  </p:stCondLst>
                                  <p:childTnLst>
                                    <p:set>
                                      <p:cBhvr>
                                        <p:cTn id="184" dur="1" fill="hold">
                                          <p:stCondLst>
                                            <p:cond delay="0"/>
                                          </p:stCondLst>
                                        </p:cTn>
                                        <p:tgtEl>
                                          <p:spTgt spid="1198204"/>
                                        </p:tgtEl>
                                        <p:attrNameLst>
                                          <p:attrName>style.visibility</p:attrName>
                                        </p:attrNameLst>
                                      </p:cBhvr>
                                      <p:to>
                                        <p:strVal val="visible"/>
                                      </p:to>
                                    </p:set>
                                  </p:childTnLst>
                                </p:cTn>
                              </p:par>
                            </p:childTnLst>
                          </p:cTn>
                        </p:par>
                        <p:par>
                          <p:cTn id="185" fill="hold" nodeType="afterGroup">
                            <p:stCondLst>
                              <p:cond delay="2000"/>
                            </p:stCondLst>
                            <p:childTnLst>
                              <p:par>
                                <p:cTn id="186" presetID="22" presetClass="entr" presetSubtype="8" fill="hold" grpId="0" nodeType="afterEffect">
                                  <p:stCondLst>
                                    <p:cond delay="0"/>
                                  </p:stCondLst>
                                  <p:childTnLst>
                                    <p:set>
                                      <p:cBhvr>
                                        <p:cTn id="187" dur="1" fill="hold">
                                          <p:stCondLst>
                                            <p:cond delay="0"/>
                                          </p:stCondLst>
                                        </p:cTn>
                                        <p:tgtEl>
                                          <p:spTgt spid="1198198"/>
                                        </p:tgtEl>
                                        <p:attrNameLst>
                                          <p:attrName>style.visibility</p:attrName>
                                        </p:attrNameLst>
                                      </p:cBhvr>
                                      <p:to>
                                        <p:strVal val="visible"/>
                                      </p:to>
                                    </p:set>
                                    <p:animEffect transition="in" filter="wipe(left)">
                                      <p:cBhvr>
                                        <p:cTn id="188" dur="500"/>
                                        <p:tgtEl>
                                          <p:spTgt spid="1198198"/>
                                        </p:tgtEl>
                                      </p:cBhvr>
                                    </p:animEffect>
                                  </p:childTnLst>
                                </p:cTn>
                              </p:par>
                            </p:childTnLst>
                          </p:cTn>
                        </p:par>
                      </p:childTnLst>
                    </p:cTn>
                  </p:par>
                  <p:par>
                    <p:cTn id="189" fill="hold" nodeType="clickPar">
                      <p:stCondLst>
                        <p:cond delay="indefinite"/>
                      </p:stCondLst>
                      <p:childTnLst>
                        <p:par>
                          <p:cTn id="190" fill="hold" nodeType="withGroup">
                            <p:stCondLst>
                              <p:cond delay="0"/>
                            </p:stCondLst>
                            <p:childTnLst>
                              <p:par>
                                <p:cTn id="191" presetID="22" presetClass="entr" presetSubtype="2" fill="hold" grpId="0" nodeType="clickEffect">
                                  <p:stCondLst>
                                    <p:cond delay="0"/>
                                  </p:stCondLst>
                                  <p:childTnLst>
                                    <p:set>
                                      <p:cBhvr>
                                        <p:cTn id="192" dur="1" fill="hold">
                                          <p:stCondLst>
                                            <p:cond delay="0"/>
                                          </p:stCondLst>
                                        </p:cTn>
                                        <p:tgtEl>
                                          <p:spTgt spid="1198199"/>
                                        </p:tgtEl>
                                        <p:attrNameLst>
                                          <p:attrName>style.visibility</p:attrName>
                                        </p:attrNameLst>
                                      </p:cBhvr>
                                      <p:to>
                                        <p:strVal val="visible"/>
                                      </p:to>
                                    </p:set>
                                    <p:animEffect transition="in" filter="wipe(right)">
                                      <p:cBhvr>
                                        <p:cTn id="193" dur="500"/>
                                        <p:tgtEl>
                                          <p:spTgt spid="1198199"/>
                                        </p:tgtEl>
                                      </p:cBhvr>
                                    </p:animEffect>
                                  </p:childTnLst>
                                </p:cTn>
                              </p:par>
                            </p:childTnLst>
                          </p:cTn>
                        </p:par>
                        <p:par>
                          <p:cTn id="194" fill="hold" nodeType="afterGroup">
                            <p:stCondLst>
                              <p:cond delay="500"/>
                            </p:stCondLst>
                            <p:childTnLst>
                              <p:par>
                                <p:cTn id="195" presetID="1" presetClass="entr" presetSubtype="0" fill="hold" grpId="0" nodeType="afterEffect">
                                  <p:stCondLst>
                                    <p:cond delay="0"/>
                                  </p:stCondLst>
                                  <p:childTnLst>
                                    <p:set>
                                      <p:cBhvr>
                                        <p:cTn id="196" dur="1" fill="hold">
                                          <p:stCondLst>
                                            <p:cond delay="0"/>
                                          </p:stCondLst>
                                        </p:cTn>
                                        <p:tgtEl>
                                          <p:spTgt spid="1198205"/>
                                        </p:tgtEl>
                                        <p:attrNameLst>
                                          <p:attrName>style.visibility</p:attrName>
                                        </p:attrNameLst>
                                      </p:cBhvr>
                                      <p:to>
                                        <p:strVal val="visible"/>
                                      </p:to>
                                    </p:set>
                                  </p:childTnLst>
                                </p:cTn>
                              </p:par>
                            </p:childTnLst>
                          </p:cTn>
                        </p:par>
                        <p:par>
                          <p:cTn id="197" fill="hold" nodeType="afterGroup">
                            <p:stCondLst>
                              <p:cond delay="500"/>
                            </p:stCondLst>
                            <p:childTnLst>
                              <p:par>
                                <p:cTn id="198" presetID="22" presetClass="entr" presetSubtype="2" fill="hold" grpId="0" nodeType="afterEffect">
                                  <p:stCondLst>
                                    <p:cond delay="0"/>
                                  </p:stCondLst>
                                  <p:childTnLst>
                                    <p:set>
                                      <p:cBhvr>
                                        <p:cTn id="199" dur="1" fill="hold">
                                          <p:stCondLst>
                                            <p:cond delay="0"/>
                                          </p:stCondLst>
                                        </p:cTn>
                                        <p:tgtEl>
                                          <p:spTgt spid="1198200"/>
                                        </p:tgtEl>
                                        <p:attrNameLst>
                                          <p:attrName>style.visibility</p:attrName>
                                        </p:attrNameLst>
                                      </p:cBhvr>
                                      <p:to>
                                        <p:strVal val="visible"/>
                                      </p:to>
                                    </p:set>
                                    <p:animEffect transition="in" filter="wipe(right)">
                                      <p:cBhvr>
                                        <p:cTn id="200" dur="500"/>
                                        <p:tgtEl>
                                          <p:spTgt spid="1198200"/>
                                        </p:tgtEl>
                                      </p:cBhvr>
                                    </p:animEffect>
                                  </p:childTnLst>
                                </p:cTn>
                              </p:par>
                            </p:childTnLst>
                          </p:cTn>
                        </p:par>
                        <p:par>
                          <p:cTn id="201" fill="hold" nodeType="afterGroup">
                            <p:stCondLst>
                              <p:cond delay="1000"/>
                            </p:stCondLst>
                            <p:childTnLst>
                              <p:par>
                                <p:cTn id="202" presetID="1" presetClass="entr" presetSubtype="0" fill="hold" grpId="0" nodeType="afterEffect">
                                  <p:stCondLst>
                                    <p:cond delay="0"/>
                                  </p:stCondLst>
                                  <p:childTnLst>
                                    <p:set>
                                      <p:cBhvr>
                                        <p:cTn id="203" dur="1" fill="hold">
                                          <p:stCondLst>
                                            <p:cond delay="0"/>
                                          </p:stCondLst>
                                        </p:cTn>
                                        <p:tgtEl>
                                          <p:spTgt spid="1198207"/>
                                        </p:tgtEl>
                                        <p:attrNameLst>
                                          <p:attrName>style.visibility</p:attrName>
                                        </p:attrNameLst>
                                      </p:cBhvr>
                                      <p:to>
                                        <p:strVal val="visible"/>
                                      </p:to>
                                    </p:set>
                                  </p:childTnLst>
                                </p:cTn>
                              </p:par>
                            </p:childTnLst>
                          </p:cTn>
                        </p:par>
                        <p:par>
                          <p:cTn id="204" fill="hold" nodeType="afterGroup">
                            <p:stCondLst>
                              <p:cond delay="1000"/>
                            </p:stCondLst>
                            <p:childTnLst>
                              <p:par>
                                <p:cTn id="205" presetID="22" presetClass="entr" presetSubtype="2" fill="hold" grpId="0" nodeType="afterEffect">
                                  <p:stCondLst>
                                    <p:cond delay="0"/>
                                  </p:stCondLst>
                                  <p:childTnLst>
                                    <p:set>
                                      <p:cBhvr>
                                        <p:cTn id="206" dur="1" fill="hold">
                                          <p:stCondLst>
                                            <p:cond delay="0"/>
                                          </p:stCondLst>
                                        </p:cTn>
                                        <p:tgtEl>
                                          <p:spTgt spid="1198201"/>
                                        </p:tgtEl>
                                        <p:attrNameLst>
                                          <p:attrName>style.visibility</p:attrName>
                                        </p:attrNameLst>
                                      </p:cBhvr>
                                      <p:to>
                                        <p:strVal val="visible"/>
                                      </p:to>
                                    </p:set>
                                    <p:animEffect transition="in" filter="wipe(right)">
                                      <p:cBhvr>
                                        <p:cTn id="207" dur="500"/>
                                        <p:tgtEl>
                                          <p:spTgt spid="1198201"/>
                                        </p:tgtEl>
                                      </p:cBhvr>
                                    </p:animEffect>
                                  </p:childTnLst>
                                </p:cTn>
                              </p:par>
                            </p:childTnLst>
                          </p:cTn>
                        </p:par>
                        <p:par>
                          <p:cTn id="208" fill="hold" nodeType="afterGroup">
                            <p:stCondLst>
                              <p:cond delay="1500"/>
                            </p:stCondLst>
                            <p:childTnLst>
                              <p:par>
                                <p:cTn id="209" presetID="1" presetClass="entr" presetSubtype="0" fill="hold" grpId="0" nodeType="afterEffect">
                                  <p:stCondLst>
                                    <p:cond delay="0"/>
                                  </p:stCondLst>
                                  <p:childTnLst>
                                    <p:set>
                                      <p:cBhvr>
                                        <p:cTn id="210" dur="1" fill="hold">
                                          <p:stCondLst>
                                            <p:cond delay="0"/>
                                          </p:stCondLst>
                                        </p:cTn>
                                        <p:tgtEl>
                                          <p:spTgt spid="1198192"/>
                                        </p:tgtEl>
                                        <p:attrNameLst>
                                          <p:attrName>style.visibility</p:attrName>
                                        </p:attrNameLst>
                                      </p:cBhvr>
                                      <p:to>
                                        <p:strVal val="visible"/>
                                      </p:to>
                                    </p:set>
                                  </p:childTnLst>
                                </p:cTn>
                              </p:par>
                            </p:childTnLst>
                          </p:cTn>
                        </p:par>
                        <p:par>
                          <p:cTn id="211" fill="hold" nodeType="afterGroup">
                            <p:stCondLst>
                              <p:cond delay="1500"/>
                            </p:stCondLst>
                            <p:childTnLst>
                              <p:par>
                                <p:cTn id="212" presetID="22" presetClass="entr" presetSubtype="2" fill="hold" grpId="0" nodeType="afterEffect">
                                  <p:stCondLst>
                                    <p:cond delay="0"/>
                                  </p:stCondLst>
                                  <p:childTnLst>
                                    <p:set>
                                      <p:cBhvr>
                                        <p:cTn id="213" dur="1" fill="hold">
                                          <p:stCondLst>
                                            <p:cond delay="0"/>
                                          </p:stCondLst>
                                        </p:cTn>
                                        <p:tgtEl>
                                          <p:spTgt spid="1198210"/>
                                        </p:tgtEl>
                                        <p:attrNameLst>
                                          <p:attrName>style.visibility</p:attrName>
                                        </p:attrNameLst>
                                      </p:cBhvr>
                                      <p:to>
                                        <p:strVal val="visible"/>
                                      </p:to>
                                    </p:set>
                                    <p:animEffect transition="in" filter="wipe(right)">
                                      <p:cBhvr>
                                        <p:cTn id="214" dur="500"/>
                                        <p:tgtEl>
                                          <p:spTgt spid="1198210"/>
                                        </p:tgtEl>
                                      </p:cBhvr>
                                    </p:animEffect>
                                  </p:childTnLst>
                                </p:cTn>
                              </p:par>
                            </p:childTnLst>
                          </p:cTn>
                        </p:par>
                        <p:par>
                          <p:cTn id="215" fill="hold" nodeType="afterGroup">
                            <p:stCondLst>
                              <p:cond delay="2000"/>
                            </p:stCondLst>
                            <p:childTnLst>
                              <p:par>
                                <p:cTn id="216" presetID="22" presetClass="entr" presetSubtype="8" fill="hold" grpId="0" nodeType="afterEffect">
                                  <p:stCondLst>
                                    <p:cond delay="0"/>
                                  </p:stCondLst>
                                  <p:childTnLst>
                                    <p:set>
                                      <p:cBhvr>
                                        <p:cTn id="217" dur="1" fill="hold">
                                          <p:stCondLst>
                                            <p:cond delay="0"/>
                                          </p:stCondLst>
                                        </p:cTn>
                                        <p:tgtEl>
                                          <p:spTgt spid="1198202"/>
                                        </p:tgtEl>
                                        <p:attrNameLst>
                                          <p:attrName>style.visibility</p:attrName>
                                        </p:attrNameLst>
                                      </p:cBhvr>
                                      <p:to>
                                        <p:strVal val="visible"/>
                                      </p:to>
                                    </p:set>
                                    <p:animEffect transition="in" filter="wipe(left)">
                                      <p:cBhvr>
                                        <p:cTn id="218" dur="500"/>
                                        <p:tgtEl>
                                          <p:spTgt spid="1198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67" grpId="0"/>
      <p:bldP spid="1198168" grpId="0"/>
      <p:bldP spid="1198169" grpId="0"/>
      <p:bldP spid="1198170" grpId="0"/>
      <p:bldP spid="1198171" grpId="0"/>
      <p:bldP spid="1198172" grpId="0"/>
      <p:bldP spid="1198173" grpId="0"/>
      <p:bldP spid="1198174" grpId="0"/>
      <p:bldP spid="1198175" grpId="0"/>
      <p:bldP spid="1198176" grpId="0" animBg="1"/>
      <p:bldP spid="1198177" grpId="0" animBg="1"/>
      <p:bldP spid="1198178" grpId="0"/>
      <p:bldP spid="1198178" grpId="1"/>
      <p:bldP spid="1198178" grpId="2"/>
      <p:bldP spid="1198178" grpId="3"/>
      <p:bldP spid="1198178" grpId="4"/>
      <p:bldP spid="1198179" grpId="0"/>
      <p:bldP spid="1198179" grpId="1"/>
      <p:bldP spid="1198179" grpId="2"/>
      <p:bldP spid="1198179" grpId="3"/>
      <p:bldP spid="1198179" grpId="4"/>
      <p:bldP spid="1198180" grpId="0"/>
      <p:bldP spid="1198180" grpId="1"/>
      <p:bldP spid="1198180" grpId="2"/>
      <p:bldP spid="1198180" grpId="3"/>
      <p:bldP spid="1198181" grpId="0"/>
      <p:bldP spid="1198181" grpId="1"/>
      <p:bldP spid="1198181" grpId="2"/>
      <p:bldP spid="1198181" grpId="3"/>
      <p:bldP spid="1198182" grpId="0"/>
      <p:bldP spid="1198182" grpId="1"/>
      <p:bldP spid="1198182" grpId="2"/>
      <p:bldP spid="1198182" grpId="3"/>
      <p:bldP spid="1198183" grpId="0"/>
      <p:bldP spid="1198183" grpId="1"/>
      <p:bldP spid="1198183" grpId="2"/>
      <p:bldP spid="1198184" grpId="0"/>
      <p:bldP spid="1198184" grpId="1"/>
      <p:bldP spid="1198185" grpId="0" animBg="1"/>
      <p:bldP spid="1198186" grpId="0" animBg="1"/>
      <p:bldP spid="1198187" grpId="0" animBg="1"/>
      <p:bldP spid="1198188" grpId="0" animBg="1"/>
      <p:bldP spid="1198189" grpId="0" animBg="1"/>
      <p:bldP spid="1198190" grpId="0" animBg="1"/>
      <p:bldP spid="1198191" grpId="0" animBg="1"/>
      <p:bldP spid="1198192" grpId="0" animBg="1"/>
      <p:bldP spid="1198193" grpId="0" animBg="1"/>
      <p:bldP spid="1198194" grpId="0" animBg="1"/>
      <p:bldP spid="1198195" grpId="0" animBg="1"/>
      <p:bldP spid="1198196" grpId="0" animBg="1"/>
      <p:bldP spid="1198197" grpId="0" animBg="1"/>
      <p:bldP spid="1198198" grpId="0" animBg="1"/>
      <p:bldP spid="1198199" grpId="0" animBg="1"/>
      <p:bldP spid="1198200" grpId="0" animBg="1"/>
      <p:bldP spid="1198201" grpId="0" animBg="1"/>
      <p:bldP spid="1198202" grpId="0" animBg="1"/>
      <p:bldP spid="1198203" grpId="0" animBg="1"/>
      <p:bldP spid="1198204" grpId="0" animBg="1"/>
      <p:bldP spid="1198205" grpId="0" animBg="1"/>
      <p:bldP spid="1198206" grpId="0" animBg="1"/>
      <p:bldP spid="1198207" grpId="0" animBg="1"/>
      <p:bldP spid="1198208" grpId="0" animBg="1"/>
      <p:bldP spid="1198209" grpId="0" animBg="1"/>
      <p:bldP spid="11982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6" name="Rectangle 2"/>
          <p:cNvSpPr>
            <a:spLocks noChangeArrowheads="1"/>
          </p:cNvSpPr>
          <p:nvPr/>
        </p:nvSpPr>
        <p:spPr bwMode="auto">
          <a:xfrm>
            <a:off x="2609850" y="796925"/>
            <a:ext cx="6473825" cy="352425"/>
          </a:xfrm>
          <a:prstGeom prst="rect">
            <a:avLst/>
          </a:prstGeom>
          <a:solidFill>
            <a:srgbClr val="F8F8F8"/>
          </a:solidFill>
          <a:ln w="9525">
            <a:solidFill>
              <a:schemeClr val="tx1"/>
            </a:solidFill>
            <a:miter lim="800000"/>
            <a:headEnd/>
            <a:tailEnd/>
          </a:ln>
        </p:spPr>
        <p:txBody>
          <a:bodyPr wrap="none" anchor="ctr"/>
          <a:lstStyle/>
          <a:p>
            <a:endParaRPr lang="nb-NO"/>
          </a:p>
        </p:txBody>
      </p:sp>
      <p:sp>
        <p:nvSpPr>
          <p:cNvPr id="24579" name="Rectangle 3"/>
          <p:cNvSpPr>
            <a:spLocks noGrp="1" noChangeArrowheads="1"/>
          </p:cNvSpPr>
          <p:nvPr>
            <p:ph type="title"/>
          </p:nvPr>
        </p:nvSpPr>
        <p:spPr/>
        <p:txBody>
          <a:bodyPr/>
          <a:lstStyle/>
          <a:p>
            <a:pPr eaLnBrk="1" hangingPunct="1"/>
            <a:r>
              <a:rPr lang="en-US"/>
              <a:t>SCAN vs. FCFS</a:t>
            </a:r>
          </a:p>
        </p:txBody>
      </p:sp>
      <p:sp>
        <p:nvSpPr>
          <p:cNvPr id="1199108" name="Rectangle 4"/>
          <p:cNvSpPr>
            <a:spLocks noGrp="1" noChangeArrowheads="1"/>
          </p:cNvSpPr>
          <p:nvPr>
            <p:ph type="body" idx="1"/>
          </p:nvPr>
        </p:nvSpPr>
        <p:spPr>
          <a:xfrm>
            <a:off x="0" y="1104900"/>
            <a:ext cx="2504474" cy="5410200"/>
          </a:xfrm>
        </p:spPr>
        <p:txBody>
          <a:bodyPr/>
          <a:lstStyle/>
          <a:p>
            <a:pPr eaLnBrk="1" hangingPunct="1">
              <a:lnSpc>
                <a:spcPct val="120000"/>
              </a:lnSpc>
            </a:pPr>
            <a:r>
              <a:rPr lang="en-US" sz="1800" dirty="0"/>
              <a:t>Disk scheduling makes a difference!</a:t>
            </a:r>
            <a:br>
              <a:rPr lang="en-US" sz="1800" dirty="0"/>
            </a:br>
            <a:endParaRPr lang="en-US" sz="1800" dirty="0"/>
          </a:p>
          <a:p>
            <a:pPr eaLnBrk="1" hangingPunct="1">
              <a:lnSpc>
                <a:spcPct val="120000"/>
              </a:lnSpc>
            </a:pPr>
            <a:endParaRPr lang="en-US" sz="1800" dirty="0"/>
          </a:p>
          <a:p>
            <a:pPr eaLnBrk="1" hangingPunct="1">
              <a:lnSpc>
                <a:spcPct val="120000"/>
              </a:lnSpc>
              <a:buFont typeface="Wingdings" pitchFamily="2" charset="2"/>
              <a:buNone/>
            </a:pPr>
            <a:endParaRPr lang="en-US" sz="1800" dirty="0"/>
          </a:p>
          <a:p>
            <a:pPr eaLnBrk="1" hangingPunct="1">
              <a:lnSpc>
                <a:spcPct val="120000"/>
              </a:lnSpc>
            </a:pPr>
            <a:r>
              <a:rPr lang="en-US" sz="1800" dirty="0"/>
              <a:t>In this case, we see that SCAN requires much less head movement compared to FCFS</a:t>
            </a:r>
            <a:endParaRPr lang="en-US" sz="1400" dirty="0"/>
          </a:p>
          <a:p>
            <a:pPr lvl="1" eaLnBrk="1" hangingPunct="1">
              <a:lnSpc>
                <a:spcPct val="120000"/>
              </a:lnSpc>
            </a:pPr>
            <a:endParaRPr lang="en-US" sz="1200" dirty="0"/>
          </a:p>
          <a:p>
            <a:pPr lvl="1" eaLnBrk="1" hangingPunct="1">
              <a:lnSpc>
                <a:spcPct val="120000"/>
              </a:lnSpc>
            </a:pPr>
            <a:r>
              <a:rPr lang="en-US" sz="1400" dirty="0"/>
              <a:t>here </a:t>
            </a:r>
            <a:r>
              <a:rPr lang="en-US" sz="1400" dirty="0">
                <a:solidFill>
                  <a:schemeClr val="folHlink"/>
                </a:solidFill>
              </a:rPr>
              <a:t>37</a:t>
            </a:r>
            <a:r>
              <a:rPr lang="en-US" sz="1400" dirty="0"/>
              <a:t> </a:t>
            </a:r>
            <a:r>
              <a:rPr lang="en-US" sz="1050" dirty="0"/>
              <a:t>vs.</a:t>
            </a:r>
            <a:r>
              <a:rPr lang="en-US" sz="1400" dirty="0"/>
              <a:t> </a:t>
            </a:r>
            <a:r>
              <a:rPr lang="en-US" sz="1400" dirty="0">
                <a:solidFill>
                  <a:schemeClr val="folHlink"/>
                </a:solidFill>
              </a:rPr>
              <a:t>75</a:t>
            </a:r>
            <a:r>
              <a:rPr lang="en-US" sz="1400" dirty="0"/>
              <a:t> tracks</a:t>
            </a:r>
          </a:p>
          <a:p>
            <a:pPr lvl="1" eaLnBrk="1" hangingPunct="1">
              <a:lnSpc>
                <a:spcPct val="120000"/>
              </a:lnSpc>
            </a:pPr>
            <a:r>
              <a:rPr lang="en-US" sz="1400" dirty="0"/>
              <a:t>imagine having </a:t>
            </a:r>
          </a:p>
          <a:p>
            <a:pPr lvl="2" eaLnBrk="1" hangingPunct="1">
              <a:lnSpc>
                <a:spcPct val="120000"/>
              </a:lnSpc>
            </a:pPr>
            <a:r>
              <a:rPr lang="en-US" sz="1000" dirty="0"/>
              <a:t>20.000++ tracks</a:t>
            </a:r>
          </a:p>
          <a:p>
            <a:pPr lvl="2" eaLnBrk="1" hangingPunct="1">
              <a:lnSpc>
                <a:spcPct val="120000"/>
              </a:lnSpc>
            </a:pPr>
            <a:r>
              <a:rPr lang="en-US" sz="1000" dirty="0"/>
              <a:t>many users	</a:t>
            </a:r>
          </a:p>
          <a:p>
            <a:pPr lvl="2" eaLnBrk="1" hangingPunct="1">
              <a:lnSpc>
                <a:spcPct val="120000"/>
              </a:lnSpc>
            </a:pPr>
            <a:r>
              <a:rPr lang="en-US" sz="1000" dirty="0"/>
              <a:t>many files</a:t>
            </a:r>
          </a:p>
          <a:p>
            <a:pPr lvl="2" eaLnBrk="1" hangingPunct="1">
              <a:lnSpc>
                <a:spcPct val="120000"/>
              </a:lnSpc>
            </a:pPr>
            <a:r>
              <a:rPr lang="en-US" sz="1000" dirty="0"/>
              <a:t>…</a:t>
            </a:r>
          </a:p>
          <a:p>
            <a:pPr lvl="1" eaLnBrk="1" hangingPunct="1">
              <a:lnSpc>
                <a:spcPct val="120000"/>
              </a:lnSpc>
            </a:pPr>
            <a:endParaRPr lang="en-US" sz="1400" dirty="0"/>
          </a:p>
        </p:txBody>
      </p:sp>
      <p:graphicFrame>
        <p:nvGraphicFramePr>
          <p:cNvPr id="1199109" name="Group 5"/>
          <p:cNvGraphicFramePr>
            <a:graphicFrameLocks noGrp="1"/>
          </p:cNvGraphicFramePr>
          <p:nvPr/>
        </p:nvGraphicFramePr>
        <p:xfrm>
          <a:off x="2619375" y="1674813"/>
          <a:ext cx="6480175" cy="274637"/>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3">
                  <a:extLst>
                    <a:ext uri="{9D8B030D-6E8A-4147-A177-3AD203B41FA5}">
                      <a16:colId xmlns:a16="http://schemas.microsoft.com/office/drawing/2014/main" val="20003"/>
                    </a:ext>
                  </a:extLst>
                </a:gridCol>
                <a:gridCol w="258762">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3">
                  <a:extLst>
                    <a:ext uri="{9D8B030D-6E8A-4147-A177-3AD203B41FA5}">
                      <a16:colId xmlns:a16="http://schemas.microsoft.com/office/drawing/2014/main" val="20006"/>
                    </a:ext>
                  </a:extLst>
                </a:gridCol>
                <a:gridCol w="258762">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3">
                  <a:extLst>
                    <a:ext uri="{9D8B030D-6E8A-4147-A177-3AD203B41FA5}">
                      <a16:colId xmlns:a16="http://schemas.microsoft.com/office/drawing/2014/main" val="20017"/>
                    </a:ext>
                  </a:extLst>
                </a:gridCol>
                <a:gridCol w="258762">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3">
                  <a:extLst>
                    <a:ext uri="{9D8B030D-6E8A-4147-A177-3AD203B41FA5}">
                      <a16:colId xmlns:a16="http://schemas.microsoft.com/office/drawing/2014/main" val="20020"/>
                    </a:ext>
                  </a:extLst>
                </a:gridCol>
                <a:gridCol w="258762">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74637">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8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200" b="0" i="0" u="none" strike="noStrike" cap="none" normalizeH="0" baseline="0">
                        <a:ln>
                          <a:noFill/>
                        </a:ln>
                        <a:solidFill>
                          <a:schemeClr val="tx1"/>
                        </a:solidFill>
                        <a:effectLst/>
                        <a:latin typeface="Tahoma" pitchFamily="34"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199163" name="Oval 59"/>
          <p:cNvSpPr>
            <a:spLocks noChangeArrowheads="1"/>
          </p:cNvSpPr>
          <p:nvPr/>
        </p:nvSpPr>
        <p:spPr bwMode="auto">
          <a:xfrm>
            <a:off x="6045200" y="1747838"/>
            <a:ext cx="134938" cy="134937"/>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9164" name="Oval 60"/>
          <p:cNvSpPr>
            <a:spLocks noChangeArrowheads="1"/>
          </p:cNvSpPr>
          <p:nvPr/>
        </p:nvSpPr>
        <p:spPr bwMode="auto">
          <a:xfrm>
            <a:off x="2940050" y="1747838"/>
            <a:ext cx="134938" cy="134937"/>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9165" name="Oval 61"/>
          <p:cNvSpPr>
            <a:spLocks noChangeArrowheads="1"/>
          </p:cNvSpPr>
          <p:nvPr/>
        </p:nvSpPr>
        <p:spPr bwMode="auto">
          <a:xfrm>
            <a:off x="4235450" y="1747838"/>
            <a:ext cx="134938" cy="134937"/>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9166" name="Oval 62"/>
          <p:cNvSpPr>
            <a:spLocks noChangeArrowheads="1"/>
          </p:cNvSpPr>
          <p:nvPr/>
        </p:nvSpPr>
        <p:spPr bwMode="auto">
          <a:xfrm>
            <a:off x="4505325" y="1747838"/>
            <a:ext cx="134938" cy="134937"/>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9167" name="Oval 63"/>
          <p:cNvSpPr>
            <a:spLocks noChangeArrowheads="1"/>
          </p:cNvSpPr>
          <p:nvPr/>
        </p:nvSpPr>
        <p:spPr bwMode="auto">
          <a:xfrm>
            <a:off x="8636000" y="1747838"/>
            <a:ext cx="134938"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9168" name="Oval 64"/>
          <p:cNvSpPr>
            <a:spLocks noChangeArrowheads="1"/>
          </p:cNvSpPr>
          <p:nvPr/>
        </p:nvSpPr>
        <p:spPr bwMode="auto">
          <a:xfrm>
            <a:off x="7872413" y="1747838"/>
            <a:ext cx="134937" cy="134937"/>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99169" name="Oval 65"/>
          <p:cNvSpPr>
            <a:spLocks noChangeArrowheads="1"/>
          </p:cNvSpPr>
          <p:nvPr/>
        </p:nvSpPr>
        <p:spPr bwMode="auto">
          <a:xfrm>
            <a:off x="5537200" y="1752600"/>
            <a:ext cx="134938" cy="134938"/>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42" name="Text Box 66"/>
          <p:cNvSpPr txBox="1">
            <a:spLocks noChangeArrowheads="1"/>
          </p:cNvSpPr>
          <p:nvPr/>
        </p:nvSpPr>
        <p:spPr bwMode="auto">
          <a:xfrm>
            <a:off x="7691438" y="1216025"/>
            <a:ext cx="14493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i="1">
                <a:solidFill>
                  <a:schemeClr val="folHlink"/>
                </a:solidFill>
              </a:rPr>
              <a:t>cylinder number</a:t>
            </a:r>
          </a:p>
        </p:txBody>
      </p:sp>
      <p:sp>
        <p:nvSpPr>
          <p:cNvPr id="24643" name="Text Box 67"/>
          <p:cNvSpPr txBox="1">
            <a:spLocks noChangeArrowheads="1"/>
          </p:cNvSpPr>
          <p:nvPr/>
        </p:nvSpPr>
        <p:spPr bwMode="auto">
          <a:xfrm>
            <a:off x="2619375" y="1425575"/>
            <a:ext cx="2667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1</a:t>
            </a:r>
          </a:p>
        </p:txBody>
      </p:sp>
      <p:sp>
        <p:nvSpPr>
          <p:cNvPr id="24644" name="Text Box 68"/>
          <p:cNvSpPr txBox="1">
            <a:spLocks noChangeArrowheads="1"/>
          </p:cNvSpPr>
          <p:nvPr/>
        </p:nvSpPr>
        <p:spPr bwMode="auto">
          <a:xfrm>
            <a:off x="3657600" y="1425575"/>
            <a:ext cx="2667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solidFill>
                  <a:schemeClr val="folHlink"/>
                </a:solidFill>
              </a:rPr>
              <a:t>5</a:t>
            </a:r>
          </a:p>
        </p:txBody>
      </p:sp>
      <p:sp>
        <p:nvSpPr>
          <p:cNvPr id="24645" name="Text Box 69"/>
          <p:cNvSpPr txBox="1">
            <a:spLocks noChangeArrowheads="1"/>
          </p:cNvSpPr>
          <p:nvPr/>
        </p:nvSpPr>
        <p:spPr bwMode="auto">
          <a:xfrm>
            <a:off x="4900613" y="1425575"/>
            <a:ext cx="3492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10</a:t>
            </a:r>
          </a:p>
        </p:txBody>
      </p:sp>
      <p:sp>
        <p:nvSpPr>
          <p:cNvPr id="24646" name="Text Box 70"/>
          <p:cNvSpPr txBox="1">
            <a:spLocks noChangeArrowheads="1"/>
          </p:cNvSpPr>
          <p:nvPr/>
        </p:nvSpPr>
        <p:spPr bwMode="auto">
          <a:xfrm>
            <a:off x="6184900" y="1425575"/>
            <a:ext cx="3492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15</a:t>
            </a:r>
          </a:p>
        </p:txBody>
      </p:sp>
      <p:sp>
        <p:nvSpPr>
          <p:cNvPr id="24647" name="Text Box 71"/>
          <p:cNvSpPr txBox="1">
            <a:spLocks noChangeArrowheads="1"/>
          </p:cNvSpPr>
          <p:nvPr/>
        </p:nvSpPr>
        <p:spPr bwMode="auto">
          <a:xfrm>
            <a:off x="7478713" y="1425575"/>
            <a:ext cx="3492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20</a:t>
            </a:r>
          </a:p>
        </p:txBody>
      </p:sp>
      <p:sp>
        <p:nvSpPr>
          <p:cNvPr id="24648" name="Text Box 72"/>
          <p:cNvSpPr txBox="1">
            <a:spLocks noChangeArrowheads="1"/>
          </p:cNvSpPr>
          <p:nvPr/>
        </p:nvSpPr>
        <p:spPr bwMode="auto">
          <a:xfrm>
            <a:off x="8794750" y="1425575"/>
            <a:ext cx="3492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200" b="0">
                <a:solidFill>
                  <a:schemeClr val="folHlink"/>
                </a:solidFill>
              </a:rPr>
              <a:t>25</a:t>
            </a:r>
          </a:p>
        </p:txBody>
      </p:sp>
      <p:grpSp>
        <p:nvGrpSpPr>
          <p:cNvPr id="2" name="Group 73"/>
          <p:cNvGrpSpPr>
            <a:grpSpLocks/>
          </p:cNvGrpSpPr>
          <p:nvPr/>
        </p:nvGrpSpPr>
        <p:grpSpPr bwMode="auto">
          <a:xfrm>
            <a:off x="2435225" y="4473575"/>
            <a:ext cx="6477000" cy="2241550"/>
            <a:chOff x="1421" y="2686"/>
            <a:chExt cx="4080" cy="1412"/>
          </a:xfrm>
        </p:grpSpPr>
        <p:grpSp>
          <p:nvGrpSpPr>
            <p:cNvPr id="24680" name="Group 74"/>
            <p:cNvGrpSpPr>
              <a:grpSpLocks/>
            </p:cNvGrpSpPr>
            <p:nvPr/>
          </p:nvGrpSpPr>
          <p:grpSpPr bwMode="auto">
            <a:xfrm>
              <a:off x="1421" y="2686"/>
              <a:ext cx="212" cy="1412"/>
              <a:chOff x="60" y="2755"/>
              <a:chExt cx="212" cy="1412"/>
            </a:xfrm>
          </p:grpSpPr>
          <p:sp>
            <p:nvSpPr>
              <p:cNvPr id="24698" name="Text Box 75"/>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i="1"/>
                  <a:t>time</a:t>
                </a:r>
              </a:p>
            </p:txBody>
          </p:sp>
          <p:sp>
            <p:nvSpPr>
              <p:cNvPr id="24699" name="Line 76"/>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24681" name="Group 77"/>
            <p:cNvGrpSpPr>
              <a:grpSpLocks/>
            </p:cNvGrpSpPr>
            <p:nvPr/>
          </p:nvGrpSpPr>
          <p:grpSpPr bwMode="auto">
            <a:xfrm>
              <a:off x="1744" y="2699"/>
              <a:ext cx="3757" cy="1225"/>
              <a:chOff x="1744" y="2699"/>
              <a:chExt cx="3757" cy="1225"/>
            </a:xfrm>
          </p:grpSpPr>
          <p:sp>
            <p:nvSpPr>
              <p:cNvPr id="24682" name="Line 78"/>
              <p:cNvSpPr>
                <a:spLocks noChangeShapeType="1"/>
              </p:cNvSpPr>
              <p:nvPr/>
            </p:nvSpPr>
            <p:spPr bwMode="auto">
              <a:xfrm>
                <a:off x="3253" y="2744"/>
                <a:ext cx="167" cy="55"/>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3" name="Line 79"/>
              <p:cNvSpPr>
                <a:spLocks noChangeShapeType="1"/>
              </p:cNvSpPr>
              <p:nvPr/>
            </p:nvSpPr>
            <p:spPr bwMode="auto">
              <a:xfrm>
                <a:off x="3422" y="2795"/>
                <a:ext cx="322" cy="80"/>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4" name="Line 80"/>
              <p:cNvSpPr>
                <a:spLocks noChangeShapeType="1"/>
              </p:cNvSpPr>
              <p:nvPr/>
            </p:nvSpPr>
            <p:spPr bwMode="auto">
              <a:xfrm>
                <a:off x="3740" y="2883"/>
                <a:ext cx="1140" cy="297"/>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5" name="Line 81"/>
              <p:cNvSpPr>
                <a:spLocks noChangeShapeType="1"/>
              </p:cNvSpPr>
              <p:nvPr/>
            </p:nvSpPr>
            <p:spPr bwMode="auto">
              <a:xfrm>
                <a:off x="4891" y="3181"/>
                <a:ext cx="483" cy="141"/>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6" name="Line 82"/>
              <p:cNvSpPr>
                <a:spLocks noChangeShapeType="1"/>
              </p:cNvSpPr>
              <p:nvPr/>
            </p:nvSpPr>
            <p:spPr bwMode="auto">
              <a:xfrm>
                <a:off x="5363" y="3315"/>
                <a:ext cx="136" cy="42"/>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7" name="Line 83"/>
              <p:cNvSpPr>
                <a:spLocks noChangeShapeType="1"/>
              </p:cNvSpPr>
              <p:nvPr/>
            </p:nvSpPr>
            <p:spPr bwMode="auto">
              <a:xfrm flipH="1">
                <a:off x="2763" y="3357"/>
                <a:ext cx="2738" cy="371"/>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8" name="Line 84"/>
              <p:cNvSpPr>
                <a:spLocks noChangeShapeType="1"/>
              </p:cNvSpPr>
              <p:nvPr/>
            </p:nvSpPr>
            <p:spPr bwMode="auto">
              <a:xfrm flipH="1">
                <a:off x="2609" y="3724"/>
                <a:ext cx="162" cy="30"/>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89" name="Line 85"/>
              <p:cNvSpPr>
                <a:spLocks noChangeShapeType="1"/>
              </p:cNvSpPr>
              <p:nvPr/>
            </p:nvSpPr>
            <p:spPr bwMode="auto">
              <a:xfrm flipH="1">
                <a:off x="1799" y="3768"/>
                <a:ext cx="775" cy="105"/>
              </a:xfrm>
              <a:prstGeom prst="line">
                <a:avLst/>
              </a:prstGeom>
              <a:noFill/>
              <a:ln w="3810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4690" name="Oval 86"/>
              <p:cNvSpPr>
                <a:spLocks noChangeArrowheads="1"/>
              </p:cNvSpPr>
              <p:nvPr/>
            </p:nvSpPr>
            <p:spPr bwMode="auto">
              <a:xfrm>
                <a:off x="3208" y="2699"/>
                <a:ext cx="85" cy="85"/>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24691" name="Oval 87"/>
              <p:cNvSpPr>
                <a:spLocks noChangeArrowheads="1"/>
              </p:cNvSpPr>
              <p:nvPr/>
            </p:nvSpPr>
            <p:spPr bwMode="auto">
              <a:xfrm>
                <a:off x="5332" y="3272"/>
                <a:ext cx="85" cy="85"/>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92" name="Oval 88"/>
              <p:cNvSpPr>
                <a:spLocks noChangeArrowheads="1"/>
              </p:cNvSpPr>
              <p:nvPr/>
            </p:nvSpPr>
            <p:spPr bwMode="auto">
              <a:xfrm>
                <a:off x="2722" y="3685"/>
                <a:ext cx="85" cy="85"/>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93" name="Oval 89"/>
              <p:cNvSpPr>
                <a:spLocks noChangeArrowheads="1"/>
              </p:cNvSpPr>
              <p:nvPr/>
            </p:nvSpPr>
            <p:spPr bwMode="auto">
              <a:xfrm>
                <a:off x="4843" y="3141"/>
                <a:ext cx="85" cy="85"/>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94" name="Oval 90"/>
              <p:cNvSpPr>
                <a:spLocks noChangeArrowheads="1"/>
              </p:cNvSpPr>
              <p:nvPr/>
            </p:nvSpPr>
            <p:spPr bwMode="auto">
              <a:xfrm>
                <a:off x="2554" y="3714"/>
                <a:ext cx="85" cy="85"/>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95" name="Oval 91"/>
              <p:cNvSpPr>
                <a:spLocks noChangeArrowheads="1"/>
              </p:cNvSpPr>
              <p:nvPr/>
            </p:nvSpPr>
            <p:spPr bwMode="auto">
              <a:xfrm>
                <a:off x="3692" y="2836"/>
                <a:ext cx="85" cy="85"/>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96" name="Oval 92"/>
              <p:cNvSpPr>
                <a:spLocks noChangeArrowheads="1"/>
              </p:cNvSpPr>
              <p:nvPr/>
            </p:nvSpPr>
            <p:spPr bwMode="auto">
              <a:xfrm>
                <a:off x="3374" y="2753"/>
                <a:ext cx="85" cy="85"/>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97" name="Oval 93"/>
              <p:cNvSpPr>
                <a:spLocks noChangeArrowheads="1"/>
              </p:cNvSpPr>
              <p:nvPr/>
            </p:nvSpPr>
            <p:spPr bwMode="auto">
              <a:xfrm>
                <a:off x="1744" y="3839"/>
                <a:ext cx="85" cy="8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grpSp>
      </p:grpSp>
      <p:grpSp>
        <p:nvGrpSpPr>
          <p:cNvPr id="5" name="Group 94"/>
          <p:cNvGrpSpPr>
            <a:grpSpLocks/>
          </p:cNvGrpSpPr>
          <p:nvPr/>
        </p:nvGrpSpPr>
        <p:grpSpPr bwMode="auto">
          <a:xfrm>
            <a:off x="2435225" y="2114550"/>
            <a:ext cx="6334125" cy="2241550"/>
            <a:chOff x="1534" y="1020"/>
            <a:chExt cx="3990" cy="1412"/>
          </a:xfrm>
        </p:grpSpPr>
        <p:cxnSp>
          <p:nvCxnSpPr>
            <p:cNvPr id="24661" name="AutoShape 95"/>
            <p:cNvCxnSpPr>
              <a:cxnSpLocks noChangeShapeType="1"/>
              <a:endCxn id="24664" idx="6"/>
            </p:cNvCxnSpPr>
            <p:nvPr/>
          </p:nvCxnSpPr>
          <p:spPr bwMode="auto">
            <a:xfrm flipH="1">
              <a:off x="3583" y="2205"/>
              <a:ext cx="235" cy="185"/>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grpSp>
          <p:nvGrpSpPr>
            <p:cNvPr id="24662" name="Group 96"/>
            <p:cNvGrpSpPr>
              <a:grpSpLocks/>
            </p:cNvGrpSpPr>
            <p:nvPr/>
          </p:nvGrpSpPr>
          <p:grpSpPr bwMode="auto">
            <a:xfrm>
              <a:off x="1534" y="1020"/>
              <a:ext cx="212" cy="1412"/>
              <a:chOff x="60" y="2755"/>
              <a:chExt cx="212" cy="1412"/>
            </a:xfrm>
          </p:grpSpPr>
          <p:sp>
            <p:nvSpPr>
              <p:cNvPr id="24678" name="Text Box 97"/>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i="1"/>
                  <a:t>time</a:t>
                </a:r>
              </a:p>
            </p:txBody>
          </p:sp>
          <p:sp>
            <p:nvSpPr>
              <p:cNvPr id="24679" name="Line 98"/>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24663" name="Group 99"/>
            <p:cNvGrpSpPr>
              <a:grpSpLocks/>
            </p:cNvGrpSpPr>
            <p:nvPr/>
          </p:nvGrpSpPr>
          <p:grpSpPr bwMode="auto">
            <a:xfrm>
              <a:off x="1857" y="1033"/>
              <a:ext cx="3667" cy="1194"/>
              <a:chOff x="1744" y="1033"/>
              <a:chExt cx="3667" cy="1194"/>
            </a:xfrm>
          </p:grpSpPr>
          <p:sp>
            <p:nvSpPr>
              <p:cNvPr id="24665" name="Oval 100"/>
              <p:cNvSpPr>
                <a:spLocks noChangeArrowheads="1"/>
              </p:cNvSpPr>
              <p:nvPr/>
            </p:nvSpPr>
            <p:spPr bwMode="auto">
              <a:xfrm>
                <a:off x="3202" y="1033"/>
                <a:ext cx="85" cy="85"/>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24666" name="Oval 101"/>
              <p:cNvSpPr>
                <a:spLocks noChangeArrowheads="1"/>
              </p:cNvSpPr>
              <p:nvPr/>
            </p:nvSpPr>
            <p:spPr bwMode="auto">
              <a:xfrm>
                <a:off x="5326" y="1217"/>
                <a:ext cx="85" cy="85"/>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67" name="Oval 102"/>
              <p:cNvSpPr>
                <a:spLocks noChangeArrowheads="1"/>
              </p:cNvSpPr>
              <p:nvPr/>
            </p:nvSpPr>
            <p:spPr bwMode="auto">
              <a:xfrm>
                <a:off x="2724" y="1402"/>
                <a:ext cx="85" cy="85"/>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68" name="Oval 103"/>
              <p:cNvSpPr>
                <a:spLocks noChangeArrowheads="1"/>
              </p:cNvSpPr>
              <p:nvPr/>
            </p:nvSpPr>
            <p:spPr bwMode="auto">
              <a:xfrm>
                <a:off x="4851" y="1587"/>
                <a:ext cx="85" cy="85"/>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69" name="Oval 104"/>
              <p:cNvSpPr>
                <a:spLocks noChangeArrowheads="1"/>
              </p:cNvSpPr>
              <p:nvPr/>
            </p:nvSpPr>
            <p:spPr bwMode="auto">
              <a:xfrm>
                <a:off x="2554" y="1772"/>
                <a:ext cx="85" cy="85"/>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70" name="Oval 105"/>
              <p:cNvSpPr>
                <a:spLocks noChangeArrowheads="1"/>
              </p:cNvSpPr>
              <p:nvPr/>
            </p:nvSpPr>
            <p:spPr bwMode="auto">
              <a:xfrm>
                <a:off x="1744" y="1957"/>
                <a:ext cx="85" cy="85"/>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24671" name="Oval 106"/>
              <p:cNvSpPr>
                <a:spLocks noChangeArrowheads="1"/>
              </p:cNvSpPr>
              <p:nvPr/>
            </p:nvSpPr>
            <p:spPr bwMode="auto">
              <a:xfrm>
                <a:off x="3700" y="2142"/>
                <a:ext cx="85" cy="85"/>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cxnSp>
            <p:nvCxnSpPr>
              <p:cNvPr id="24672" name="AutoShape 107"/>
              <p:cNvCxnSpPr>
                <a:cxnSpLocks noChangeShapeType="1"/>
                <a:stCxn id="24665" idx="6"/>
                <a:endCxn id="24666" idx="2"/>
              </p:cNvCxnSpPr>
              <p:nvPr/>
            </p:nvCxnSpPr>
            <p:spPr bwMode="auto">
              <a:xfrm>
                <a:off x="3287" y="1076"/>
                <a:ext cx="2039" cy="184"/>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cxnSp>
            <p:nvCxnSpPr>
              <p:cNvPr id="24673" name="AutoShape 108"/>
              <p:cNvCxnSpPr>
                <a:cxnSpLocks noChangeShapeType="1"/>
                <a:stCxn id="24666" idx="2"/>
                <a:endCxn id="24667" idx="6"/>
              </p:cNvCxnSpPr>
              <p:nvPr/>
            </p:nvCxnSpPr>
            <p:spPr bwMode="auto">
              <a:xfrm flipH="1">
                <a:off x="2809" y="1260"/>
                <a:ext cx="2517" cy="185"/>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cxnSp>
            <p:nvCxnSpPr>
              <p:cNvPr id="24674" name="AutoShape 109"/>
              <p:cNvCxnSpPr>
                <a:cxnSpLocks noChangeShapeType="1"/>
                <a:stCxn id="24667" idx="6"/>
                <a:endCxn id="24668" idx="2"/>
              </p:cNvCxnSpPr>
              <p:nvPr/>
            </p:nvCxnSpPr>
            <p:spPr bwMode="auto">
              <a:xfrm>
                <a:off x="2809" y="1445"/>
                <a:ext cx="2042" cy="185"/>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cxnSp>
            <p:nvCxnSpPr>
              <p:cNvPr id="24675" name="AutoShape 110"/>
              <p:cNvCxnSpPr>
                <a:cxnSpLocks noChangeShapeType="1"/>
                <a:stCxn id="24668" idx="2"/>
                <a:endCxn id="24669" idx="6"/>
              </p:cNvCxnSpPr>
              <p:nvPr/>
            </p:nvCxnSpPr>
            <p:spPr bwMode="auto">
              <a:xfrm flipH="1">
                <a:off x="2639" y="1630"/>
                <a:ext cx="2212" cy="185"/>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cxnSp>
            <p:nvCxnSpPr>
              <p:cNvPr id="24676" name="AutoShape 111"/>
              <p:cNvCxnSpPr>
                <a:cxnSpLocks noChangeShapeType="1"/>
                <a:stCxn id="24669" idx="2"/>
                <a:endCxn id="24670" idx="6"/>
              </p:cNvCxnSpPr>
              <p:nvPr/>
            </p:nvCxnSpPr>
            <p:spPr bwMode="auto">
              <a:xfrm flipH="1">
                <a:off x="1829" y="1815"/>
                <a:ext cx="725" cy="185"/>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cxnSp>
            <p:nvCxnSpPr>
              <p:cNvPr id="24677" name="AutoShape 112"/>
              <p:cNvCxnSpPr>
                <a:cxnSpLocks noChangeShapeType="1"/>
                <a:stCxn id="24670" idx="6"/>
                <a:endCxn id="24671" idx="2"/>
              </p:cNvCxnSpPr>
              <p:nvPr/>
            </p:nvCxnSpPr>
            <p:spPr bwMode="auto">
              <a:xfrm>
                <a:off x="1829" y="2000"/>
                <a:ext cx="1871" cy="185"/>
              </a:xfrm>
              <a:prstGeom prst="straightConnector1">
                <a:avLst/>
              </a:prstGeom>
              <a:noFill/>
              <a:ln w="38100">
                <a:solidFill>
                  <a:schemeClr val="accent2"/>
                </a:solidFill>
                <a:round/>
                <a:headEnd/>
                <a:tailEnd/>
              </a:ln>
              <a:extLst>
                <a:ext uri="{909E8E84-426E-40dd-AFC4-6F175D3DCCD1}">
                  <a14:hiddenFill xmlns:a14="http://schemas.microsoft.com/office/drawing/2010/main" xmlns="">
                    <a:noFill/>
                  </a14:hiddenFill>
                </a:ext>
              </a:extLst>
            </p:spPr>
          </p:cxnSp>
        </p:grpSp>
        <p:sp>
          <p:nvSpPr>
            <p:cNvPr id="24664" name="Oval 113"/>
            <p:cNvSpPr>
              <a:spLocks noChangeArrowheads="1"/>
            </p:cNvSpPr>
            <p:nvPr/>
          </p:nvSpPr>
          <p:spPr bwMode="auto">
            <a:xfrm>
              <a:off x="3498" y="2347"/>
              <a:ext cx="85" cy="85"/>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grpSp>
      <p:sp>
        <p:nvSpPr>
          <p:cNvPr id="1199218" name="Text Box 114"/>
          <p:cNvSpPr txBox="1">
            <a:spLocks noChangeArrowheads="1"/>
          </p:cNvSpPr>
          <p:nvPr/>
        </p:nvSpPr>
        <p:spPr bwMode="auto">
          <a:xfrm>
            <a:off x="5853113" y="785813"/>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00FF00"/>
                </a:solidFill>
              </a:rPr>
              <a:t>12</a:t>
            </a:r>
          </a:p>
        </p:txBody>
      </p:sp>
      <p:sp>
        <p:nvSpPr>
          <p:cNvPr id="1199219" name="Text Box 115"/>
          <p:cNvSpPr txBox="1">
            <a:spLocks noChangeArrowheads="1"/>
          </p:cNvSpPr>
          <p:nvPr/>
        </p:nvSpPr>
        <p:spPr bwMode="auto">
          <a:xfrm>
            <a:off x="2582863" y="815975"/>
            <a:ext cx="32289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a:solidFill>
                  <a:schemeClr val="folHlink"/>
                </a:solidFill>
              </a:rPr>
              <a:t>incoming requests (in order of arrival):</a:t>
            </a:r>
          </a:p>
        </p:txBody>
      </p:sp>
      <p:sp>
        <p:nvSpPr>
          <p:cNvPr id="1199220" name="Text Box 116"/>
          <p:cNvSpPr txBox="1">
            <a:spLocks noChangeArrowheads="1"/>
          </p:cNvSpPr>
          <p:nvPr/>
        </p:nvSpPr>
        <p:spPr bwMode="auto">
          <a:xfrm>
            <a:off x="6383338" y="785813"/>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folHlink"/>
                </a:solidFill>
              </a:rPr>
              <a:t>14</a:t>
            </a:r>
          </a:p>
        </p:txBody>
      </p:sp>
      <p:sp>
        <p:nvSpPr>
          <p:cNvPr id="1199221" name="Text Box 117"/>
          <p:cNvSpPr txBox="1">
            <a:spLocks noChangeArrowheads="1"/>
          </p:cNvSpPr>
          <p:nvPr/>
        </p:nvSpPr>
        <p:spPr bwMode="auto">
          <a:xfrm>
            <a:off x="6913563" y="785813"/>
            <a:ext cx="30956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t>2</a:t>
            </a:r>
          </a:p>
        </p:txBody>
      </p:sp>
      <p:sp>
        <p:nvSpPr>
          <p:cNvPr id="1199222" name="Text Box 118"/>
          <p:cNvSpPr txBox="1">
            <a:spLocks noChangeArrowheads="1"/>
          </p:cNvSpPr>
          <p:nvPr/>
        </p:nvSpPr>
        <p:spPr bwMode="auto">
          <a:xfrm>
            <a:off x="7318375" y="785813"/>
            <a:ext cx="309563"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FF6600"/>
                </a:solidFill>
              </a:rPr>
              <a:t>7</a:t>
            </a:r>
          </a:p>
        </p:txBody>
      </p:sp>
      <p:sp>
        <p:nvSpPr>
          <p:cNvPr id="1199223" name="Text Box 119"/>
          <p:cNvSpPr txBox="1">
            <a:spLocks noChangeArrowheads="1"/>
          </p:cNvSpPr>
          <p:nvPr/>
        </p:nvSpPr>
        <p:spPr bwMode="auto">
          <a:xfrm>
            <a:off x="7723188" y="785813"/>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33CC33"/>
                </a:solidFill>
              </a:rPr>
              <a:t>21</a:t>
            </a:r>
          </a:p>
        </p:txBody>
      </p:sp>
      <p:sp>
        <p:nvSpPr>
          <p:cNvPr id="1199224" name="Text Box 120"/>
          <p:cNvSpPr txBox="1">
            <a:spLocks noChangeArrowheads="1"/>
          </p:cNvSpPr>
          <p:nvPr/>
        </p:nvSpPr>
        <p:spPr bwMode="auto">
          <a:xfrm>
            <a:off x="8253413" y="785813"/>
            <a:ext cx="30956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rgbClr val="66CCFF"/>
                </a:solidFill>
              </a:rPr>
              <a:t>8</a:t>
            </a:r>
          </a:p>
        </p:txBody>
      </p:sp>
      <p:sp>
        <p:nvSpPr>
          <p:cNvPr id="1199225" name="Text Box 121"/>
          <p:cNvSpPr txBox="1">
            <a:spLocks noChangeArrowheads="1"/>
          </p:cNvSpPr>
          <p:nvPr/>
        </p:nvSpPr>
        <p:spPr bwMode="auto">
          <a:xfrm>
            <a:off x="8658225" y="785813"/>
            <a:ext cx="4349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b="0">
                <a:solidFill>
                  <a:schemeClr val="hlink"/>
                </a:solidFill>
              </a:rPr>
              <a:t>24</a:t>
            </a:r>
          </a:p>
        </p:txBody>
      </p:sp>
      <p:sp>
        <p:nvSpPr>
          <p:cNvPr id="1199226" name="Text Box 122"/>
          <p:cNvSpPr txBox="1">
            <a:spLocks noChangeArrowheads="1"/>
          </p:cNvSpPr>
          <p:nvPr/>
        </p:nvSpPr>
        <p:spPr bwMode="auto">
          <a:xfrm>
            <a:off x="2624138" y="2051050"/>
            <a:ext cx="560387"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a:solidFill>
                  <a:schemeClr val="folHlink"/>
                </a:solidFill>
              </a:rPr>
              <a:t>FCFS</a:t>
            </a:r>
          </a:p>
        </p:txBody>
      </p:sp>
      <p:sp>
        <p:nvSpPr>
          <p:cNvPr id="1199227" name="Text Box 123"/>
          <p:cNvSpPr txBox="1">
            <a:spLocks noChangeArrowheads="1"/>
          </p:cNvSpPr>
          <p:nvPr/>
        </p:nvSpPr>
        <p:spPr bwMode="auto">
          <a:xfrm>
            <a:off x="2624138" y="4403725"/>
            <a:ext cx="604837"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a:solidFill>
                  <a:schemeClr val="folHlink"/>
                </a:solidFill>
              </a:rPr>
              <a:t>SCAN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99226"/>
                                        </p:tgtEl>
                                        <p:attrNameLst>
                                          <p:attrName>style.visibility</p:attrName>
                                        </p:attrNameLst>
                                      </p:cBhvr>
                                      <p:to>
                                        <p:strVal val="visible"/>
                                      </p:to>
                                    </p:set>
                                    <p:animEffect transition="in" filter="dissolve">
                                      <p:cBhvr>
                                        <p:cTn id="10" dur="500"/>
                                        <p:tgtEl>
                                          <p:spTgt spid="119922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1000"/>
                                        <p:tgtEl>
                                          <p:spTgt spid="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99227"/>
                                        </p:tgtEl>
                                        <p:attrNameLst>
                                          <p:attrName>style.visibility</p:attrName>
                                        </p:attrNameLst>
                                      </p:cBhvr>
                                      <p:to>
                                        <p:strVal val="visible"/>
                                      </p:to>
                                    </p:set>
                                    <p:animEffect transition="in" filter="dissolve">
                                      <p:cBhvr>
                                        <p:cTn id="18" dur="500"/>
                                        <p:tgtEl>
                                          <p:spTgt spid="1199227"/>
                                        </p:tgtEl>
                                      </p:cBhvr>
                                    </p:animEffect>
                                  </p:childTnLst>
                                </p:cTn>
                              </p:par>
                            </p:childTnLst>
                          </p:cTn>
                        </p:par>
                        <p:par>
                          <p:cTn id="19" fill="hold" nodeType="afterGroup">
                            <p:stCondLst>
                              <p:cond delay="1000"/>
                            </p:stCondLst>
                            <p:childTnLst>
                              <p:par>
                                <p:cTn id="20" presetID="1" presetClass="entr" presetSubtype="0" fill="hold" nodeType="afterEffect">
                                  <p:stCondLst>
                                    <p:cond delay="0"/>
                                  </p:stCondLst>
                                  <p:childTnLst>
                                    <p:set>
                                      <p:cBhvr>
                                        <p:cTn id="21" dur="1" fill="hold">
                                          <p:stCondLst>
                                            <p:cond delay="0"/>
                                          </p:stCondLst>
                                        </p:cTn>
                                        <p:tgtEl>
                                          <p:spTgt spid="1199108">
                                            <p:txEl>
                                              <p:pRg st="3" end="3"/>
                                            </p:txEl>
                                          </p:spTgt>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1199108">
                                            <p:txEl>
                                              <p:pRg st="5" end="5"/>
                                            </p:txEl>
                                          </p:spTgt>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nodeType="afterEffect">
                                  <p:stCondLst>
                                    <p:cond delay="0"/>
                                  </p:stCondLst>
                                  <p:childTnLst>
                                    <p:set>
                                      <p:cBhvr>
                                        <p:cTn id="27" dur="1" fill="hold">
                                          <p:stCondLst>
                                            <p:cond delay="0"/>
                                          </p:stCondLst>
                                        </p:cTn>
                                        <p:tgtEl>
                                          <p:spTgt spid="1199108">
                                            <p:txEl>
                                              <p:pRg st="6" end="6"/>
                                            </p:txEl>
                                          </p:spTgt>
                                        </p:tgtEl>
                                        <p:attrNameLst>
                                          <p:attrName>style.visibility</p:attrName>
                                        </p:attrNameLst>
                                      </p:cBhvr>
                                      <p:to>
                                        <p:strVal val="visible"/>
                                      </p:to>
                                    </p:se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199108">
                                            <p:txEl>
                                              <p:pRg st="7" end="7"/>
                                            </p:txEl>
                                          </p:spTgt>
                                        </p:tgtEl>
                                        <p:attrNameLst>
                                          <p:attrName>style.visibility</p:attrName>
                                        </p:attrNameLst>
                                      </p:cBhvr>
                                      <p:to>
                                        <p:strVal val="visible"/>
                                      </p:to>
                                    </p:set>
                                  </p:child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1199108">
                                            <p:txEl>
                                              <p:pRg st="8" end="8"/>
                                            </p:txEl>
                                          </p:spTgt>
                                        </p:tgtEl>
                                        <p:attrNameLst>
                                          <p:attrName>style.visibility</p:attrName>
                                        </p:attrNameLst>
                                      </p:cBhvr>
                                      <p:to>
                                        <p:strVal val="visible"/>
                                      </p:to>
                                    </p:set>
                                  </p:childTnLst>
                                </p:cTn>
                              </p:par>
                            </p:childTnLst>
                          </p:cTn>
                        </p:par>
                        <p:par>
                          <p:cTn id="34" fill="hold">
                            <p:stCondLst>
                              <p:cond delay="1000"/>
                            </p:stCondLst>
                            <p:childTnLst>
                              <p:par>
                                <p:cTn id="35" presetID="1" presetClass="entr" presetSubtype="0" fill="hold" nodeType="afterEffect">
                                  <p:stCondLst>
                                    <p:cond delay="0"/>
                                  </p:stCondLst>
                                  <p:childTnLst>
                                    <p:set>
                                      <p:cBhvr>
                                        <p:cTn id="36" dur="1" fill="hold">
                                          <p:stCondLst>
                                            <p:cond delay="0"/>
                                          </p:stCondLst>
                                        </p:cTn>
                                        <p:tgtEl>
                                          <p:spTgt spid="1199108">
                                            <p:txEl>
                                              <p:pRg st="9" end="9"/>
                                            </p:txEl>
                                          </p:spTgt>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nodeType="afterEffect">
                                  <p:stCondLst>
                                    <p:cond delay="0"/>
                                  </p:stCondLst>
                                  <p:childTnLst>
                                    <p:set>
                                      <p:cBhvr>
                                        <p:cTn id="39" dur="1" fill="hold">
                                          <p:stCondLst>
                                            <p:cond delay="0"/>
                                          </p:stCondLst>
                                        </p:cTn>
                                        <p:tgtEl>
                                          <p:spTgt spid="119910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9226" grpId="0"/>
      <p:bldP spid="11992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a:t>C–SCAN</a:t>
            </a:r>
          </a:p>
        </p:txBody>
      </p:sp>
      <p:sp>
        <p:nvSpPr>
          <p:cNvPr id="109571" name="Rectangle 3"/>
          <p:cNvSpPr>
            <a:spLocks noGrp="1" noChangeArrowheads="1"/>
          </p:cNvSpPr>
          <p:nvPr>
            <p:ph type="body" sz="half" idx="1"/>
          </p:nvPr>
        </p:nvSpPr>
        <p:spPr>
          <a:xfrm>
            <a:off x="95250" y="908050"/>
            <a:ext cx="8528050" cy="1471613"/>
          </a:xfrm>
        </p:spPr>
        <p:txBody>
          <a:bodyPr/>
          <a:lstStyle/>
          <a:p>
            <a:pPr eaLnBrk="1" hangingPunct="1">
              <a:buFont typeface="Wingdings" charset="2"/>
              <a:buNone/>
            </a:pPr>
            <a:r>
              <a:rPr lang="en-US" sz="2000" dirty="0">
                <a:solidFill>
                  <a:schemeClr val="hlink"/>
                </a:solidFill>
              </a:rPr>
              <a:t>Circular-SCAN</a:t>
            </a:r>
            <a:r>
              <a:rPr lang="en-US" sz="2000" dirty="0"/>
              <a:t> moves head from edge to edge</a:t>
            </a:r>
          </a:p>
          <a:p>
            <a:pPr eaLnBrk="1" hangingPunct="1"/>
            <a:r>
              <a:rPr lang="en-US" sz="2000" dirty="0"/>
              <a:t>optimization of SCAN </a:t>
            </a:r>
          </a:p>
          <a:p>
            <a:pPr eaLnBrk="1" hangingPunct="1"/>
            <a:r>
              <a:rPr lang="en-US" sz="2000" dirty="0"/>
              <a:t>serves requests on </a:t>
            </a:r>
            <a:r>
              <a:rPr lang="en-US" sz="2000" dirty="0">
                <a:solidFill>
                  <a:schemeClr val="folHlink"/>
                </a:solidFill>
              </a:rPr>
              <a:t>one</a:t>
            </a:r>
            <a:r>
              <a:rPr lang="en-US" sz="2000" dirty="0"/>
              <a:t> way – </a:t>
            </a:r>
            <a:r>
              <a:rPr lang="en-US" sz="2000" dirty="0" err="1"/>
              <a:t>uni</a:t>
            </a:r>
            <a:r>
              <a:rPr lang="en-US" sz="2000" dirty="0"/>
              <a:t>-directional</a:t>
            </a:r>
          </a:p>
          <a:p>
            <a:pPr eaLnBrk="1" hangingPunct="1"/>
            <a:r>
              <a:rPr lang="en-US" sz="2000" dirty="0"/>
              <a:t>improves response time (fairness) </a:t>
            </a:r>
          </a:p>
        </p:txBody>
      </p:sp>
      <p:graphicFrame>
        <p:nvGraphicFramePr>
          <p:cNvPr id="1306628" name="Group 4"/>
          <p:cNvGraphicFramePr>
            <a:graphicFrameLocks noGrp="1"/>
          </p:cNvGraphicFramePr>
          <p:nvPr>
            <p:ph sz="half" idx="2"/>
          </p:nvPr>
        </p:nvGraphicFramePr>
        <p:xfrm>
          <a:off x="2595563" y="3667125"/>
          <a:ext cx="6480175" cy="282575"/>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2">
                  <a:extLst>
                    <a:ext uri="{9D8B030D-6E8A-4147-A177-3AD203B41FA5}">
                      <a16:colId xmlns:a16="http://schemas.microsoft.com/office/drawing/2014/main" val="20003"/>
                    </a:ext>
                  </a:extLst>
                </a:gridCol>
                <a:gridCol w="258763">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2">
                  <a:extLst>
                    <a:ext uri="{9D8B030D-6E8A-4147-A177-3AD203B41FA5}">
                      <a16:colId xmlns:a16="http://schemas.microsoft.com/office/drawing/2014/main" val="20006"/>
                    </a:ext>
                  </a:extLst>
                </a:gridCol>
                <a:gridCol w="258763">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2">
                  <a:extLst>
                    <a:ext uri="{9D8B030D-6E8A-4147-A177-3AD203B41FA5}">
                      <a16:colId xmlns:a16="http://schemas.microsoft.com/office/drawing/2014/main" val="20017"/>
                    </a:ext>
                  </a:extLst>
                </a:gridCol>
                <a:gridCol w="258763">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2">
                  <a:extLst>
                    <a:ext uri="{9D8B030D-6E8A-4147-A177-3AD203B41FA5}">
                      <a16:colId xmlns:a16="http://schemas.microsoft.com/office/drawing/2014/main" val="20020"/>
                    </a:ext>
                  </a:extLst>
                </a:gridCol>
                <a:gridCol w="258763">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825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 name="Group 58"/>
          <p:cNvGrpSpPr>
            <a:grpSpLocks/>
          </p:cNvGrpSpPr>
          <p:nvPr/>
        </p:nvGrpSpPr>
        <p:grpSpPr bwMode="auto">
          <a:xfrm>
            <a:off x="2411413" y="3186113"/>
            <a:ext cx="6708775" cy="3140075"/>
            <a:chOff x="1519" y="1395"/>
            <a:chExt cx="4226" cy="1978"/>
          </a:xfrm>
        </p:grpSpPr>
        <p:grpSp>
          <p:nvGrpSpPr>
            <p:cNvPr id="3" name="Group 59"/>
            <p:cNvGrpSpPr>
              <a:grpSpLocks/>
            </p:cNvGrpSpPr>
            <p:nvPr/>
          </p:nvGrpSpPr>
          <p:grpSpPr bwMode="auto">
            <a:xfrm>
              <a:off x="1519" y="1961"/>
              <a:ext cx="212" cy="1412"/>
              <a:chOff x="60" y="2755"/>
              <a:chExt cx="212" cy="1412"/>
            </a:xfrm>
          </p:grpSpPr>
          <p:sp>
            <p:nvSpPr>
              <p:cNvPr id="109696" name="Text Box 60"/>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09697" name="Line 61"/>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109689" name="Text Box 62"/>
            <p:cNvSpPr txBox="1">
              <a:spLocks noChangeArrowheads="1"/>
            </p:cNvSpPr>
            <p:nvPr/>
          </p:nvSpPr>
          <p:spPr bwMode="auto">
            <a:xfrm>
              <a:off x="4830" y="1395"/>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09690" name="Text Box 63"/>
            <p:cNvSpPr txBox="1">
              <a:spLocks noChangeArrowheads="1"/>
            </p:cNvSpPr>
            <p:nvPr/>
          </p:nvSpPr>
          <p:spPr bwMode="auto">
            <a:xfrm>
              <a:off x="1635"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09691" name="Text Box 64"/>
            <p:cNvSpPr txBox="1">
              <a:spLocks noChangeArrowheads="1"/>
            </p:cNvSpPr>
            <p:nvPr/>
          </p:nvSpPr>
          <p:spPr bwMode="auto">
            <a:xfrm>
              <a:off x="2289"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09692" name="Text Box 65"/>
            <p:cNvSpPr txBox="1">
              <a:spLocks noChangeArrowheads="1"/>
            </p:cNvSpPr>
            <p:nvPr/>
          </p:nvSpPr>
          <p:spPr bwMode="auto">
            <a:xfrm>
              <a:off x="3072"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09693" name="Text Box 66"/>
            <p:cNvSpPr txBox="1">
              <a:spLocks noChangeArrowheads="1"/>
            </p:cNvSpPr>
            <p:nvPr/>
          </p:nvSpPr>
          <p:spPr bwMode="auto">
            <a:xfrm>
              <a:off x="3881"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09694" name="Text Box 67"/>
            <p:cNvSpPr txBox="1">
              <a:spLocks noChangeArrowheads="1"/>
            </p:cNvSpPr>
            <p:nvPr/>
          </p:nvSpPr>
          <p:spPr bwMode="auto">
            <a:xfrm>
              <a:off x="4696"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09695" name="Text Box 68"/>
            <p:cNvSpPr txBox="1">
              <a:spLocks noChangeArrowheads="1"/>
            </p:cNvSpPr>
            <p:nvPr/>
          </p:nvSpPr>
          <p:spPr bwMode="auto">
            <a:xfrm>
              <a:off x="5525"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graphicFrame>
        <p:nvGraphicFramePr>
          <p:cNvPr id="1306693" name="Group 69"/>
          <p:cNvGraphicFramePr>
            <a:graphicFrameLocks noGrp="1"/>
          </p:cNvGraphicFramePr>
          <p:nvPr/>
        </p:nvGraphicFramePr>
        <p:xfrm>
          <a:off x="814388" y="3889375"/>
          <a:ext cx="292100" cy="2105026"/>
        </p:xfrm>
        <a:graphic>
          <a:graphicData uri="http://schemas.openxmlformats.org/drawingml/2006/table">
            <a:tbl>
              <a:tblPr/>
              <a:tblGrid>
                <a:gridCol w="292100">
                  <a:extLst>
                    <a:ext uri="{9D8B030D-6E8A-4147-A177-3AD203B41FA5}">
                      <a16:colId xmlns:a16="http://schemas.microsoft.com/office/drawing/2014/main" val="20000"/>
                    </a:ext>
                  </a:extLst>
                </a:gridCol>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306711" name="Text Box 87"/>
          <p:cNvSpPr txBox="1">
            <a:spLocks noChangeArrowheads="1"/>
          </p:cNvSpPr>
          <p:nvPr/>
        </p:nvSpPr>
        <p:spPr bwMode="auto">
          <a:xfrm>
            <a:off x="71438" y="300628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6712" name="Text Box 88"/>
          <p:cNvSpPr txBox="1">
            <a:spLocks noChangeArrowheads="1"/>
          </p:cNvSpPr>
          <p:nvPr/>
        </p:nvSpPr>
        <p:spPr bwMode="auto">
          <a:xfrm>
            <a:off x="115888" y="2562225"/>
            <a:ext cx="32289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6713" name="Text Box 89"/>
          <p:cNvSpPr txBox="1">
            <a:spLocks noChangeArrowheads="1"/>
          </p:cNvSpPr>
          <p:nvPr/>
        </p:nvSpPr>
        <p:spPr bwMode="auto">
          <a:xfrm>
            <a:off x="601663" y="300628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6714" name="Text Box 90"/>
          <p:cNvSpPr txBox="1">
            <a:spLocks noChangeArrowheads="1"/>
          </p:cNvSpPr>
          <p:nvPr/>
        </p:nvSpPr>
        <p:spPr bwMode="auto">
          <a:xfrm>
            <a:off x="1131888" y="300628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6715" name="Text Box 91"/>
          <p:cNvSpPr txBox="1">
            <a:spLocks noChangeArrowheads="1"/>
          </p:cNvSpPr>
          <p:nvPr/>
        </p:nvSpPr>
        <p:spPr bwMode="auto">
          <a:xfrm>
            <a:off x="1536700" y="3006280"/>
            <a:ext cx="3095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6716" name="Text Box 92"/>
          <p:cNvSpPr txBox="1">
            <a:spLocks noChangeArrowheads="1"/>
          </p:cNvSpPr>
          <p:nvPr/>
        </p:nvSpPr>
        <p:spPr bwMode="auto">
          <a:xfrm>
            <a:off x="1941513" y="300628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6717" name="Text Box 93"/>
          <p:cNvSpPr txBox="1">
            <a:spLocks noChangeArrowheads="1"/>
          </p:cNvSpPr>
          <p:nvPr/>
        </p:nvSpPr>
        <p:spPr bwMode="auto">
          <a:xfrm>
            <a:off x="2471738" y="300628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6718" name="Text Box 94"/>
          <p:cNvSpPr txBox="1">
            <a:spLocks noChangeArrowheads="1"/>
          </p:cNvSpPr>
          <p:nvPr/>
        </p:nvSpPr>
        <p:spPr bwMode="auto">
          <a:xfrm>
            <a:off x="2876550" y="300628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grpSp>
        <p:nvGrpSpPr>
          <p:cNvPr id="4" name="Group 3"/>
          <p:cNvGrpSpPr/>
          <p:nvPr/>
        </p:nvGrpSpPr>
        <p:grpSpPr>
          <a:xfrm>
            <a:off x="760885" y="3716338"/>
            <a:ext cx="1306040" cy="2478087"/>
            <a:chOff x="760885" y="3716338"/>
            <a:chExt cx="1306040" cy="2478087"/>
          </a:xfrm>
        </p:grpSpPr>
        <p:sp>
          <p:nvSpPr>
            <p:cNvPr id="1306719" name="Text Box 95"/>
            <p:cNvSpPr txBox="1">
              <a:spLocks noChangeArrowheads="1"/>
            </p:cNvSpPr>
            <p:nvPr/>
          </p:nvSpPr>
          <p:spPr bwMode="auto">
            <a:xfrm>
              <a:off x="1052513" y="3829050"/>
              <a:ext cx="1014412"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06720" name="Line 96"/>
            <p:cNvSpPr>
              <a:spLocks noChangeShapeType="1"/>
            </p:cNvSpPr>
            <p:nvPr/>
          </p:nvSpPr>
          <p:spPr bwMode="auto">
            <a:xfrm>
              <a:off x="954088" y="6059488"/>
              <a:ext cx="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6721" name="Line 97"/>
            <p:cNvSpPr>
              <a:spLocks noChangeShapeType="1"/>
            </p:cNvSpPr>
            <p:nvPr/>
          </p:nvSpPr>
          <p:spPr bwMode="auto">
            <a:xfrm>
              <a:off x="954088" y="3716338"/>
              <a:ext cx="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6722" name="Text Box 98"/>
            <p:cNvSpPr txBox="1">
              <a:spLocks noChangeArrowheads="1"/>
            </p:cNvSpPr>
            <p:nvPr/>
          </p:nvSpPr>
          <p:spPr bwMode="auto">
            <a:xfrm>
              <a:off x="761933" y="4794184"/>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solidFill>
                    <a:schemeClr val="hlink"/>
                  </a:solidFill>
                </a:rPr>
                <a:t>24</a:t>
              </a:r>
            </a:p>
          </p:txBody>
        </p:sp>
        <p:sp>
          <p:nvSpPr>
            <p:cNvPr id="1306723" name="Text Box 99"/>
            <p:cNvSpPr txBox="1">
              <a:spLocks noChangeArrowheads="1"/>
            </p:cNvSpPr>
            <p:nvPr/>
          </p:nvSpPr>
          <p:spPr bwMode="auto">
            <a:xfrm>
              <a:off x="807758" y="3898306"/>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solidFill>
                    <a:srgbClr val="66CCFF"/>
                  </a:solidFill>
                </a:rPr>
                <a:t>8</a:t>
              </a:r>
            </a:p>
          </p:txBody>
        </p:sp>
        <p:sp>
          <p:nvSpPr>
            <p:cNvPr id="1306724" name="Text Box 100"/>
            <p:cNvSpPr txBox="1">
              <a:spLocks noChangeArrowheads="1"/>
            </p:cNvSpPr>
            <p:nvPr/>
          </p:nvSpPr>
          <p:spPr bwMode="auto">
            <a:xfrm>
              <a:off x="768087" y="5089030"/>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solidFill>
                    <a:srgbClr val="33CC33"/>
                  </a:solidFill>
                </a:rPr>
                <a:t>21</a:t>
              </a:r>
            </a:p>
          </p:txBody>
        </p:sp>
        <p:sp>
          <p:nvSpPr>
            <p:cNvPr id="1306725" name="Text Box 101"/>
            <p:cNvSpPr txBox="1">
              <a:spLocks noChangeArrowheads="1"/>
            </p:cNvSpPr>
            <p:nvPr/>
          </p:nvSpPr>
          <p:spPr bwMode="auto">
            <a:xfrm>
              <a:off x="815498" y="4193152"/>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solidFill>
                    <a:srgbClr val="FF6600"/>
                  </a:solidFill>
                </a:rPr>
                <a:t>7</a:t>
              </a:r>
            </a:p>
          </p:txBody>
        </p:sp>
        <p:sp>
          <p:nvSpPr>
            <p:cNvPr id="1306726" name="Text Box 102"/>
            <p:cNvSpPr txBox="1">
              <a:spLocks noChangeArrowheads="1"/>
            </p:cNvSpPr>
            <p:nvPr/>
          </p:nvSpPr>
          <p:spPr bwMode="auto">
            <a:xfrm>
              <a:off x="815965" y="4487997"/>
              <a:ext cx="2809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t>2</a:t>
              </a:r>
            </a:p>
          </p:txBody>
        </p:sp>
        <p:sp>
          <p:nvSpPr>
            <p:cNvPr id="1306727" name="Text Box 103"/>
            <p:cNvSpPr txBox="1">
              <a:spLocks noChangeArrowheads="1"/>
            </p:cNvSpPr>
            <p:nvPr/>
          </p:nvSpPr>
          <p:spPr bwMode="auto">
            <a:xfrm>
              <a:off x="764953" y="5383875"/>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solidFill>
                    <a:schemeClr val="folHlink"/>
                  </a:solidFill>
                </a:rPr>
                <a:t>14</a:t>
              </a:r>
            </a:p>
          </p:txBody>
        </p:sp>
        <p:sp>
          <p:nvSpPr>
            <p:cNvPr id="1306728" name="Text Box 104"/>
            <p:cNvSpPr txBox="1">
              <a:spLocks noChangeArrowheads="1"/>
            </p:cNvSpPr>
            <p:nvPr/>
          </p:nvSpPr>
          <p:spPr bwMode="auto">
            <a:xfrm>
              <a:off x="760885" y="5678722"/>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dirty="0">
                  <a:solidFill>
                    <a:srgbClr val="00FF00"/>
                  </a:solidFill>
                </a:rPr>
                <a:t>12</a:t>
              </a:r>
            </a:p>
          </p:txBody>
        </p:sp>
      </p:grpSp>
      <p:sp>
        <p:nvSpPr>
          <p:cNvPr id="1306729" name="Oval 105"/>
          <p:cNvSpPr>
            <a:spLocks noChangeArrowheads="1"/>
          </p:cNvSpPr>
          <p:nvPr/>
        </p:nvSpPr>
        <p:spPr bwMode="auto">
          <a:xfrm>
            <a:off x="6021388" y="3717925"/>
            <a:ext cx="134937" cy="134938"/>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0" name="Oval 106"/>
          <p:cNvSpPr>
            <a:spLocks noChangeArrowheads="1"/>
          </p:cNvSpPr>
          <p:nvPr/>
        </p:nvSpPr>
        <p:spPr bwMode="auto">
          <a:xfrm>
            <a:off x="2916238" y="3717925"/>
            <a:ext cx="134937"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1" name="Oval 107"/>
          <p:cNvSpPr>
            <a:spLocks noChangeArrowheads="1"/>
          </p:cNvSpPr>
          <p:nvPr/>
        </p:nvSpPr>
        <p:spPr bwMode="auto">
          <a:xfrm>
            <a:off x="4211638" y="3717925"/>
            <a:ext cx="134937" cy="134938"/>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2" name="Oval 108"/>
          <p:cNvSpPr>
            <a:spLocks noChangeArrowheads="1"/>
          </p:cNvSpPr>
          <p:nvPr/>
        </p:nvSpPr>
        <p:spPr bwMode="auto">
          <a:xfrm>
            <a:off x="4481513" y="3717925"/>
            <a:ext cx="134937"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3" name="Oval 109"/>
          <p:cNvSpPr>
            <a:spLocks noChangeArrowheads="1"/>
          </p:cNvSpPr>
          <p:nvPr/>
        </p:nvSpPr>
        <p:spPr bwMode="auto">
          <a:xfrm>
            <a:off x="8612188" y="3717925"/>
            <a:ext cx="134937" cy="134938"/>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4" name="Oval 110"/>
          <p:cNvSpPr>
            <a:spLocks noChangeArrowheads="1"/>
          </p:cNvSpPr>
          <p:nvPr/>
        </p:nvSpPr>
        <p:spPr bwMode="auto">
          <a:xfrm>
            <a:off x="7848600" y="3717925"/>
            <a:ext cx="134938"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5" name="Oval 111"/>
          <p:cNvSpPr>
            <a:spLocks noChangeArrowheads="1"/>
          </p:cNvSpPr>
          <p:nvPr/>
        </p:nvSpPr>
        <p:spPr bwMode="auto">
          <a:xfrm>
            <a:off x="5513388" y="3722688"/>
            <a:ext cx="134937" cy="134937"/>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36" name="Line 112"/>
          <p:cNvSpPr>
            <a:spLocks noChangeShapeType="1"/>
          </p:cNvSpPr>
          <p:nvPr/>
        </p:nvSpPr>
        <p:spPr bwMode="auto">
          <a:xfrm>
            <a:off x="5172075" y="4029075"/>
            <a:ext cx="265113"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6737" name="Line 113"/>
          <p:cNvSpPr>
            <a:spLocks noChangeShapeType="1"/>
          </p:cNvSpPr>
          <p:nvPr/>
        </p:nvSpPr>
        <p:spPr bwMode="auto">
          <a:xfrm>
            <a:off x="5319713" y="4176713"/>
            <a:ext cx="265112" cy="873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38" name="Line 114"/>
          <p:cNvSpPr>
            <a:spLocks noChangeShapeType="1"/>
          </p:cNvSpPr>
          <p:nvPr/>
        </p:nvSpPr>
        <p:spPr bwMode="auto">
          <a:xfrm>
            <a:off x="5588000" y="4257675"/>
            <a:ext cx="511175" cy="127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39" name="Line 115"/>
          <p:cNvSpPr>
            <a:spLocks noChangeShapeType="1"/>
          </p:cNvSpPr>
          <p:nvPr/>
        </p:nvSpPr>
        <p:spPr bwMode="auto">
          <a:xfrm>
            <a:off x="6092825" y="4397375"/>
            <a:ext cx="1809750" cy="4714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40" name="Line 116"/>
          <p:cNvSpPr>
            <a:spLocks noChangeShapeType="1"/>
          </p:cNvSpPr>
          <p:nvPr/>
        </p:nvSpPr>
        <p:spPr bwMode="auto">
          <a:xfrm>
            <a:off x="7920038" y="4870450"/>
            <a:ext cx="766762" cy="2238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41" name="Line 117"/>
          <p:cNvSpPr>
            <a:spLocks noChangeShapeType="1"/>
          </p:cNvSpPr>
          <p:nvPr/>
        </p:nvSpPr>
        <p:spPr bwMode="auto">
          <a:xfrm>
            <a:off x="8669338" y="5083175"/>
            <a:ext cx="215900" cy="666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42" name="Line 118"/>
          <p:cNvSpPr>
            <a:spLocks noChangeShapeType="1"/>
          </p:cNvSpPr>
          <p:nvPr/>
        </p:nvSpPr>
        <p:spPr bwMode="auto">
          <a:xfrm flipH="1">
            <a:off x="2754313" y="5149850"/>
            <a:ext cx="6134100" cy="3937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43" name="Line 119"/>
          <p:cNvSpPr>
            <a:spLocks noChangeShapeType="1"/>
          </p:cNvSpPr>
          <p:nvPr/>
        </p:nvSpPr>
        <p:spPr bwMode="auto">
          <a:xfrm>
            <a:off x="2736850" y="5553075"/>
            <a:ext cx="266700" cy="603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44" name="Oval 120"/>
          <p:cNvSpPr>
            <a:spLocks noChangeArrowheads="1"/>
          </p:cNvSpPr>
          <p:nvPr/>
        </p:nvSpPr>
        <p:spPr bwMode="auto">
          <a:xfrm>
            <a:off x="5248275" y="410527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06745" name="Oval 121"/>
          <p:cNvSpPr>
            <a:spLocks noChangeArrowheads="1"/>
          </p:cNvSpPr>
          <p:nvPr/>
        </p:nvSpPr>
        <p:spPr bwMode="auto">
          <a:xfrm>
            <a:off x="8620125" y="5014913"/>
            <a:ext cx="134938"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46" name="Oval 122"/>
          <p:cNvSpPr>
            <a:spLocks noChangeArrowheads="1"/>
          </p:cNvSpPr>
          <p:nvPr/>
        </p:nvSpPr>
        <p:spPr bwMode="auto">
          <a:xfrm>
            <a:off x="7843838" y="4806950"/>
            <a:ext cx="134937"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47" name="Oval 123"/>
          <p:cNvSpPr>
            <a:spLocks noChangeArrowheads="1"/>
          </p:cNvSpPr>
          <p:nvPr/>
        </p:nvSpPr>
        <p:spPr bwMode="auto">
          <a:xfrm>
            <a:off x="6016625" y="4322763"/>
            <a:ext cx="134938" cy="134937"/>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48" name="Oval 124"/>
          <p:cNvSpPr>
            <a:spLocks noChangeArrowheads="1"/>
          </p:cNvSpPr>
          <p:nvPr/>
        </p:nvSpPr>
        <p:spPr bwMode="auto">
          <a:xfrm>
            <a:off x="5511800" y="4191000"/>
            <a:ext cx="134938" cy="134938"/>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49" name="Line 125"/>
          <p:cNvSpPr>
            <a:spLocks noChangeShapeType="1"/>
          </p:cNvSpPr>
          <p:nvPr/>
        </p:nvSpPr>
        <p:spPr bwMode="auto">
          <a:xfrm>
            <a:off x="2995613" y="5614988"/>
            <a:ext cx="1279525" cy="217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50" name="Line 126"/>
          <p:cNvSpPr>
            <a:spLocks noChangeShapeType="1"/>
          </p:cNvSpPr>
          <p:nvPr/>
        </p:nvSpPr>
        <p:spPr bwMode="auto">
          <a:xfrm>
            <a:off x="4292600" y="5830888"/>
            <a:ext cx="266700" cy="50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6751" name="Oval 127"/>
          <p:cNvSpPr>
            <a:spLocks noChangeArrowheads="1"/>
          </p:cNvSpPr>
          <p:nvPr/>
        </p:nvSpPr>
        <p:spPr bwMode="auto">
          <a:xfrm>
            <a:off x="2924175" y="5553075"/>
            <a:ext cx="134938"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52" name="Oval 128"/>
          <p:cNvSpPr>
            <a:spLocks noChangeArrowheads="1"/>
          </p:cNvSpPr>
          <p:nvPr/>
        </p:nvSpPr>
        <p:spPr bwMode="auto">
          <a:xfrm>
            <a:off x="4476750" y="5794375"/>
            <a:ext cx="134938"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6753" name="Oval 129"/>
          <p:cNvSpPr>
            <a:spLocks noChangeArrowheads="1"/>
          </p:cNvSpPr>
          <p:nvPr/>
        </p:nvSpPr>
        <p:spPr bwMode="auto">
          <a:xfrm>
            <a:off x="4210050" y="5764213"/>
            <a:ext cx="134938" cy="134937"/>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66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306737"/>
                                        </p:tgtEl>
                                        <p:attrNameLst>
                                          <p:attrName>style.visibility</p:attrName>
                                        </p:attrNameLst>
                                      </p:cBhvr>
                                      <p:to>
                                        <p:strVal val="visible"/>
                                      </p:to>
                                    </p:set>
                                    <p:animEffect transition="in" filter="wipe(left)">
                                      <p:cBhvr>
                                        <p:cTn id="13" dur="500"/>
                                        <p:tgtEl>
                                          <p:spTgt spid="1306737"/>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1306748"/>
                                        </p:tgtEl>
                                        <p:attrNameLst>
                                          <p:attrName>style.visibility</p:attrName>
                                        </p:attrNameLst>
                                      </p:cBhvr>
                                      <p:to>
                                        <p:strVal val="visible"/>
                                      </p:to>
                                    </p:se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306738"/>
                                        </p:tgtEl>
                                        <p:attrNameLst>
                                          <p:attrName>style.visibility</p:attrName>
                                        </p:attrNameLst>
                                      </p:cBhvr>
                                      <p:to>
                                        <p:strVal val="visible"/>
                                      </p:to>
                                    </p:set>
                                    <p:animEffect transition="in" filter="wipe(left)">
                                      <p:cBhvr>
                                        <p:cTn id="20" dur="500"/>
                                        <p:tgtEl>
                                          <p:spTgt spid="1306738"/>
                                        </p:tgtEl>
                                      </p:cBhvr>
                                    </p:animEffect>
                                  </p:childTnLst>
                                </p:cTn>
                              </p:par>
                            </p:childTnLst>
                          </p:cTn>
                        </p:par>
                        <p:par>
                          <p:cTn id="21" fill="hold">
                            <p:stCondLst>
                              <p:cond delay="1000"/>
                            </p:stCondLst>
                            <p:childTnLst>
                              <p:par>
                                <p:cTn id="22" presetID="1" presetClass="entr" presetSubtype="0" fill="hold" grpId="0" nodeType="afterEffect">
                                  <p:stCondLst>
                                    <p:cond delay="0"/>
                                  </p:stCondLst>
                                  <p:childTnLst>
                                    <p:set>
                                      <p:cBhvr>
                                        <p:cTn id="23" dur="1" fill="hold">
                                          <p:stCondLst>
                                            <p:cond delay="0"/>
                                          </p:stCondLst>
                                        </p:cTn>
                                        <p:tgtEl>
                                          <p:spTgt spid="1306747"/>
                                        </p:tgtEl>
                                        <p:attrNameLst>
                                          <p:attrName>style.visibility</p:attrName>
                                        </p:attrNameLst>
                                      </p:cBhvr>
                                      <p:to>
                                        <p:strVal val="visible"/>
                                      </p:to>
                                    </p:se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306739"/>
                                        </p:tgtEl>
                                        <p:attrNameLst>
                                          <p:attrName>style.visibility</p:attrName>
                                        </p:attrNameLst>
                                      </p:cBhvr>
                                      <p:to>
                                        <p:strVal val="visible"/>
                                      </p:to>
                                    </p:set>
                                    <p:animEffect transition="in" filter="wipe(left)">
                                      <p:cBhvr>
                                        <p:cTn id="27" dur="500"/>
                                        <p:tgtEl>
                                          <p:spTgt spid="1306739"/>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1306746"/>
                                        </p:tgtEl>
                                        <p:attrNameLst>
                                          <p:attrName>style.visibility</p:attrName>
                                        </p:attrNameLst>
                                      </p:cBhvr>
                                      <p:to>
                                        <p:strVal val="visible"/>
                                      </p:to>
                                    </p:se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306740"/>
                                        </p:tgtEl>
                                        <p:attrNameLst>
                                          <p:attrName>style.visibility</p:attrName>
                                        </p:attrNameLst>
                                      </p:cBhvr>
                                      <p:to>
                                        <p:strVal val="visible"/>
                                      </p:to>
                                    </p:set>
                                    <p:animEffect transition="in" filter="wipe(left)">
                                      <p:cBhvr>
                                        <p:cTn id="34" dur="500"/>
                                        <p:tgtEl>
                                          <p:spTgt spid="1306740"/>
                                        </p:tgtEl>
                                      </p:cBhvr>
                                    </p:animEffect>
                                  </p:childTnLst>
                                </p:cTn>
                              </p:par>
                            </p:childTnLst>
                          </p:cTn>
                        </p:par>
                        <p:par>
                          <p:cTn id="35" fill="hold">
                            <p:stCondLst>
                              <p:cond delay="2000"/>
                            </p:stCondLst>
                            <p:childTnLst>
                              <p:par>
                                <p:cTn id="36" presetID="1" presetClass="entr" presetSubtype="0" fill="hold" grpId="0" nodeType="afterEffect">
                                  <p:stCondLst>
                                    <p:cond delay="0"/>
                                  </p:stCondLst>
                                  <p:childTnLst>
                                    <p:set>
                                      <p:cBhvr>
                                        <p:cTn id="37" dur="1" fill="hold">
                                          <p:stCondLst>
                                            <p:cond delay="0"/>
                                          </p:stCondLst>
                                        </p:cTn>
                                        <p:tgtEl>
                                          <p:spTgt spid="1306745"/>
                                        </p:tgtEl>
                                        <p:attrNameLst>
                                          <p:attrName>style.visibility</p:attrName>
                                        </p:attrNameLst>
                                      </p:cBhvr>
                                      <p:to>
                                        <p:strVal val="visible"/>
                                      </p:to>
                                    </p:se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1306741"/>
                                        </p:tgtEl>
                                        <p:attrNameLst>
                                          <p:attrName>style.visibility</p:attrName>
                                        </p:attrNameLst>
                                      </p:cBhvr>
                                      <p:to>
                                        <p:strVal val="visible"/>
                                      </p:to>
                                    </p:set>
                                    <p:animEffect transition="in" filter="wipe(left)">
                                      <p:cBhvr>
                                        <p:cTn id="41" dur="500"/>
                                        <p:tgtEl>
                                          <p:spTgt spid="130674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1306742"/>
                                        </p:tgtEl>
                                        <p:attrNameLst>
                                          <p:attrName>style.visibility</p:attrName>
                                        </p:attrNameLst>
                                      </p:cBhvr>
                                      <p:to>
                                        <p:strVal val="visible"/>
                                      </p:to>
                                    </p:set>
                                    <p:animEffect transition="in" filter="wipe(right)">
                                      <p:cBhvr>
                                        <p:cTn id="46" dur="1000"/>
                                        <p:tgtEl>
                                          <p:spTgt spid="1306742"/>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1306743"/>
                                        </p:tgtEl>
                                        <p:attrNameLst>
                                          <p:attrName>style.visibility</p:attrName>
                                        </p:attrNameLst>
                                      </p:cBhvr>
                                      <p:to>
                                        <p:strVal val="visible"/>
                                      </p:to>
                                    </p:set>
                                    <p:animEffect transition="in" filter="wipe(left)">
                                      <p:cBhvr>
                                        <p:cTn id="50" dur="500"/>
                                        <p:tgtEl>
                                          <p:spTgt spid="1306743"/>
                                        </p:tgtEl>
                                      </p:cBhvr>
                                    </p:animEffect>
                                  </p:childTnLst>
                                </p:cTn>
                              </p:par>
                            </p:childTnLst>
                          </p:cTn>
                        </p:par>
                        <p:par>
                          <p:cTn id="51" fill="hold">
                            <p:stCondLst>
                              <p:cond delay="1500"/>
                            </p:stCondLst>
                            <p:childTnLst>
                              <p:par>
                                <p:cTn id="52" presetID="1" presetClass="entr" presetSubtype="0" fill="hold" grpId="0" nodeType="afterEffect">
                                  <p:stCondLst>
                                    <p:cond delay="0"/>
                                  </p:stCondLst>
                                  <p:childTnLst>
                                    <p:set>
                                      <p:cBhvr>
                                        <p:cTn id="53" dur="1" fill="hold">
                                          <p:stCondLst>
                                            <p:cond delay="0"/>
                                          </p:stCondLst>
                                        </p:cTn>
                                        <p:tgtEl>
                                          <p:spTgt spid="1306751"/>
                                        </p:tgtEl>
                                        <p:attrNameLst>
                                          <p:attrName>style.visibility</p:attrName>
                                        </p:attrNameLst>
                                      </p:cBhvr>
                                      <p:to>
                                        <p:strVal val="visible"/>
                                      </p:to>
                                    </p:set>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1306749"/>
                                        </p:tgtEl>
                                        <p:attrNameLst>
                                          <p:attrName>style.visibility</p:attrName>
                                        </p:attrNameLst>
                                      </p:cBhvr>
                                      <p:to>
                                        <p:strVal val="visible"/>
                                      </p:to>
                                    </p:set>
                                    <p:animEffect transition="in" filter="wipe(left)">
                                      <p:cBhvr>
                                        <p:cTn id="57" dur="500"/>
                                        <p:tgtEl>
                                          <p:spTgt spid="1306749"/>
                                        </p:tgtEl>
                                      </p:cBhvr>
                                    </p:animEffect>
                                  </p:childTnLst>
                                </p:cTn>
                              </p:par>
                            </p:childTnLst>
                          </p:cTn>
                        </p:par>
                        <p:par>
                          <p:cTn id="58" fill="hold">
                            <p:stCondLst>
                              <p:cond delay="2000"/>
                            </p:stCondLst>
                            <p:childTnLst>
                              <p:par>
                                <p:cTn id="59" presetID="1" presetClass="entr" presetSubtype="0" fill="hold" grpId="0" nodeType="afterEffect">
                                  <p:stCondLst>
                                    <p:cond delay="0"/>
                                  </p:stCondLst>
                                  <p:childTnLst>
                                    <p:set>
                                      <p:cBhvr>
                                        <p:cTn id="60" dur="1" fill="hold">
                                          <p:stCondLst>
                                            <p:cond delay="0"/>
                                          </p:stCondLst>
                                        </p:cTn>
                                        <p:tgtEl>
                                          <p:spTgt spid="1306753"/>
                                        </p:tgtEl>
                                        <p:attrNameLst>
                                          <p:attrName>style.visibility</p:attrName>
                                        </p:attrNameLst>
                                      </p:cBhvr>
                                      <p:to>
                                        <p:strVal val="visible"/>
                                      </p:to>
                                    </p:se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306750"/>
                                        </p:tgtEl>
                                        <p:attrNameLst>
                                          <p:attrName>style.visibility</p:attrName>
                                        </p:attrNameLst>
                                      </p:cBhvr>
                                      <p:to>
                                        <p:strVal val="visible"/>
                                      </p:to>
                                    </p:set>
                                    <p:animEffect transition="in" filter="wipe(left)">
                                      <p:cBhvr>
                                        <p:cTn id="64" dur="500"/>
                                        <p:tgtEl>
                                          <p:spTgt spid="1306750"/>
                                        </p:tgtEl>
                                      </p:cBhvr>
                                    </p:animEffect>
                                  </p:childTnLst>
                                </p:cTn>
                              </p:par>
                            </p:childTnLst>
                          </p:cTn>
                        </p:par>
                        <p:par>
                          <p:cTn id="65" fill="hold">
                            <p:stCondLst>
                              <p:cond delay="2500"/>
                            </p:stCondLst>
                            <p:childTnLst>
                              <p:par>
                                <p:cTn id="66" presetID="1" presetClass="entr" presetSubtype="0" fill="hold" grpId="0" nodeType="afterEffect">
                                  <p:stCondLst>
                                    <p:cond delay="0"/>
                                  </p:stCondLst>
                                  <p:childTnLst>
                                    <p:set>
                                      <p:cBhvr>
                                        <p:cTn id="67" dur="1" fill="hold">
                                          <p:stCondLst>
                                            <p:cond delay="0"/>
                                          </p:stCondLst>
                                        </p:cTn>
                                        <p:tgtEl>
                                          <p:spTgt spid="1306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6737" grpId="0" animBg="1"/>
      <p:bldP spid="1306738" grpId="0" animBg="1"/>
      <p:bldP spid="1306739" grpId="0" animBg="1"/>
      <p:bldP spid="1306740" grpId="0" animBg="1"/>
      <p:bldP spid="1306741" grpId="0" animBg="1"/>
      <p:bldP spid="1306742" grpId="0" animBg="1"/>
      <p:bldP spid="1306743" grpId="0" animBg="1"/>
      <p:bldP spid="1306745" grpId="0" animBg="1"/>
      <p:bldP spid="1306746" grpId="0" animBg="1"/>
      <p:bldP spid="1306747" grpId="0" animBg="1"/>
      <p:bldP spid="1306748" grpId="0" animBg="1"/>
      <p:bldP spid="1306749" grpId="0" animBg="1"/>
      <p:bldP spid="1306750" grpId="0" animBg="1"/>
      <p:bldP spid="1306751" grpId="0" animBg="1"/>
      <p:bldP spid="1306752" grpId="0" animBg="1"/>
      <p:bldP spid="130675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8" name="Rectangle 2"/>
          <p:cNvSpPr>
            <a:spLocks noGrp="1" noChangeArrowheads="1"/>
          </p:cNvSpPr>
          <p:nvPr>
            <p:ph type="title"/>
          </p:nvPr>
        </p:nvSpPr>
        <p:spPr/>
        <p:txBody>
          <a:bodyPr/>
          <a:lstStyle/>
          <a:p>
            <a:pPr eaLnBrk="1" hangingPunct="1"/>
            <a:r>
              <a:rPr lang="en-US"/>
              <a:t>SCAN vs. C–SCAN</a:t>
            </a:r>
          </a:p>
        </p:txBody>
      </p:sp>
      <p:sp>
        <p:nvSpPr>
          <p:cNvPr id="1307651" name="Rectangle 3"/>
          <p:cNvSpPr>
            <a:spLocks noGrp="1" noChangeArrowheads="1"/>
          </p:cNvSpPr>
          <p:nvPr>
            <p:ph type="body" idx="1"/>
          </p:nvPr>
        </p:nvSpPr>
        <p:spPr>
          <a:xfrm>
            <a:off x="0" y="909638"/>
            <a:ext cx="9144000" cy="5580062"/>
          </a:xfrm>
        </p:spPr>
        <p:txBody>
          <a:bodyPr/>
          <a:lstStyle/>
          <a:p>
            <a:pPr eaLnBrk="1" hangingPunct="1"/>
            <a:r>
              <a:rPr lang="en-US" sz="2400" dirty="0"/>
              <a:t>Why is C-SCAN in average better in reality than SCAN when both service the same number of requests in two passes?</a:t>
            </a:r>
          </a:p>
          <a:p>
            <a:pPr lvl="1" eaLnBrk="1" hangingPunct="1"/>
            <a:r>
              <a:rPr lang="en-US" sz="2000" dirty="0"/>
              <a:t>modern disks must </a:t>
            </a:r>
            <a:r>
              <a:rPr lang="en-US" sz="2000" dirty="0">
                <a:solidFill>
                  <a:srgbClr val="0000FF"/>
                </a:solidFill>
              </a:rPr>
              <a:t>accelerate</a:t>
            </a:r>
            <a:r>
              <a:rPr lang="en-US" sz="2000" dirty="0"/>
              <a:t> (speed up and </a:t>
            </a:r>
            <a:br>
              <a:rPr lang="en-US" sz="2000" dirty="0"/>
            </a:br>
            <a:r>
              <a:rPr lang="en-US" sz="2000" dirty="0"/>
              <a:t>down) when seeking</a:t>
            </a:r>
          </a:p>
          <a:p>
            <a:pPr lvl="1" eaLnBrk="1" hangingPunct="1"/>
            <a:r>
              <a:rPr lang="en-US" sz="2000" dirty="0"/>
              <a:t>head movement formula: </a:t>
            </a:r>
          </a:p>
        </p:txBody>
      </p:sp>
      <p:graphicFrame>
        <p:nvGraphicFramePr>
          <p:cNvPr id="1307652" name="Group 4"/>
          <p:cNvGraphicFramePr>
            <a:graphicFrameLocks noGrp="1"/>
          </p:cNvGraphicFramePr>
          <p:nvPr>
            <p:extLst>
              <p:ext uri="{D42A27DB-BD31-4B8C-83A1-F6EECF244321}">
                <p14:modId xmlns:p14="http://schemas.microsoft.com/office/powerpoint/2010/main" val="1540508033"/>
              </p:ext>
            </p:extLst>
          </p:nvPr>
        </p:nvGraphicFramePr>
        <p:xfrm>
          <a:off x="280988" y="3333750"/>
          <a:ext cx="8701087" cy="3163943"/>
        </p:xfrm>
        <a:graphic>
          <a:graphicData uri="http://schemas.openxmlformats.org/drawingml/2006/table">
            <a:tbl>
              <a:tblPr/>
              <a:tblGrid>
                <a:gridCol w="4351337">
                  <a:extLst>
                    <a:ext uri="{9D8B030D-6E8A-4147-A177-3AD203B41FA5}">
                      <a16:colId xmlns:a16="http://schemas.microsoft.com/office/drawing/2014/main" val="20000"/>
                    </a:ext>
                  </a:extLst>
                </a:gridCol>
                <a:gridCol w="4349750">
                  <a:extLst>
                    <a:ext uri="{9D8B030D-6E8A-4147-A177-3AD203B41FA5}">
                      <a16:colId xmlns:a16="http://schemas.microsoft.com/office/drawing/2014/main" val="20001"/>
                    </a:ext>
                  </a:extLst>
                </a:gridCol>
              </a:tblGrid>
              <a:tr h="450823">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SCAN</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1" i="0" u="none" strike="noStrike" cap="none" normalizeH="0" baseline="0">
                          <a:ln>
                            <a:noFill/>
                          </a:ln>
                          <a:solidFill>
                            <a:schemeClr val="tx1"/>
                          </a:solidFill>
                          <a:effectLst/>
                          <a:latin typeface="Tahoma" charset="0"/>
                        </a:rPr>
                        <a:t>C-SCAN</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96877">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bi-directional</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a:ln>
                            <a:noFill/>
                          </a:ln>
                          <a:solidFill>
                            <a:schemeClr val="tx1"/>
                          </a:solidFill>
                          <a:effectLst/>
                          <a:latin typeface="Tahoma" charset="0"/>
                        </a:rPr>
                        <a:t>uni-directional</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24067">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dirty="0">
                          <a:ln>
                            <a:noFill/>
                          </a:ln>
                          <a:solidFill>
                            <a:schemeClr val="tx1"/>
                          </a:solidFill>
                          <a:effectLst/>
                          <a:latin typeface="Tahoma" charset="0"/>
                        </a:rPr>
                        <a:t>requests: n</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dirty="0">
                          <a:ln>
                            <a:noFill/>
                          </a:ln>
                          <a:solidFill>
                            <a:schemeClr val="tx1"/>
                          </a:solidFill>
                          <a:effectLst/>
                          <a:latin typeface="Tahoma" charset="0"/>
                        </a:rPr>
                        <a:t>avg. </a:t>
                      </a:r>
                      <a:r>
                        <a:rPr kumimoji="0" lang="en-US" sz="1800" b="0" i="0" u="none" strike="noStrike" cap="none" normalizeH="0" baseline="0" dirty="0" err="1">
                          <a:ln>
                            <a:noFill/>
                          </a:ln>
                          <a:solidFill>
                            <a:schemeClr val="tx1"/>
                          </a:solidFill>
                          <a:effectLst/>
                          <a:latin typeface="Tahoma" charset="0"/>
                        </a:rPr>
                        <a:t>dist</a:t>
                      </a:r>
                      <a:r>
                        <a:rPr kumimoji="0" lang="en-US" sz="1800" b="0" i="0" u="none" strike="noStrike" cap="none" normalizeH="0" baseline="0" dirty="0">
                          <a:ln>
                            <a:noFill/>
                          </a:ln>
                          <a:solidFill>
                            <a:schemeClr val="tx1"/>
                          </a:solidFill>
                          <a:effectLst/>
                          <a:latin typeface="Tahoma" charset="0"/>
                        </a:rPr>
                        <a:t>: 2x </a:t>
                      </a:r>
                      <a:r>
                        <a:rPr kumimoji="0" lang="en-US" sz="1050" b="0" i="0" u="none" strike="noStrike" cap="none" normalizeH="0" baseline="0" dirty="0">
                          <a:ln>
                            <a:noFill/>
                          </a:ln>
                          <a:solidFill>
                            <a:schemeClr val="tx1"/>
                          </a:solidFill>
                          <a:effectLst/>
                          <a:latin typeface="Tahoma" charset="0"/>
                        </a:rPr>
                        <a:t>(spread over both directions)</a:t>
                      </a:r>
                      <a:endParaRPr kumimoji="0" lang="en-US" sz="1800" b="0" i="0" u="none" strike="noStrike" cap="none" normalizeH="0" baseline="0" dirty="0">
                        <a:ln>
                          <a:noFill/>
                        </a:ln>
                        <a:solidFill>
                          <a:schemeClr val="tx1"/>
                        </a:solidFill>
                        <a:effectLst/>
                        <a:latin typeface="Tahoma" charset="0"/>
                      </a:endParaRP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dirty="0">
                          <a:ln>
                            <a:noFill/>
                          </a:ln>
                          <a:solidFill>
                            <a:schemeClr val="tx1"/>
                          </a:solidFill>
                          <a:effectLst/>
                          <a:latin typeface="Tahoma" charset="0"/>
                        </a:rPr>
                        <a:t>total cost: </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defRPr/>
                      </a:pPr>
                      <a:r>
                        <a:rPr kumimoji="0" lang="en-US" sz="1800" b="0" i="0" u="none" strike="noStrike" cap="none" normalizeH="0" baseline="0" dirty="0">
                          <a:ln>
                            <a:noFill/>
                          </a:ln>
                          <a:solidFill>
                            <a:schemeClr val="tx1"/>
                          </a:solidFill>
                          <a:effectLst/>
                          <a:latin typeface="Tahoma" charset="0"/>
                        </a:rPr>
                        <a:t>requests: n</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defRPr/>
                      </a:pPr>
                      <a:r>
                        <a:rPr kumimoji="0" lang="en-US" sz="1800" b="0" i="0" u="none" strike="noStrike" cap="none" normalizeH="0" baseline="0" dirty="0">
                          <a:ln>
                            <a:noFill/>
                          </a:ln>
                          <a:solidFill>
                            <a:schemeClr val="tx1"/>
                          </a:solidFill>
                          <a:effectLst/>
                          <a:latin typeface="Tahoma" charset="0"/>
                        </a:rPr>
                        <a:t>avg. </a:t>
                      </a:r>
                      <a:r>
                        <a:rPr kumimoji="0" lang="en-US" sz="1800" b="0" i="0" u="none" strike="noStrike" cap="none" normalizeH="0" baseline="0" dirty="0" err="1">
                          <a:ln>
                            <a:noFill/>
                          </a:ln>
                          <a:solidFill>
                            <a:schemeClr val="tx1"/>
                          </a:solidFill>
                          <a:effectLst/>
                          <a:latin typeface="Tahoma" charset="0"/>
                        </a:rPr>
                        <a:t>dist</a:t>
                      </a:r>
                      <a:r>
                        <a:rPr kumimoji="0" lang="en-US" sz="1800" b="0" i="0" u="none" strike="noStrike" cap="none" normalizeH="0" baseline="0" dirty="0">
                          <a:ln>
                            <a:noFill/>
                          </a:ln>
                          <a:solidFill>
                            <a:schemeClr val="tx1"/>
                          </a:solidFill>
                          <a:effectLst/>
                          <a:latin typeface="Tahoma" charset="0"/>
                        </a:rPr>
                        <a:t>: x </a:t>
                      </a:r>
                      <a:r>
                        <a:rPr kumimoji="0" lang="en-US" sz="1000" b="0" i="0" u="none" strike="noStrike" cap="none" normalizeH="0" baseline="0" dirty="0">
                          <a:ln>
                            <a:noFill/>
                          </a:ln>
                          <a:solidFill>
                            <a:schemeClr val="tx1"/>
                          </a:solidFill>
                          <a:effectLst/>
                          <a:latin typeface="Tahoma" charset="0"/>
                        </a:rPr>
                        <a:t>(over one direction only + one full pass)</a:t>
                      </a:r>
                    </a:p>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800" b="0" i="0" u="none" strike="noStrike" cap="none" normalizeH="0" baseline="0" dirty="0">
                          <a:ln>
                            <a:noFill/>
                          </a:ln>
                          <a:solidFill>
                            <a:schemeClr val="tx1"/>
                          </a:solidFill>
                          <a:effectLst/>
                          <a:latin typeface="Tahoma" charset="0"/>
                        </a:rPr>
                        <a:t>total cost:</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92121">
                <a:tc gridSpan="2">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dirty="0">
                        <a:ln>
                          <a:noFill/>
                        </a:ln>
                        <a:solidFill>
                          <a:schemeClr val="tx1"/>
                        </a:solidFill>
                        <a:effectLst/>
                        <a:latin typeface="Tahoma" charset="0"/>
                      </a:endParaRPr>
                    </a:p>
                  </a:txBody>
                  <a:tcPr marT="45717" marB="4571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bl>
          </a:graphicData>
        </a:graphic>
      </p:graphicFrame>
      <p:sp>
        <p:nvSpPr>
          <p:cNvPr id="1307668" name="Line 20"/>
          <p:cNvSpPr>
            <a:spLocks noChangeShapeType="1"/>
          </p:cNvSpPr>
          <p:nvPr/>
        </p:nvSpPr>
        <p:spPr bwMode="auto">
          <a:xfrm flipH="1">
            <a:off x="6938963" y="1690688"/>
            <a:ext cx="1587" cy="1341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307669" name="Line 21"/>
          <p:cNvSpPr>
            <a:spLocks noChangeShapeType="1"/>
          </p:cNvSpPr>
          <p:nvPr/>
        </p:nvSpPr>
        <p:spPr bwMode="auto">
          <a:xfrm>
            <a:off x="6938963" y="3032125"/>
            <a:ext cx="18256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307670" name="Arc 22"/>
          <p:cNvSpPr>
            <a:spLocks/>
          </p:cNvSpPr>
          <p:nvPr/>
        </p:nvSpPr>
        <p:spPr bwMode="auto">
          <a:xfrm flipH="1">
            <a:off x="7064375" y="1965325"/>
            <a:ext cx="1546225" cy="838200"/>
          </a:xfrm>
          <a:custGeom>
            <a:avLst/>
            <a:gdLst>
              <a:gd name="T0" fmla="*/ 0 w 21600"/>
              <a:gd name="T1" fmla="*/ 0 h 21600"/>
              <a:gd name="T2" fmla="*/ 1546225 w 21600"/>
              <a:gd name="T3" fmla="*/ 838200 h 21600"/>
              <a:gd name="T4" fmla="*/ 0 w 21600"/>
              <a:gd name="T5" fmla="*/ 8382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307671" name="Line 23"/>
          <p:cNvSpPr>
            <a:spLocks noChangeShapeType="1"/>
          </p:cNvSpPr>
          <p:nvPr/>
        </p:nvSpPr>
        <p:spPr bwMode="auto">
          <a:xfrm>
            <a:off x="7064375" y="2968625"/>
            <a:ext cx="0" cy="1143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307672" name="Line 24"/>
          <p:cNvSpPr>
            <a:spLocks noChangeShapeType="1"/>
          </p:cNvSpPr>
          <p:nvPr/>
        </p:nvSpPr>
        <p:spPr bwMode="auto">
          <a:xfrm flipH="1" flipV="1">
            <a:off x="6897688" y="2803525"/>
            <a:ext cx="825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307673" name="Line 25"/>
          <p:cNvSpPr>
            <a:spLocks noChangeShapeType="1"/>
          </p:cNvSpPr>
          <p:nvPr/>
        </p:nvSpPr>
        <p:spPr bwMode="auto">
          <a:xfrm>
            <a:off x="8632825" y="2968625"/>
            <a:ext cx="0" cy="1143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307674" name="Line 26"/>
          <p:cNvSpPr>
            <a:spLocks noChangeShapeType="1"/>
          </p:cNvSpPr>
          <p:nvPr/>
        </p:nvSpPr>
        <p:spPr bwMode="auto">
          <a:xfrm flipH="1" flipV="1">
            <a:off x="6897688" y="1965325"/>
            <a:ext cx="825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307675" name="Text Box 27"/>
          <p:cNvSpPr txBox="1">
            <a:spLocks noChangeArrowheads="1"/>
          </p:cNvSpPr>
          <p:nvPr/>
        </p:nvSpPr>
        <p:spPr bwMode="auto">
          <a:xfrm>
            <a:off x="7162800" y="2984500"/>
            <a:ext cx="13652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200" b="0"/>
              <a:t>cylinders traveled</a:t>
            </a:r>
          </a:p>
        </p:txBody>
      </p:sp>
      <p:sp>
        <p:nvSpPr>
          <p:cNvPr id="1307676" name="Text Box 28"/>
          <p:cNvSpPr txBox="1">
            <a:spLocks noChangeArrowheads="1"/>
          </p:cNvSpPr>
          <p:nvPr/>
        </p:nvSpPr>
        <p:spPr bwMode="auto">
          <a:xfrm rot="-5400000">
            <a:off x="6571456" y="2245519"/>
            <a:ext cx="479425"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en-US" sz="1200" b="0"/>
              <a:t>time</a:t>
            </a:r>
          </a:p>
        </p:txBody>
      </p:sp>
      <p:sp>
        <p:nvSpPr>
          <p:cNvPr id="1307677" name="Line 29"/>
          <p:cNvSpPr>
            <a:spLocks noChangeShapeType="1"/>
          </p:cNvSpPr>
          <p:nvPr/>
        </p:nvSpPr>
        <p:spPr bwMode="auto">
          <a:xfrm>
            <a:off x="611188" y="4319588"/>
            <a:ext cx="1574800" cy="0"/>
          </a:xfrm>
          <a:prstGeom prst="line">
            <a:avLst/>
          </a:prstGeom>
          <a:noFill/>
          <a:ln w="28575">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78" name="Line 30"/>
          <p:cNvSpPr>
            <a:spLocks noChangeShapeType="1"/>
          </p:cNvSpPr>
          <p:nvPr/>
        </p:nvSpPr>
        <p:spPr bwMode="auto">
          <a:xfrm>
            <a:off x="2592388" y="4319588"/>
            <a:ext cx="1574800" cy="0"/>
          </a:xfrm>
          <a:prstGeom prst="line">
            <a:avLst/>
          </a:prstGeom>
          <a:noFill/>
          <a:ln w="28575">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79" name="Line 31"/>
          <p:cNvSpPr>
            <a:spLocks noChangeShapeType="1"/>
          </p:cNvSpPr>
          <p:nvPr/>
        </p:nvSpPr>
        <p:spPr bwMode="auto">
          <a:xfrm>
            <a:off x="4976813" y="4319588"/>
            <a:ext cx="1574800" cy="0"/>
          </a:xfrm>
          <a:prstGeom prst="line">
            <a:avLst/>
          </a:prstGeom>
          <a:noFill/>
          <a:ln w="28575">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0" name="Line 32"/>
          <p:cNvSpPr>
            <a:spLocks noChangeShapeType="1"/>
          </p:cNvSpPr>
          <p:nvPr/>
        </p:nvSpPr>
        <p:spPr bwMode="auto">
          <a:xfrm>
            <a:off x="6958013" y="4319588"/>
            <a:ext cx="1574800" cy="0"/>
          </a:xfrm>
          <a:prstGeom prst="line">
            <a:avLst/>
          </a:prstGeom>
          <a:noFill/>
          <a:ln w="28575">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1" name="Line 33"/>
          <p:cNvSpPr>
            <a:spLocks noChangeShapeType="1"/>
          </p:cNvSpPr>
          <p:nvPr/>
        </p:nvSpPr>
        <p:spPr bwMode="auto">
          <a:xfrm>
            <a:off x="836613"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2" name="Line 34"/>
          <p:cNvSpPr>
            <a:spLocks noChangeShapeType="1"/>
          </p:cNvSpPr>
          <p:nvPr/>
        </p:nvSpPr>
        <p:spPr bwMode="auto">
          <a:xfrm>
            <a:off x="1255713"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3" name="Line 35"/>
          <p:cNvSpPr>
            <a:spLocks noChangeShapeType="1"/>
          </p:cNvSpPr>
          <p:nvPr/>
        </p:nvSpPr>
        <p:spPr bwMode="auto">
          <a:xfrm>
            <a:off x="1466850"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4" name="Line 36"/>
          <p:cNvSpPr>
            <a:spLocks noChangeShapeType="1"/>
          </p:cNvSpPr>
          <p:nvPr/>
        </p:nvSpPr>
        <p:spPr bwMode="auto">
          <a:xfrm>
            <a:off x="2020888"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5" name="Line 37"/>
          <p:cNvSpPr>
            <a:spLocks noChangeShapeType="1"/>
          </p:cNvSpPr>
          <p:nvPr/>
        </p:nvSpPr>
        <p:spPr bwMode="auto">
          <a:xfrm>
            <a:off x="2921000"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6" name="Line 38"/>
          <p:cNvSpPr>
            <a:spLocks noChangeShapeType="1"/>
          </p:cNvSpPr>
          <p:nvPr/>
        </p:nvSpPr>
        <p:spPr bwMode="auto">
          <a:xfrm>
            <a:off x="3475038"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7" name="Line 39"/>
          <p:cNvSpPr>
            <a:spLocks noChangeShapeType="1"/>
          </p:cNvSpPr>
          <p:nvPr/>
        </p:nvSpPr>
        <p:spPr bwMode="auto">
          <a:xfrm>
            <a:off x="4030663"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8" name="Line 40"/>
          <p:cNvSpPr>
            <a:spLocks noChangeShapeType="1"/>
          </p:cNvSpPr>
          <p:nvPr/>
        </p:nvSpPr>
        <p:spPr bwMode="auto">
          <a:xfrm>
            <a:off x="5111750"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89" name="Line 41"/>
          <p:cNvSpPr>
            <a:spLocks noChangeShapeType="1"/>
          </p:cNvSpPr>
          <p:nvPr/>
        </p:nvSpPr>
        <p:spPr bwMode="auto">
          <a:xfrm>
            <a:off x="5430838"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90" name="Line 42"/>
          <p:cNvSpPr>
            <a:spLocks noChangeShapeType="1"/>
          </p:cNvSpPr>
          <p:nvPr/>
        </p:nvSpPr>
        <p:spPr bwMode="auto">
          <a:xfrm>
            <a:off x="5610225"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91" name="Line 43"/>
          <p:cNvSpPr>
            <a:spLocks noChangeShapeType="1"/>
          </p:cNvSpPr>
          <p:nvPr/>
        </p:nvSpPr>
        <p:spPr bwMode="auto">
          <a:xfrm>
            <a:off x="5789613"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92" name="Line 44"/>
          <p:cNvSpPr>
            <a:spLocks noChangeShapeType="1"/>
          </p:cNvSpPr>
          <p:nvPr/>
        </p:nvSpPr>
        <p:spPr bwMode="auto">
          <a:xfrm>
            <a:off x="5969000"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93" name="Line 45"/>
          <p:cNvSpPr>
            <a:spLocks noChangeShapeType="1"/>
          </p:cNvSpPr>
          <p:nvPr/>
        </p:nvSpPr>
        <p:spPr bwMode="auto">
          <a:xfrm>
            <a:off x="6148388"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94" name="Line 46"/>
          <p:cNvSpPr>
            <a:spLocks noChangeShapeType="1"/>
          </p:cNvSpPr>
          <p:nvPr/>
        </p:nvSpPr>
        <p:spPr bwMode="auto">
          <a:xfrm>
            <a:off x="6327775" y="4208463"/>
            <a:ext cx="0" cy="2238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aphicFrame>
        <p:nvGraphicFramePr>
          <p:cNvPr id="1307695" name="Object 2"/>
          <p:cNvGraphicFramePr>
            <a:graphicFrameLocks noChangeAspect="1"/>
          </p:cNvGraphicFramePr>
          <p:nvPr>
            <p:extLst>
              <p:ext uri="{D42A27DB-BD31-4B8C-83A1-F6EECF244321}">
                <p14:modId xmlns:p14="http://schemas.microsoft.com/office/powerpoint/2010/main" val="803122696"/>
              </p:ext>
            </p:extLst>
          </p:nvPr>
        </p:nvGraphicFramePr>
        <p:xfrm>
          <a:off x="3776663" y="2259013"/>
          <a:ext cx="1273175" cy="549275"/>
        </p:xfrm>
        <a:graphic>
          <a:graphicData uri="http://schemas.openxmlformats.org/presentationml/2006/ole">
            <mc:AlternateContent xmlns:mc="http://schemas.openxmlformats.org/markup-compatibility/2006">
              <mc:Choice xmlns:v="urn:schemas-microsoft-com:vml" Requires="v">
                <p:oleObj spid="_x0000_s131680" name="Equation" r:id="rId4" imgW="558800" imgH="241300" progId="Equation.3">
                  <p:embed/>
                </p:oleObj>
              </mc:Choice>
              <mc:Fallback>
                <p:oleObj name="Equation" r:id="rId4" imgW="558800" imgH="241300" progId="Equation.3">
                  <p:embed/>
                  <p:pic>
                    <p:nvPicPr>
                      <p:cNvPr id="0" name="Picture 2"/>
                      <p:cNvPicPr>
                        <a:picLocks noChangeAspect="1" noChangeArrowheads="1"/>
                      </p:cNvPicPr>
                      <p:nvPr/>
                    </p:nvPicPr>
                    <p:blipFill>
                      <a:blip r:embed="rId5"/>
                      <a:srcRect/>
                      <a:stretch>
                        <a:fillRect/>
                      </a:stretch>
                    </p:blipFill>
                    <p:spPr bwMode="auto">
                      <a:xfrm>
                        <a:off x="3776663" y="2259013"/>
                        <a:ext cx="1273175" cy="549275"/>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5921" dir="2700000" algn="ctr" rotWithShape="0">
                                <a:srgbClr val="808080"/>
                              </a:outerShdw>
                            </a:effectLst>
                          </a14:hiddenEffects>
                        </a:ext>
                      </a:extLst>
                    </p:spPr>
                  </p:pic>
                </p:oleObj>
              </mc:Fallback>
            </mc:AlternateContent>
          </a:graphicData>
        </a:graphic>
      </p:graphicFrame>
      <p:sp>
        <p:nvSpPr>
          <p:cNvPr id="1307696" name="Text Box 48"/>
          <p:cNvSpPr txBox="1">
            <a:spLocks noChangeArrowheads="1"/>
          </p:cNvSpPr>
          <p:nvPr/>
        </p:nvSpPr>
        <p:spPr bwMode="auto">
          <a:xfrm>
            <a:off x="5157788" y="2528888"/>
            <a:ext cx="1522412"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number of cylinders</a:t>
            </a:r>
          </a:p>
          <a:p>
            <a:r>
              <a:rPr lang="en-US" sz="1200" b="0"/>
              <a:t>seek time constant</a:t>
            </a:r>
          </a:p>
          <a:p>
            <a:r>
              <a:rPr lang="en-US" sz="1200" b="0"/>
              <a:t>fixed overhead</a:t>
            </a:r>
          </a:p>
        </p:txBody>
      </p:sp>
      <p:sp>
        <p:nvSpPr>
          <p:cNvPr id="1307697" name="Line 49"/>
          <p:cNvSpPr>
            <a:spLocks noChangeShapeType="1"/>
          </p:cNvSpPr>
          <p:nvPr/>
        </p:nvSpPr>
        <p:spPr bwMode="auto">
          <a:xfrm>
            <a:off x="5033963" y="2625725"/>
            <a:ext cx="166687" cy="492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698" name="Freeform 50"/>
          <p:cNvSpPr>
            <a:spLocks/>
          </p:cNvSpPr>
          <p:nvPr/>
        </p:nvSpPr>
        <p:spPr bwMode="auto">
          <a:xfrm>
            <a:off x="4492625" y="2693988"/>
            <a:ext cx="719138" cy="166687"/>
          </a:xfrm>
          <a:custGeom>
            <a:avLst/>
            <a:gdLst>
              <a:gd name="T0" fmla="*/ 453 w 453"/>
              <a:gd name="T1" fmla="*/ 105 h 105"/>
              <a:gd name="T2" fmla="*/ 75 w 453"/>
              <a:gd name="T3" fmla="*/ 105 h 105"/>
              <a:gd name="T4" fmla="*/ 0 w 453"/>
              <a:gd name="T5" fmla="*/ 0 h 105"/>
              <a:gd name="T6" fmla="*/ 0 60000 65536"/>
              <a:gd name="T7" fmla="*/ 0 60000 65536"/>
              <a:gd name="T8" fmla="*/ 0 60000 65536"/>
              <a:gd name="T9" fmla="*/ 0 w 453"/>
              <a:gd name="T10" fmla="*/ 0 h 105"/>
              <a:gd name="T11" fmla="*/ 453 w 453"/>
              <a:gd name="T12" fmla="*/ 105 h 105"/>
            </a:gdLst>
            <a:ahLst/>
            <a:cxnLst>
              <a:cxn ang="T6">
                <a:pos x="T0" y="T1"/>
              </a:cxn>
              <a:cxn ang="T7">
                <a:pos x="T2" y="T3"/>
              </a:cxn>
              <a:cxn ang="T8">
                <a:pos x="T4" y="T5"/>
              </a:cxn>
            </a:cxnLst>
            <a:rect l="T9" t="T10" r="T11" b="T12"/>
            <a:pathLst>
              <a:path w="453" h="105">
                <a:moveTo>
                  <a:pt x="453" y="105"/>
                </a:moveTo>
                <a:lnTo>
                  <a:pt x="75" y="105"/>
                </a:ln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307699" name="Freeform 51"/>
          <p:cNvSpPr>
            <a:spLocks/>
          </p:cNvSpPr>
          <p:nvPr/>
        </p:nvSpPr>
        <p:spPr bwMode="auto">
          <a:xfrm>
            <a:off x="3952875" y="2703513"/>
            <a:ext cx="1258888" cy="334962"/>
          </a:xfrm>
          <a:custGeom>
            <a:avLst/>
            <a:gdLst>
              <a:gd name="T0" fmla="*/ 793 w 793"/>
              <a:gd name="T1" fmla="*/ 211 h 211"/>
              <a:gd name="T2" fmla="*/ 155 w 793"/>
              <a:gd name="T3" fmla="*/ 211 h 211"/>
              <a:gd name="T4" fmla="*/ 0 w 793"/>
              <a:gd name="T5" fmla="*/ 0 h 211"/>
              <a:gd name="T6" fmla="*/ 0 60000 65536"/>
              <a:gd name="T7" fmla="*/ 0 60000 65536"/>
              <a:gd name="T8" fmla="*/ 0 60000 65536"/>
              <a:gd name="T9" fmla="*/ 0 w 793"/>
              <a:gd name="T10" fmla="*/ 0 h 211"/>
              <a:gd name="T11" fmla="*/ 793 w 793"/>
              <a:gd name="T12" fmla="*/ 211 h 211"/>
            </a:gdLst>
            <a:ahLst/>
            <a:cxnLst>
              <a:cxn ang="T6">
                <a:pos x="T0" y="T1"/>
              </a:cxn>
              <a:cxn ang="T7">
                <a:pos x="T2" y="T3"/>
              </a:cxn>
              <a:cxn ang="T8">
                <a:pos x="T4" y="T5"/>
              </a:cxn>
            </a:cxnLst>
            <a:rect l="T9" t="T10" r="T11" b="T12"/>
            <a:pathLst>
              <a:path w="793" h="211">
                <a:moveTo>
                  <a:pt x="793" y="211"/>
                </a:moveTo>
                <a:lnTo>
                  <a:pt x="155" y="211"/>
                </a:lnTo>
                <a:lnTo>
                  <a:pt x="0"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graphicFrame>
        <p:nvGraphicFramePr>
          <p:cNvPr id="1307700" name="Object 3"/>
          <p:cNvGraphicFramePr>
            <a:graphicFrameLocks noChangeAspect="1"/>
          </p:cNvGraphicFramePr>
          <p:nvPr>
            <p:extLst>
              <p:ext uri="{D42A27DB-BD31-4B8C-83A1-F6EECF244321}">
                <p14:modId xmlns:p14="http://schemas.microsoft.com/office/powerpoint/2010/main" val="634130854"/>
              </p:ext>
            </p:extLst>
          </p:nvPr>
        </p:nvGraphicFramePr>
        <p:xfrm>
          <a:off x="1378682" y="5322888"/>
          <a:ext cx="1911350" cy="238125"/>
        </p:xfrm>
        <a:graphic>
          <a:graphicData uri="http://schemas.openxmlformats.org/presentationml/2006/ole">
            <mc:AlternateContent xmlns:mc="http://schemas.openxmlformats.org/markup-compatibility/2006">
              <mc:Choice xmlns:v="urn:schemas-microsoft-com:vml" Requires="v">
                <p:oleObj spid="_x0000_s131681" name="Equation" r:id="rId6" imgW="1574800" imgH="203200" progId="Equation.3">
                  <p:embed/>
                </p:oleObj>
              </mc:Choice>
              <mc:Fallback>
                <p:oleObj name="Equation" r:id="rId6" imgW="1574800" imgH="2032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8682" y="5322888"/>
                        <a:ext cx="1911350" cy="238125"/>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5921" dir="2700000" algn="ctr" rotWithShape="0">
                                <a:srgbClr val="808080"/>
                              </a:outerShdw>
                            </a:effectLst>
                          </a14:hiddenEffects>
                        </a:ext>
                      </a:extLst>
                    </p:spPr>
                  </p:pic>
                </p:oleObj>
              </mc:Fallback>
            </mc:AlternateContent>
          </a:graphicData>
        </a:graphic>
      </p:graphicFrame>
      <p:graphicFrame>
        <p:nvGraphicFramePr>
          <p:cNvPr id="1307701" name="Object 4"/>
          <p:cNvGraphicFramePr>
            <a:graphicFrameLocks noChangeAspect="1"/>
          </p:cNvGraphicFramePr>
          <p:nvPr/>
        </p:nvGraphicFramePr>
        <p:xfrm>
          <a:off x="5778500" y="5297488"/>
          <a:ext cx="2365375" cy="293687"/>
        </p:xfrm>
        <a:graphic>
          <a:graphicData uri="http://schemas.openxmlformats.org/presentationml/2006/ole">
            <mc:AlternateContent xmlns:mc="http://schemas.openxmlformats.org/markup-compatibility/2006">
              <mc:Choice xmlns:v="urn:schemas-microsoft-com:vml" Requires="v">
                <p:oleObj spid="_x0000_s131682" name="Formel" r:id="rId8" imgW="1942920" imgH="241200" progId="Equation.3">
                  <p:embed/>
                </p:oleObj>
              </mc:Choice>
              <mc:Fallback>
                <p:oleObj name="Formel" r:id="rId8" imgW="1942920" imgH="241200"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78500" y="5297488"/>
                        <a:ext cx="2365375" cy="293687"/>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5921" dir="2700000" algn="ctr" rotWithShape="0">
                                <a:srgbClr val="808080"/>
                              </a:outerShdw>
                            </a:effectLst>
                          </a14:hiddenEffects>
                        </a:ext>
                      </a:extLst>
                    </p:spPr>
                  </p:pic>
                </p:oleObj>
              </mc:Fallback>
            </mc:AlternateContent>
          </a:graphicData>
        </a:graphic>
      </p:graphicFrame>
      <p:sp>
        <p:nvSpPr>
          <p:cNvPr id="1307702" name="Line 54"/>
          <p:cNvSpPr>
            <a:spLocks noChangeShapeType="1"/>
          </p:cNvSpPr>
          <p:nvPr/>
        </p:nvSpPr>
        <p:spPr bwMode="auto">
          <a:xfrm>
            <a:off x="1396389" y="5565775"/>
            <a:ext cx="600075" cy="0"/>
          </a:xfrm>
          <a:prstGeom prst="line">
            <a:avLst/>
          </a:prstGeom>
          <a:noFill/>
          <a:ln w="28575">
            <a:pattFill prst="wdUpDiag">
              <a:fgClr>
                <a:schemeClr val="folHlink"/>
              </a:fgClr>
              <a:bgClr>
                <a:schemeClr val="hlink"/>
              </a:bgClr>
            </a:patt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703" name="Line 55"/>
          <p:cNvSpPr>
            <a:spLocks noChangeShapeType="1"/>
          </p:cNvSpPr>
          <p:nvPr/>
        </p:nvSpPr>
        <p:spPr bwMode="auto">
          <a:xfrm>
            <a:off x="5805488" y="5564188"/>
            <a:ext cx="492125" cy="0"/>
          </a:xfrm>
          <a:prstGeom prst="line">
            <a:avLst/>
          </a:prstGeom>
          <a:noFill/>
          <a:ln w="28575">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7704" name="Line 56"/>
          <p:cNvSpPr>
            <a:spLocks noChangeShapeType="1"/>
          </p:cNvSpPr>
          <p:nvPr/>
        </p:nvSpPr>
        <p:spPr bwMode="auto">
          <a:xfrm>
            <a:off x="6413500" y="5562600"/>
            <a:ext cx="520700" cy="0"/>
          </a:xfrm>
          <a:prstGeom prst="line">
            <a:avLst/>
          </a:prstGeom>
          <a:noFill/>
          <a:ln w="28575">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nb-NO"/>
          </a:p>
        </p:txBody>
      </p:sp>
      <p:graphicFrame>
        <p:nvGraphicFramePr>
          <p:cNvPr id="1307705" name="Object 5"/>
          <p:cNvGraphicFramePr>
            <a:graphicFrameLocks noChangeAspect="1"/>
          </p:cNvGraphicFramePr>
          <p:nvPr/>
        </p:nvGraphicFramePr>
        <p:xfrm>
          <a:off x="3717925" y="6108700"/>
          <a:ext cx="1909763" cy="279400"/>
        </p:xfrm>
        <a:graphic>
          <a:graphicData uri="http://schemas.openxmlformats.org/presentationml/2006/ole">
            <mc:AlternateContent xmlns:mc="http://schemas.openxmlformats.org/markup-compatibility/2006">
              <mc:Choice xmlns:v="urn:schemas-microsoft-com:vml" Requires="v">
                <p:oleObj spid="_x0000_s131683" name="Equation" r:id="rId10" imgW="1041400" imgH="190500" progId="Equation.3">
                  <p:embed/>
                </p:oleObj>
              </mc:Choice>
              <mc:Fallback>
                <p:oleObj name="Equation" r:id="rId10" imgW="1041400" imgH="190500"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17925" y="6108700"/>
                        <a:ext cx="1909763" cy="279400"/>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5921" dir="2700000" algn="ctr" rotWithShape="0">
                                <a:srgbClr val="808080"/>
                              </a:outerShdw>
                            </a:effectLst>
                          </a14:hiddenEffects>
                        </a:ext>
                      </a:extLst>
                    </p:spPr>
                  </p:pic>
                </p:oleObj>
              </mc:Fallback>
            </mc:AlternateContent>
          </a:graphicData>
        </a:graphic>
      </p:graphicFrame>
      <p:sp>
        <p:nvSpPr>
          <p:cNvPr id="1307706" name="Line 58"/>
          <p:cNvSpPr>
            <a:spLocks noChangeShapeType="1"/>
          </p:cNvSpPr>
          <p:nvPr/>
        </p:nvSpPr>
        <p:spPr bwMode="auto">
          <a:xfrm>
            <a:off x="2681288" y="5662613"/>
            <a:ext cx="925512" cy="58578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7707" name="Line 59"/>
          <p:cNvSpPr>
            <a:spLocks noChangeShapeType="1"/>
          </p:cNvSpPr>
          <p:nvPr/>
        </p:nvSpPr>
        <p:spPr bwMode="auto">
          <a:xfrm flipH="1">
            <a:off x="5803900" y="5676900"/>
            <a:ext cx="1651000" cy="62229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7708" name="Text Box 60"/>
          <p:cNvSpPr txBox="1">
            <a:spLocks noChangeArrowheads="1"/>
          </p:cNvSpPr>
          <p:nvPr/>
        </p:nvSpPr>
        <p:spPr bwMode="auto">
          <a:xfrm>
            <a:off x="3884613" y="5734050"/>
            <a:ext cx="13890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dirty="0"/>
              <a:t>if </a:t>
            </a:r>
            <a:r>
              <a:rPr lang="en-US" sz="1800" b="0" dirty="0" err="1"/>
              <a:t>n</a:t>
            </a:r>
            <a:r>
              <a:rPr lang="en-US" sz="1800" b="0" dirty="0"/>
              <a:t> is large: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765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765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76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076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767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076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767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767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767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767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767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076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769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0769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76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0769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0767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076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0767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0768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0768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0768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0768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0768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0768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076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076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0768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30768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0769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30769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30769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0769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0769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30770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30770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0770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30770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307704"/>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307652"/>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307706"/>
                                        </p:tgtEl>
                                        <p:attrNameLst>
                                          <p:attrName>style.visibility</p:attrName>
                                        </p:attrNameLst>
                                      </p:cBhvr>
                                      <p:to>
                                        <p:strVal val="visible"/>
                                      </p:to>
                                    </p:set>
                                    <p:animEffect transition="in" filter="wipe(left)">
                                      <p:cBhvr>
                                        <p:cTn id="91" dur="500"/>
                                        <p:tgtEl>
                                          <p:spTgt spid="130770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1307707"/>
                                        </p:tgtEl>
                                        <p:attrNameLst>
                                          <p:attrName>style.visibility</p:attrName>
                                        </p:attrNameLst>
                                      </p:cBhvr>
                                      <p:to>
                                        <p:strVal val="visible"/>
                                      </p:to>
                                    </p:set>
                                    <p:animEffect transition="in" filter="wipe(right)">
                                      <p:cBhvr>
                                        <p:cTn id="94" dur="500"/>
                                        <p:tgtEl>
                                          <p:spTgt spid="1307707"/>
                                        </p:tgtEl>
                                      </p:cBhvr>
                                    </p:animEffect>
                                  </p:childTnLst>
                                </p:cTn>
                              </p:par>
                            </p:childTnLst>
                          </p:cTn>
                        </p:par>
                        <p:par>
                          <p:cTn id="95" fill="hold" nodeType="afterGroup">
                            <p:stCondLst>
                              <p:cond delay="500"/>
                            </p:stCondLst>
                            <p:childTnLst>
                              <p:par>
                                <p:cTn id="96" presetID="1" presetClass="entr" presetSubtype="0" fill="hold" nodeType="afterEffect">
                                  <p:stCondLst>
                                    <p:cond delay="0"/>
                                  </p:stCondLst>
                                  <p:childTnLst>
                                    <p:set>
                                      <p:cBhvr>
                                        <p:cTn id="97" dur="1" fill="hold">
                                          <p:stCondLst>
                                            <p:cond delay="0"/>
                                          </p:stCondLst>
                                        </p:cTn>
                                        <p:tgtEl>
                                          <p:spTgt spid="1307705"/>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3077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7668" grpId="0" animBg="1"/>
      <p:bldP spid="1307669" grpId="0" animBg="1"/>
      <p:bldP spid="1307670" grpId="0" animBg="1"/>
      <p:bldP spid="1307671" grpId="0" animBg="1"/>
      <p:bldP spid="1307672" grpId="0" animBg="1"/>
      <p:bldP spid="1307673" grpId="0" animBg="1"/>
      <p:bldP spid="1307674" grpId="0" animBg="1"/>
      <p:bldP spid="1307675" grpId="0"/>
      <p:bldP spid="1307676" grpId="0"/>
      <p:bldP spid="1307677" grpId="0" animBg="1"/>
      <p:bldP spid="1307678" grpId="0" animBg="1"/>
      <p:bldP spid="1307679" grpId="0" animBg="1"/>
      <p:bldP spid="1307680" grpId="0" animBg="1"/>
      <p:bldP spid="1307681" grpId="0" animBg="1"/>
      <p:bldP spid="1307682" grpId="0" animBg="1"/>
      <p:bldP spid="1307683" grpId="0" animBg="1"/>
      <p:bldP spid="1307684" grpId="0" animBg="1"/>
      <p:bldP spid="1307685" grpId="0" animBg="1"/>
      <p:bldP spid="1307686" grpId="0" animBg="1"/>
      <p:bldP spid="1307687" grpId="0" animBg="1"/>
      <p:bldP spid="1307688" grpId="0" animBg="1"/>
      <p:bldP spid="1307689" grpId="0" animBg="1"/>
      <p:bldP spid="1307690" grpId="0" animBg="1"/>
      <p:bldP spid="1307691" grpId="0" animBg="1"/>
      <p:bldP spid="1307692" grpId="0" animBg="1"/>
      <p:bldP spid="1307693" grpId="0" animBg="1"/>
      <p:bldP spid="1307694" grpId="0" animBg="1"/>
      <p:bldP spid="1307696" grpId="0"/>
      <p:bldP spid="1307697" grpId="0" animBg="1"/>
      <p:bldP spid="1307698" grpId="0" animBg="1"/>
      <p:bldP spid="1307699" grpId="0" animBg="1"/>
      <p:bldP spid="1307702" grpId="0" animBg="1"/>
      <p:bldP spid="1307703" grpId="0" animBg="1"/>
      <p:bldP spid="1307704" grpId="0" animBg="1"/>
      <p:bldP spid="1307706" grpId="0" animBg="1"/>
      <p:bldP spid="1307707" grpId="0" animBg="1"/>
      <p:bldP spid="130770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27325" y="5314950"/>
            <a:ext cx="6234113" cy="1139825"/>
            <a:chOff x="1718" y="3348"/>
            <a:chExt cx="3927" cy="718"/>
          </a:xfrm>
        </p:grpSpPr>
        <p:sp>
          <p:nvSpPr>
            <p:cNvPr id="111750" name="Rectangle 3"/>
            <p:cNvSpPr>
              <a:spLocks noChangeArrowheads="1"/>
            </p:cNvSpPr>
            <p:nvPr/>
          </p:nvSpPr>
          <p:spPr bwMode="auto">
            <a:xfrm>
              <a:off x="1718" y="3918"/>
              <a:ext cx="129" cy="148"/>
            </a:xfrm>
            <a:prstGeom prst="rect">
              <a:avLst/>
            </a:prstGeom>
            <a:gradFill rotWithShape="1">
              <a:gsLst>
                <a:gs pos="0">
                  <a:schemeClr val="hlink">
                    <a:alpha val="39998"/>
                  </a:schemeClr>
                </a:gs>
                <a:gs pos="100000">
                  <a:schemeClr val="hlink">
                    <a:alpha val="39998"/>
                  </a:schemeClr>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11751" name="Rectangle 4"/>
            <p:cNvSpPr>
              <a:spLocks noChangeArrowheads="1"/>
            </p:cNvSpPr>
            <p:nvPr/>
          </p:nvSpPr>
          <p:spPr bwMode="auto">
            <a:xfrm>
              <a:off x="5516" y="3348"/>
              <a:ext cx="129" cy="148"/>
            </a:xfrm>
            <a:prstGeom prst="rect">
              <a:avLst/>
            </a:prstGeom>
            <a:gradFill rotWithShape="1">
              <a:gsLst>
                <a:gs pos="0">
                  <a:schemeClr val="hlink">
                    <a:alpha val="39998"/>
                  </a:schemeClr>
                </a:gs>
                <a:gs pos="100000">
                  <a:schemeClr val="hlink">
                    <a:alpha val="39998"/>
                  </a:schemeClr>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grpSp>
      <p:sp>
        <p:nvSpPr>
          <p:cNvPr id="111619" name="Rectangle 5"/>
          <p:cNvSpPr>
            <a:spLocks noGrp="1" noChangeArrowheads="1"/>
          </p:cNvSpPr>
          <p:nvPr>
            <p:ph type="title"/>
          </p:nvPr>
        </p:nvSpPr>
        <p:spPr/>
        <p:txBody>
          <a:bodyPr/>
          <a:lstStyle/>
          <a:p>
            <a:pPr eaLnBrk="1" hangingPunct="1"/>
            <a:r>
              <a:rPr lang="en-US"/>
              <a:t>LOOK and C–LOOK</a:t>
            </a:r>
          </a:p>
        </p:txBody>
      </p:sp>
      <p:sp>
        <p:nvSpPr>
          <p:cNvPr id="1308678" name="Rectangle 6"/>
          <p:cNvSpPr>
            <a:spLocks noGrp="1" noChangeArrowheads="1"/>
          </p:cNvSpPr>
          <p:nvPr>
            <p:ph type="body" sz="half" idx="1"/>
          </p:nvPr>
        </p:nvSpPr>
        <p:spPr>
          <a:xfrm>
            <a:off x="95250" y="908050"/>
            <a:ext cx="9048750" cy="2241550"/>
          </a:xfrm>
        </p:spPr>
        <p:txBody>
          <a:bodyPr/>
          <a:lstStyle/>
          <a:p>
            <a:pPr eaLnBrk="1" hangingPunct="1">
              <a:buFont typeface="Wingdings" charset="2"/>
              <a:buNone/>
            </a:pPr>
            <a:r>
              <a:rPr lang="en-US" sz="2000" dirty="0">
                <a:solidFill>
                  <a:schemeClr val="hlink"/>
                </a:solidFill>
              </a:rPr>
              <a:t>LOOK</a:t>
            </a:r>
            <a:r>
              <a:rPr lang="en-US" sz="2000" dirty="0"/>
              <a:t> (</a:t>
            </a:r>
            <a:r>
              <a:rPr lang="en-US" sz="2000" dirty="0">
                <a:solidFill>
                  <a:schemeClr val="hlink"/>
                </a:solidFill>
              </a:rPr>
              <a:t>C-LOOK</a:t>
            </a:r>
            <a:r>
              <a:rPr lang="en-US" sz="2000" dirty="0"/>
              <a:t>) is a variation of SCAN (C-SCAN):</a:t>
            </a:r>
          </a:p>
          <a:p>
            <a:pPr eaLnBrk="1" hangingPunct="1"/>
            <a:r>
              <a:rPr lang="en-US" sz="1900" dirty="0"/>
              <a:t>same schedule as SCAN</a:t>
            </a:r>
          </a:p>
          <a:p>
            <a:pPr eaLnBrk="1" hangingPunct="1"/>
            <a:r>
              <a:rPr lang="en-US" sz="1900" dirty="0"/>
              <a:t>does not run to the edges</a:t>
            </a:r>
          </a:p>
          <a:p>
            <a:pPr eaLnBrk="1" hangingPunct="1"/>
            <a:r>
              <a:rPr lang="en-US" sz="1900" dirty="0"/>
              <a:t>stops and returns at outer- and innermost requests</a:t>
            </a:r>
          </a:p>
          <a:p>
            <a:pPr eaLnBrk="1" hangingPunct="1"/>
            <a:r>
              <a:rPr lang="en-US" sz="1900" dirty="0"/>
              <a:t>increased efficiency </a:t>
            </a:r>
          </a:p>
          <a:p>
            <a:pPr eaLnBrk="1" hangingPunct="1"/>
            <a:r>
              <a:rPr lang="en-US" sz="1900" dirty="0"/>
              <a:t>SCAN vs. LOOK example:</a:t>
            </a:r>
          </a:p>
        </p:txBody>
      </p:sp>
      <p:graphicFrame>
        <p:nvGraphicFramePr>
          <p:cNvPr id="1308679" name="Group 7"/>
          <p:cNvGraphicFramePr>
            <a:graphicFrameLocks noGrp="1"/>
          </p:cNvGraphicFramePr>
          <p:nvPr>
            <p:ph sz="half" idx="2"/>
          </p:nvPr>
        </p:nvGraphicFramePr>
        <p:xfrm>
          <a:off x="2595563" y="3994150"/>
          <a:ext cx="6480175" cy="277813"/>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2">
                  <a:extLst>
                    <a:ext uri="{9D8B030D-6E8A-4147-A177-3AD203B41FA5}">
                      <a16:colId xmlns:a16="http://schemas.microsoft.com/office/drawing/2014/main" val="20003"/>
                    </a:ext>
                  </a:extLst>
                </a:gridCol>
                <a:gridCol w="258763">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2">
                  <a:extLst>
                    <a:ext uri="{9D8B030D-6E8A-4147-A177-3AD203B41FA5}">
                      <a16:colId xmlns:a16="http://schemas.microsoft.com/office/drawing/2014/main" val="20006"/>
                    </a:ext>
                  </a:extLst>
                </a:gridCol>
                <a:gridCol w="258763">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2">
                  <a:extLst>
                    <a:ext uri="{9D8B030D-6E8A-4147-A177-3AD203B41FA5}">
                      <a16:colId xmlns:a16="http://schemas.microsoft.com/office/drawing/2014/main" val="20017"/>
                    </a:ext>
                  </a:extLst>
                </a:gridCol>
                <a:gridCol w="258763">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2">
                  <a:extLst>
                    <a:ext uri="{9D8B030D-6E8A-4147-A177-3AD203B41FA5}">
                      <a16:colId xmlns:a16="http://schemas.microsoft.com/office/drawing/2014/main" val="20020"/>
                    </a:ext>
                  </a:extLst>
                </a:gridCol>
                <a:gridCol w="258763">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77813">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3" name="Group 61"/>
          <p:cNvGrpSpPr>
            <a:grpSpLocks/>
          </p:cNvGrpSpPr>
          <p:nvPr/>
        </p:nvGrpSpPr>
        <p:grpSpPr bwMode="auto">
          <a:xfrm>
            <a:off x="2411413" y="3541713"/>
            <a:ext cx="6708775" cy="3140075"/>
            <a:chOff x="1519" y="1395"/>
            <a:chExt cx="4226" cy="1978"/>
          </a:xfrm>
        </p:grpSpPr>
        <p:grpSp>
          <p:nvGrpSpPr>
            <p:cNvPr id="4" name="Group 62"/>
            <p:cNvGrpSpPr>
              <a:grpSpLocks/>
            </p:cNvGrpSpPr>
            <p:nvPr/>
          </p:nvGrpSpPr>
          <p:grpSpPr bwMode="auto">
            <a:xfrm>
              <a:off x="1519" y="1961"/>
              <a:ext cx="212" cy="1412"/>
              <a:chOff x="60" y="2755"/>
              <a:chExt cx="212" cy="1412"/>
            </a:xfrm>
          </p:grpSpPr>
          <p:sp>
            <p:nvSpPr>
              <p:cNvPr id="111748" name="Text Box 63"/>
              <p:cNvSpPr txBox="1">
                <a:spLocks noChangeArrowheads="1"/>
              </p:cNvSpPr>
              <p:nvPr/>
            </p:nvSpPr>
            <p:spPr bwMode="auto">
              <a:xfrm rot="-5400000">
                <a:off x="-16" y="3880"/>
                <a:ext cx="363"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i="1"/>
                  <a:t>time</a:t>
                </a:r>
              </a:p>
            </p:txBody>
          </p:sp>
          <p:sp>
            <p:nvSpPr>
              <p:cNvPr id="111749" name="Line 64"/>
              <p:cNvSpPr>
                <a:spLocks noChangeShapeType="1"/>
              </p:cNvSpPr>
              <p:nvPr/>
            </p:nvSpPr>
            <p:spPr bwMode="auto">
              <a:xfrm>
                <a:off x="175" y="2755"/>
                <a:ext cx="0" cy="107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111741" name="Text Box 65"/>
            <p:cNvSpPr txBox="1">
              <a:spLocks noChangeArrowheads="1"/>
            </p:cNvSpPr>
            <p:nvPr/>
          </p:nvSpPr>
          <p:spPr bwMode="auto">
            <a:xfrm>
              <a:off x="4830" y="1395"/>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11742" name="Text Box 66"/>
            <p:cNvSpPr txBox="1">
              <a:spLocks noChangeArrowheads="1"/>
            </p:cNvSpPr>
            <p:nvPr/>
          </p:nvSpPr>
          <p:spPr bwMode="auto">
            <a:xfrm>
              <a:off x="1635"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11743" name="Text Box 67"/>
            <p:cNvSpPr txBox="1">
              <a:spLocks noChangeArrowheads="1"/>
            </p:cNvSpPr>
            <p:nvPr/>
          </p:nvSpPr>
          <p:spPr bwMode="auto">
            <a:xfrm>
              <a:off x="2289" y="1527"/>
              <a:ext cx="16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11744" name="Text Box 68"/>
            <p:cNvSpPr txBox="1">
              <a:spLocks noChangeArrowheads="1"/>
            </p:cNvSpPr>
            <p:nvPr/>
          </p:nvSpPr>
          <p:spPr bwMode="auto">
            <a:xfrm>
              <a:off x="3072"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11745" name="Text Box 69"/>
            <p:cNvSpPr txBox="1">
              <a:spLocks noChangeArrowheads="1"/>
            </p:cNvSpPr>
            <p:nvPr/>
          </p:nvSpPr>
          <p:spPr bwMode="auto">
            <a:xfrm>
              <a:off x="3881"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11746" name="Text Box 70"/>
            <p:cNvSpPr txBox="1">
              <a:spLocks noChangeArrowheads="1"/>
            </p:cNvSpPr>
            <p:nvPr/>
          </p:nvSpPr>
          <p:spPr bwMode="auto">
            <a:xfrm>
              <a:off x="4696"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11747" name="Text Box 71"/>
            <p:cNvSpPr txBox="1">
              <a:spLocks noChangeArrowheads="1"/>
            </p:cNvSpPr>
            <p:nvPr/>
          </p:nvSpPr>
          <p:spPr bwMode="auto">
            <a:xfrm>
              <a:off x="5525" y="1527"/>
              <a:ext cx="22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grpSp>
      <p:sp>
        <p:nvSpPr>
          <p:cNvPr id="1308744" name="Text Box 72"/>
          <p:cNvSpPr txBox="1">
            <a:spLocks noChangeArrowheads="1"/>
          </p:cNvSpPr>
          <p:nvPr/>
        </p:nvSpPr>
        <p:spPr bwMode="auto">
          <a:xfrm>
            <a:off x="-19050" y="342265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00FF00"/>
                </a:solidFill>
              </a:rPr>
              <a:t>12</a:t>
            </a:r>
          </a:p>
        </p:txBody>
      </p:sp>
      <p:sp>
        <p:nvSpPr>
          <p:cNvPr id="1308745" name="Text Box 73"/>
          <p:cNvSpPr txBox="1">
            <a:spLocks noChangeArrowheads="1"/>
          </p:cNvSpPr>
          <p:nvPr/>
        </p:nvSpPr>
        <p:spPr bwMode="auto">
          <a:xfrm>
            <a:off x="25400" y="3114675"/>
            <a:ext cx="322897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incoming requests (in order of arrival):</a:t>
            </a:r>
          </a:p>
        </p:txBody>
      </p:sp>
      <p:sp>
        <p:nvSpPr>
          <p:cNvPr id="1308746" name="Text Box 74"/>
          <p:cNvSpPr txBox="1">
            <a:spLocks noChangeArrowheads="1"/>
          </p:cNvSpPr>
          <p:nvPr/>
        </p:nvSpPr>
        <p:spPr bwMode="auto">
          <a:xfrm>
            <a:off x="511175" y="342265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folHlink"/>
                </a:solidFill>
              </a:rPr>
              <a:t>14</a:t>
            </a:r>
          </a:p>
        </p:txBody>
      </p:sp>
      <p:sp>
        <p:nvSpPr>
          <p:cNvPr id="1308747" name="Text Box 75"/>
          <p:cNvSpPr txBox="1">
            <a:spLocks noChangeArrowheads="1"/>
          </p:cNvSpPr>
          <p:nvPr/>
        </p:nvSpPr>
        <p:spPr bwMode="auto">
          <a:xfrm>
            <a:off x="1041400" y="3422650"/>
            <a:ext cx="3095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2</a:t>
            </a:r>
          </a:p>
        </p:txBody>
      </p:sp>
      <p:sp>
        <p:nvSpPr>
          <p:cNvPr id="1308748" name="Text Box 76"/>
          <p:cNvSpPr txBox="1">
            <a:spLocks noChangeArrowheads="1"/>
          </p:cNvSpPr>
          <p:nvPr/>
        </p:nvSpPr>
        <p:spPr bwMode="auto">
          <a:xfrm>
            <a:off x="1446213" y="3422650"/>
            <a:ext cx="3095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FF6600"/>
                </a:solidFill>
              </a:rPr>
              <a:t>7</a:t>
            </a:r>
          </a:p>
        </p:txBody>
      </p:sp>
      <p:sp>
        <p:nvSpPr>
          <p:cNvPr id="1308749" name="Text Box 77"/>
          <p:cNvSpPr txBox="1">
            <a:spLocks noChangeArrowheads="1"/>
          </p:cNvSpPr>
          <p:nvPr/>
        </p:nvSpPr>
        <p:spPr bwMode="auto">
          <a:xfrm>
            <a:off x="1851025" y="342265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33CC33"/>
                </a:solidFill>
              </a:rPr>
              <a:t>21</a:t>
            </a:r>
          </a:p>
        </p:txBody>
      </p:sp>
      <p:sp>
        <p:nvSpPr>
          <p:cNvPr id="1308750" name="Text Box 78"/>
          <p:cNvSpPr txBox="1">
            <a:spLocks noChangeArrowheads="1"/>
          </p:cNvSpPr>
          <p:nvPr/>
        </p:nvSpPr>
        <p:spPr bwMode="auto">
          <a:xfrm>
            <a:off x="2381250" y="3422650"/>
            <a:ext cx="3095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rgbClr val="66CCFF"/>
                </a:solidFill>
              </a:rPr>
              <a:t>8</a:t>
            </a:r>
          </a:p>
        </p:txBody>
      </p:sp>
      <p:sp>
        <p:nvSpPr>
          <p:cNvPr id="1308751" name="Text Box 79"/>
          <p:cNvSpPr txBox="1">
            <a:spLocks noChangeArrowheads="1"/>
          </p:cNvSpPr>
          <p:nvPr/>
        </p:nvSpPr>
        <p:spPr bwMode="auto">
          <a:xfrm>
            <a:off x="2786063" y="3422650"/>
            <a:ext cx="4349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solidFill>
                  <a:schemeClr val="hlink"/>
                </a:solidFill>
              </a:rPr>
              <a:t>24</a:t>
            </a:r>
          </a:p>
        </p:txBody>
      </p:sp>
      <p:sp>
        <p:nvSpPr>
          <p:cNvPr id="1308752" name="Oval 80"/>
          <p:cNvSpPr>
            <a:spLocks noChangeArrowheads="1"/>
          </p:cNvSpPr>
          <p:nvPr/>
        </p:nvSpPr>
        <p:spPr bwMode="auto">
          <a:xfrm>
            <a:off x="6021388" y="4060825"/>
            <a:ext cx="134937" cy="134938"/>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3" name="Oval 81"/>
          <p:cNvSpPr>
            <a:spLocks noChangeArrowheads="1"/>
          </p:cNvSpPr>
          <p:nvPr/>
        </p:nvSpPr>
        <p:spPr bwMode="auto">
          <a:xfrm>
            <a:off x="2916238" y="4060825"/>
            <a:ext cx="134937"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4" name="Oval 82"/>
          <p:cNvSpPr>
            <a:spLocks noChangeArrowheads="1"/>
          </p:cNvSpPr>
          <p:nvPr/>
        </p:nvSpPr>
        <p:spPr bwMode="auto">
          <a:xfrm>
            <a:off x="4211638" y="4060825"/>
            <a:ext cx="134937" cy="134938"/>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5" name="Oval 83"/>
          <p:cNvSpPr>
            <a:spLocks noChangeArrowheads="1"/>
          </p:cNvSpPr>
          <p:nvPr/>
        </p:nvSpPr>
        <p:spPr bwMode="auto">
          <a:xfrm>
            <a:off x="4481513" y="4060825"/>
            <a:ext cx="134937"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6" name="Oval 84"/>
          <p:cNvSpPr>
            <a:spLocks noChangeArrowheads="1"/>
          </p:cNvSpPr>
          <p:nvPr/>
        </p:nvSpPr>
        <p:spPr bwMode="auto">
          <a:xfrm>
            <a:off x="8612188" y="4060825"/>
            <a:ext cx="134937" cy="134938"/>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7" name="Oval 85"/>
          <p:cNvSpPr>
            <a:spLocks noChangeArrowheads="1"/>
          </p:cNvSpPr>
          <p:nvPr/>
        </p:nvSpPr>
        <p:spPr bwMode="auto">
          <a:xfrm>
            <a:off x="7848600" y="4060825"/>
            <a:ext cx="134938"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8" name="Oval 86"/>
          <p:cNvSpPr>
            <a:spLocks noChangeArrowheads="1"/>
          </p:cNvSpPr>
          <p:nvPr/>
        </p:nvSpPr>
        <p:spPr bwMode="auto">
          <a:xfrm>
            <a:off x="5513388" y="4065588"/>
            <a:ext cx="134937" cy="134937"/>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59" name="Oval 87"/>
          <p:cNvSpPr>
            <a:spLocks noChangeArrowheads="1"/>
          </p:cNvSpPr>
          <p:nvPr/>
        </p:nvSpPr>
        <p:spPr bwMode="auto">
          <a:xfrm>
            <a:off x="2924175" y="6257925"/>
            <a:ext cx="134938" cy="134938"/>
          </a:xfrm>
          <a:prstGeom prst="ellipse">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60" name="Line 88"/>
          <p:cNvSpPr>
            <a:spLocks noChangeShapeType="1"/>
          </p:cNvSpPr>
          <p:nvPr/>
        </p:nvSpPr>
        <p:spPr bwMode="auto">
          <a:xfrm>
            <a:off x="5172075" y="4371975"/>
            <a:ext cx="265113"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8761" name="Line 89"/>
          <p:cNvSpPr>
            <a:spLocks noChangeShapeType="1"/>
          </p:cNvSpPr>
          <p:nvPr/>
        </p:nvSpPr>
        <p:spPr bwMode="auto">
          <a:xfrm>
            <a:off x="5319713" y="4519613"/>
            <a:ext cx="265112" cy="8731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2" name="Line 90"/>
          <p:cNvSpPr>
            <a:spLocks noChangeShapeType="1"/>
          </p:cNvSpPr>
          <p:nvPr/>
        </p:nvSpPr>
        <p:spPr bwMode="auto">
          <a:xfrm>
            <a:off x="5588000" y="4600575"/>
            <a:ext cx="511175" cy="1270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3" name="Line 91"/>
          <p:cNvSpPr>
            <a:spLocks noChangeShapeType="1"/>
          </p:cNvSpPr>
          <p:nvPr/>
        </p:nvSpPr>
        <p:spPr bwMode="auto">
          <a:xfrm>
            <a:off x="6102350" y="4743450"/>
            <a:ext cx="1800225" cy="4683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4" name="Line 92"/>
          <p:cNvSpPr>
            <a:spLocks noChangeShapeType="1"/>
          </p:cNvSpPr>
          <p:nvPr/>
        </p:nvSpPr>
        <p:spPr bwMode="auto">
          <a:xfrm>
            <a:off x="7920038" y="5213350"/>
            <a:ext cx="766762" cy="22383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5" name="Line 93"/>
          <p:cNvSpPr>
            <a:spLocks noChangeShapeType="1"/>
          </p:cNvSpPr>
          <p:nvPr/>
        </p:nvSpPr>
        <p:spPr bwMode="auto">
          <a:xfrm>
            <a:off x="8669338" y="5426075"/>
            <a:ext cx="215900" cy="666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6" name="Line 94"/>
          <p:cNvSpPr>
            <a:spLocks noChangeShapeType="1"/>
          </p:cNvSpPr>
          <p:nvPr/>
        </p:nvSpPr>
        <p:spPr bwMode="auto">
          <a:xfrm flipH="1">
            <a:off x="4541838" y="5492750"/>
            <a:ext cx="4346575" cy="5889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7" name="Line 95"/>
          <p:cNvSpPr>
            <a:spLocks noChangeShapeType="1"/>
          </p:cNvSpPr>
          <p:nvPr/>
        </p:nvSpPr>
        <p:spPr bwMode="auto">
          <a:xfrm flipH="1">
            <a:off x="4297363" y="6075363"/>
            <a:ext cx="257175" cy="476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8" name="Line 96"/>
          <p:cNvSpPr>
            <a:spLocks noChangeShapeType="1"/>
          </p:cNvSpPr>
          <p:nvPr/>
        </p:nvSpPr>
        <p:spPr bwMode="auto">
          <a:xfrm flipH="1">
            <a:off x="3011488" y="6145213"/>
            <a:ext cx="1230312" cy="1666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769" name="Oval 97"/>
          <p:cNvSpPr>
            <a:spLocks noChangeArrowheads="1"/>
          </p:cNvSpPr>
          <p:nvPr/>
        </p:nvSpPr>
        <p:spPr bwMode="auto">
          <a:xfrm>
            <a:off x="5248275" y="4448175"/>
            <a:ext cx="134938" cy="134938"/>
          </a:xfrm>
          <a:prstGeom prst="ellipse">
            <a:avLst/>
          </a:prstGeom>
          <a:solidFill>
            <a:schemeClr val="accent1"/>
          </a:solidFill>
          <a:ln w="9525">
            <a:solidFill>
              <a:schemeClr val="tx1"/>
            </a:solidFill>
            <a:round/>
            <a:headEnd/>
            <a:tailEnd/>
          </a:ln>
        </p:spPr>
        <p:txBody>
          <a:bodyPr wrap="none" anchor="ctr"/>
          <a:lstStyle/>
          <a:p>
            <a:endParaRPr lang="nb-NO"/>
          </a:p>
        </p:txBody>
      </p:sp>
      <p:sp>
        <p:nvSpPr>
          <p:cNvPr id="1308770" name="Oval 98"/>
          <p:cNvSpPr>
            <a:spLocks noChangeArrowheads="1"/>
          </p:cNvSpPr>
          <p:nvPr/>
        </p:nvSpPr>
        <p:spPr bwMode="auto">
          <a:xfrm>
            <a:off x="8620125" y="5357813"/>
            <a:ext cx="134938" cy="134937"/>
          </a:xfrm>
          <a:prstGeom prst="ellipse">
            <a:avLst/>
          </a:prstGeom>
          <a:solidFill>
            <a:schemeClr va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71" name="Oval 99"/>
          <p:cNvSpPr>
            <a:spLocks noChangeArrowheads="1"/>
          </p:cNvSpPr>
          <p:nvPr/>
        </p:nvSpPr>
        <p:spPr bwMode="auto">
          <a:xfrm>
            <a:off x="4476750" y="6013450"/>
            <a:ext cx="134938" cy="134938"/>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72" name="Oval 100"/>
          <p:cNvSpPr>
            <a:spLocks noChangeArrowheads="1"/>
          </p:cNvSpPr>
          <p:nvPr/>
        </p:nvSpPr>
        <p:spPr bwMode="auto">
          <a:xfrm>
            <a:off x="7843838" y="5149850"/>
            <a:ext cx="134937" cy="134938"/>
          </a:xfrm>
          <a:prstGeom prst="ellipse">
            <a:avLst/>
          </a:prstGeom>
          <a:solidFill>
            <a:srgbClr val="33CC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73" name="Oval 101"/>
          <p:cNvSpPr>
            <a:spLocks noChangeArrowheads="1"/>
          </p:cNvSpPr>
          <p:nvPr/>
        </p:nvSpPr>
        <p:spPr bwMode="auto">
          <a:xfrm>
            <a:off x="4210050" y="6059488"/>
            <a:ext cx="134938" cy="134937"/>
          </a:xfrm>
          <a:prstGeom prst="ellipse">
            <a:avLst/>
          </a:prstGeom>
          <a:solidFill>
            <a:srgbClr val="FF9933"/>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74" name="Oval 102"/>
          <p:cNvSpPr>
            <a:spLocks noChangeArrowheads="1"/>
          </p:cNvSpPr>
          <p:nvPr/>
        </p:nvSpPr>
        <p:spPr bwMode="auto">
          <a:xfrm>
            <a:off x="6016625" y="4665663"/>
            <a:ext cx="134938" cy="134937"/>
          </a:xfrm>
          <a:prstGeom prst="ellipse">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75" name="Oval 103"/>
          <p:cNvSpPr>
            <a:spLocks noChangeArrowheads="1"/>
          </p:cNvSpPr>
          <p:nvPr/>
        </p:nvSpPr>
        <p:spPr bwMode="auto">
          <a:xfrm>
            <a:off x="5511800" y="4533900"/>
            <a:ext cx="134938" cy="134938"/>
          </a:xfrm>
          <a:prstGeom prst="ellipse">
            <a:avLst/>
          </a:pr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308776" name="Line 104"/>
          <p:cNvSpPr>
            <a:spLocks noChangeShapeType="1"/>
          </p:cNvSpPr>
          <p:nvPr/>
        </p:nvSpPr>
        <p:spPr bwMode="auto">
          <a:xfrm flipH="1">
            <a:off x="2728913" y="6324600"/>
            <a:ext cx="285750" cy="476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aphicFrame>
        <p:nvGraphicFramePr>
          <p:cNvPr id="1308777" name="Group 105"/>
          <p:cNvGraphicFramePr>
            <a:graphicFrameLocks noGrp="1"/>
          </p:cNvGraphicFramePr>
          <p:nvPr/>
        </p:nvGraphicFramePr>
        <p:xfrm>
          <a:off x="881063" y="4184650"/>
          <a:ext cx="292100" cy="2105026"/>
        </p:xfrm>
        <a:graphic>
          <a:graphicData uri="http://schemas.openxmlformats.org/drawingml/2006/table">
            <a:tbl>
              <a:tblPr/>
              <a:tblGrid>
                <a:gridCol w="292100">
                  <a:extLst>
                    <a:ext uri="{9D8B030D-6E8A-4147-A177-3AD203B41FA5}">
                      <a16:colId xmlns:a16="http://schemas.microsoft.com/office/drawing/2014/main" val="20000"/>
                    </a:ext>
                  </a:extLst>
                </a:gridCol>
              </a:tblGrid>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84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016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000" b="0" i="0" u="none" strike="noStrike" cap="none" normalizeH="0" baseline="0">
                        <a:ln>
                          <a:noFill/>
                        </a:ln>
                        <a:solidFill>
                          <a:schemeClr val="tx1"/>
                        </a:solidFill>
                        <a:effectLst/>
                        <a:latin typeface="Tahoma"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308795" name="Text Box 123"/>
          <p:cNvSpPr txBox="1">
            <a:spLocks noChangeArrowheads="1"/>
          </p:cNvSpPr>
          <p:nvPr/>
        </p:nvSpPr>
        <p:spPr bwMode="auto">
          <a:xfrm>
            <a:off x="1119188" y="4124325"/>
            <a:ext cx="1014412"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scheduling</a:t>
            </a:r>
          </a:p>
          <a:p>
            <a:r>
              <a:rPr lang="en-US" sz="1400" b="0" i="1">
                <a:solidFill>
                  <a:schemeClr val="folHlink"/>
                </a:solidFill>
              </a:rPr>
              <a:t>queue</a:t>
            </a:r>
          </a:p>
        </p:txBody>
      </p:sp>
      <p:sp>
        <p:nvSpPr>
          <p:cNvPr id="1308796" name="Line 124"/>
          <p:cNvSpPr>
            <a:spLocks noChangeShapeType="1"/>
          </p:cNvSpPr>
          <p:nvPr/>
        </p:nvSpPr>
        <p:spPr bwMode="auto">
          <a:xfrm>
            <a:off x="1020763" y="6354763"/>
            <a:ext cx="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8797" name="Line 125"/>
          <p:cNvSpPr>
            <a:spLocks noChangeShapeType="1"/>
          </p:cNvSpPr>
          <p:nvPr/>
        </p:nvSpPr>
        <p:spPr bwMode="auto">
          <a:xfrm>
            <a:off x="1020763" y="4011613"/>
            <a:ext cx="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08798" name="Text Box 126"/>
          <p:cNvSpPr txBox="1">
            <a:spLocks noChangeArrowheads="1"/>
          </p:cNvSpPr>
          <p:nvPr/>
        </p:nvSpPr>
        <p:spPr bwMode="auto">
          <a:xfrm>
            <a:off x="836613" y="5049838"/>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hlink"/>
                </a:solidFill>
              </a:rPr>
              <a:t>24</a:t>
            </a:r>
          </a:p>
        </p:txBody>
      </p:sp>
      <p:sp>
        <p:nvSpPr>
          <p:cNvPr id="1308799" name="Text Box 127"/>
          <p:cNvSpPr txBox="1">
            <a:spLocks noChangeArrowheads="1"/>
          </p:cNvSpPr>
          <p:nvPr/>
        </p:nvSpPr>
        <p:spPr bwMode="auto">
          <a:xfrm>
            <a:off x="881063" y="4778375"/>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66CCFF"/>
                </a:solidFill>
              </a:rPr>
              <a:t>8</a:t>
            </a:r>
          </a:p>
        </p:txBody>
      </p:sp>
      <p:sp>
        <p:nvSpPr>
          <p:cNvPr id="1308800" name="Text Box 128"/>
          <p:cNvSpPr txBox="1">
            <a:spLocks noChangeArrowheads="1"/>
          </p:cNvSpPr>
          <p:nvPr/>
        </p:nvSpPr>
        <p:spPr bwMode="auto">
          <a:xfrm>
            <a:off x="836613" y="5364163"/>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33CC33"/>
                </a:solidFill>
              </a:rPr>
              <a:t>21</a:t>
            </a:r>
          </a:p>
        </p:txBody>
      </p:sp>
      <p:sp>
        <p:nvSpPr>
          <p:cNvPr id="1308801" name="Text Box 129"/>
          <p:cNvSpPr txBox="1">
            <a:spLocks noChangeArrowheads="1"/>
          </p:cNvSpPr>
          <p:nvPr/>
        </p:nvSpPr>
        <p:spPr bwMode="auto">
          <a:xfrm>
            <a:off x="881063" y="4508500"/>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FF6600"/>
                </a:solidFill>
              </a:rPr>
              <a:t>7</a:t>
            </a:r>
          </a:p>
        </p:txBody>
      </p:sp>
      <p:sp>
        <p:nvSpPr>
          <p:cNvPr id="1308802" name="Text Box 130"/>
          <p:cNvSpPr txBox="1">
            <a:spLocks noChangeArrowheads="1"/>
          </p:cNvSpPr>
          <p:nvPr/>
        </p:nvSpPr>
        <p:spPr bwMode="auto">
          <a:xfrm>
            <a:off x="881063" y="4194175"/>
            <a:ext cx="2809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t>2</a:t>
            </a:r>
          </a:p>
        </p:txBody>
      </p:sp>
      <p:sp>
        <p:nvSpPr>
          <p:cNvPr id="1308803" name="Text Box 131"/>
          <p:cNvSpPr txBox="1">
            <a:spLocks noChangeArrowheads="1"/>
          </p:cNvSpPr>
          <p:nvPr/>
        </p:nvSpPr>
        <p:spPr bwMode="auto">
          <a:xfrm>
            <a:off x="836613" y="5678488"/>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chemeClr val="folHlink"/>
                </a:solidFill>
              </a:rPr>
              <a:t>14</a:t>
            </a:r>
          </a:p>
        </p:txBody>
      </p:sp>
      <p:sp>
        <p:nvSpPr>
          <p:cNvPr id="1308804" name="Text Box 132"/>
          <p:cNvSpPr txBox="1">
            <a:spLocks noChangeArrowheads="1"/>
          </p:cNvSpPr>
          <p:nvPr/>
        </p:nvSpPr>
        <p:spPr bwMode="auto">
          <a:xfrm>
            <a:off x="836613" y="5994400"/>
            <a:ext cx="3778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solidFill>
                  <a:srgbClr val="00FF00"/>
                </a:solidFill>
              </a:rPr>
              <a:t>12</a:t>
            </a:r>
          </a:p>
        </p:txBody>
      </p:sp>
      <p:sp>
        <p:nvSpPr>
          <p:cNvPr id="1308805" name="Line 133"/>
          <p:cNvSpPr>
            <a:spLocks noChangeShapeType="1"/>
          </p:cNvSpPr>
          <p:nvPr/>
        </p:nvSpPr>
        <p:spPr bwMode="auto">
          <a:xfrm>
            <a:off x="2725738" y="6383338"/>
            <a:ext cx="860425" cy="203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806" name="Line 134"/>
          <p:cNvSpPr>
            <a:spLocks noChangeShapeType="1"/>
          </p:cNvSpPr>
          <p:nvPr/>
        </p:nvSpPr>
        <p:spPr bwMode="auto">
          <a:xfrm flipH="1">
            <a:off x="4541838" y="5437188"/>
            <a:ext cx="4121150" cy="639762"/>
          </a:xfrm>
          <a:prstGeom prst="line">
            <a:avLst/>
          </a:prstGeom>
          <a:noFill/>
          <a:ln w="2857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08807" name="Line 135"/>
          <p:cNvSpPr>
            <a:spLocks noChangeShapeType="1"/>
          </p:cNvSpPr>
          <p:nvPr/>
        </p:nvSpPr>
        <p:spPr bwMode="auto">
          <a:xfrm>
            <a:off x="3008313" y="6332538"/>
            <a:ext cx="954087" cy="244475"/>
          </a:xfrm>
          <a:prstGeom prst="line">
            <a:avLst/>
          </a:prstGeom>
          <a:noFill/>
          <a:ln w="2857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87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087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087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087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087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0874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87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87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08678">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879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0867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87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87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087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087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087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087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087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0876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0876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0879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0879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08777"/>
                                        </p:tgtEl>
                                        <p:attrNameLst>
                                          <p:attrName>style.visibility</p:attrName>
                                        </p:attrNameLst>
                                      </p:cBhvr>
                                      <p:to>
                                        <p:strVal val="visible"/>
                                      </p:to>
                                    </p:set>
                                  </p:childTnLst>
                                </p:cTn>
                              </p:par>
                              <p:par>
                                <p:cTn id="53" presetID="10" presetClass="entr" presetSubtype="0" fill="hold" grpId="0" nodeType="withEffect">
                                  <p:stCondLst>
                                    <p:cond delay="0"/>
                                  </p:stCondLst>
                                  <p:childTnLst>
                                    <p:set>
                                      <p:cBhvr>
                                        <p:cTn id="54" dur="1" fill="hold">
                                          <p:stCondLst>
                                            <p:cond delay="0"/>
                                          </p:stCondLst>
                                        </p:cTn>
                                        <p:tgtEl>
                                          <p:spTgt spid="1308804"/>
                                        </p:tgtEl>
                                        <p:attrNameLst>
                                          <p:attrName>style.visibility</p:attrName>
                                        </p:attrNameLst>
                                      </p:cBhvr>
                                      <p:to>
                                        <p:strVal val="visible"/>
                                      </p:to>
                                    </p:set>
                                    <p:animEffect transition="in" filter="fade">
                                      <p:cBhvr>
                                        <p:cTn id="55" dur="500"/>
                                        <p:tgtEl>
                                          <p:spTgt spid="130880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08803"/>
                                        </p:tgtEl>
                                        <p:attrNameLst>
                                          <p:attrName>style.visibility</p:attrName>
                                        </p:attrNameLst>
                                      </p:cBhvr>
                                      <p:to>
                                        <p:strVal val="visible"/>
                                      </p:to>
                                    </p:set>
                                    <p:animEffect transition="in" filter="fade">
                                      <p:cBhvr>
                                        <p:cTn id="58" dur="500"/>
                                        <p:tgtEl>
                                          <p:spTgt spid="1308803"/>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308800"/>
                                        </p:tgtEl>
                                        <p:attrNameLst>
                                          <p:attrName>style.visibility</p:attrName>
                                        </p:attrNameLst>
                                      </p:cBhvr>
                                      <p:to>
                                        <p:strVal val="visible"/>
                                      </p:to>
                                    </p:set>
                                    <p:animEffect transition="in" filter="fade">
                                      <p:cBhvr>
                                        <p:cTn id="61" dur="500"/>
                                        <p:tgtEl>
                                          <p:spTgt spid="130880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308798"/>
                                        </p:tgtEl>
                                        <p:attrNameLst>
                                          <p:attrName>style.visibility</p:attrName>
                                        </p:attrNameLst>
                                      </p:cBhvr>
                                      <p:to>
                                        <p:strVal val="visible"/>
                                      </p:to>
                                    </p:set>
                                    <p:animEffect transition="in" filter="fade">
                                      <p:cBhvr>
                                        <p:cTn id="64" dur="500"/>
                                        <p:tgtEl>
                                          <p:spTgt spid="130879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08799"/>
                                        </p:tgtEl>
                                        <p:attrNameLst>
                                          <p:attrName>style.visibility</p:attrName>
                                        </p:attrNameLst>
                                      </p:cBhvr>
                                      <p:to>
                                        <p:strVal val="visible"/>
                                      </p:to>
                                    </p:set>
                                    <p:animEffect transition="in" filter="fade">
                                      <p:cBhvr>
                                        <p:cTn id="67" dur="500"/>
                                        <p:tgtEl>
                                          <p:spTgt spid="130879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08801"/>
                                        </p:tgtEl>
                                        <p:attrNameLst>
                                          <p:attrName>style.visibility</p:attrName>
                                        </p:attrNameLst>
                                      </p:cBhvr>
                                      <p:to>
                                        <p:strVal val="visible"/>
                                      </p:to>
                                    </p:set>
                                    <p:animEffect transition="in" filter="fade">
                                      <p:cBhvr>
                                        <p:cTn id="70" dur="500"/>
                                        <p:tgtEl>
                                          <p:spTgt spid="130880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308802"/>
                                        </p:tgtEl>
                                        <p:attrNameLst>
                                          <p:attrName>style.visibility</p:attrName>
                                        </p:attrNameLst>
                                      </p:cBhvr>
                                      <p:to>
                                        <p:strVal val="visible"/>
                                      </p:to>
                                    </p:set>
                                    <p:animEffect transition="in" filter="fade">
                                      <p:cBhvr>
                                        <p:cTn id="73" dur="500"/>
                                        <p:tgtEl>
                                          <p:spTgt spid="1308802"/>
                                        </p:tgtEl>
                                      </p:cBhvr>
                                    </p:animEffect>
                                  </p:childTnLst>
                                </p:cTn>
                              </p:par>
                              <p:par>
                                <p:cTn id="74" presetID="1" presetClass="entr" presetSubtype="0" fill="hold" grpId="0" nodeType="withEffect">
                                  <p:stCondLst>
                                    <p:cond delay="0"/>
                                  </p:stCondLst>
                                  <p:childTnLst>
                                    <p:set>
                                      <p:cBhvr>
                                        <p:cTn id="75" dur="1" fill="hold">
                                          <p:stCondLst>
                                            <p:cond delay="0"/>
                                          </p:stCondLst>
                                        </p:cTn>
                                        <p:tgtEl>
                                          <p:spTgt spid="130875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308761"/>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308762"/>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308763"/>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308764"/>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308765"/>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308766"/>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308767"/>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30876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1308770"/>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1308771"/>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308772"/>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30877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308774"/>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308775"/>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30877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308805"/>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10" presetClass="entr" presetSubtype="0" fill="hold" nodeType="clickEffect">
                                  <p:stCondLst>
                                    <p:cond delay="0"/>
                                  </p:stCondLst>
                                  <p:childTnLst>
                                    <p:set>
                                      <p:cBhvr>
                                        <p:cTn id="111" dur="1" fill="hold">
                                          <p:stCondLst>
                                            <p:cond delay="0"/>
                                          </p:stCondLst>
                                        </p:cTn>
                                        <p:tgtEl>
                                          <p:spTgt spid="2"/>
                                        </p:tgtEl>
                                        <p:attrNameLst>
                                          <p:attrName>style.visibility</p:attrName>
                                        </p:attrNameLst>
                                      </p:cBhvr>
                                      <p:to>
                                        <p:strVal val="visible"/>
                                      </p:to>
                                    </p:set>
                                    <p:animEffect transition="in" filter="fade">
                                      <p:cBhvr>
                                        <p:cTn id="112" dur="2000"/>
                                        <p:tgtEl>
                                          <p:spTgt spid="2"/>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308806"/>
                                        </p:tgtEl>
                                        <p:attrNameLst>
                                          <p:attrName>style.visibility</p:attrName>
                                        </p:attrNameLst>
                                      </p:cBhvr>
                                      <p:to>
                                        <p:strVal val="visible"/>
                                      </p:to>
                                    </p:set>
                                    <p:animEffect transition="in" filter="fade">
                                      <p:cBhvr>
                                        <p:cTn id="117" dur="3000"/>
                                        <p:tgtEl>
                                          <p:spTgt spid="1308806"/>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308807"/>
                                        </p:tgtEl>
                                        <p:attrNameLst>
                                          <p:attrName>style.visibility</p:attrName>
                                        </p:attrNameLst>
                                      </p:cBhvr>
                                      <p:to>
                                        <p:strVal val="visible"/>
                                      </p:to>
                                    </p:set>
                                    <p:animEffect transition="in" filter="fade">
                                      <p:cBhvr>
                                        <p:cTn id="120" dur="3000"/>
                                        <p:tgtEl>
                                          <p:spTgt spid="1308807"/>
                                        </p:tgtEl>
                                      </p:cBhvr>
                                    </p:animEffect>
                                  </p:childTnLst>
                                </p:cTn>
                              </p:par>
                            </p:childTnLst>
                          </p:cTn>
                        </p:par>
                        <p:par>
                          <p:cTn id="121" fill="hold" nodeType="afterGroup">
                            <p:stCondLst>
                              <p:cond delay="3000"/>
                            </p:stCondLst>
                            <p:childTnLst>
                              <p:par>
                                <p:cTn id="122" presetID="10" presetClass="exit" presetSubtype="0" fill="hold" nodeType="afterEffect">
                                  <p:stCondLst>
                                    <p:cond delay="0"/>
                                  </p:stCondLst>
                                  <p:childTnLst>
                                    <p:animEffect transition="out" filter="fade">
                                      <p:cBhvr>
                                        <p:cTn id="123" dur="3000"/>
                                        <p:tgtEl>
                                          <p:spTgt spid="2"/>
                                        </p:tgtEl>
                                      </p:cBhvr>
                                    </p:animEffect>
                                    <p:set>
                                      <p:cBhvr>
                                        <p:cTn id="124" dur="1" fill="hold">
                                          <p:stCondLst>
                                            <p:cond delay="2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8744" grpId="0"/>
      <p:bldP spid="1308745" grpId="0"/>
      <p:bldP spid="1308746" grpId="0"/>
      <p:bldP spid="1308747" grpId="0"/>
      <p:bldP spid="1308748" grpId="0"/>
      <p:bldP spid="1308749" grpId="0"/>
      <p:bldP spid="1308750" grpId="0"/>
      <p:bldP spid="1308751" grpId="0"/>
      <p:bldP spid="1308752" grpId="0" animBg="1"/>
      <p:bldP spid="1308753" grpId="0" animBg="1"/>
      <p:bldP spid="1308754" grpId="0" animBg="1"/>
      <p:bldP spid="1308755" grpId="0" animBg="1"/>
      <p:bldP spid="1308756" grpId="0" animBg="1"/>
      <p:bldP spid="1308757" grpId="0" animBg="1"/>
      <p:bldP spid="1308758" grpId="0" animBg="1"/>
      <p:bldP spid="1308759" grpId="0" animBg="1"/>
      <p:bldP spid="1308760" grpId="0" animBg="1"/>
      <p:bldP spid="1308761" grpId="0" animBg="1"/>
      <p:bldP spid="1308762" grpId="0" animBg="1"/>
      <p:bldP spid="1308763" grpId="0" animBg="1"/>
      <p:bldP spid="1308764" grpId="0" animBg="1"/>
      <p:bldP spid="1308765" grpId="0" animBg="1"/>
      <p:bldP spid="1308766" grpId="0" animBg="1"/>
      <p:bldP spid="1308767" grpId="0" animBg="1"/>
      <p:bldP spid="1308768" grpId="0" animBg="1"/>
      <p:bldP spid="1308769" grpId="0" animBg="1"/>
      <p:bldP spid="1308770" grpId="0" animBg="1"/>
      <p:bldP spid="1308771" grpId="0" animBg="1"/>
      <p:bldP spid="1308772" grpId="0" animBg="1"/>
      <p:bldP spid="1308773" grpId="0" animBg="1"/>
      <p:bldP spid="1308774" grpId="0" animBg="1"/>
      <p:bldP spid="1308775" grpId="0" animBg="1"/>
      <p:bldP spid="1308776" grpId="0" animBg="1"/>
      <p:bldP spid="1308795" grpId="0"/>
      <p:bldP spid="1308796" grpId="0" animBg="1"/>
      <p:bldP spid="1308797" grpId="0" animBg="1"/>
      <p:bldP spid="1308798" grpId="0"/>
      <p:bldP spid="1308799" grpId="0"/>
      <p:bldP spid="1308800" grpId="0"/>
      <p:bldP spid="1308801" grpId="0"/>
      <p:bldP spid="1308802" grpId="0"/>
      <p:bldP spid="1308803" grpId="0"/>
      <p:bldP spid="1308804" grpId="0"/>
      <p:bldP spid="1308805" grpId="0" animBg="1"/>
      <p:bldP spid="1308806" grpId="0" animBg="1"/>
      <p:bldP spid="1308807"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2388" y="3709988"/>
            <a:ext cx="6472237" cy="268287"/>
            <a:chOff x="833" y="1677"/>
            <a:chExt cx="4077" cy="157"/>
          </a:xfrm>
        </p:grpSpPr>
        <p:sp>
          <p:nvSpPr>
            <p:cNvPr id="112707" name="Rectangle 3"/>
            <p:cNvSpPr>
              <a:spLocks noChangeArrowheads="1"/>
            </p:cNvSpPr>
            <p:nvPr/>
          </p:nvSpPr>
          <p:spPr bwMode="auto">
            <a:xfrm>
              <a:off x="833" y="1677"/>
              <a:ext cx="814" cy="157"/>
            </a:xfrm>
            <a:prstGeom prst="rect">
              <a:avLst/>
            </a:prstGeom>
            <a:solidFill>
              <a:srgbClr val="FF99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12708" name="Rectangle 4"/>
            <p:cNvSpPr>
              <a:spLocks noChangeArrowheads="1"/>
            </p:cNvSpPr>
            <p:nvPr/>
          </p:nvSpPr>
          <p:spPr bwMode="auto">
            <a:xfrm>
              <a:off x="4096" y="1677"/>
              <a:ext cx="814" cy="157"/>
            </a:xfrm>
            <a:prstGeom prst="rect">
              <a:avLst/>
            </a:prstGeom>
            <a:solidFill>
              <a:srgbClr val="FF993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grpSp>
      <p:sp>
        <p:nvSpPr>
          <p:cNvPr id="1309701" name="Rectangle 5"/>
          <p:cNvSpPr>
            <a:spLocks noChangeArrowheads="1"/>
          </p:cNvSpPr>
          <p:nvPr/>
        </p:nvSpPr>
        <p:spPr bwMode="auto">
          <a:xfrm>
            <a:off x="2614613" y="3702050"/>
            <a:ext cx="3886200" cy="276225"/>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12644" name="Rectangle 6"/>
          <p:cNvSpPr>
            <a:spLocks noGrp="1" noChangeArrowheads="1"/>
          </p:cNvSpPr>
          <p:nvPr>
            <p:ph type="title"/>
          </p:nvPr>
        </p:nvSpPr>
        <p:spPr/>
        <p:txBody>
          <a:bodyPr/>
          <a:lstStyle/>
          <a:p>
            <a:pPr eaLnBrk="1" hangingPunct="1"/>
            <a:r>
              <a:rPr lang="en-US"/>
              <a:t>V–SCAN(R)</a:t>
            </a:r>
          </a:p>
        </p:txBody>
      </p:sp>
      <p:sp>
        <p:nvSpPr>
          <p:cNvPr id="1309703" name="Rectangle 7"/>
          <p:cNvSpPr>
            <a:spLocks noGrp="1" noChangeArrowheads="1"/>
          </p:cNvSpPr>
          <p:nvPr>
            <p:ph type="body" idx="1"/>
          </p:nvPr>
        </p:nvSpPr>
        <p:spPr/>
        <p:txBody>
          <a:bodyPr/>
          <a:lstStyle/>
          <a:p>
            <a:pPr eaLnBrk="1" hangingPunct="1"/>
            <a:r>
              <a:rPr lang="en-US" sz="2400">
                <a:solidFill>
                  <a:schemeClr val="hlink"/>
                </a:solidFill>
              </a:rPr>
              <a:t>V-SCAN(R)</a:t>
            </a:r>
            <a:r>
              <a:rPr lang="en-US" sz="2400"/>
              <a:t> combines SCAN (or LOOK) and SSTF</a:t>
            </a:r>
          </a:p>
          <a:p>
            <a:pPr lvl="1" eaLnBrk="1" hangingPunct="1"/>
            <a:r>
              <a:rPr lang="en-US" sz="1900"/>
              <a:t>define an </a:t>
            </a:r>
            <a:r>
              <a:rPr lang="en-US" sz="1900" b="1"/>
              <a:t>R</a:t>
            </a:r>
            <a:r>
              <a:rPr lang="en-US" sz="1900"/>
              <a:t>-sized unidirectional SCAN window, i.e., C-SCAN, and use SSTF outside the window</a:t>
            </a:r>
            <a:br>
              <a:rPr lang="en-US" sz="1900"/>
            </a:br>
            <a:endParaRPr lang="en-US" sz="800"/>
          </a:p>
          <a:p>
            <a:pPr lvl="1" eaLnBrk="1" hangingPunct="1"/>
            <a:r>
              <a:rPr lang="en-US" sz="1900"/>
              <a:t>Example: V-SCAN(0.6) </a:t>
            </a:r>
          </a:p>
          <a:p>
            <a:pPr lvl="2" eaLnBrk="1" hangingPunct="1"/>
            <a:r>
              <a:rPr lang="en-US" sz="1700"/>
              <a:t>makes a C-SCAN window over 60 % of the cylinders</a:t>
            </a:r>
          </a:p>
          <a:p>
            <a:pPr lvl="2" eaLnBrk="1" hangingPunct="1"/>
            <a:r>
              <a:rPr lang="en-US" sz="1700"/>
              <a:t>uses SSTF for requests outside the window </a:t>
            </a:r>
            <a:br>
              <a:rPr lang="en-US" sz="1700"/>
            </a:br>
            <a:br>
              <a:rPr lang="en-US" sz="1700"/>
            </a:br>
            <a:br>
              <a:rPr lang="en-US" sz="1700"/>
            </a:br>
            <a:br>
              <a:rPr lang="en-US" sz="1700"/>
            </a:br>
            <a:br>
              <a:rPr lang="en-US" sz="1700"/>
            </a:br>
            <a:br>
              <a:rPr lang="en-US" sz="1700"/>
            </a:br>
            <a:endParaRPr lang="en-US" sz="1700"/>
          </a:p>
          <a:p>
            <a:pPr lvl="1" eaLnBrk="1" hangingPunct="1"/>
            <a:r>
              <a:rPr lang="en-US" sz="1900"/>
              <a:t>V-SCAN(0.0) equivalent with SSTF</a:t>
            </a:r>
          </a:p>
          <a:p>
            <a:pPr lvl="1" eaLnBrk="1" hangingPunct="1"/>
            <a:r>
              <a:rPr lang="en-US" sz="1900"/>
              <a:t>V-SCAN(1.0) equivalent with C-SCAN</a:t>
            </a:r>
          </a:p>
          <a:p>
            <a:pPr lvl="1" eaLnBrk="1" hangingPunct="1"/>
            <a:endParaRPr lang="en-US" sz="1900"/>
          </a:p>
          <a:p>
            <a:pPr lvl="1" eaLnBrk="1" hangingPunct="1"/>
            <a:r>
              <a:rPr lang="en-US" sz="1900"/>
              <a:t>V-SCAN(0.2) is supposed to be an appropriate configuration</a:t>
            </a:r>
          </a:p>
        </p:txBody>
      </p:sp>
      <p:graphicFrame>
        <p:nvGraphicFramePr>
          <p:cNvPr id="1309704" name="Group 8"/>
          <p:cNvGraphicFramePr>
            <a:graphicFrameLocks noGrp="1"/>
          </p:cNvGraphicFramePr>
          <p:nvPr/>
        </p:nvGraphicFramePr>
        <p:xfrm>
          <a:off x="1319213" y="3695700"/>
          <a:ext cx="6480175" cy="274638"/>
        </p:xfrm>
        <a:graphic>
          <a:graphicData uri="http://schemas.openxmlformats.org/drawingml/2006/table">
            <a:tbl>
              <a:tblPr/>
              <a:tblGrid>
                <a:gridCol w="260350">
                  <a:extLst>
                    <a:ext uri="{9D8B030D-6E8A-4147-A177-3AD203B41FA5}">
                      <a16:colId xmlns:a16="http://schemas.microsoft.com/office/drawing/2014/main" val="20000"/>
                    </a:ext>
                  </a:extLst>
                </a:gridCol>
                <a:gridCol w="257175">
                  <a:extLst>
                    <a:ext uri="{9D8B030D-6E8A-4147-A177-3AD203B41FA5}">
                      <a16:colId xmlns:a16="http://schemas.microsoft.com/office/drawing/2014/main" val="20001"/>
                    </a:ext>
                  </a:extLst>
                </a:gridCol>
                <a:gridCol w="260350">
                  <a:extLst>
                    <a:ext uri="{9D8B030D-6E8A-4147-A177-3AD203B41FA5}">
                      <a16:colId xmlns:a16="http://schemas.microsoft.com/office/drawing/2014/main" val="20002"/>
                    </a:ext>
                  </a:extLst>
                </a:gridCol>
                <a:gridCol w="258762">
                  <a:extLst>
                    <a:ext uri="{9D8B030D-6E8A-4147-A177-3AD203B41FA5}">
                      <a16:colId xmlns:a16="http://schemas.microsoft.com/office/drawing/2014/main" val="20003"/>
                    </a:ext>
                  </a:extLst>
                </a:gridCol>
                <a:gridCol w="258763">
                  <a:extLst>
                    <a:ext uri="{9D8B030D-6E8A-4147-A177-3AD203B41FA5}">
                      <a16:colId xmlns:a16="http://schemas.microsoft.com/office/drawing/2014/main" val="20004"/>
                    </a:ext>
                  </a:extLst>
                </a:gridCol>
                <a:gridCol w="260350">
                  <a:extLst>
                    <a:ext uri="{9D8B030D-6E8A-4147-A177-3AD203B41FA5}">
                      <a16:colId xmlns:a16="http://schemas.microsoft.com/office/drawing/2014/main" val="20005"/>
                    </a:ext>
                  </a:extLst>
                </a:gridCol>
                <a:gridCol w="258762">
                  <a:extLst>
                    <a:ext uri="{9D8B030D-6E8A-4147-A177-3AD203B41FA5}">
                      <a16:colId xmlns:a16="http://schemas.microsoft.com/office/drawing/2014/main" val="20006"/>
                    </a:ext>
                  </a:extLst>
                </a:gridCol>
                <a:gridCol w="258763">
                  <a:extLst>
                    <a:ext uri="{9D8B030D-6E8A-4147-A177-3AD203B41FA5}">
                      <a16:colId xmlns:a16="http://schemas.microsoft.com/office/drawing/2014/main" val="20007"/>
                    </a:ext>
                  </a:extLst>
                </a:gridCol>
                <a:gridCol w="260350">
                  <a:extLst>
                    <a:ext uri="{9D8B030D-6E8A-4147-A177-3AD203B41FA5}">
                      <a16:colId xmlns:a16="http://schemas.microsoft.com/office/drawing/2014/main" val="20008"/>
                    </a:ext>
                  </a:extLst>
                </a:gridCol>
                <a:gridCol w="257175">
                  <a:extLst>
                    <a:ext uri="{9D8B030D-6E8A-4147-A177-3AD203B41FA5}">
                      <a16:colId xmlns:a16="http://schemas.microsoft.com/office/drawing/2014/main" val="20009"/>
                    </a:ext>
                  </a:extLst>
                </a:gridCol>
                <a:gridCol w="260350">
                  <a:extLst>
                    <a:ext uri="{9D8B030D-6E8A-4147-A177-3AD203B41FA5}">
                      <a16:colId xmlns:a16="http://schemas.microsoft.com/office/drawing/2014/main" val="20010"/>
                    </a:ext>
                  </a:extLst>
                </a:gridCol>
                <a:gridCol w="260350">
                  <a:extLst>
                    <a:ext uri="{9D8B030D-6E8A-4147-A177-3AD203B41FA5}">
                      <a16:colId xmlns:a16="http://schemas.microsoft.com/office/drawing/2014/main" val="20011"/>
                    </a:ext>
                  </a:extLst>
                </a:gridCol>
                <a:gridCol w="257175">
                  <a:extLst>
                    <a:ext uri="{9D8B030D-6E8A-4147-A177-3AD203B41FA5}">
                      <a16:colId xmlns:a16="http://schemas.microsoft.com/office/drawing/2014/main" val="20012"/>
                    </a:ext>
                  </a:extLst>
                </a:gridCol>
                <a:gridCol w="260350">
                  <a:extLst>
                    <a:ext uri="{9D8B030D-6E8A-4147-A177-3AD203B41FA5}">
                      <a16:colId xmlns:a16="http://schemas.microsoft.com/office/drawing/2014/main" val="20013"/>
                    </a:ext>
                  </a:extLst>
                </a:gridCol>
                <a:gridCol w="260350">
                  <a:extLst>
                    <a:ext uri="{9D8B030D-6E8A-4147-A177-3AD203B41FA5}">
                      <a16:colId xmlns:a16="http://schemas.microsoft.com/office/drawing/2014/main" val="20014"/>
                    </a:ext>
                  </a:extLst>
                </a:gridCol>
                <a:gridCol w="257175">
                  <a:extLst>
                    <a:ext uri="{9D8B030D-6E8A-4147-A177-3AD203B41FA5}">
                      <a16:colId xmlns:a16="http://schemas.microsoft.com/office/drawing/2014/main" val="20015"/>
                    </a:ext>
                  </a:extLst>
                </a:gridCol>
                <a:gridCol w="260350">
                  <a:extLst>
                    <a:ext uri="{9D8B030D-6E8A-4147-A177-3AD203B41FA5}">
                      <a16:colId xmlns:a16="http://schemas.microsoft.com/office/drawing/2014/main" val="20016"/>
                    </a:ext>
                  </a:extLst>
                </a:gridCol>
                <a:gridCol w="258762">
                  <a:extLst>
                    <a:ext uri="{9D8B030D-6E8A-4147-A177-3AD203B41FA5}">
                      <a16:colId xmlns:a16="http://schemas.microsoft.com/office/drawing/2014/main" val="20017"/>
                    </a:ext>
                  </a:extLst>
                </a:gridCol>
                <a:gridCol w="258763">
                  <a:extLst>
                    <a:ext uri="{9D8B030D-6E8A-4147-A177-3AD203B41FA5}">
                      <a16:colId xmlns:a16="http://schemas.microsoft.com/office/drawing/2014/main" val="20018"/>
                    </a:ext>
                  </a:extLst>
                </a:gridCol>
                <a:gridCol w="260350">
                  <a:extLst>
                    <a:ext uri="{9D8B030D-6E8A-4147-A177-3AD203B41FA5}">
                      <a16:colId xmlns:a16="http://schemas.microsoft.com/office/drawing/2014/main" val="20019"/>
                    </a:ext>
                  </a:extLst>
                </a:gridCol>
                <a:gridCol w="258762">
                  <a:extLst>
                    <a:ext uri="{9D8B030D-6E8A-4147-A177-3AD203B41FA5}">
                      <a16:colId xmlns:a16="http://schemas.microsoft.com/office/drawing/2014/main" val="20020"/>
                    </a:ext>
                  </a:extLst>
                </a:gridCol>
                <a:gridCol w="258763">
                  <a:extLst>
                    <a:ext uri="{9D8B030D-6E8A-4147-A177-3AD203B41FA5}">
                      <a16:colId xmlns:a16="http://schemas.microsoft.com/office/drawing/2014/main" val="20021"/>
                    </a:ext>
                  </a:extLst>
                </a:gridCol>
                <a:gridCol w="260350">
                  <a:extLst>
                    <a:ext uri="{9D8B030D-6E8A-4147-A177-3AD203B41FA5}">
                      <a16:colId xmlns:a16="http://schemas.microsoft.com/office/drawing/2014/main" val="20022"/>
                    </a:ext>
                  </a:extLst>
                </a:gridCol>
                <a:gridCol w="257175">
                  <a:extLst>
                    <a:ext uri="{9D8B030D-6E8A-4147-A177-3AD203B41FA5}">
                      <a16:colId xmlns:a16="http://schemas.microsoft.com/office/drawing/2014/main" val="20023"/>
                    </a:ext>
                  </a:extLst>
                </a:gridCol>
                <a:gridCol w="260350">
                  <a:extLst>
                    <a:ext uri="{9D8B030D-6E8A-4147-A177-3AD203B41FA5}">
                      <a16:colId xmlns:a16="http://schemas.microsoft.com/office/drawing/2014/main" val="20024"/>
                    </a:ext>
                  </a:extLst>
                </a:gridCol>
              </a:tblGrid>
              <a:tr h="27463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8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200" b="0" i="0" u="none" strike="noStrike" cap="none" normalizeH="0" baseline="0">
                        <a:ln>
                          <a:noFill/>
                        </a:ln>
                        <a:solidFill>
                          <a:schemeClr val="tx1"/>
                        </a:solidFill>
                        <a:effectLst/>
                        <a:latin typeface="Tahoma" charset="0"/>
                      </a:endParaRPr>
                    </a:p>
                  </a:txBody>
                  <a:tcPr marL="90000" marR="90000" marT="0" marB="0"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09758" name="Text Box 62"/>
          <p:cNvSpPr txBox="1">
            <a:spLocks noChangeArrowheads="1"/>
          </p:cNvSpPr>
          <p:nvPr/>
        </p:nvSpPr>
        <p:spPr bwMode="auto">
          <a:xfrm>
            <a:off x="6391275" y="3259138"/>
            <a:ext cx="14493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i="1">
                <a:solidFill>
                  <a:schemeClr val="folHlink"/>
                </a:solidFill>
              </a:rPr>
              <a:t>cylinder number</a:t>
            </a:r>
          </a:p>
        </p:txBody>
      </p:sp>
      <p:sp>
        <p:nvSpPr>
          <p:cNvPr id="1309759" name="Text Box 63"/>
          <p:cNvSpPr txBox="1">
            <a:spLocks noChangeArrowheads="1"/>
          </p:cNvSpPr>
          <p:nvPr/>
        </p:nvSpPr>
        <p:spPr bwMode="auto">
          <a:xfrm>
            <a:off x="1319213" y="3468688"/>
            <a:ext cx="266700"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1</a:t>
            </a:r>
          </a:p>
        </p:txBody>
      </p:sp>
      <p:sp>
        <p:nvSpPr>
          <p:cNvPr id="1309760" name="Text Box 64"/>
          <p:cNvSpPr txBox="1">
            <a:spLocks noChangeArrowheads="1"/>
          </p:cNvSpPr>
          <p:nvPr/>
        </p:nvSpPr>
        <p:spPr bwMode="auto">
          <a:xfrm>
            <a:off x="2357438" y="3468688"/>
            <a:ext cx="266700"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5</a:t>
            </a:r>
          </a:p>
        </p:txBody>
      </p:sp>
      <p:sp>
        <p:nvSpPr>
          <p:cNvPr id="1309761" name="Text Box 65"/>
          <p:cNvSpPr txBox="1">
            <a:spLocks noChangeArrowheads="1"/>
          </p:cNvSpPr>
          <p:nvPr/>
        </p:nvSpPr>
        <p:spPr bwMode="auto">
          <a:xfrm>
            <a:off x="3600450" y="3468688"/>
            <a:ext cx="349250"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10</a:t>
            </a:r>
          </a:p>
        </p:txBody>
      </p:sp>
      <p:sp>
        <p:nvSpPr>
          <p:cNvPr id="1309762" name="Text Box 66"/>
          <p:cNvSpPr txBox="1">
            <a:spLocks noChangeArrowheads="1"/>
          </p:cNvSpPr>
          <p:nvPr/>
        </p:nvSpPr>
        <p:spPr bwMode="auto">
          <a:xfrm>
            <a:off x="4884738" y="3468688"/>
            <a:ext cx="349250"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15</a:t>
            </a:r>
          </a:p>
        </p:txBody>
      </p:sp>
      <p:sp>
        <p:nvSpPr>
          <p:cNvPr id="1309763" name="Text Box 67"/>
          <p:cNvSpPr txBox="1">
            <a:spLocks noChangeArrowheads="1"/>
          </p:cNvSpPr>
          <p:nvPr/>
        </p:nvSpPr>
        <p:spPr bwMode="auto">
          <a:xfrm>
            <a:off x="6178550" y="3468688"/>
            <a:ext cx="349250"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20</a:t>
            </a:r>
          </a:p>
        </p:txBody>
      </p:sp>
      <p:sp>
        <p:nvSpPr>
          <p:cNvPr id="1309764" name="Text Box 68"/>
          <p:cNvSpPr txBox="1">
            <a:spLocks noChangeArrowheads="1"/>
          </p:cNvSpPr>
          <p:nvPr/>
        </p:nvSpPr>
        <p:spPr bwMode="auto">
          <a:xfrm>
            <a:off x="7494588" y="3468688"/>
            <a:ext cx="349250"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solidFill>
                  <a:schemeClr val="folHlink"/>
                </a:solidFill>
              </a:rPr>
              <a:t>25</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0970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097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0970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97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097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097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097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097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097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097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9764"/>
                                        </p:tgtEl>
                                        <p:attrNameLst>
                                          <p:attrName>style.visibility</p:attrName>
                                        </p:attrNameLst>
                                      </p:cBhvr>
                                      <p:to>
                                        <p:strVal val="visible"/>
                                      </p:to>
                                    </p:set>
                                  </p:childTnLst>
                                </p:cTn>
                              </p:par>
                              <p:par>
                                <p:cTn id="31" presetID="10" presetClass="entr" presetSubtype="0" fill="hold" grpId="0" nodeType="withEffect">
                                  <p:stCondLst>
                                    <p:cond delay="0"/>
                                  </p:stCondLst>
                                  <p:childTnLst>
                                    <p:set>
                                      <p:cBhvr>
                                        <p:cTn id="32" dur="1" fill="hold">
                                          <p:stCondLst>
                                            <p:cond delay="0"/>
                                          </p:stCondLst>
                                        </p:cTn>
                                        <p:tgtEl>
                                          <p:spTgt spid="1309701"/>
                                        </p:tgtEl>
                                        <p:attrNameLst>
                                          <p:attrName>style.visibility</p:attrName>
                                        </p:attrNameLst>
                                      </p:cBhvr>
                                      <p:to>
                                        <p:strVal val="visible"/>
                                      </p:to>
                                    </p:set>
                                    <p:animEffect transition="in" filter="fade">
                                      <p:cBhvr>
                                        <p:cTn id="33" dur="1000"/>
                                        <p:tgtEl>
                                          <p:spTgt spid="130970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childTnLst>
                                </p:cTn>
                              </p:par>
                              <p:par>
                                <p:cTn id="39" presetID="1" presetClass="entr" presetSubtype="0" fill="hold" nodeType="withEffect">
                                  <p:stCondLst>
                                    <p:cond delay="0"/>
                                  </p:stCondLst>
                                  <p:childTnLst>
                                    <p:set>
                                      <p:cBhvr>
                                        <p:cTn id="40" dur="1" fill="hold">
                                          <p:stCondLst>
                                            <p:cond delay="0"/>
                                          </p:stCondLst>
                                        </p:cTn>
                                        <p:tgtEl>
                                          <p:spTgt spid="1309703">
                                            <p:txEl>
                                              <p:pRg st="4" end="4"/>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309703">
                                            <p:txEl>
                                              <p:pRg st="5" end="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09703">
                                            <p:txEl>
                                              <p:pRg st="6" end="6"/>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30970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9701" grpId="0" animBg="1"/>
      <p:bldP spid="1309758" grpId="0"/>
      <p:bldP spid="1309759" grpId="0"/>
      <p:bldP spid="1309760" grpId="0"/>
      <p:bldP spid="1309761" grpId="0"/>
      <p:bldP spid="1309762" grpId="0"/>
      <p:bldP spid="1309763" grpId="0"/>
      <p:bldP spid="130976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t>Modern Disk Scheduling</a:t>
            </a:r>
          </a:p>
        </p:txBody>
      </p:sp>
      <p:sp>
        <p:nvSpPr>
          <p:cNvPr id="1200131" name="Rectangle 3"/>
          <p:cNvSpPr>
            <a:spLocks noGrp="1" noChangeArrowheads="1"/>
          </p:cNvSpPr>
          <p:nvPr>
            <p:ph type="body" idx="1"/>
          </p:nvPr>
        </p:nvSpPr>
        <p:spPr/>
        <p:txBody>
          <a:bodyPr/>
          <a:lstStyle/>
          <a:p>
            <a:pPr eaLnBrk="1" hangingPunct="1"/>
            <a:r>
              <a:rPr lang="en-US" sz="2400"/>
              <a:t>Disk used to be simple devices and disk scheduling used to be performed by OS (file system or device driver) only…</a:t>
            </a:r>
            <a:br>
              <a:rPr lang="en-US" sz="2400"/>
            </a:br>
            <a:endParaRPr lang="en-US" sz="2400"/>
          </a:p>
          <a:p>
            <a:pPr eaLnBrk="1" hangingPunct="1"/>
            <a:r>
              <a:rPr lang="en-US" sz="2400"/>
              <a:t>… but, new disks are more complex </a:t>
            </a:r>
          </a:p>
          <a:p>
            <a:pPr lvl="1" eaLnBrk="1" hangingPunct="1"/>
            <a:r>
              <a:rPr lang="en-US" sz="2000">
                <a:solidFill>
                  <a:schemeClr val="folHlink"/>
                </a:solidFill>
              </a:rPr>
              <a:t>hide their true layout</a:t>
            </a:r>
            <a:r>
              <a:rPr lang="en-US" sz="2000"/>
              <a:t>, e.g., </a:t>
            </a:r>
          </a:p>
          <a:p>
            <a:pPr lvl="2" eaLnBrk="1" hangingPunct="1"/>
            <a:r>
              <a:rPr lang="en-US" sz="1800"/>
              <a:t>only logical block numbers</a:t>
            </a:r>
          </a:p>
          <a:p>
            <a:pPr lvl="2" eaLnBrk="1" hangingPunct="1"/>
            <a:r>
              <a:rPr lang="en-US" sz="1800"/>
              <a:t>different number of surfaces, cylinders, sectors, etc.</a:t>
            </a:r>
          </a:p>
        </p:txBody>
      </p:sp>
      <p:pic>
        <p:nvPicPr>
          <p:cNvPr id="1200132" name="Picture 4" descr="j035326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4763" y="4508500"/>
            <a:ext cx="1446212"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0133" name="Picture 5" descr="j035173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038" y="4508500"/>
            <a:ext cx="1690687"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00134" name="Text Box 6"/>
          <p:cNvSpPr txBox="1">
            <a:spLocks noChangeArrowheads="1"/>
          </p:cNvSpPr>
          <p:nvPr/>
        </p:nvSpPr>
        <p:spPr bwMode="auto">
          <a:xfrm>
            <a:off x="1439863" y="3968750"/>
            <a:ext cx="11112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OS view</a:t>
            </a:r>
          </a:p>
        </p:txBody>
      </p:sp>
      <p:sp>
        <p:nvSpPr>
          <p:cNvPr id="1200135" name="Text Box 7"/>
          <p:cNvSpPr txBox="1">
            <a:spLocks noChangeArrowheads="1"/>
          </p:cNvSpPr>
          <p:nvPr/>
        </p:nvSpPr>
        <p:spPr bwMode="auto">
          <a:xfrm>
            <a:off x="5832475" y="3968750"/>
            <a:ext cx="123031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real view</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00131">
                                            <p:txEl>
                                              <p:pRg st="1" end="1"/>
                                            </p:txEl>
                                          </p:spTgt>
                                        </p:tgtEl>
                                        <p:attrNameLst>
                                          <p:attrName>style.visibility</p:attrName>
                                        </p:attrNameLst>
                                      </p:cBhvr>
                                      <p:to>
                                        <p:strVal val="visible"/>
                                      </p:to>
                                    </p:set>
                                    <p:animEffect transition="in" filter="dissolve">
                                      <p:cBhvr>
                                        <p:cTn id="7" dur="500"/>
                                        <p:tgtEl>
                                          <p:spTgt spid="12001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00131">
                                            <p:txEl>
                                              <p:pRg st="2" end="2"/>
                                            </p:txEl>
                                          </p:spTgt>
                                        </p:tgtEl>
                                        <p:attrNameLst>
                                          <p:attrName>style.visibility</p:attrName>
                                        </p:attrNameLst>
                                      </p:cBhvr>
                                      <p:to>
                                        <p:strVal val="visible"/>
                                      </p:to>
                                    </p:set>
                                    <p:animEffect transition="in" filter="dissolve">
                                      <p:cBhvr>
                                        <p:cTn id="12" dur="500"/>
                                        <p:tgtEl>
                                          <p:spTgt spid="1200131">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200131">
                                            <p:txEl>
                                              <p:pRg st="3" end="3"/>
                                            </p:txEl>
                                          </p:spTgt>
                                        </p:tgtEl>
                                        <p:attrNameLst>
                                          <p:attrName>style.visibility</p:attrName>
                                        </p:attrNameLst>
                                      </p:cBhvr>
                                      <p:to>
                                        <p:strVal val="visible"/>
                                      </p:to>
                                    </p:set>
                                    <p:animEffect transition="in" filter="dissolve">
                                      <p:cBhvr>
                                        <p:cTn id="15" dur="500"/>
                                        <p:tgtEl>
                                          <p:spTgt spid="1200131">
                                            <p:txEl>
                                              <p:pRg st="3" end="3"/>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1200131">
                                            <p:txEl>
                                              <p:pRg st="4" end="4"/>
                                            </p:txEl>
                                          </p:spTgt>
                                        </p:tgtEl>
                                        <p:attrNameLst>
                                          <p:attrName>style.visibility</p:attrName>
                                        </p:attrNameLst>
                                      </p:cBhvr>
                                      <p:to>
                                        <p:strVal val="visible"/>
                                      </p:to>
                                    </p:set>
                                    <p:animEffect transition="in" filter="dissolve">
                                      <p:cBhvr>
                                        <p:cTn id="18" dur="500"/>
                                        <p:tgtEl>
                                          <p:spTgt spid="1200131">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1200132"/>
                                        </p:tgtEl>
                                        <p:attrNameLst>
                                          <p:attrName>style.visibility</p:attrName>
                                        </p:attrNameLst>
                                      </p:cBhvr>
                                      <p:to>
                                        <p:strVal val="visible"/>
                                      </p:to>
                                    </p:set>
                                    <p:animEffect transition="in" filter="dissolve">
                                      <p:cBhvr>
                                        <p:cTn id="21" dur="500"/>
                                        <p:tgtEl>
                                          <p:spTgt spid="1200132"/>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00134"/>
                                        </p:tgtEl>
                                        <p:attrNameLst>
                                          <p:attrName>style.visibility</p:attrName>
                                        </p:attrNameLst>
                                      </p:cBhvr>
                                      <p:to>
                                        <p:strVal val="visible"/>
                                      </p:to>
                                    </p:set>
                                    <p:animEffect transition="in" filter="dissolve">
                                      <p:cBhvr>
                                        <p:cTn id="24" dur="500"/>
                                        <p:tgtEl>
                                          <p:spTgt spid="1200134"/>
                                        </p:tgtEl>
                                      </p:cBhvr>
                                    </p:animEffect>
                                  </p:childTnLst>
                                </p:cTn>
                              </p:par>
                              <p:par>
                                <p:cTn id="25" presetID="9" presetClass="entr" presetSubtype="0" fill="hold" nodeType="withEffect">
                                  <p:stCondLst>
                                    <p:cond delay="0"/>
                                  </p:stCondLst>
                                  <p:childTnLst>
                                    <p:set>
                                      <p:cBhvr>
                                        <p:cTn id="26" dur="1" fill="hold">
                                          <p:stCondLst>
                                            <p:cond delay="0"/>
                                          </p:stCondLst>
                                        </p:cTn>
                                        <p:tgtEl>
                                          <p:spTgt spid="1200133"/>
                                        </p:tgtEl>
                                        <p:attrNameLst>
                                          <p:attrName>style.visibility</p:attrName>
                                        </p:attrNameLst>
                                      </p:cBhvr>
                                      <p:to>
                                        <p:strVal val="visible"/>
                                      </p:to>
                                    </p:set>
                                    <p:animEffect transition="in" filter="dissolve">
                                      <p:cBhvr>
                                        <p:cTn id="27" dur="500"/>
                                        <p:tgtEl>
                                          <p:spTgt spid="120013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00135"/>
                                        </p:tgtEl>
                                        <p:attrNameLst>
                                          <p:attrName>style.visibility</p:attrName>
                                        </p:attrNameLst>
                                      </p:cBhvr>
                                      <p:to>
                                        <p:strVal val="visible"/>
                                      </p:to>
                                    </p:set>
                                    <p:animEffect transition="in" filter="dissolve">
                                      <p:cBhvr>
                                        <p:cTn id="30" dur="500"/>
                                        <p:tgtEl>
                                          <p:spTgt spid="1200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0134" grpId="0"/>
      <p:bldP spid="12001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t>Modern Disk Scheduling</a:t>
            </a:r>
          </a:p>
        </p:txBody>
      </p:sp>
      <p:sp>
        <p:nvSpPr>
          <p:cNvPr id="26627" name="Rectangle 3"/>
          <p:cNvSpPr>
            <a:spLocks noGrp="1" noChangeArrowheads="1"/>
          </p:cNvSpPr>
          <p:nvPr>
            <p:ph type="body" idx="1"/>
          </p:nvPr>
        </p:nvSpPr>
        <p:spPr/>
        <p:txBody>
          <a:bodyPr/>
          <a:lstStyle/>
          <a:p>
            <a:pPr eaLnBrk="1" hangingPunct="1"/>
            <a:r>
              <a:rPr lang="en-US" sz="2400"/>
              <a:t>Disk used to be simple devices and disk scheduling used to be performed by OS (file system or device driver) only…</a:t>
            </a:r>
            <a:br>
              <a:rPr lang="en-US" sz="2400"/>
            </a:br>
            <a:endParaRPr lang="en-US" sz="2400"/>
          </a:p>
          <a:p>
            <a:pPr eaLnBrk="1" hangingPunct="1"/>
            <a:r>
              <a:rPr lang="en-US" sz="2400"/>
              <a:t>… but, new disks are more complex  </a:t>
            </a:r>
          </a:p>
          <a:p>
            <a:pPr lvl="1" eaLnBrk="1" hangingPunct="1"/>
            <a:r>
              <a:rPr lang="en-US" sz="2000"/>
              <a:t>hide their true layout</a:t>
            </a:r>
          </a:p>
          <a:p>
            <a:pPr lvl="1" eaLnBrk="1" hangingPunct="1"/>
            <a:r>
              <a:rPr lang="en-US" sz="2000">
                <a:solidFill>
                  <a:schemeClr val="folHlink"/>
                </a:solidFill>
              </a:rPr>
              <a:t>transparently move blocks to spare cylinders</a:t>
            </a:r>
          </a:p>
          <a:p>
            <a:pPr lvl="2" eaLnBrk="1" hangingPunct="1"/>
            <a:r>
              <a:rPr lang="en-US" sz="1800"/>
              <a:t>e.g., due to bad disk blocks </a:t>
            </a:r>
          </a:p>
        </p:txBody>
      </p:sp>
      <p:sp>
        <p:nvSpPr>
          <p:cNvPr id="1201156" name="Text Box 4"/>
          <p:cNvSpPr txBox="1">
            <a:spLocks noChangeArrowheads="1"/>
          </p:cNvSpPr>
          <p:nvPr/>
        </p:nvSpPr>
        <p:spPr bwMode="auto">
          <a:xfrm>
            <a:off x="2143125" y="3681413"/>
            <a:ext cx="11112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OS view</a:t>
            </a:r>
          </a:p>
        </p:txBody>
      </p:sp>
      <p:sp>
        <p:nvSpPr>
          <p:cNvPr id="1201157" name="Text Box 5"/>
          <p:cNvSpPr txBox="1">
            <a:spLocks noChangeArrowheads="1"/>
          </p:cNvSpPr>
          <p:nvPr/>
        </p:nvSpPr>
        <p:spPr bwMode="auto">
          <a:xfrm>
            <a:off x="5932488" y="3681413"/>
            <a:ext cx="123031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real view</a:t>
            </a:r>
          </a:p>
        </p:txBody>
      </p:sp>
      <p:pic>
        <p:nvPicPr>
          <p:cNvPr id="1201158" name="Picture 6" descr="MPj0390062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9550" y="4025900"/>
            <a:ext cx="2439988" cy="243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1159" name="Picture 7" descr="MPj0390064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7650" y="4025900"/>
            <a:ext cx="2439988" cy="2439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1160" name="Picture 8" descr="MMj03157980000[1]"/>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3671888" y="4221163"/>
            <a:ext cx="2036762" cy="2036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201160"/>
                                        </p:tgtEl>
                                        <p:attrNameLst>
                                          <p:attrName>style.visibility</p:attrName>
                                        </p:attrNameLst>
                                      </p:cBhvr>
                                      <p:to>
                                        <p:strVal val="visible"/>
                                      </p:to>
                                    </p:set>
                                    <p:animEffect transition="in" filter="dissolve">
                                      <p:cBhvr>
                                        <p:cTn id="7" dur="500"/>
                                        <p:tgtEl>
                                          <p:spTgt spid="12011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01159"/>
                                        </p:tgtEl>
                                        <p:attrNameLst>
                                          <p:attrName>style.visibility</p:attrName>
                                        </p:attrNameLst>
                                      </p:cBhvr>
                                      <p:to>
                                        <p:strVal val="visible"/>
                                      </p:to>
                                    </p:set>
                                    <p:animEffect transition="in" filter="dissolve">
                                      <p:cBhvr>
                                        <p:cTn id="12" dur="500"/>
                                        <p:tgtEl>
                                          <p:spTgt spid="1201159"/>
                                        </p:tgtEl>
                                      </p:cBhvr>
                                    </p:animEffect>
                                  </p:childTnLst>
                                </p:cTn>
                              </p:par>
                              <p:par>
                                <p:cTn id="13" presetID="9" presetClass="entr" presetSubtype="0" fill="hold" nodeType="withEffect">
                                  <p:stCondLst>
                                    <p:cond delay="0"/>
                                  </p:stCondLst>
                                  <p:childTnLst>
                                    <p:set>
                                      <p:cBhvr>
                                        <p:cTn id="14" dur="1" fill="hold">
                                          <p:stCondLst>
                                            <p:cond delay="0"/>
                                          </p:stCondLst>
                                        </p:cTn>
                                        <p:tgtEl>
                                          <p:spTgt spid="1201158"/>
                                        </p:tgtEl>
                                        <p:attrNameLst>
                                          <p:attrName>style.visibility</p:attrName>
                                        </p:attrNameLst>
                                      </p:cBhvr>
                                      <p:to>
                                        <p:strVal val="visible"/>
                                      </p:to>
                                    </p:set>
                                    <p:animEffect transition="in" filter="dissolve">
                                      <p:cBhvr>
                                        <p:cTn id="15" dur="500"/>
                                        <p:tgtEl>
                                          <p:spTgt spid="120115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201156"/>
                                        </p:tgtEl>
                                        <p:attrNameLst>
                                          <p:attrName>style.visibility</p:attrName>
                                        </p:attrNameLst>
                                      </p:cBhvr>
                                      <p:to>
                                        <p:strVal val="visible"/>
                                      </p:to>
                                    </p:set>
                                    <p:animEffect transition="in" filter="dissolve">
                                      <p:cBhvr>
                                        <p:cTn id="18" dur="500"/>
                                        <p:tgtEl>
                                          <p:spTgt spid="120115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01157"/>
                                        </p:tgtEl>
                                        <p:attrNameLst>
                                          <p:attrName>style.visibility</p:attrName>
                                        </p:attrNameLst>
                                      </p:cBhvr>
                                      <p:to>
                                        <p:strVal val="visible"/>
                                      </p:to>
                                    </p:set>
                                    <p:animEffect transition="in" filter="dissolve">
                                      <p:cBhvr>
                                        <p:cTn id="21" dur="500"/>
                                        <p:tgtEl>
                                          <p:spTgt spid="1201157"/>
                                        </p:tgtEl>
                                      </p:cBhvr>
                                    </p:animEffect>
                                  </p:childTnLst>
                                </p:cTn>
                              </p:par>
                              <p:par>
                                <p:cTn id="22" presetID="9" presetClass="exit" presetSubtype="0" fill="hold" nodeType="withEffect">
                                  <p:stCondLst>
                                    <p:cond delay="0"/>
                                  </p:stCondLst>
                                  <p:childTnLst>
                                    <p:animEffect transition="out" filter="dissolve">
                                      <p:cBhvr>
                                        <p:cTn id="23" dur="500"/>
                                        <p:tgtEl>
                                          <p:spTgt spid="1201160"/>
                                        </p:tgtEl>
                                      </p:cBhvr>
                                    </p:animEffect>
                                    <p:set>
                                      <p:cBhvr>
                                        <p:cTn id="24" dur="1" fill="hold">
                                          <p:stCondLst>
                                            <p:cond delay="499"/>
                                          </p:stCondLst>
                                        </p:cTn>
                                        <p:tgtEl>
                                          <p:spTgt spid="12011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1156" grpId="0"/>
      <p:bldP spid="120115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178" name="Rectangle 2"/>
          <p:cNvSpPr>
            <a:spLocks noChangeArrowheads="1"/>
          </p:cNvSpPr>
          <p:nvPr/>
        </p:nvSpPr>
        <p:spPr bwMode="auto">
          <a:xfrm>
            <a:off x="-36513" y="3949700"/>
            <a:ext cx="2592388"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176213" indent="-176213" eaLnBrk="1" hangingPunct="1">
              <a:spcBef>
                <a:spcPct val="20000"/>
              </a:spcBef>
              <a:buClr>
                <a:srgbClr val="FF6600"/>
              </a:buClr>
              <a:buSzPct val="120000"/>
              <a:buFont typeface="Wingdings" pitchFamily="2" charset="2"/>
              <a:buChar char="§"/>
            </a:pPr>
            <a:r>
              <a:rPr lang="en-US" sz="1400"/>
              <a:t>Constant angular velocity (CAV) disks</a:t>
            </a:r>
          </a:p>
          <a:p>
            <a:pPr marL="536575" lvl="1" indent="-180975" eaLnBrk="1" hangingPunct="1">
              <a:spcBef>
                <a:spcPct val="20000"/>
              </a:spcBef>
              <a:buClr>
                <a:srgbClr val="FF6600"/>
              </a:buClr>
              <a:buFont typeface="Tahoma" pitchFamily="34" charset="0"/>
              <a:buChar char="−"/>
            </a:pPr>
            <a:r>
              <a:rPr lang="en-US" sz="1200" b="0"/>
              <a:t>constant rotation speed</a:t>
            </a:r>
          </a:p>
          <a:p>
            <a:pPr marL="536575" lvl="1" indent="-180975" eaLnBrk="1" hangingPunct="1">
              <a:spcBef>
                <a:spcPct val="20000"/>
              </a:spcBef>
              <a:buClr>
                <a:srgbClr val="FF6600"/>
              </a:buClr>
              <a:buFont typeface="Tahoma" pitchFamily="34" charset="0"/>
              <a:buChar char="−"/>
            </a:pPr>
            <a:r>
              <a:rPr lang="en-US" sz="1200" b="0"/>
              <a:t>equal amount of data in each track</a:t>
            </a:r>
          </a:p>
          <a:p>
            <a:pPr marL="536575" lvl="1" indent="-180975" eaLnBrk="1" hangingPunct="1">
              <a:spcBef>
                <a:spcPct val="20000"/>
              </a:spcBef>
              <a:buClr>
                <a:srgbClr val="FF6600"/>
              </a:buClr>
              <a:buFont typeface="Wingdings" pitchFamily="2" charset="2"/>
              <a:buChar char="ð"/>
            </a:pPr>
            <a:r>
              <a:rPr lang="en-US" sz="1200" b="0"/>
              <a:t>thus, </a:t>
            </a:r>
            <a:r>
              <a:rPr lang="en-US" sz="1200" b="0">
                <a:solidFill>
                  <a:schemeClr val="folHlink"/>
                </a:solidFill>
              </a:rPr>
              <a:t>constant </a:t>
            </a:r>
            <a:br>
              <a:rPr lang="en-US" sz="1200" b="0">
                <a:solidFill>
                  <a:schemeClr val="folHlink"/>
                </a:solidFill>
              </a:rPr>
            </a:br>
            <a:r>
              <a:rPr lang="en-US" sz="1200" b="0">
                <a:solidFill>
                  <a:schemeClr val="folHlink"/>
                </a:solidFill>
              </a:rPr>
              <a:t>transfer time</a:t>
            </a:r>
          </a:p>
        </p:txBody>
      </p:sp>
      <p:sp>
        <p:nvSpPr>
          <p:cNvPr id="27651" name="Rectangle 4"/>
          <p:cNvSpPr>
            <a:spLocks noGrp="1" noChangeArrowheads="1"/>
          </p:cNvSpPr>
          <p:nvPr>
            <p:ph type="title"/>
          </p:nvPr>
        </p:nvSpPr>
        <p:spPr/>
        <p:txBody>
          <a:bodyPr/>
          <a:lstStyle/>
          <a:p>
            <a:pPr eaLnBrk="1" hangingPunct="1"/>
            <a:r>
              <a:rPr lang="en-US"/>
              <a:t>Modern Disk Scheduling</a:t>
            </a:r>
          </a:p>
        </p:txBody>
      </p:sp>
      <p:pic>
        <p:nvPicPr>
          <p:cNvPr id="1202181" name="Picture 5" descr="5-18"/>
          <p:cNvPicPr>
            <a:picLocks noChangeAspect="1" noChangeArrowheads="1"/>
          </p:cNvPicPr>
          <p:nvPr/>
        </p:nvPicPr>
        <p:blipFill>
          <a:blip r:embed="rId3">
            <a:extLst>
              <a:ext uri="{28A0092B-C50C-407E-A947-70E740481C1C}">
                <a14:useLocalDpi xmlns:a14="http://schemas.microsoft.com/office/drawing/2010/main" val="0"/>
              </a:ext>
            </a:extLst>
          </a:blip>
          <a:srcRect t="2432" r="50883" b="2432"/>
          <a:stretch>
            <a:fillRect/>
          </a:stretch>
        </p:blipFill>
        <p:spPr bwMode="auto">
          <a:xfrm>
            <a:off x="4513263" y="3884613"/>
            <a:ext cx="2214562" cy="2173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2182" name="Picture 6" descr="5-18"/>
          <p:cNvPicPr>
            <a:picLocks noChangeAspect="1" noChangeArrowheads="1"/>
          </p:cNvPicPr>
          <p:nvPr/>
        </p:nvPicPr>
        <p:blipFill>
          <a:blip r:embed="rId3">
            <a:extLst>
              <a:ext uri="{28A0092B-C50C-407E-A947-70E740481C1C}">
                <a14:useLocalDpi xmlns:a14="http://schemas.microsoft.com/office/drawing/2010/main" val="0"/>
              </a:ext>
            </a:extLst>
          </a:blip>
          <a:srcRect l="50336" t="2434" r="1654" b="2434"/>
          <a:stretch>
            <a:fillRect/>
          </a:stretch>
        </p:blipFill>
        <p:spPr bwMode="auto">
          <a:xfrm>
            <a:off x="2268538" y="3876675"/>
            <a:ext cx="2165350" cy="217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02183" name="Rectangle 7"/>
          <p:cNvSpPr>
            <a:spLocks noChangeArrowheads="1"/>
          </p:cNvSpPr>
          <p:nvPr/>
        </p:nvSpPr>
        <p:spPr bwMode="auto">
          <a:xfrm>
            <a:off x="3195638" y="4900613"/>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02184" name="Rectangle 8"/>
          <p:cNvSpPr>
            <a:spLocks noChangeArrowheads="1"/>
          </p:cNvSpPr>
          <p:nvPr/>
        </p:nvSpPr>
        <p:spPr bwMode="auto">
          <a:xfrm>
            <a:off x="2505075" y="4894263"/>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02185" name="Rectangle 9"/>
          <p:cNvSpPr>
            <a:spLocks noChangeArrowheads="1"/>
          </p:cNvSpPr>
          <p:nvPr/>
        </p:nvSpPr>
        <p:spPr bwMode="auto">
          <a:xfrm>
            <a:off x="6945313" y="4900613"/>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02186" name="Rectangle 10"/>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02187" name="Text Box 11"/>
          <p:cNvSpPr txBox="1">
            <a:spLocks noChangeArrowheads="1"/>
          </p:cNvSpPr>
          <p:nvPr/>
        </p:nvSpPr>
        <p:spPr bwMode="auto">
          <a:xfrm>
            <a:off x="1717675" y="3544888"/>
            <a:ext cx="11112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OS view</a:t>
            </a:r>
          </a:p>
        </p:txBody>
      </p:sp>
      <p:sp>
        <p:nvSpPr>
          <p:cNvPr id="1202188" name="Text Box 12"/>
          <p:cNvSpPr txBox="1">
            <a:spLocks noChangeArrowheads="1"/>
          </p:cNvSpPr>
          <p:nvPr/>
        </p:nvSpPr>
        <p:spPr bwMode="auto">
          <a:xfrm>
            <a:off x="6037263" y="3544888"/>
            <a:ext cx="123031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real view</a:t>
            </a:r>
          </a:p>
        </p:txBody>
      </p:sp>
      <p:sp>
        <p:nvSpPr>
          <p:cNvPr id="27660" name="Rectangle 13"/>
          <p:cNvSpPr>
            <a:spLocks noGrp="1" noChangeArrowheads="1"/>
          </p:cNvSpPr>
          <p:nvPr>
            <p:ph type="body" idx="1"/>
          </p:nvPr>
        </p:nvSpPr>
        <p:spPr>
          <a:xfrm>
            <a:off x="0" y="866775"/>
            <a:ext cx="9144000" cy="2892425"/>
          </a:xfrm>
        </p:spPr>
        <p:txBody>
          <a:bodyPr/>
          <a:lstStyle/>
          <a:p>
            <a:pPr eaLnBrk="1" hangingPunct="1"/>
            <a:r>
              <a:rPr lang="en-US" sz="2400"/>
              <a:t>Disk used to be simple devices and disk scheduling used to be performed by OS (file system or device driver) only…</a:t>
            </a:r>
            <a:br>
              <a:rPr lang="en-US" sz="2400"/>
            </a:br>
            <a:endParaRPr lang="en-US" sz="2400"/>
          </a:p>
          <a:p>
            <a:pPr eaLnBrk="1" hangingPunct="1"/>
            <a:r>
              <a:rPr lang="en-US" sz="2400"/>
              <a:t>… but, new disks are more complex  </a:t>
            </a:r>
          </a:p>
          <a:p>
            <a:pPr lvl="1" eaLnBrk="1" hangingPunct="1"/>
            <a:r>
              <a:rPr lang="en-US" sz="2000"/>
              <a:t>hide their true layout</a:t>
            </a:r>
          </a:p>
          <a:p>
            <a:pPr lvl="1" eaLnBrk="1" hangingPunct="1"/>
            <a:r>
              <a:rPr lang="en-US" sz="2000"/>
              <a:t>transparently move blocks to spare cylinders</a:t>
            </a:r>
          </a:p>
          <a:p>
            <a:pPr lvl="1" eaLnBrk="1" hangingPunct="1"/>
            <a:r>
              <a:rPr lang="en-US" sz="2000">
                <a:solidFill>
                  <a:schemeClr val="folHlink"/>
                </a:solidFill>
              </a:rPr>
              <a:t>have different zones</a:t>
            </a:r>
          </a:p>
        </p:txBody>
      </p:sp>
      <p:sp>
        <p:nvSpPr>
          <p:cNvPr id="1202190" name="Rectangle 14"/>
          <p:cNvSpPr>
            <a:spLocks noChangeArrowheads="1"/>
          </p:cNvSpPr>
          <p:nvPr/>
        </p:nvSpPr>
        <p:spPr bwMode="auto">
          <a:xfrm>
            <a:off x="2503488" y="4892675"/>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02191" name="Rectangle 15"/>
          <p:cNvSpPr>
            <a:spLocks noChangeArrowheads="1"/>
          </p:cNvSpPr>
          <p:nvPr/>
        </p:nvSpPr>
        <p:spPr bwMode="auto">
          <a:xfrm>
            <a:off x="6953250" y="4899025"/>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02192" name="Rectangle 16"/>
          <p:cNvSpPr>
            <a:spLocks noChangeArrowheads="1"/>
          </p:cNvSpPr>
          <p:nvPr/>
        </p:nvSpPr>
        <p:spPr bwMode="auto">
          <a:xfrm>
            <a:off x="3194050" y="4899025"/>
            <a:ext cx="107950" cy="10795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02193" name="Rectangle 17"/>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02194" name="Rectangle 18"/>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02195" name="Rectangle 19"/>
          <p:cNvSpPr>
            <a:spLocks noChangeArrowheads="1"/>
          </p:cNvSpPr>
          <p:nvPr/>
        </p:nvSpPr>
        <p:spPr bwMode="auto">
          <a:xfrm>
            <a:off x="7623175" y="4897438"/>
            <a:ext cx="107950" cy="107950"/>
          </a:xfrm>
          <a:prstGeom prst="rect">
            <a:avLst/>
          </a:prstGeom>
          <a:solidFill>
            <a:schemeClr val="folHlink"/>
          </a:solidFill>
          <a:ln w="9525">
            <a:solidFill>
              <a:schemeClr val="tx1"/>
            </a:solidFill>
            <a:miter lim="800000"/>
            <a:headEnd/>
            <a:tailEnd/>
          </a:ln>
        </p:spPr>
        <p:txBody>
          <a:bodyPr wrap="none" anchor="ctr"/>
          <a:lstStyle/>
          <a:p>
            <a:endParaRPr lang="nb-NO"/>
          </a:p>
        </p:txBody>
      </p:sp>
      <p:pic>
        <p:nvPicPr>
          <p:cNvPr id="1202196" name="Picture 20" descr="MCPE07014_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25" y="4746625"/>
            <a:ext cx="303213"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2197" name="Picture 21" descr="MCPE07014_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1888" y="4746625"/>
            <a:ext cx="303212" cy="41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02179" name="Rectangle 3"/>
          <p:cNvSpPr>
            <a:spLocks noChangeArrowheads="1"/>
          </p:cNvSpPr>
          <p:nvPr/>
        </p:nvSpPr>
        <p:spPr bwMode="auto">
          <a:xfrm>
            <a:off x="6434138" y="3949700"/>
            <a:ext cx="2727325"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176213" indent="-176213" eaLnBrk="1" hangingPunct="1">
              <a:spcBef>
                <a:spcPct val="20000"/>
              </a:spcBef>
              <a:buClr>
                <a:srgbClr val="FF6600"/>
              </a:buClr>
              <a:buSzPct val="120000"/>
              <a:buFont typeface="Wingdings" pitchFamily="2" charset="2"/>
              <a:buChar char="§"/>
            </a:pPr>
            <a:r>
              <a:rPr lang="en-US" sz="1400"/>
              <a:t>Zoned CAV disks</a:t>
            </a:r>
          </a:p>
          <a:p>
            <a:pPr marL="536575" lvl="1" indent="-180975" eaLnBrk="1" hangingPunct="1">
              <a:spcBef>
                <a:spcPct val="20000"/>
              </a:spcBef>
              <a:buClr>
                <a:srgbClr val="FF6600"/>
              </a:buClr>
              <a:buFont typeface="Tahoma" pitchFamily="34" charset="0"/>
              <a:buChar char="−"/>
            </a:pPr>
            <a:r>
              <a:rPr lang="en-US" sz="1200" b="0"/>
              <a:t>constant rotation speed </a:t>
            </a:r>
          </a:p>
          <a:p>
            <a:pPr marL="536575" lvl="1" indent="-180975" eaLnBrk="1" hangingPunct="1">
              <a:spcBef>
                <a:spcPct val="20000"/>
              </a:spcBef>
              <a:buClr>
                <a:srgbClr val="FF6600"/>
              </a:buClr>
              <a:buFont typeface="Tahoma" pitchFamily="34" charset="0"/>
              <a:buChar char="−"/>
            </a:pPr>
            <a:r>
              <a:rPr lang="en-US" sz="1200" b="0"/>
              <a:t>zones are ranges of tracks</a:t>
            </a:r>
          </a:p>
          <a:p>
            <a:pPr marL="536575" lvl="1" indent="-180975" eaLnBrk="1" hangingPunct="1">
              <a:spcBef>
                <a:spcPct val="20000"/>
              </a:spcBef>
              <a:buClr>
                <a:srgbClr val="FF6600"/>
              </a:buClr>
              <a:buFont typeface="Tahoma" pitchFamily="34" charset="0"/>
              <a:buChar char="−"/>
            </a:pPr>
            <a:r>
              <a:rPr lang="en-US" sz="1200" b="0"/>
              <a:t>typical few zones</a:t>
            </a:r>
          </a:p>
          <a:p>
            <a:pPr marL="536575" lvl="1" indent="-180975" eaLnBrk="1" hangingPunct="1">
              <a:spcBef>
                <a:spcPct val="20000"/>
              </a:spcBef>
              <a:buClr>
                <a:srgbClr val="FF6600"/>
              </a:buClr>
              <a:buFont typeface="Tahoma" pitchFamily="34" charset="0"/>
              <a:buChar char="−"/>
            </a:pPr>
            <a:r>
              <a:rPr lang="en-US" sz="1200" b="0"/>
              <a:t>the different zones have different amount of data, i.e., more better on outer tracks</a:t>
            </a:r>
          </a:p>
          <a:p>
            <a:pPr marL="536575" lvl="1" indent="-180975" eaLnBrk="1" hangingPunct="1">
              <a:spcBef>
                <a:spcPct val="20000"/>
              </a:spcBef>
              <a:buClr>
                <a:srgbClr val="FF6600"/>
              </a:buClr>
              <a:buFont typeface="Wingdings" pitchFamily="2" charset="2"/>
              <a:buChar char="ð"/>
            </a:pPr>
            <a:r>
              <a:rPr lang="en-US" sz="1200" b="0"/>
              <a:t>thus, </a:t>
            </a:r>
            <a:r>
              <a:rPr lang="en-US" sz="1200" b="0">
                <a:solidFill>
                  <a:schemeClr val="folHlink"/>
                </a:solidFill>
              </a:rPr>
              <a:t>variable transfer time</a:t>
            </a:r>
          </a:p>
        </p:txBody>
      </p:sp>
      <p:graphicFrame>
        <p:nvGraphicFramePr>
          <p:cNvPr id="22" name="Group 6"/>
          <p:cNvGraphicFramePr>
            <a:graphicFrameLocks noGrp="1"/>
          </p:cNvGraphicFramePr>
          <p:nvPr/>
        </p:nvGraphicFramePr>
        <p:xfrm>
          <a:off x="4712655" y="401035"/>
          <a:ext cx="4422989" cy="2840678"/>
        </p:xfrm>
        <a:graphic>
          <a:graphicData uri="http://schemas.openxmlformats.org/drawingml/2006/table">
            <a:tbl>
              <a:tblPr/>
              <a:tblGrid>
                <a:gridCol w="312982">
                  <a:extLst>
                    <a:ext uri="{9D8B030D-6E8A-4147-A177-3AD203B41FA5}">
                      <a16:colId xmlns:a16="http://schemas.microsoft.com/office/drawing/2014/main" val="20000"/>
                    </a:ext>
                  </a:extLst>
                </a:gridCol>
                <a:gridCol w="716541">
                  <a:extLst>
                    <a:ext uri="{9D8B030D-6E8A-4147-A177-3AD203B41FA5}">
                      <a16:colId xmlns:a16="http://schemas.microsoft.com/office/drawing/2014/main" val="20001"/>
                    </a:ext>
                  </a:extLst>
                </a:gridCol>
                <a:gridCol w="642138">
                  <a:extLst>
                    <a:ext uri="{9D8B030D-6E8A-4147-A177-3AD203B41FA5}">
                      <a16:colId xmlns:a16="http://schemas.microsoft.com/office/drawing/2014/main" val="20002"/>
                    </a:ext>
                  </a:extLst>
                </a:gridCol>
                <a:gridCol w="705219">
                  <a:extLst>
                    <a:ext uri="{9D8B030D-6E8A-4147-A177-3AD203B41FA5}">
                      <a16:colId xmlns:a16="http://schemas.microsoft.com/office/drawing/2014/main" val="20003"/>
                    </a:ext>
                  </a:extLst>
                </a:gridCol>
                <a:gridCol w="679341">
                  <a:extLst>
                    <a:ext uri="{9D8B030D-6E8A-4147-A177-3AD203B41FA5}">
                      <a16:colId xmlns:a16="http://schemas.microsoft.com/office/drawing/2014/main" val="20004"/>
                    </a:ext>
                  </a:extLst>
                </a:gridCol>
                <a:gridCol w="685810">
                  <a:extLst>
                    <a:ext uri="{9D8B030D-6E8A-4147-A177-3AD203B41FA5}">
                      <a16:colId xmlns:a16="http://schemas.microsoft.com/office/drawing/2014/main" val="20005"/>
                    </a:ext>
                  </a:extLst>
                </a:gridCol>
                <a:gridCol w="680958">
                  <a:extLst>
                    <a:ext uri="{9D8B030D-6E8A-4147-A177-3AD203B41FA5}">
                      <a16:colId xmlns:a16="http://schemas.microsoft.com/office/drawing/2014/main" val="20006"/>
                    </a:ext>
                  </a:extLst>
                </a:gridCol>
              </a:tblGrid>
              <a:tr h="701178">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Zone</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Cylinders per Zone</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Sectors per Track</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Zone Transfer Rate (</a:t>
                      </a:r>
                      <a:r>
                        <a:rPr kumimoji="0" lang="en-US" sz="900" b="1" i="0" u="none" strike="noStrike" cap="none" normalizeH="0" baseline="0" dirty="0" err="1">
                          <a:ln>
                            <a:noFill/>
                          </a:ln>
                          <a:solidFill>
                            <a:schemeClr val="tx1"/>
                          </a:solidFill>
                          <a:effectLst/>
                          <a:latin typeface="Tahoma" charset="0"/>
                          <a:ea typeface="ＭＳ Ｐゴシック" charset="-128"/>
                          <a:cs typeface="Arial" charset="0"/>
                        </a:rPr>
                        <a:t>MBps</a:t>
                      </a:r>
                      <a:r>
                        <a:rPr kumimoji="0" lang="en-US" sz="900" b="1" i="0" u="none" strike="noStrike" cap="none" normalizeH="0" baseline="0" dirty="0">
                          <a:ln>
                            <a:noFill/>
                          </a:ln>
                          <a:solidFill>
                            <a:schemeClr val="tx1"/>
                          </a:solidFill>
                          <a:effectLst/>
                          <a:latin typeface="Tahoma" charset="0"/>
                          <a:ea typeface="ＭＳ Ｐゴシック" charset="-128"/>
                          <a:cs typeface="Arial" charset="0"/>
                        </a:rPr>
                        <a:t>)</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Sectors per Zone</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Efficiency</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tx1"/>
                          </a:solidFill>
                          <a:effectLst/>
                          <a:latin typeface="Tahoma" charset="0"/>
                          <a:ea typeface="ＭＳ Ｐゴシック" charset="-128"/>
                          <a:cs typeface="Arial" charset="0"/>
                        </a:rPr>
                        <a:t>Formatted Capacity (MB)</a:t>
                      </a:r>
                      <a:endParaRPr kumimoji="0" lang="en-US" sz="900" b="0" i="0" u="none" strike="noStrike" cap="none" normalizeH="0" baseline="0" dirty="0">
                        <a:ln>
                          <a:noFill/>
                        </a:ln>
                        <a:solidFill>
                          <a:schemeClr val="tx1"/>
                        </a:solidFill>
                        <a:effectLst/>
                        <a:latin typeface="Tahoma" charset="0"/>
                        <a:ea typeface="ＭＳ Ｐゴシック" charset="-128"/>
                        <a:cs typeface="Arial" charset="0"/>
                      </a:endParaRPr>
                    </a:p>
                  </a:txBody>
                  <a:tcPr marL="36000" marR="36000" marT="36000" marB="36000" vert="vert27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bg1"/>
                          </a:solidFill>
                          <a:effectLst/>
                          <a:latin typeface="Tahoma" charset="0"/>
                          <a:ea typeface="ＭＳ Ｐゴシック" charset="-128"/>
                          <a:cs typeface="Arial" charset="0"/>
                        </a:rPr>
                        <a:t>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bg1"/>
                          </a:solidFill>
                          <a:effectLst/>
                          <a:latin typeface="Tahoma" charset="0"/>
                          <a:ea typeface="ＭＳ Ｐゴシック" charset="-128"/>
                          <a:cs typeface="Arial" charset="0"/>
                        </a:rPr>
                        <a:t>3544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chemeClr val="bg1"/>
                          </a:solidFill>
                          <a:effectLst/>
                          <a:latin typeface="Tahoma" charset="0"/>
                          <a:ea typeface="ＭＳ Ｐゴシック" charset="-128"/>
                          <a:cs typeface="Arial" charset="0"/>
                        </a:rPr>
                        <a:t>672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rgbClr val="FFFF00"/>
                          </a:solidFill>
                          <a:effectLst/>
                          <a:latin typeface="Tahoma" charset="0"/>
                          <a:ea typeface="ＭＳ Ｐゴシック" charset="-128"/>
                          <a:cs typeface="Arial" charset="0"/>
                        </a:rPr>
                        <a:t>890,98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bg1"/>
                          </a:solidFill>
                          <a:effectLst/>
                          <a:latin typeface="Tahoma" charset="0"/>
                          <a:ea typeface="ＭＳ Ｐゴシック" charset="-128"/>
                          <a:cs typeface="Arial" charset="0"/>
                        </a:rPr>
                        <a:t>19014912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bg1"/>
                          </a:solidFill>
                          <a:effectLst/>
                          <a:latin typeface="Tahoma" charset="0"/>
                          <a:ea typeface="ＭＳ Ｐゴシック" charset="-128"/>
                          <a:cs typeface="Arial" charset="0"/>
                        </a:rPr>
                        <a:t>77,2%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chemeClr val="bg1"/>
                          </a:solidFill>
                          <a:effectLst/>
                          <a:latin typeface="Tahoma" charset="0"/>
                          <a:ea typeface="ＭＳ Ｐゴシック" charset="-128"/>
                          <a:cs typeface="Arial" charset="0"/>
                        </a:rPr>
                        <a:t>9735,635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tx1">
                        <a:lumMod val="50000"/>
                        <a:lumOff val="50000"/>
                      </a:schemeClr>
                    </a:solidFill>
                  </a:tcPr>
                </a:tc>
                <a:extLst>
                  <a:ext uri="{0D108BD9-81ED-4DB2-BD59-A6C34878D82A}">
                    <a16:rowId xmlns:a16="http://schemas.microsoft.com/office/drawing/2014/main" val="10001"/>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3382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652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878,43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17604000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76,0%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9013,248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3079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624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835,76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15340416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76,5%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7854,293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2939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595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801,88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13961080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76,0%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7148,073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2805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576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755,29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12897792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78,1%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6603,669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2676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537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728,47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11474616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75,5%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5875,003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2554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512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687,05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10440704</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76,3%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5345,641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2437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480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649,41</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9338880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75,7%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4781,506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9</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2325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466</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632,47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8648960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a:ln>
                            <a:noFill/>
                          </a:ln>
                          <a:solidFill>
                            <a:schemeClr val="tx1"/>
                          </a:solidFill>
                          <a:effectLst/>
                          <a:latin typeface="Tahoma" charset="0"/>
                          <a:ea typeface="ＭＳ Ｐゴシック" charset="-128"/>
                          <a:cs typeface="Arial" charset="0"/>
                        </a:rPr>
                        <a:t>75,5%</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chemeClr val="tx1"/>
                          </a:solidFill>
                          <a:effectLst/>
                          <a:latin typeface="Tahoma" charset="0"/>
                          <a:ea typeface="ＭＳ Ｐゴシック" charset="-128"/>
                          <a:cs typeface="Arial" charset="0"/>
                        </a:rPr>
                        <a:t>4428,268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213950">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rgbClr val="FFFFFF"/>
                          </a:solidFill>
                          <a:effectLst/>
                          <a:latin typeface="Tahoma" charset="0"/>
                          <a:ea typeface="ＭＳ Ｐゴシック" charset="-128"/>
                          <a:cs typeface="Arial" charset="0"/>
                        </a:rPr>
                        <a:t>10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a:ln>
                            <a:noFill/>
                          </a:ln>
                          <a:solidFill>
                            <a:srgbClr val="FFFFFF"/>
                          </a:solidFill>
                          <a:effectLst/>
                          <a:latin typeface="Tahoma" charset="0"/>
                          <a:ea typeface="ＭＳ Ｐゴシック" charset="-128"/>
                          <a:cs typeface="Arial" charset="0"/>
                        </a:rPr>
                        <a:t>2342</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rgbClr val="FFFFFF"/>
                          </a:solidFill>
                          <a:effectLst/>
                          <a:latin typeface="Tahoma" charset="0"/>
                          <a:ea typeface="ＭＳ Ｐゴシック" charset="-128"/>
                          <a:cs typeface="Arial" charset="0"/>
                        </a:rPr>
                        <a:t>438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rgbClr val="FFFF00"/>
                          </a:solidFill>
                          <a:effectLst/>
                          <a:latin typeface="Tahoma" charset="0"/>
                          <a:ea typeface="ＭＳ Ｐゴシック" charset="-128"/>
                          <a:cs typeface="Arial" charset="0"/>
                        </a:rPr>
                        <a:t>596,07</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rgbClr val="FFFFFF"/>
                          </a:solidFill>
                          <a:effectLst/>
                          <a:latin typeface="Tahoma" charset="0"/>
                          <a:ea typeface="ＭＳ Ｐゴシック" charset="-128"/>
                          <a:cs typeface="Arial" charset="0"/>
                        </a:rPr>
                        <a:t>8188848</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0" i="0" u="none" strike="noStrike" cap="none" normalizeH="0" baseline="0" dirty="0">
                          <a:ln>
                            <a:noFill/>
                          </a:ln>
                          <a:solidFill>
                            <a:srgbClr val="FFFFFF"/>
                          </a:solidFill>
                          <a:effectLst/>
                          <a:latin typeface="Tahoma" charset="0"/>
                          <a:ea typeface="ＭＳ Ｐゴシック" charset="-128"/>
                          <a:cs typeface="Arial" charset="0"/>
                        </a:rPr>
                        <a:t>75,3%</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900" b="1" i="0" u="none" strike="noStrike" cap="none" normalizeH="0" baseline="0" dirty="0">
                          <a:ln>
                            <a:noFill/>
                          </a:ln>
                          <a:solidFill>
                            <a:srgbClr val="FFFFFF"/>
                          </a:solidFill>
                          <a:effectLst/>
                          <a:latin typeface="Tahoma" charset="0"/>
                          <a:ea typeface="ＭＳ Ｐゴシック" charset="-128"/>
                          <a:cs typeface="Arial" charset="0"/>
                        </a:rPr>
                        <a:t>4192,690</a:t>
                      </a:r>
                    </a:p>
                  </a:txBody>
                  <a:tcPr marL="36000" marR="36000" marT="36000" marB="36000"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7F7F7F"/>
                    </a:solidFill>
                  </a:tcPr>
                </a:tc>
                <a:extLst>
                  <a:ext uri="{0D108BD9-81ED-4DB2-BD59-A6C34878D82A}">
                    <a16:rowId xmlns:a16="http://schemas.microsoft.com/office/drawing/2014/main" val="10010"/>
                  </a:ext>
                </a:extLst>
              </a:tr>
            </a:tbl>
          </a:graphicData>
        </a:graphic>
      </p:graphicFrame>
      <p:sp>
        <p:nvSpPr>
          <p:cNvPr id="23" name="TextBox 22"/>
          <p:cNvSpPr txBox="1"/>
          <p:nvPr/>
        </p:nvSpPr>
        <p:spPr>
          <a:xfrm>
            <a:off x="7631604" y="44557"/>
            <a:ext cx="1553893" cy="307777"/>
          </a:xfrm>
          <a:prstGeom prst="rect">
            <a:avLst/>
          </a:prstGeom>
          <a:noFill/>
        </p:spPr>
        <p:txBody>
          <a:bodyPr wrap="none" rtlCol="0">
            <a:spAutoFit/>
          </a:bodyPr>
          <a:lstStyle/>
          <a:p>
            <a:r>
              <a:rPr lang="en-US" sz="1400" dirty="0"/>
              <a:t>Seagate X15.3: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02178"/>
                                        </p:tgtEl>
                                        <p:attrNameLst>
                                          <p:attrName>style.visibility</p:attrName>
                                        </p:attrNameLst>
                                      </p:cBhvr>
                                      <p:to>
                                        <p:strVal val="visible"/>
                                      </p:to>
                                    </p:set>
                                    <p:animEffect transition="in" filter="dissolve">
                                      <p:cBhvr>
                                        <p:cTn id="7" dur="500"/>
                                        <p:tgtEl>
                                          <p:spTgt spid="1202178"/>
                                        </p:tgtEl>
                                      </p:cBhvr>
                                    </p:animEffect>
                                  </p:childTnLst>
                                </p:cTn>
                              </p:par>
                              <p:par>
                                <p:cTn id="8" presetID="9" presetClass="entr" presetSubtype="0" fill="hold" nodeType="withEffect">
                                  <p:stCondLst>
                                    <p:cond delay="0"/>
                                  </p:stCondLst>
                                  <p:childTnLst>
                                    <p:set>
                                      <p:cBhvr>
                                        <p:cTn id="9" dur="1" fill="hold">
                                          <p:stCondLst>
                                            <p:cond delay="0"/>
                                          </p:stCondLst>
                                        </p:cTn>
                                        <p:tgtEl>
                                          <p:spTgt spid="1202182"/>
                                        </p:tgtEl>
                                        <p:attrNameLst>
                                          <p:attrName>style.visibility</p:attrName>
                                        </p:attrNameLst>
                                      </p:cBhvr>
                                      <p:to>
                                        <p:strVal val="visible"/>
                                      </p:to>
                                    </p:set>
                                    <p:animEffect transition="in" filter="dissolve">
                                      <p:cBhvr>
                                        <p:cTn id="10" dur="500"/>
                                        <p:tgtEl>
                                          <p:spTgt spid="120218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02179"/>
                                        </p:tgtEl>
                                        <p:attrNameLst>
                                          <p:attrName>style.visibility</p:attrName>
                                        </p:attrNameLst>
                                      </p:cBhvr>
                                      <p:to>
                                        <p:strVal val="visible"/>
                                      </p:to>
                                    </p:set>
                                    <p:animEffect transition="in" filter="dissolve">
                                      <p:cBhvr>
                                        <p:cTn id="15" dur="500"/>
                                        <p:tgtEl>
                                          <p:spTgt spid="1202179"/>
                                        </p:tgtEl>
                                      </p:cBhvr>
                                    </p:animEffect>
                                  </p:childTnLst>
                                </p:cTn>
                              </p:par>
                              <p:par>
                                <p:cTn id="16" presetID="9" presetClass="entr" presetSubtype="0" fill="hold" nodeType="withEffect">
                                  <p:stCondLst>
                                    <p:cond delay="0"/>
                                  </p:stCondLst>
                                  <p:childTnLst>
                                    <p:set>
                                      <p:cBhvr>
                                        <p:cTn id="17" dur="1" fill="hold">
                                          <p:stCondLst>
                                            <p:cond delay="0"/>
                                          </p:stCondLst>
                                        </p:cTn>
                                        <p:tgtEl>
                                          <p:spTgt spid="1202181"/>
                                        </p:tgtEl>
                                        <p:attrNameLst>
                                          <p:attrName>style.visibility</p:attrName>
                                        </p:attrNameLst>
                                      </p:cBhvr>
                                      <p:to>
                                        <p:strVal val="visible"/>
                                      </p:to>
                                    </p:set>
                                    <p:animEffect transition="in" filter="dissolve">
                                      <p:cBhvr>
                                        <p:cTn id="18" dur="500"/>
                                        <p:tgtEl>
                                          <p:spTgt spid="120218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xit" presetSubtype="0" fill="hold" grpId="1" nodeType="clickEffect">
                                  <p:stCondLst>
                                    <p:cond delay="0"/>
                                  </p:stCondLst>
                                  <p:childTnLst>
                                    <p:animEffect transition="out" filter="dissolve">
                                      <p:cBhvr>
                                        <p:cTn id="22" dur="500"/>
                                        <p:tgtEl>
                                          <p:spTgt spid="1202178"/>
                                        </p:tgtEl>
                                      </p:cBhvr>
                                    </p:animEffect>
                                    <p:set>
                                      <p:cBhvr>
                                        <p:cTn id="23" dur="1" fill="hold">
                                          <p:stCondLst>
                                            <p:cond delay="499"/>
                                          </p:stCondLst>
                                        </p:cTn>
                                        <p:tgtEl>
                                          <p:spTgt spid="1202178"/>
                                        </p:tgtEl>
                                        <p:attrNameLst>
                                          <p:attrName>style.visibility</p:attrName>
                                        </p:attrNameLst>
                                      </p:cBhvr>
                                      <p:to>
                                        <p:strVal val="hidden"/>
                                      </p:to>
                                    </p:set>
                                  </p:childTnLst>
                                </p:cTn>
                              </p:par>
                              <p:par>
                                <p:cTn id="24" presetID="9" presetClass="exit" presetSubtype="0" fill="hold" grpId="1" nodeType="withEffect">
                                  <p:stCondLst>
                                    <p:cond delay="0"/>
                                  </p:stCondLst>
                                  <p:childTnLst>
                                    <p:animEffect transition="out" filter="dissolve">
                                      <p:cBhvr>
                                        <p:cTn id="25" dur="500"/>
                                        <p:tgtEl>
                                          <p:spTgt spid="1202179"/>
                                        </p:tgtEl>
                                      </p:cBhvr>
                                    </p:animEffect>
                                    <p:set>
                                      <p:cBhvr>
                                        <p:cTn id="26" dur="1" fill="hold">
                                          <p:stCondLst>
                                            <p:cond delay="499"/>
                                          </p:stCondLst>
                                        </p:cTn>
                                        <p:tgtEl>
                                          <p:spTgt spid="1202179"/>
                                        </p:tgtEl>
                                        <p:attrNameLst>
                                          <p:attrName>style.visibility</p:attrName>
                                        </p:attrNameLst>
                                      </p:cBhvr>
                                      <p:to>
                                        <p:strVal val="hidden"/>
                                      </p:to>
                                    </p:set>
                                  </p:childTnLst>
                                </p:cTn>
                              </p:par>
                              <p:par>
                                <p:cTn id="27" presetID="35" presetClass="path" presetSubtype="0" accel="50000" decel="50000" fill="hold" nodeType="withEffect">
                                  <p:stCondLst>
                                    <p:cond delay="0"/>
                                  </p:stCondLst>
                                  <p:childTnLst>
                                    <p:animMotion origin="layout" path="M -3.05556E-6 3.7037E-7 L -0.1184 3.7037E-7 " pathEditMode="relative" rAng="0" ptsTypes="AA">
                                      <p:cBhvr>
                                        <p:cTn id="28" dur="2000" fill="hold"/>
                                        <p:tgtEl>
                                          <p:spTgt spid="1202182"/>
                                        </p:tgtEl>
                                        <p:attrNameLst>
                                          <p:attrName>ppt_x</p:attrName>
                                          <p:attrName>ppt_y</p:attrName>
                                        </p:attrNameLst>
                                      </p:cBhvr>
                                      <p:rCtr x="-5920" y="0"/>
                                    </p:animMotion>
                                  </p:childTnLst>
                                </p:cTn>
                              </p:par>
                              <p:par>
                                <p:cTn id="29" presetID="63" presetClass="path" presetSubtype="0" accel="50000" decel="50000" fill="hold" nodeType="withEffect">
                                  <p:stCondLst>
                                    <p:cond delay="0"/>
                                  </p:stCondLst>
                                  <p:childTnLst>
                                    <p:animMotion origin="layout" path="M -3.33333E-6 2.96296E-6 L 0.11945 2.96296E-6 " pathEditMode="relative" rAng="0" ptsTypes="AA">
                                      <p:cBhvr>
                                        <p:cTn id="30" dur="2000" fill="hold"/>
                                        <p:tgtEl>
                                          <p:spTgt spid="1202181"/>
                                        </p:tgtEl>
                                        <p:attrNameLst>
                                          <p:attrName>ppt_x</p:attrName>
                                          <p:attrName>ppt_y</p:attrName>
                                        </p:attrNameLst>
                                      </p:cBhvr>
                                      <p:rCtr x="5972" y="0"/>
                                    </p:animMotion>
                                  </p:childTnLst>
                                </p:cTn>
                              </p:par>
                            </p:childTnLst>
                          </p:cTn>
                        </p:par>
                        <p:par>
                          <p:cTn id="31" fill="hold" nodeType="afterGroup">
                            <p:stCondLst>
                              <p:cond delay="2000"/>
                            </p:stCondLst>
                            <p:childTnLst>
                              <p:par>
                                <p:cTn id="32" presetID="9" presetClass="entr" presetSubtype="0" fill="hold" grpId="0" nodeType="afterEffect">
                                  <p:stCondLst>
                                    <p:cond delay="0"/>
                                  </p:stCondLst>
                                  <p:childTnLst>
                                    <p:set>
                                      <p:cBhvr>
                                        <p:cTn id="33" dur="1" fill="hold">
                                          <p:stCondLst>
                                            <p:cond delay="0"/>
                                          </p:stCondLst>
                                        </p:cTn>
                                        <p:tgtEl>
                                          <p:spTgt spid="1202187"/>
                                        </p:tgtEl>
                                        <p:attrNameLst>
                                          <p:attrName>style.visibility</p:attrName>
                                        </p:attrNameLst>
                                      </p:cBhvr>
                                      <p:to>
                                        <p:strVal val="visible"/>
                                      </p:to>
                                    </p:set>
                                    <p:animEffect transition="in" filter="dissolve">
                                      <p:cBhvr>
                                        <p:cTn id="34" dur="500"/>
                                        <p:tgtEl>
                                          <p:spTgt spid="120218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202188"/>
                                        </p:tgtEl>
                                        <p:attrNameLst>
                                          <p:attrName>style.visibility</p:attrName>
                                        </p:attrNameLst>
                                      </p:cBhvr>
                                      <p:to>
                                        <p:strVal val="visible"/>
                                      </p:to>
                                    </p:set>
                                    <p:animEffect transition="in" filter="dissolve">
                                      <p:cBhvr>
                                        <p:cTn id="37" dur="500"/>
                                        <p:tgtEl>
                                          <p:spTgt spid="120218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8" presetClass="emph" presetSubtype="0" repeatCount="indefinite" fill="hold" nodeType="clickEffect">
                                  <p:stCondLst>
                                    <p:cond delay="0"/>
                                  </p:stCondLst>
                                  <p:childTnLst>
                                    <p:animRot by="21600000">
                                      <p:cBhvr>
                                        <p:cTn id="41" dur="5000" fill="hold"/>
                                        <p:tgtEl>
                                          <p:spTgt spid="1202181"/>
                                        </p:tgtEl>
                                        <p:attrNameLst>
                                          <p:attrName>r</p:attrName>
                                        </p:attrNameLst>
                                      </p:cBhvr>
                                    </p:animRot>
                                  </p:childTnLst>
                                </p:cTn>
                              </p:par>
                              <p:par>
                                <p:cTn id="42" presetID="8" presetClass="emph" presetSubtype="0" repeatCount="indefinite" fill="hold" nodeType="withEffect">
                                  <p:stCondLst>
                                    <p:cond delay="0"/>
                                  </p:stCondLst>
                                  <p:childTnLst>
                                    <p:animRot by="21600000">
                                      <p:cBhvr>
                                        <p:cTn id="43" dur="5000" fill="hold"/>
                                        <p:tgtEl>
                                          <p:spTgt spid="1202182"/>
                                        </p:tgtEl>
                                        <p:attrNameLst>
                                          <p:attrName>r</p:attrName>
                                        </p:attrNameLst>
                                      </p:cBhvr>
                                    </p:animRo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1202196"/>
                                        </p:tgtEl>
                                        <p:attrNameLst>
                                          <p:attrName>style.visibility</p:attrName>
                                        </p:attrNameLst>
                                      </p:cBhvr>
                                      <p:to>
                                        <p:strVal val="visible"/>
                                      </p:to>
                                    </p:set>
                                    <p:animEffect transition="in" filter="dissolve">
                                      <p:cBhvr>
                                        <p:cTn id="48" dur="500"/>
                                        <p:tgtEl>
                                          <p:spTgt spid="1202196"/>
                                        </p:tgtEl>
                                      </p:cBhvr>
                                    </p:animEffect>
                                  </p:childTnLst>
                                </p:cTn>
                              </p:par>
                              <p:par>
                                <p:cTn id="49" presetID="9" presetClass="entr" presetSubtype="0" fill="hold" nodeType="withEffect">
                                  <p:stCondLst>
                                    <p:cond delay="0"/>
                                  </p:stCondLst>
                                  <p:childTnLst>
                                    <p:set>
                                      <p:cBhvr>
                                        <p:cTn id="50" dur="1" fill="hold">
                                          <p:stCondLst>
                                            <p:cond delay="0"/>
                                          </p:stCondLst>
                                        </p:cTn>
                                        <p:tgtEl>
                                          <p:spTgt spid="1202197"/>
                                        </p:tgtEl>
                                        <p:attrNameLst>
                                          <p:attrName>style.visibility</p:attrName>
                                        </p:attrNameLst>
                                      </p:cBhvr>
                                      <p:to>
                                        <p:strVal val="visible"/>
                                      </p:to>
                                    </p:set>
                                    <p:animEffect transition="in" filter="dissolve">
                                      <p:cBhvr>
                                        <p:cTn id="51" dur="500"/>
                                        <p:tgtEl>
                                          <p:spTgt spid="1202197"/>
                                        </p:tgtEl>
                                      </p:cBhvr>
                                    </p:animEffect>
                                  </p:childTnLst>
                                </p:cTn>
                              </p:par>
                            </p:childTnLst>
                          </p:cTn>
                        </p:par>
                        <p:par>
                          <p:cTn id="52" fill="hold" nodeType="afterGroup">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20218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0219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0218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02191"/>
                                        </p:tgtEl>
                                        <p:attrNameLst>
                                          <p:attrName>style.visibility</p:attrName>
                                        </p:attrNameLst>
                                      </p:cBhvr>
                                      <p:to>
                                        <p:strVal val="visible"/>
                                      </p:to>
                                    </p:set>
                                  </p:childTnLst>
                                </p:cTn>
                              </p:par>
                              <p:par>
                                <p:cTn id="61" presetID="42" presetClass="path" presetSubtype="0" repeatCount="indefinite" accel="50000" decel="50000" fill="hold" grpId="1" nodeType="withEffect">
                                  <p:stCondLst>
                                    <p:cond delay="0"/>
                                  </p:stCondLst>
                                  <p:childTnLst>
                                    <p:animMotion origin="layout" path="M 0.0 0.0  L 0.0 0.33333  E" pathEditMode="relative" ptsTypes="">
                                      <p:cBhvr>
                                        <p:cTn id="62" dur="2000" fill="hold"/>
                                        <p:tgtEl>
                                          <p:spTgt spid="1202184"/>
                                        </p:tgtEl>
                                        <p:attrNameLst>
                                          <p:attrName>ppt_x</p:attrName>
                                          <p:attrName>ppt_y</p:attrName>
                                        </p:attrNameLst>
                                      </p:cBhvr>
                                    </p:animMotion>
                                  </p:childTnLst>
                                </p:cTn>
                              </p:par>
                              <p:par>
                                <p:cTn id="63" presetID="42" presetClass="path" presetSubtype="0" repeatCount="indefinite" accel="50000" decel="50000" fill="hold" grpId="1" nodeType="withEffect">
                                  <p:stCondLst>
                                    <p:cond delay="1000"/>
                                  </p:stCondLst>
                                  <p:childTnLst>
                                    <p:animMotion origin="layout" path="M 0.0 0.0  L 0.0 0.33333  E" pathEditMode="relative" ptsTypes="">
                                      <p:cBhvr>
                                        <p:cTn id="64" dur="2000" fill="hold"/>
                                        <p:tgtEl>
                                          <p:spTgt spid="1202190"/>
                                        </p:tgtEl>
                                        <p:attrNameLst>
                                          <p:attrName>ppt_x</p:attrName>
                                          <p:attrName>ppt_y</p:attrName>
                                        </p:attrNameLst>
                                      </p:cBhvr>
                                    </p:animMotion>
                                  </p:childTnLst>
                                </p:cTn>
                              </p:par>
                              <p:par>
                                <p:cTn id="65" presetID="42" presetClass="path" presetSubtype="0" repeatCount="indefinite" accel="50000" decel="50000" fill="hold" grpId="1" nodeType="withEffect">
                                  <p:stCondLst>
                                    <p:cond delay="0"/>
                                  </p:stCondLst>
                                  <p:childTnLst>
                                    <p:animMotion origin="layout" path="M 0.0 0.0  L 0.0 0.33333  E" pathEditMode="relative" ptsTypes="">
                                      <p:cBhvr>
                                        <p:cTn id="66" dur="2000" fill="hold"/>
                                        <p:tgtEl>
                                          <p:spTgt spid="1202185"/>
                                        </p:tgtEl>
                                        <p:attrNameLst>
                                          <p:attrName>ppt_x</p:attrName>
                                          <p:attrName>ppt_y</p:attrName>
                                        </p:attrNameLst>
                                      </p:cBhvr>
                                    </p:animMotion>
                                  </p:childTnLst>
                                </p:cTn>
                              </p:par>
                              <p:par>
                                <p:cTn id="67" presetID="42" presetClass="path" presetSubtype="0" repeatCount="indefinite" accel="50000" decel="50000" fill="hold" grpId="1" nodeType="withEffect">
                                  <p:stCondLst>
                                    <p:cond delay="1000"/>
                                  </p:stCondLst>
                                  <p:childTnLst>
                                    <p:animMotion origin="layout" path="M 0.0 0.0  L 0.0 0.33333  E" pathEditMode="relative" ptsTypes="">
                                      <p:cBhvr>
                                        <p:cTn id="68" dur="2000" fill="hold"/>
                                        <p:tgtEl>
                                          <p:spTgt spid="1202191"/>
                                        </p:tgtEl>
                                        <p:attrNameLst>
                                          <p:attrName>ppt_x</p:attrName>
                                          <p:attrName>ppt_y</p:attrName>
                                        </p:attrNameLst>
                                      </p:cBhvr>
                                    </p:animMotion>
                                  </p:childTnLst>
                                </p:cTn>
                              </p:par>
                            </p:childTnLst>
                          </p:cTn>
                        </p:par>
                      </p:childTnLst>
                    </p:cTn>
                  </p:par>
                  <p:par>
                    <p:cTn id="69" fill="hold" nodeType="clickPar">
                      <p:stCondLst>
                        <p:cond delay="indefinite"/>
                      </p:stCondLst>
                      <p:childTnLst>
                        <p:par>
                          <p:cTn id="70" fill="hold" nodeType="withGroup">
                            <p:stCondLst>
                              <p:cond delay="0"/>
                            </p:stCondLst>
                            <p:childTnLst>
                              <p:par>
                                <p:cTn id="71" presetID="9" presetClass="exit" presetSubtype="0" fill="hold" grpId="2" nodeType="clickEffect">
                                  <p:stCondLst>
                                    <p:cond delay="0"/>
                                  </p:stCondLst>
                                  <p:childTnLst>
                                    <p:animEffect transition="out" filter="dissolve">
                                      <p:cBhvr>
                                        <p:cTn id="72" dur="500"/>
                                        <p:tgtEl>
                                          <p:spTgt spid="1202185"/>
                                        </p:tgtEl>
                                      </p:cBhvr>
                                    </p:animEffect>
                                    <p:set>
                                      <p:cBhvr>
                                        <p:cTn id="73" dur="1" fill="hold">
                                          <p:stCondLst>
                                            <p:cond delay="499"/>
                                          </p:stCondLst>
                                        </p:cTn>
                                        <p:tgtEl>
                                          <p:spTgt spid="1202185"/>
                                        </p:tgtEl>
                                        <p:attrNameLst>
                                          <p:attrName>style.visibility</p:attrName>
                                        </p:attrNameLst>
                                      </p:cBhvr>
                                      <p:to>
                                        <p:strVal val="hidden"/>
                                      </p:to>
                                    </p:set>
                                  </p:childTnLst>
                                </p:cTn>
                              </p:par>
                              <p:par>
                                <p:cTn id="74" presetID="9" presetClass="exit" presetSubtype="0" fill="hold" grpId="2" nodeType="withEffect">
                                  <p:stCondLst>
                                    <p:cond delay="0"/>
                                  </p:stCondLst>
                                  <p:childTnLst>
                                    <p:animEffect transition="out" filter="dissolve">
                                      <p:cBhvr>
                                        <p:cTn id="75" dur="500"/>
                                        <p:tgtEl>
                                          <p:spTgt spid="1202191"/>
                                        </p:tgtEl>
                                      </p:cBhvr>
                                    </p:animEffect>
                                    <p:set>
                                      <p:cBhvr>
                                        <p:cTn id="76" dur="1" fill="hold">
                                          <p:stCondLst>
                                            <p:cond delay="499"/>
                                          </p:stCondLst>
                                        </p:cTn>
                                        <p:tgtEl>
                                          <p:spTgt spid="1202191"/>
                                        </p:tgtEl>
                                        <p:attrNameLst>
                                          <p:attrName>style.visibility</p:attrName>
                                        </p:attrNameLst>
                                      </p:cBhvr>
                                      <p:to>
                                        <p:strVal val="hidden"/>
                                      </p:to>
                                    </p:set>
                                  </p:childTnLst>
                                </p:cTn>
                              </p:par>
                              <p:par>
                                <p:cTn id="77" presetID="9" presetClass="exit" presetSubtype="0" fill="hold" grpId="2" nodeType="withEffect">
                                  <p:stCondLst>
                                    <p:cond delay="0"/>
                                  </p:stCondLst>
                                  <p:childTnLst>
                                    <p:animEffect transition="out" filter="dissolve">
                                      <p:cBhvr>
                                        <p:cTn id="78" dur="500"/>
                                        <p:tgtEl>
                                          <p:spTgt spid="1202184"/>
                                        </p:tgtEl>
                                      </p:cBhvr>
                                    </p:animEffect>
                                    <p:set>
                                      <p:cBhvr>
                                        <p:cTn id="79" dur="1" fill="hold">
                                          <p:stCondLst>
                                            <p:cond delay="499"/>
                                          </p:stCondLst>
                                        </p:cTn>
                                        <p:tgtEl>
                                          <p:spTgt spid="1202184"/>
                                        </p:tgtEl>
                                        <p:attrNameLst>
                                          <p:attrName>style.visibility</p:attrName>
                                        </p:attrNameLst>
                                      </p:cBhvr>
                                      <p:to>
                                        <p:strVal val="hidden"/>
                                      </p:to>
                                    </p:set>
                                  </p:childTnLst>
                                </p:cTn>
                              </p:par>
                              <p:par>
                                <p:cTn id="80" presetID="9" presetClass="exit" presetSubtype="0" fill="hold" grpId="2" nodeType="withEffect">
                                  <p:stCondLst>
                                    <p:cond delay="0"/>
                                  </p:stCondLst>
                                  <p:childTnLst>
                                    <p:animEffect transition="out" filter="dissolve">
                                      <p:cBhvr>
                                        <p:cTn id="81" dur="500"/>
                                        <p:tgtEl>
                                          <p:spTgt spid="1202190"/>
                                        </p:tgtEl>
                                      </p:cBhvr>
                                    </p:animEffect>
                                    <p:set>
                                      <p:cBhvr>
                                        <p:cTn id="82" dur="1" fill="hold">
                                          <p:stCondLst>
                                            <p:cond delay="499"/>
                                          </p:stCondLst>
                                        </p:cTn>
                                        <p:tgtEl>
                                          <p:spTgt spid="1202190"/>
                                        </p:tgtEl>
                                        <p:attrNameLst>
                                          <p:attrName>style.visibility</p:attrName>
                                        </p:attrNameLst>
                                      </p:cBhvr>
                                      <p:to>
                                        <p:strVal val="hidden"/>
                                      </p:to>
                                    </p:set>
                                  </p:childTnLst>
                                </p:cTn>
                              </p:par>
                              <p:par>
                                <p:cTn id="83" presetID="63" presetClass="path" presetSubtype="0" accel="50000" decel="50000" fill="hold" nodeType="withEffect">
                                  <p:stCondLst>
                                    <p:cond delay="0"/>
                                  </p:stCondLst>
                                  <p:childTnLst>
                                    <p:animMotion origin="layout" path="M 3.33333E-6 3.7037E-6 L 0.07708 3.7037E-6 " pathEditMode="relative" rAng="0" ptsTypes="AA">
                                      <p:cBhvr>
                                        <p:cTn id="84" dur="2000" fill="hold"/>
                                        <p:tgtEl>
                                          <p:spTgt spid="1202197"/>
                                        </p:tgtEl>
                                        <p:attrNameLst>
                                          <p:attrName>ppt_x</p:attrName>
                                          <p:attrName>ppt_y</p:attrName>
                                        </p:attrNameLst>
                                      </p:cBhvr>
                                      <p:rCtr x="3854" y="0"/>
                                    </p:animMotion>
                                  </p:childTnLst>
                                </p:cTn>
                              </p:par>
                              <p:par>
                                <p:cTn id="85" presetID="63" presetClass="path" presetSubtype="0" accel="50000" decel="50000" fill="hold" nodeType="withEffect">
                                  <p:stCondLst>
                                    <p:cond delay="0"/>
                                  </p:stCondLst>
                                  <p:childTnLst>
                                    <p:animMotion origin="layout" path="M 3.05556E-6 3.7037E-6 L 0.07534 3.7037E-6 " pathEditMode="relative" rAng="0" ptsTypes="AA">
                                      <p:cBhvr>
                                        <p:cTn id="86" dur="2000" fill="hold"/>
                                        <p:tgtEl>
                                          <p:spTgt spid="1202196"/>
                                        </p:tgtEl>
                                        <p:attrNameLst>
                                          <p:attrName>ppt_x</p:attrName>
                                          <p:attrName>ppt_y</p:attrName>
                                        </p:attrNameLst>
                                      </p:cBhvr>
                                      <p:rCtr x="3767" y="0"/>
                                    </p:animMotion>
                                  </p:childTnLst>
                                </p:cTn>
                              </p:par>
                            </p:childTnLst>
                          </p:cTn>
                        </p:par>
                        <p:par>
                          <p:cTn id="87" fill="hold" nodeType="afterGroup">
                            <p:stCondLst>
                              <p:cond delay="2000"/>
                            </p:stCondLst>
                            <p:childTnLst>
                              <p:par>
                                <p:cTn id="88" presetID="1" presetClass="entr" presetSubtype="0" fill="hold" grpId="0" nodeType="afterEffect">
                                  <p:stCondLst>
                                    <p:cond delay="0"/>
                                  </p:stCondLst>
                                  <p:childTnLst>
                                    <p:set>
                                      <p:cBhvr>
                                        <p:cTn id="89" dur="1" fill="hold">
                                          <p:stCondLst>
                                            <p:cond delay="0"/>
                                          </p:stCondLst>
                                        </p:cTn>
                                        <p:tgtEl>
                                          <p:spTgt spid="1202183"/>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1202192"/>
                                        </p:tgtEl>
                                        <p:attrNameLst>
                                          <p:attrName>style.visibility</p:attrName>
                                        </p:attrNameLst>
                                      </p:cBhvr>
                                      <p:to>
                                        <p:strVal val="visible"/>
                                      </p:to>
                                    </p:set>
                                  </p:childTnLst>
                                </p:cTn>
                              </p:par>
                              <p:par>
                                <p:cTn id="92" presetID="42" presetClass="path" presetSubtype="0" repeatCount="indefinite" accel="50000" decel="50000" fill="hold" grpId="1" nodeType="withEffect">
                                  <p:stCondLst>
                                    <p:cond delay="0"/>
                                  </p:stCondLst>
                                  <p:childTnLst>
                                    <p:animMotion origin="layout" path="M 0.0 0.0  L 0.0 0.33333  E" pathEditMode="relative" ptsTypes="">
                                      <p:cBhvr>
                                        <p:cTn id="93" dur="2000" fill="hold"/>
                                        <p:tgtEl>
                                          <p:spTgt spid="1202183"/>
                                        </p:tgtEl>
                                        <p:attrNameLst>
                                          <p:attrName>ppt_x</p:attrName>
                                          <p:attrName>ppt_y</p:attrName>
                                        </p:attrNameLst>
                                      </p:cBhvr>
                                    </p:animMotion>
                                  </p:childTnLst>
                                </p:cTn>
                              </p:par>
                              <p:par>
                                <p:cTn id="94" presetID="42" presetClass="path" presetSubtype="0" repeatCount="indefinite" accel="50000" decel="50000" fill="hold" grpId="1" nodeType="withEffect">
                                  <p:stCondLst>
                                    <p:cond delay="1000"/>
                                  </p:stCondLst>
                                  <p:childTnLst>
                                    <p:animMotion origin="layout" path="M 0.0 0.0  L 0.0 0.33333  E" pathEditMode="relative" ptsTypes="">
                                      <p:cBhvr>
                                        <p:cTn id="95" dur="2000" fill="hold"/>
                                        <p:tgtEl>
                                          <p:spTgt spid="1202192"/>
                                        </p:tgtEl>
                                        <p:attrNameLst>
                                          <p:attrName>ppt_x</p:attrName>
                                          <p:attrName>ppt_y</p:attrName>
                                        </p:attrNameLst>
                                      </p:cBhvr>
                                    </p:animMotion>
                                  </p:childTnLst>
                                </p:cTn>
                              </p:par>
                              <p:par>
                                <p:cTn id="96" presetID="1" presetClass="entr" presetSubtype="0" fill="hold" grpId="0" nodeType="withEffect">
                                  <p:stCondLst>
                                    <p:cond delay="1000"/>
                                  </p:stCondLst>
                                  <p:childTnLst>
                                    <p:set>
                                      <p:cBhvr>
                                        <p:cTn id="97" dur="1" fill="hold">
                                          <p:stCondLst>
                                            <p:cond delay="0"/>
                                          </p:stCondLst>
                                        </p:cTn>
                                        <p:tgtEl>
                                          <p:spTgt spid="1202186"/>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202193"/>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1202194"/>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202195"/>
                                        </p:tgtEl>
                                        <p:attrNameLst>
                                          <p:attrName>style.visibility</p:attrName>
                                        </p:attrNameLst>
                                      </p:cBhvr>
                                      <p:to>
                                        <p:strVal val="visible"/>
                                      </p:to>
                                    </p:set>
                                  </p:childTnLst>
                                </p:cTn>
                              </p:par>
                              <p:par>
                                <p:cTn id="104" presetID="42" presetClass="path" presetSubtype="0" repeatCount="indefinite" accel="50000" decel="50000" fill="hold" grpId="1" nodeType="withEffect">
                                  <p:stCondLst>
                                    <p:cond delay="300"/>
                                  </p:stCondLst>
                                  <p:childTnLst>
                                    <p:animMotion origin="layout" path="M 0.0 0.0  L 0.0 0.33333  E" pathEditMode="relative" ptsTypes="">
                                      <p:cBhvr>
                                        <p:cTn id="105" dur="1000" fill="hold"/>
                                        <p:tgtEl>
                                          <p:spTgt spid="1202193"/>
                                        </p:tgtEl>
                                        <p:attrNameLst>
                                          <p:attrName>ppt_x</p:attrName>
                                          <p:attrName>ppt_y</p:attrName>
                                        </p:attrNameLst>
                                      </p:cBhvr>
                                    </p:animMotion>
                                  </p:childTnLst>
                                </p:cTn>
                              </p:par>
                              <p:par>
                                <p:cTn id="106" presetID="42" presetClass="path" presetSubtype="0" repeatCount="indefinite" accel="50000" decel="50000" fill="hold" grpId="1" nodeType="withEffect">
                                  <p:stCondLst>
                                    <p:cond delay="500"/>
                                  </p:stCondLst>
                                  <p:childTnLst>
                                    <p:animMotion origin="layout" path="M 0.0 0.0  L 0.0 0.33333  E" pathEditMode="relative" ptsTypes="">
                                      <p:cBhvr>
                                        <p:cTn id="107" dur="1000" fill="hold"/>
                                        <p:tgtEl>
                                          <p:spTgt spid="1202186"/>
                                        </p:tgtEl>
                                        <p:attrNameLst>
                                          <p:attrName>ppt_x</p:attrName>
                                          <p:attrName>ppt_y</p:attrName>
                                        </p:attrNameLst>
                                      </p:cBhvr>
                                    </p:animMotion>
                                  </p:childTnLst>
                                </p:cTn>
                              </p:par>
                              <p:par>
                                <p:cTn id="108" presetID="42" presetClass="path" presetSubtype="0" repeatCount="indefinite" accel="50000" decel="50000" fill="hold" grpId="1" nodeType="withEffect">
                                  <p:stCondLst>
                                    <p:cond delay="800"/>
                                  </p:stCondLst>
                                  <p:childTnLst>
                                    <p:animMotion origin="layout" path="M 0.0 0.0  L 0.0 0.33333  E" pathEditMode="relative" ptsTypes="">
                                      <p:cBhvr>
                                        <p:cTn id="109" dur="1000" fill="hold"/>
                                        <p:tgtEl>
                                          <p:spTgt spid="1202194"/>
                                        </p:tgtEl>
                                        <p:attrNameLst>
                                          <p:attrName>ppt_x</p:attrName>
                                          <p:attrName>ppt_y</p:attrName>
                                        </p:attrNameLst>
                                      </p:cBhvr>
                                    </p:animMotion>
                                  </p:childTnLst>
                                </p:cTn>
                              </p:par>
                              <p:par>
                                <p:cTn id="110" presetID="42" presetClass="path" presetSubtype="0" repeatCount="indefinite" accel="50000" decel="50000" fill="hold" grpId="1" nodeType="withEffect">
                                  <p:stCondLst>
                                    <p:cond delay="0"/>
                                  </p:stCondLst>
                                  <p:childTnLst>
                                    <p:animMotion origin="layout" path="M 0.0 0.0  L 0.0 0.33333  E" pathEditMode="relative" ptsTypes="">
                                      <p:cBhvr>
                                        <p:cTn id="111" dur="1000" fill="hold"/>
                                        <p:tgtEl>
                                          <p:spTgt spid="1202195"/>
                                        </p:tgtEl>
                                        <p:attrNameLst>
                                          <p:attrName>ppt_x</p:attrName>
                                          <p:attrName>ppt_y</p:attrName>
                                        </p:attrNameLst>
                                      </p:cBhvr>
                                    </p:animMotion>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nodeType="clickEffect">
                                  <p:stCondLst>
                                    <p:cond delay="0"/>
                                  </p:stCondLst>
                                  <p:childTnLst>
                                    <p:set>
                                      <p:cBhvr>
                                        <p:cTn id="115" dur="1" fill="hold">
                                          <p:stCondLst>
                                            <p:cond delay="0"/>
                                          </p:stCondLst>
                                        </p:cTn>
                                        <p:tgtEl>
                                          <p:spTgt spid="22"/>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178" grpId="0"/>
      <p:bldP spid="1202178" grpId="1"/>
      <p:bldP spid="1202183" grpId="0" animBg="1"/>
      <p:bldP spid="1202183" grpId="1" animBg="1"/>
      <p:bldP spid="1202184" grpId="0" animBg="1"/>
      <p:bldP spid="1202184" grpId="1" animBg="1"/>
      <p:bldP spid="1202184" grpId="2" animBg="1"/>
      <p:bldP spid="1202185" grpId="0" animBg="1"/>
      <p:bldP spid="1202185" grpId="1" animBg="1"/>
      <p:bldP spid="1202185" grpId="2" animBg="1"/>
      <p:bldP spid="1202186" grpId="0" animBg="1"/>
      <p:bldP spid="1202186" grpId="1" animBg="1"/>
      <p:bldP spid="1202187" grpId="0"/>
      <p:bldP spid="1202188" grpId="0"/>
      <p:bldP spid="1202190" grpId="0" animBg="1"/>
      <p:bldP spid="1202190" grpId="1" animBg="1"/>
      <p:bldP spid="1202190" grpId="2" animBg="1"/>
      <p:bldP spid="1202191" grpId="0" animBg="1"/>
      <p:bldP spid="1202191" grpId="1" animBg="1"/>
      <p:bldP spid="1202191" grpId="2" animBg="1"/>
      <p:bldP spid="1202192" grpId="0" animBg="1"/>
      <p:bldP spid="1202192" grpId="1" animBg="1"/>
      <p:bldP spid="1202193" grpId="0" animBg="1"/>
      <p:bldP spid="1202193" grpId="1" animBg="1"/>
      <p:bldP spid="1202194" grpId="0" animBg="1"/>
      <p:bldP spid="1202194" grpId="1" animBg="1"/>
      <p:bldP spid="1202195" grpId="0" animBg="1"/>
      <p:bldP spid="1202195" grpId="1" animBg="1"/>
      <p:bldP spid="1202179" grpId="0"/>
      <p:bldP spid="1202179" grpId="1"/>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2178" name="Rectangle 2"/>
          <p:cNvSpPr>
            <a:spLocks noChangeArrowheads="1"/>
          </p:cNvSpPr>
          <p:nvPr/>
        </p:nvSpPr>
        <p:spPr bwMode="auto">
          <a:xfrm>
            <a:off x="-36513" y="3949700"/>
            <a:ext cx="2592388" cy="1439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176213" indent="-176213" eaLnBrk="1" hangingPunct="1">
              <a:spcBef>
                <a:spcPct val="20000"/>
              </a:spcBef>
              <a:buClr>
                <a:srgbClr val="FF6600"/>
              </a:buClr>
              <a:buSzPct val="120000"/>
              <a:buFont typeface="Wingdings" pitchFamily="2" charset="2"/>
              <a:buChar char="§"/>
            </a:pPr>
            <a:r>
              <a:rPr lang="en-US" sz="1400"/>
              <a:t>Constant angular velocity (CAV) disks</a:t>
            </a:r>
          </a:p>
          <a:p>
            <a:pPr marL="536575" lvl="1" indent="-180975" eaLnBrk="1" hangingPunct="1">
              <a:spcBef>
                <a:spcPct val="20000"/>
              </a:spcBef>
              <a:buClr>
                <a:srgbClr val="FF6600"/>
              </a:buClr>
              <a:buFont typeface="Tahoma" pitchFamily="34" charset="0"/>
              <a:buChar char="−"/>
            </a:pPr>
            <a:r>
              <a:rPr lang="en-US" sz="1200" b="0"/>
              <a:t>constant rotation speed</a:t>
            </a:r>
          </a:p>
          <a:p>
            <a:pPr marL="536575" lvl="1" indent="-180975" eaLnBrk="1" hangingPunct="1">
              <a:spcBef>
                <a:spcPct val="20000"/>
              </a:spcBef>
              <a:buClr>
                <a:srgbClr val="FF6600"/>
              </a:buClr>
              <a:buFont typeface="Tahoma" pitchFamily="34" charset="0"/>
              <a:buChar char="−"/>
            </a:pPr>
            <a:r>
              <a:rPr lang="en-US" sz="1200" b="0"/>
              <a:t>equal amount of data in each track</a:t>
            </a:r>
          </a:p>
          <a:p>
            <a:pPr marL="536575" lvl="1" indent="-180975" eaLnBrk="1" hangingPunct="1">
              <a:spcBef>
                <a:spcPct val="20000"/>
              </a:spcBef>
              <a:buClr>
                <a:srgbClr val="FF6600"/>
              </a:buClr>
              <a:buFont typeface="Wingdings" pitchFamily="2" charset="2"/>
              <a:buChar char="ð"/>
            </a:pPr>
            <a:r>
              <a:rPr lang="en-US" sz="1200" b="0"/>
              <a:t>thus, </a:t>
            </a:r>
            <a:r>
              <a:rPr lang="en-US" sz="1200" b="0">
                <a:solidFill>
                  <a:schemeClr val="folHlink"/>
                </a:solidFill>
              </a:rPr>
              <a:t>constant </a:t>
            </a:r>
            <a:br>
              <a:rPr lang="en-US" sz="1200" b="0">
                <a:solidFill>
                  <a:schemeClr val="folHlink"/>
                </a:solidFill>
              </a:rPr>
            </a:br>
            <a:r>
              <a:rPr lang="en-US" sz="1200" b="0">
                <a:solidFill>
                  <a:schemeClr val="folHlink"/>
                </a:solidFill>
              </a:rPr>
              <a:t>transfer time</a:t>
            </a:r>
          </a:p>
        </p:txBody>
      </p:sp>
      <p:sp>
        <p:nvSpPr>
          <p:cNvPr id="27651" name="Rectangle 4"/>
          <p:cNvSpPr>
            <a:spLocks noGrp="1" noChangeArrowheads="1"/>
          </p:cNvSpPr>
          <p:nvPr>
            <p:ph type="title"/>
          </p:nvPr>
        </p:nvSpPr>
        <p:spPr/>
        <p:txBody>
          <a:bodyPr/>
          <a:lstStyle/>
          <a:p>
            <a:pPr eaLnBrk="1" hangingPunct="1"/>
            <a:r>
              <a:rPr lang="en-US"/>
              <a:t>Modern Disk Scheduling</a:t>
            </a:r>
          </a:p>
        </p:txBody>
      </p:sp>
      <p:pic>
        <p:nvPicPr>
          <p:cNvPr id="1202181" name="Picture 5" descr="5-18"/>
          <p:cNvPicPr>
            <a:picLocks noChangeAspect="1" noChangeArrowheads="1"/>
          </p:cNvPicPr>
          <p:nvPr/>
        </p:nvPicPr>
        <p:blipFill>
          <a:blip r:embed="rId2">
            <a:extLst>
              <a:ext uri="{28A0092B-C50C-407E-A947-70E740481C1C}">
                <a14:useLocalDpi xmlns:a14="http://schemas.microsoft.com/office/drawing/2010/main" val="0"/>
              </a:ext>
            </a:extLst>
          </a:blip>
          <a:srcRect t="2432" r="50883" b="2432"/>
          <a:stretch>
            <a:fillRect/>
          </a:stretch>
        </p:blipFill>
        <p:spPr bwMode="auto">
          <a:xfrm>
            <a:off x="4513263" y="3884613"/>
            <a:ext cx="2214562" cy="2173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02182" name="Picture 6" descr="5-18"/>
          <p:cNvPicPr>
            <a:picLocks noChangeAspect="1" noChangeArrowheads="1"/>
          </p:cNvPicPr>
          <p:nvPr/>
        </p:nvPicPr>
        <p:blipFill>
          <a:blip r:embed="rId2">
            <a:extLst>
              <a:ext uri="{28A0092B-C50C-407E-A947-70E740481C1C}">
                <a14:useLocalDpi xmlns:a14="http://schemas.microsoft.com/office/drawing/2010/main" val="0"/>
              </a:ext>
            </a:extLst>
          </a:blip>
          <a:srcRect l="50336" t="2434" r="1654" b="2434"/>
          <a:stretch>
            <a:fillRect/>
          </a:stretch>
        </p:blipFill>
        <p:spPr bwMode="auto">
          <a:xfrm>
            <a:off x="2268538" y="3876675"/>
            <a:ext cx="2165350" cy="217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02187" name="Text Box 11"/>
          <p:cNvSpPr txBox="1">
            <a:spLocks noChangeArrowheads="1"/>
          </p:cNvSpPr>
          <p:nvPr/>
        </p:nvSpPr>
        <p:spPr bwMode="auto">
          <a:xfrm>
            <a:off x="1717675" y="3544888"/>
            <a:ext cx="11112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OS view</a:t>
            </a:r>
          </a:p>
        </p:txBody>
      </p:sp>
      <p:sp>
        <p:nvSpPr>
          <p:cNvPr id="1202188" name="Text Box 12"/>
          <p:cNvSpPr txBox="1">
            <a:spLocks noChangeArrowheads="1"/>
          </p:cNvSpPr>
          <p:nvPr/>
        </p:nvSpPr>
        <p:spPr bwMode="auto">
          <a:xfrm>
            <a:off x="6037263" y="3544888"/>
            <a:ext cx="1230312"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real view</a:t>
            </a:r>
          </a:p>
        </p:txBody>
      </p:sp>
      <p:sp>
        <p:nvSpPr>
          <p:cNvPr id="27660" name="Rectangle 13"/>
          <p:cNvSpPr>
            <a:spLocks noGrp="1" noChangeArrowheads="1"/>
          </p:cNvSpPr>
          <p:nvPr>
            <p:ph type="body" idx="1"/>
          </p:nvPr>
        </p:nvSpPr>
        <p:spPr>
          <a:xfrm>
            <a:off x="0" y="866775"/>
            <a:ext cx="9144000" cy="2892425"/>
          </a:xfrm>
        </p:spPr>
        <p:txBody>
          <a:bodyPr/>
          <a:lstStyle/>
          <a:p>
            <a:pPr eaLnBrk="1" hangingPunct="1"/>
            <a:r>
              <a:rPr lang="en-US" sz="2400"/>
              <a:t>Disk used to be simple devices and disk scheduling used to be performed by OS (file system or device driver) only…</a:t>
            </a:r>
            <a:br>
              <a:rPr lang="en-US" sz="2400"/>
            </a:br>
            <a:endParaRPr lang="en-US" sz="2400"/>
          </a:p>
          <a:p>
            <a:pPr eaLnBrk="1" hangingPunct="1"/>
            <a:r>
              <a:rPr lang="en-US" sz="2400"/>
              <a:t>… but, new disks are more complex  </a:t>
            </a:r>
          </a:p>
          <a:p>
            <a:pPr lvl="1" eaLnBrk="1" hangingPunct="1"/>
            <a:r>
              <a:rPr lang="en-US" sz="2000"/>
              <a:t>hide their true layout</a:t>
            </a:r>
          </a:p>
          <a:p>
            <a:pPr lvl="1" eaLnBrk="1" hangingPunct="1"/>
            <a:r>
              <a:rPr lang="en-US" sz="2000"/>
              <a:t>transparently move blocks to spare cylinders</a:t>
            </a:r>
          </a:p>
          <a:p>
            <a:pPr lvl="1" eaLnBrk="1" hangingPunct="1"/>
            <a:r>
              <a:rPr lang="en-US" sz="2000">
                <a:solidFill>
                  <a:schemeClr val="folHlink"/>
                </a:solidFill>
              </a:rPr>
              <a:t>have different zones</a:t>
            </a:r>
          </a:p>
        </p:txBody>
      </p:sp>
      <p:sp>
        <p:nvSpPr>
          <p:cNvPr id="1202179" name="Rectangle 3"/>
          <p:cNvSpPr>
            <a:spLocks noChangeArrowheads="1"/>
          </p:cNvSpPr>
          <p:nvPr/>
        </p:nvSpPr>
        <p:spPr bwMode="auto">
          <a:xfrm>
            <a:off x="6434138" y="3949700"/>
            <a:ext cx="2727325" cy="1944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176213" indent="-176213" eaLnBrk="1" hangingPunct="1">
              <a:spcBef>
                <a:spcPct val="20000"/>
              </a:spcBef>
              <a:buClr>
                <a:srgbClr val="FF6600"/>
              </a:buClr>
              <a:buSzPct val="120000"/>
              <a:buFont typeface="Wingdings" pitchFamily="2" charset="2"/>
              <a:buChar char="§"/>
            </a:pPr>
            <a:r>
              <a:rPr lang="en-US" sz="1400"/>
              <a:t>Zoned CAV disks</a:t>
            </a:r>
          </a:p>
          <a:p>
            <a:pPr marL="536575" lvl="1" indent="-180975" eaLnBrk="1" hangingPunct="1">
              <a:spcBef>
                <a:spcPct val="20000"/>
              </a:spcBef>
              <a:buClr>
                <a:srgbClr val="FF6600"/>
              </a:buClr>
              <a:buFont typeface="Tahoma" pitchFamily="34" charset="0"/>
              <a:buChar char="−"/>
            </a:pPr>
            <a:r>
              <a:rPr lang="en-US" sz="1200" b="0"/>
              <a:t>constant rotation speed </a:t>
            </a:r>
          </a:p>
          <a:p>
            <a:pPr marL="536575" lvl="1" indent="-180975" eaLnBrk="1" hangingPunct="1">
              <a:spcBef>
                <a:spcPct val="20000"/>
              </a:spcBef>
              <a:buClr>
                <a:srgbClr val="FF6600"/>
              </a:buClr>
              <a:buFont typeface="Tahoma" pitchFamily="34" charset="0"/>
              <a:buChar char="−"/>
            </a:pPr>
            <a:r>
              <a:rPr lang="en-US" sz="1200" b="0"/>
              <a:t>zones are ranges of tracks</a:t>
            </a:r>
          </a:p>
          <a:p>
            <a:pPr marL="536575" lvl="1" indent="-180975" eaLnBrk="1" hangingPunct="1">
              <a:spcBef>
                <a:spcPct val="20000"/>
              </a:spcBef>
              <a:buClr>
                <a:srgbClr val="FF6600"/>
              </a:buClr>
              <a:buFont typeface="Tahoma" pitchFamily="34" charset="0"/>
              <a:buChar char="−"/>
            </a:pPr>
            <a:r>
              <a:rPr lang="en-US" sz="1200" b="0"/>
              <a:t>typical few zones</a:t>
            </a:r>
          </a:p>
          <a:p>
            <a:pPr marL="536575" lvl="1" indent="-180975" eaLnBrk="1" hangingPunct="1">
              <a:spcBef>
                <a:spcPct val="20000"/>
              </a:spcBef>
              <a:buClr>
                <a:srgbClr val="FF6600"/>
              </a:buClr>
              <a:buFont typeface="Tahoma" pitchFamily="34" charset="0"/>
              <a:buChar char="−"/>
            </a:pPr>
            <a:r>
              <a:rPr lang="en-US" sz="1200" b="0"/>
              <a:t>the different zones have different amount of data, i.e., more better on outer tracks</a:t>
            </a:r>
          </a:p>
          <a:p>
            <a:pPr marL="536575" lvl="1" indent="-180975" eaLnBrk="1" hangingPunct="1">
              <a:spcBef>
                <a:spcPct val="20000"/>
              </a:spcBef>
              <a:buClr>
                <a:srgbClr val="FF6600"/>
              </a:buClr>
              <a:buFont typeface="Wingdings" pitchFamily="2" charset="2"/>
              <a:buChar char="ð"/>
            </a:pPr>
            <a:r>
              <a:rPr lang="en-US" sz="1200" b="0"/>
              <a:t>thus, </a:t>
            </a:r>
            <a:r>
              <a:rPr lang="en-US" sz="1200" b="0">
                <a:solidFill>
                  <a:schemeClr val="folHlink"/>
                </a:solidFill>
              </a:rPr>
              <a:t>variable transfer time</a:t>
            </a:r>
          </a:p>
        </p:txBody>
      </p:sp>
      <p:sp>
        <p:nvSpPr>
          <p:cNvPr id="24" name="TextBox 23"/>
          <p:cNvSpPr txBox="1"/>
          <p:nvPr/>
        </p:nvSpPr>
        <p:spPr>
          <a:xfrm rot="1264207">
            <a:off x="7443167" y="161464"/>
            <a:ext cx="1813317" cy="430887"/>
          </a:xfrm>
          <a:prstGeom prst="rect">
            <a:avLst/>
          </a:prstGeom>
          <a:noFill/>
        </p:spPr>
        <p:txBody>
          <a:bodyPr wrap="none" rtlCol="0">
            <a:spAutoFit/>
          </a:bodyPr>
          <a:lstStyle/>
          <a:p>
            <a:r>
              <a:rPr lang="en-US" sz="2200" b="0" dirty="0">
                <a:latin typeface="Apple Casual"/>
                <a:cs typeface="Apple Casual"/>
              </a:rPr>
              <a:t>For handouts</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Modern Disk Scheduling</a:t>
            </a:r>
          </a:p>
        </p:txBody>
      </p:sp>
      <p:sp>
        <p:nvSpPr>
          <p:cNvPr id="28675" name="Rectangle 3"/>
          <p:cNvSpPr>
            <a:spLocks noGrp="1" noChangeArrowheads="1"/>
          </p:cNvSpPr>
          <p:nvPr>
            <p:ph type="body" idx="1"/>
          </p:nvPr>
        </p:nvSpPr>
        <p:spPr/>
        <p:txBody>
          <a:bodyPr/>
          <a:lstStyle/>
          <a:p>
            <a:pPr eaLnBrk="1" hangingPunct="1"/>
            <a:r>
              <a:rPr lang="en-US" sz="2400"/>
              <a:t>Disk used to be simple devices and disk scheduling used to be performed by OS (file system or device driver) only…</a:t>
            </a:r>
            <a:br>
              <a:rPr lang="en-US" sz="2400"/>
            </a:br>
            <a:endParaRPr lang="en-US" sz="2400"/>
          </a:p>
          <a:p>
            <a:pPr eaLnBrk="1" hangingPunct="1"/>
            <a:r>
              <a:rPr lang="en-US" sz="2400"/>
              <a:t>… but, new disks are more complex  </a:t>
            </a:r>
          </a:p>
          <a:p>
            <a:pPr lvl="1" eaLnBrk="1" hangingPunct="1"/>
            <a:r>
              <a:rPr lang="en-US" sz="2000"/>
              <a:t>hide their true layout</a:t>
            </a:r>
          </a:p>
          <a:p>
            <a:pPr lvl="1" eaLnBrk="1" hangingPunct="1"/>
            <a:r>
              <a:rPr lang="en-US" sz="2000"/>
              <a:t>transparently move blocks to spare cylinders</a:t>
            </a:r>
          </a:p>
          <a:p>
            <a:pPr lvl="1" eaLnBrk="1" hangingPunct="1"/>
            <a:r>
              <a:rPr lang="en-US" sz="2000"/>
              <a:t>have different zones</a:t>
            </a:r>
          </a:p>
          <a:p>
            <a:pPr lvl="1" eaLnBrk="1" hangingPunct="1"/>
            <a:r>
              <a:rPr lang="en-US" sz="2000">
                <a:solidFill>
                  <a:schemeClr val="folHlink"/>
                </a:solidFill>
              </a:rPr>
              <a:t>head accelerates – most algorithms assume linear movement overhead</a:t>
            </a:r>
          </a:p>
        </p:txBody>
      </p:sp>
      <p:sp>
        <p:nvSpPr>
          <p:cNvPr id="28676" name="Line 4"/>
          <p:cNvSpPr>
            <a:spLocks noChangeShapeType="1"/>
          </p:cNvSpPr>
          <p:nvPr/>
        </p:nvSpPr>
        <p:spPr bwMode="auto">
          <a:xfrm>
            <a:off x="3232150" y="6145213"/>
            <a:ext cx="230981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1203205" name="Arc 5"/>
          <p:cNvSpPr>
            <a:spLocks/>
          </p:cNvSpPr>
          <p:nvPr/>
        </p:nvSpPr>
        <p:spPr bwMode="auto">
          <a:xfrm flipH="1">
            <a:off x="3390900" y="4772025"/>
            <a:ext cx="1957388" cy="1073150"/>
          </a:xfrm>
          <a:custGeom>
            <a:avLst/>
            <a:gdLst>
              <a:gd name="T0" fmla="*/ 0 w 21600"/>
              <a:gd name="T1" fmla="*/ 0 h 21600"/>
              <a:gd name="T2" fmla="*/ 1957388 w 21600"/>
              <a:gd name="T3" fmla="*/ 1073150 h 21600"/>
              <a:gd name="T4" fmla="*/ 0 w 21600"/>
              <a:gd name="T5" fmla="*/ 10731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28678" name="Line 6"/>
          <p:cNvSpPr>
            <a:spLocks noChangeShapeType="1"/>
          </p:cNvSpPr>
          <p:nvPr/>
        </p:nvSpPr>
        <p:spPr bwMode="auto">
          <a:xfrm>
            <a:off x="3390900" y="6054725"/>
            <a:ext cx="0" cy="1460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28679" name="Line 7"/>
          <p:cNvSpPr>
            <a:spLocks noChangeShapeType="1"/>
          </p:cNvSpPr>
          <p:nvPr/>
        </p:nvSpPr>
        <p:spPr bwMode="auto">
          <a:xfrm flipH="1" flipV="1">
            <a:off x="3179763" y="5845175"/>
            <a:ext cx="1047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28680" name="Line 8"/>
          <p:cNvSpPr>
            <a:spLocks noChangeShapeType="1"/>
          </p:cNvSpPr>
          <p:nvPr/>
        </p:nvSpPr>
        <p:spPr bwMode="auto">
          <a:xfrm>
            <a:off x="5376863" y="6054725"/>
            <a:ext cx="0" cy="1460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28681" name="Line 9"/>
          <p:cNvSpPr>
            <a:spLocks noChangeShapeType="1"/>
          </p:cNvSpPr>
          <p:nvPr/>
        </p:nvSpPr>
        <p:spPr bwMode="auto">
          <a:xfrm flipH="1" flipV="1">
            <a:off x="3179763" y="4772025"/>
            <a:ext cx="1047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28682" name="Text Box 10"/>
          <p:cNvSpPr txBox="1">
            <a:spLocks noChangeArrowheads="1"/>
          </p:cNvSpPr>
          <p:nvPr/>
        </p:nvSpPr>
        <p:spPr bwMode="auto">
          <a:xfrm>
            <a:off x="1862500" y="4578350"/>
            <a:ext cx="13684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r" eaLnBrk="1" hangingPunct="1"/>
            <a:r>
              <a:rPr lang="en-US" sz="1600" b="0" dirty="0"/>
              <a:t>~ 10x - 20x  </a:t>
            </a:r>
          </a:p>
        </p:txBody>
      </p:sp>
      <p:sp>
        <p:nvSpPr>
          <p:cNvPr id="28683" name="Text Box 11"/>
          <p:cNvSpPr txBox="1">
            <a:spLocks noChangeArrowheads="1"/>
          </p:cNvSpPr>
          <p:nvPr/>
        </p:nvSpPr>
        <p:spPr bwMode="auto">
          <a:xfrm>
            <a:off x="2946400" y="5667375"/>
            <a:ext cx="284163"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600" b="0"/>
              <a:t>x</a:t>
            </a:r>
          </a:p>
        </p:txBody>
      </p:sp>
      <p:sp>
        <p:nvSpPr>
          <p:cNvPr id="28684" name="Text Box 12"/>
          <p:cNvSpPr txBox="1">
            <a:spLocks noChangeArrowheads="1"/>
          </p:cNvSpPr>
          <p:nvPr/>
        </p:nvSpPr>
        <p:spPr bwMode="auto">
          <a:xfrm>
            <a:off x="3244850" y="6200775"/>
            <a:ext cx="29527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600" b="0"/>
              <a:t>1</a:t>
            </a:r>
          </a:p>
        </p:txBody>
      </p:sp>
      <p:sp>
        <p:nvSpPr>
          <p:cNvPr id="28685" name="Text Box 13"/>
          <p:cNvSpPr txBox="1">
            <a:spLocks noChangeArrowheads="1"/>
          </p:cNvSpPr>
          <p:nvPr/>
        </p:nvSpPr>
        <p:spPr bwMode="auto">
          <a:xfrm>
            <a:off x="5200650" y="6184900"/>
            <a:ext cx="31908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600" b="0"/>
              <a:t>N</a:t>
            </a:r>
          </a:p>
        </p:txBody>
      </p:sp>
      <p:sp>
        <p:nvSpPr>
          <p:cNvPr id="28686" name="Text Box 14"/>
          <p:cNvSpPr txBox="1">
            <a:spLocks noChangeArrowheads="1"/>
          </p:cNvSpPr>
          <p:nvPr/>
        </p:nvSpPr>
        <p:spPr bwMode="auto">
          <a:xfrm>
            <a:off x="5514975" y="5949950"/>
            <a:ext cx="20415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800" b="0"/>
              <a:t>Cylinders Traveled</a:t>
            </a:r>
          </a:p>
        </p:txBody>
      </p:sp>
      <p:sp>
        <p:nvSpPr>
          <p:cNvPr id="28687" name="Text Box 15"/>
          <p:cNvSpPr txBox="1">
            <a:spLocks noChangeArrowheads="1"/>
          </p:cNvSpPr>
          <p:nvPr/>
        </p:nvSpPr>
        <p:spPr bwMode="auto">
          <a:xfrm>
            <a:off x="2924175" y="4159250"/>
            <a:ext cx="6826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eaLnBrk="1" hangingPunct="1"/>
            <a:r>
              <a:rPr lang="en-US" sz="1800" b="0"/>
              <a:t>Time</a:t>
            </a:r>
          </a:p>
        </p:txBody>
      </p:sp>
      <p:sp>
        <p:nvSpPr>
          <p:cNvPr id="28688" name="Line 16"/>
          <p:cNvSpPr>
            <a:spLocks noChangeShapeType="1"/>
          </p:cNvSpPr>
          <p:nvPr/>
        </p:nvSpPr>
        <p:spPr bwMode="auto">
          <a:xfrm>
            <a:off x="3227388" y="4503738"/>
            <a:ext cx="4762" cy="16335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03205"/>
                                        </p:tgtEl>
                                        <p:attrNameLst>
                                          <p:attrName>style.visibility</p:attrName>
                                        </p:attrNameLst>
                                      </p:cBhvr>
                                      <p:to>
                                        <p:strVal val="visible"/>
                                      </p:to>
                                    </p:set>
                                    <p:animEffect transition="in" filter="wipe(down)">
                                      <p:cBhvr>
                                        <p:cTn id="7" dur="1000"/>
                                        <p:tgtEl>
                                          <p:spTgt spid="1203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320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t>Modern Disk Scheduling</a:t>
            </a:r>
          </a:p>
        </p:txBody>
      </p:sp>
      <p:sp>
        <p:nvSpPr>
          <p:cNvPr id="29699" name="Rectangle 3"/>
          <p:cNvSpPr>
            <a:spLocks noGrp="1" noChangeArrowheads="1"/>
          </p:cNvSpPr>
          <p:nvPr>
            <p:ph type="body" idx="1"/>
          </p:nvPr>
        </p:nvSpPr>
        <p:spPr/>
        <p:txBody>
          <a:bodyPr/>
          <a:lstStyle/>
          <a:p>
            <a:pPr eaLnBrk="1" hangingPunct="1"/>
            <a:r>
              <a:rPr lang="en-US" sz="2400"/>
              <a:t>Disk used to be simple devices and disk scheduling used to be performed by OS (file system or device driver) only…</a:t>
            </a:r>
            <a:br>
              <a:rPr lang="en-US" sz="2400"/>
            </a:br>
            <a:endParaRPr lang="en-US" sz="2400"/>
          </a:p>
          <a:p>
            <a:pPr eaLnBrk="1" hangingPunct="1"/>
            <a:r>
              <a:rPr lang="en-US" sz="2400"/>
              <a:t>… but, new disks are more complex  </a:t>
            </a:r>
          </a:p>
          <a:p>
            <a:pPr lvl="1" eaLnBrk="1" hangingPunct="1"/>
            <a:r>
              <a:rPr lang="en-US" sz="2000"/>
              <a:t>hide their true layout</a:t>
            </a:r>
          </a:p>
          <a:p>
            <a:pPr lvl="1" eaLnBrk="1" hangingPunct="1"/>
            <a:r>
              <a:rPr lang="en-US" sz="2000"/>
              <a:t>transparently move blocks to spare cylinders</a:t>
            </a:r>
          </a:p>
          <a:p>
            <a:pPr lvl="1" eaLnBrk="1" hangingPunct="1"/>
            <a:r>
              <a:rPr lang="en-US" sz="2000"/>
              <a:t>have different zones</a:t>
            </a:r>
          </a:p>
          <a:p>
            <a:pPr lvl="1" eaLnBrk="1" hangingPunct="1"/>
            <a:r>
              <a:rPr lang="en-US" sz="2000"/>
              <a:t>head accelerates – most algorithms assume linear movement overhead</a:t>
            </a:r>
          </a:p>
          <a:p>
            <a:pPr lvl="1" eaLnBrk="1" hangingPunct="1"/>
            <a:r>
              <a:rPr lang="en-US" sz="2000">
                <a:solidFill>
                  <a:schemeClr val="folHlink"/>
                </a:solidFill>
              </a:rPr>
              <a:t>on device buffer caches may use read-ahead prefetching</a:t>
            </a:r>
          </a:p>
        </p:txBody>
      </p:sp>
      <p:pic>
        <p:nvPicPr>
          <p:cNvPr id="1255428" name="Picture 4" descr="5-18"/>
          <p:cNvPicPr>
            <a:picLocks noChangeAspect="1" noChangeArrowheads="1"/>
          </p:cNvPicPr>
          <p:nvPr/>
        </p:nvPicPr>
        <p:blipFill>
          <a:blip r:embed="rId3">
            <a:clrChange>
              <a:clrFrom>
                <a:srgbClr val="FFFFFF"/>
              </a:clrFrom>
              <a:clrTo>
                <a:srgbClr val="FFFFFF">
                  <a:alpha val="0"/>
                </a:srgbClr>
              </a:clrTo>
            </a:clrChange>
            <a:grayscl/>
            <a:extLst>
              <a:ext uri="{28A0092B-C50C-407E-A947-70E740481C1C}">
                <a14:useLocalDpi xmlns:a14="http://schemas.microsoft.com/office/drawing/2010/main" val="0"/>
              </a:ext>
            </a:extLst>
          </a:blip>
          <a:srcRect r="50893"/>
          <a:stretch>
            <a:fillRect/>
          </a:stretch>
        </p:blipFill>
        <p:spPr bwMode="auto">
          <a:xfrm>
            <a:off x="7023100" y="4554538"/>
            <a:ext cx="1906588" cy="1966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55429" name="Rectangle 5"/>
          <p:cNvSpPr>
            <a:spLocks noChangeArrowheads="1"/>
          </p:cNvSpPr>
          <p:nvPr/>
        </p:nvSpPr>
        <p:spPr bwMode="auto">
          <a:xfrm>
            <a:off x="6316663" y="4505325"/>
            <a:ext cx="2709862" cy="20542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55430" name="Text Box 6"/>
          <p:cNvSpPr txBox="1">
            <a:spLocks noChangeArrowheads="1"/>
          </p:cNvSpPr>
          <p:nvPr/>
        </p:nvSpPr>
        <p:spPr bwMode="auto">
          <a:xfrm>
            <a:off x="8632825" y="6326188"/>
            <a:ext cx="44767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t>disk</a:t>
            </a:r>
          </a:p>
        </p:txBody>
      </p:sp>
      <p:grpSp>
        <p:nvGrpSpPr>
          <p:cNvPr id="2" name="Group 7"/>
          <p:cNvGrpSpPr>
            <a:grpSpLocks/>
          </p:cNvGrpSpPr>
          <p:nvPr/>
        </p:nvGrpSpPr>
        <p:grpSpPr bwMode="auto">
          <a:xfrm>
            <a:off x="6454775" y="4614863"/>
            <a:ext cx="588963" cy="1893887"/>
            <a:chOff x="4066" y="2907"/>
            <a:chExt cx="371" cy="1193"/>
          </a:xfrm>
        </p:grpSpPr>
        <p:sp>
          <p:nvSpPr>
            <p:cNvPr id="29740" name="Rectangle 8"/>
            <p:cNvSpPr>
              <a:spLocks noChangeArrowheads="1"/>
            </p:cNvSpPr>
            <p:nvPr/>
          </p:nvSpPr>
          <p:spPr bwMode="auto">
            <a:xfrm>
              <a:off x="4089" y="2907"/>
              <a:ext cx="312" cy="1157"/>
            </a:xfrm>
            <a:prstGeom prst="rect">
              <a:avLst/>
            </a:prstGeom>
            <a:solidFill>
              <a:srgbClr val="DDDDDD"/>
            </a:solidFill>
            <a:ln w="9525">
              <a:solidFill>
                <a:schemeClr val="tx1"/>
              </a:solidFill>
              <a:miter lim="800000"/>
              <a:headEnd/>
              <a:tailEnd/>
            </a:ln>
          </p:spPr>
          <p:txBody>
            <a:bodyPr wrap="none" anchor="ctr"/>
            <a:lstStyle/>
            <a:p>
              <a:endParaRPr lang="nb-NO"/>
            </a:p>
          </p:txBody>
        </p:sp>
        <p:sp>
          <p:nvSpPr>
            <p:cNvPr id="29741" name="Text Box 9"/>
            <p:cNvSpPr txBox="1">
              <a:spLocks noChangeArrowheads="1"/>
            </p:cNvSpPr>
            <p:nvPr/>
          </p:nvSpPr>
          <p:spPr bwMode="auto">
            <a:xfrm>
              <a:off x="4066" y="3927"/>
              <a:ext cx="371"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t>buffer</a:t>
              </a:r>
            </a:p>
          </p:txBody>
        </p:sp>
      </p:grpSp>
      <p:sp>
        <p:nvSpPr>
          <p:cNvPr id="1255434" name="Rectangle 10"/>
          <p:cNvSpPr>
            <a:spLocks noChangeArrowheads="1"/>
          </p:cNvSpPr>
          <p:nvPr/>
        </p:nvSpPr>
        <p:spPr bwMode="auto">
          <a:xfrm>
            <a:off x="7854950" y="5049838"/>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35" name="Rectangle 11"/>
          <p:cNvSpPr>
            <a:spLocks noChangeArrowheads="1"/>
          </p:cNvSpPr>
          <p:nvPr/>
        </p:nvSpPr>
        <p:spPr bwMode="auto">
          <a:xfrm>
            <a:off x="8034338" y="5046663"/>
            <a:ext cx="84137"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36" name="Rectangle 12"/>
          <p:cNvSpPr>
            <a:spLocks noChangeArrowheads="1"/>
          </p:cNvSpPr>
          <p:nvPr/>
        </p:nvSpPr>
        <p:spPr bwMode="auto">
          <a:xfrm>
            <a:off x="8197850" y="5122863"/>
            <a:ext cx="84138"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37" name="Rectangle 13"/>
          <p:cNvSpPr>
            <a:spLocks noChangeArrowheads="1"/>
          </p:cNvSpPr>
          <p:nvPr/>
        </p:nvSpPr>
        <p:spPr bwMode="auto">
          <a:xfrm>
            <a:off x="8337550" y="5246688"/>
            <a:ext cx="84138"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38" name="Rectangle 14"/>
          <p:cNvSpPr>
            <a:spLocks noChangeArrowheads="1"/>
          </p:cNvSpPr>
          <p:nvPr/>
        </p:nvSpPr>
        <p:spPr bwMode="auto">
          <a:xfrm>
            <a:off x="8397875" y="5418138"/>
            <a:ext cx="84138"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39" name="Rectangle 15"/>
          <p:cNvSpPr>
            <a:spLocks noChangeArrowheads="1"/>
          </p:cNvSpPr>
          <p:nvPr/>
        </p:nvSpPr>
        <p:spPr bwMode="auto">
          <a:xfrm>
            <a:off x="8386763" y="5597525"/>
            <a:ext cx="84137"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40" name="Rectangle 16"/>
          <p:cNvSpPr>
            <a:spLocks noChangeArrowheads="1"/>
          </p:cNvSpPr>
          <p:nvPr/>
        </p:nvSpPr>
        <p:spPr bwMode="auto">
          <a:xfrm>
            <a:off x="8320088" y="5761038"/>
            <a:ext cx="84137" cy="74612"/>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255441" name="Rectangle 17"/>
          <p:cNvSpPr>
            <a:spLocks noChangeArrowheads="1"/>
          </p:cNvSpPr>
          <p:nvPr/>
        </p:nvSpPr>
        <p:spPr bwMode="auto">
          <a:xfrm>
            <a:off x="8213725" y="5876925"/>
            <a:ext cx="84138" cy="74613"/>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255442" name="Rectangle 18"/>
          <p:cNvSpPr>
            <a:spLocks noChangeArrowheads="1"/>
          </p:cNvSpPr>
          <p:nvPr/>
        </p:nvSpPr>
        <p:spPr bwMode="auto">
          <a:xfrm>
            <a:off x="8035925" y="5945188"/>
            <a:ext cx="84138" cy="74612"/>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255443" name="Rectangle 19"/>
          <p:cNvSpPr>
            <a:spLocks noChangeArrowheads="1"/>
          </p:cNvSpPr>
          <p:nvPr/>
        </p:nvSpPr>
        <p:spPr bwMode="auto">
          <a:xfrm>
            <a:off x="7858125" y="5949950"/>
            <a:ext cx="84138" cy="74613"/>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255444" name="Rectangle 20"/>
          <p:cNvSpPr>
            <a:spLocks noChangeArrowheads="1"/>
          </p:cNvSpPr>
          <p:nvPr/>
        </p:nvSpPr>
        <p:spPr bwMode="auto">
          <a:xfrm>
            <a:off x="7680325" y="5883275"/>
            <a:ext cx="84138" cy="74613"/>
          </a:xfrm>
          <a:prstGeom prst="rect">
            <a:avLst/>
          </a:prstGeom>
          <a:solidFill>
            <a:srgbClr val="33CC33"/>
          </a:solidFill>
          <a:ln w="9525">
            <a:solidFill>
              <a:schemeClr val="tx1"/>
            </a:solidFill>
            <a:miter lim="800000"/>
            <a:headEnd/>
            <a:tailEnd/>
          </a:ln>
        </p:spPr>
        <p:txBody>
          <a:bodyPr wrap="none" anchor="ctr"/>
          <a:lstStyle/>
          <a:p>
            <a:endParaRPr lang="nb-NO"/>
          </a:p>
        </p:txBody>
      </p:sp>
      <p:sp>
        <p:nvSpPr>
          <p:cNvPr id="1255445" name="Rectangle 21"/>
          <p:cNvSpPr>
            <a:spLocks noChangeArrowheads="1"/>
          </p:cNvSpPr>
          <p:nvPr/>
        </p:nvSpPr>
        <p:spPr bwMode="auto">
          <a:xfrm>
            <a:off x="7558088" y="5761038"/>
            <a:ext cx="84137"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46" name="Rectangle 22"/>
          <p:cNvSpPr>
            <a:spLocks noChangeArrowheads="1"/>
          </p:cNvSpPr>
          <p:nvPr/>
        </p:nvSpPr>
        <p:spPr bwMode="auto">
          <a:xfrm>
            <a:off x="7494588" y="5572125"/>
            <a:ext cx="84137"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47" name="Rectangle 23"/>
          <p:cNvSpPr>
            <a:spLocks noChangeArrowheads="1"/>
          </p:cNvSpPr>
          <p:nvPr/>
        </p:nvSpPr>
        <p:spPr bwMode="auto">
          <a:xfrm>
            <a:off x="7489825" y="5408613"/>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48" name="Rectangle 24"/>
          <p:cNvSpPr>
            <a:spLocks noChangeArrowheads="1"/>
          </p:cNvSpPr>
          <p:nvPr/>
        </p:nvSpPr>
        <p:spPr bwMode="auto">
          <a:xfrm>
            <a:off x="7559675" y="5251450"/>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49" name="Rectangle 25"/>
          <p:cNvSpPr>
            <a:spLocks noChangeArrowheads="1"/>
          </p:cNvSpPr>
          <p:nvPr/>
        </p:nvSpPr>
        <p:spPr bwMode="auto">
          <a:xfrm>
            <a:off x="7680325" y="5113338"/>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50" name="Line 26"/>
          <p:cNvSpPr>
            <a:spLocks noChangeShapeType="1"/>
          </p:cNvSpPr>
          <p:nvPr/>
        </p:nvSpPr>
        <p:spPr bwMode="auto">
          <a:xfrm>
            <a:off x="5238750" y="4752975"/>
            <a:ext cx="1006475" cy="0"/>
          </a:xfrm>
          <a:prstGeom prst="line">
            <a:avLst/>
          </a:prstGeom>
          <a:noFill/>
          <a:ln w="762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55451" name="Line 27"/>
          <p:cNvSpPr>
            <a:spLocks noChangeShapeType="1"/>
          </p:cNvSpPr>
          <p:nvPr/>
        </p:nvSpPr>
        <p:spPr bwMode="auto">
          <a:xfrm>
            <a:off x="5243513" y="5313363"/>
            <a:ext cx="1006475"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pic>
        <p:nvPicPr>
          <p:cNvPr id="1255452" name="Picture 28" descr="5-18"/>
          <p:cNvPicPr>
            <a:picLocks noChangeAspect="1" noChangeArrowheads="1"/>
          </p:cNvPicPr>
          <p:nvPr/>
        </p:nvPicPr>
        <p:blipFill>
          <a:blip r:embed="rId3">
            <a:clrChange>
              <a:clrFrom>
                <a:srgbClr val="FFFFFF"/>
              </a:clrFrom>
              <a:clrTo>
                <a:srgbClr val="FFFFFF">
                  <a:alpha val="0"/>
                </a:srgbClr>
              </a:clrTo>
            </a:clrChange>
            <a:grayscl/>
            <a:extLst>
              <a:ext uri="{28A0092B-C50C-407E-A947-70E740481C1C}">
                <a14:useLocalDpi xmlns:a14="http://schemas.microsoft.com/office/drawing/2010/main" val="0"/>
              </a:ext>
            </a:extLst>
          </a:blip>
          <a:srcRect r="50893"/>
          <a:stretch>
            <a:fillRect/>
          </a:stretch>
        </p:blipFill>
        <p:spPr bwMode="auto">
          <a:xfrm>
            <a:off x="2108200" y="4540250"/>
            <a:ext cx="1906588" cy="1966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55453" name="Rectangle 29"/>
          <p:cNvSpPr>
            <a:spLocks noChangeArrowheads="1"/>
          </p:cNvSpPr>
          <p:nvPr/>
        </p:nvSpPr>
        <p:spPr bwMode="auto">
          <a:xfrm>
            <a:off x="1401763" y="4491038"/>
            <a:ext cx="2709862" cy="205422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55454" name="Text Box 30"/>
          <p:cNvSpPr txBox="1">
            <a:spLocks noChangeArrowheads="1"/>
          </p:cNvSpPr>
          <p:nvPr/>
        </p:nvSpPr>
        <p:spPr bwMode="auto">
          <a:xfrm>
            <a:off x="3717925" y="6311900"/>
            <a:ext cx="447675"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200" b="0"/>
              <a:t>disk</a:t>
            </a:r>
          </a:p>
        </p:txBody>
      </p:sp>
      <p:sp>
        <p:nvSpPr>
          <p:cNvPr id="1255455" name="Rectangle 31"/>
          <p:cNvSpPr>
            <a:spLocks noChangeArrowheads="1"/>
          </p:cNvSpPr>
          <p:nvPr/>
        </p:nvSpPr>
        <p:spPr bwMode="auto">
          <a:xfrm>
            <a:off x="2940050" y="5035550"/>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56" name="Rectangle 32"/>
          <p:cNvSpPr>
            <a:spLocks noChangeArrowheads="1"/>
          </p:cNvSpPr>
          <p:nvPr/>
        </p:nvSpPr>
        <p:spPr bwMode="auto">
          <a:xfrm>
            <a:off x="3119438" y="5032375"/>
            <a:ext cx="84137"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57" name="Rectangle 33"/>
          <p:cNvSpPr>
            <a:spLocks noChangeArrowheads="1"/>
          </p:cNvSpPr>
          <p:nvPr/>
        </p:nvSpPr>
        <p:spPr bwMode="auto">
          <a:xfrm>
            <a:off x="3282950" y="5108575"/>
            <a:ext cx="84138"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58" name="Rectangle 34"/>
          <p:cNvSpPr>
            <a:spLocks noChangeArrowheads="1"/>
          </p:cNvSpPr>
          <p:nvPr/>
        </p:nvSpPr>
        <p:spPr bwMode="auto">
          <a:xfrm>
            <a:off x="3422650" y="5232400"/>
            <a:ext cx="84138"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59" name="Rectangle 35"/>
          <p:cNvSpPr>
            <a:spLocks noChangeArrowheads="1"/>
          </p:cNvSpPr>
          <p:nvPr/>
        </p:nvSpPr>
        <p:spPr bwMode="auto">
          <a:xfrm>
            <a:off x="3482975" y="5403850"/>
            <a:ext cx="84138" cy="746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60" name="Rectangle 36"/>
          <p:cNvSpPr>
            <a:spLocks noChangeArrowheads="1"/>
          </p:cNvSpPr>
          <p:nvPr/>
        </p:nvSpPr>
        <p:spPr bwMode="auto">
          <a:xfrm>
            <a:off x="3471863" y="5583238"/>
            <a:ext cx="84137" cy="746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55461" name="Rectangle 37"/>
          <p:cNvSpPr>
            <a:spLocks noChangeArrowheads="1"/>
          </p:cNvSpPr>
          <p:nvPr/>
        </p:nvSpPr>
        <p:spPr bwMode="auto">
          <a:xfrm>
            <a:off x="2643188" y="5746750"/>
            <a:ext cx="84137"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62" name="Rectangle 38"/>
          <p:cNvSpPr>
            <a:spLocks noChangeArrowheads="1"/>
          </p:cNvSpPr>
          <p:nvPr/>
        </p:nvSpPr>
        <p:spPr bwMode="auto">
          <a:xfrm>
            <a:off x="2579688" y="5557838"/>
            <a:ext cx="84137"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63" name="Rectangle 39"/>
          <p:cNvSpPr>
            <a:spLocks noChangeArrowheads="1"/>
          </p:cNvSpPr>
          <p:nvPr/>
        </p:nvSpPr>
        <p:spPr bwMode="auto">
          <a:xfrm>
            <a:off x="2574925" y="5394325"/>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64" name="Rectangle 40"/>
          <p:cNvSpPr>
            <a:spLocks noChangeArrowheads="1"/>
          </p:cNvSpPr>
          <p:nvPr/>
        </p:nvSpPr>
        <p:spPr bwMode="auto">
          <a:xfrm>
            <a:off x="2644775" y="5237163"/>
            <a:ext cx="84138" cy="74612"/>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65" name="Rectangle 41"/>
          <p:cNvSpPr>
            <a:spLocks noChangeArrowheads="1"/>
          </p:cNvSpPr>
          <p:nvPr/>
        </p:nvSpPr>
        <p:spPr bwMode="auto">
          <a:xfrm>
            <a:off x="2765425" y="5099050"/>
            <a:ext cx="84138" cy="74613"/>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255466" name="Line 42"/>
          <p:cNvSpPr>
            <a:spLocks noChangeShapeType="1"/>
          </p:cNvSpPr>
          <p:nvPr/>
        </p:nvSpPr>
        <p:spPr bwMode="auto">
          <a:xfrm>
            <a:off x="323850" y="4738688"/>
            <a:ext cx="1006475" cy="0"/>
          </a:xfrm>
          <a:prstGeom prst="line">
            <a:avLst/>
          </a:prstGeom>
          <a:noFill/>
          <a:ln w="762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55467" name="Line 43"/>
          <p:cNvSpPr>
            <a:spLocks noChangeShapeType="1"/>
          </p:cNvSpPr>
          <p:nvPr/>
        </p:nvSpPr>
        <p:spPr bwMode="auto">
          <a:xfrm>
            <a:off x="328613" y="5299075"/>
            <a:ext cx="1006475"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pic>
        <p:nvPicPr>
          <p:cNvPr id="1255468" name="Picture 44" descr="MCPE07014_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3950" y="5281613"/>
            <a:ext cx="357188" cy="487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55469" name="Picture 45" descr="MCPE07014_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5200" y="5265738"/>
            <a:ext cx="357188" cy="487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repeatCount="indefinite" fill="hold" nodeType="clickEffect">
                                  <p:stCondLst>
                                    <p:cond delay="0"/>
                                  </p:stCondLst>
                                  <p:childTnLst>
                                    <p:animRot by="21600000">
                                      <p:cBhvr>
                                        <p:cTn id="6" dur="5000" fill="hold"/>
                                        <p:tgtEl>
                                          <p:spTgt spid="1255452"/>
                                        </p:tgtEl>
                                        <p:attrNameLst>
                                          <p:attrName>r</p:attrName>
                                        </p:attrNameLst>
                                      </p:cBhvr>
                                    </p:animRot>
                                  </p:childTnLst>
                                </p:cTn>
                              </p:par>
                              <p:par>
                                <p:cTn id="7" presetID="1" presetClass="entr" presetSubtype="0" fill="hold" nodeType="withEffect">
                                  <p:stCondLst>
                                    <p:cond delay="0"/>
                                  </p:stCondLst>
                                  <p:childTnLst>
                                    <p:set>
                                      <p:cBhvr>
                                        <p:cTn id="8" dur="1" fill="hold">
                                          <p:stCondLst>
                                            <p:cond delay="0"/>
                                          </p:stCondLst>
                                        </p:cTn>
                                        <p:tgtEl>
                                          <p:spTgt spid="1255468"/>
                                        </p:tgtEl>
                                        <p:attrNameLst>
                                          <p:attrName>style.visibility</p:attrName>
                                        </p:attrNameLst>
                                      </p:cBhvr>
                                      <p:to>
                                        <p:strVal val="visible"/>
                                      </p:to>
                                    </p:set>
                                  </p:childTnLst>
                                </p:cTn>
                              </p:par>
                              <p:par>
                                <p:cTn id="9" presetID="0" presetClass="path" presetSubtype="0" repeatCount="indefinite" accel="50000" decel="50000" fill="hold" nodeType="withEffect">
                                  <p:stCondLst>
                                    <p:cond delay="0"/>
                                  </p:stCondLst>
                                  <p:childTnLst>
                                    <p:animMotion origin="layout" path="M 6.38889E-6 6.79158E-6 L -0.04964 6.79158E-6 L 6.38889E-6 6.79158E-6 Z " pathEditMode="relative" ptsTypes="AAA">
                                      <p:cBhvr>
                                        <p:cTn id="10" dur="2000" fill="hold"/>
                                        <p:tgtEl>
                                          <p:spTgt spid="1255468"/>
                                        </p:tgtEl>
                                        <p:attrNameLst>
                                          <p:attrName>ppt_x</p:attrName>
                                          <p:attrName>ppt_y</p:attrName>
                                        </p:attrNameLst>
                                      </p:cBhvr>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55466"/>
                                        </p:tgtEl>
                                        <p:attrNameLst>
                                          <p:attrName>style.visibility</p:attrName>
                                        </p:attrNameLst>
                                      </p:cBhvr>
                                      <p:to>
                                        <p:strVal val="visible"/>
                                      </p:to>
                                    </p:set>
                                    <p:animEffect transition="in" filter="wipe(left)">
                                      <p:cBhvr>
                                        <p:cTn id="15" dur="500"/>
                                        <p:tgtEl>
                                          <p:spTgt spid="125546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55457"/>
                                        </p:tgtEl>
                                        <p:attrNameLst>
                                          <p:attrName>style.visibility</p:attrName>
                                        </p:attrNameLst>
                                      </p:cBhvr>
                                      <p:to>
                                        <p:strVal val="visible"/>
                                      </p:to>
                                    </p:set>
                                    <p:animEffect transition="in" filter="dissolve">
                                      <p:cBhvr>
                                        <p:cTn id="20" dur="500"/>
                                        <p:tgtEl>
                                          <p:spTgt spid="1255457"/>
                                        </p:tgtEl>
                                      </p:cBhvr>
                                    </p:animEffect>
                                  </p:childTnLst>
                                </p:cTn>
                              </p:par>
                            </p:childTnLst>
                          </p:cTn>
                        </p:par>
                        <p:par>
                          <p:cTn id="21" fill="hold" nodeType="afterGroup">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1255458"/>
                                        </p:tgtEl>
                                        <p:attrNameLst>
                                          <p:attrName>style.visibility</p:attrName>
                                        </p:attrNameLst>
                                      </p:cBhvr>
                                      <p:to>
                                        <p:strVal val="visible"/>
                                      </p:to>
                                    </p:set>
                                    <p:animEffect transition="in" filter="dissolve">
                                      <p:cBhvr>
                                        <p:cTn id="24" dur="500"/>
                                        <p:tgtEl>
                                          <p:spTgt spid="1255458"/>
                                        </p:tgtEl>
                                      </p:cBhvr>
                                    </p:animEffect>
                                  </p:childTnLst>
                                </p:cTn>
                              </p:par>
                            </p:childTnLst>
                          </p:cTn>
                        </p:par>
                        <p:par>
                          <p:cTn id="25" fill="hold" nodeType="afterGroup">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1255459"/>
                                        </p:tgtEl>
                                        <p:attrNameLst>
                                          <p:attrName>style.visibility</p:attrName>
                                        </p:attrNameLst>
                                      </p:cBhvr>
                                      <p:to>
                                        <p:strVal val="visible"/>
                                      </p:to>
                                    </p:set>
                                    <p:animEffect transition="in" filter="dissolve">
                                      <p:cBhvr>
                                        <p:cTn id="28" dur="500"/>
                                        <p:tgtEl>
                                          <p:spTgt spid="1255459"/>
                                        </p:tgtEl>
                                      </p:cBhvr>
                                    </p:animEffect>
                                  </p:childTnLst>
                                </p:cTn>
                              </p:par>
                            </p:childTnLst>
                          </p:cTn>
                        </p:par>
                        <p:par>
                          <p:cTn id="29" fill="hold" nodeType="afterGroup">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1255460"/>
                                        </p:tgtEl>
                                        <p:attrNameLst>
                                          <p:attrName>style.visibility</p:attrName>
                                        </p:attrNameLst>
                                      </p:cBhvr>
                                      <p:to>
                                        <p:strVal val="visible"/>
                                      </p:to>
                                    </p:set>
                                    <p:animEffect transition="in" filter="dissolve">
                                      <p:cBhvr>
                                        <p:cTn id="32" dur="500"/>
                                        <p:tgtEl>
                                          <p:spTgt spid="125546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5" presetClass="path" presetSubtype="0" accel="50000" decel="50000" fill="hold" grpId="1" nodeType="clickEffect">
                                  <p:stCondLst>
                                    <p:cond delay="0"/>
                                  </p:stCondLst>
                                  <p:childTnLst>
                                    <p:animMotion origin="layout" path="M -1.66667E-6 -8.48947E-7 L -0.34271 -0.06477 " pathEditMode="relative" rAng="0" ptsTypes="AA">
                                      <p:cBhvr>
                                        <p:cTn id="36" dur="3000" fill="hold"/>
                                        <p:tgtEl>
                                          <p:spTgt spid="1255457"/>
                                        </p:tgtEl>
                                        <p:attrNameLst>
                                          <p:attrName>ppt_x</p:attrName>
                                          <p:attrName>ppt_y</p:attrName>
                                        </p:attrNameLst>
                                      </p:cBhvr>
                                      <p:rCtr x="-17135" y="-3238"/>
                                    </p:animMotion>
                                  </p:childTnLst>
                                </p:cTn>
                              </p:par>
                              <p:par>
                                <p:cTn id="37" presetID="35" presetClass="path" presetSubtype="0" accel="50000" decel="50000" fill="hold" grpId="1" nodeType="withEffect">
                                  <p:stCondLst>
                                    <p:cond delay="0"/>
                                  </p:stCondLst>
                                  <p:childTnLst>
                                    <p:animMotion origin="layout" path="M 5.55556E-7 -3.87462E-6 L -0.35556 -0.09553 " pathEditMode="relative" rAng="0" ptsTypes="AA">
                                      <p:cBhvr>
                                        <p:cTn id="38" dur="3000" fill="hold"/>
                                        <p:tgtEl>
                                          <p:spTgt spid="1255458"/>
                                        </p:tgtEl>
                                        <p:attrNameLst>
                                          <p:attrName>ppt_x</p:attrName>
                                          <p:attrName>ppt_y</p:attrName>
                                        </p:attrNameLst>
                                      </p:cBhvr>
                                      <p:rCtr x="-17778" y="-4788"/>
                                    </p:animMotion>
                                  </p:childTnLst>
                                </p:cTn>
                              </p:par>
                              <p:par>
                                <p:cTn id="39" presetID="35" presetClass="path" presetSubtype="0" accel="50000" decel="50000" fill="hold" grpId="1" nodeType="withEffect">
                                  <p:stCondLst>
                                    <p:cond delay="0"/>
                                  </p:stCondLst>
                                  <p:childTnLst>
                                    <p:animMotion origin="layout" path="M 3.33333E-6 3.47444E-6 L -0.36927 -0.11613 " pathEditMode="relative" rAng="0" ptsTypes="AA">
                                      <p:cBhvr>
                                        <p:cTn id="40" dur="3000" fill="hold"/>
                                        <p:tgtEl>
                                          <p:spTgt spid="1255459"/>
                                        </p:tgtEl>
                                        <p:attrNameLst>
                                          <p:attrName>ppt_x</p:attrName>
                                          <p:attrName>ppt_y</p:attrName>
                                        </p:attrNameLst>
                                      </p:cBhvr>
                                      <p:rCtr x="-18472" y="-5806"/>
                                    </p:animMotion>
                                  </p:childTnLst>
                                </p:cTn>
                              </p:par>
                              <p:par>
                                <p:cTn id="41" presetID="35" presetClass="path" presetSubtype="0" accel="50000" decel="50000" fill="hold" grpId="1" nodeType="withEffect">
                                  <p:stCondLst>
                                    <p:cond delay="0"/>
                                  </p:stCondLst>
                                  <p:childTnLst>
                                    <p:animMotion origin="layout" path="M -1.38889E-6 4.21929E-6 L -0.36198 -0.15152 " pathEditMode="relative" rAng="0" ptsTypes="AA">
                                      <p:cBhvr>
                                        <p:cTn id="42" dur="3000" fill="hold"/>
                                        <p:tgtEl>
                                          <p:spTgt spid="1255460"/>
                                        </p:tgtEl>
                                        <p:attrNameLst>
                                          <p:attrName>ppt_x</p:attrName>
                                          <p:attrName>ppt_y</p:attrName>
                                        </p:attrNameLst>
                                      </p:cBhvr>
                                      <p:rCtr x="-18108" y="-7587"/>
                                    </p:animMotion>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xit" presetSubtype="0" fill="hold" grpId="1" nodeType="clickEffect">
                                  <p:stCondLst>
                                    <p:cond delay="0"/>
                                  </p:stCondLst>
                                  <p:childTnLst>
                                    <p:animEffect transition="out" filter="dissolve">
                                      <p:cBhvr>
                                        <p:cTn id="46" dur="500"/>
                                        <p:tgtEl>
                                          <p:spTgt spid="1255466"/>
                                        </p:tgtEl>
                                      </p:cBhvr>
                                    </p:animEffect>
                                    <p:set>
                                      <p:cBhvr>
                                        <p:cTn id="47" dur="1" fill="hold">
                                          <p:stCondLst>
                                            <p:cond delay="499"/>
                                          </p:stCondLst>
                                        </p:cTn>
                                        <p:tgtEl>
                                          <p:spTgt spid="1255466"/>
                                        </p:tgtEl>
                                        <p:attrNameLst>
                                          <p:attrName>style.visibility</p:attrName>
                                        </p:attrNameLst>
                                      </p:cBhvr>
                                      <p:to>
                                        <p:strVal val="hidden"/>
                                      </p:to>
                                    </p:set>
                                  </p:childTnLst>
                                </p:cTn>
                              </p:par>
                              <p:par>
                                <p:cTn id="48" presetID="22" presetClass="entr" presetSubtype="8" fill="hold" grpId="0" nodeType="withEffect">
                                  <p:stCondLst>
                                    <p:cond delay="0"/>
                                  </p:stCondLst>
                                  <p:childTnLst>
                                    <p:set>
                                      <p:cBhvr>
                                        <p:cTn id="49" dur="1" fill="hold">
                                          <p:stCondLst>
                                            <p:cond delay="0"/>
                                          </p:stCondLst>
                                        </p:cTn>
                                        <p:tgtEl>
                                          <p:spTgt spid="1255467"/>
                                        </p:tgtEl>
                                        <p:attrNameLst>
                                          <p:attrName>style.visibility</p:attrName>
                                        </p:attrNameLst>
                                      </p:cBhvr>
                                      <p:to>
                                        <p:strVal val="visible"/>
                                      </p:to>
                                    </p:set>
                                    <p:animEffect transition="in" filter="wipe(left)">
                                      <p:cBhvr>
                                        <p:cTn id="50" dur="500"/>
                                        <p:tgtEl>
                                          <p:spTgt spid="125546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255455"/>
                                        </p:tgtEl>
                                        <p:attrNameLst>
                                          <p:attrName>style.visibility</p:attrName>
                                        </p:attrNameLst>
                                      </p:cBhvr>
                                      <p:to>
                                        <p:strVal val="visible"/>
                                      </p:to>
                                    </p:set>
                                    <p:animEffect transition="in" filter="dissolve">
                                      <p:cBhvr>
                                        <p:cTn id="55" dur="500"/>
                                        <p:tgtEl>
                                          <p:spTgt spid="1255455"/>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255456"/>
                                        </p:tgtEl>
                                        <p:attrNameLst>
                                          <p:attrName>style.visibility</p:attrName>
                                        </p:attrNameLst>
                                      </p:cBhvr>
                                      <p:to>
                                        <p:strVal val="visible"/>
                                      </p:to>
                                    </p:set>
                                    <p:animEffect transition="in" filter="dissolve">
                                      <p:cBhvr>
                                        <p:cTn id="58" dur="500"/>
                                        <p:tgtEl>
                                          <p:spTgt spid="1255456"/>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1255461"/>
                                        </p:tgtEl>
                                        <p:attrNameLst>
                                          <p:attrName>style.visibility</p:attrName>
                                        </p:attrNameLst>
                                      </p:cBhvr>
                                      <p:to>
                                        <p:strVal val="visible"/>
                                      </p:to>
                                    </p:set>
                                    <p:animEffect transition="in" filter="dissolve">
                                      <p:cBhvr>
                                        <p:cTn id="61" dur="500"/>
                                        <p:tgtEl>
                                          <p:spTgt spid="1255461"/>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1255462"/>
                                        </p:tgtEl>
                                        <p:attrNameLst>
                                          <p:attrName>style.visibility</p:attrName>
                                        </p:attrNameLst>
                                      </p:cBhvr>
                                      <p:to>
                                        <p:strVal val="visible"/>
                                      </p:to>
                                    </p:set>
                                    <p:animEffect transition="in" filter="dissolve">
                                      <p:cBhvr>
                                        <p:cTn id="64" dur="500"/>
                                        <p:tgtEl>
                                          <p:spTgt spid="1255462"/>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255463"/>
                                        </p:tgtEl>
                                        <p:attrNameLst>
                                          <p:attrName>style.visibility</p:attrName>
                                        </p:attrNameLst>
                                      </p:cBhvr>
                                      <p:to>
                                        <p:strVal val="visible"/>
                                      </p:to>
                                    </p:set>
                                    <p:animEffect transition="in" filter="dissolve">
                                      <p:cBhvr>
                                        <p:cTn id="67" dur="500"/>
                                        <p:tgtEl>
                                          <p:spTgt spid="1255463"/>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1255464"/>
                                        </p:tgtEl>
                                        <p:attrNameLst>
                                          <p:attrName>style.visibility</p:attrName>
                                        </p:attrNameLst>
                                      </p:cBhvr>
                                      <p:to>
                                        <p:strVal val="visible"/>
                                      </p:to>
                                    </p:set>
                                    <p:animEffect transition="in" filter="dissolve">
                                      <p:cBhvr>
                                        <p:cTn id="70" dur="500"/>
                                        <p:tgtEl>
                                          <p:spTgt spid="1255464"/>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255465"/>
                                        </p:tgtEl>
                                        <p:attrNameLst>
                                          <p:attrName>style.visibility</p:attrName>
                                        </p:attrNameLst>
                                      </p:cBhvr>
                                      <p:to>
                                        <p:strVal val="visible"/>
                                      </p:to>
                                    </p:set>
                                    <p:animEffect transition="in" filter="dissolve">
                                      <p:cBhvr>
                                        <p:cTn id="73" dur="500"/>
                                        <p:tgtEl>
                                          <p:spTgt spid="1255465"/>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35" presetClass="path" presetSubtype="0" accel="50000" decel="50000" fill="hold" grpId="1" nodeType="clickEffect">
                                  <p:stCondLst>
                                    <p:cond delay="0"/>
                                  </p:stCondLst>
                                  <p:childTnLst>
                                    <p:animMotion origin="layout" path="M -1.66667E-6 -9.02151E-8 L -0.30416 0.01966 " pathEditMode="relative" rAng="0" ptsTypes="AA">
                                      <p:cBhvr>
                                        <p:cTn id="77" dur="5000" fill="hold"/>
                                        <p:tgtEl>
                                          <p:spTgt spid="1255455"/>
                                        </p:tgtEl>
                                        <p:attrNameLst>
                                          <p:attrName>ppt_x</p:attrName>
                                          <p:attrName>ppt_y</p:attrName>
                                        </p:attrNameLst>
                                      </p:cBhvr>
                                      <p:rCtr x="-15208" y="972"/>
                                    </p:animMotion>
                                  </p:childTnLst>
                                </p:cTn>
                              </p:par>
                              <p:par>
                                <p:cTn id="78" presetID="35" presetClass="path" presetSubtype="0" accel="50000" decel="50000" fill="hold" grpId="1" nodeType="withEffect">
                                  <p:stCondLst>
                                    <p:cond delay="0"/>
                                  </p:stCondLst>
                                  <p:childTnLst>
                                    <p:animMotion origin="layout" path="M 2.77778E-7 2.55147E-6 L -0.31875 0.01596 " pathEditMode="relative" rAng="0" ptsTypes="AA">
                                      <p:cBhvr>
                                        <p:cTn id="79" dur="5000" fill="hold"/>
                                        <p:tgtEl>
                                          <p:spTgt spid="1255456"/>
                                        </p:tgtEl>
                                        <p:attrNameLst>
                                          <p:attrName>ppt_x</p:attrName>
                                          <p:attrName>ppt_y</p:attrName>
                                        </p:attrNameLst>
                                      </p:cBhvr>
                                      <p:rCtr x="-15937" y="786"/>
                                    </p:animMotion>
                                  </p:childTnLst>
                                </p:cTn>
                              </p:par>
                              <p:par>
                                <p:cTn id="80" presetID="35" presetClass="path" presetSubtype="0" accel="50000" decel="50000" fill="hold" grpId="1" nodeType="withEffect">
                                  <p:stCondLst>
                                    <p:cond delay="0"/>
                                  </p:stCondLst>
                                  <p:childTnLst>
                                    <p:animMotion origin="layout" path="M 3.61111E-6 -1.82743E-6 L -0.27848 -0.07587 " pathEditMode="relative" rAng="0" ptsTypes="AA">
                                      <p:cBhvr>
                                        <p:cTn id="81" dur="5000" fill="hold"/>
                                        <p:tgtEl>
                                          <p:spTgt spid="1255461"/>
                                        </p:tgtEl>
                                        <p:attrNameLst>
                                          <p:attrName>ppt_x</p:attrName>
                                          <p:attrName>ppt_y</p:attrName>
                                        </p:attrNameLst>
                                      </p:cBhvr>
                                      <p:rCtr x="-13924" y="-3794"/>
                                    </p:animMotion>
                                  </p:childTnLst>
                                </p:cTn>
                              </p:par>
                              <p:par>
                                <p:cTn id="82" presetID="35" presetClass="path" presetSubtype="0" accel="50000" decel="50000" fill="hold" grpId="1" nodeType="withEffect">
                                  <p:stCondLst>
                                    <p:cond delay="0"/>
                                  </p:stCondLst>
                                  <p:childTnLst>
                                    <p:animMotion origin="layout" path="M -1.94444E-6 -4.64724E-6 L -0.271 -0.04765 " pathEditMode="relative" rAng="0" ptsTypes="AA">
                                      <p:cBhvr>
                                        <p:cTn id="83" dur="5000" fill="hold"/>
                                        <p:tgtEl>
                                          <p:spTgt spid="1255462"/>
                                        </p:tgtEl>
                                        <p:attrNameLst>
                                          <p:attrName>ppt_x</p:attrName>
                                          <p:attrName>ppt_y</p:attrName>
                                        </p:attrNameLst>
                                      </p:cBhvr>
                                      <p:rCtr x="-13559" y="-2383"/>
                                    </p:animMotion>
                                  </p:childTnLst>
                                </p:cTn>
                              </p:par>
                              <p:par>
                                <p:cTn id="84" presetID="35" presetClass="path" presetSubtype="0" accel="50000" decel="50000" fill="hold" grpId="1" nodeType="withEffect">
                                  <p:stCondLst>
                                    <p:cond delay="0"/>
                                  </p:stCondLst>
                                  <p:childTnLst>
                                    <p:animMotion origin="layout" path="M -1.11111E-6 1.39949E-6 L -0.26823 -0.02313 " pathEditMode="relative" rAng="0" ptsTypes="AA">
                                      <p:cBhvr>
                                        <p:cTn id="85" dur="5000" fill="hold"/>
                                        <p:tgtEl>
                                          <p:spTgt spid="1255463"/>
                                        </p:tgtEl>
                                        <p:attrNameLst>
                                          <p:attrName>ppt_x</p:attrName>
                                          <p:attrName>ppt_y</p:attrName>
                                        </p:attrNameLst>
                                      </p:cBhvr>
                                      <p:rCtr x="-13420" y="-1157"/>
                                    </p:animMotion>
                                  </p:childTnLst>
                                </p:cTn>
                              </p:par>
                              <p:par>
                                <p:cTn id="86" presetID="35" presetClass="path" presetSubtype="0" accel="50000" decel="50000" fill="hold" grpId="1" nodeType="withEffect">
                                  <p:stCondLst>
                                    <p:cond delay="0"/>
                                  </p:stCondLst>
                                  <p:childTnLst>
                                    <p:animMotion origin="layout" path="M 0 2.16285E-6 L -0.27014 0.00115 " pathEditMode="relative" rAng="0" ptsTypes="AA">
                                      <p:cBhvr>
                                        <p:cTn id="87" dur="5000" fill="hold"/>
                                        <p:tgtEl>
                                          <p:spTgt spid="1255464"/>
                                        </p:tgtEl>
                                        <p:attrNameLst>
                                          <p:attrName>ppt_x</p:attrName>
                                          <p:attrName>ppt_y</p:attrName>
                                        </p:attrNameLst>
                                      </p:cBhvr>
                                      <p:rCtr x="-13507" y="46"/>
                                    </p:animMotion>
                                  </p:childTnLst>
                                </p:cTn>
                              </p:par>
                              <p:par>
                                <p:cTn id="88" presetID="35" presetClass="path" presetSubtype="0" accel="50000" decel="50000" fill="hold" grpId="1" nodeType="withEffect">
                                  <p:stCondLst>
                                    <p:cond delay="0"/>
                                  </p:stCondLst>
                                  <p:childTnLst>
                                    <p:animMotion origin="layout" path="M -4.44444E-6 -2.9239E-6 L -0.28854 -2.9239E-6 " pathEditMode="relative" rAng="0" ptsTypes="AA">
                                      <p:cBhvr>
                                        <p:cTn id="89" dur="5000" fill="hold"/>
                                        <p:tgtEl>
                                          <p:spTgt spid="1255465"/>
                                        </p:tgtEl>
                                        <p:attrNameLst>
                                          <p:attrName>ppt_x</p:attrName>
                                          <p:attrName>ppt_y</p:attrName>
                                        </p:attrNameLst>
                                      </p:cBhvr>
                                      <p:rCtr x="-14427" y="0"/>
                                    </p:animMotion>
                                  </p:childTnLst>
                                </p:cTn>
                              </p:par>
                            </p:childTnLst>
                          </p:cTn>
                        </p:par>
                      </p:childTnLst>
                    </p:cTn>
                  </p:par>
                  <p:par>
                    <p:cTn id="90" fill="hold" nodeType="clickPar">
                      <p:stCondLst>
                        <p:cond delay="indefinite"/>
                      </p:stCondLst>
                      <p:childTnLst>
                        <p:par>
                          <p:cTn id="91" fill="hold" nodeType="withGroup">
                            <p:stCondLst>
                              <p:cond delay="0"/>
                            </p:stCondLst>
                            <p:childTnLst>
                              <p:par>
                                <p:cTn id="92" presetID="9" presetClass="exit" presetSubtype="0" fill="hold" grpId="2" nodeType="clickEffect">
                                  <p:stCondLst>
                                    <p:cond delay="0"/>
                                  </p:stCondLst>
                                  <p:childTnLst>
                                    <p:animEffect transition="out" filter="dissolve">
                                      <p:cBhvr>
                                        <p:cTn id="93" dur="500"/>
                                        <p:tgtEl>
                                          <p:spTgt spid="1255455"/>
                                        </p:tgtEl>
                                      </p:cBhvr>
                                    </p:animEffect>
                                    <p:set>
                                      <p:cBhvr>
                                        <p:cTn id="94" dur="1" fill="hold">
                                          <p:stCondLst>
                                            <p:cond delay="499"/>
                                          </p:stCondLst>
                                        </p:cTn>
                                        <p:tgtEl>
                                          <p:spTgt spid="1255455"/>
                                        </p:tgtEl>
                                        <p:attrNameLst>
                                          <p:attrName>style.visibility</p:attrName>
                                        </p:attrNameLst>
                                      </p:cBhvr>
                                      <p:to>
                                        <p:strVal val="hidden"/>
                                      </p:to>
                                    </p:set>
                                  </p:childTnLst>
                                </p:cTn>
                              </p:par>
                              <p:par>
                                <p:cTn id="95" presetID="9" presetClass="exit" presetSubtype="0" fill="hold" grpId="2" nodeType="withEffect">
                                  <p:stCondLst>
                                    <p:cond delay="0"/>
                                  </p:stCondLst>
                                  <p:childTnLst>
                                    <p:animEffect transition="out" filter="dissolve">
                                      <p:cBhvr>
                                        <p:cTn id="96" dur="500"/>
                                        <p:tgtEl>
                                          <p:spTgt spid="1255456"/>
                                        </p:tgtEl>
                                      </p:cBhvr>
                                    </p:animEffect>
                                    <p:set>
                                      <p:cBhvr>
                                        <p:cTn id="97" dur="1" fill="hold">
                                          <p:stCondLst>
                                            <p:cond delay="499"/>
                                          </p:stCondLst>
                                        </p:cTn>
                                        <p:tgtEl>
                                          <p:spTgt spid="1255456"/>
                                        </p:tgtEl>
                                        <p:attrNameLst>
                                          <p:attrName>style.visibility</p:attrName>
                                        </p:attrNameLst>
                                      </p:cBhvr>
                                      <p:to>
                                        <p:strVal val="hidden"/>
                                      </p:to>
                                    </p:set>
                                  </p:childTnLst>
                                </p:cTn>
                              </p:par>
                              <p:par>
                                <p:cTn id="98" presetID="9" presetClass="exit" presetSubtype="0" fill="hold" grpId="2" nodeType="withEffect">
                                  <p:stCondLst>
                                    <p:cond delay="0"/>
                                  </p:stCondLst>
                                  <p:childTnLst>
                                    <p:animEffect transition="out" filter="dissolve">
                                      <p:cBhvr>
                                        <p:cTn id="99" dur="500"/>
                                        <p:tgtEl>
                                          <p:spTgt spid="1255457"/>
                                        </p:tgtEl>
                                      </p:cBhvr>
                                    </p:animEffect>
                                    <p:set>
                                      <p:cBhvr>
                                        <p:cTn id="100" dur="1" fill="hold">
                                          <p:stCondLst>
                                            <p:cond delay="499"/>
                                          </p:stCondLst>
                                        </p:cTn>
                                        <p:tgtEl>
                                          <p:spTgt spid="1255457"/>
                                        </p:tgtEl>
                                        <p:attrNameLst>
                                          <p:attrName>style.visibility</p:attrName>
                                        </p:attrNameLst>
                                      </p:cBhvr>
                                      <p:to>
                                        <p:strVal val="hidden"/>
                                      </p:to>
                                    </p:set>
                                  </p:childTnLst>
                                </p:cTn>
                              </p:par>
                              <p:par>
                                <p:cTn id="101" presetID="9" presetClass="exit" presetSubtype="0" fill="hold" grpId="2" nodeType="withEffect">
                                  <p:stCondLst>
                                    <p:cond delay="0"/>
                                  </p:stCondLst>
                                  <p:childTnLst>
                                    <p:animEffect transition="out" filter="dissolve">
                                      <p:cBhvr>
                                        <p:cTn id="102" dur="500"/>
                                        <p:tgtEl>
                                          <p:spTgt spid="1255458"/>
                                        </p:tgtEl>
                                      </p:cBhvr>
                                    </p:animEffect>
                                    <p:set>
                                      <p:cBhvr>
                                        <p:cTn id="103" dur="1" fill="hold">
                                          <p:stCondLst>
                                            <p:cond delay="499"/>
                                          </p:stCondLst>
                                        </p:cTn>
                                        <p:tgtEl>
                                          <p:spTgt spid="1255458"/>
                                        </p:tgtEl>
                                        <p:attrNameLst>
                                          <p:attrName>style.visibility</p:attrName>
                                        </p:attrNameLst>
                                      </p:cBhvr>
                                      <p:to>
                                        <p:strVal val="hidden"/>
                                      </p:to>
                                    </p:set>
                                  </p:childTnLst>
                                </p:cTn>
                              </p:par>
                              <p:par>
                                <p:cTn id="104" presetID="9" presetClass="exit" presetSubtype="0" fill="hold" grpId="2" nodeType="withEffect">
                                  <p:stCondLst>
                                    <p:cond delay="0"/>
                                  </p:stCondLst>
                                  <p:childTnLst>
                                    <p:animEffect transition="out" filter="dissolve">
                                      <p:cBhvr>
                                        <p:cTn id="105" dur="500"/>
                                        <p:tgtEl>
                                          <p:spTgt spid="1255459"/>
                                        </p:tgtEl>
                                      </p:cBhvr>
                                    </p:animEffect>
                                    <p:set>
                                      <p:cBhvr>
                                        <p:cTn id="106" dur="1" fill="hold">
                                          <p:stCondLst>
                                            <p:cond delay="499"/>
                                          </p:stCondLst>
                                        </p:cTn>
                                        <p:tgtEl>
                                          <p:spTgt spid="1255459"/>
                                        </p:tgtEl>
                                        <p:attrNameLst>
                                          <p:attrName>style.visibility</p:attrName>
                                        </p:attrNameLst>
                                      </p:cBhvr>
                                      <p:to>
                                        <p:strVal val="hidden"/>
                                      </p:to>
                                    </p:set>
                                  </p:childTnLst>
                                </p:cTn>
                              </p:par>
                              <p:par>
                                <p:cTn id="107" presetID="9" presetClass="exit" presetSubtype="0" fill="hold" grpId="2" nodeType="withEffect">
                                  <p:stCondLst>
                                    <p:cond delay="0"/>
                                  </p:stCondLst>
                                  <p:childTnLst>
                                    <p:animEffect transition="out" filter="dissolve">
                                      <p:cBhvr>
                                        <p:cTn id="108" dur="500"/>
                                        <p:tgtEl>
                                          <p:spTgt spid="1255460"/>
                                        </p:tgtEl>
                                      </p:cBhvr>
                                    </p:animEffect>
                                    <p:set>
                                      <p:cBhvr>
                                        <p:cTn id="109" dur="1" fill="hold">
                                          <p:stCondLst>
                                            <p:cond delay="499"/>
                                          </p:stCondLst>
                                        </p:cTn>
                                        <p:tgtEl>
                                          <p:spTgt spid="1255460"/>
                                        </p:tgtEl>
                                        <p:attrNameLst>
                                          <p:attrName>style.visibility</p:attrName>
                                        </p:attrNameLst>
                                      </p:cBhvr>
                                      <p:to>
                                        <p:strVal val="hidden"/>
                                      </p:to>
                                    </p:set>
                                  </p:childTnLst>
                                </p:cTn>
                              </p:par>
                              <p:par>
                                <p:cTn id="110" presetID="9" presetClass="exit" presetSubtype="0" fill="hold" grpId="2" nodeType="withEffect">
                                  <p:stCondLst>
                                    <p:cond delay="0"/>
                                  </p:stCondLst>
                                  <p:childTnLst>
                                    <p:animEffect transition="out" filter="dissolve">
                                      <p:cBhvr>
                                        <p:cTn id="111" dur="500"/>
                                        <p:tgtEl>
                                          <p:spTgt spid="1255461"/>
                                        </p:tgtEl>
                                      </p:cBhvr>
                                    </p:animEffect>
                                    <p:set>
                                      <p:cBhvr>
                                        <p:cTn id="112" dur="1" fill="hold">
                                          <p:stCondLst>
                                            <p:cond delay="499"/>
                                          </p:stCondLst>
                                        </p:cTn>
                                        <p:tgtEl>
                                          <p:spTgt spid="1255461"/>
                                        </p:tgtEl>
                                        <p:attrNameLst>
                                          <p:attrName>style.visibility</p:attrName>
                                        </p:attrNameLst>
                                      </p:cBhvr>
                                      <p:to>
                                        <p:strVal val="hidden"/>
                                      </p:to>
                                    </p:set>
                                  </p:childTnLst>
                                </p:cTn>
                              </p:par>
                              <p:par>
                                <p:cTn id="113" presetID="9" presetClass="exit" presetSubtype="0" fill="hold" grpId="2" nodeType="withEffect">
                                  <p:stCondLst>
                                    <p:cond delay="0"/>
                                  </p:stCondLst>
                                  <p:childTnLst>
                                    <p:animEffect transition="out" filter="dissolve">
                                      <p:cBhvr>
                                        <p:cTn id="114" dur="500"/>
                                        <p:tgtEl>
                                          <p:spTgt spid="1255462"/>
                                        </p:tgtEl>
                                      </p:cBhvr>
                                    </p:animEffect>
                                    <p:set>
                                      <p:cBhvr>
                                        <p:cTn id="115" dur="1" fill="hold">
                                          <p:stCondLst>
                                            <p:cond delay="499"/>
                                          </p:stCondLst>
                                        </p:cTn>
                                        <p:tgtEl>
                                          <p:spTgt spid="1255462"/>
                                        </p:tgtEl>
                                        <p:attrNameLst>
                                          <p:attrName>style.visibility</p:attrName>
                                        </p:attrNameLst>
                                      </p:cBhvr>
                                      <p:to>
                                        <p:strVal val="hidden"/>
                                      </p:to>
                                    </p:set>
                                  </p:childTnLst>
                                </p:cTn>
                              </p:par>
                              <p:par>
                                <p:cTn id="116" presetID="9" presetClass="exit" presetSubtype="0" fill="hold" grpId="0" nodeType="withEffect">
                                  <p:stCondLst>
                                    <p:cond delay="0"/>
                                  </p:stCondLst>
                                  <p:childTnLst>
                                    <p:animEffect transition="out" filter="dissolve">
                                      <p:cBhvr>
                                        <p:cTn id="117" dur="500"/>
                                        <p:tgtEl>
                                          <p:spTgt spid="1255453"/>
                                        </p:tgtEl>
                                      </p:cBhvr>
                                    </p:animEffect>
                                    <p:set>
                                      <p:cBhvr>
                                        <p:cTn id="118" dur="1" fill="hold">
                                          <p:stCondLst>
                                            <p:cond delay="499"/>
                                          </p:stCondLst>
                                        </p:cTn>
                                        <p:tgtEl>
                                          <p:spTgt spid="1255453"/>
                                        </p:tgtEl>
                                        <p:attrNameLst>
                                          <p:attrName>style.visibility</p:attrName>
                                        </p:attrNameLst>
                                      </p:cBhvr>
                                      <p:to>
                                        <p:strVal val="hidden"/>
                                      </p:to>
                                    </p:set>
                                  </p:childTnLst>
                                </p:cTn>
                              </p:par>
                              <p:par>
                                <p:cTn id="119" presetID="9" presetClass="exit" presetSubtype="0" fill="hold" grpId="2" nodeType="withEffect">
                                  <p:stCondLst>
                                    <p:cond delay="0"/>
                                  </p:stCondLst>
                                  <p:childTnLst>
                                    <p:animEffect transition="out" filter="dissolve">
                                      <p:cBhvr>
                                        <p:cTn id="120" dur="500"/>
                                        <p:tgtEl>
                                          <p:spTgt spid="1255463"/>
                                        </p:tgtEl>
                                      </p:cBhvr>
                                    </p:animEffect>
                                    <p:set>
                                      <p:cBhvr>
                                        <p:cTn id="121" dur="1" fill="hold">
                                          <p:stCondLst>
                                            <p:cond delay="499"/>
                                          </p:stCondLst>
                                        </p:cTn>
                                        <p:tgtEl>
                                          <p:spTgt spid="1255463"/>
                                        </p:tgtEl>
                                        <p:attrNameLst>
                                          <p:attrName>style.visibility</p:attrName>
                                        </p:attrNameLst>
                                      </p:cBhvr>
                                      <p:to>
                                        <p:strVal val="hidden"/>
                                      </p:to>
                                    </p:set>
                                  </p:childTnLst>
                                </p:cTn>
                              </p:par>
                              <p:par>
                                <p:cTn id="122" presetID="9" presetClass="exit" presetSubtype="0" fill="hold" grpId="2" nodeType="withEffect">
                                  <p:stCondLst>
                                    <p:cond delay="0"/>
                                  </p:stCondLst>
                                  <p:childTnLst>
                                    <p:animEffect transition="out" filter="dissolve">
                                      <p:cBhvr>
                                        <p:cTn id="123" dur="500"/>
                                        <p:tgtEl>
                                          <p:spTgt spid="1255464"/>
                                        </p:tgtEl>
                                      </p:cBhvr>
                                    </p:animEffect>
                                    <p:set>
                                      <p:cBhvr>
                                        <p:cTn id="124" dur="1" fill="hold">
                                          <p:stCondLst>
                                            <p:cond delay="499"/>
                                          </p:stCondLst>
                                        </p:cTn>
                                        <p:tgtEl>
                                          <p:spTgt spid="1255464"/>
                                        </p:tgtEl>
                                        <p:attrNameLst>
                                          <p:attrName>style.visibility</p:attrName>
                                        </p:attrNameLst>
                                      </p:cBhvr>
                                      <p:to>
                                        <p:strVal val="hidden"/>
                                      </p:to>
                                    </p:set>
                                  </p:childTnLst>
                                </p:cTn>
                              </p:par>
                              <p:par>
                                <p:cTn id="125" presetID="9" presetClass="exit" presetSubtype="0" fill="hold" grpId="2" nodeType="withEffect">
                                  <p:stCondLst>
                                    <p:cond delay="0"/>
                                  </p:stCondLst>
                                  <p:childTnLst>
                                    <p:animEffect transition="out" filter="dissolve">
                                      <p:cBhvr>
                                        <p:cTn id="126" dur="500"/>
                                        <p:tgtEl>
                                          <p:spTgt spid="1255465"/>
                                        </p:tgtEl>
                                      </p:cBhvr>
                                    </p:animEffect>
                                    <p:set>
                                      <p:cBhvr>
                                        <p:cTn id="127" dur="1" fill="hold">
                                          <p:stCondLst>
                                            <p:cond delay="499"/>
                                          </p:stCondLst>
                                        </p:cTn>
                                        <p:tgtEl>
                                          <p:spTgt spid="1255465"/>
                                        </p:tgtEl>
                                        <p:attrNameLst>
                                          <p:attrName>style.visibility</p:attrName>
                                        </p:attrNameLst>
                                      </p:cBhvr>
                                      <p:to>
                                        <p:strVal val="hidden"/>
                                      </p:to>
                                    </p:set>
                                  </p:childTnLst>
                                </p:cTn>
                              </p:par>
                              <p:par>
                                <p:cTn id="128" presetID="9" presetClass="exit" presetSubtype="0" fill="hold" grpId="1" nodeType="withEffect">
                                  <p:stCondLst>
                                    <p:cond delay="0"/>
                                  </p:stCondLst>
                                  <p:childTnLst>
                                    <p:animEffect transition="out" filter="dissolve">
                                      <p:cBhvr>
                                        <p:cTn id="129" dur="500"/>
                                        <p:tgtEl>
                                          <p:spTgt spid="1255467"/>
                                        </p:tgtEl>
                                      </p:cBhvr>
                                    </p:animEffect>
                                    <p:set>
                                      <p:cBhvr>
                                        <p:cTn id="130" dur="1" fill="hold">
                                          <p:stCondLst>
                                            <p:cond delay="499"/>
                                          </p:stCondLst>
                                        </p:cTn>
                                        <p:tgtEl>
                                          <p:spTgt spid="1255467"/>
                                        </p:tgtEl>
                                        <p:attrNameLst>
                                          <p:attrName>style.visibility</p:attrName>
                                        </p:attrNameLst>
                                      </p:cBhvr>
                                      <p:to>
                                        <p:strVal val="hidden"/>
                                      </p:to>
                                    </p:set>
                                  </p:childTnLst>
                                </p:cTn>
                              </p:par>
                              <p:par>
                                <p:cTn id="131" presetID="9" presetClass="exit" presetSubtype="0" fill="hold" nodeType="withEffect">
                                  <p:stCondLst>
                                    <p:cond delay="0"/>
                                  </p:stCondLst>
                                  <p:childTnLst>
                                    <p:animEffect transition="out" filter="dissolve">
                                      <p:cBhvr>
                                        <p:cTn id="132" dur="500"/>
                                        <p:tgtEl>
                                          <p:spTgt spid="1255452"/>
                                        </p:tgtEl>
                                      </p:cBhvr>
                                    </p:animEffect>
                                    <p:set>
                                      <p:cBhvr>
                                        <p:cTn id="133" dur="1" fill="hold">
                                          <p:stCondLst>
                                            <p:cond delay="499"/>
                                          </p:stCondLst>
                                        </p:cTn>
                                        <p:tgtEl>
                                          <p:spTgt spid="1255452"/>
                                        </p:tgtEl>
                                        <p:attrNameLst>
                                          <p:attrName>style.visibility</p:attrName>
                                        </p:attrNameLst>
                                      </p:cBhvr>
                                      <p:to>
                                        <p:strVal val="hidden"/>
                                      </p:to>
                                    </p:set>
                                  </p:childTnLst>
                                </p:cTn>
                              </p:par>
                              <p:par>
                                <p:cTn id="134" presetID="9" presetClass="exit" presetSubtype="0" fill="hold" nodeType="withEffect">
                                  <p:stCondLst>
                                    <p:cond delay="0"/>
                                  </p:stCondLst>
                                  <p:childTnLst>
                                    <p:animEffect transition="out" filter="dissolve">
                                      <p:cBhvr>
                                        <p:cTn id="135" dur="500"/>
                                        <p:tgtEl>
                                          <p:spTgt spid="1255468"/>
                                        </p:tgtEl>
                                      </p:cBhvr>
                                    </p:animEffect>
                                    <p:set>
                                      <p:cBhvr>
                                        <p:cTn id="136" dur="1" fill="hold">
                                          <p:stCondLst>
                                            <p:cond delay="499"/>
                                          </p:stCondLst>
                                        </p:cTn>
                                        <p:tgtEl>
                                          <p:spTgt spid="1255468"/>
                                        </p:tgtEl>
                                        <p:attrNameLst>
                                          <p:attrName>style.visibility</p:attrName>
                                        </p:attrNameLst>
                                      </p:cBhvr>
                                      <p:to>
                                        <p:strVal val="hidden"/>
                                      </p:to>
                                    </p:set>
                                  </p:childTnLst>
                                </p:cTn>
                              </p:par>
                              <p:par>
                                <p:cTn id="137" presetID="9" presetClass="exit" presetSubtype="0" fill="hold" grpId="0" nodeType="withEffect">
                                  <p:stCondLst>
                                    <p:cond delay="0"/>
                                  </p:stCondLst>
                                  <p:childTnLst>
                                    <p:animEffect transition="out" filter="dissolve">
                                      <p:cBhvr>
                                        <p:cTn id="138" dur="500"/>
                                        <p:tgtEl>
                                          <p:spTgt spid="1255454"/>
                                        </p:tgtEl>
                                      </p:cBhvr>
                                    </p:animEffect>
                                    <p:set>
                                      <p:cBhvr>
                                        <p:cTn id="139" dur="1" fill="hold">
                                          <p:stCondLst>
                                            <p:cond delay="499"/>
                                          </p:stCondLst>
                                        </p:cTn>
                                        <p:tgtEl>
                                          <p:spTgt spid="1255454"/>
                                        </p:tgtEl>
                                        <p:attrNameLst>
                                          <p:attrName>style.visibility</p:attrName>
                                        </p:attrNameLst>
                                      </p:cBhvr>
                                      <p:to>
                                        <p:strVal val="hidden"/>
                                      </p:to>
                                    </p:set>
                                  </p:childTnLst>
                                </p:cTn>
                              </p:par>
                              <p:par>
                                <p:cTn id="140" presetID="1" presetClass="entr" presetSubtype="0" fill="hold" nodeType="withEffect">
                                  <p:stCondLst>
                                    <p:cond delay="0"/>
                                  </p:stCondLst>
                                  <p:childTnLst>
                                    <p:set>
                                      <p:cBhvr>
                                        <p:cTn id="141" dur="1" fill="hold">
                                          <p:stCondLst>
                                            <p:cond delay="0"/>
                                          </p:stCondLst>
                                        </p:cTn>
                                        <p:tgtEl>
                                          <p:spTgt spid="1255469"/>
                                        </p:tgtEl>
                                        <p:attrNameLst>
                                          <p:attrName>style.visibility</p:attrName>
                                        </p:attrNameLst>
                                      </p:cBhvr>
                                      <p:to>
                                        <p:strVal val="visible"/>
                                      </p:to>
                                    </p:set>
                                  </p:childTnLst>
                                </p:cTn>
                              </p:par>
                              <p:par>
                                <p:cTn id="142" presetID="9" presetClass="entr" presetSubtype="0" fill="hold" nodeType="withEffect">
                                  <p:stCondLst>
                                    <p:cond delay="0"/>
                                  </p:stCondLst>
                                  <p:childTnLst>
                                    <p:set>
                                      <p:cBhvr>
                                        <p:cTn id="143" dur="1" fill="hold">
                                          <p:stCondLst>
                                            <p:cond delay="0"/>
                                          </p:stCondLst>
                                        </p:cTn>
                                        <p:tgtEl>
                                          <p:spTgt spid="1255428"/>
                                        </p:tgtEl>
                                        <p:attrNameLst>
                                          <p:attrName>style.visibility</p:attrName>
                                        </p:attrNameLst>
                                      </p:cBhvr>
                                      <p:to>
                                        <p:strVal val="visible"/>
                                      </p:to>
                                    </p:set>
                                    <p:animEffect transition="in" filter="dissolve">
                                      <p:cBhvr>
                                        <p:cTn id="144" dur="500"/>
                                        <p:tgtEl>
                                          <p:spTgt spid="1255428"/>
                                        </p:tgtEl>
                                      </p:cBhvr>
                                    </p:animEffect>
                                  </p:childTnLst>
                                </p:cTn>
                              </p:par>
                              <p:par>
                                <p:cTn id="145" presetID="0" presetClass="path" presetSubtype="0" repeatCount="indefinite" accel="50000" decel="50000" fill="hold" nodeType="withEffect">
                                  <p:stCondLst>
                                    <p:cond delay="0"/>
                                  </p:stCondLst>
                                  <p:childTnLst>
                                    <p:animMotion origin="layout" path="M -1.38889E-6 7.54106E-7 L -0.0526 -0.00254 L -1.38889E-6 7.54106E-7 Z " pathEditMode="relative" ptsTypes="AAA">
                                      <p:cBhvr>
                                        <p:cTn id="146" dur="2000" fill="hold"/>
                                        <p:tgtEl>
                                          <p:spTgt spid="1255469"/>
                                        </p:tgtEl>
                                        <p:attrNameLst>
                                          <p:attrName>ppt_x</p:attrName>
                                          <p:attrName>ppt_y</p:attrName>
                                        </p:attrNameLst>
                                      </p:cBhvr>
                                    </p:animMotion>
                                  </p:childTnLst>
                                </p:cTn>
                              </p:par>
                              <p:par>
                                <p:cTn id="147" presetID="8" presetClass="emph" presetSubtype="0" repeatCount="indefinite" fill="hold" nodeType="withEffect">
                                  <p:stCondLst>
                                    <p:cond delay="0"/>
                                  </p:stCondLst>
                                  <p:childTnLst>
                                    <p:animRot by="21600000">
                                      <p:cBhvr>
                                        <p:cTn id="148" dur="5000" fill="hold"/>
                                        <p:tgtEl>
                                          <p:spTgt spid="1255428"/>
                                        </p:tgtEl>
                                        <p:attrNameLst>
                                          <p:attrName>r</p:attrName>
                                        </p:attrNameLst>
                                      </p:cBhvr>
                                    </p:animRot>
                                  </p:childTnLst>
                                </p:cTn>
                              </p:par>
                              <p:par>
                                <p:cTn id="149" presetID="9" presetClass="entr" presetSubtype="0" fill="hold" grpId="0" nodeType="withEffect">
                                  <p:stCondLst>
                                    <p:cond delay="0"/>
                                  </p:stCondLst>
                                  <p:childTnLst>
                                    <p:set>
                                      <p:cBhvr>
                                        <p:cTn id="150" dur="1" fill="hold">
                                          <p:stCondLst>
                                            <p:cond delay="0"/>
                                          </p:stCondLst>
                                        </p:cTn>
                                        <p:tgtEl>
                                          <p:spTgt spid="1255430"/>
                                        </p:tgtEl>
                                        <p:attrNameLst>
                                          <p:attrName>style.visibility</p:attrName>
                                        </p:attrNameLst>
                                      </p:cBhvr>
                                      <p:to>
                                        <p:strVal val="visible"/>
                                      </p:to>
                                    </p:set>
                                    <p:animEffect transition="in" filter="dissolve">
                                      <p:cBhvr>
                                        <p:cTn id="151" dur="500"/>
                                        <p:tgtEl>
                                          <p:spTgt spid="1255430"/>
                                        </p:tgtEl>
                                      </p:cBhvr>
                                    </p:animEffect>
                                  </p:childTnLst>
                                </p:cTn>
                              </p:par>
                              <p:par>
                                <p:cTn id="152" presetID="9" presetClass="entr" presetSubtype="0" fill="hold" grpId="0" nodeType="withEffect">
                                  <p:stCondLst>
                                    <p:cond delay="0"/>
                                  </p:stCondLst>
                                  <p:childTnLst>
                                    <p:set>
                                      <p:cBhvr>
                                        <p:cTn id="153" dur="1" fill="hold">
                                          <p:stCondLst>
                                            <p:cond delay="0"/>
                                          </p:stCondLst>
                                        </p:cTn>
                                        <p:tgtEl>
                                          <p:spTgt spid="1255429"/>
                                        </p:tgtEl>
                                        <p:attrNameLst>
                                          <p:attrName>style.visibility</p:attrName>
                                        </p:attrNameLst>
                                      </p:cBhvr>
                                      <p:to>
                                        <p:strVal val="visible"/>
                                      </p:to>
                                    </p:set>
                                    <p:animEffect transition="in" filter="dissolve">
                                      <p:cBhvr>
                                        <p:cTn id="154" dur="500"/>
                                        <p:tgtEl>
                                          <p:spTgt spid="1255429"/>
                                        </p:tgtEl>
                                      </p:cBhvr>
                                    </p:animEffect>
                                  </p:childTnLst>
                                </p:cTn>
                              </p:par>
                              <p:par>
                                <p:cTn id="155" presetID="9" presetClass="entr" presetSubtype="0" fill="hold" nodeType="withEffect">
                                  <p:stCondLst>
                                    <p:cond delay="0"/>
                                  </p:stCondLst>
                                  <p:childTnLst>
                                    <p:set>
                                      <p:cBhvr>
                                        <p:cTn id="156" dur="1" fill="hold">
                                          <p:stCondLst>
                                            <p:cond delay="0"/>
                                          </p:stCondLst>
                                        </p:cTn>
                                        <p:tgtEl>
                                          <p:spTgt spid="2"/>
                                        </p:tgtEl>
                                        <p:attrNameLst>
                                          <p:attrName>style.visibility</p:attrName>
                                        </p:attrNameLst>
                                      </p:cBhvr>
                                      <p:to>
                                        <p:strVal val="visible"/>
                                      </p:to>
                                    </p:set>
                                    <p:animEffect transition="in" filter="dissolve">
                                      <p:cBhvr>
                                        <p:cTn id="157" dur="500"/>
                                        <p:tgtEl>
                                          <p:spTgt spid="2"/>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22" presetClass="entr" presetSubtype="8" fill="hold" grpId="0" nodeType="clickEffect">
                                  <p:stCondLst>
                                    <p:cond delay="0"/>
                                  </p:stCondLst>
                                  <p:childTnLst>
                                    <p:set>
                                      <p:cBhvr>
                                        <p:cTn id="161" dur="1" fill="hold">
                                          <p:stCondLst>
                                            <p:cond delay="0"/>
                                          </p:stCondLst>
                                        </p:cTn>
                                        <p:tgtEl>
                                          <p:spTgt spid="1255450"/>
                                        </p:tgtEl>
                                        <p:attrNameLst>
                                          <p:attrName>style.visibility</p:attrName>
                                        </p:attrNameLst>
                                      </p:cBhvr>
                                      <p:to>
                                        <p:strVal val="visible"/>
                                      </p:to>
                                    </p:set>
                                    <p:animEffect transition="in" filter="wipe(left)">
                                      <p:cBhvr>
                                        <p:cTn id="162" dur="500"/>
                                        <p:tgtEl>
                                          <p:spTgt spid="1255450"/>
                                        </p:tgtEl>
                                      </p:cBhvr>
                                    </p:animEffect>
                                  </p:childTnLst>
                                </p:cTn>
                              </p:par>
                            </p:childTnLst>
                          </p:cTn>
                        </p:par>
                      </p:childTnLst>
                    </p:cTn>
                  </p:par>
                  <p:par>
                    <p:cTn id="163" fill="hold" nodeType="clickPar">
                      <p:stCondLst>
                        <p:cond delay="indefinite"/>
                      </p:stCondLst>
                      <p:childTnLst>
                        <p:par>
                          <p:cTn id="164" fill="hold" nodeType="withGroup">
                            <p:stCondLst>
                              <p:cond delay="0"/>
                            </p:stCondLst>
                            <p:childTnLst>
                              <p:par>
                                <p:cTn id="165" presetID="9" presetClass="entr" presetSubtype="0" fill="hold" grpId="0" nodeType="clickEffect">
                                  <p:stCondLst>
                                    <p:cond delay="0"/>
                                  </p:stCondLst>
                                  <p:childTnLst>
                                    <p:set>
                                      <p:cBhvr>
                                        <p:cTn id="166" dur="1" fill="hold">
                                          <p:stCondLst>
                                            <p:cond delay="0"/>
                                          </p:stCondLst>
                                        </p:cTn>
                                        <p:tgtEl>
                                          <p:spTgt spid="1255436"/>
                                        </p:tgtEl>
                                        <p:attrNameLst>
                                          <p:attrName>style.visibility</p:attrName>
                                        </p:attrNameLst>
                                      </p:cBhvr>
                                      <p:to>
                                        <p:strVal val="visible"/>
                                      </p:to>
                                    </p:set>
                                    <p:animEffect transition="in" filter="dissolve">
                                      <p:cBhvr>
                                        <p:cTn id="167" dur="500"/>
                                        <p:tgtEl>
                                          <p:spTgt spid="1255436"/>
                                        </p:tgtEl>
                                      </p:cBhvr>
                                    </p:animEffect>
                                  </p:childTnLst>
                                </p:cTn>
                              </p:par>
                              <p:par>
                                <p:cTn id="168" presetID="9" presetClass="entr" presetSubtype="0" fill="hold" grpId="0" nodeType="withEffect">
                                  <p:stCondLst>
                                    <p:cond delay="0"/>
                                  </p:stCondLst>
                                  <p:childTnLst>
                                    <p:set>
                                      <p:cBhvr>
                                        <p:cTn id="169" dur="1" fill="hold">
                                          <p:stCondLst>
                                            <p:cond delay="0"/>
                                          </p:stCondLst>
                                        </p:cTn>
                                        <p:tgtEl>
                                          <p:spTgt spid="1255437"/>
                                        </p:tgtEl>
                                        <p:attrNameLst>
                                          <p:attrName>style.visibility</p:attrName>
                                        </p:attrNameLst>
                                      </p:cBhvr>
                                      <p:to>
                                        <p:strVal val="visible"/>
                                      </p:to>
                                    </p:set>
                                    <p:animEffect transition="in" filter="dissolve">
                                      <p:cBhvr>
                                        <p:cTn id="170" dur="500"/>
                                        <p:tgtEl>
                                          <p:spTgt spid="1255437"/>
                                        </p:tgtEl>
                                      </p:cBhvr>
                                    </p:animEffect>
                                  </p:childTnLst>
                                </p:cTn>
                              </p:par>
                              <p:par>
                                <p:cTn id="171" presetID="9" presetClass="entr" presetSubtype="0" fill="hold" grpId="0" nodeType="withEffect">
                                  <p:stCondLst>
                                    <p:cond delay="0"/>
                                  </p:stCondLst>
                                  <p:childTnLst>
                                    <p:set>
                                      <p:cBhvr>
                                        <p:cTn id="172" dur="1" fill="hold">
                                          <p:stCondLst>
                                            <p:cond delay="0"/>
                                          </p:stCondLst>
                                        </p:cTn>
                                        <p:tgtEl>
                                          <p:spTgt spid="1255438"/>
                                        </p:tgtEl>
                                        <p:attrNameLst>
                                          <p:attrName>style.visibility</p:attrName>
                                        </p:attrNameLst>
                                      </p:cBhvr>
                                      <p:to>
                                        <p:strVal val="visible"/>
                                      </p:to>
                                    </p:set>
                                    <p:animEffect transition="in" filter="dissolve">
                                      <p:cBhvr>
                                        <p:cTn id="173" dur="500"/>
                                        <p:tgtEl>
                                          <p:spTgt spid="1255438"/>
                                        </p:tgtEl>
                                      </p:cBhvr>
                                    </p:animEffect>
                                  </p:childTnLst>
                                </p:cTn>
                              </p:par>
                              <p:par>
                                <p:cTn id="174" presetID="9" presetClass="entr" presetSubtype="0" fill="hold" grpId="0" nodeType="withEffect">
                                  <p:stCondLst>
                                    <p:cond delay="0"/>
                                  </p:stCondLst>
                                  <p:childTnLst>
                                    <p:set>
                                      <p:cBhvr>
                                        <p:cTn id="175" dur="1" fill="hold">
                                          <p:stCondLst>
                                            <p:cond delay="0"/>
                                          </p:stCondLst>
                                        </p:cTn>
                                        <p:tgtEl>
                                          <p:spTgt spid="1255439"/>
                                        </p:tgtEl>
                                        <p:attrNameLst>
                                          <p:attrName>style.visibility</p:attrName>
                                        </p:attrNameLst>
                                      </p:cBhvr>
                                      <p:to>
                                        <p:strVal val="visible"/>
                                      </p:to>
                                    </p:set>
                                    <p:animEffect transition="in" filter="dissolve">
                                      <p:cBhvr>
                                        <p:cTn id="176" dur="500"/>
                                        <p:tgtEl>
                                          <p:spTgt spid="1255439"/>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9" presetClass="entr" presetSubtype="0" fill="hold" grpId="0" nodeType="clickEffect">
                                  <p:stCondLst>
                                    <p:cond delay="0"/>
                                  </p:stCondLst>
                                  <p:childTnLst>
                                    <p:set>
                                      <p:cBhvr>
                                        <p:cTn id="180" dur="1" fill="hold">
                                          <p:stCondLst>
                                            <p:cond delay="0"/>
                                          </p:stCondLst>
                                        </p:cTn>
                                        <p:tgtEl>
                                          <p:spTgt spid="1255434"/>
                                        </p:tgtEl>
                                        <p:attrNameLst>
                                          <p:attrName>style.visibility</p:attrName>
                                        </p:attrNameLst>
                                      </p:cBhvr>
                                      <p:to>
                                        <p:strVal val="visible"/>
                                      </p:to>
                                    </p:set>
                                    <p:animEffect transition="in" filter="dissolve">
                                      <p:cBhvr>
                                        <p:cTn id="181" dur="500"/>
                                        <p:tgtEl>
                                          <p:spTgt spid="1255434"/>
                                        </p:tgtEl>
                                      </p:cBhvr>
                                    </p:animEffect>
                                  </p:childTnLst>
                                </p:cTn>
                              </p:par>
                              <p:par>
                                <p:cTn id="182" presetID="9" presetClass="entr" presetSubtype="0" fill="hold" grpId="0" nodeType="withEffect">
                                  <p:stCondLst>
                                    <p:cond delay="0"/>
                                  </p:stCondLst>
                                  <p:childTnLst>
                                    <p:set>
                                      <p:cBhvr>
                                        <p:cTn id="183" dur="1" fill="hold">
                                          <p:stCondLst>
                                            <p:cond delay="0"/>
                                          </p:stCondLst>
                                        </p:cTn>
                                        <p:tgtEl>
                                          <p:spTgt spid="1255435"/>
                                        </p:tgtEl>
                                        <p:attrNameLst>
                                          <p:attrName>style.visibility</p:attrName>
                                        </p:attrNameLst>
                                      </p:cBhvr>
                                      <p:to>
                                        <p:strVal val="visible"/>
                                      </p:to>
                                    </p:set>
                                    <p:animEffect transition="in" filter="dissolve">
                                      <p:cBhvr>
                                        <p:cTn id="184" dur="500"/>
                                        <p:tgtEl>
                                          <p:spTgt spid="1255435"/>
                                        </p:tgtEl>
                                      </p:cBhvr>
                                    </p:animEffect>
                                  </p:childTnLst>
                                </p:cTn>
                              </p:par>
                              <p:par>
                                <p:cTn id="185" presetID="9" presetClass="entr" presetSubtype="0" fill="hold" grpId="0" nodeType="withEffect">
                                  <p:stCondLst>
                                    <p:cond delay="0"/>
                                  </p:stCondLst>
                                  <p:childTnLst>
                                    <p:set>
                                      <p:cBhvr>
                                        <p:cTn id="186" dur="1" fill="hold">
                                          <p:stCondLst>
                                            <p:cond delay="0"/>
                                          </p:stCondLst>
                                        </p:cTn>
                                        <p:tgtEl>
                                          <p:spTgt spid="1255442"/>
                                        </p:tgtEl>
                                        <p:attrNameLst>
                                          <p:attrName>style.visibility</p:attrName>
                                        </p:attrNameLst>
                                      </p:cBhvr>
                                      <p:to>
                                        <p:strVal val="visible"/>
                                      </p:to>
                                    </p:set>
                                    <p:animEffect transition="in" filter="dissolve">
                                      <p:cBhvr>
                                        <p:cTn id="187" dur="500"/>
                                        <p:tgtEl>
                                          <p:spTgt spid="1255442"/>
                                        </p:tgtEl>
                                      </p:cBhvr>
                                    </p:animEffect>
                                  </p:childTnLst>
                                </p:cTn>
                              </p:par>
                              <p:par>
                                <p:cTn id="188" presetID="9" presetClass="entr" presetSubtype="0" fill="hold" grpId="0" nodeType="withEffect">
                                  <p:stCondLst>
                                    <p:cond delay="0"/>
                                  </p:stCondLst>
                                  <p:childTnLst>
                                    <p:set>
                                      <p:cBhvr>
                                        <p:cTn id="189" dur="1" fill="hold">
                                          <p:stCondLst>
                                            <p:cond delay="0"/>
                                          </p:stCondLst>
                                        </p:cTn>
                                        <p:tgtEl>
                                          <p:spTgt spid="1255443"/>
                                        </p:tgtEl>
                                        <p:attrNameLst>
                                          <p:attrName>style.visibility</p:attrName>
                                        </p:attrNameLst>
                                      </p:cBhvr>
                                      <p:to>
                                        <p:strVal val="visible"/>
                                      </p:to>
                                    </p:set>
                                    <p:animEffect transition="in" filter="dissolve">
                                      <p:cBhvr>
                                        <p:cTn id="190" dur="500"/>
                                        <p:tgtEl>
                                          <p:spTgt spid="1255443"/>
                                        </p:tgtEl>
                                      </p:cBhvr>
                                    </p:animEffect>
                                  </p:childTnLst>
                                </p:cTn>
                              </p:par>
                              <p:par>
                                <p:cTn id="191" presetID="9" presetClass="entr" presetSubtype="0" fill="hold" grpId="0" nodeType="withEffect">
                                  <p:stCondLst>
                                    <p:cond delay="0"/>
                                  </p:stCondLst>
                                  <p:childTnLst>
                                    <p:set>
                                      <p:cBhvr>
                                        <p:cTn id="192" dur="1" fill="hold">
                                          <p:stCondLst>
                                            <p:cond delay="0"/>
                                          </p:stCondLst>
                                        </p:cTn>
                                        <p:tgtEl>
                                          <p:spTgt spid="1255444"/>
                                        </p:tgtEl>
                                        <p:attrNameLst>
                                          <p:attrName>style.visibility</p:attrName>
                                        </p:attrNameLst>
                                      </p:cBhvr>
                                      <p:to>
                                        <p:strVal val="visible"/>
                                      </p:to>
                                    </p:set>
                                    <p:animEffect transition="in" filter="dissolve">
                                      <p:cBhvr>
                                        <p:cTn id="193" dur="500"/>
                                        <p:tgtEl>
                                          <p:spTgt spid="1255444"/>
                                        </p:tgtEl>
                                      </p:cBhvr>
                                    </p:animEffect>
                                  </p:childTnLst>
                                </p:cTn>
                              </p:par>
                              <p:par>
                                <p:cTn id="194" presetID="9" presetClass="entr" presetSubtype="0" fill="hold" grpId="0" nodeType="withEffect">
                                  <p:stCondLst>
                                    <p:cond delay="0"/>
                                  </p:stCondLst>
                                  <p:childTnLst>
                                    <p:set>
                                      <p:cBhvr>
                                        <p:cTn id="195" dur="1" fill="hold">
                                          <p:stCondLst>
                                            <p:cond delay="0"/>
                                          </p:stCondLst>
                                        </p:cTn>
                                        <p:tgtEl>
                                          <p:spTgt spid="1255445"/>
                                        </p:tgtEl>
                                        <p:attrNameLst>
                                          <p:attrName>style.visibility</p:attrName>
                                        </p:attrNameLst>
                                      </p:cBhvr>
                                      <p:to>
                                        <p:strVal val="visible"/>
                                      </p:to>
                                    </p:set>
                                    <p:animEffect transition="in" filter="dissolve">
                                      <p:cBhvr>
                                        <p:cTn id="196" dur="500"/>
                                        <p:tgtEl>
                                          <p:spTgt spid="1255445"/>
                                        </p:tgtEl>
                                      </p:cBhvr>
                                    </p:animEffect>
                                  </p:childTnLst>
                                </p:cTn>
                              </p:par>
                              <p:par>
                                <p:cTn id="197" presetID="9" presetClass="entr" presetSubtype="0" fill="hold" grpId="0" nodeType="withEffect">
                                  <p:stCondLst>
                                    <p:cond delay="0"/>
                                  </p:stCondLst>
                                  <p:childTnLst>
                                    <p:set>
                                      <p:cBhvr>
                                        <p:cTn id="198" dur="1" fill="hold">
                                          <p:stCondLst>
                                            <p:cond delay="0"/>
                                          </p:stCondLst>
                                        </p:cTn>
                                        <p:tgtEl>
                                          <p:spTgt spid="1255446"/>
                                        </p:tgtEl>
                                        <p:attrNameLst>
                                          <p:attrName>style.visibility</p:attrName>
                                        </p:attrNameLst>
                                      </p:cBhvr>
                                      <p:to>
                                        <p:strVal val="visible"/>
                                      </p:to>
                                    </p:set>
                                    <p:animEffect transition="in" filter="dissolve">
                                      <p:cBhvr>
                                        <p:cTn id="199" dur="500"/>
                                        <p:tgtEl>
                                          <p:spTgt spid="1255446"/>
                                        </p:tgtEl>
                                      </p:cBhvr>
                                    </p:animEffect>
                                  </p:childTnLst>
                                </p:cTn>
                              </p:par>
                              <p:par>
                                <p:cTn id="200" presetID="9" presetClass="entr" presetSubtype="0" fill="hold" grpId="0" nodeType="withEffect">
                                  <p:stCondLst>
                                    <p:cond delay="0"/>
                                  </p:stCondLst>
                                  <p:childTnLst>
                                    <p:set>
                                      <p:cBhvr>
                                        <p:cTn id="201" dur="1" fill="hold">
                                          <p:stCondLst>
                                            <p:cond delay="0"/>
                                          </p:stCondLst>
                                        </p:cTn>
                                        <p:tgtEl>
                                          <p:spTgt spid="1255447"/>
                                        </p:tgtEl>
                                        <p:attrNameLst>
                                          <p:attrName>style.visibility</p:attrName>
                                        </p:attrNameLst>
                                      </p:cBhvr>
                                      <p:to>
                                        <p:strVal val="visible"/>
                                      </p:to>
                                    </p:set>
                                    <p:animEffect transition="in" filter="dissolve">
                                      <p:cBhvr>
                                        <p:cTn id="202" dur="500"/>
                                        <p:tgtEl>
                                          <p:spTgt spid="1255447"/>
                                        </p:tgtEl>
                                      </p:cBhvr>
                                    </p:animEffect>
                                  </p:childTnLst>
                                </p:cTn>
                              </p:par>
                              <p:par>
                                <p:cTn id="203" presetID="9" presetClass="entr" presetSubtype="0" fill="hold" grpId="0" nodeType="withEffect">
                                  <p:stCondLst>
                                    <p:cond delay="0"/>
                                  </p:stCondLst>
                                  <p:childTnLst>
                                    <p:set>
                                      <p:cBhvr>
                                        <p:cTn id="204" dur="1" fill="hold">
                                          <p:stCondLst>
                                            <p:cond delay="0"/>
                                          </p:stCondLst>
                                        </p:cTn>
                                        <p:tgtEl>
                                          <p:spTgt spid="1255448"/>
                                        </p:tgtEl>
                                        <p:attrNameLst>
                                          <p:attrName>style.visibility</p:attrName>
                                        </p:attrNameLst>
                                      </p:cBhvr>
                                      <p:to>
                                        <p:strVal val="visible"/>
                                      </p:to>
                                    </p:set>
                                    <p:animEffect transition="in" filter="dissolve">
                                      <p:cBhvr>
                                        <p:cTn id="205" dur="500"/>
                                        <p:tgtEl>
                                          <p:spTgt spid="1255448"/>
                                        </p:tgtEl>
                                      </p:cBhvr>
                                    </p:animEffect>
                                  </p:childTnLst>
                                </p:cTn>
                              </p:par>
                              <p:par>
                                <p:cTn id="206" presetID="9" presetClass="entr" presetSubtype="0" fill="hold" grpId="0" nodeType="withEffect">
                                  <p:stCondLst>
                                    <p:cond delay="0"/>
                                  </p:stCondLst>
                                  <p:childTnLst>
                                    <p:set>
                                      <p:cBhvr>
                                        <p:cTn id="207" dur="1" fill="hold">
                                          <p:stCondLst>
                                            <p:cond delay="0"/>
                                          </p:stCondLst>
                                        </p:cTn>
                                        <p:tgtEl>
                                          <p:spTgt spid="1255449"/>
                                        </p:tgtEl>
                                        <p:attrNameLst>
                                          <p:attrName>style.visibility</p:attrName>
                                        </p:attrNameLst>
                                      </p:cBhvr>
                                      <p:to>
                                        <p:strVal val="visible"/>
                                      </p:to>
                                    </p:set>
                                    <p:animEffect transition="in" filter="dissolve">
                                      <p:cBhvr>
                                        <p:cTn id="208" dur="500"/>
                                        <p:tgtEl>
                                          <p:spTgt spid="1255449"/>
                                        </p:tgtEl>
                                      </p:cBhvr>
                                    </p:animEffect>
                                  </p:childTnLst>
                                </p:cTn>
                              </p:par>
                              <p:par>
                                <p:cTn id="209" presetID="9" presetClass="entr" presetSubtype="0" fill="hold" grpId="0" nodeType="withEffect">
                                  <p:stCondLst>
                                    <p:cond delay="0"/>
                                  </p:stCondLst>
                                  <p:childTnLst>
                                    <p:set>
                                      <p:cBhvr>
                                        <p:cTn id="210" dur="1" fill="hold">
                                          <p:stCondLst>
                                            <p:cond delay="0"/>
                                          </p:stCondLst>
                                        </p:cTn>
                                        <p:tgtEl>
                                          <p:spTgt spid="1255441"/>
                                        </p:tgtEl>
                                        <p:attrNameLst>
                                          <p:attrName>style.visibility</p:attrName>
                                        </p:attrNameLst>
                                      </p:cBhvr>
                                      <p:to>
                                        <p:strVal val="visible"/>
                                      </p:to>
                                    </p:set>
                                    <p:animEffect transition="in" filter="dissolve">
                                      <p:cBhvr>
                                        <p:cTn id="211" dur="500"/>
                                        <p:tgtEl>
                                          <p:spTgt spid="1255441"/>
                                        </p:tgtEl>
                                      </p:cBhvr>
                                    </p:animEffect>
                                  </p:childTnLst>
                                </p:cTn>
                              </p:par>
                              <p:par>
                                <p:cTn id="212" presetID="9" presetClass="entr" presetSubtype="0" fill="hold" grpId="0" nodeType="withEffect">
                                  <p:stCondLst>
                                    <p:cond delay="0"/>
                                  </p:stCondLst>
                                  <p:childTnLst>
                                    <p:set>
                                      <p:cBhvr>
                                        <p:cTn id="213" dur="1" fill="hold">
                                          <p:stCondLst>
                                            <p:cond delay="0"/>
                                          </p:stCondLst>
                                        </p:cTn>
                                        <p:tgtEl>
                                          <p:spTgt spid="1255440"/>
                                        </p:tgtEl>
                                        <p:attrNameLst>
                                          <p:attrName>style.visibility</p:attrName>
                                        </p:attrNameLst>
                                      </p:cBhvr>
                                      <p:to>
                                        <p:strVal val="visible"/>
                                      </p:to>
                                    </p:set>
                                    <p:animEffect transition="in" filter="dissolve">
                                      <p:cBhvr>
                                        <p:cTn id="214" dur="500"/>
                                        <p:tgtEl>
                                          <p:spTgt spid="1255440"/>
                                        </p:tgtEl>
                                      </p:cBhvr>
                                    </p:animEffect>
                                  </p:childTnLst>
                                </p:cTn>
                              </p:par>
                            </p:childTnLst>
                          </p:cTn>
                        </p:par>
                      </p:childTnLst>
                    </p:cTn>
                  </p:par>
                  <p:par>
                    <p:cTn id="215" fill="hold" nodeType="clickPar">
                      <p:stCondLst>
                        <p:cond delay="indefinite"/>
                      </p:stCondLst>
                      <p:childTnLst>
                        <p:par>
                          <p:cTn id="216" fill="hold" nodeType="withGroup">
                            <p:stCondLst>
                              <p:cond delay="0"/>
                            </p:stCondLst>
                            <p:childTnLst>
                              <p:par>
                                <p:cTn id="217" presetID="35" presetClass="path" presetSubtype="0" accel="50000" decel="50000" fill="hold" grpId="1" nodeType="clickEffect">
                                  <p:stCondLst>
                                    <p:cond delay="0"/>
                                  </p:stCondLst>
                                  <p:childTnLst>
                                    <p:animMotion origin="layout" path="M -1.66667E-6 -1.97779E-6 L -0.13906 0.00255 " pathEditMode="relative" rAng="0" ptsTypes="AA">
                                      <p:cBhvr>
                                        <p:cTn id="218" dur="3000" fill="hold"/>
                                        <p:tgtEl>
                                          <p:spTgt spid="1255434"/>
                                        </p:tgtEl>
                                        <p:attrNameLst>
                                          <p:attrName>ppt_x</p:attrName>
                                          <p:attrName>ppt_y</p:attrName>
                                        </p:attrNameLst>
                                      </p:cBhvr>
                                      <p:rCtr x="-6962" y="116"/>
                                    </p:animMotion>
                                  </p:childTnLst>
                                </p:cTn>
                              </p:par>
                              <p:par>
                                <p:cTn id="219" presetID="35" presetClass="path" presetSubtype="0" accel="50000" decel="50000" fill="hold" grpId="1" nodeType="withEffect">
                                  <p:stCondLst>
                                    <p:cond delay="0"/>
                                  </p:stCondLst>
                                  <p:childTnLst>
                                    <p:animMotion origin="layout" path="M 2.77778E-7 6.63891E-7 L -0.13455 0.00486 " pathEditMode="relative" rAng="0" ptsTypes="AA">
                                      <p:cBhvr>
                                        <p:cTn id="220" dur="3000" fill="hold"/>
                                        <p:tgtEl>
                                          <p:spTgt spid="1255435"/>
                                        </p:tgtEl>
                                        <p:attrNameLst>
                                          <p:attrName>ppt_x</p:attrName>
                                          <p:attrName>ppt_y</p:attrName>
                                        </p:attrNameLst>
                                      </p:cBhvr>
                                      <p:rCtr x="-6736" y="231"/>
                                    </p:animMotion>
                                  </p:childTnLst>
                                </p:cTn>
                              </p:par>
                              <p:par>
                                <p:cTn id="221" presetID="35" presetClass="path" presetSubtype="0" accel="50000" decel="50000" fill="hold" grpId="1" nodeType="withEffect">
                                  <p:stCondLst>
                                    <p:cond delay="0"/>
                                  </p:stCondLst>
                                  <p:childTnLst>
                                    <p:animMotion origin="layout" path="M -1.66667E-6 -2.73653E-6 L -0.18212 -0.06477 " pathEditMode="relative" rAng="0" ptsTypes="AA">
                                      <p:cBhvr>
                                        <p:cTn id="222" dur="3000" fill="hold"/>
                                        <p:tgtEl>
                                          <p:spTgt spid="1255436"/>
                                        </p:tgtEl>
                                        <p:attrNameLst>
                                          <p:attrName>ppt_x</p:attrName>
                                          <p:attrName>ppt_y</p:attrName>
                                        </p:attrNameLst>
                                      </p:cBhvr>
                                      <p:rCtr x="-9115" y="-3238"/>
                                    </p:animMotion>
                                  </p:childTnLst>
                                </p:cTn>
                              </p:par>
                              <p:par>
                                <p:cTn id="223" presetID="35" presetClass="path" presetSubtype="0" accel="50000" decel="50000" fill="hold" grpId="1" nodeType="withEffect">
                                  <p:stCondLst>
                                    <p:cond delay="0"/>
                                  </p:stCondLst>
                                  <p:childTnLst>
                                    <p:animMotion origin="layout" path="M 5.55556E-7 4.2378E-6 L -0.17205 -0.08074 " pathEditMode="relative" rAng="0" ptsTypes="AA">
                                      <p:cBhvr>
                                        <p:cTn id="224" dur="3000" fill="hold"/>
                                        <p:tgtEl>
                                          <p:spTgt spid="1255437"/>
                                        </p:tgtEl>
                                        <p:attrNameLst>
                                          <p:attrName>ppt_x</p:attrName>
                                          <p:attrName>ppt_y</p:attrName>
                                        </p:attrNameLst>
                                      </p:cBhvr>
                                      <p:rCtr x="-8611" y="-4048"/>
                                    </p:animMotion>
                                  </p:childTnLst>
                                </p:cTn>
                              </p:par>
                              <p:par>
                                <p:cTn id="225" presetID="35" presetClass="path" presetSubtype="0" accel="50000" decel="50000" fill="hold" grpId="1" nodeType="withEffect">
                                  <p:stCondLst>
                                    <p:cond delay="0"/>
                                  </p:stCondLst>
                                  <p:childTnLst>
                                    <p:animMotion origin="layout" path="M 3.33333E-6 1.58686E-6 L -0.19948 -0.07958 " pathEditMode="relative" rAng="0" ptsTypes="AA">
                                      <p:cBhvr>
                                        <p:cTn id="226" dur="3000" fill="hold"/>
                                        <p:tgtEl>
                                          <p:spTgt spid="1255438"/>
                                        </p:tgtEl>
                                        <p:attrNameLst>
                                          <p:attrName>ppt_x</p:attrName>
                                          <p:attrName>ppt_y</p:attrName>
                                        </p:attrNameLst>
                                      </p:cBhvr>
                                      <p:rCtr x="-9983" y="-3979"/>
                                    </p:animMotion>
                                  </p:childTnLst>
                                </p:cTn>
                              </p:par>
                              <p:par>
                                <p:cTn id="227" presetID="35" presetClass="path" presetSubtype="0" accel="50000" decel="50000" fill="hold" grpId="1" nodeType="withEffect">
                                  <p:stCondLst>
                                    <p:cond delay="0"/>
                                  </p:stCondLst>
                                  <p:childTnLst>
                                    <p:animMotion origin="layout" path="M -1.38889E-6 2.33171E-6 L -0.17656 -0.1004 " pathEditMode="relative" rAng="0" ptsTypes="AA">
                                      <p:cBhvr>
                                        <p:cTn id="228" dur="3000" fill="hold"/>
                                        <p:tgtEl>
                                          <p:spTgt spid="1255439"/>
                                        </p:tgtEl>
                                        <p:attrNameLst>
                                          <p:attrName>ppt_x</p:attrName>
                                          <p:attrName>ppt_y</p:attrName>
                                        </p:attrNameLst>
                                      </p:cBhvr>
                                      <p:rCtr x="-8837" y="-5020"/>
                                    </p:animMotion>
                                  </p:childTnLst>
                                </p:cTn>
                              </p:par>
                              <p:par>
                                <p:cTn id="229" presetID="35" presetClass="path" presetSubtype="0" accel="50000" decel="50000" fill="hold" grpId="1" nodeType="withEffect">
                                  <p:stCondLst>
                                    <p:cond delay="0"/>
                                  </p:stCondLst>
                                  <p:childTnLst>
                                    <p:animMotion origin="layout" path="M 2.77778E-7 -3.71501E-6 L -0.16545 0.06107 " pathEditMode="relative" rAng="0" ptsTypes="AA">
                                      <p:cBhvr>
                                        <p:cTn id="230" dur="3000" fill="hold"/>
                                        <p:tgtEl>
                                          <p:spTgt spid="1255440"/>
                                        </p:tgtEl>
                                        <p:attrNameLst>
                                          <p:attrName>ppt_x</p:attrName>
                                          <p:attrName>ppt_y</p:attrName>
                                        </p:attrNameLst>
                                      </p:cBhvr>
                                      <p:rCtr x="-8281" y="3053"/>
                                    </p:animMotion>
                                  </p:childTnLst>
                                </p:cTn>
                              </p:par>
                              <p:par>
                                <p:cTn id="231" presetID="35" presetClass="path" presetSubtype="0" accel="50000" decel="50000" fill="hold" grpId="1" nodeType="withEffect">
                                  <p:stCondLst>
                                    <p:cond delay="0"/>
                                  </p:stCondLst>
                                  <p:childTnLst>
                                    <p:animMotion origin="layout" path="M 2.22222E-6 -1.36479E-7 L -0.17847 0.04765 " pathEditMode="relative" rAng="0" ptsTypes="AA">
                                      <p:cBhvr>
                                        <p:cTn id="232" dur="3000" fill="hold"/>
                                        <p:tgtEl>
                                          <p:spTgt spid="1255441"/>
                                        </p:tgtEl>
                                        <p:attrNameLst>
                                          <p:attrName>ppt_x</p:attrName>
                                          <p:attrName>ppt_y</p:attrName>
                                        </p:attrNameLst>
                                      </p:cBhvr>
                                      <p:rCtr x="-8924" y="2383"/>
                                    </p:animMotion>
                                  </p:childTnLst>
                                </p:cTn>
                              </p:par>
                              <p:par>
                                <p:cTn id="233" presetID="35" presetClass="path" presetSubtype="0" accel="50000" decel="50000" fill="hold" grpId="1" nodeType="withEffect">
                                  <p:stCondLst>
                                    <p:cond delay="0"/>
                                  </p:stCondLst>
                                  <p:childTnLst>
                                    <p:animMotion origin="layout" path="M -3.33333E-6 3.06731E-6 L -0.15833 0.01087 " pathEditMode="relative" rAng="0" ptsTypes="AA">
                                      <p:cBhvr>
                                        <p:cTn id="234" dur="3000" fill="hold"/>
                                        <p:tgtEl>
                                          <p:spTgt spid="1255442"/>
                                        </p:tgtEl>
                                        <p:attrNameLst>
                                          <p:attrName>ppt_x</p:attrName>
                                          <p:attrName>ppt_y</p:attrName>
                                        </p:attrNameLst>
                                      </p:cBhvr>
                                      <p:rCtr x="-7917" y="532"/>
                                    </p:animMotion>
                                  </p:childTnLst>
                                </p:cTn>
                              </p:par>
                              <p:par>
                                <p:cTn id="235" presetID="35" presetClass="path" presetSubtype="0" accel="50000" decel="50000" fill="hold" grpId="1" nodeType="withEffect">
                                  <p:stCondLst>
                                    <p:cond delay="0"/>
                                  </p:stCondLst>
                                  <p:childTnLst>
                                    <p:animMotion origin="layout" path="M 1.11111E-6 -8.95212E-7 L -0.11424 0.00856 " pathEditMode="relative" rAng="0" ptsTypes="AA">
                                      <p:cBhvr>
                                        <p:cTn id="236" dur="3000" fill="hold"/>
                                        <p:tgtEl>
                                          <p:spTgt spid="1255443"/>
                                        </p:tgtEl>
                                        <p:attrNameLst>
                                          <p:attrName>ppt_x</p:attrName>
                                          <p:attrName>ppt_y</p:attrName>
                                        </p:attrNameLst>
                                      </p:cBhvr>
                                      <p:rCtr x="-5712" y="416"/>
                                    </p:animMotion>
                                  </p:childTnLst>
                                </p:cTn>
                              </p:par>
                              <p:par>
                                <p:cTn id="237" presetID="35" presetClass="path" presetSubtype="0" accel="50000" decel="50000" fill="hold" grpId="1" nodeType="withEffect">
                                  <p:stCondLst>
                                    <p:cond delay="0"/>
                                  </p:stCondLst>
                                  <p:childTnLst>
                                    <p:animMotion origin="layout" path="M -4.44444E-6 4.58015E-6 L -0.11788 -0.00371 " pathEditMode="relative" rAng="0" ptsTypes="AA">
                                      <p:cBhvr>
                                        <p:cTn id="238" dur="3000" fill="hold"/>
                                        <p:tgtEl>
                                          <p:spTgt spid="1255444"/>
                                        </p:tgtEl>
                                        <p:attrNameLst>
                                          <p:attrName>ppt_x</p:attrName>
                                          <p:attrName>ppt_y</p:attrName>
                                        </p:attrNameLst>
                                      </p:cBhvr>
                                      <p:rCtr x="-5903" y="-185"/>
                                    </p:animMotion>
                                  </p:childTnLst>
                                </p:cTn>
                              </p:par>
                              <p:par>
                                <p:cTn id="239" presetID="35" presetClass="path" presetSubtype="0" accel="50000" decel="50000" fill="hold" grpId="1" nodeType="withEffect">
                                  <p:stCondLst>
                                    <p:cond delay="0"/>
                                  </p:stCondLst>
                                  <p:childTnLst>
                                    <p:animMotion origin="layout" path="M 3.61111E-6 -3.71501E-6 L -0.08212 -0.02428 " pathEditMode="relative" rAng="0" ptsTypes="AA">
                                      <p:cBhvr>
                                        <p:cTn id="240" dur="3000" fill="hold"/>
                                        <p:tgtEl>
                                          <p:spTgt spid="1255445"/>
                                        </p:tgtEl>
                                        <p:attrNameLst>
                                          <p:attrName>ppt_x</p:attrName>
                                          <p:attrName>ppt_y</p:attrName>
                                        </p:attrNameLst>
                                      </p:cBhvr>
                                      <p:rCtr x="-4115" y="-1226"/>
                                    </p:animMotion>
                                  </p:childTnLst>
                                </p:cTn>
                              </p:par>
                              <p:par>
                                <p:cTn id="241" presetID="35" presetClass="path" presetSubtype="0" accel="50000" decel="50000" fill="hold" grpId="1" nodeType="withEffect">
                                  <p:stCondLst>
                                    <p:cond delay="0"/>
                                  </p:stCondLst>
                                  <p:childTnLst>
                                    <p:animMotion origin="layout" path="M -1.94444E-6 3.46519E-6 L -0.09687 -0.01712 " pathEditMode="relative" rAng="0" ptsTypes="AA">
                                      <p:cBhvr>
                                        <p:cTn id="242" dur="3000" fill="hold"/>
                                        <p:tgtEl>
                                          <p:spTgt spid="1255446"/>
                                        </p:tgtEl>
                                        <p:attrNameLst>
                                          <p:attrName>ppt_x</p:attrName>
                                          <p:attrName>ppt_y</p:attrName>
                                        </p:attrNameLst>
                                      </p:cBhvr>
                                      <p:rCtr x="-4844" y="-856"/>
                                    </p:animMotion>
                                  </p:childTnLst>
                                </p:cTn>
                              </p:par>
                              <p:par>
                                <p:cTn id="243" presetID="35" presetClass="path" presetSubtype="0" accel="50000" decel="50000" fill="hold" grpId="1" nodeType="withEffect">
                                  <p:stCondLst>
                                    <p:cond delay="0"/>
                                  </p:stCondLst>
                                  <p:childTnLst>
                                    <p:animMotion origin="layout" path="M -1.11111E-6 -4.88087E-7 L -0.07378 -4.88087E-7 " pathEditMode="relative" rAng="0" ptsTypes="AA">
                                      <p:cBhvr>
                                        <p:cTn id="244" dur="3000" fill="hold"/>
                                        <p:tgtEl>
                                          <p:spTgt spid="1255447"/>
                                        </p:tgtEl>
                                        <p:attrNameLst>
                                          <p:attrName>ppt_x</p:attrName>
                                          <p:attrName>ppt_y</p:attrName>
                                        </p:attrNameLst>
                                      </p:cBhvr>
                                      <p:rCtr x="-3698" y="0"/>
                                    </p:animMotion>
                                  </p:childTnLst>
                                </p:cTn>
                              </p:par>
                              <p:par>
                                <p:cTn id="245" presetID="35" presetClass="path" presetSubtype="0" accel="50000" decel="50000" fill="hold" grpId="1" nodeType="withEffect">
                                  <p:stCondLst>
                                    <p:cond delay="0"/>
                                  </p:stCondLst>
                                  <p:childTnLst>
                                    <p:animMotion origin="layout" path="M 0 2.75272E-7 L -0.10677 -0.00254 " pathEditMode="relative" rAng="0" ptsTypes="AA">
                                      <p:cBhvr>
                                        <p:cTn id="246" dur="3000" fill="hold"/>
                                        <p:tgtEl>
                                          <p:spTgt spid="1255448"/>
                                        </p:tgtEl>
                                        <p:attrNameLst>
                                          <p:attrName>ppt_x</p:attrName>
                                          <p:attrName>ppt_y</p:attrName>
                                        </p:attrNameLst>
                                      </p:cBhvr>
                                      <p:rCtr x="-5347" y="-139"/>
                                    </p:animMotion>
                                  </p:childTnLst>
                                </p:cTn>
                              </p:par>
                              <p:par>
                                <p:cTn id="247" presetID="35" presetClass="path" presetSubtype="0" accel="50000" decel="50000" fill="hold" grpId="1" nodeType="withEffect">
                                  <p:stCondLst>
                                    <p:cond delay="0"/>
                                  </p:stCondLst>
                                  <p:childTnLst>
                                    <p:animMotion origin="layout" path="M -4.44444E-6 -4.81147E-6 L -0.09687 0.01342 " pathEditMode="relative" rAng="0" ptsTypes="AA">
                                      <p:cBhvr>
                                        <p:cTn id="248" dur="3000" fill="hold"/>
                                        <p:tgtEl>
                                          <p:spTgt spid="1255449"/>
                                        </p:tgtEl>
                                        <p:attrNameLst>
                                          <p:attrName>ppt_x</p:attrName>
                                          <p:attrName>ppt_y</p:attrName>
                                        </p:attrNameLst>
                                      </p:cBhvr>
                                      <p:rCtr x="-4844" y="671"/>
                                    </p:animMotion>
                                  </p:childTnLst>
                                </p:cTn>
                              </p:par>
                            </p:childTnLst>
                          </p:cTn>
                        </p:par>
                        <p:par>
                          <p:cTn id="249" fill="hold" nodeType="afterGroup">
                            <p:stCondLst>
                              <p:cond delay="3000"/>
                            </p:stCondLst>
                            <p:childTnLst>
                              <p:par>
                                <p:cTn id="250" presetID="35" presetClass="path" presetSubtype="0" accel="50000" decel="50000" fill="hold" grpId="2" nodeType="afterEffect">
                                  <p:stCondLst>
                                    <p:cond delay="0"/>
                                  </p:stCondLst>
                                  <p:childTnLst>
                                    <p:animMotion origin="layout" path="M -0.18212 -0.06477 L -0.43212 -0.06477 " pathEditMode="relative" rAng="0" ptsTypes="AA">
                                      <p:cBhvr>
                                        <p:cTn id="251" dur="1000" fill="hold"/>
                                        <p:tgtEl>
                                          <p:spTgt spid="1255436"/>
                                        </p:tgtEl>
                                        <p:attrNameLst>
                                          <p:attrName>ppt_x</p:attrName>
                                          <p:attrName>ppt_y</p:attrName>
                                        </p:attrNameLst>
                                      </p:cBhvr>
                                      <p:rCtr x="-12500" y="0"/>
                                    </p:animMotion>
                                  </p:childTnLst>
                                </p:cTn>
                              </p:par>
                              <p:par>
                                <p:cTn id="252" presetID="35" presetClass="path" presetSubtype="0" accel="50000" decel="50000" fill="hold" grpId="2" nodeType="withEffect">
                                  <p:stCondLst>
                                    <p:cond delay="0"/>
                                  </p:stCondLst>
                                  <p:childTnLst>
                                    <p:animMotion origin="layout" path="M -0.17205 -0.08073 L -0.42205 -0.08073 " pathEditMode="relative" rAng="0" ptsTypes="AA">
                                      <p:cBhvr>
                                        <p:cTn id="253" dur="1000" fill="hold"/>
                                        <p:tgtEl>
                                          <p:spTgt spid="1255437"/>
                                        </p:tgtEl>
                                        <p:attrNameLst>
                                          <p:attrName>ppt_x</p:attrName>
                                          <p:attrName>ppt_y</p:attrName>
                                        </p:attrNameLst>
                                      </p:cBhvr>
                                      <p:rCtr x="-12500" y="0"/>
                                    </p:animMotion>
                                  </p:childTnLst>
                                </p:cTn>
                              </p:par>
                              <p:par>
                                <p:cTn id="254" presetID="35" presetClass="path" presetSubtype="0" accel="50000" decel="50000" fill="hold" grpId="2" nodeType="withEffect">
                                  <p:stCondLst>
                                    <p:cond delay="0"/>
                                  </p:stCondLst>
                                  <p:childTnLst>
                                    <p:animMotion origin="layout" path="M -0.19844 -0.07888 L -0.44844 -0.07888 " pathEditMode="relative" rAng="0" ptsTypes="AA">
                                      <p:cBhvr>
                                        <p:cTn id="255" dur="1000" fill="hold"/>
                                        <p:tgtEl>
                                          <p:spTgt spid="1255438"/>
                                        </p:tgtEl>
                                        <p:attrNameLst>
                                          <p:attrName>ppt_x</p:attrName>
                                          <p:attrName>ppt_y</p:attrName>
                                        </p:attrNameLst>
                                      </p:cBhvr>
                                      <p:rCtr x="-12500" y="0"/>
                                    </p:animMotion>
                                  </p:childTnLst>
                                </p:cTn>
                              </p:par>
                              <p:par>
                                <p:cTn id="256" presetID="35" presetClass="path" presetSubtype="0" accel="50000" decel="50000" fill="hold" grpId="2" nodeType="withEffect">
                                  <p:stCondLst>
                                    <p:cond delay="0"/>
                                  </p:stCondLst>
                                  <p:childTnLst>
                                    <p:animMotion origin="layout" path="M -0.17656 -0.10109 L -0.42656 -0.10109 " pathEditMode="relative" rAng="0" ptsTypes="AA">
                                      <p:cBhvr>
                                        <p:cTn id="257" dur="1000" fill="hold"/>
                                        <p:tgtEl>
                                          <p:spTgt spid="1255439"/>
                                        </p:tgtEl>
                                        <p:attrNameLst>
                                          <p:attrName>ppt_x</p:attrName>
                                          <p:attrName>ppt_y</p:attrName>
                                        </p:attrNameLst>
                                      </p:cBhvr>
                                      <p:rCtr x="-12500" y="0"/>
                                    </p:animMotion>
                                  </p:childTnLst>
                                </p:cTn>
                              </p:par>
                            </p:childTnLst>
                          </p:cTn>
                        </p:par>
                      </p:childTnLst>
                    </p:cTn>
                  </p:par>
                  <p:par>
                    <p:cTn id="258" fill="hold" nodeType="clickPar">
                      <p:stCondLst>
                        <p:cond delay="indefinite"/>
                      </p:stCondLst>
                      <p:childTnLst>
                        <p:par>
                          <p:cTn id="259" fill="hold" nodeType="withGroup">
                            <p:stCondLst>
                              <p:cond delay="0"/>
                            </p:stCondLst>
                            <p:childTnLst>
                              <p:par>
                                <p:cTn id="260" presetID="22" presetClass="entr" presetSubtype="8" fill="hold" grpId="0" nodeType="clickEffect">
                                  <p:stCondLst>
                                    <p:cond delay="0"/>
                                  </p:stCondLst>
                                  <p:childTnLst>
                                    <p:set>
                                      <p:cBhvr>
                                        <p:cTn id="261" dur="1" fill="hold">
                                          <p:stCondLst>
                                            <p:cond delay="0"/>
                                          </p:stCondLst>
                                        </p:cTn>
                                        <p:tgtEl>
                                          <p:spTgt spid="1255451"/>
                                        </p:tgtEl>
                                        <p:attrNameLst>
                                          <p:attrName>style.visibility</p:attrName>
                                        </p:attrNameLst>
                                      </p:cBhvr>
                                      <p:to>
                                        <p:strVal val="visible"/>
                                      </p:to>
                                    </p:set>
                                    <p:animEffect transition="in" filter="wipe(left)">
                                      <p:cBhvr>
                                        <p:cTn id="262" dur="500"/>
                                        <p:tgtEl>
                                          <p:spTgt spid="1255451"/>
                                        </p:tgtEl>
                                      </p:cBhvr>
                                    </p:animEffect>
                                  </p:childTnLst>
                                </p:cTn>
                              </p:par>
                              <p:par>
                                <p:cTn id="263" presetID="9" presetClass="exit" presetSubtype="0" fill="hold" grpId="1" nodeType="withEffect">
                                  <p:stCondLst>
                                    <p:cond delay="0"/>
                                  </p:stCondLst>
                                  <p:childTnLst>
                                    <p:animEffect transition="out" filter="dissolve">
                                      <p:cBhvr>
                                        <p:cTn id="264" dur="500"/>
                                        <p:tgtEl>
                                          <p:spTgt spid="1255450"/>
                                        </p:tgtEl>
                                      </p:cBhvr>
                                    </p:animEffect>
                                    <p:set>
                                      <p:cBhvr>
                                        <p:cTn id="265" dur="1" fill="hold">
                                          <p:stCondLst>
                                            <p:cond delay="499"/>
                                          </p:stCondLst>
                                        </p:cTn>
                                        <p:tgtEl>
                                          <p:spTgt spid="1255450"/>
                                        </p:tgtEl>
                                        <p:attrNameLst>
                                          <p:attrName>style.visibility</p:attrName>
                                        </p:attrNameLst>
                                      </p:cBhvr>
                                      <p:to>
                                        <p:strVal val="hidden"/>
                                      </p:to>
                                    </p:set>
                                  </p:childTnLst>
                                </p:cTn>
                              </p:par>
                              <p:par>
                                <p:cTn id="266" presetID="9" presetClass="exit" presetSubtype="0" fill="hold" grpId="3" nodeType="withEffect">
                                  <p:stCondLst>
                                    <p:cond delay="0"/>
                                  </p:stCondLst>
                                  <p:childTnLst>
                                    <p:animEffect transition="out" filter="dissolve">
                                      <p:cBhvr>
                                        <p:cTn id="267" dur="500"/>
                                        <p:tgtEl>
                                          <p:spTgt spid="1255436"/>
                                        </p:tgtEl>
                                      </p:cBhvr>
                                    </p:animEffect>
                                    <p:set>
                                      <p:cBhvr>
                                        <p:cTn id="268" dur="1" fill="hold">
                                          <p:stCondLst>
                                            <p:cond delay="499"/>
                                          </p:stCondLst>
                                        </p:cTn>
                                        <p:tgtEl>
                                          <p:spTgt spid="1255436"/>
                                        </p:tgtEl>
                                        <p:attrNameLst>
                                          <p:attrName>style.visibility</p:attrName>
                                        </p:attrNameLst>
                                      </p:cBhvr>
                                      <p:to>
                                        <p:strVal val="hidden"/>
                                      </p:to>
                                    </p:set>
                                  </p:childTnLst>
                                </p:cTn>
                              </p:par>
                              <p:par>
                                <p:cTn id="269" presetID="9" presetClass="exit" presetSubtype="0" fill="hold" grpId="3" nodeType="withEffect">
                                  <p:stCondLst>
                                    <p:cond delay="0"/>
                                  </p:stCondLst>
                                  <p:childTnLst>
                                    <p:animEffect transition="out" filter="dissolve">
                                      <p:cBhvr>
                                        <p:cTn id="270" dur="500"/>
                                        <p:tgtEl>
                                          <p:spTgt spid="1255437"/>
                                        </p:tgtEl>
                                      </p:cBhvr>
                                    </p:animEffect>
                                    <p:set>
                                      <p:cBhvr>
                                        <p:cTn id="271" dur="1" fill="hold">
                                          <p:stCondLst>
                                            <p:cond delay="499"/>
                                          </p:stCondLst>
                                        </p:cTn>
                                        <p:tgtEl>
                                          <p:spTgt spid="1255437"/>
                                        </p:tgtEl>
                                        <p:attrNameLst>
                                          <p:attrName>style.visibility</p:attrName>
                                        </p:attrNameLst>
                                      </p:cBhvr>
                                      <p:to>
                                        <p:strVal val="hidden"/>
                                      </p:to>
                                    </p:set>
                                  </p:childTnLst>
                                </p:cTn>
                              </p:par>
                              <p:par>
                                <p:cTn id="272" presetID="9" presetClass="exit" presetSubtype="0" fill="hold" grpId="3" nodeType="withEffect">
                                  <p:stCondLst>
                                    <p:cond delay="0"/>
                                  </p:stCondLst>
                                  <p:childTnLst>
                                    <p:animEffect transition="out" filter="dissolve">
                                      <p:cBhvr>
                                        <p:cTn id="273" dur="500"/>
                                        <p:tgtEl>
                                          <p:spTgt spid="1255438"/>
                                        </p:tgtEl>
                                      </p:cBhvr>
                                    </p:animEffect>
                                    <p:set>
                                      <p:cBhvr>
                                        <p:cTn id="274" dur="1" fill="hold">
                                          <p:stCondLst>
                                            <p:cond delay="499"/>
                                          </p:stCondLst>
                                        </p:cTn>
                                        <p:tgtEl>
                                          <p:spTgt spid="1255438"/>
                                        </p:tgtEl>
                                        <p:attrNameLst>
                                          <p:attrName>style.visibility</p:attrName>
                                        </p:attrNameLst>
                                      </p:cBhvr>
                                      <p:to>
                                        <p:strVal val="hidden"/>
                                      </p:to>
                                    </p:set>
                                  </p:childTnLst>
                                </p:cTn>
                              </p:par>
                              <p:par>
                                <p:cTn id="275" presetID="9" presetClass="exit" presetSubtype="0" fill="hold" grpId="3" nodeType="withEffect">
                                  <p:stCondLst>
                                    <p:cond delay="0"/>
                                  </p:stCondLst>
                                  <p:childTnLst>
                                    <p:animEffect transition="out" filter="dissolve">
                                      <p:cBhvr>
                                        <p:cTn id="276" dur="500"/>
                                        <p:tgtEl>
                                          <p:spTgt spid="1255439"/>
                                        </p:tgtEl>
                                      </p:cBhvr>
                                    </p:animEffect>
                                    <p:set>
                                      <p:cBhvr>
                                        <p:cTn id="277" dur="1" fill="hold">
                                          <p:stCondLst>
                                            <p:cond delay="499"/>
                                          </p:stCondLst>
                                        </p:cTn>
                                        <p:tgtEl>
                                          <p:spTgt spid="1255439"/>
                                        </p:tgtEl>
                                        <p:attrNameLst>
                                          <p:attrName>style.visibility</p:attrName>
                                        </p:attrNameLst>
                                      </p:cBhvr>
                                      <p:to>
                                        <p:strVal val="hidden"/>
                                      </p:to>
                                    </p:set>
                                  </p:childTnLst>
                                </p:cTn>
                              </p:par>
                            </p:childTnLst>
                          </p:cTn>
                        </p:par>
                      </p:childTnLst>
                    </p:cTn>
                  </p:par>
                  <p:par>
                    <p:cTn id="278" fill="hold">
                      <p:stCondLst>
                        <p:cond delay="indefinite"/>
                      </p:stCondLst>
                      <p:childTnLst>
                        <p:par>
                          <p:cTn id="279" fill="hold">
                            <p:stCondLst>
                              <p:cond delay="0"/>
                            </p:stCondLst>
                            <p:childTnLst>
                              <p:par>
                                <p:cTn id="280" presetID="35" presetClass="path" presetSubtype="0" accel="50000" decel="50000" fill="hold" grpId="2" nodeType="clickEffect">
                                  <p:stCondLst>
                                    <p:cond delay="0"/>
                                  </p:stCondLst>
                                  <p:childTnLst>
                                    <p:animMotion origin="layout" path="M -0.13906 0.00254 L -0.38906 0.00254 " pathEditMode="relative" rAng="0" ptsTypes="AA">
                                      <p:cBhvr>
                                        <p:cTn id="281" dur="1000" fill="hold"/>
                                        <p:tgtEl>
                                          <p:spTgt spid="1255434"/>
                                        </p:tgtEl>
                                        <p:attrNameLst>
                                          <p:attrName>ppt_x</p:attrName>
                                          <p:attrName>ppt_y</p:attrName>
                                        </p:attrNameLst>
                                      </p:cBhvr>
                                      <p:rCtr x="-12500" y="0"/>
                                    </p:animMotion>
                                  </p:childTnLst>
                                </p:cTn>
                              </p:par>
                              <p:par>
                                <p:cTn id="282" presetID="35" presetClass="path" presetSubtype="0" accel="50000" decel="50000" fill="hold" grpId="2" nodeType="withEffect">
                                  <p:stCondLst>
                                    <p:cond delay="0"/>
                                  </p:stCondLst>
                                  <p:childTnLst>
                                    <p:animMotion origin="layout" path="M -0.13611 0.00301 L -0.38611 0.00301 " pathEditMode="relative" rAng="0" ptsTypes="AA">
                                      <p:cBhvr>
                                        <p:cTn id="283" dur="1000" fill="hold"/>
                                        <p:tgtEl>
                                          <p:spTgt spid="1255435"/>
                                        </p:tgtEl>
                                        <p:attrNameLst>
                                          <p:attrName>ppt_x</p:attrName>
                                          <p:attrName>ppt_y</p:attrName>
                                        </p:attrNameLst>
                                      </p:cBhvr>
                                      <p:rCtr x="-12500" y="0"/>
                                    </p:animMotion>
                                  </p:childTnLst>
                                </p:cTn>
                              </p:par>
                              <p:par>
                                <p:cTn id="284" presetID="35" presetClass="path" presetSubtype="0" accel="50000" decel="50000" fill="hold" grpId="2" nodeType="withEffect">
                                  <p:stCondLst>
                                    <p:cond delay="0"/>
                                  </p:stCondLst>
                                  <p:childTnLst>
                                    <p:animMotion origin="layout" path="M -0.08212 -0.02429 L -0.33212 -0.02429 " pathEditMode="relative" rAng="0" ptsTypes="AA">
                                      <p:cBhvr>
                                        <p:cTn id="285" dur="1000" fill="hold"/>
                                        <p:tgtEl>
                                          <p:spTgt spid="1255445"/>
                                        </p:tgtEl>
                                        <p:attrNameLst>
                                          <p:attrName>ppt_x</p:attrName>
                                          <p:attrName>ppt_y</p:attrName>
                                        </p:attrNameLst>
                                      </p:cBhvr>
                                      <p:rCtr x="-12500" y="0"/>
                                    </p:animMotion>
                                  </p:childTnLst>
                                </p:cTn>
                              </p:par>
                              <p:par>
                                <p:cTn id="286" presetID="35" presetClass="path" presetSubtype="0" accel="50000" decel="50000" fill="hold" grpId="2" nodeType="withEffect">
                                  <p:stCondLst>
                                    <p:cond delay="0"/>
                                  </p:stCondLst>
                                  <p:childTnLst>
                                    <p:animMotion origin="layout" path="M -0.09705 -0.01689 L -0.34705 -0.01689 " pathEditMode="relative" rAng="0" ptsTypes="AA">
                                      <p:cBhvr>
                                        <p:cTn id="287" dur="1000" fill="hold"/>
                                        <p:tgtEl>
                                          <p:spTgt spid="1255446"/>
                                        </p:tgtEl>
                                        <p:attrNameLst>
                                          <p:attrName>ppt_x</p:attrName>
                                          <p:attrName>ppt_y</p:attrName>
                                        </p:attrNameLst>
                                      </p:cBhvr>
                                      <p:rCtr x="-12500" y="0"/>
                                    </p:animMotion>
                                  </p:childTnLst>
                                </p:cTn>
                              </p:par>
                              <p:par>
                                <p:cTn id="288" presetID="35" presetClass="path" presetSubtype="0" accel="50000" decel="50000" fill="hold" grpId="2" nodeType="withEffect">
                                  <p:stCondLst>
                                    <p:cond delay="0"/>
                                  </p:stCondLst>
                                  <p:childTnLst>
                                    <p:animMotion origin="layout" path="M -0.07396 -4.88087E-7 L -0.32396 -4.88087E-7 " pathEditMode="relative" rAng="0" ptsTypes="AA">
                                      <p:cBhvr>
                                        <p:cTn id="289" dur="1000" fill="hold"/>
                                        <p:tgtEl>
                                          <p:spTgt spid="1255447"/>
                                        </p:tgtEl>
                                        <p:attrNameLst>
                                          <p:attrName>ppt_x</p:attrName>
                                          <p:attrName>ppt_y</p:attrName>
                                        </p:attrNameLst>
                                      </p:cBhvr>
                                      <p:rCtr x="-12500" y="0"/>
                                    </p:animMotion>
                                  </p:childTnLst>
                                </p:cTn>
                              </p:par>
                              <p:par>
                                <p:cTn id="290" presetID="35" presetClass="path" presetSubtype="0" accel="50000" decel="50000" fill="hold" grpId="2" nodeType="withEffect">
                                  <p:stCondLst>
                                    <p:cond delay="0"/>
                                  </p:stCondLst>
                                  <p:childTnLst>
                                    <p:animMotion origin="layout" path="M -0.10677 -0.00139 L -0.35677 -0.00139 " pathEditMode="relative" rAng="0" ptsTypes="AA">
                                      <p:cBhvr>
                                        <p:cTn id="291" dur="1000" fill="hold"/>
                                        <p:tgtEl>
                                          <p:spTgt spid="1255448"/>
                                        </p:tgtEl>
                                        <p:attrNameLst>
                                          <p:attrName>ppt_x</p:attrName>
                                          <p:attrName>ppt_y</p:attrName>
                                        </p:attrNameLst>
                                      </p:cBhvr>
                                      <p:rCtr x="-12500" y="0"/>
                                    </p:animMotion>
                                  </p:childTnLst>
                                </p:cTn>
                              </p:par>
                              <p:par>
                                <p:cTn id="292" presetID="35" presetClass="path" presetSubtype="0" accel="50000" decel="50000" fill="hold" grpId="2" nodeType="withEffect">
                                  <p:stCondLst>
                                    <p:cond delay="0"/>
                                  </p:stCondLst>
                                  <p:childTnLst>
                                    <p:animMotion origin="layout" path="M -0.09826 0.01527 L -0.34826 0.01527 " pathEditMode="relative" rAng="0" ptsTypes="AA">
                                      <p:cBhvr>
                                        <p:cTn id="293" dur="1000" fill="hold"/>
                                        <p:tgtEl>
                                          <p:spTgt spid="1255449"/>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5429" grpId="0" animBg="1"/>
      <p:bldP spid="1255430" grpId="0"/>
      <p:bldP spid="1255434" grpId="0" animBg="1"/>
      <p:bldP spid="1255434" grpId="1" animBg="1"/>
      <p:bldP spid="1255434" grpId="2" animBg="1"/>
      <p:bldP spid="1255435" grpId="0" animBg="1"/>
      <p:bldP spid="1255435" grpId="1" animBg="1"/>
      <p:bldP spid="1255435" grpId="2" animBg="1"/>
      <p:bldP spid="1255436" grpId="0" animBg="1"/>
      <p:bldP spid="1255436" grpId="1" animBg="1"/>
      <p:bldP spid="1255436" grpId="2" animBg="1"/>
      <p:bldP spid="1255436" grpId="3" animBg="1"/>
      <p:bldP spid="1255437" grpId="0" animBg="1"/>
      <p:bldP spid="1255437" grpId="1" animBg="1"/>
      <p:bldP spid="1255437" grpId="2" animBg="1"/>
      <p:bldP spid="1255437" grpId="3" animBg="1"/>
      <p:bldP spid="1255438" grpId="0" animBg="1"/>
      <p:bldP spid="1255438" grpId="1" animBg="1"/>
      <p:bldP spid="1255438" grpId="2" animBg="1"/>
      <p:bldP spid="1255438" grpId="3" animBg="1"/>
      <p:bldP spid="1255439" grpId="0" animBg="1"/>
      <p:bldP spid="1255439" grpId="1" animBg="1"/>
      <p:bldP spid="1255439" grpId="2" animBg="1"/>
      <p:bldP spid="1255439" grpId="3" animBg="1"/>
      <p:bldP spid="1255440" grpId="0" animBg="1"/>
      <p:bldP spid="1255440" grpId="1" animBg="1"/>
      <p:bldP spid="1255441" grpId="0" animBg="1"/>
      <p:bldP spid="1255441" grpId="1" animBg="1"/>
      <p:bldP spid="1255442" grpId="0" animBg="1"/>
      <p:bldP spid="1255442" grpId="1" animBg="1"/>
      <p:bldP spid="1255443" grpId="0" animBg="1"/>
      <p:bldP spid="1255443" grpId="1" animBg="1"/>
      <p:bldP spid="1255444" grpId="0" animBg="1"/>
      <p:bldP spid="1255444" grpId="1" animBg="1"/>
      <p:bldP spid="1255445" grpId="0" animBg="1"/>
      <p:bldP spid="1255445" grpId="1" animBg="1"/>
      <p:bldP spid="1255445" grpId="2" animBg="1"/>
      <p:bldP spid="1255446" grpId="0" animBg="1"/>
      <p:bldP spid="1255446" grpId="1" animBg="1"/>
      <p:bldP spid="1255446" grpId="2" animBg="1"/>
      <p:bldP spid="1255447" grpId="0" animBg="1"/>
      <p:bldP spid="1255447" grpId="1" animBg="1"/>
      <p:bldP spid="1255447" grpId="2" animBg="1"/>
      <p:bldP spid="1255448" grpId="0" animBg="1"/>
      <p:bldP spid="1255448" grpId="1" animBg="1"/>
      <p:bldP spid="1255448" grpId="2" animBg="1"/>
      <p:bldP spid="1255449" grpId="0" animBg="1"/>
      <p:bldP spid="1255449" grpId="1" animBg="1"/>
      <p:bldP spid="1255449" grpId="2" animBg="1"/>
      <p:bldP spid="1255450" grpId="0" animBg="1"/>
      <p:bldP spid="1255450" grpId="1" animBg="1"/>
      <p:bldP spid="1255451" grpId="0" animBg="1"/>
      <p:bldP spid="1255453" grpId="0" animBg="1"/>
      <p:bldP spid="1255454" grpId="0"/>
      <p:bldP spid="1255455" grpId="0" animBg="1"/>
      <p:bldP spid="1255455" grpId="1" animBg="1"/>
      <p:bldP spid="1255455" grpId="2" animBg="1"/>
      <p:bldP spid="1255456" grpId="0" animBg="1"/>
      <p:bldP spid="1255456" grpId="1" animBg="1"/>
      <p:bldP spid="1255456" grpId="2" animBg="1"/>
      <p:bldP spid="1255457" grpId="0" animBg="1"/>
      <p:bldP spid="1255457" grpId="1" animBg="1"/>
      <p:bldP spid="1255457" grpId="2" animBg="1"/>
      <p:bldP spid="1255458" grpId="0" animBg="1"/>
      <p:bldP spid="1255458" grpId="1" animBg="1"/>
      <p:bldP spid="1255458" grpId="2" animBg="1"/>
      <p:bldP spid="1255459" grpId="0" animBg="1"/>
      <p:bldP spid="1255459" grpId="1" animBg="1"/>
      <p:bldP spid="1255459" grpId="2" animBg="1"/>
      <p:bldP spid="1255460" grpId="0" animBg="1"/>
      <p:bldP spid="1255460" grpId="1" animBg="1"/>
      <p:bldP spid="1255460" grpId="2" animBg="1"/>
      <p:bldP spid="1255461" grpId="0" animBg="1"/>
      <p:bldP spid="1255461" grpId="1" animBg="1"/>
      <p:bldP spid="1255461" grpId="2" animBg="1"/>
      <p:bldP spid="1255462" grpId="0" animBg="1"/>
      <p:bldP spid="1255462" grpId="1" animBg="1"/>
      <p:bldP spid="1255462" grpId="2" animBg="1"/>
      <p:bldP spid="1255463" grpId="0" animBg="1"/>
      <p:bldP spid="1255463" grpId="1" animBg="1"/>
      <p:bldP spid="1255463" grpId="2" animBg="1"/>
      <p:bldP spid="1255464" grpId="0" animBg="1"/>
      <p:bldP spid="1255464" grpId="1" animBg="1"/>
      <p:bldP spid="1255464" grpId="2" animBg="1"/>
      <p:bldP spid="1255465" grpId="0" animBg="1"/>
      <p:bldP spid="1255465" grpId="1" animBg="1"/>
      <p:bldP spid="1255465" grpId="2" animBg="1"/>
      <p:bldP spid="1255466" grpId="0" animBg="1"/>
      <p:bldP spid="1255466" grpId="1" animBg="1"/>
      <p:bldP spid="1255467" grpId="0" animBg="1"/>
      <p:bldP spid="1255467"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t>Modern Disk Scheduling</a:t>
            </a:r>
          </a:p>
        </p:txBody>
      </p:sp>
      <p:sp>
        <p:nvSpPr>
          <p:cNvPr id="1205251" name="Rectangle 3"/>
          <p:cNvSpPr>
            <a:spLocks noGrp="1" noChangeArrowheads="1"/>
          </p:cNvSpPr>
          <p:nvPr>
            <p:ph type="body" idx="1"/>
          </p:nvPr>
        </p:nvSpPr>
        <p:spPr/>
        <p:txBody>
          <a:bodyPr/>
          <a:lstStyle/>
          <a:p>
            <a:pPr eaLnBrk="1" hangingPunct="1"/>
            <a:r>
              <a:rPr lang="en-US" sz="2400" dirty="0"/>
              <a:t>Disk used to be simple devices and disk scheduling used to be performed by OS (file system or device driver) only…</a:t>
            </a:r>
            <a:br>
              <a:rPr lang="en-US" sz="2400" dirty="0"/>
            </a:br>
            <a:endParaRPr lang="en-US" sz="2400" dirty="0"/>
          </a:p>
          <a:p>
            <a:pPr eaLnBrk="1" hangingPunct="1"/>
            <a:r>
              <a:rPr lang="en-US" sz="2400" dirty="0"/>
              <a:t>… but, new disks are more complex  </a:t>
            </a:r>
          </a:p>
          <a:p>
            <a:pPr lvl="1" eaLnBrk="1" hangingPunct="1"/>
            <a:r>
              <a:rPr lang="en-US" sz="2000" dirty="0"/>
              <a:t>hide their true layout</a:t>
            </a:r>
          </a:p>
          <a:p>
            <a:pPr lvl="1" eaLnBrk="1" hangingPunct="1"/>
            <a:r>
              <a:rPr lang="en-US" sz="2000" dirty="0"/>
              <a:t>transparently move blocks to spare cylinders</a:t>
            </a:r>
          </a:p>
          <a:p>
            <a:pPr lvl="1" eaLnBrk="1" hangingPunct="1"/>
            <a:r>
              <a:rPr lang="en-US" sz="2000" dirty="0"/>
              <a:t>have different zones</a:t>
            </a:r>
          </a:p>
          <a:p>
            <a:pPr lvl="1" eaLnBrk="1" hangingPunct="1"/>
            <a:r>
              <a:rPr lang="en-US" sz="2000" dirty="0"/>
              <a:t>head accelerates – most algorithms assume linear movement overhead</a:t>
            </a:r>
          </a:p>
          <a:p>
            <a:pPr lvl="1" eaLnBrk="1" hangingPunct="1"/>
            <a:r>
              <a:rPr lang="en-US" sz="2000" dirty="0"/>
              <a:t>on device buffer caches may use read-ahead </a:t>
            </a:r>
            <a:r>
              <a:rPr lang="en-US" sz="2000" dirty="0" err="1"/>
              <a:t>prefetching</a:t>
            </a:r>
            <a:endParaRPr lang="en-US" sz="2000" dirty="0"/>
          </a:p>
          <a:p>
            <a:pPr lvl="1" eaLnBrk="1" hangingPunct="1">
              <a:buFont typeface="Wingdings" pitchFamily="2" charset="2"/>
              <a:buChar char="ð"/>
            </a:pPr>
            <a:r>
              <a:rPr lang="en-US" sz="2000" dirty="0">
                <a:solidFill>
                  <a:schemeClr val="folHlink"/>
                </a:solidFill>
              </a:rPr>
              <a:t>“smart” with build-in low-level scheduler (usually SCAN-derivate)</a:t>
            </a:r>
          </a:p>
          <a:p>
            <a:pPr lvl="1" eaLnBrk="1" hangingPunct="1">
              <a:buFont typeface="Wingdings" pitchFamily="2" charset="2"/>
              <a:buChar char="ð"/>
            </a:pPr>
            <a:r>
              <a:rPr lang="en-US" sz="2000" dirty="0">
                <a:solidFill>
                  <a:schemeClr val="folHlink"/>
                </a:solidFill>
              </a:rPr>
              <a:t>we cannot fully control the device (black box)</a:t>
            </a:r>
            <a:br>
              <a:rPr lang="en-US" sz="2000" dirty="0">
                <a:solidFill>
                  <a:schemeClr val="folHlink"/>
                </a:solidFill>
              </a:rPr>
            </a:br>
            <a:br>
              <a:rPr lang="en-US" sz="2000" dirty="0">
                <a:solidFill>
                  <a:schemeClr val="folHlink"/>
                </a:solidFill>
              </a:rPr>
            </a:br>
            <a:endParaRPr lang="en-US" sz="2000" dirty="0"/>
          </a:p>
          <a:p>
            <a:pPr eaLnBrk="1" hangingPunct="1"/>
            <a:r>
              <a:rPr lang="en-US" sz="2400" dirty="0"/>
              <a:t>OS could (should?) focus on high level scheduling only!??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525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dirty="0"/>
              <a:t>Schedulers today (Linux)?</a:t>
            </a:r>
          </a:p>
        </p:txBody>
      </p:sp>
      <p:sp>
        <p:nvSpPr>
          <p:cNvPr id="1400835" name="Rectangle 3"/>
          <p:cNvSpPr>
            <a:spLocks noGrp="1" noChangeArrowheads="1"/>
          </p:cNvSpPr>
          <p:nvPr>
            <p:ph type="body" idx="1"/>
          </p:nvPr>
        </p:nvSpPr>
        <p:spPr>
          <a:xfrm>
            <a:off x="0" y="752475"/>
            <a:ext cx="9144000" cy="5648325"/>
          </a:xfrm>
        </p:spPr>
        <p:txBody>
          <a:bodyPr/>
          <a:lstStyle/>
          <a:p>
            <a:pPr eaLnBrk="1" hangingPunct="1"/>
            <a:r>
              <a:rPr lang="en-US" sz="1600" dirty="0">
                <a:solidFill>
                  <a:srgbClr val="7F7F7F"/>
                </a:solidFill>
              </a:rPr>
              <a:t>Elevator – SCAN</a:t>
            </a:r>
            <a:br>
              <a:rPr lang="en-US" sz="1600" dirty="0">
                <a:solidFill>
                  <a:srgbClr val="7F7F7F"/>
                </a:solidFill>
              </a:rPr>
            </a:br>
            <a:endParaRPr lang="en-US" sz="1600" dirty="0">
              <a:solidFill>
                <a:srgbClr val="7F7F7F"/>
              </a:solidFill>
            </a:endParaRPr>
          </a:p>
          <a:p>
            <a:pPr eaLnBrk="1" hangingPunct="1"/>
            <a:r>
              <a:rPr lang="en-US" sz="1600" dirty="0"/>
              <a:t>NOOP</a:t>
            </a:r>
          </a:p>
          <a:p>
            <a:pPr lvl="1" eaLnBrk="1" hangingPunct="1"/>
            <a:r>
              <a:rPr lang="en-US" sz="1400" dirty="0"/>
              <a:t>FCFS with request merging</a:t>
            </a:r>
            <a:br>
              <a:rPr lang="en-US" sz="1400" dirty="0"/>
            </a:br>
            <a:endParaRPr lang="en-US" sz="1400" dirty="0"/>
          </a:p>
          <a:p>
            <a:pPr eaLnBrk="1" hangingPunct="1"/>
            <a:r>
              <a:rPr lang="en-US" sz="1600" dirty="0"/>
              <a:t>Deadline I/O</a:t>
            </a:r>
          </a:p>
          <a:p>
            <a:pPr lvl="1" eaLnBrk="1" hangingPunct="1"/>
            <a:r>
              <a:rPr lang="en-US" sz="1400" dirty="0"/>
              <a:t>C-SCAN based</a:t>
            </a:r>
          </a:p>
          <a:p>
            <a:pPr lvl="1" eaLnBrk="1" hangingPunct="1"/>
            <a:r>
              <a:rPr lang="en-US" sz="1400" dirty="0"/>
              <a:t>3 queues: 1 sorted (elevator) queue, and 2 deadline queues (one for read and one for write)</a:t>
            </a:r>
            <a:br>
              <a:rPr lang="en-US" sz="1400" dirty="0"/>
            </a:br>
            <a:endParaRPr lang="en-US" sz="1400" dirty="0"/>
          </a:p>
          <a:p>
            <a:pPr eaLnBrk="1" hangingPunct="1"/>
            <a:r>
              <a:rPr lang="en-US" sz="1600" dirty="0">
                <a:solidFill>
                  <a:srgbClr val="808080"/>
                </a:solidFill>
              </a:rPr>
              <a:t>Anticipatory</a:t>
            </a:r>
          </a:p>
          <a:p>
            <a:pPr lvl="1" eaLnBrk="1" hangingPunct="1"/>
            <a:r>
              <a:rPr lang="en-US" sz="1400" dirty="0">
                <a:solidFill>
                  <a:srgbClr val="808080"/>
                </a:solidFill>
              </a:rPr>
              <a:t>same queues as in Deadline I/O</a:t>
            </a:r>
          </a:p>
          <a:p>
            <a:pPr lvl="1" eaLnBrk="1" hangingPunct="1"/>
            <a:r>
              <a:rPr lang="en-US" sz="1400" dirty="0">
                <a:solidFill>
                  <a:srgbClr val="808080"/>
                </a:solidFill>
              </a:rPr>
              <a:t>delays decisions to be able to merge more requests </a:t>
            </a:r>
            <a:br>
              <a:rPr lang="en-US" sz="1400" dirty="0"/>
            </a:br>
            <a:endParaRPr lang="en-US" sz="1400" dirty="0"/>
          </a:p>
          <a:p>
            <a:pPr eaLnBrk="1" hangingPunct="1"/>
            <a:r>
              <a:rPr lang="en-US" sz="1600" dirty="0"/>
              <a:t>Completely Fair Queuing (CFQ)</a:t>
            </a:r>
          </a:p>
          <a:p>
            <a:pPr lvl="1" eaLnBrk="1" hangingPunct="1"/>
            <a:r>
              <a:rPr lang="en-US" sz="1400" dirty="0"/>
              <a:t>1 queue per process (periodic access, but period length depends on load)</a:t>
            </a:r>
          </a:p>
          <a:p>
            <a:pPr lvl="1" eaLnBrk="1" hangingPunct="1"/>
            <a:r>
              <a:rPr lang="en-US" sz="1400" dirty="0"/>
              <a:t>gives time slices and ordering according to priority level </a:t>
            </a:r>
            <a:br>
              <a:rPr lang="en-US" sz="1400" dirty="0"/>
            </a:br>
            <a:r>
              <a:rPr lang="en-US" sz="1400" dirty="0"/>
              <a:t>(real-time, best-effort, idle)</a:t>
            </a:r>
          </a:p>
          <a:p>
            <a:pPr lvl="1" eaLnBrk="1" hangingPunct="1"/>
            <a:r>
              <a:rPr lang="en-US" sz="1400" dirty="0"/>
              <a:t>selects requests from queues in RR for the final elevator sorting</a:t>
            </a:r>
          </a:p>
          <a:p>
            <a:pPr lvl="1" eaLnBrk="1" hangingPunct="1"/>
            <a:r>
              <a:rPr lang="en-US" sz="1400" dirty="0"/>
              <a:t>work-conserving</a:t>
            </a:r>
          </a:p>
          <a:p>
            <a:pPr lvl="1" eaLnBrk="1" hangingPunct="1"/>
            <a:endParaRPr lang="en-US" sz="1400" dirty="0"/>
          </a:p>
          <a:p>
            <a:pPr lvl="1" eaLnBrk="1" hangingPunct="1"/>
            <a:endParaRPr lang="en-US" sz="1400" dirty="0"/>
          </a:p>
        </p:txBody>
      </p:sp>
      <p:sp>
        <p:nvSpPr>
          <p:cNvPr id="4" name="TextBox 3"/>
          <p:cNvSpPr txBox="1"/>
          <p:nvPr/>
        </p:nvSpPr>
        <p:spPr>
          <a:xfrm>
            <a:off x="825500" y="5823634"/>
            <a:ext cx="5448502" cy="646331"/>
          </a:xfrm>
          <a:prstGeom prst="rect">
            <a:avLst/>
          </a:prstGeom>
          <a:noFill/>
        </p:spPr>
        <p:txBody>
          <a:bodyPr wrap="none" rtlCol="0">
            <a:spAutoFit/>
          </a:bodyPr>
          <a:lstStyle/>
          <a:p>
            <a:r>
              <a:rPr lang="en-US" sz="1800" b="0" dirty="0">
                <a:solidFill>
                  <a:srgbClr val="0000FF"/>
                </a:solidFill>
                <a:latin typeface="Courier"/>
                <a:cs typeface="Courier"/>
              </a:rPr>
              <a:t>$&gt; more /sys/block/</a:t>
            </a:r>
            <a:r>
              <a:rPr lang="en-US" sz="1800" b="0" dirty="0" err="1">
                <a:solidFill>
                  <a:srgbClr val="0000FF"/>
                </a:solidFill>
                <a:latin typeface="Courier"/>
                <a:cs typeface="Courier"/>
              </a:rPr>
              <a:t>sda</a:t>
            </a:r>
            <a:r>
              <a:rPr lang="en-US" sz="1800" b="0" dirty="0">
                <a:solidFill>
                  <a:srgbClr val="0000FF"/>
                </a:solidFill>
                <a:latin typeface="Courier"/>
                <a:cs typeface="Courier"/>
              </a:rPr>
              <a:t>/queue/scheduler </a:t>
            </a:r>
          </a:p>
          <a:p>
            <a:r>
              <a:rPr lang="en-US" sz="1800" b="0" dirty="0" err="1">
                <a:solidFill>
                  <a:srgbClr val="0000FF"/>
                </a:solidFill>
                <a:latin typeface="Courier"/>
                <a:cs typeface="Courier"/>
              </a:rPr>
              <a:t>noop</a:t>
            </a:r>
            <a:r>
              <a:rPr lang="en-US" sz="1800" b="0" dirty="0">
                <a:solidFill>
                  <a:srgbClr val="0000FF"/>
                </a:solidFill>
                <a:latin typeface="Courier"/>
                <a:cs typeface="Courier"/>
              </a:rPr>
              <a:t> deadline [</a:t>
            </a:r>
            <a:r>
              <a:rPr lang="en-US" sz="1800" b="0" dirty="0" err="1">
                <a:solidFill>
                  <a:srgbClr val="0000FF"/>
                </a:solidFill>
                <a:latin typeface="Courier"/>
                <a:cs typeface="Courier"/>
              </a:rPr>
              <a:t>cfq</a:t>
            </a:r>
            <a:r>
              <a:rPr lang="en-US" sz="1800" b="0" dirty="0">
                <a:solidFill>
                  <a:srgbClr val="0000FF"/>
                </a:solidFill>
                <a:latin typeface="Courier"/>
                <a:cs typeface="Courier"/>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00835">
                                            <p:txEl>
                                              <p:pRg st="0" end="0"/>
                                            </p:txEl>
                                          </p:spTgt>
                                        </p:tgtEl>
                                        <p:attrNameLst>
                                          <p:attrName>style.visibility</p:attrName>
                                        </p:attrNameLst>
                                      </p:cBhvr>
                                      <p:to>
                                        <p:strVal val="visible"/>
                                      </p:to>
                                    </p:set>
                                    <p:animEffect transition="in" filter="dissolve">
                                      <p:cBhvr>
                                        <p:cTn id="7" dur="500"/>
                                        <p:tgtEl>
                                          <p:spTgt spid="14008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00835">
                                            <p:txEl>
                                              <p:pRg st="1" end="1"/>
                                            </p:txEl>
                                          </p:spTgt>
                                        </p:tgtEl>
                                        <p:attrNameLst>
                                          <p:attrName>style.visibility</p:attrName>
                                        </p:attrNameLst>
                                      </p:cBhvr>
                                      <p:to>
                                        <p:strVal val="visible"/>
                                      </p:to>
                                    </p:set>
                                    <p:animEffect transition="in" filter="dissolve">
                                      <p:cBhvr>
                                        <p:cTn id="12" dur="500"/>
                                        <p:tgtEl>
                                          <p:spTgt spid="1400835">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00835">
                                            <p:txEl>
                                              <p:pRg st="2" end="2"/>
                                            </p:txEl>
                                          </p:spTgt>
                                        </p:tgtEl>
                                        <p:attrNameLst>
                                          <p:attrName>style.visibility</p:attrName>
                                        </p:attrNameLst>
                                      </p:cBhvr>
                                      <p:to>
                                        <p:strVal val="visible"/>
                                      </p:to>
                                    </p:set>
                                    <p:animEffect transition="in" filter="dissolve">
                                      <p:cBhvr>
                                        <p:cTn id="15" dur="500"/>
                                        <p:tgtEl>
                                          <p:spTgt spid="1400835">
                                            <p:txEl>
                                              <p:pRg st="2" end="2"/>
                                            </p:txEl>
                                          </p:spTgt>
                                        </p:tgtEl>
                                      </p:cBhvr>
                                    </p:animEffect>
                                  </p:childTnLst>
                                </p:cTn>
                              </p:par>
                            </p:childTnLst>
                          </p:cTn>
                        </p:par>
                      </p:childTnLst>
                    </p:cTn>
                  </p:par>
                  <p:par>
                    <p:cTn id="16" fill="hold">
                      <p:stCondLst>
                        <p:cond delay="indefinite"/>
                      </p:stCondLst>
                      <p:childTnLst>
                        <p:par>
                          <p:cTn id="17" fill="hold" nodeType="after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400835">
                                            <p:txEl>
                                              <p:pRg st="3" end="3"/>
                                            </p:txEl>
                                          </p:spTgt>
                                        </p:tgtEl>
                                        <p:attrNameLst>
                                          <p:attrName>style.visibility</p:attrName>
                                        </p:attrNameLst>
                                      </p:cBhvr>
                                      <p:to>
                                        <p:strVal val="visible"/>
                                      </p:to>
                                    </p:set>
                                    <p:animEffect transition="in" filter="dissolve">
                                      <p:cBhvr>
                                        <p:cTn id="20" dur="500"/>
                                        <p:tgtEl>
                                          <p:spTgt spid="1400835">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400835">
                                            <p:txEl>
                                              <p:pRg st="4" end="4"/>
                                            </p:txEl>
                                          </p:spTgt>
                                        </p:tgtEl>
                                        <p:attrNameLst>
                                          <p:attrName>style.visibility</p:attrName>
                                        </p:attrNameLst>
                                      </p:cBhvr>
                                      <p:to>
                                        <p:strVal val="visible"/>
                                      </p:to>
                                    </p:set>
                                    <p:animEffect transition="in" filter="dissolve">
                                      <p:cBhvr>
                                        <p:cTn id="23" dur="500"/>
                                        <p:tgtEl>
                                          <p:spTgt spid="1400835">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400835">
                                            <p:txEl>
                                              <p:pRg st="5" end="5"/>
                                            </p:txEl>
                                          </p:spTgt>
                                        </p:tgtEl>
                                        <p:attrNameLst>
                                          <p:attrName>style.visibility</p:attrName>
                                        </p:attrNameLst>
                                      </p:cBhvr>
                                      <p:to>
                                        <p:strVal val="visible"/>
                                      </p:to>
                                    </p:set>
                                    <p:animEffect transition="in" filter="dissolve">
                                      <p:cBhvr>
                                        <p:cTn id="26" dur="500"/>
                                        <p:tgtEl>
                                          <p:spTgt spid="1400835">
                                            <p:txEl>
                                              <p:pRg st="5" end="5"/>
                                            </p:txEl>
                                          </p:spTgt>
                                        </p:tgtEl>
                                      </p:cBhvr>
                                    </p:animEffect>
                                  </p:childTnLst>
                                </p:cTn>
                              </p:par>
                            </p:childTnLst>
                          </p:cTn>
                        </p:par>
                      </p:childTnLst>
                    </p:cTn>
                  </p:par>
                  <p:par>
                    <p:cTn id="27" fill="hold">
                      <p:stCondLst>
                        <p:cond delay="indefinite"/>
                      </p:stCondLst>
                      <p:childTnLst>
                        <p:par>
                          <p:cTn id="28" fill="hold" nodeType="after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400835">
                                            <p:txEl>
                                              <p:pRg st="6" end="6"/>
                                            </p:txEl>
                                          </p:spTgt>
                                        </p:tgtEl>
                                        <p:attrNameLst>
                                          <p:attrName>style.visibility</p:attrName>
                                        </p:attrNameLst>
                                      </p:cBhvr>
                                      <p:to>
                                        <p:strVal val="visible"/>
                                      </p:to>
                                    </p:set>
                                    <p:animEffect transition="in" filter="dissolve">
                                      <p:cBhvr>
                                        <p:cTn id="31" dur="500"/>
                                        <p:tgtEl>
                                          <p:spTgt spid="1400835">
                                            <p:txEl>
                                              <p:pRg st="6" end="6"/>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400835">
                                            <p:txEl>
                                              <p:pRg st="7" end="7"/>
                                            </p:txEl>
                                          </p:spTgt>
                                        </p:tgtEl>
                                        <p:attrNameLst>
                                          <p:attrName>style.visibility</p:attrName>
                                        </p:attrNameLst>
                                      </p:cBhvr>
                                      <p:to>
                                        <p:strVal val="visible"/>
                                      </p:to>
                                    </p:set>
                                    <p:animEffect transition="in" filter="dissolve">
                                      <p:cBhvr>
                                        <p:cTn id="34" dur="500"/>
                                        <p:tgtEl>
                                          <p:spTgt spid="1400835">
                                            <p:txEl>
                                              <p:pRg st="7" end="7"/>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400835">
                                            <p:txEl>
                                              <p:pRg st="8" end="8"/>
                                            </p:txEl>
                                          </p:spTgt>
                                        </p:tgtEl>
                                        <p:attrNameLst>
                                          <p:attrName>style.visibility</p:attrName>
                                        </p:attrNameLst>
                                      </p:cBhvr>
                                      <p:to>
                                        <p:strVal val="visible"/>
                                      </p:to>
                                    </p:set>
                                    <p:animEffect transition="in" filter="dissolve">
                                      <p:cBhvr>
                                        <p:cTn id="37" dur="500"/>
                                        <p:tgtEl>
                                          <p:spTgt spid="1400835">
                                            <p:txEl>
                                              <p:pRg st="8" end="8"/>
                                            </p:txEl>
                                          </p:spTgt>
                                        </p:tgtEl>
                                      </p:cBhvr>
                                    </p:animEffect>
                                  </p:childTnLst>
                                </p:cTn>
                              </p:par>
                            </p:childTnLst>
                          </p:cTn>
                        </p:par>
                      </p:childTnLst>
                    </p:cTn>
                  </p:par>
                  <p:par>
                    <p:cTn id="38" fill="hold">
                      <p:stCondLst>
                        <p:cond delay="indefinite"/>
                      </p:stCondLst>
                      <p:childTnLst>
                        <p:par>
                          <p:cTn id="39" fill="hold" nodeType="after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400835">
                                            <p:txEl>
                                              <p:pRg st="9" end="9"/>
                                            </p:txEl>
                                          </p:spTgt>
                                        </p:tgtEl>
                                        <p:attrNameLst>
                                          <p:attrName>style.visibility</p:attrName>
                                        </p:attrNameLst>
                                      </p:cBhvr>
                                      <p:to>
                                        <p:strVal val="visible"/>
                                      </p:to>
                                    </p:set>
                                    <p:animEffect transition="in" filter="dissolve">
                                      <p:cBhvr>
                                        <p:cTn id="42" dur="500"/>
                                        <p:tgtEl>
                                          <p:spTgt spid="1400835">
                                            <p:txEl>
                                              <p:pRg st="9" end="9"/>
                                            </p:txEl>
                                          </p:spTgt>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400835">
                                            <p:txEl>
                                              <p:pRg st="10" end="10"/>
                                            </p:txEl>
                                          </p:spTgt>
                                        </p:tgtEl>
                                        <p:attrNameLst>
                                          <p:attrName>style.visibility</p:attrName>
                                        </p:attrNameLst>
                                      </p:cBhvr>
                                      <p:to>
                                        <p:strVal val="visible"/>
                                      </p:to>
                                    </p:set>
                                    <p:animEffect transition="in" filter="dissolve">
                                      <p:cBhvr>
                                        <p:cTn id="45" dur="500"/>
                                        <p:tgtEl>
                                          <p:spTgt spid="1400835">
                                            <p:txEl>
                                              <p:pRg st="10" end="10"/>
                                            </p:txEl>
                                          </p:spTgt>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400835">
                                            <p:txEl>
                                              <p:pRg st="11" end="11"/>
                                            </p:txEl>
                                          </p:spTgt>
                                        </p:tgtEl>
                                        <p:attrNameLst>
                                          <p:attrName>style.visibility</p:attrName>
                                        </p:attrNameLst>
                                      </p:cBhvr>
                                      <p:to>
                                        <p:strVal val="visible"/>
                                      </p:to>
                                    </p:set>
                                    <p:animEffect transition="in" filter="dissolve">
                                      <p:cBhvr>
                                        <p:cTn id="48" dur="500"/>
                                        <p:tgtEl>
                                          <p:spTgt spid="1400835">
                                            <p:txEl>
                                              <p:pRg st="11" end="11"/>
                                            </p:txEl>
                                          </p:spTgt>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400835">
                                            <p:txEl>
                                              <p:pRg st="12" end="12"/>
                                            </p:txEl>
                                          </p:spTgt>
                                        </p:tgtEl>
                                        <p:attrNameLst>
                                          <p:attrName>style.visibility</p:attrName>
                                        </p:attrNameLst>
                                      </p:cBhvr>
                                      <p:to>
                                        <p:strVal val="visible"/>
                                      </p:to>
                                    </p:set>
                                    <p:animEffect transition="in" filter="dissolve">
                                      <p:cBhvr>
                                        <p:cTn id="51" dur="500"/>
                                        <p:tgtEl>
                                          <p:spTgt spid="1400835">
                                            <p:txEl>
                                              <p:pRg st="12" end="12"/>
                                            </p:tx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00835">
                                            <p:txEl>
                                              <p:pRg st="13" end="13"/>
                                            </p:txEl>
                                          </p:spTgt>
                                        </p:tgtEl>
                                        <p:attrNameLst>
                                          <p:attrName>style.visibility</p:attrName>
                                        </p:attrNameLst>
                                      </p:cBhvr>
                                      <p:to>
                                        <p:strVal val="visible"/>
                                      </p:to>
                                    </p:set>
                                    <p:animEffect transition="in" filter="dissolve">
                                      <p:cBhvr>
                                        <p:cTn id="54" dur="500"/>
                                        <p:tgtEl>
                                          <p:spTgt spid="1400835">
                                            <p:txEl>
                                              <p:pRg st="13" end="1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0835" grpId="0" build="p"/>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Schedulers today (Windows)?</a:t>
            </a:r>
          </a:p>
        </p:txBody>
      </p:sp>
      <p:sp>
        <p:nvSpPr>
          <p:cNvPr id="3" name="Content Placeholder 2"/>
          <p:cNvSpPr>
            <a:spLocks noGrp="1"/>
          </p:cNvSpPr>
          <p:nvPr>
            <p:ph idx="1"/>
          </p:nvPr>
        </p:nvSpPr>
        <p:spPr>
          <a:xfrm>
            <a:off x="0" y="740823"/>
            <a:ext cx="9144000" cy="5882323"/>
          </a:xfrm>
        </p:spPr>
        <p:txBody>
          <a:bodyPr/>
          <a:lstStyle/>
          <a:p>
            <a:r>
              <a:rPr lang="en-US" sz="2400" dirty="0"/>
              <a:t>Well, a bit hard to say, but</a:t>
            </a:r>
            <a:r>
              <a:rPr lang="mr-IN" sz="2400" dirty="0"/>
              <a:t>…</a:t>
            </a:r>
            <a:br>
              <a:rPr lang="en-US" sz="2400" dirty="0"/>
            </a:br>
            <a:endParaRPr lang="en-US" sz="1100" dirty="0"/>
          </a:p>
          <a:p>
            <a:r>
              <a:rPr lang="en-US" sz="2400" dirty="0"/>
              <a:t>I/O priorities</a:t>
            </a:r>
          </a:p>
          <a:p>
            <a:pPr lvl="1"/>
            <a:r>
              <a:rPr lang="en-US" sz="2000" dirty="0"/>
              <a:t>individual I/O operations</a:t>
            </a:r>
          </a:p>
          <a:p>
            <a:pPr lvl="2"/>
            <a:r>
              <a:rPr lang="en-US" sz="1800" dirty="0"/>
              <a:t>FIFO within each queue</a:t>
            </a:r>
          </a:p>
          <a:p>
            <a:pPr lvl="2"/>
            <a:r>
              <a:rPr lang="en-US" sz="1800" dirty="0"/>
              <a:t>to avoid low-priority starvation, a timer enforce ONE I/O per time unit </a:t>
            </a:r>
            <a:r>
              <a:rPr lang="en-US" sz="1600" dirty="0"/>
              <a:t>(.5 sec)</a:t>
            </a:r>
            <a:br>
              <a:rPr lang="en-US" sz="1600" dirty="0"/>
            </a:br>
            <a:br>
              <a:rPr lang="en-US" sz="1800" dirty="0"/>
            </a:br>
            <a:br>
              <a:rPr lang="en-US" sz="1800" dirty="0"/>
            </a:br>
            <a:br>
              <a:rPr lang="en-US" sz="1800" dirty="0"/>
            </a:br>
            <a:endParaRPr lang="en-US" sz="1800" dirty="0"/>
          </a:p>
          <a:p>
            <a:pPr lvl="2"/>
            <a:endParaRPr lang="en-US" sz="1800" dirty="0"/>
          </a:p>
          <a:p>
            <a:pPr lvl="1"/>
            <a:r>
              <a:rPr lang="en-US" sz="2000" dirty="0"/>
              <a:t>reservations</a:t>
            </a:r>
            <a:br>
              <a:rPr lang="en-US" sz="2000" dirty="0"/>
            </a:br>
            <a:br>
              <a:rPr lang="en-US" sz="2000" dirty="0"/>
            </a:br>
            <a:br>
              <a:rPr lang="en-US" sz="2000" dirty="0"/>
            </a:br>
            <a:br>
              <a:rPr lang="en-US" sz="2000" dirty="0"/>
            </a:br>
            <a:endParaRPr lang="en-US" sz="2000" dirty="0"/>
          </a:p>
          <a:p>
            <a:pPr lvl="1"/>
            <a:r>
              <a:rPr lang="en-US" sz="2000" dirty="0"/>
              <a:t>many special functions: fast I/O, I/O boosts and bumps, </a:t>
            </a:r>
            <a:r>
              <a:rPr lang="mr-IN" sz="2000" dirty="0"/>
              <a:t>…</a:t>
            </a:r>
            <a:endParaRPr lang="en-US" sz="2000" dirty="0"/>
          </a:p>
        </p:txBody>
      </p:sp>
      <p:pic>
        <p:nvPicPr>
          <p:cNvPr id="4" name="Picture 3"/>
          <p:cNvPicPr>
            <a:picLocks noChangeAspect="1"/>
          </p:cNvPicPr>
          <p:nvPr/>
        </p:nvPicPr>
        <p:blipFill>
          <a:blip r:embed="rId3"/>
          <a:stretch>
            <a:fillRect/>
          </a:stretch>
        </p:blipFill>
        <p:spPr>
          <a:xfrm>
            <a:off x="1920634" y="2965590"/>
            <a:ext cx="4387021" cy="1087981"/>
          </a:xfrm>
          <a:prstGeom prst="rect">
            <a:avLst/>
          </a:prstGeom>
        </p:spPr>
      </p:pic>
      <p:pic>
        <p:nvPicPr>
          <p:cNvPr id="5" name="Picture 4"/>
          <p:cNvPicPr>
            <a:picLocks noChangeAspect="1"/>
          </p:cNvPicPr>
          <p:nvPr/>
        </p:nvPicPr>
        <p:blipFill>
          <a:blip r:embed="rId4"/>
          <a:stretch>
            <a:fillRect/>
          </a:stretch>
        </p:blipFill>
        <p:spPr>
          <a:xfrm>
            <a:off x="1920634" y="4829075"/>
            <a:ext cx="3925230" cy="714392"/>
          </a:xfrm>
          <a:prstGeom prst="rect">
            <a:avLst/>
          </a:prstGeom>
        </p:spPr>
      </p:pic>
      <p:sp>
        <p:nvSpPr>
          <p:cNvPr id="6" name="Rectangle 5"/>
          <p:cNvSpPr/>
          <p:nvPr/>
        </p:nvSpPr>
        <p:spPr>
          <a:xfrm>
            <a:off x="5656948" y="6402725"/>
            <a:ext cx="3487052" cy="200055"/>
          </a:xfrm>
          <a:prstGeom prst="rect">
            <a:avLst/>
          </a:prstGeom>
        </p:spPr>
        <p:txBody>
          <a:bodyPr wrap="square">
            <a:spAutoFit/>
          </a:bodyPr>
          <a:lstStyle/>
          <a:p>
            <a:r>
              <a:rPr lang="en-US" sz="700" b="0" dirty="0"/>
              <a:t>https://</a:t>
            </a:r>
            <a:r>
              <a:rPr lang="en-US" sz="700" b="0" dirty="0" err="1"/>
              <a:t>www.microsoftpressstore.com</a:t>
            </a:r>
            <a:r>
              <a:rPr lang="en-US" sz="700" b="0" dirty="0"/>
              <a:t>/articles/</a:t>
            </a:r>
            <a:r>
              <a:rPr lang="en-US" sz="700" b="0" dirty="0" err="1"/>
              <a:t>article.aspx?p</a:t>
            </a:r>
            <a:r>
              <a:rPr lang="en-US" sz="700" b="0" dirty="0"/>
              <a:t>=2201309&amp;seqNum=3</a:t>
            </a:r>
          </a:p>
        </p:txBody>
      </p:sp>
    </p:spTree>
    <p:extLst>
      <p:ext uri="{BB962C8B-B14F-4D97-AF65-F5344CB8AC3E}">
        <p14:creationId xmlns:p14="http://schemas.microsoft.com/office/powerpoint/2010/main" val="4224199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dirty="0"/>
              <a:t>Cooperative user-kernel space scheduling</a:t>
            </a:r>
          </a:p>
        </p:txBody>
      </p:sp>
      <p:sp>
        <p:nvSpPr>
          <p:cNvPr id="6" name="Rectangle 3"/>
          <p:cNvSpPr txBox="1">
            <a:spLocks noChangeArrowheads="1"/>
          </p:cNvSpPr>
          <p:nvPr/>
        </p:nvSpPr>
        <p:spPr bwMode="auto">
          <a:xfrm>
            <a:off x="0" y="731910"/>
            <a:ext cx="5756729" cy="579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FF6600"/>
              </a:buClr>
              <a:buSzPct val="120000"/>
              <a:buFont typeface="Wingdings" pitchFamily="2" charset="2"/>
              <a:buChar char="§"/>
              <a:tabLst/>
              <a:defRPr/>
            </a:pPr>
            <a:r>
              <a:rPr kumimoji="0" lang="en-US" sz="2000" b="0" i="0" u="none" strike="noStrike" kern="0" cap="none" spc="0" normalizeH="0" baseline="0" noProof="0" dirty="0">
                <a:ln>
                  <a:noFill/>
                </a:ln>
                <a:solidFill>
                  <a:schemeClr val="tx1"/>
                </a:solidFill>
                <a:effectLst/>
                <a:uLnTx/>
                <a:uFillTx/>
                <a:latin typeface="+mn-lt"/>
                <a:ea typeface="+mn-ea"/>
                <a:cs typeface="+mn-cs"/>
              </a:rPr>
              <a:t>Some times the kernel does not have enough information to make an efficient schedule</a:t>
            </a:r>
          </a:p>
          <a:p>
            <a:pPr marL="342900" marR="0" lvl="0" indent="-342900" algn="l" defTabSz="914400" rtl="0" eaLnBrk="1" fontAlgn="base" latinLnBrk="0" hangingPunct="1">
              <a:lnSpc>
                <a:spcPct val="100000"/>
              </a:lnSpc>
              <a:spcBef>
                <a:spcPct val="20000"/>
              </a:spcBef>
              <a:spcAft>
                <a:spcPct val="0"/>
              </a:spcAft>
              <a:buClr>
                <a:srgbClr val="FF6600"/>
              </a:buClr>
              <a:buSzPct val="120000"/>
              <a:buFont typeface="Wingdings" charset="2"/>
              <a:buChar char="Ä"/>
              <a:tabLst/>
              <a:defRPr/>
            </a:pPr>
            <a:r>
              <a:rPr kumimoji="0" lang="en-US" sz="2000" b="0" i="0" u="none" strike="noStrike" kern="0" cap="none" spc="0" normalizeH="0" baseline="0" noProof="0" dirty="0">
                <a:ln>
                  <a:noFill/>
                </a:ln>
                <a:solidFill>
                  <a:schemeClr val="tx1"/>
                </a:solidFill>
                <a:effectLst/>
                <a:uLnTx/>
                <a:uFillTx/>
                <a:latin typeface="+mn-lt"/>
                <a:ea typeface="+mn-ea"/>
                <a:cs typeface="+mn-cs"/>
              </a:rPr>
              <a:t>File tree traversals</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1" u="none" strike="noStrike" kern="0" cap="none" spc="0" normalizeH="0" baseline="0" noProof="0" dirty="0">
                <a:ln>
                  <a:noFill/>
                </a:ln>
                <a:solidFill>
                  <a:schemeClr val="tx1"/>
                </a:solidFill>
                <a:effectLst/>
                <a:uLnTx/>
                <a:uFillTx/>
                <a:latin typeface="+mn-lt"/>
              </a:rPr>
              <a:t>processing one file after another</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Courier New" charset="0"/>
              </a:rPr>
              <a:t>tar</a:t>
            </a:r>
            <a:r>
              <a:rPr kumimoji="0" lang="en-US" sz="1800" b="0" i="0" u="none" strike="noStrike" kern="0" cap="none" spc="0" normalizeH="0" baseline="0" noProof="0" dirty="0">
                <a:ln>
                  <a:noFill/>
                </a:ln>
                <a:solidFill>
                  <a:schemeClr val="tx1"/>
                </a:solidFill>
                <a:effectLst/>
                <a:uLnTx/>
                <a:uFillTx/>
                <a:latin typeface="+mn-lt"/>
              </a:rPr>
              <a:t>, </a:t>
            </a:r>
            <a:r>
              <a:rPr kumimoji="0" lang="en-US" sz="1800" b="0" i="0" u="none" strike="noStrike" kern="0" cap="none" spc="0" normalizeH="0" baseline="0" noProof="0" dirty="0">
                <a:ln>
                  <a:noFill/>
                </a:ln>
                <a:solidFill>
                  <a:schemeClr val="tx1"/>
                </a:solidFill>
                <a:effectLst/>
                <a:uLnTx/>
                <a:uFillTx/>
                <a:latin typeface="Courier New" charset="0"/>
              </a:rPr>
              <a:t>zip</a:t>
            </a:r>
            <a:r>
              <a:rPr kumimoji="0" lang="en-US" sz="1800" b="0" i="0" u="none" strike="noStrike" kern="0" cap="none" spc="0" normalizeH="0" baseline="0" noProof="0" dirty="0">
                <a:ln>
                  <a:noFill/>
                </a:ln>
                <a:solidFill>
                  <a:schemeClr val="tx1"/>
                </a:solidFill>
                <a:effectLst/>
                <a:uLnTx/>
                <a:uFillTx/>
                <a:latin typeface="+mn-lt"/>
              </a:rPr>
              <a:t>, …</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mn-lt"/>
              </a:rPr>
              <a:t>recursive copy (</a:t>
            </a:r>
            <a:r>
              <a:rPr kumimoji="0" lang="en-US" sz="1800" b="0" i="0" u="none" strike="noStrike" kern="0" cap="none" spc="0" normalizeH="0" baseline="0" noProof="0" dirty="0">
                <a:ln>
                  <a:noFill/>
                </a:ln>
                <a:solidFill>
                  <a:schemeClr val="tx1"/>
                </a:solidFill>
                <a:effectLst/>
                <a:uLnTx/>
                <a:uFillTx/>
                <a:latin typeface="Courier New" charset="0"/>
              </a:rPr>
              <a:t>cp -</a:t>
            </a:r>
            <a:r>
              <a:rPr kumimoji="0" lang="en-US" sz="1800" b="0" i="0" u="none" strike="noStrike" kern="0" cap="none" spc="0" normalizeH="0" baseline="0" noProof="0" dirty="0" err="1">
                <a:ln>
                  <a:noFill/>
                </a:ln>
                <a:solidFill>
                  <a:schemeClr val="tx1"/>
                </a:solidFill>
                <a:effectLst/>
                <a:uLnTx/>
                <a:uFillTx/>
                <a:latin typeface="Courier New" charset="0"/>
              </a:rPr>
              <a:t>r</a:t>
            </a:r>
            <a:r>
              <a:rPr kumimoji="0" lang="en-US" sz="1800" b="0" i="0" u="none" strike="noStrike" kern="0" cap="none" spc="0" normalizeH="0" baseline="0" noProof="0" dirty="0">
                <a:ln>
                  <a:noFill/>
                </a:ln>
                <a:solidFill>
                  <a:schemeClr val="tx1"/>
                </a:solidFill>
                <a:effectLst/>
                <a:uLnTx/>
                <a:uFillTx/>
                <a:latin typeface="+mn-lt"/>
              </a:rPr>
              <a:t>)</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mn-lt"/>
              </a:rPr>
              <a:t>search (</a:t>
            </a:r>
            <a:r>
              <a:rPr kumimoji="0" lang="en-US" sz="1800" b="0" i="0" u="none" strike="noStrike" kern="0" cap="none" spc="0" normalizeH="0" baseline="0" noProof="0" dirty="0">
                <a:ln>
                  <a:noFill/>
                </a:ln>
                <a:solidFill>
                  <a:schemeClr val="tx1"/>
                </a:solidFill>
                <a:effectLst/>
                <a:uLnTx/>
                <a:uFillTx/>
                <a:latin typeface="Courier New" charset="0"/>
              </a:rPr>
              <a:t>find</a:t>
            </a:r>
            <a:r>
              <a:rPr kumimoji="0" lang="en-US" sz="1800" b="0" i="0" u="none" strike="noStrike" kern="0" cap="none" spc="0" normalizeH="0" baseline="0" noProof="0" dirty="0">
                <a:ln>
                  <a:noFill/>
                </a:ln>
                <a:solidFill>
                  <a:schemeClr val="tx1"/>
                </a:solidFill>
                <a:effectLst/>
                <a:uLnTx/>
                <a:uFillTx/>
                <a:latin typeface="+mn-lt"/>
              </a:rPr>
              <a:t>)</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mn-lt"/>
              </a:rPr>
              <a:t>…</a:t>
            </a:r>
            <a:br>
              <a:rPr kumimoji="0" lang="en-US" sz="1800" b="0" i="0" u="none" strike="noStrike" kern="0" cap="none" spc="0" normalizeH="0" baseline="0" noProof="0" dirty="0">
                <a:ln>
                  <a:noFill/>
                </a:ln>
                <a:solidFill>
                  <a:schemeClr val="tx1"/>
                </a:solidFill>
                <a:effectLst/>
                <a:uLnTx/>
                <a:uFillTx/>
                <a:latin typeface="+mn-lt"/>
              </a:rPr>
            </a:br>
            <a:r>
              <a:rPr kumimoji="0" lang="en-US" sz="1800" b="0" i="0" u="none" strike="noStrike" kern="0" cap="none" spc="0" normalizeH="0" baseline="0" noProof="0" dirty="0">
                <a:ln>
                  <a:noFill/>
                </a:ln>
                <a:solidFill>
                  <a:schemeClr val="tx1"/>
                </a:solidFill>
                <a:effectLst/>
                <a:uLnTx/>
                <a:uFillTx/>
                <a:latin typeface="+mn-lt"/>
              </a:rPr>
              <a:t>	</a:t>
            </a:r>
          </a:p>
          <a:p>
            <a:pPr marL="342900" marR="0" lvl="0" indent="-342900" algn="l" defTabSz="914400" rtl="0" eaLnBrk="1" fontAlgn="base" latinLnBrk="0" hangingPunct="1">
              <a:lnSpc>
                <a:spcPct val="100000"/>
              </a:lnSpc>
              <a:spcBef>
                <a:spcPct val="20000"/>
              </a:spcBef>
              <a:spcAft>
                <a:spcPct val="0"/>
              </a:spcAft>
              <a:buClr>
                <a:srgbClr val="FF6600"/>
              </a:buClr>
              <a:buSzPct val="120000"/>
              <a:buFont typeface="Wingdings" pitchFamily="2" charset="2"/>
              <a:buChar char="§"/>
              <a:tabLst/>
              <a:defRPr/>
            </a:pPr>
            <a:r>
              <a:rPr kumimoji="0" lang="en-US" sz="2000" b="0" i="0" u="none" strike="noStrike" kern="0" cap="none" spc="0" normalizeH="0" baseline="0" noProof="0" dirty="0">
                <a:ln>
                  <a:noFill/>
                </a:ln>
                <a:solidFill>
                  <a:srgbClr val="FF0000"/>
                </a:solidFill>
                <a:effectLst/>
                <a:uLnTx/>
                <a:uFillTx/>
                <a:latin typeface="+mn-lt"/>
                <a:ea typeface="+mn-ea"/>
                <a:cs typeface="+mn-cs"/>
              </a:rPr>
              <a:t>Only application knows </a:t>
            </a:r>
            <a:br>
              <a:rPr kumimoji="0" lang="en-US" sz="2000" b="0" i="0" u="none" strike="noStrike" kern="0" cap="none" spc="0" normalizeH="0" baseline="0" noProof="0" dirty="0">
                <a:ln>
                  <a:noFill/>
                </a:ln>
                <a:solidFill>
                  <a:srgbClr val="FF0000"/>
                </a:solidFill>
                <a:effectLst/>
                <a:uLnTx/>
                <a:uFillTx/>
                <a:latin typeface="+mn-lt"/>
                <a:ea typeface="+mn-ea"/>
                <a:cs typeface="+mn-cs"/>
              </a:rPr>
            </a:br>
            <a:r>
              <a:rPr kumimoji="0" lang="en-US" sz="2000" b="0" i="0" u="none" strike="noStrike" kern="0" cap="none" spc="0" normalizeH="0" baseline="0" noProof="0" dirty="0">
                <a:ln>
                  <a:noFill/>
                </a:ln>
                <a:solidFill>
                  <a:srgbClr val="FF0000"/>
                </a:solidFill>
                <a:effectLst/>
                <a:uLnTx/>
                <a:uFillTx/>
                <a:latin typeface="+mn-lt"/>
                <a:ea typeface="+mn-ea"/>
                <a:cs typeface="+mn-cs"/>
              </a:rPr>
              <a:t>access pattern</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mn-lt"/>
              </a:rPr>
              <a:t>use </a:t>
            </a:r>
            <a:r>
              <a:rPr kumimoji="0" lang="en-US" sz="1800" b="0" i="0" u="none" strike="noStrike" kern="0" cap="none" spc="0" normalizeH="0" baseline="0" noProof="0" dirty="0" err="1">
                <a:ln>
                  <a:noFill/>
                </a:ln>
                <a:solidFill>
                  <a:schemeClr val="tx1"/>
                </a:solidFill>
                <a:effectLst/>
                <a:uLnTx/>
                <a:uFillTx/>
                <a:latin typeface="Courier New" charset="0"/>
              </a:rPr>
              <a:t>ioctl</a:t>
            </a:r>
            <a:r>
              <a:rPr kumimoji="0" lang="en-US" sz="1800" b="0" i="0" u="none" strike="noStrike" kern="0" cap="none" spc="0" normalizeH="0" baseline="0" noProof="0" dirty="0">
                <a:ln>
                  <a:noFill/>
                </a:ln>
                <a:solidFill>
                  <a:schemeClr val="tx1"/>
                </a:solidFill>
                <a:effectLst/>
                <a:uLnTx/>
                <a:uFillTx/>
                <a:latin typeface="Courier New" charset="0"/>
              </a:rPr>
              <a:t> FIEMAP</a:t>
            </a:r>
            <a:r>
              <a:rPr kumimoji="0" lang="en-US" sz="1800" b="0" i="0" u="none" strike="noStrike" kern="0" cap="none" spc="0" normalizeH="0" baseline="0" noProof="0" dirty="0">
                <a:ln>
                  <a:noFill/>
                </a:ln>
                <a:solidFill>
                  <a:schemeClr val="tx1"/>
                </a:solidFill>
                <a:effectLst/>
                <a:uLnTx/>
                <a:uFillTx/>
                <a:latin typeface="+mn-lt"/>
              </a:rPr>
              <a:t> (</a:t>
            </a:r>
            <a:r>
              <a:rPr kumimoji="0" lang="en-US" sz="1800" b="0" i="0" u="none" strike="noStrike" kern="0" cap="none" spc="0" normalizeH="0" baseline="0" noProof="0" dirty="0">
                <a:ln>
                  <a:noFill/>
                </a:ln>
                <a:solidFill>
                  <a:schemeClr val="tx1"/>
                </a:solidFill>
                <a:effectLst/>
                <a:uLnTx/>
                <a:uFillTx/>
                <a:latin typeface="Courier New" charset="0"/>
              </a:rPr>
              <a:t>FIBMAP</a:t>
            </a:r>
            <a:r>
              <a:rPr kumimoji="0" lang="en-US" sz="1800" b="0" i="0" u="none" strike="noStrike" kern="0" cap="none" spc="0" normalizeH="0" baseline="0" noProof="0" dirty="0">
                <a:ln>
                  <a:noFill/>
                </a:ln>
                <a:solidFill>
                  <a:schemeClr val="tx1"/>
                </a:solidFill>
                <a:effectLst/>
                <a:uLnTx/>
                <a:uFillTx/>
                <a:latin typeface="+mn-lt"/>
              </a:rPr>
              <a:t>) </a:t>
            </a:r>
            <a:br>
              <a:rPr kumimoji="0" lang="en-US" sz="1800" b="0" i="0" u="none" strike="noStrike" kern="0" cap="none" spc="0" normalizeH="0" baseline="0" noProof="0" dirty="0">
                <a:ln>
                  <a:noFill/>
                </a:ln>
                <a:solidFill>
                  <a:schemeClr val="tx1"/>
                </a:solidFill>
                <a:effectLst/>
                <a:uLnTx/>
                <a:uFillTx/>
                <a:latin typeface="+mn-lt"/>
              </a:rPr>
            </a:br>
            <a:r>
              <a:rPr kumimoji="0" lang="en-US" sz="1800" b="0" i="0" u="none" strike="noStrike" kern="0" cap="none" spc="0" normalizeH="0" baseline="0" noProof="0" dirty="0">
                <a:ln>
                  <a:noFill/>
                </a:ln>
                <a:solidFill>
                  <a:schemeClr val="tx1"/>
                </a:solidFill>
                <a:effectLst/>
                <a:uLnTx/>
                <a:uFillTx/>
                <a:latin typeface="+mn-lt"/>
              </a:rPr>
              <a:t>to retrieve extent/block locations</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mn-lt"/>
              </a:rPr>
              <a:t>sort in user space</a:t>
            </a:r>
          </a:p>
          <a:p>
            <a:pPr marL="742950" marR="0" lvl="1" indent="-285750" algn="l" defTabSz="914400" rtl="0" eaLnBrk="1" fontAlgn="base" latinLnBrk="0" hangingPunct="1">
              <a:lnSpc>
                <a:spcPct val="100000"/>
              </a:lnSpc>
              <a:spcBef>
                <a:spcPct val="20000"/>
              </a:spcBef>
              <a:spcAft>
                <a:spcPct val="0"/>
              </a:spcAft>
              <a:buClr>
                <a:srgbClr val="FF6600"/>
              </a:buClr>
              <a:buSzTx/>
              <a:buFont typeface="Tahoma" pitchFamily="34" charset="0"/>
              <a:buChar char="−"/>
              <a:tabLst/>
              <a:defRPr/>
            </a:pPr>
            <a:r>
              <a:rPr kumimoji="0" lang="en-US" sz="1800" b="0" i="0" u="none" strike="noStrike" kern="0" cap="none" spc="0" normalizeH="0" baseline="0" noProof="0" dirty="0">
                <a:ln>
                  <a:noFill/>
                </a:ln>
                <a:solidFill>
                  <a:schemeClr val="tx1"/>
                </a:solidFill>
                <a:effectLst/>
                <a:uLnTx/>
                <a:uFillTx/>
                <a:latin typeface="+mn-lt"/>
              </a:rPr>
              <a:t>send I/O request according to </a:t>
            </a:r>
            <a:br>
              <a:rPr kumimoji="0" lang="en-US" sz="1800" b="0" i="0" u="none" strike="noStrike" kern="0" cap="none" spc="0" normalizeH="0" baseline="0" noProof="0" dirty="0">
                <a:ln>
                  <a:noFill/>
                </a:ln>
                <a:solidFill>
                  <a:schemeClr val="tx1"/>
                </a:solidFill>
                <a:effectLst/>
                <a:uLnTx/>
                <a:uFillTx/>
                <a:latin typeface="+mn-lt"/>
              </a:rPr>
            </a:br>
            <a:r>
              <a:rPr kumimoji="0" lang="en-US" sz="1800" b="0" i="0" u="none" strike="noStrike" kern="0" cap="none" spc="0" normalizeH="0" baseline="0" noProof="0" dirty="0">
                <a:ln>
                  <a:noFill/>
                </a:ln>
                <a:solidFill>
                  <a:schemeClr val="tx1"/>
                </a:solidFill>
                <a:effectLst/>
                <a:uLnTx/>
                <a:uFillTx/>
                <a:latin typeface="+mn-lt"/>
              </a:rPr>
              <a:t>sorted list</a:t>
            </a:r>
            <a:br>
              <a:rPr kumimoji="0" lang="en-US" sz="1800" b="0" i="0" u="none" strike="noStrike" kern="0" cap="none" spc="0" normalizeH="0" baseline="0" noProof="0" dirty="0">
                <a:ln>
                  <a:noFill/>
                </a:ln>
                <a:solidFill>
                  <a:schemeClr val="tx1"/>
                </a:solidFill>
                <a:effectLst/>
                <a:uLnTx/>
                <a:uFillTx/>
                <a:latin typeface="+mn-lt"/>
              </a:rPr>
            </a:br>
            <a:endParaRPr kumimoji="0" lang="en-US" sz="1800" b="0" i="0" u="none" strike="noStrike" kern="0" cap="none" spc="0" normalizeH="0" baseline="0" noProof="0" dirty="0">
              <a:ln>
                <a:noFill/>
              </a:ln>
              <a:solidFill>
                <a:schemeClr val="tx1"/>
              </a:solidFill>
              <a:effectLst/>
              <a:uLnTx/>
              <a:uFillTx/>
              <a:latin typeface="+mn-lt"/>
            </a:endParaRPr>
          </a:p>
          <a:p>
            <a:pPr marL="342900" marR="0" lvl="0" indent="-342900" algn="l" defTabSz="914400" rtl="0" eaLnBrk="1" fontAlgn="base" latinLnBrk="0" hangingPunct="1">
              <a:lnSpc>
                <a:spcPct val="100000"/>
              </a:lnSpc>
              <a:spcBef>
                <a:spcPct val="20000"/>
              </a:spcBef>
              <a:spcAft>
                <a:spcPct val="0"/>
              </a:spcAft>
              <a:buClr>
                <a:srgbClr val="FF6600"/>
              </a:buClr>
              <a:buSzPct val="120000"/>
              <a:buFont typeface="Wingdings" charset="2"/>
              <a:buChar char="ð"/>
              <a:tabLst/>
              <a:defRPr/>
            </a:pPr>
            <a:r>
              <a:rPr kumimoji="0" lang="en-US" sz="2000" b="1" i="0" u="none" strike="noStrike" kern="0" cap="none" spc="0" normalizeH="0" baseline="0" noProof="0" dirty="0">
                <a:ln>
                  <a:noFill/>
                </a:ln>
                <a:solidFill>
                  <a:schemeClr val="folHlink"/>
                </a:solidFill>
                <a:effectLst/>
                <a:uLnTx/>
                <a:uFillTx/>
                <a:latin typeface="+mn-lt"/>
                <a:ea typeface="+mn-ea"/>
                <a:cs typeface="+mn-cs"/>
              </a:rPr>
              <a:t>GNU/BSD Tar</a:t>
            </a:r>
            <a:r>
              <a:rPr kumimoji="0" lang="en-US" sz="2000" b="0" i="0" u="none" strike="noStrike" kern="0" cap="none" spc="0" normalizeH="0" baseline="0" noProof="0" dirty="0">
                <a:ln>
                  <a:noFill/>
                </a:ln>
                <a:solidFill>
                  <a:schemeClr val="folHlink"/>
                </a:solidFill>
                <a:effectLst/>
                <a:uLnTx/>
                <a:uFillTx/>
                <a:latin typeface="+mn-lt"/>
                <a:ea typeface="+mn-ea"/>
                <a:cs typeface="+mn-cs"/>
              </a:rPr>
              <a:t> vs. </a:t>
            </a:r>
            <a:r>
              <a:rPr kumimoji="0" lang="en-US" sz="2000" b="1" i="0" u="none" strike="noStrike" kern="0" cap="none" spc="0" normalizeH="0" baseline="0" noProof="0" dirty="0">
                <a:ln>
                  <a:noFill/>
                </a:ln>
                <a:solidFill>
                  <a:schemeClr val="folHlink"/>
                </a:solidFill>
                <a:effectLst/>
                <a:uLnTx/>
                <a:uFillTx/>
                <a:latin typeface="+mn-lt"/>
                <a:ea typeface="+mn-ea"/>
                <a:cs typeface="+mn-cs"/>
              </a:rPr>
              <a:t>QTAR </a:t>
            </a:r>
          </a:p>
        </p:txBody>
      </p:sp>
      <p:pic>
        <p:nvPicPr>
          <p:cNvPr id="2" name="diskhead-low.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a:stretch>
            <a:fillRect/>
          </a:stretch>
        </p:blipFill>
        <p:spPr>
          <a:xfrm>
            <a:off x="0" y="747889"/>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par>
                                <p:cTn id="35" presetID="1" presetClass="mediacall" presetSubtype="0" fill="hold" nodeType="withEffect">
                                  <p:stCondLst>
                                    <p:cond delay="0"/>
                                  </p:stCondLst>
                                  <p:childTnLst>
                                    <p:cmd type="call" cmd="playFrom(0.0)">
                                      <p:cBhvr>
                                        <p:cTn id="36" dur="7153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2"/>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2"/>
                                        </p:tgtEl>
                                      </p:cBhvr>
                                    </p:cmd>
                                  </p:childTnLst>
                                </p:cTn>
                              </p:par>
                            </p:childTnLst>
                          </p:cTn>
                        </p:par>
                      </p:childTnLst>
                    </p:cTn>
                  </p:par>
                </p:childTnLst>
              </p:cTn>
              <p:nextCondLst>
                <p:cond evt="onClick" delay="0">
                  <p:tgtEl>
                    <p:spTgt spid="2"/>
                  </p:tgtEl>
                </p:cond>
              </p:nextCondLst>
            </p:seq>
            <p:video>
              <p:cMediaNode vol="80000">
                <p:cTn id="42" fill="hold" display="0">
                  <p:stCondLst>
                    <p:cond delay="indefinite"/>
                  </p:stCondLst>
                </p:cTn>
                <p:tgtEl>
                  <p:spTgt spid="2"/>
                </p:tgtEl>
              </p:cMediaNode>
            </p:video>
          </p:childTnLst>
        </p:cTn>
      </p:par>
    </p:tnLst>
    <p:bldLst>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dirty="0"/>
              <a:t>Cooperative user-kernel space scheduling</a:t>
            </a:r>
          </a:p>
        </p:txBody>
      </p:sp>
      <p:sp>
        <p:nvSpPr>
          <p:cNvPr id="131075" name="Rectangle 3"/>
          <p:cNvSpPr>
            <a:spLocks noGrp="1" noChangeArrowheads="1"/>
          </p:cNvSpPr>
          <p:nvPr>
            <p:ph type="body" idx="1"/>
          </p:nvPr>
        </p:nvSpPr>
        <p:spPr>
          <a:xfrm>
            <a:off x="0" y="731910"/>
            <a:ext cx="5756729" cy="5797550"/>
          </a:xfrm>
        </p:spPr>
        <p:txBody>
          <a:bodyPr/>
          <a:lstStyle/>
          <a:p>
            <a:pPr eaLnBrk="1" hangingPunct="1"/>
            <a:r>
              <a:rPr lang="en-US" sz="2000" dirty="0"/>
              <a:t>Some times the kernel does not have enough information to make an efficient schedule</a:t>
            </a:r>
          </a:p>
          <a:p>
            <a:pPr eaLnBrk="1" hangingPunct="1">
              <a:buFont typeface="Wingdings" charset="2"/>
              <a:buChar char="Ä"/>
            </a:pPr>
            <a:r>
              <a:rPr lang="en-US" sz="2000" dirty="0"/>
              <a:t>File tree traversals</a:t>
            </a:r>
          </a:p>
          <a:p>
            <a:pPr lvl="1" eaLnBrk="1" hangingPunct="1"/>
            <a:r>
              <a:rPr lang="en-US" sz="1800" i="1" dirty="0"/>
              <a:t>processing one file after another</a:t>
            </a:r>
          </a:p>
          <a:p>
            <a:pPr lvl="1" eaLnBrk="1" hangingPunct="1"/>
            <a:r>
              <a:rPr lang="en-US" sz="1800" dirty="0">
                <a:latin typeface="Courier New" charset="0"/>
              </a:rPr>
              <a:t>tar</a:t>
            </a:r>
            <a:r>
              <a:rPr lang="en-US" sz="1800" dirty="0"/>
              <a:t>, </a:t>
            </a:r>
            <a:r>
              <a:rPr lang="en-US" sz="1800" dirty="0">
                <a:latin typeface="Courier New" charset="0"/>
              </a:rPr>
              <a:t>zip</a:t>
            </a:r>
            <a:r>
              <a:rPr lang="en-US" sz="1800" dirty="0"/>
              <a:t>, …</a:t>
            </a:r>
          </a:p>
          <a:p>
            <a:pPr lvl="1" eaLnBrk="1" hangingPunct="1"/>
            <a:r>
              <a:rPr lang="en-US" sz="1800" dirty="0"/>
              <a:t>recursive copy (</a:t>
            </a:r>
            <a:r>
              <a:rPr lang="en-US" sz="1800" dirty="0">
                <a:latin typeface="Courier New" charset="0"/>
              </a:rPr>
              <a:t>cp -</a:t>
            </a:r>
            <a:r>
              <a:rPr lang="en-US" sz="1800" dirty="0" err="1">
                <a:latin typeface="Courier New" charset="0"/>
              </a:rPr>
              <a:t>r</a:t>
            </a:r>
            <a:r>
              <a:rPr lang="en-US" sz="1800" dirty="0"/>
              <a:t>)</a:t>
            </a:r>
          </a:p>
          <a:p>
            <a:pPr lvl="1" eaLnBrk="1" hangingPunct="1"/>
            <a:r>
              <a:rPr lang="en-US" sz="1800" dirty="0"/>
              <a:t>search (</a:t>
            </a:r>
            <a:r>
              <a:rPr lang="en-US" sz="1800" dirty="0">
                <a:latin typeface="Courier New" charset="0"/>
              </a:rPr>
              <a:t>find</a:t>
            </a:r>
            <a:r>
              <a:rPr lang="en-US" sz="1800" dirty="0"/>
              <a:t>)</a:t>
            </a:r>
          </a:p>
          <a:p>
            <a:pPr lvl="1" eaLnBrk="1" hangingPunct="1"/>
            <a:r>
              <a:rPr lang="en-US" sz="1800" dirty="0"/>
              <a:t>…</a:t>
            </a:r>
            <a:br>
              <a:rPr lang="en-US" sz="1800" dirty="0"/>
            </a:br>
            <a:r>
              <a:rPr lang="en-US" sz="1800" dirty="0"/>
              <a:t>	</a:t>
            </a:r>
          </a:p>
          <a:p>
            <a:pPr eaLnBrk="1" hangingPunct="1"/>
            <a:r>
              <a:rPr lang="en-US" sz="2000" dirty="0">
                <a:solidFill>
                  <a:srgbClr val="FF0000"/>
                </a:solidFill>
              </a:rPr>
              <a:t>Only application knows </a:t>
            </a:r>
            <a:br>
              <a:rPr lang="en-US" sz="2000" dirty="0">
                <a:solidFill>
                  <a:srgbClr val="FF0000"/>
                </a:solidFill>
              </a:rPr>
            </a:br>
            <a:r>
              <a:rPr lang="en-US" sz="2000" dirty="0">
                <a:solidFill>
                  <a:srgbClr val="FF0000"/>
                </a:solidFill>
              </a:rPr>
              <a:t>access pattern</a:t>
            </a:r>
          </a:p>
          <a:p>
            <a:pPr lvl="1" eaLnBrk="1" hangingPunct="1"/>
            <a:r>
              <a:rPr lang="en-US" sz="1800" dirty="0"/>
              <a:t>use </a:t>
            </a:r>
            <a:r>
              <a:rPr lang="en-US" sz="1800" dirty="0" err="1">
                <a:latin typeface="Courier New" charset="0"/>
              </a:rPr>
              <a:t>ioctl</a:t>
            </a:r>
            <a:r>
              <a:rPr lang="en-US" sz="1800" dirty="0">
                <a:latin typeface="Courier New" charset="0"/>
              </a:rPr>
              <a:t> FIEMAP</a:t>
            </a:r>
            <a:r>
              <a:rPr lang="en-US" sz="1800" dirty="0"/>
              <a:t> (</a:t>
            </a:r>
            <a:r>
              <a:rPr lang="en-US" sz="1800" dirty="0">
                <a:latin typeface="Courier New" charset="0"/>
              </a:rPr>
              <a:t>FIBMAP</a:t>
            </a:r>
            <a:r>
              <a:rPr lang="en-US" sz="1800" dirty="0"/>
              <a:t>) </a:t>
            </a:r>
            <a:br>
              <a:rPr lang="en-US" sz="1800" dirty="0"/>
            </a:br>
            <a:r>
              <a:rPr lang="en-US" sz="1800" dirty="0"/>
              <a:t>to retrieve extent/block locations</a:t>
            </a:r>
          </a:p>
          <a:p>
            <a:pPr lvl="1" eaLnBrk="1" hangingPunct="1"/>
            <a:r>
              <a:rPr lang="en-US" sz="1800" dirty="0"/>
              <a:t>sort in user space</a:t>
            </a:r>
          </a:p>
          <a:p>
            <a:pPr lvl="1" eaLnBrk="1" hangingPunct="1"/>
            <a:r>
              <a:rPr lang="en-US" sz="1800" dirty="0"/>
              <a:t>send I/O request according to </a:t>
            </a:r>
            <a:br>
              <a:rPr lang="en-US" sz="1800" dirty="0"/>
            </a:br>
            <a:r>
              <a:rPr lang="en-US" sz="1800" dirty="0"/>
              <a:t>sorted list</a:t>
            </a:r>
            <a:br>
              <a:rPr lang="en-US" sz="1800" dirty="0"/>
            </a:br>
            <a:endParaRPr lang="en-US" sz="1800" dirty="0"/>
          </a:p>
          <a:p>
            <a:pPr eaLnBrk="1" hangingPunct="1">
              <a:buFont typeface="Wingdings" charset="2"/>
              <a:buChar char="ð"/>
            </a:pPr>
            <a:r>
              <a:rPr lang="en-US" sz="2000" b="1" dirty="0">
                <a:solidFill>
                  <a:schemeClr val="folHlink"/>
                </a:solidFill>
              </a:rPr>
              <a:t>GNU/BSD Tar</a:t>
            </a:r>
            <a:r>
              <a:rPr lang="en-US" sz="2000" dirty="0">
                <a:solidFill>
                  <a:schemeClr val="folHlink"/>
                </a:solidFill>
              </a:rPr>
              <a:t> vs. </a:t>
            </a:r>
            <a:r>
              <a:rPr lang="en-US" sz="2000" b="1" dirty="0">
                <a:solidFill>
                  <a:schemeClr val="folHlink"/>
                </a:solidFill>
              </a:rPr>
              <a:t>QTAR </a:t>
            </a:r>
          </a:p>
        </p:txBody>
      </p:sp>
      <p:pic>
        <p:nvPicPr>
          <p:cNvPr id="1399814" name="Picture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353" y="1668665"/>
            <a:ext cx="4481512" cy="394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6"/>
          <p:cNvSpPr txBox="1">
            <a:spLocks noChangeArrowheads="1"/>
          </p:cNvSpPr>
          <p:nvPr/>
        </p:nvSpPr>
        <p:spPr bwMode="auto">
          <a:xfrm rot="19646730">
            <a:off x="1644224" y="2405313"/>
            <a:ext cx="6263253" cy="1938992"/>
          </a:xfrm>
          <a:prstGeom prst="rect">
            <a:avLst/>
          </a:prstGeom>
          <a:solidFill>
            <a:srgbClr val="808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4800" b="0" dirty="0">
                <a:solidFill>
                  <a:schemeClr val="bg1"/>
                </a:solidFill>
              </a:rPr>
              <a:t>So, schedule your disk </a:t>
            </a:r>
            <a:br>
              <a:rPr lang="en-US" sz="4800" b="0" dirty="0">
                <a:solidFill>
                  <a:schemeClr val="bg1"/>
                </a:solidFill>
              </a:rPr>
            </a:br>
            <a:r>
              <a:rPr lang="en-US" sz="4800" b="0" dirty="0">
                <a:solidFill>
                  <a:schemeClr val="bg1"/>
                </a:solidFill>
              </a:rPr>
              <a:t>requests wisely….!</a:t>
            </a:r>
          </a:p>
          <a:p>
            <a:pPr algn="ctr"/>
            <a:r>
              <a:rPr lang="en-US" sz="2000" b="0" dirty="0" err="1">
                <a:solidFill>
                  <a:schemeClr val="bg1"/>
                </a:solidFill>
                <a:sym typeface="Wingdings"/>
              </a:rPr>
              <a:t></a:t>
            </a:r>
            <a:r>
              <a:rPr lang="en-US" sz="2000" b="0" dirty="0">
                <a:solidFill>
                  <a:schemeClr val="bg1"/>
                </a:solidFill>
                <a:sym typeface="Wingdings"/>
              </a:rPr>
              <a:t> it does matter</a:t>
            </a:r>
            <a:endParaRPr lang="en-US" sz="2000" b="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fltVal val="0"/>
                                          </p:val>
                                        </p:tav>
                                        <p:tav tm="100000">
                                          <p:val>
                                            <p:strVal val="#ppt_w"/>
                                          </p:val>
                                        </p:tav>
                                      </p:tavLst>
                                    </p:anim>
                                    <p:anim calcmode="lin" valueType="num">
                                      <p:cBhvr>
                                        <p:cTn id="8" dur="3000" fill="hold"/>
                                        <p:tgtEl>
                                          <p:spTgt spid="6"/>
                                        </p:tgtEl>
                                        <p:attrNameLst>
                                          <p:attrName>ppt_h</p:attrName>
                                        </p:attrNameLst>
                                      </p:cBhvr>
                                      <p:tavLst>
                                        <p:tav tm="0">
                                          <p:val>
                                            <p:fltVal val="0"/>
                                          </p:val>
                                        </p:tav>
                                        <p:tav tm="100000">
                                          <p:val>
                                            <p:strVal val="#ppt_h"/>
                                          </p:val>
                                        </p:tav>
                                      </p:tavLst>
                                    </p:anim>
                                    <p:anim calcmode="lin" valueType="num">
                                      <p:cBhvr>
                                        <p:cTn id="9" dur="3000" fill="hold"/>
                                        <p:tgtEl>
                                          <p:spTgt spid="6"/>
                                        </p:tgtEl>
                                        <p:attrNameLst>
                                          <p:attrName>style.rotation</p:attrName>
                                        </p:attrNameLst>
                                      </p:cBhvr>
                                      <p:tavLst>
                                        <p:tav tm="0">
                                          <p:val>
                                            <p:fltVal val="360"/>
                                          </p:val>
                                        </p:tav>
                                        <p:tav tm="100000">
                                          <p:val>
                                            <p:fltVal val="0"/>
                                          </p:val>
                                        </p:tav>
                                      </p:tavLst>
                                    </p:anim>
                                    <p:animEffect transition="in" filter="fade">
                                      <p:cBhvr>
                                        <p:cTn id="10"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dirty="0"/>
              <a:t>Cooperative user-kernel space scheduling</a:t>
            </a:r>
          </a:p>
        </p:txBody>
      </p:sp>
      <p:sp>
        <p:nvSpPr>
          <p:cNvPr id="131075" name="Rectangle 3"/>
          <p:cNvSpPr>
            <a:spLocks noGrp="1" noChangeArrowheads="1"/>
          </p:cNvSpPr>
          <p:nvPr>
            <p:ph type="body" idx="1"/>
          </p:nvPr>
        </p:nvSpPr>
        <p:spPr>
          <a:xfrm>
            <a:off x="0" y="731910"/>
            <a:ext cx="5756729" cy="5797550"/>
          </a:xfrm>
        </p:spPr>
        <p:txBody>
          <a:bodyPr/>
          <a:lstStyle/>
          <a:p>
            <a:pPr eaLnBrk="1" hangingPunct="1"/>
            <a:r>
              <a:rPr lang="en-US" sz="2000" dirty="0"/>
              <a:t>Some times the kernel does not have enough information to make an efficient schedule</a:t>
            </a:r>
          </a:p>
          <a:p>
            <a:pPr eaLnBrk="1" hangingPunct="1">
              <a:buFont typeface="Wingdings" charset="2"/>
              <a:buChar char="Ä"/>
            </a:pPr>
            <a:r>
              <a:rPr lang="en-US" sz="2000" dirty="0"/>
              <a:t>File tree traversals</a:t>
            </a:r>
          </a:p>
          <a:p>
            <a:pPr lvl="1" eaLnBrk="1" hangingPunct="1"/>
            <a:r>
              <a:rPr lang="en-US" sz="1800" i="1" dirty="0"/>
              <a:t>processing one file after another</a:t>
            </a:r>
          </a:p>
          <a:p>
            <a:pPr lvl="1" eaLnBrk="1" hangingPunct="1"/>
            <a:r>
              <a:rPr lang="en-US" sz="1800" dirty="0">
                <a:latin typeface="Courier New" charset="0"/>
              </a:rPr>
              <a:t>tar</a:t>
            </a:r>
            <a:r>
              <a:rPr lang="en-US" sz="1800" dirty="0"/>
              <a:t>, </a:t>
            </a:r>
            <a:r>
              <a:rPr lang="en-US" sz="1800" dirty="0">
                <a:latin typeface="Courier New" charset="0"/>
              </a:rPr>
              <a:t>zip</a:t>
            </a:r>
            <a:r>
              <a:rPr lang="en-US" sz="1800" dirty="0"/>
              <a:t>, …</a:t>
            </a:r>
          </a:p>
          <a:p>
            <a:pPr lvl="1" eaLnBrk="1" hangingPunct="1"/>
            <a:r>
              <a:rPr lang="en-US" sz="1800" dirty="0"/>
              <a:t>recursive copy (</a:t>
            </a:r>
            <a:r>
              <a:rPr lang="en-US" sz="1800" dirty="0">
                <a:latin typeface="Courier New" charset="0"/>
              </a:rPr>
              <a:t>cp -</a:t>
            </a:r>
            <a:r>
              <a:rPr lang="en-US" sz="1800" dirty="0" err="1">
                <a:latin typeface="Courier New" charset="0"/>
              </a:rPr>
              <a:t>r</a:t>
            </a:r>
            <a:r>
              <a:rPr lang="en-US" sz="1800" dirty="0"/>
              <a:t>)</a:t>
            </a:r>
          </a:p>
          <a:p>
            <a:pPr lvl="1" eaLnBrk="1" hangingPunct="1"/>
            <a:r>
              <a:rPr lang="en-US" sz="1800" dirty="0"/>
              <a:t>search (</a:t>
            </a:r>
            <a:r>
              <a:rPr lang="en-US" sz="1800" dirty="0">
                <a:latin typeface="Courier New" charset="0"/>
              </a:rPr>
              <a:t>find</a:t>
            </a:r>
            <a:r>
              <a:rPr lang="en-US" sz="1800" dirty="0"/>
              <a:t>)</a:t>
            </a:r>
          </a:p>
          <a:p>
            <a:pPr lvl="1" eaLnBrk="1" hangingPunct="1"/>
            <a:r>
              <a:rPr lang="en-US" sz="1800" dirty="0"/>
              <a:t>…</a:t>
            </a:r>
            <a:br>
              <a:rPr lang="en-US" sz="1800" dirty="0"/>
            </a:br>
            <a:r>
              <a:rPr lang="en-US" sz="1800" dirty="0"/>
              <a:t>	</a:t>
            </a:r>
          </a:p>
          <a:p>
            <a:pPr eaLnBrk="1" hangingPunct="1"/>
            <a:r>
              <a:rPr lang="en-US" sz="2000" dirty="0">
                <a:solidFill>
                  <a:srgbClr val="FF0000"/>
                </a:solidFill>
              </a:rPr>
              <a:t>Only application knows </a:t>
            </a:r>
            <a:br>
              <a:rPr lang="en-US" sz="2000" dirty="0">
                <a:solidFill>
                  <a:srgbClr val="FF0000"/>
                </a:solidFill>
              </a:rPr>
            </a:br>
            <a:r>
              <a:rPr lang="en-US" sz="2000" dirty="0">
                <a:solidFill>
                  <a:srgbClr val="FF0000"/>
                </a:solidFill>
              </a:rPr>
              <a:t>access pattern</a:t>
            </a:r>
          </a:p>
          <a:p>
            <a:pPr lvl="1" eaLnBrk="1" hangingPunct="1"/>
            <a:r>
              <a:rPr lang="en-US" sz="1800" dirty="0"/>
              <a:t>use </a:t>
            </a:r>
            <a:r>
              <a:rPr lang="en-US" sz="1800" dirty="0" err="1">
                <a:latin typeface="Courier New" charset="0"/>
              </a:rPr>
              <a:t>ioctl</a:t>
            </a:r>
            <a:r>
              <a:rPr lang="en-US" sz="1800" dirty="0">
                <a:latin typeface="Courier New" charset="0"/>
              </a:rPr>
              <a:t> FIEMAP</a:t>
            </a:r>
            <a:r>
              <a:rPr lang="en-US" sz="1800" dirty="0"/>
              <a:t> (</a:t>
            </a:r>
            <a:r>
              <a:rPr lang="en-US" sz="1800" dirty="0">
                <a:latin typeface="Courier New" charset="0"/>
              </a:rPr>
              <a:t>FIBMAP</a:t>
            </a:r>
            <a:r>
              <a:rPr lang="en-US" sz="1800" dirty="0"/>
              <a:t>) </a:t>
            </a:r>
            <a:br>
              <a:rPr lang="en-US" sz="1800" dirty="0"/>
            </a:br>
            <a:r>
              <a:rPr lang="en-US" sz="1800" dirty="0"/>
              <a:t>to retrieve extent/block locations</a:t>
            </a:r>
          </a:p>
          <a:p>
            <a:pPr lvl="1" eaLnBrk="1" hangingPunct="1"/>
            <a:r>
              <a:rPr lang="en-US" sz="1800" dirty="0"/>
              <a:t>sort in user space</a:t>
            </a:r>
          </a:p>
          <a:p>
            <a:pPr lvl="1" eaLnBrk="1" hangingPunct="1"/>
            <a:r>
              <a:rPr lang="en-US" sz="1800" dirty="0"/>
              <a:t>send I/O request according to </a:t>
            </a:r>
            <a:br>
              <a:rPr lang="en-US" sz="1800" dirty="0"/>
            </a:br>
            <a:r>
              <a:rPr lang="en-US" sz="1800" dirty="0"/>
              <a:t>sorted list</a:t>
            </a:r>
            <a:br>
              <a:rPr lang="en-US" sz="1800" dirty="0"/>
            </a:br>
            <a:endParaRPr lang="en-US" sz="1800" dirty="0"/>
          </a:p>
          <a:p>
            <a:pPr eaLnBrk="1" hangingPunct="1">
              <a:buFont typeface="Wingdings" charset="2"/>
              <a:buChar char="ð"/>
            </a:pPr>
            <a:r>
              <a:rPr lang="en-US" sz="2000" b="1" dirty="0">
                <a:solidFill>
                  <a:schemeClr val="folHlink"/>
                </a:solidFill>
              </a:rPr>
              <a:t>GNU/BSD Tar</a:t>
            </a:r>
            <a:r>
              <a:rPr lang="en-US" sz="2000" dirty="0">
                <a:solidFill>
                  <a:schemeClr val="folHlink"/>
                </a:solidFill>
              </a:rPr>
              <a:t> vs. </a:t>
            </a:r>
            <a:r>
              <a:rPr lang="en-US" sz="2000" b="1" dirty="0">
                <a:solidFill>
                  <a:schemeClr val="folHlink"/>
                </a:solidFill>
              </a:rPr>
              <a:t>QTAR </a:t>
            </a:r>
          </a:p>
        </p:txBody>
      </p:sp>
      <p:pic>
        <p:nvPicPr>
          <p:cNvPr id="1399814" name="Picture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353" y="1668665"/>
            <a:ext cx="4481512" cy="394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rot="1264207">
            <a:off x="7443167" y="161464"/>
            <a:ext cx="1813317" cy="430887"/>
          </a:xfrm>
          <a:prstGeom prst="rect">
            <a:avLst/>
          </a:prstGeom>
          <a:solidFill>
            <a:schemeClr val="bg1"/>
          </a:solidFill>
        </p:spPr>
        <p:txBody>
          <a:bodyPr wrap="none" rtlCol="0">
            <a:spAutoFit/>
          </a:bodyPr>
          <a:lstStyle/>
          <a:p>
            <a:r>
              <a:rPr lang="en-US" sz="2200" b="0" dirty="0">
                <a:latin typeface="Apple Casual"/>
                <a:cs typeface="Apple Casual"/>
              </a:rPr>
              <a:t>For handouts</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2962" name="Rectangle 2"/>
          <p:cNvSpPr>
            <a:spLocks noGrp="1" noChangeArrowheads="1"/>
          </p:cNvSpPr>
          <p:nvPr>
            <p:ph type="ctrTitle"/>
          </p:nvPr>
        </p:nvSpPr>
        <p:spPr>
          <a:xfrm>
            <a:off x="638175" y="1704975"/>
            <a:ext cx="7361238" cy="1462088"/>
          </a:xfrm>
        </p:spPr>
        <p:txBody>
          <a:bodyPr/>
          <a:lstStyle/>
          <a:p>
            <a:pPr eaLnBrk="1" hangingPunct="1"/>
            <a:r>
              <a:rPr lang="en-US" sz="5400" dirty="0"/>
              <a:t>Data Placement</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a:t>Data Placement on Disk</a:t>
            </a:r>
          </a:p>
        </p:txBody>
      </p:sp>
      <p:sp>
        <p:nvSpPr>
          <p:cNvPr id="1334275" name="Rectangle 3"/>
          <p:cNvSpPr>
            <a:spLocks noGrp="1" noChangeArrowheads="1"/>
          </p:cNvSpPr>
          <p:nvPr>
            <p:ph type="body" idx="1"/>
          </p:nvPr>
        </p:nvSpPr>
        <p:spPr/>
        <p:txBody>
          <a:bodyPr/>
          <a:lstStyle/>
          <a:p>
            <a:pPr eaLnBrk="1" hangingPunct="1"/>
            <a:r>
              <a:rPr lang="en-US" sz="2400" dirty="0">
                <a:solidFill>
                  <a:schemeClr val="folHlink"/>
                </a:solidFill>
              </a:rPr>
              <a:t>Interleaved</a:t>
            </a:r>
            <a:r>
              <a:rPr lang="en-US" sz="2400" dirty="0"/>
              <a:t> placement tries to store blocks from a file with a fixed number of other blocks in-between each block </a:t>
            </a:r>
            <a:br>
              <a:rPr lang="en-US" sz="2400" dirty="0"/>
            </a:br>
            <a:br>
              <a:rPr lang="en-US" sz="2400" dirty="0"/>
            </a:br>
            <a:br>
              <a:rPr lang="en-US" sz="2400" dirty="0"/>
            </a:br>
            <a:br>
              <a:rPr lang="en-US" sz="2400" dirty="0"/>
            </a:br>
            <a:br>
              <a:rPr lang="en-US" sz="1600" dirty="0"/>
            </a:br>
            <a:endParaRPr lang="en-US" sz="2400" dirty="0"/>
          </a:p>
          <a:p>
            <a:pPr lvl="1" eaLnBrk="1" hangingPunct="1"/>
            <a:r>
              <a:rPr lang="en-US" sz="2000" dirty="0"/>
              <a:t>minimal disk arm movement reading the files </a:t>
            </a:r>
            <a:r>
              <a:rPr lang="en-US" sz="2000" dirty="0">
                <a:solidFill>
                  <a:schemeClr val="folHlink"/>
                </a:solidFill>
              </a:rPr>
              <a:t>A</a:t>
            </a:r>
            <a:r>
              <a:rPr lang="en-US" sz="2000" dirty="0"/>
              <a:t>, </a:t>
            </a:r>
            <a:r>
              <a:rPr lang="en-US" sz="2000" dirty="0">
                <a:solidFill>
                  <a:schemeClr val="hlink"/>
                </a:solidFill>
              </a:rPr>
              <a:t>B</a:t>
            </a:r>
            <a:r>
              <a:rPr lang="en-US" sz="2000" dirty="0"/>
              <a:t> and </a:t>
            </a:r>
            <a:r>
              <a:rPr lang="en-US" sz="2000" dirty="0">
                <a:solidFill>
                  <a:srgbClr val="008000"/>
                </a:solidFill>
              </a:rPr>
              <a:t>C</a:t>
            </a:r>
            <a:br>
              <a:rPr lang="en-US" sz="2000" dirty="0">
                <a:solidFill>
                  <a:srgbClr val="008000"/>
                </a:solidFill>
              </a:rPr>
            </a:br>
            <a:r>
              <a:rPr lang="en-US" sz="2000" dirty="0"/>
              <a:t>(starting at the same time)</a:t>
            </a:r>
            <a:br>
              <a:rPr lang="en-US" sz="2000" dirty="0"/>
            </a:br>
            <a:endParaRPr lang="en-US" sz="2000" dirty="0"/>
          </a:p>
          <a:p>
            <a:pPr lvl="1" eaLnBrk="1" hangingPunct="1"/>
            <a:r>
              <a:rPr lang="en-US" sz="2000" dirty="0"/>
              <a:t>fine for predictable workloads reading multiple files</a:t>
            </a:r>
            <a:br>
              <a:rPr lang="en-US" sz="2000" dirty="0"/>
            </a:br>
            <a:endParaRPr lang="en-US" sz="2000" dirty="0"/>
          </a:p>
          <a:p>
            <a:pPr lvl="1" eaLnBrk="1" hangingPunct="1"/>
            <a:r>
              <a:rPr lang="en-US" sz="2000" dirty="0"/>
              <a:t>no gain if we have unpredictable disk accesses</a:t>
            </a:r>
            <a:br>
              <a:rPr lang="en-US" sz="2000" dirty="0"/>
            </a:br>
            <a:endParaRPr lang="en-US" sz="2000" dirty="0"/>
          </a:p>
          <a:p>
            <a:pPr eaLnBrk="1" hangingPunct="1"/>
            <a:r>
              <a:rPr lang="en-US" sz="2400" dirty="0">
                <a:solidFill>
                  <a:schemeClr val="folHlink"/>
                </a:solidFill>
              </a:rPr>
              <a:t>Non-interleaved</a:t>
            </a:r>
            <a:r>
              <a:rPr lang="en-US" sz="2400" dirty="0"/>
              <a:t> (or even </a:t>
            </a:r>
            <a:r>
              <a:rPr lang="en-US" sz="2400" dirty="0">
                <a:solidFill>
                  <a:schemeClr val="folHlink"/>
                </a:solidFill>
              </a:rPr>
              <a:t>random</a:t>
            </a:r>
            <a:r>
              <a:rPr lang="en-US" sz="2400" dirty="0"/>
              <a:t>) placement can be used for highly unpredictable workloads</a:t>
            </a:r>
          </a:p>
        </p:txBody>
      </p:sp>
      <p:graphicFrame>
        <p:nvGraphicFramePr>
          <p:cNvPr id="1334276" name="Group 4"/>
          <p:cNvGraphicFramePr>
            <a:graphicFrameLocks noGrp="1"/>
          </p:cNvGraphicFramePr>
          <p:nvPr/>
        </p:nvGraphicFramePr>
        <p:xfrm>
          <a:off x="1423988" y="1963738"/>
          <a:ext cx="6564312" cy="457200"/>
        </p:xfrm>
        <a:graphic>
          <a:graphicData uri="http://schemas.openxmlformats.org/drawingml/2006/table">
            <a:tbl>
              <a:tblPr/>
              <a:tblGrid>
                <a:gridCol w="468312">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468313">
                  <a:extLst>
                    <a:ext uri="{9D8B030D-6E8A-4147-A177-3AD203B41FA5}">
                      <a16:colId xmlns:a16="http://schemas.microsoft.com/office/drawing/2014/main" val="20002"/>
                    </a:ext>
                  </a:extLst>
                </a:gridCol>
                <a:gridCol w="469900">
                  <a:extLst>
                    <a:ext uri="{9D8B030D-6E8A-4147-A177-3AD203B41FA5}">
                      <a16:colId xmlns:a16="http://schemas.microsoft.com/office/drawing/2014/main" val="20003"/>
                    </a:ext>
                  </a:extLst>
                </a:gridCol>
                <a:gridCol w="468312">
                  <a:extLst>
                    <a:ext uri="{9D8B030D-6E8A-4147-A177-3AD203B41FA5}">
                      <a16:colId xmlns:a16="http://schemas.microsoft.com/office/drawing/2014/main" val="20004"/>
                    </a:ext>
                  </a:extLst>
                </a:gridCol>
                <a:gridCol w="468313">
                  <a:extLst>
                    <a:ext uri="{9D8B030D-6E8A-4147-A177-3AD203B41FA5}">
                      <a16:colId xmlns:a16="http://schemas.microsoft.com/office/drawing/2014/main" val="20005"/>
                    </a:ext>
                  </a:extLst>
                </a:gridCol>
                <a:gridCol w="469900">
                  <a:extLst>
                    <a:ext uri="{9D8B030D-6E8A-4147-A177-3AD203B41FA5}">
                      <a16:colId xmlns:a16="http://schemas.microsoft.com/office/drawing/2014/main" val="20006"/>
                    </a:ext>
                  </a:extLst>
                </a:gridCol>
                <a:gridCol w="468312">
                  <a:extLst>
                    <a:ext uri="{9D8B030D-6E8A-4147-A177-3AD203B41FA5}">
                      <a16:colId xmlns:a16="http://schemas.microsoft.com/office/drawing/2014/main" val="20007"/>
                    </a:ext>
                  </a:extLst>
                </a:gridCol>
                <a:gridCol w="468313">
                  <a:extLst>
                    <a:ext uri="{9D8B030D-6E8A-4147-A177-3AD203B41FA5}">
                      <a16:colId xmlns:a16="http://schemas.microsoft.com/office/drawing/2014/main" val="20008"/>
                    </a:ext>
                  </a:extLst>
                </a:gridCol>
                <a:gridCol w="469900">
                  <a:extLst>
                    <a:ext uri="{9D8B030D-6E8A-4147-A177-3AD203B41FA5}">
                      <a16:colId xmlns:a16="http://schemas.microsoft.com/office/drawing/2014/main" val="20009"/>
                    </a:ext>
                  </a:extLst>
                </a:gridCol>
                <a:gridCol w="468312">
                  <a:extLst>
                    <a:ext uri="{9D8B030D-6E8A-4147-A177-3AD203B41FA5}">
                      <a16:colId xmlns:a16="http://schemas.microsoft.com/office/drawing/2014/main" val="20010"/>
                    </a:ext>
                  </a:extLst>
                </a:gridCol>
                <a:gridCol w="469900">
                  <a:extLst>
                    <a:ext uri="{9D8B030D-6E8A-4147-A177-3AD203B41FA5}">
                      <a16:colId xmlns:a16="http://schemas.microsoft.com/office/drawing/2014/main" val="20011"/>
                    </a:ext>
                  </a:extLst>
                </a:gridCol>
                <a:gridCol w="468313">
                  <a:extLst>
                    <a:ext uri="{9D8B030D-6E8A-4147-A177-3AD203B41FA5}">
                      <a16:colId xmlns:a16="http://schemas.microsoft.com/office/drawing/2014/main" val="20012"/>
                    </a:ext>
                  </a:extLst>
                </a:gridCol>
                <a:gridCol w="468312">
                  <a:extLst>
                    <a:ext uri="{9D8B030D-6E8A-4147-A177-3AD203B41FA5}">
                      <a16:colId xmlns:a16="http://schemas.microsoft.com/office/drawing/2014/main" val="20013"/>
                    </a:ext>
                  </a:extLst>
                </a:gridCol>
              </a:tblGrid>
              <a:tr h="41751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pSp>
        <p:nvGrpSpPr>
          <p:cNvPr id="2" name="Group 36"/>
          <p:cNvGrpSpPr>
            <a:grpSpLocks/>
          </p:cNvGrpSpPr>
          <p:nvPr/>
        </p:nvGrpSpPr>
        <p:grpSpPr bwMode="auto">
          <a:xfrm>
            <a:off x="1370013" y="2282825"/>
            <a:ext cx="5905500" cy="547688"/>
            <a:chOff x="863" y="1438"/>
            <a:chExt cx="3720" cy="345"/>
          </a:xfrm>
        </p:grpSpPr>
        <p:sp>
          <p:nvSpPr>
            <p:cNvPr id="139329" name="Text Box 37"/>
            <p:cNvSpPr txBox="1">
              <a:spLocks noChangeArrowheads="1"/>
            </p:cNvSpPr>
            <p:nvPr/>
          </p:nvSpPr>
          <p:spPr bwMode="auto">
            <a:xfrm>
              <a:off x="863" y="1591"/>
              <a:ext cx="36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file A</a:t>
              </a:r>
            </a:p>
          </p:txBody>
        </p:sp>
        <p:cxnSp>
          <p:nvCxnSpPr>
            <p:cNvPr id="139330" name="AutoShape 38"/>
            <p:cNvCxnSpPr>
              <a:cxnSpLocks noChangeShapeType="1"/>
            </p:cNvCxnSpPr>
            <p:nvPr/>
          </p:nvCxnSpPr>
          <p:spPr bwMode="auto">
            <a:xfrm>
              <a:off x="1045" y="1441"/>
              <a:ext cx="1" cy="150"/>
            </a:xfrm>
            <a:prstGeom prst="straightConnector1">
              <a:avLst/>
            </a:prstGeom>
            <a:noFill/>
            <a:ln w="9525">
              <a:solidFill>
                <a:schemeClr val="folHlink"/>
              </a:solidFill>
              <a:round/>
              <a:headEnd/>
              <a:tailEnd/>
            </a:ln>
            <a:extLst>
              <a:ext uri="{909E8E84-426E-40dd-AFC4-6F175D3DCCD1}">
                <a14:hiddenFill xmlns:a14="http://schemas.microsoft.com/office/drawing/2010/main" xmlns="">
                  <a:noFill/>
                </a14:hiddenFill>
              </a:ext>
            </a:extLst>
          </p:spPr>
        </p:cxnSp>
        <p:cxnSp>
          <p:nvCxnSpPr>
            <p:cNvPr id="139331" name="AutoShape 39"/>
            <p:cNvCxnSpPr>
              <a:cxnSpLocks noChangeShapeType="1"/>
            </p:cNvCxnSpPr>
            <p:nvPr/>
          </p:nvCxnSpPr>
          <p:spPr bwMode="auto">
            <a:xfrm flipV="1">
              <a:off x="1228" y="1441"/>
              <a:ext cx="3355" cy="246"/>
            </a:xfrm>
            <a:prstGeom prst="bentConnector2">
              <a:avLst/>
            </a:prstGeom>
            <a:noFill/>
            <a:ln w="9525">
              <a:solidFill>
                <a:schemeClr val="folHlink"/>
              </a:solidFill>
              <a:miter lim="800000"/>
              <a:headEnd/>
              <a:tailEnd/>
            </a:ln>
            <a:extLst>
              <a:ext uri="{909E8E84-426E-40dd-AFC4-6F175D3DCCD1}">
                <a14:hiddenFill xmlns:a14="http://schemas.microsoft.com/office/drawing/2010/main" xmlns="">
                  <a:noFill/>
                </a14:hiddenFill>
              </a:ext>
            </a:extLst>
          </p:spPr>
        </p:cxnSp>
        <p:sp>
          <p:nvSpPr>
            <p:cNvPr id="139332" name="Line 40"/>
            <p:cNvSpPr>
              <a:spLocks noChangeShapeType="1"/>
            </p:cNvSpPr>
            <p:nvPr/>
          </p:nvSpPr>
          <p:spPr bwMode="auto">
            <a:xfrm>
              <a:off x="1927" y="1441"/>
              <a:ext cx="1" cy="243"/>
            </a:xfrm>
            <a:prstGeom prst="line">
              <a:avLst/>
            </a:prstGeom>
            <a:noFill/>
            <a:ln w="9525">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9333" name="Line 41"/>
            <p:cNvSpPr>
              <a:spLocks noChangeShapeType="1"/>
            </p:cNvSpPr>
            <p:nvPr/>
          </p:nvSpPr>
          <p:spPr bwMode="auto">
            <a:xfrm>
              <a:off x="2816" y="1443"/>
              <a:ext cx="1" cy="243"/>
            </a:xfrm>
            <a:prstGeom prst="line">
              <a:avLst/>
            </a:prstGeom>
            <a:noFill/>
            <a:ln w="9525">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9334" name="Line 42"/>
            <p:cNvSpPr>
              <a:spLocks noChangeShapeType="1"/>
            </p:cNvSpPr>
            <p:nvPr/>
          </p:nvSpPr>
          <p:spPr bwMode="auto">
            <a:xfrm>
              <a:off x="3698" y="1438"/>
              <a:ext cx="1" cy="243"/>
            </a:xfrm>
            <a:prstGeom prst="line">
              <a:avLst/>
            </a:prstGeom>
            <a:noFill/>
            <a:ln w="9525">
              <a:solidFill>
                <a:schemeClr val="folHlink"/>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3" name="Group 43"/>
          <p:cNvGrpSpPr>
            <a:grpSpLocks/>
          </p:cNvGrpSpPr>
          <p:nvPr/>
        </p:nvGrpSpPr>
        <p:grpSpPr bwMode="auto">
          <a:xfrm>
            <a:off x="1836738" y="2254250"/>
            <a:ext cx="5907087" cy="790575"/>
            <a:chOff x="1157" y="1420"/>
            <a:chExt cx="3721" cy="498"/>
          </a:xfrm>
        </p:grpSpPr>
        <p:cxnSp>
          <p:nvCxnSpPr>
            <p:cNvPr id="139322" name="AutoShape 44"/>
            <p:cNvCxnSpPr>
              <a:cxnSpLocks noChangeShapeType="1"/>
              <a:endCxn id="139324" idx="0"/>
            </p:cNvCxnSpPr>
            <p:nvPr/>
          </p:nvCxnSpPr>
          <p:spPr bwMode="auto">
            <a:xfrm>
              <a:off x="1339" y="1441"/>
              <a:ext cx="1" cy="285"/>
            </a:xfrm>
            <a:prstGeom prst="straightConnector1">
              <a:avLst/>
            </a:prstGeom>
            <a:noFill/>
            <a:ln w="9525">
              <a:solidFill>
                <a:schemeClr val="hlink"/>
              </a:solidFill>
              <a:round/>
              <a:headEnd/>
              <a:tailEnd/>
            </a:ln>
            <a:extLst>
              <a:ext uri="{909E8E84-426E-40dd-AFC4-6F175D3DCCD1}">
                <a14:hiddenFill xmlns:a14="http://schemas.microsoft.com/office/drawing/2010/main" xmlns="">
                  <a:noFill/>
                </a14:hiddenFill>
              </a:ext>
            </a:extLst>
          </p:spPr>
        </p:cxnSp>
        <p:grpSp>
          <p:nvGrpSpPr>
            <p:cNvPr id="4" name="Group 45"/>
            <p:cNvGrpSpPr>
              <a:grpSpLocks/>
            </p:cNvGrpSpPr>
            <p:nvPr/>
          </p:nvGrpSpPr>
          <p:grpSpPr bwMode="auto">
            <a:xfrm>
              <a:off x="1157" y="1420"/>
              <a:ext cx="3721" cy="498"/>
              <a:chOff x="1157" y="1427"/>
              <a:chExt cx="3721" cy="498"/>
            </a:xfrm>
          </p:grpSpPr>
          <p:sp>
            <p:nvSpPr>
              <p:cNvPr id="139324" name="Text Box 46"/>
              <p:cNvSpPr txBox="1">
                <a:spLocks noChangeArrowheads="1"/>
              </p:cNvSpPr>
              <p:nvPr/>
            </p:nvSpPr>
            <p:spPr bwMode="auto">
              <a:xfrm>
                <a:off x="1157" y="1733"/>
                <a:ext cx="36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file B</a:t>
                </a:r>
              </a:p>
            </p:txBody>
          </p:sp>
          <p:cxnSp>
            <p:nvCxnSpPr>
              <p:cNvPr id="139325" name="AutoShape 47"/>
              <p:cNvCxnSpPr>
                <a:cxnSpLocks noChangeShapeType="1"/>
                <a:stCxn id="139324" idx="3"/>
                <a:endCxn id="1334342" idx="2"/>
              </p:cNvCxnSpPr>
              <p:nvPr/>
            </p:nvCxnSpPr>
            <p:spPr bwMode="auto">
              <a:xfrm flipV="1">
                <a:off x="1522" y="1448"/>
                <a:ext cx="3356" cy="381"/>
              </a:xfrm>
              <a:prstGeom prst="bentConnector2">
                <a:avLst/>
              </a:prstGeom>
              <a:noFill/>
              <a:ln w="9525">
                <a:solidFill>
                  <a:schemeClr val="hlink"/>
                </a:solidFill>
                <a:miter lim="800000"/>
                <a:headEnd/>
                <a:tailEnd/>
              </a:ln>
              <a:extLst>
                <a:ext uri="{909E8E84-426E-40dd-AFC4-6F175D3DCCD1}">
                  <a14:hiddenFill xmlns:a14="http://schemas.microsoft.com/office/drawing/2010/main" xmlns="">
                    <a:noFill/>
                  </a14:hiddenFill>
                </a:ext>
              </a:extLst>
            </p:spPr>
          </p:cxnSp>
          <p:sp>
            <p:nvSpPr>
              <p:cNvPr id="139326" name="Line 48"/>
              <p:cNvSpPr>
                <a:spLocks noChangeShapeType="1"/>
              </p:cNvSpPr>
              <p:nvPr/>
            </p:nvSpPr>
            <p:spPr bwMode="auto">
              <a:xfrm flipH="1">
                <a:off x="2215" y="1427"/>
                <a:ext cx="0" cy="391"/>
              </a:xfrm>
              <a:prstGeom prst="line">
                <a:avLst/>
              </a:prstGeom>
              <a:noFill/>
              <a:ln w="9525">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9327" name="Line 49"/>
              <p:cNvSpPr>
                <a:spLocks noChangeShapeType="1"/>
              </p:cNvSpPr>
              <p:nvPr/>
            </p:nvSpPr>
            <p:spPr bwMode="auto">
              <a:xfrm flipH="1">
                <a:off x="3111" y="1427"/>
                <a:ext cx="0" cy="391"/>
              </a:xfrm>
              <a:prstGeom prst="line">
                <a:avLst/>
              </a:prstGeom>
              <a:noFill/>
              <a:ln w="9525">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9328" name="Line 50"/>
              <p:cNvSpPr>
                <a:spLocks noChangeShapeType="1"/>
              </p:cNvSpPr>
              <p:nvPr/>
            </p:nvSpPr>
            <p:spPr bwMode="auto">
              <a:xfrm flipH="1">
                <a:off x="3999" y="1427"/>
                <a:ext cx="0" cy="391"/>
              </a:xfrm>
              <a:prstGeom prst="line">
                <a:avLst/>
              </a:prstGeom>
              <a:noFill/>
              <a:ln w="9525">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grpSp>
        <p:nvGrpSpPr>
          <p:cNvPr id="5" name="Group 51"/>
          <p:cNvGrpSpPr>
            <a:grpSpLocks/>
          </p:cNvGrpSpPr>
          <p:nvPr/>
        </p:nvGrpSpPr>
        <p:grpSpPr bwMode="auto">
          <a:xfrm>
            <a:off x="2300288" y="2276475"/>
            <a:ext cx="4506912" cy="1001713"/>
            <a:chOff x="1449" y="1448"/>
            <a:chExt cx="2839" cy="631"/>
          </a:xfrm>
        </p:grpSpPr>
        <p:sp>
          <p:nvSpPr>
            <p:cNvPr id="139317" name="Text Box 52"/>
            <p:cNvSpPr txBox="1">
              <a:spLocks noChangeArrowheads="1"/>
            </p:cNvSpPr>
            <p:nvPr/>
          </p:nvSpPr>
          <p:spPr bwMode="auto">
            <a:xfrm>
              <a:off x="1449" y="1887"/>
              <a:ext cx="36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8000"/>
                  </a:solidFill>
                </a:rPr>
                <a:t>file C</a:t>
              </a:r>
            </a:p>
          </p:txBody>
        </p:sp>
        <p:cxnSp>
          <p:nvCxnSpPr>
            <p:cNvPr id="139318" name="AutoShape 53"/>
            <p:cNvCxnSpPr>
              <a:cxnSpLocks noChangeShapeType="1"/>
              <a:stCxn id="1334331" idx="2"/>
              <a:endCxn id="139317" idx="0"/>
            </p:cNvCxnSpPr>
            <p:nvPr/>
          </p:nvCxnSpPr>
          <p:spPr bwMode="auto">
            <a:xfrm flipH="1">
              <a:off x="1632" y="1448"/>
              <a:ext cx="2" cy="439"/>
            </a:xfrm>
            <a:prstGeom prst="straightConnector1">
              <a:avLst/>
            </a:prstGeom>
            <a:noFill/>
            <a:ln w="9525">
              <a:solidFill>
                <a:srgbClr val="008000"/>
              </a:solidFill>
              <a:round/>
              <a:headEnd/>
              <a:tailEnd/>
            </a:ln>
            <a:extLst>
              <a:ext uri="{909E8E84-426E-40dd-AFC4-6F175D3DCCD1}">
                <a14:hiddenFill xmlns:a14="http://schemas.microsoft.com/office/drawing/2010/main" xmlns="">
                  <a:noFill/>
                </a14:hiddenFill>
              </a:ext>
            </a:extLst>
          </p:spPr>
        </p:cxnSp>
        <p:cxnSp>
          <p:nvCxnSpPr>
            <p:cNvPr id="139319" name="AutoShape 54"/>
            <p:cNvCxnSpPr>
              <a:cxnSpLocks noChangeShapeType="1"/>
              <a:stCxn id="139317" idx="3"/>
              <a:endCxn id="1334340" idx="2"/>
            </p:cNvCxnSpPr>
            <p:nvPr/>
          </p:nvCxnSpPr>
          <p:spPr bwMode="auto">
            <a:xfrm flipV="1">
              <a:off x="1814" y="1448"/>
              <a:ext cx="2474" cy="535"/>
            </a:xfrm>
            <a:prstGeom prst="bentConnector2">
              <a:avLst/>
            </a:prstGeom>
            <a:noFill/>
            <a:ln w="9525">
              <a:solidFill>
                <a:srgbClr val="008000"/>
              </a:solidFill>
              <a:miter lim="800000"/>
              <a:headEnd/>
              <a:tailEnd/>
            </a:ln>
            <a:extLst>
              <a:ext uri="{909E8E84-426E-40dd-AFC4-6F175D3DCCD1}">
                <a14:hiddenFill xmlns:a14="http://schemas.microsoft.com/office/drawing/2010/main" xmlns="">
                  <a:noFill/>
                </a14:hiddenFill>
              </a:ext>
            </a:extLst>
          </p:spPr>
        </p:cxnSp>
        <p:sp>
          <p:nvSpPr>
            <p:cNvPr id="139320" name="Line 55"/>
            <p:cNvSpPr>
              <a:spLocks noChangeShapeType="1"/>
            </p:cNvSpPr>
            <p:nvPr/>
          </p:nvSpPr>
          <p:spPr bwMode="auto">
            <a:xfrm>
              <a:off x="2518" y="1455"/>
              <a:ext cx="0" cy="524"/>
            </a:xfrm>
            <a:prstGeom prst="line">
              <a:avLst/>
            </a:prstGeom>
            <a:noFill/>
            <a:ln w="9525">
              <a:solidFill>
                <a:srgbClr val="008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39321" name="Line 56"/>
            <p:cNvSpPr>
              <a:spLocks noChangeShapeType="1"/>
            </p:cNvSpPr>
            <p:nvPr/>
          </p:nvSpPr>
          <p:spPr bwMode="auto">
            <a:xfrm>
              <a:off x="3399" y="1455"/>
              <a:ext cx="0" cy="524"/>
            </a:xfrm>
            <a:prstGeom prst="line">
              <a:avLst/>
            </a:prstGeom>
            <a:noFill/>
            <a:ln w="9525">
              <a:solidFill>
                <a:srgbClr val="008000"/>
              </a:solidFill>
              <a:round/>
              <a:headEnd/>
              <a:tailEnd/>
            </a:ln>
            <a:extLst>
              <a:ext uri="{909E8E84-426E-40dd-AFC4-6F175D3DCCD1}">
                <a14:hiddenFill xmlns:a14="http://schemas.microsoft.com/office/drawing/2010/main" xmlns="">
                  <a:noFill/>
                </a14:hiddenFill>
              </a:ext>
            </a:extLst>
          </p:spPr>
          <p:txBody>
            <a:bodyPr/>
            <a:lstStyle/>
            <a:p>
              <a:endParaRPr lang="nb-NO"/>
            </a:p>
          </p:txBody>
        </p:sp>
      </p:grpSp>
      <p:sp>
        <p:nvSpPr>
          <p:cNvPr id="1334329" name="Rectangle 57"/>
          <p:cNvSpPr>
            <a:spLocks noChangeArrowheads="1"/>
          </p:cNvSpPr>
          <p:nvPr/>
        </p:nvSpPr>
        <p:spPr bwMode="auto">
          <a:xfrm>
            <a:off x="1524000"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0" name="Rectangle 58"/>
          <p:cNvSpPr>
            <a:spLocks noChangeArrowheads="1"/>
          </p:cNvSpPr>
          <p:nvPr/>
        </p:nvSpPr>
        <p:spPr bwMode="auto">
          <a:xfrm>
            <a:off x="1990725"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31" name="Rectangle 59"/>
          <p:cNvSpPr>
            <a:spLocks noChangeArrowheads="1"/>
          </p:cNvSpPr>
          <p:nvPr/>
        </p:nvSpPr>
        <p:spPr bwMode="auto">
          <a:xfrm>
            <a:off x="2459038"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32" name="Rectangle 60"/>
          <p:cNvSpPr>
            <a:spLocks noChangeArrowheads="1"/>
          </p:cNvSpPr>
          <p:nvPr/>
        </p:nvSpPr>
        <p:spPr bwMode="auto">
          <a:xfrm>
            <a:off x="2927350"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3" name="Rectangle 61"/>
          <p:cNvSpPr>
            <a:spLocks noChangeArrowheads="1"/>
          </p:cNvSpPr>
          <p:nvPr/>
        </p:nvSpPr>
        <p:spPr bwMode="auto">
          <a:xfrm>
            <a:off x="3395663"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34" name="Rectangle 62"/>
          <p:cNvSpPr>
            <a:spLocks noChangeArrowheads="1"/>
          </p:cNvSpPr>
          <p:nvPr/>
        </p:nvSpPr>
        <p:spPr bwMode="auto">
          <a:xfrm>
            <a:off x="3863975"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35" name="Rectangle 63"/>
          <p:cNvSpPr>
            <a:spLocks noChangeArrowheads="1"/>
          </p:cNvSpPr>
          <p:nvPr/>
        </p:nvSpPr>
        <p:spPr bwMode="auto">
          <a:xfrm>
            <a:off x="4332288"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6" name="Rectangle 64"/>
          <p:cNvSpPr>
            <a:spLocks noChangeArrowheads="1"/>
          </p:cNvSpPr>
          <p:nvPr/>
        </p:nvSpPr>
        <p:spPr bwMode="auto">
          <a:xfrm>
            <a:off x="4799013"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37" name="Rectangle 65"/>
          <p:cNvSpPr>
            <a:spLocks noChangeArrowheads="1"/>
          </p:cNvSpPr>
          <p:nvPr/>
        </p:nvSpPr>
        <p:spPr bwMode="auto">
          <a:xfrm>
            <a:off x="5267325"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38" name="Rectangle 66"/>
          <p:cNvSpPr>
            <a:spLocks noChangeArrowheads="1"/>
          </p:cNvSpPr>
          <p:nvPr/>
        </p:nvSpPr>
        <p:spPr bwMode="auto">
          <a:xfrm>
            <a:off x="5735638"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39" name="Rectangle 67"/>
          <p:cNvSpPr>
            <a:spLocks noChangeArrowheads="1"/>
          </p:cNvSpPr>
          <p:nvPr/>
        </p:nvSpPr>
        <p:spPr bwMode="auto">
          <a:xfrm>
            <a:off x="6203950"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4340" name="Rectangle 68"/>
          <p:cNvSpPr>
            <a:spLocks noChangeArrowheads="1"/>
          </p:cNvSpPr>
          <p:nvPr/>
        </p:nvSpPr>
        <p:spPr bwMode="auto">
          <a:xfrm>
            <a:off x="6672263" y="2087563"/>
            <a:ext cx="269875" cy="211137"/>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4341" name="Rectangle 69"/>
          <p:cNvSpPr>
            <a:spLocks noChangeArrowheads="1"/>
          </p:cNvSpPr>
          <p:nvPr/>
        </p:nvSpPr>
        <p:spPr bwMode="auto">
          <a:xfrm>
            <a:off x="7140575" y="2087563"/>
            <a:ext cx="269875" cy="211137"/>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4342" name="Rectangle 70"/>
          <p:cNvSpPr>
            <a:spLocks noChangeArrowheads="1"/>
          </p:cNvSpPr>
          <p:nvPr/>
        </p:nvSpPr>
        <p:spPr bwMode="auto">
          <a:xfrm>
            <a:off x="7608888" y="2087563"/>
            <a:ext cx="269875" cy="211137"/>
          </a:xfrm>
          <a:prstGeom prst="rect">
            <a:avLst/>
          </a:prstGeom>
          <a:solidFill>
            <a:schemeClr val="hlink"/>
          </a:solidFill>
          <a:ln w="9525">
            <a:solidFill>
              <a:schemeClr val="tx1"/>
            </a:solidFill>
            <a:miter lim="800000"/>
            <a:headEnd/>
            <a:tailEnd/>
          </a:ln>
        </p:spPr>
        <p:txBody>
          <a:bodyPr wrap="none"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427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1334329"/>
                                        </p:tgtEl>
                                      </p:cBhvr>
                                    </p:animEffect>
                                    <p:animScale>
                                      <p:cBhvr>
                                        <p:cTn id="11" dur="250" autoRev="1" fill="hold"/>
                                        <p:tgtEl>
                                          <p:spTgt spid="1334329"/>
                                        </p:tgtEl>
                                      </p:cBhvr>
                                      <p:by x="105000" y="105000"/>
                                    </p:animScale>
                                  </p:childTnLst>
                                </p:cTn>
                              </p:par>
                            </p:childTnLst>
                          </p:cTn>
                        </p:par>
                        <p:par>
                          <p:cTn id="12" fill="hold" nodeType="afterGroup">
                            <p:stCondLst>
                              <p:cond delay="500"/>
                            </p:stCondLst>
                            <p:childTnLst>
                              <p:par>
                                <p:cTn id="13" presetID="26" presetClass="emph" presetSubtype="0" fill="hold" grpId="0" nodeType="afterEffect">
                                  <p:stCondLst>
                                    <p:cond delay="0"/>
                                  </p:stCondLst>
                                  <p:childTnLst>
                                    <p:animEffect transition="out" filter="fade">
                                      <p:cBhvr>
                                        <p:cTn id="14" dur="500" tmFilter="0, 0; .2, .5; .8, .5; 1, 0"/>
                                        <p:tgtEl>
                                          <p:spTgt spid="1334330"/>
                                        </p:tgtEl>
                                      </p:cBhvr>
                                    </p:animEffect>
                                    <p:animScale>
                                      <p:cBhvr>
                                        <p:cTn id="15" dur="250" autoRev="1" fill="hold"/>
                                        <p:tgtEl>
                                          <p:spTgt spid="1334330"/>
                                        </p:tgtEl>
                                      </p:cBhvr>
                                      <p:by x="105000" y="105000"/>
                                    </p:animScale>
                                  </p:childTnLst>
                                </p:cTn>
                              </p:par>
                            </p:childTnLst>
                          </p:cTn>
                        </p:par>
                        <p:par>
                          <p:cTn id="16" fill="hold" nodeType="afterGroup">
                            <p:stCondLst>
                              <p:cond delay="1000"/>
                            </p:stCondLst>
                            <p:childTnLst>
                              <p:par>
                                <p:cTn id="17" presetID="26" presetClass="emph" presetSubtype="0" fill="hold" grpId="0" nodeType="afterEffect">
                                  <p:stCondLst>
                                    <p:cond delay="0"/>
                                  </p:stCondLst>
                                  <p:childTnLst>
                                    <p:animEffect transition="out" filter="fade">
                                      <p:cBhvr>
                                        <p:cTn id="18" dur="500" tmFilter="0, 0; .2, .5; .8, .5; 1, 0"/>
                                        <p:tgtEl>
                                          <p:spTgt spid="1334331"/>
                                        </p:tgtEl>
                                      </p:cBhvr>
                                    </p:animEffect>
                                    <p:animScale>
                                      <p:cBhvr>
                                        <p:cTn id="19" dur="250" autoRev="1" fill="hold"/>
                                        <p:tgtEl>
                                          <p:spTgt spid="1334331"/>
                                        </p:tgtEl>
                                      </p:cBhvr>
                                      <p:by x="105000" y="105000"/>
                                    </p:animScale>
                                  </p:childTnLst>
                                </p:cTn>
                              </p:par>
                            </p:childTnLst>
                          </p:cTn>
                        </p:par>
                        <p:par>
                          <p:cTn id="20" fill="hold" nodeType="afterGroup">
                            <p:stCondLst>
                              <p:cond delay="1500"/>
                            </p:stCondLst>
                            <p:childTnLst>
                              <p:par>
                                <p:cTn id="21" presetID="26" presetClass="emph" presetSubtype="0" fill="hold" grpId="0" nodeType="afterEffect">
                                  <p:stCondLst>
                                    <p:cond delay="0"/>
                                  </p:stCondLst>
                                  <p:childTnLst>
                                    <p:animEffect transition="out" filter="fade">
                                      <p:cBhvr>
                                        <p:cTn id="22" dur="500" tmFilter="0, 0; .2, .5; .8, .5; 1, 0"/>
                                        <p:tgtEl>
                                          <p:spTgt spid="1334332"/>
                                        </p:tgtEl>
                                      </p:cBhvr>
                                    </p:animEffect>
                                    <p:animScale>
                                      <p:cBhvr>
                                        <p:cTn id="23" dur="250" autoRev="1" fill="hold"/>
                                        <p:tgtEl>
                                          <p:spTgt spid="1334332"/>
                                        </p:tgtEl>
                                      </p:cBhvr>
                                      <p:by x="105000" y="105000"/>
                                    </p:animScale>
                                  </p:childTnLst>
                                </p:cTn>
                              </p:par>
                            </p:childTnLst>
                          </p:cTn>
                        </p:par>
                        <p:par>
                          <p:cTn id="24" fill="hold" nodeType="afterGroup">
                            <p:stCondLst>
                              <p:cond delay="2000"/>
                            </p:stCondLst>
                            <p:childTnLst>
                              <p:par>
                                <p:cTn id="25" presetID="26" presetClass="emph" presetSubtype="0" fill="hold" grpId="0" nodeType="afterEffect">
                                  <p:stCondLst>
                                    <p:cond delay="0"/>
                                  </p:stCondLst>
                                  <p:childTnLst>
                                    <p:animEffect transition="out" filter="fade">
                                      <p:cBhvr>
                                        <p:cTn id="26" dur="500" tmFilter="0, 0; .2, .5; .8, .5; 1, 0"/>
                                        <p:tgtEl>
                                          <p:spTgt spid="1334333"/>
                                        </p:tgtEl>
                                      </p:cBhvr>
                                    </p:animEffect>
                                    <p:animScale>
                                      <p:cBhvr>
                                        <p:cTn id="27" dur="250" autoRev="1" fill="hold"/>
                                        <p:tgtEl>
                                          <p:spTgt spid="1334333"/>
                                        </p:tgtEl>
                                      </p:cBhvr>
                                      <p:by x="105000" y="105000"/>
                                    </p:animScale>
                                  </p:childTnLst>
                                </p:cTn>
                              </p:par>
                            </p:childTnLst>
                          </p:cTn>
                        </p:par>
                        <p:par>
                          <p:cTn id="28" fill="hold" nodeType="afterGroup">
                            <p:stCondLst>
                              <p:cond delay="2500"/>
                            </p:stCondLst>
                            <p:childTnLst>
                              <p:par>
                                <p:cTn id="29" presetID="26" presetClass="emph" presetSubtype="0" fill="hold" grpId="0" nodeType="afterEffect">
                                  <p:stCondLst>
                                    <p:cond delay="0"/>
                                  </p:stCondLst>
                                  <p:childTnLst>
                                    <p:animEffect transition="out" filter="fade">
                                      <p:cBhvr>
                                        <p:cTn id="30" dur="500" tmFilter="0, 0; .2, .5; .8, .5; 1, 0"/>
                                        <p:tgtEl>
                                          <p:spTgt spid="1334334"/>
                                        </p:tgtEl>
                                      </p:cBhvr>
                                    </p:animEffect>
                                    <p:animScale>
                                      <p:cBhvr>
                                        <p:cTn id="31" dur="250" autoRev="1" fill="hold"/>
                                        <p:tgtEl>
                                          <p:spTgt spid="1334334"/>
                                        </p:tgtEl>
                                      </p:cBhvr>
                                      <p:by x="105000" y="105000"/>
                                    </p:animScale>
                                  </p:childTnLst>
                                </p:cTn>
                              </p:par>
                            </p:childTnLst>
                          </p:cTn>
                        </p:par>
                        <p:par>
                          <p:cTn id="32" fill="hold" nodeType="afterGroup">
                            <p:stCondLst>
                              <p:cond delay="3000"/>
                            </p:stCondLst>
                            <p:childTnLst>
                              <p:par>
                                <p:cTn id="33" presetID="26" presetClass="emph" presetSubtype="0" fill="hold" grpId="0" nodeType="afterEffect">
                                  <p:stCondLst>
                                    <p:cond delay="0"/>
                                  </p:stCondLst>
                                  <p:childTnLst>
                                    <p:animEffect transition="out" filter="fade">
                                      <p:cBhvr>
                                        <p:cTn id="34" dur="500" tmFilter="0, 0; .2, .5; .8, .5; 1, 0"/>
                                        <p:tgtEl>
                                          <p:spTgt spid="1334335"/>
                                        </p:tgtEl>
                                      </p:cBhvr>
                                    </p:animEffect>
                                    <p:animScale>
                                      <p:cBhvr>
                                        <p:cTn id="35" dur="250" autoRev="1" fill="hold"/>
                                        <p:tgtEl>
                                          <p:spTgt spid="1334335"/>
                                        </p:tgtEl>
                                      </p:cBhvr>
                                      <p:by x="105000" y="105000"/>
                                    </p:animScale>
                                  </p:childTnLst>
                                </p:cTn>
                              </p:par>
                            </p:childTnLst>
                          </p:cTn>
                        </p:par>
                        <p:par>
                          <p:cTn id="36" fill="hold" nodeType="afterGroup">
                            <p:stCondLst>
                              <p:cond delay="3500"/>
                            </p:stCondLst>
                            <p:childTnLst>
                              <p:par>
                                <p:cTn id="37" presetID="26" presetClass="emph" presetSubtype="0" fill="hold" grpId="0" nodeType="afterEffect">
                                  <p:stCondLst>
                                    <p:cond delay="0"/>
                                  </p:stCondLst>
                                  <p:childTnLst>
                                    <p:animEffect transition="out" filter="fade">
                                      <p:cBhvr>
                                        <p:cTn id="38" dur="500" tmFilter="0, 0; .2, .5; .8, .5; 1, 0"/>
                                        <p:tgtEl>
                                          <p:spTgt spid="1334336"/>
                                        </p:tgtEl>
                                      </p:cBhvr>
                                    </p:animEffect>
                                    <p:animScale>
                                      <p:cBhvr>
                                        <p:cTn id="39" dur="250" autoRev="1" fill="hold"/>
                                        <p:tgtEl>
                                          <p:spTgt spid="1334336"/>
                                        </p:tgtEl>
                                      </p:cBhvr>
                                      <p:by x="105000" y="105000"/>
                                    </p:animScale>
                                  </p:childTnLst>
                                </p:cTn>
                              </p:par>
                            </p:childTnLst>
                          </p:cTn>
                        </p:par>
                        <p:par>
                          <p:cTn id="40" fill="hold" nodeType="afterGroup">
                            <p:stCondLst>
                              <p:cond delay="4000"/>
                            </p:stCondLst>
                            <p:childTnLst>
                              <p:par>
                                <p:cTn id="41" presetID="26" presetClass="emph" presetSubtype="0" fill="hold" grpId="0" nodeType="afterEffect">
                                  <p:stCondLst>
                                    <p:cond delay="0"/>
                                  </p:stCondLst>
                                  <p:childTnLst>
                                    <p:animEffect transition="out" filter="fade">
                                      <p:cBhvr>
                                        <p:cTn id="42" dur="500" tmFilter="0, 0; .2, .5; .8, .5; 1, 0"/>
                                        <p:tgtEl>
                                          <p:spTgt spid="1334337"/>
                                        </p:tgtEl>
                                      </p:cBhvr>
                                    </p:animEffect>
                                    <p:animScale>
                                      <p:cBhvr>
                                        <p:cTn id="43" dur="250" autoRev="1" fill="hold"/>
                                        <p:tgtEl>
                                          <p:spTgt spid="1334337"/>
                                        </p:tgtEl>
                                      </p:cBhvr>
                                      <p:by x="105000" y="105000"/>
                                    </p:animScale>
                                  </p:childTnLst>
                                </p:cTn>
                              </p:par>
                            </p:childTnLst>
                          </p:cTn>
                        </p:par>
                        <p:par>
                          <p:cTn id="44" fill="hold" nodeType="afterGroup">
                            <p:stCondLst>
                              <p:cond delay="4500"/>
                            </p:stCondLst>
                            <p:childTnLst>
                              <p:par>
                                <p:cTn id="45" presetID="26" presetClass="emph" presetSubtype="0" fill="hold" grpId="0" nodeType="afterEffect">
                                  <p:stCondLst>
                                    <p:cond delay="0"/>
                                  </p:stCondLst>
                                  <p:childTnLst>
                                    <p:animEffect transition="out" filter="fade">
                                      <p:cBhvr>
                                        <p:cTn id="46" dur="500" tmFilter="0, 0; .2, .5; .8, .5; 1, 0"/>
                                        <p:tgtEl>
                                          <p:spTgt spid="1334338"/>
                                        </p:tgtEl>
                                      </p:cBhvr>
                                    </p:animEffect>
                                    <p:animScale>
                                      <p:cBhvr>
                                        <p:cTn id="47" dur="250" autoRev="1" fill="hold"/>
                                        <p:tgtEl>
                                          <p:spTgt spid="1334338"/>
                                        </p:tgtEl>
                                      </p:cBhvr>
                                      <p:by x="105000" y="105000"/>
                                    </p:animScale>
                                  </p:childTnLst>
                                </p:cTn>
                              </p:par>
                            </p:childTnLst>
                          </p:cTn>
                        </p:par>
                        <p:par>
                          <p:cTn id="48" fill="hold" nodeType="afterGroup">
                            <p:stCondLst>
                              <p:cond delay="5000"/>
                            </p:stCondLst>
                            <p:childTnLst>
                              <p:par>
                                <p:cTn id="49" presetID="26" presetClass="emph" presetSubtype="0" fill="hold" grpId="0" nodeType="afterEffect">
                                  <p:stCondLst>
                                    <p:cond delay="0"/>
                                  </p:stCondLst>
                                  <p:childTnLst>
                                    <p:animEffect transition="out" filter="fade">
                                      <p:cBhvr>
                                        <p:cTn id="50" dur="500" tmFilter="0, 0; .2, .5; .8, .5; 1, 0"/>
                                        <p:tgtEl>
                                          <p:spTgt spid="1334339"/>
                                        </p:tgtEl>
                                      </p:cBhvr>
                                    </p:animEffect>
                                    <p:animScale>
                                      <p:cBhvr>
                                        <p:cTn id="51" dur="250" autoRev="1" fill="hold"/>
                                        <p:tgtEl>
                                          <p:spTgt spid="1334339"/>
                                        </p:tgtEl>
                                      </p:cBhvr>
                                      <p:by x="105000" y="105000"/>
                                    </p:animScale>
                                  </p:childTnLst>
                                </p:cTn>
                              </p:par>
                            </p:childTnLst>
                          </p:cTn>
                        </p:par>
                        <p:par>
                          <p:cTn id="52" fill="hold" nodeType="afterGroup">
                            <p:stCondLst>
                              <p:cond delay="5500"/>
                            </p:stCondLst>
                            <p:childTnLst>
                              <p:par>
                                <p:cTn id="53" presetID="26" presetClass="emph" presetSubtype="0" fill="hold" grpId="0" nodeType="afterEffect">
                                  <p:stCondLst>
                                    <p:cond delay="0"/>
                                  </p:stCondLst>
                                  <p:childTnLst>
                                    <p:animEffect transition="out" filter="fade">
                                      <p:cBhvr>
                                        <p:cTn id="54" dur="500" tmFilter="0, 0; .2, .5; .8, .5; 1, 0"/>
                                        <p:tgtEl>
                                          <p:spTgt spid="1334340"/>
                                        </p:tgtEl>
                                      </p:cBhvr>
                                    </p:animEffect>
                                    <p:animScale>
                                      <p:cBhvr>
                                        <p:cTn id="55" dur="250" autoRev="1" fill="hold"/>
                                        <p:tgtEl>
                                          <p:spTgt spid="1334340"/>
                                        </p:tgtEl>
                                      </p:cBhvr>
                                      <p:by x="105000" y="105000"/>
                                    </p:animScale>
                                  </p:childTnLst>
                                </p:cTn>
                              </p:par>
                            </p:childTnLst>
                          </p:cTn>
                        </p:par>
                        <p:par>
                          <p:cTn id="56" fill="hold" nodeType="afterGroup">
                            <p:stCondLst>
                              <p:cond delay="6000"/>
                            </p:stCondLst>
                            <p:childTnLst>
                              <p:par>
                                <p:cTn id="57" presetID="26" presetClass="emph" presetSubtype="0" fill="hold" grpId="0" nodeType="afterEffect">
                                  <p:stCondLst>
                                    <p:cond delay="0"/>
                                  </p:stCondLst>
                                  <p:childTnLst>
                                    <p:animEffect transition="out" filter="fade">
                                      <p:cBhvr>
                                        <p:cTn id="58" dur="500" tmFilter="0, 0; .2, .5; .8, .5; 1, 0"/>
                                        <p:tgtEl>
                                          <p:spTgt spid="1334341"/>
                                        </p:tgtEl>
                                      </p:cBhvr>
                                    </p:animEffect>
                                    <p:animScale>
                                      <p:cBhvr>
                                        <p:cTn id="59" dur="250" autoRev="1" fill="hold"/>
                                        <p:tgtEl>
                                          <p:spTgt spid="1334341"/>
                                        </p:tgtEl>
                                      </p:cBhvr>
                                      <p:by x="105000" y="105000"/>
                                    </p:animScale>
                                  </p:childTnLst>
                                </p:cTn>
                              </p:par>
                            </p:childTnLst>
                          </p:cTn>
                        </p:par>
                        <p:par>
                          <p:cTn id="60" fill="hold" nodeType="afterGroup">
                            <p:stCondLst>
                              <p:cond delay="6500"/>
                            </p:stCondLst>
                            <p:childTnLst>
                              <p:par>
                                <p:cTn id="61" presetID="26" presetClass="emph" presetSubtype="0" fill="hold" grpId="0" nodeType="afterEffect">
                                  <p:stCondLst>
                                    <p:cond delay="0"/>
                                  </p:stCondLst>
                                  <p:childTnLst>
                                    <p:animEffect transition="out" filter="fade">
                                      <p:cBhvr>
                                        <p:cTn id="62" dur="500" tmFilter="0, 0; .2, .5; .8, .5; 1, 0"/>
                                        <p:tgtEl>
                                          <p:spTgt spid="1334342"/>
                                        </p:tgtEl>
                                      </p:cBhvr>
                                    </p:animEffect>
                                    <p:animScale>
                                      <p:cBhvr>
                                        <p:cTn id="63" dur="250" autoRev="1" fill="hold"/>
                                        <p:tgtEl>
                                          <p:spTgt spid="1334342"/>
                                        </p:tgtEl>
                                      </p:cBhvr>
                                      <p:by x="105000" y="105000"/>
                                    </p:animScale>
                                  </p:child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nodeType="clickEffect">
                                  <p:stCondLst>
                                    <p:cond delay="0"/>
                                  </p:stCondLst>
                                  <p:childTnLst>
                                    <p:set>
                                      <p:cBhvr>
                                        <p:cTn id="67" dur="1" fill="hold">
                                          <p:stCondLst>
                                            <p:cond delay="0"/>
                                          </p:stCondLst>
                                        </p:cTn>
                                        <p:tgtEl>
                                          <p:spTgt spid="1334275">
                                            <p:txEl>
                                              <p:pRg st="2" end="2"/>
                                            </p:txEl>
                                          </p:spTgt>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334275">
                                            <p:txEl>
                                              <p:pRg st="3" end="3"/>
                                            </p:txEl>
                                          </p:spTgt>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nodeType="clickEffect">
                                  <p:stCondLst>
                                    <p:cond delay="0"/>
                                  </p:stCondLst>
                                  <p:childTnLst>
                                    <p:set>
                                      <p:cBhvr>
                                        <p:cTn id="73" dur="1" fill="hold">
                                          <p:stCondLst>
                                            <p:cond delay="0"/>
                                          </p:stCondLst>
                                        </p:cTn>
                                        <p:tgtEl>
                                          <p:spTgt spid="13342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4329" grpId="0" animBg="1"/>
      <p:bldP spid="1334330" grpId="0" animBg="1"/>
      <p:bldP spid="1334331" grpId="0" animBg="1"/>
      <p:bldP spid="1334332" grpId="0" animBg="1"/>
      <p:bldP spid="1334333" grpId="0" animBg="1"/>
      <p:bldP spid="1334334" grpId="0" animBg="1"/>
      <p:bldP spid="1334335" grpId="0" animBg="1"/>
      <p:bldP spid="1334336" grpId="0" animBg="1"/>
      <p:bldP spid="1334337" grpId="0" animBg="1"/>
      <p:bldP spid="1334338" grpId="0" animBg="1"/>
      <p:bldP spid="1334339" grpId="0" animBg="1"/>
      <p:bldP spid="1334340" grpId="0" animBg="1"/>
      <p:bldP spid="1334341" grpId="0" animBg="1"/>
      <p:bldP spid="133434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a:t>Data Placement on Disk</a:t>
            </a:r>
          </a:p>
        </p:txBody>
      </p:sp>
      <p:sp>
        <p:nvSpPr>
          <p:cNvPr id="1333251" name="Rectangle 3"/>
          <p:cNvSpPr>
            <a:spLocks noGrp="1" noChangeArrowheads="1"/>
          </p:cNvSpPr>
          <p:nvPr>
            <p:ph type="body" idx="1"/>
          </p:nvPr>
        </p:nvSpPr>
        <p:spPr>
          <a:xfrm>
            <a:off x="0" y="960438"/>
            <a:ext cx="9144000" cy="5580062"/>
          </a:xfrm>
        </p:spPr>
        <p:txBody>
          <a:bodyPr/>
          <a:lstStyle/>
          <a:p>
            <a:pPr eaLnBrk="1" hangingPunct="1"/>
            <a:r>
              <a:rPr lang="en-US" sz="2400" dirty="0">
                <a:solidFill>
                  <a:schemeClr val="folHlink"/>
                </a:solidFill>
              </a:rPr>
              <a:t>Contiguous</a:t>
            </a:r>
            <a:r>
              <a:rPr lang="en-US" sz="2400" dirty="0"/>
              <a:t> placement stores disk blocks contiguously on disk</a:t>
            </a:r>
            <a:br>
              <a:rPr lang="en-US" sz="2400" dirty="0"/>
            </a:br>
            <a:br>
              <a:rPr lang="en-US" sz="2400" dirty="0"/>
            </a:br>
            <a:br>
              <a:rPr lang="en-US" sz="2400" dirty="0"/>
            </a:br>
            <a:endParaRPr lang="en-US" sz="2400" dirty="0"/>
          </a:p>
          <a:p>
            <a:pPr lvl="1" eaLnBrk="1" hangingPunct="1"/>
            <a:r>
              <a:rPr lang="en-US" sz="1800" dirty="0"/>
              <a:t>minimal disk arm movement reading the whole file (no intra-file seeks)</a:t>
            </a:r>
            <a:br>
              <a:rPr lang="en-US" sz="1800" dirty="0"/>
            </a:br>
            <a:endParaRPr lang="en-US" sz="1800" dirty="0"/>
          </a:p>
          <a:p>
            <a:pPr lvl="1" eaLnBrk="1" hangingPunct="1"/>
            <a:r>
              <a:rPr lang="en-US" sz="1800" dirty="0"/>
              <a:t>pros/cons</a:t>
            </a:r>
          </a:p>
          <a:p>
            <a:pPr lvl="2" eaLnBrk="1" hangingPunct="1">
              <a:buClr>
                <a:srgbClr val="008000"/>
              </a:buClr>
              <a:buFont typeface="Wingdings" charset="2"/>
              <a:buChar char="J"/>
            </a:pPr>
            <a:r>
              <a:rPr lang="en-US" sz="1600" dirty="0"/>
              <a:t> within a file, head must not move between reads - no seeks / rotational delays</a:t>
            </a:r>
          </a:p>
          <a:p>
            <a:pPr lvl="2" eaLnBrk="1" hangingPunct="1">
              <a:buClr>
                <a:srgbClr val="008000"/>
              </a:buClr>
              <a:buFont typeface="Wingdings" charset="2"/>
              <a:buChar char="J"/>
            </a:pPr>
            <a:r>
              <a:rPr lang="en-US" sz="1600" dirty="0"/>
              <a:t> can approach theoretical transfer rate </a:t>
            </a:r>
          </a:p>
          <a:p>
            <a:pPr lvl="2" eaLnBrk="1" hangingPunct="1">
              <a:buClr>
                <a:schemeClr val="hlink"/>
              </a:buClr>
              <a:buFont typeface="Wingdings" charset="2"/>
              <a:buChar char="L"/>
            </a:pPr>
            <a:r>
              <a:rPr lang="en-US" sz="1600" dirty="0"/>
              <a:t> but usually we read other files as well (giving possible large inter-file seeks)</a:t>
            </a:r>
            <a:br>
              <a:rPr lang="en-US" sz="1600" dirty="0"/>
            </a:br>
            <a:endParaRPr lang="en-US" sz="1600" dirty="0"/>
          </a:p>
          <a:p>
            <a:pPr lvl="1" eaLnBrk="1" hangingPunct="1"/>
            <a:r>
              <a:rPr lang="en-US" sz="1800" dirty="0"/>
              <a:t>real advantage</a:t>
            </a:r>
          </a:p>
          <a:p>
            <a:pPr lvl="2" eaLnBrk="1" hangingPunct="1"/>
            <a:r>
              <a:rPr lang="en-US" sz="1600" dirty="0"/>
              <a:t>whatever amount to read, at most track-to-track seeks are performed within one request</a:t>
            </a:r>
            <a:br>
              <a:rPr lang="en-US" sz="1600" dirty="0"/>
            </a:br>
            <a:endParaRPr lang="en-US" sz="500" dirty="0"/>
          </a:p>
          <a:p>
            <a:pPr lvl="1" eaLnBrk="1" hangingPunct="1"/>
            <a:r>
              <a:rPr lang="en-US" sz="1800" dirty="0"/>
              <a:t>no inter-operation gain if we have unpredictable disk accesses </a:t>
            </a:r>
            <a:br>
              <a:rPr lang="en-US" sz="1800" dirty="0"/>
            </a:br>
            <a:r>
              <a:rPr lang="en-US" sz="1800" dirty="0"/>
              <a:t>(but still not worse than random placement)</a:t>
            </a:r>
          </a:p>
        </p:txBody>
      </p:sp>
      <p:graphicFrame>
        <p:nvGraphicFramePr>
          <p:cNvPr id="1333252" name="Group 4"/>
          <p:cNvGraphicFramePr>
            <a:graphicFrameLocks noGrp="1"/>
          </p:cNvGraphicFramePr>
          <p:nvPr/>
        </p:nvGraphicFramePr>
        <p:xfrm>
          <a:off x="1423988" y="1552575"/>
          <a:ext cx="6564312" cy="457200"/>
        </p:xfrm>
        <a:graphic>
          <a:graphicData uri="http://schemas.openxmlformats.org/drawingml/2006/table">
            <a:tbl>
              <a:tblPr/>
              <a:tblGrid>
                <a:gridCol w="468312">
                  <a:extLst>
                    <a:ext uri="{9D8B030D-6E8A-4147-A177-3AD203B41FA5}">
                      <a16:colId xmlns:a16="http://schemas.microsoft.com/office/drawing/2014/main" val="20000"/>
                    </a:ext>
                  </a:extLst>
                </a:gridCol>
                <a:gridCol w="469900">
                  <a:extLst>
                    <a:ext uri="{9D8B030D-6E8A-4147-A177-3AD203B41FA5}">
                      <a16:colId xmlns:a16="http://schemas.microsoft.com/office/drawing/2014/main" val="20001"/>
                    </a:ext>
                  </a:extLst>
                </a:gridCol>
                <a:gridCol w="468313">
                  <a:extLst>
                    <a:ext uri="{9D8B030D-6E8A-4147-A177-3AD203B41FA5}">
                      <a16:colId xmlns:a16="http://schemas.microsoft.com/office/drawing/2014/main" val="20002"/>
                    </a:ext>
                  </a:extLst>
                </a:gridCol>
                <a:gridCol w="469900">
                  <a:extLst>
                    <a:ext uri="{9D8B030D-6E8A-4147-A177-3AD203B41FA5}">
                      <a16:colId xmlns:a16="http://schemas.microsoft.com/office/drawing/2014/main" val="20003"/>
                    </a:ext>
                  </a:extLst>
                </a:gridCol>
                <a:gridCol w="468312">
                  <a:extLst>
                    <a:ext uri="{9D8B030D-6E8A-4147-A177-3AD203B41FA5}">
                      <a16:colId xmlns:a16="http://schemas.microsoft.com/office/drawing/2014/main" val="20004"/>
                    </a:ext>
                  </a:extLst>
                </a:gridCol>
                <a:gridCol w="468313">
                  <a:extLst>
                    <a:ext uri="{9D8B030D-6E8A-4147-A177-3AD203B41FA5}">
                      <a16:colId xmlns:a16="http://schemas.microsoft.com/office/drawing/2014/main" val="20005"/>
                    </a:ext>
                  </a:extLst>
                </a:gridCol>
                <a:gridCol w="469900">
                  <a:extLst>
                    <a:ext uri="{9D8B030D-6E8A-4147-A177-3AD203B41FA5}">
                      <a16:colId xmlns:a16="http://schemas.microsoft.com/office/drawing/2014/main" val="20006"/>
                    </a:ext>
                  </a:extLst>
                </a:gridCol>
                <a:gridCol w="468312">
                  <a:extLst>
                    <a:ext uri="{9D8B030D-6E8A-4147-A177-3AD203B41FA5}">
                      <a16:colId xmlns:a16="http://schemas.microsoft.com/office/drawing/2014/main" val="20007"/>
                    </a:ext>
                  </a:extLst>
                </a:gridCol>
                <a:gridCol w="468313">
                  <a:extLst>
                    <a:ext uri="{9D8B030D-6E8A-4147-A177-3AD203B41FA5}">
                      <a16:colId xmlns:a16="http://schemas.microsoft.com/office/drawing/2014/main" val="20008"/>
                    </a:ext>
                  </a:extLst>
                </a:gridCol>
                <a:gridCol w="469900">
                  <a:extLst>
                    <a:ext uri="{9D8B030D-6E8A-4147-A177-3AD203B41FA5}">
                      <a16:colId xmlns:a16="http://schemas.microsoft.com/office/drawing/2014/main" val="20009"/>
                    </a:ext>
                  </a:extLst>
                </a:gridCol>
                <a:gridCol w="468312">
                  <a:extLst>
                    <a:ext uri="{9D8B030D-6E8A-4147-A177-3AD203B41FA5}">
                      <a16:colId xmlns:a16="http://schemas.microsoft.com/office/drawing/2014/main" val="20010"/>
                    </a:ext>
                  </a:extLst>
                </a:gridCol>
                <a:gridCol w="469900">
                  <a:extLst>
                    <a:ext uri="{9D8B030D-6E8A-4147-A177-3AD203B41FA5}">
                      <a16:colId xmlns:a16="http://schemas.microsoft.com/office/drawing/2014/main" val="20011"/>
                    </a:ext>
                  </a:extLst>
                </a:gridCol>
                <a:gridCol w="468313">
                  <a:extLst>
                    <a:ext uri="{9D8B030D-6E8A-4147-A177-3AD203B41FA5}">
                      <a16:colId xmlns:a16="http://schemas.microsoft.com/office/drawing/2014/main" val="20012"/>
                    </a:ext>
                  </a:extLst>
                </a:gridCol>
                <a:gridCol w="468312">
                  <a:extLst>
                    <a:ext uri="{9D8B030D-6E8A-4147-A177-3AD203B41FA5}">
                      <a16:colId xmlns:a16="http://schemas.microsoft.com/office/drawing/2014/main" val="20013"/>
                    </a:ext>
                  </a:extLst>
                </a:gridCol>
              </a:tblGrid>
              <a:tr h="417513">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2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33284" name="Rectangle 36"/>
          <p:cNvSpPr>
            <a:spLocks noChangeArrowheads="1"/>
          </p:cNvSpPr>
          <p:nvPr/>
        </p:nvSpPr>
        <p:spPr bwMode="auto">
          <a:xfrm>
            <a:off x="1524000"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5" name="Rectangle 37"/>
          <p:cNvSpPr>
            <a:spLocks noChangeArrowheads="1"/>
          </p:cNvSpPr>
          <p:nvPr/>
        </p:nvSpPr>
        <p:spPr bwMode="auto">
          <a:xfrm>
            <a:off x="1990725"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6" name="Rectangle 38"/>
          <p:cNvSpPr>
            <a:spLocks noChangeArrowheads="1"/>
          </p:cNvSpPr>
          <p:nvPr/>
        </p:nvSpPr>
        <p:spPr bwMode="auto">
          <a:xfrm>
            <a:off x="2459038"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7" name="Rectangle 39"/>
          <p:cNvSpPr>
            <a:spLocks noChangeArrowheads="1"/>
          </p:cNvSpPr>
          <p:nvPr/>
        </p:nvSpPr>
        <p:spPr bwMode="auto">
          <a:xfrm>
            <a:off x="2927350"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8" name="Rectangle 40"/>
          <p:cNvSpPr>
            <a:spLocks noChangeArrowheads="1"/>
          </p:cNvSpPr>
          <p:nvPr/>
        </p:nvSpPr>
        <p:spPr bwMode="auto">
          <a:xfrm>
            <a:off x="3395663" y="1676400"/>
            <a:ext cx="269875" cy="21113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1333289" name="Rectangle 41"/>
          <p:cNvSpPr>
            <a:spLocks noChangeArrowheads="1"/>
          </p:cNvSpPr>
          <p:nvPr/>
        </p:nvSpPr>
        <p:spPr bwMode="auto">
          <a:xfrm>
            <a:off x="3863975"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0" name="Rectangle 42"/>
          <p:cNvSpPr>
            <a:spLocks noChangeArrowheads="1"/>
          </p:cNvSpPr>
          <p:nvPr/>
        </p:nvSpPr>
        <p:spPr bwMode="auto">
          <a:xfrm>
            <a:off x="4332288"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1" name="Rectangle 43"/>
          <p:cNvSpPr>
            <a:spLocks noChangeArrowheads="1"/>
          </p:cNvSpPr>
          <p:nvPr/>
        </p:nvSpPr>
        <p:spPr bwMode="auto">
          <a:xfrm>
            <a:off x="4799013"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2" name="Rectangle 44"/>
          <p:cNvSpPr>
            <a:spLocks noChangeArrowheads="1"/>
          </p:cNvSpPr>
          <p:nvPr/>
        </p:nvSpPr>
        <p:spPr bwMode="auto">
          <a:xfrm>
            <a:off x="5267325"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3" name="Rectangle 45"/>
          <p:cNvSpPr>
            <a:spLocks noChangeArrowheads="1"/>
          </p:cNvSpPr>
          <p:nvPr/>
        </p:nvSpPr>
        <p:spPr bwMode="auto">
          <a:xfrm>
            <a:off x="5735638" y="1676400"/>
            <a:ext cx="269875" cy="211138"/>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333294" name="Rectangle 46"/>
          <p:cNvSpPr>
            <a:spLocks noChangeArrowheads="1"/>
          </p:cNvSpPr>
          <p:nvPr/>
        </p:nvSpPr>
        <p:spPr bwMode="auto">
          <a:xfrm>
            <a:off x="6203950"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5" name="Rectangle 47"/>
          <p:cNvSpPr>
            <a:spLocks noChangeArrowheads="1"/>
          </p:cNvSpPr>
          <p:nvPr/>
        </p:nvSpPr>
        <p:spPr bwMode="auto">
          <a:xfrm>
            <a:off x="6672263"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6" name="Rectangle 48"/>
          <p:cNvSpPr>
            <a:spLocks noChangeArrowheads="1"/>
          </p:cNvSpPr>
          <p:nvPr/>
        </p:nvSpPr>
        <p:spPr bwMode="auto">
          <a:xfrm>
            <a:off x="7140575"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7" name="Rectangle 49"/>
          <p:cNvSpPr>
            <a:spLocks noChangeArrowheads="1"/>
          </p:cNvSpPr>
          <p:nvPr/>
        </p:nvSpPr>
        <p:spPr bwMode="auto">
          <a:xfrm>
            <a:off x="7608888" y="1676400"/>
            <a:ext cx="269875" cy="211138"/>
          </a:xfrm>
          <a:prstGeom prst="rect">
            <a:avLst/>
          </a:prstGeom>
          <a:solidFill>
            <a:srgbClr val="008000"/>
          </a:solidFill>
          <a:ln w="9525">
            <a:solidFill>
              <a:schemeClr val="tx1"/>
            </a:solidFill>
            <a:miter lim="800000"/>
            <a:headEnd/>
            <a:tailEnd/>
          </a:ln>
        </p:spPr>
        <p:txBody>
          <a:bodyPr wrap="none" anchor="ctr"/>
          <a:lstStyle/>
          <a:p>
            <a:endParaRPr lang="nb-NO"/>
          </a:p>
        </p:txBody>
      </p:sp>
      <p:sp>
        <p:nvSpPr>
          <p:cNvPr id="1333298" name="Text Box 50"/>
          <p:cNvSpPr txBox="1">
            <a:spLocks noChangeArrowheads="1"/>
          </p:cNvSpPr>
          <p:nvPr/>
        </p:nvSpPr>
        <p:spPr bwMode="auto">
          <a:xfrm>
            <a:off x="2303463" y="2125663"/>
            <a:ext cx="57943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file A</a:t>
            </a:r>
          </a:p>
        </p:txBody>
      </p:sp>
      <p:sp>
        <p:nvSpPr>
          <p:cNvPr id="1333299" name="Text Box 51"/>
          <p:cNvSpPr txBox="1">
            <a:spLocks noChangeArrowheads="1"/>
          </p:cNvSpPr>
          <p:nvPr/>
        </p:nvSpPr>
        <p:spPr bwMode="auto">
          <a:xfrm>
            <a:off x="4673600" y="2125663"/>
            <a:ext cx="57943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file B</a:t>
            </a:r>
          </a:p>
        </p:txBody>
      </p:sp>
      <p:sp>
        <p:nvSpPr>
          <p:cNvPr id="1333300" name="Text Box 52"/>
          <p:cNvSpPr txBox="1">
            <a:spLocks noChangeArrowheads="1"/>
          </p:cNvSpPr>
          <p:nvPr/>
        </p:nvSpPr>
        <p:spPr bwMode="auto">
          <a:xfrm>
            <a:off x="6751638" y="2125663"/>
            <a:ext cx="57943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rgbClr val="008000"/>
                </a:solidFill>
              </a:rPr>
              <a:t>file C</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3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328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32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328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328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328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329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3328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3329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329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3329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3329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3329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3329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3329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3329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3329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3330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333251">
                                            <p:txEl>
                                              <p:pRg st="1" end="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6" presetClass="emph" presetSubtype="0" fill="hold" grpId="1" nodeType="clickEffect">
                                  <p:stCondLst>
                                    <p:cond delay="0"/>
                                  </p:stCondLst>
                                  <p:childTnLst>
                                    <p:animEffect transition="out" filter="fade">
                                      <p:cBhvr>
                                        <p:cTn id="54" dur="500" tmFilter="0, 0; .2, .5; .8, .5; 1, 0"/>
                                        <p:tgtEl>
                                          <p:spTgt spid="1333284"/>
                                        </p:tgtEl>
                                      </p:cBhvr>
                                    </p:animEffect>
                                    <p:animScale>
                                      <p:cBhvr>
                                        <p:cTn id="55" dur="250" autoRev="1" fill="hold"/>
                                        <p:tgtEl>
                                          <p:spTgt spid="1333284"/>
                                        </p:tgtEl>
                                      </p:cBhvr>
                                      <p:by x="105000" y="105000"/>
                                    </p:animScale>
                                  </p:childTnLst>
                                </p:cTn>
                              </p:par>
                            </p:childTnLst>
                          </p:cTn>
                        </p:par>
                        <p:par>
                          <p:cTn id="56" fill="hold" nodeType="afterGroup">
                            <p:stCondLst>
                              <p:cond delay="500"/>
                            </p:stCondLst>
                            <p:childTnLst>
                              <p:par>
                                <p:cTn id="57" presetID="26" presetClass="emph" presetSubtype="0" fill="hold" grpId="1" nodeType="afterEffect">
                                  <p:stCondLst>
                                    <p:cond delay="0"/>
                                  </p:stCondLst>
                                  <p:childTnLst>
                                    <p:animEffect transition="out" filter="fade">
                                      <p:cBhvr>
                                        <p:cTn id="58" dur="500" tmFilter="0, 0; .2, .5; .8, .5; 1, 0"/>
                                        <p:tgtEl>
                                          <p:spTgt spid="1333285"/>
                                        </p:tgtEl>
                                      </p:cBhvr>
                                    </p:animEffect>
                                    <p:animScale>
                                      <p:cBhvr>
                                        <p:cTn id="59" dur="250" autoRev="1" fill="hold"/>
                                        <p:tgtEl>
                                          <p:spTgt spid="1333285"/>
                                        </p:tgtEl>
                                      </p:cBhvr>
                                      <p:by x="105000" y="105000"/>
                                    </p:animScale>
                                  </p:childTnLst>
                                </p:cTn>
                              </p:par>
                            </p:childTnLst>
                          </p:cTn>
                        </p:par>
                        <p:par>
                          <p:cTn id="60" fill="hold" nodeType="afterGroup">
                            <p:stCondLst>
                              <p:cond delay="1000"/>
                            </p:stCondLst>
                            <p:childTnLst>
                              <p:par>
                                <p:cTn id="61" presetID="26" presetClass="emph" presetSubtype="0" fill="hold" grpId="1" nodeType="afterEffect">
                                  <p:stCondLst>
                                    <p:cond delay="0"/>
                                  </p:stCondLst>
                                  <p:childTnLst>
                                    <p:animEffect transition="out" filter="fade">
                                      <p:cBhvr>
                                        <p:cTn id="62" dur="500" tmFilter="0, 0; .2, .5; .8, .5; 1, 0"/>
                                        <p:tgtEl>
                                          <p:spTgt spid="1333286"/>
                                        </p:tgtEl>
                                      </p:cBhvr>
                                    </p:animEffect>
                                    <p:animScale>
                                      <p:cBhvr>
                                        <p:cTn id="63" dur="250" autoRev="1" fill="hold"/>
                                        <p:tgtEl>
                                          <p:spTgt spid="1333286"/>
                                        </p:tgtEl>
                                      </p:cBhvr>
                                      <p:by x="105000" y="105000"/>
                                    </p:animScale>
                                  </p:childTnLst>
                                </p:cTn>
                              </p:par>
                            </p:childTnLst>
                          </p:cTn>
                        </p:par>
                        <p:par>
                          <p:cTn id="64" fill="hold" nodeType="afterGroup">
                            <p:stCondLst>
                              <p:cond delay="1500"/>
                            </p:stCondLst>
                            <p:childTnLst>
                              <p:par>
                                <p:cTn id="65" presetID="26" presetClass="emph" presetSubtype="0" fill="hold" grpId="1" nodeType="afterEffect">
                                  <p:stCondLst>
                                    <p:cond delay="0"/>
                                  </p:stCondLst>
                                  <p:childTnLst>
                                    <p:animEffect transition="out" filter="fade">
                                      <p:cBhvr>
                                        <p:cTn id="66" dur="500" tmFilter="0, 0; .2, .5; .8, .5; 1, 0"/>
                                        <p:tgtEl>
                                          <p:spTgt spid="1333287"/>
                                        </p:tgtEl>
                                      </p:cBhvr>
                                    </p:animEffect>
                                    <p:animScale>
                                      <p:cBhvr>
                                        <p:cTn id="67" dur="250" autoRev="1" fill="hold"/>
                                        <p:tgtEl>
                                          <p:spTgt spid="1333287"/>
                                        </p:tgtEl>
                                      </p:cBhvr>
                                      <p:by x="105000" y="105000"/>
                                    </p:animScale>
                                  </p:childTnLst>
                                </p:cTn>
                              </p:par>
                            </p:childTnLst>
                          </p:cTn>
                        </p:par>
                        <p:par>
                          <p:cTn id="68" fill="hold" nodeType="afterGroup">
                            <p:stCondLst>
                              <p:cond delay="2000"/>
                            </p:stCondLst>
                            <p:childTnLst>
                              <p:par>
                                <p:cTn id="69" presetID="26" presetClass="emph" presetSubtype="0" fill="hold" grpId="1" nodeType="afterEffect">
                                  <p:stCondLst>
                                    <p:cond delay="0"/>
                                  </p:stCondLst>
                                  <p:childTnLst>
                                    <p:animEffect transition="out" filter="fade">
                                      <p:cBhvr>
                                        <p:cTn id="70" dur="500" tmFilter="0, 0; .2, .5; .8, .5; 1, 0"/>
                                        <p:tgtEl>
                                          <p:spTgt spid="1333288"/>
                                        </p:tgtEl>
                                      </p:cBhvr>
                                    </p:animEffect>
                                    <p:animScale>
                                      <p:cBhvr>
                                        <p:cTn id="71" dur="250" autoRev="1" fill="hold"/>
                                        <p:tgtEl>
                                          <p:spTgt spid="1333288"/>
                                        </p:tgtEl>
                                      </p:cBhvr>
                                      <p:by x="105000" y="105000"/>
                                    </p:animScale>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1333251">
                                            <p:txEl>
                                              <p:pRg st="2" end="2"/>
                                            </p:txEl>
                                          </p:spTgt>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333251">
                                            <p:txEl>
                                              <p:pRg st="3" end="3"/>
                                            </p:txEl>
                                          </p:spTgt>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333251">
                                            <p:txEl>
                                              <p:pRg st="4" end="4"/>
                                            </p:txEl>
                                          </p:spTgt>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333251">
                                            <p:txEl>
                                              <p:pRg st="5" end="5"/>
                                            </p:txEl>
                                          </p:spTgt>
                                        </p:tgtEl>
                                        <p:attrNameLst>
                                          <p:attrName>style.visibility</p:attrName>
                                        </p:attrNameLst>
                                      </p:cBhvr>
                                      <p:to>
                                        <p:strVal val="visible"/>
                                      </p:to>
                                    </p:set>
                                  </p:childTnLst>
                                </p:cTn>
                              </p:par>
                              <p:par>
                                <p:cTn id="84" presetID="26" presetClass="emph" presetSubtype="0" fill="hold" grpId="2" nodeType="withEffect">
                                  <p:stCondLst>
                                    <p:cond delay="0"/>
                                  </p:stCondLst>
                                  <p:childTnLst>
                                    <p:animEffect transition="out" filter="fade">
                                      <p:cBhvr>
                                        <p:cTn id="85" dur="500" tmFilter="0, 0; .2, .5; .8, .5; 1, 0"/>
                                        <p:tgtEl>
                                          <p:spTgt spid="1333284"/>
                                        </p:tgtEl>
                                      </p:cBhvr>
                                    </p:animEffect>
                                    <p:animScale>
                                      <p:cBhvr>
                                        <p:cTn id="86" dur="250" autoRev="1" fill="hold"/>
                                        <p:tgtEl>
                                          <p:spTgt spid="1333284"/>
                                        </p:tgtEl>
                                      </p:cBhvr>
                                      <p:by x="105000" y="105000"/>
                                    </p:animScale>
                                  </p:childTnLst>
                                </p:cTn>
                              </p:par>
                            </p:childTnLst>
                          </p:cTn>
                        </p:par>
                        <p:par>
                          <p:cTn id="87" fill="hold" nodeType="afterGroup">
                            <p:stCondLst>
                              <p:cond delay="500"/>
                            </p:stCondLst>
                            <p:childTnLst>
                              <p:par>
                                <p:cTn id="88" presetID="26" presetClass="emph" presetSubtype="0" fill="hold" grpId="1" nodeType="afterEffect">
                                  <p:stCondLst>
                                    <p:cond delay="0"/>
                                  </p:stCondLst>
                                  <p:childTnLst>
                                    <p:animEffect transition="out" filter="fade">
                                      <p:cBhvr>
                                        <p:cTn id="89" dur="500" tmFilter="0, 0; .2, .5; .8, .5; 1, 0"/>
                                        <p:tgtEl>
                                          <p:spTgt spid="1333289"/>
                                        </p:tgtEl>
                                      </p:cBhvr>
                                    </p:animEffect>
                                    <p:animScale>
                                      <p:cBhvr>
                                        <p:cTn id="90" dur="250" autoRev="1" fill="hold"/>
                                        <p:tgtEl>
                                          <p:spTgt spid="1333289"/>
                                        </p:tgtEl>
                                      </p:cBhvr>
                                      <p:by x="105000" y="105000"/>
                                    </p:animScale>
                                  </p:childTnLst>
                                </p:cTn>
                              </p:par>
                            </p:childTnLst>
                          </p:cTn>
                        </p:par>
                        <p:par>
                          <p:cTn id="91" fill="hold" nodeType="afterGroup">
                            <p:stCondLst>
                              <p:cond delay="1000"/>
                            </p:stCondLst>
                            <p:childTnLst>
                              <p:par>
                                <p:cTn id="92" presetID="26" presetClass="emph" presetSubtype="0" fill="hold" grpId="2" nodeType="afterEffect">
                                  <p:stCondLst>
                                    <p:cond delay="0"/>
                                  </p:stCondLst>
                                  <p:childTnLst>
                                    <p:animEffect transition="out" filter="fade">
                                      <p:cBhvr>
                                        <p:cTn id="93" dur="500" tmFilter="0, 0; .2, .5; .8, .5; 1, 0"/>
                                        <p:tgtEl>
                                          <p:spTgt spid="1333285"/>
                                        </p:tgtEl>
                                      </p:cBhvr>
                                    </p:animEffect>
                                    <p:animScale>
                                      <p:cBhvr>
                                        <p:cTn id="94" dur="250" autoRev="1" fill="hold"/>
                                        <p:tgtEl>
                                          <p:spTgt spid="1333285"/>
                                        </p:tgtEl>
                                      </p:cBhvr>
                                      <p:by x="105000" y="105000"/>
                                    </p:animScale>
                                  </p:childTnLst>
                                </p:cTn>
                              </p:par>
                            </p:childTnLst>
                          </p:cTn>
                        </p:par>
                        <p:par>
                          <p:cTn id="95" fill="hold" nodeType="afterGroup">
                            <p:stCondLst>
                              <p:cond delay="1500"/>
                            </p:stCondLst>
                            <p:childTnLst>
                              <p:par>
                                <p:cTn id="96" presetID="26" presetClass="emph" presetSubtype="0" fill="hold" grpId="1" nodeType="afterEffect">
                                  <p:stCondLst>
                                    <p:cond delay="0"/>
                                  </p:stCondLst>
                                  <p:childTnLst>
                                    <p:animEffect transition="out" filter="fade">
                                      <p:cBhvr>
                                        <p:cTn id="97" dur="500" tmFilter="0, 0; .2, .5; .8, .5; 1, 0"/>
                                        <p:tgtEl>
                                          <p:spTgt spid="1333294"/>
                                        </p:tgtEl>
                                      </p:cBhvr>
                                    </p:animEffect>
                                    <p:animScale>
                                      <p:cBhvr>
                                        <p:cTn id="98" dur="250" autoRev="1" fill="hold"/>
                                        <p:tgtEl>
                                          <p:spTgt spid="1333294"/>
                                        </p:tgtEl>
                                      </p:cBhvr>
                                      <p:by x="105000" y="105000"/>
                                    </p:animScale>
                                  </p:childTnLst>
                                </p:cTn>
                              </p:par>
                            </p:childTnLst>
                          </p:cTn>
                        </p:par>
                        <p:par>
                          <p:cTn id="99" fill="hold" nodeType="afterGroup">
                            <p:stCondLst>
                              <p:cond delay="2000"/>
                            </p:stCondLst>
                            <p:childTnLst>
                              <p:par>
                                <p:cTn id="100" presetID="26" presetClass="emph" presetSubtype="0" fill="hold" grpId="2" nodeType="afterEffect">
                                  <p:stCondLst>
                                    <p:cond delay="0"/>
                                  </p:stCondLst>
                                  <p:childTnLst>
                                    <p:animEffect transition="out" filter="fade">
                                      <p:cBhvr>
                                        <p:cTn id="101" dur="500" tmFilter="0, 0; .2, .5; .8, .5; 1, 0"/>
                                        <p:tgtEl>
                                          <p:spTgt spid="1333286"/>
                                        </p:tgtEl>
                                      </p:cBhvr>
                                    </p:animEffect>
                                    <p:animScale>
                                      <p:cBhvr>
                                        <p:cTn id="102" dur="250" autoRev="1" fill="hold"/>
                                        <p:tgtEl>
                                          <p:spTgt spid="1333286"/>
                                        </p:tgtEl>
                                      </p:cBhvr>
                                      <p:by x="105000" y="105000"/>
                                    </p:animScale>
                                  </p:childTnLst>
                                </p:cTn>
                              </p:par>
                            </p:childTnLst>
                          </p:cTn>
                        </p:par>
                        <p:par>
                          <p:cTn id="103" fill="hold" nodeType="afterGroup">
                            <p:stCondLst>
                              <p:cond delay="2500"/>
                            </p:stCondLst>
                            <p:childTnLst>
                              <p:par>
                                <p:cTn id="104" presetID="26" presetClass="emph" presetSubtype="0" fill="hold" grpId="1" nodeType="afterEffect">
                                  <p:stCondLst>
                                    <p:cond delay="0"/>
                                  </p:stCondLst>
                                  <p:childTnLst>
                                    <p:animEffect transition="out" filter="fade">
                                      <p:cBhvr>
                                        <p:cTn id="105" dur="500" tmFilter="0, 0; .2, .5; .8, .5; 1, 0"/>
                                        <p:tgtEl>
                                          <p:spTgt spid="1333295"/>
                                        </p:tgtEl>
                                      </p:cBhvr>
                                    </p:animEffect>
                                    <p:animScale>
                                      <p:cBhvr>
                                        <p:cTn id="106" dur="250" autoRev="1" fill="hold"/>
                                        <p:tgtEl>
                                          <p:spTgt spid="1333295"/>
                                        </p:tgtEl>
                                      </p:cBhvr>
                                      <p:by x="105000" y="105000"/>
                                    </p:animScale>
                                  </p:childTnLst>
                                </p:cTn>
                              </p:par>
                            </p:childTnLst>
                          </p:cTn>
                        </p:par>
                        <p:par>
                          <p:cTn id="107" fill="hold" nodeType="afterGroup">
                            <p:stCondLst>
                              <p:cond delay="3000"/>
                            </p:stCondLst>
                            <p:childTnLst>
                              <p:par>
                                <p:cTn id="108" presetID="26" presetClass="emph" presetSubtype="0" fill="hold" grpId="2" nodeType="afterEffect">
                                  <p:stCondLst>
                                    <p:cond delay="0"/>
                                  </p:stCondLst>
                                  <p:childTnLst>
                                    <p:animEffect transition="out" filter="fade">
                                      <p:cBhvr>
                                        <p:cTn id="109" dur="500" tmFilter="0, 0; .2, .5; .8, .5; 1, 0"/>
                                        <p:tgtEl>
                                          <p:spTgt spid="1333287"/>
                                        </p:tgtEl>
                                      </p:cBhvr>
                                    </p:animEffect>
                                    <p:animScale>
                                      <p:cBhvr>
                                        <p:cTn id="110" dur="250" autoRev="1" fill="hold"/>
                                        <p:tgtEl>
                                          <p:spTgt spid="1333287"/>
                                        </p:tgtEl>
                                      </p:cBhvr>
                                      <p:by x="105000" y="105000"/>
                                    </p:animScale>
                                  </p:childTnLst>
                                </p:cTn>
                              </p:par>
                            </p:childTnLst>
                          </p:cTn>
                        </p:par>
                        <p:par>
                          <p:cTn id="111" fill="hold" nodeType="afterGroup">
                            <p:stCondLst>
                              <p:cond delay="3500"/>
                            </p:stCondLst>
                            <p:childTnLst>
                              <p:par>
                                <p:cTn id="112" presetID="26" presetClass="emph" presetSubtype="0" fill="hold" grpId="1" nodeType="afterEffect">
                                  <p:stCondLst>
                                    <p:cond delay="0"/>
                                  </p:stCondLst>
                                  <p:childTnLst>
                                    <p:animEffect transition="out" filter="fade">
                                      <p:cBhvr>
                                        <p:cTn id="113" dur="500" tmFilter="0, 0; .2, .5; .8, .5; 1, 0"/>
                                        <p:tgtEl>
                                          <p:spTgt spid="1333290"/>
                                        </p:tgtEl>
                                      </p:cBhvr>
                                    </p:animEffect>
                                    <p:animScale>
                                      <p:cBhvr>
                                        <p:cTn id="114" dur="250" autoRev="1" fill="hold"/>
                                        <p:tgtEl>
                                          <p:spTgt spid="1333290"/>
                                        </p:tgtEl>
                                      </p:cBhvr>
                                      <p:by x="105000" y="105000"/>
                                    </p:animScale>
                                  </p:childTnLst>
                                </p:cTn>
                              </p:par>
                            </p:childTnLst>
                          </p:cTn>
                        </p:par>
                        <p:par>
                          <p:cTn id="115" fill="hold" nodeType="afterGroup">
                            <p:stCondLst>
                              <p:cond delay="4000"/>
                            </p:stCondLst>
                            <p:childTnLst>
                              <p:par>
                                <p:cTn id="116" presetID="26" presetClass="emph" presetSubtype="0" fill="hold" grpId="2" nodeType="afterEffect">
                                  <p:stCondLst>
                                    <p:cond delay="0"/>
                                  </p:stCondLst>
                                  <p:childTnLst>
                                    <p:animEffect transition="out" filter="fade">
                                      <p:cBhvr>
                                        <p:cTn id="117" dur="500" tmFilter="0, 0; .2, .5; .8, .5; 1, 0"/>
                                        <p:tgtEl>
                                          <p:spTgt spid="1333288"/>
                                        </p:tgtEl>
                                      </p:cBhvr>
                                    </p:animEffect>
                                    <p:animScale>
                                      <p:cBhvr>
                                        <p:cTn id="118" dur="250" autoRev="1" fill="hold"/>
                                        <p:tgtEl>
                                          <p:spTgt spid="1333288"/>
                                        </p:tgtEl>
                                      </p:cBhvr>
                                      <p:by x="105000" y="105000"/>
                                    </p:animScale>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nodeType="clickEffect">
                                  <p:stCondLst>
                                    <p:cond delay="0"/>
                                  </p:stCondLst>
                                  <p:childTnLst>
                                    <p:set>
                                      <p:cBhvr>
                                        <p:cTn id="122" dur="1" fill="hold">
                                          <p:stCondLst>
                                            <p:cond delay="0"/>
                                          </p:stCondLst>
                                        </p:cTn>
                                        <p:tgtEl>
                                          <p:spTgt spid="1333251">
                                            <p:txEl>
                                              <p:pRg st="6" end="6"/>
                                            </p:txEl>
                                          </p:spTgt>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333251">
                                            <p:txEl>
                                              <p:pRg st="7" end="7"/>
                                            </p:txEl>
                                          </p:spTgt>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3332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284" grpId="0" animBg="1"/>
      <p:bldP spid="1333284" grpId="1" animBg="1"/>
      <p:bldP spid="1333284" grpId="2" animBg="1"/>
      <p:bldP spid="1333285" grpId="0" animBg="1"/>
      <p:bldP spid="1333285" grpId="1" animBg="1"/>
      <p:bldP spid="1333285" grpId="2" animBg="1"/>
      <p:bldP spid="1333286" grpId="0" animBg="1"/>
      <p:bldP spid="1333286" grpId="1" animBg="1"/>
      <p:bldP spid="1333286" grpId="2" animBg="1"/>
      <p:bldP spid="1333287" grpId="0" animBg="1"/>
      <p:bldP spid="1333287" grpId="1" animBg="1"/>
      <p:bldP spid="1333287" grpId="2" animBg="1"/>
      <p:bldP spid="1333288" grpId="0" animBg="1"/>
      <p:bldP spid="1333288" grpId="1" animBg="1"/>
      <p:bldP spid="1333288" grpId="2" animBg="1"/>
      <p:bldP spid="1333289" grpId="0" animBg="1"/>
      <p:bldP spid="1333289" grpId="1" animBg="1"/>
      <p:bldP spid="1333290" grpId="0" animBg="1"/>
      <p:bldP spid="1333290" grpId="1" animBg="1"/>
      <p:bldP spid="1333291" grpId="0" animBg="1"/>
      <p:bldP spid="1333292" grpId="0" animBg="1"/>
      <p:bldP spid="1333293" grpId="0" animBg="1"/>
      <p:bldP spid="1333294" grpId="0" animBg="1"/>
      <p:bldP spid="1333294" grpId="1" animBg="1"/>
      <p:bldP spid="1333295" grpId="0" animBg="1"/>
      <p:bldP spid="1333295" grpId="1" animBg="1"/>
      <p:bldP spid="1333296" grpId="0" animBg="1"/>
      <p:bldP spid="1333297" grpId="0" animBg="1"/>
      <p:bldP spid="1333298" grpId="0"/>
      <p:bldP spid="1333299" grpId="0"/>
      <p:bldP spid="133330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a:t>Data Placement on Disk</a:t>
            </a:r>
          </a:p>
        </p:txBody>
      </p:sp>
      <p:sp>
        <p:nvSpPr>
          <p:cNvPr id="1335299" name="Rectangle 3"/>
          <p:cNvSpPr>
            <a:spLocks noGrp="1" noChangeArrowheads="1"/>
          </p:cNvSpPr>
          <p:nvPr>
            <p:ph type="body" idx="1"/>
          </p:nvPr>
        </p:nvSpPr>
        <p:spPr/>
        <p:txBody>
          <a:bodyPr/>
          <a:lstStyle/>
          <a:p>
            <a:pPr eaLnBrk="1" hangingPunct="1"/>
            <a:r>
              <a:rPr lang="en-US" sz="2400" dirty="0">
                <a:solidFill>
                  <a:schemeClr val="folHlink"/>
                </a:solidFill>
              </a:rPr>
              <a:t>Organ-pipe</a:t>
            </a:r>
            <a:r>
              <a:rPr lang="en-US" sz="2400" dirty="0"/>
              <a:t> placement consider the ‘average’ disk head position</a:t>
            </a:r>
          </a:p>
          <a:p>
            <a:pPr lvl="1" eaLnBrk="1" hangingPunct="1"/>
            <a:r>
              <a:rPr lang="en-US" sz="2000" dirty="0"/>
              <a:t>place most popular data where head is most often</a:t>
            </a:r>
            <a:br>
              <a:rPr lang="en-US" sz="2000" dirty="0"/>
            </a:br>
            <a:br>
              <a:rPr lang="en-US" sz="2000" dirty="0"/>
            </a:br>
            <a:br>
              <a:rPr lang="en-US" sz="2000" dirty="0"/>
            </a:br>
            <a:br>
              <a:rPr lang="en-US" sz="2000" dirty="0"/>
            </a:br>
            <a:br>
              <a:rPr lang="en-US" sz="2000" dirty="0"/>
            </a:br>
            <a:endParaRPr lang="en-US" sz="2000" dirty="0"/>
          </a:p>
          <a:p>
            <a:pPr lvl="1" eaLnBrk="1" hangingPunct="1"/>
            <a:r>
              <a:rPr lang="en-US" sz="2000" dirty="0"/>
              <a:t>center of the disk is in average “closest” to the head</a:t>
            </a:r>
          </a:p>
          <a:p>
            <a:pPr lvl="1" eaLnBrk="1" hangingPunct="1"/>
            <a:r>
              <a:rPr lang="en-US" sz="2000" dirty="0"/>
              <a:t>but, a bit outward for </a:t>
            </a:r>
            <a:r>
              <a:rPr lang="en-US" sz="2000" i="1" dirty="0"/>
              <a:t>zoned</a:t>
            </a:r>
            <a:r>
              <a:rPr lang="en-US" sz="2000" dirty="0"/>
              <a:t>  disks (</a:t>
            </a:r>
            <a:r>
              <a:rPr lang="en-US" sz="2000" dirty="0">
                <a:solidFill>
                  <a:schemeClr val="folHlink"/>
                </a:solidFill>
              </a:rPr>
              <a:t>modified organ-pipe</a:t>
            </a:r>
            <a:r>
              <a:rPr lang="en-US" sz="2000" dirty="0"/>
              <a:t>)</a:t>
            </a:r>
          </a:p>
        </p:txBody>
      </p:sp>
      <p:graphicFrame>
        <p:nvGraphicFramePr>
          <p:cNvPr id="1335300" name="Group 4"/>
          <p:cNvGraphicFramePr>
            <a:graphicFrameLocks noGrp="1"/>
          </p:cNvGraphicFramePr>
          <p:nvPr/>
        </p:nvGraphicFramePr>
        <p:xfrm>
          <a:off x="1414463" y="2324100"/>
          <a:ext cx="6096000" cy="306388"/>
        </p:xfrm>
        <a:graphic>
          <a:graphicData uri="http://schemas.openxmlformats.org/drawingml/2006/table">
            <a:tbl>
              <a:tblPr/>
              <a:tblGrid>
                <a:gridCol w="338137">
                  <a:extLst>
                    <a:ext uri="{9D8B030D-6E8A-4147-A177-3AD203B41FA5}">
                      <a16:colId xmlns:a16="http://schemas.microsoft.com/office/drawing/2014/main" val="20000"/>
                    </a:ext>
                  </a:extLst>
                </a:gridCol>
                <a:gridCol w="339725">
                  <a:extLst>
                    <a:ext uri="{9D8B030D-6E8A-4147-A177-3AD203B41FA5}">
                      <a16:colId xmlns:a16="http://schemas.microsoft.com/office/drawing/2014/main" val="20001"/>
                    </a:ext>
                  </a:extLst>
                </a:gridCol>
                <a:gridCol w="338138">
                  <a:extLst>
                    <a:ext uri="{9D8B030D-6E8A-4147-A177-3AD203B41FA5}">
                      <a16:colId xmlns:a16="http://schemas.microsoft.com/office/drawing/2014/main" val="20002"/>
                    </a:ext>
                  </a:extLst>
                </a:gridCol>
                <a:gridCol w="338137">
                  <a:extLst>
                    <a:ext uri="{9D8B030D-6E8A-4147-A177-3AD203B41FA5}">
                      <a16:colId xmlns:a16="http://schemas.microsoft.com/office/drawing/2014/main" val="20003"/>
                    </a:ext>
                  </a:extLst>
                </a:gridCol>
                <a:gridCol w="339725">
                  <a:extLst>
                    <a:ext uri="{9D8B030D-6E8A-4147-A177-3AD203B41FA5}">
                      <a16:colId xmlns:a16="http://schemas.microsoft.com/office/drawing/2014/main" val="20004"/>
                    </a:ext>
                  </a:extLst>
                </a:gridCol>
                <a:gridCol w="338138">
                  <a:extLst>
                    <a:ext uri="{9D8B030D-6E8A-4147-A177-3AD203B41FA5}">
                      <a16:colId xmlns:a16="http://schemas.microsoft.com/office/drawing/2014/main" val="20005"/>
                    </a:ext>
                  </a:extLst>
                </a:gridCol>
                <a:gridCol w="338137">
                  <a:extLst>
                    <a:ext uri="{9D8B030D-6E8A-4147-A177-3AD203B41FA5}">
                      <a16:colId xmlns:a16="http://schemas.microsoft.com/office/drawing/2014/main" val="20006"/>
                    </a:ext>
                  </a:extLst>
                </a:gridCol>
                <a:gridCol w="339725">
                  <a:extLst>
                    <a:ext uri="{9D8B030D-6E8A-4147-A177-3AD203B41FA5}">
                      <a16:colId xmlns:a16="http://schemas.microsoft.com/office/drawing/2014/main" val="20007"/>
                    </a:ext>
                  </a:extLst>
                </a:gridCol>
                <a:gridCol w="338138">
                  <a:extLst>
                    <a:ext uri="{9D8B030D-6E8A-4147-A177-3AD203B41FA5}">
                      <a16:colId xmlns:a16="http://schemas.microsoft.com/office/drawing/2014/main" val="20008"/>
                    </a:ext>
                  </a:extLst>
                </a:gridCol>
                <a:gridCol w="338137">
                  <a:extLst>
                    <a:ext uri="{9D8B030D-6E8A-4147-A177-3AD203B41FA5}">
                      <a16:colId xmlns:a16="http://schemas.microsoft.com/office/drawing/2014/main" val="20009"/>
                    </a:ext>
                  </a:extLst>
                </a:gridCol>
                <a:gridCol w="339725">
                  <a:extLst>
                    <a:ext uri="{9D8B030D-6E8A-4147-A177-3AD203B41FA5}">
                      <a16:colId xmlns:a16="http://schemas.microsoft.com/office/drawing/2014/main" val="20010"/>
                    </a:ext>
                  </a:extLst>
                </a:gridCol>
                <a:gridCol w="338138">
                  <a:extLst>
                    <a:ext uri="{9D8B030D-6E8A-4147-A177-3AD203B41FA5}">
                      <a16:colId xmlns:a16="http://schemas.microsoft.com/office/drawing/2014/main" val="20011"/>
                    </a:ext>
                  </a:extLst>
                </a:gridCol>
                <a:gridCol w="338137">
                  <a:extLst>
                    <a:ext uri="{9D8B030D-6E8A-4147-A177-3AD203B41FA5}">
                      <a16:colId xmlns:a16="http://schemas.microsoft.com/office/drawing/2014/main" val="20012"/>
                    </a:ext>
                  </a:extLst>
                </a:gridCol>
                <a:gridCol w="339725">
                  <a:extLst>
                    <a:ext uri="{9D8B030D-6E8A-4147-A177-3AD203B41FA5}">
                      <a16:colId xmlns:a16="http://schemas.microsoft.com/office/drawing/2014/main" val="20013"/>
                    </a:ext>
                  </a:extLst>
                </a:gridCol>
                <a:gridCol w="338138">
                  <a:extLst>
                    <a:ext uri="{9D8B030D-6E8A-4147-A177-3AD203B41FA5}">
                      <a16:colId xmlns:a16="http://schemas.microsoft.com/office/drawing/2014/main" val="20014"/>
                    </a:ext>
                  </a:extLst>
                </a:gridCol>
                <a:gridCol w="338137">
                  <a:extLst>
                    <a:ext uri="{9D8B030D-6E8A-4147-A177-3AD203B41FA5}">
                      <a16:colId xmlns:a16="http://schemas.microsoft.com/office/drawing/2014/main" val="20015"/>
                    </a:ext>
                  </a:extLst>
                </a:gridCol>
                <a:gridCol w="339725">
                  <a:extLst>
                    <a:ext uri="{9D8B030D-6E8A-4147-A177-3AD203B41FA5}">
                      <a16:colId xmlns:a16="http://schemas.microsoft.com/office/drawing/2014/main" val="20016"/>
                    </a:ext>
                  </a:extLst>
                </a:gridCol>
                <a:gridCol w="338138">
                  <a:extLst>
                    <a:ext uri="{9D8B030D-6E8A-4147-A177-3AD203B41FA5}">
                      <a16:colId xmlns:a16="http://schemas.microsoft.com/office/drawing/2014/main" val="20017"/>
                    </a:ext>
                  </a:extLst>
                </a:gridCol>
              </a:tblGrid>
              <a:tr h="3063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4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35340" name="Text Box 44"/>
          <p:cNvSpPr txBox="1">
            <a:spLocks noChangeArrowheads="1"/>
          </p:cNvSpPr>
          <p:nvPr/>
        </p:nvSpPr>
        <p:spPr bwMode="auto">
          <a:xfrm>
            <a:off x="735013" y="2316163"/>
            <a:ext cx="5556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disk:</a:t>
            </a:r>
          </a:p>
        </p:txBody>
      </p:sp>
      <p:sp>
        <p:nvSpPr>
          <p:cNvPr id="1335341" name="Text Box 45"/>
          <p:cNvSpPr txBox="1">
            <a:spLocks noChangeArrowheads="1"/>
          </p:cNvSpPr>
          <p:nvPr/>
        </p:nvSpPr>
        <p:spPr bwMode="auto">
          <a:xfrm rot="-1031913">
            <a:off x="1433513" y="1978025"/>
            <a:ext cx="8572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innermost</a:t>
            </a:r>
          </a:p>
        </p:txBody>
      </p:sp>
      <p:sp>
        <p:nvSpPr>
          <p:cNvPr id="1335342" name="Text Box 46"/>
          <p:cNvSpPr txBox="1">
            <a:spLocks noChangeArrowheads="1"/>
          </p:cNvSpPr>
          <p:nvPr/>
        </p:nvSpPr>
        <p:spPr bwMode="auto">
          <a:xfrm rot="-1031913">
            <a:off x="7150100" y="1993900"/>
            <a:ext cx="86995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outermost</a:t>
            </a:r>
          </a:p>
        </p:txBody>
      </p:sp>
      <p:grpSp>
        <p:nvGrpSpPr>
          <p:cNvPr id="2" name="Group 47"/>
          <p:cNvGrpSpPr>
            <a:grpSpLocks/>
          </p:cNvGrpSpPr>
          <p:nvPr/>
        </p:nvGrpSpPr>
        <p:grpSpPr bwMode="auto">
          <a:xfrm>
            <a:off x="1349375" y="2697163"/>
            <a:ext cx="433388" cy="439737"/>
            <a:chOff x="2434" y="1887"/>
            <a:chExt cx="273" cy="277"/>
          </a:xfrm>
        </p:grpSpPr>
        <p:sp>
          <p:nvSpPr>
            <p:cNvPr id="140351" name="Text Box 48"/>
            <p:cNvSpPr txBox="1">
              <a:spLocks noChangeArrowheads="1"/>
            </p:cNvSpPr>
            <p:nvPr/>
          </p:nvSpPr>
          <p:spPr bwMode="auto">
            <a:xfrm>
              <a:off x="2434" y="2029"/>
              <a:ext cx="273" cy="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800"/>
                <a:t>head</a:t>
              </a:r>
            </a:p>
          </p:txBody>
        </p:sp>
        <p:sp>
          <p:nvSpPr>
            <p:cNvPr id="140352" name="Line 49"/>
            <p:cNvSpPr>
              <a:spLocks noChangeShapeType="1"/>
            </p:cNvSpPr>
            <p:nvPr/>
          </p:nvSpPr>
          <p:spPr bwMode="auto">
            <a:xfrm flipV="1">
              <a:off x="2570" y="1887"/>
              <a:ext cx="0" cy="1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3" name="Group 50"/>
          <p:cNvGrpSpPr>
            <a:grpSpLocks/>
          </p:cNvGrpSpPr>
          <p:nvPr/>
        </p:nvGrpSpPr>
        <p:grpSpPr bwMode="auto">
          <a:xfrm>
            <a:off x="508000" y="4203700"/>
            <a:ext cx="3627438" cy="2416175"/>
            <a:chOff x="758" y="2486"/>
            <a:chExt cx="2285" cy="1522"/>
          </a:xfrm>
        </p:grpSpPr>
        <p:sp>
          <p:nvSpPr>
            <p:cNvPr id="140347" name="Line 51"/>
            <p:cNvSpPr>
              <a:spLocks noChangeShapeType="1"/>
            </p:cNvSpPr>
            <p:nvPr/>
          </p:nvSpPr>
          <p:spPr bwMode="auto">
            <a:xfrm>
              <a:off x="965" y="3825"/>
              <a:ext cx="207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40348" name="Line 52"/>
            <p:cNvSpPr>
              <a:spLocks noChangeShapeType="1"/>
            </p:cNvSpPr>
            <p:nvPr/>
          </p:nvSpPr>
          <p:spPr bwMode="auto">
            <a:xfrm flipV="1">
              <a:off x="970" y="2486"/>
              <a:ext cx="0" cy="133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40349" name="Text Box 53"/>
            <p:cNvSpPr txBox="1">
              <a:spLocks noChangeArrowheads="1"/>
            </p:cNvSpPr>
            <p:nvPr/>
          </p:nvSpPr>
          <p:spPr bwMode="auto">
            <a:xfrm rot="-5400000">
              <a:off x="213" y="3075"/>
              <a:ext cx="12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block access probability</a:t>
              </a:r>
            </a:p>
          </p:txBody>
        </p:sp>
        <p:sp>
          <p:nvSpPr>
            <p:cNvPr id="140350" name="Text Box 54"/>
            <p:cNvSpPr txBox="1">
              <a:spLocks noChangeArrowheads="1"/>
            </p:cNvSpPr>
            <p:nvPr/>
          </p:nvSpPr>
          <p:spPr bwMode="auto">
            <a:xfrm>
              <a:off x="1511" y="3816"/>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cylinder number</a:t>
              </a:r>
            </a:p>
          </p:txBody>
        </p:sp>
      </p:grpSp>
      <p:sp>
        <p:nvSpPr>
          <p:cNvPr id="1335351" name="Freeform 55"/>
          <p:cNvSpPr>
            <a:spLocks/>
          </p:cNvSpPr>
          <p:nvPr/>
        </p:nvSpPr>
        <p:spPr bwMode="auto">
          <a:xfrm>
            <a:off x="925513" y="4241800"/>
            <a:ext cx="3070225" cy="1998663"/>
          </a:xfrm>
          <a:custGeom>
            <a:avLst/>
            <a:gdLst>
              <a:gd name="T0" fmla="*/ 0 w 1934"/>
              <a:gd name="T1" fmla="*/ 1253 h 1259"/>
              <a:gd name="T2" fmla="*/ 319 w 1934"/>
              <a:gd name="T3" fmla="*/ 996 h 1259"/>
              <a:gd name="T4" fmla="*/ 951 w 1934"/>
              <a:gd name="T5" fmla="*/ 1 h 1259"/>
              <a:gd name="T6" fmla="*/ 1571 w 1934"/>
              <a:gd name="T7" fmla="*/ 1002 h 1259"/>
              <a:gd name="T8" fmla="*/ 1934 w 1934"/>
              <a:gd name="T9" fmla="*/ 1259 h 1259"/>
              <a:gd name="T10" fmla="*/ 0 60000 65536"/>
              <a:gd name="T11" fmla="*/ 0 60000 65536"/>
              <a:gd name="T12" fmla="*/ 0 60000 65536"/>
              <a:gd name="T13" fmla="*/ 0 60000 65536"/>
              <a:gd name="T14" fmla="*/ 0 60000 65536"/>
              <a:gd name="T15" fmla="*/ 0 w 1934"/>
              <a:gd name="T16" fmla="*/ 0 h 1259"/>
              <a:gd name="T17" fmla="*/ 1934 w 1934"/>
              <a:gd name="T18" fmla="*/ 1259 h 1259"/>
            </a:gdLst>
            <a:ahLst/>
            <a:cxnLst>
              <a:cxn ang="T10">
                <a:pos x="T0" y="T1"/>
              </a:cxn>
              <a:cxn ang="T11">
                <a:pos x="T2" y="T3"/>
              </a:cxn>
              <a:cxn ang="T12">
                <a:pos x="T4" y="T5"/>
              </a:cxn>
              <a:cxn ang="T13">
                <a:pos x="T6" y="T7"/>
              </a:cxn>
              <a:cxn ang="T14">
                <a:pos x="T8" y="T9"/>
              </a:cxn>
            </a:cxnLst>
            <a:rect l="T15" t="T16" r="T17" b="T18"/>
            <a:pathLst>
              <a:path w="1934" h="1259">
                <a:moveTo>
                  <a:pt x="0" y="1253"/>
                </a:moveTo>
                <a:cubicBezTo>
                  <a:pt x="80" y="1229"/>
                  <a:pt x="161" y="1205"/>
                  <a:pt x="319" y="996"/>
                </a:cubicBezTo>
                <a:cubicBezTo>
                  <a:pt x="477" y="787"/>
                  <a:pt x="742" y="0"/>
                  <a:pt x="951" y="1"/>
                </a:cubicBezTo>
                <a:cubicBezTo>
                  <a:pt x="1160" y="2"/>
                  <a:pt x="1407" y="792"/>
                  <a:pt x="1571" y="1002"/>
                </a:cubicBezTo>
                <a:cubicBezTo>
                  <a:pt x="1735" y="1212"/>
                  <a:pt x="1834" y="1235"/>
                  <a:pt x="1934" y="1259"/>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grpSp>
        <p:nvGrpSpPr>
          <p:cNvPr id="4" name="Group 56"/>
          <p:cNvGrpSpPr>
            <a:grpSpLocks/>
          </p:cNvGrpSpPr>
          <p:nvPr/>
        </p:nvGrpSpPr>
        <p:grpSpPr bwMode="auto">
          <a:xfrm>
            <a:off x="4621213" y="4202113"/>
            <a:ext cx="3627437" cy="2416175"/>
            <a:chOff x="758" y="2486"/>
            <a:chExt cx="2285" cy="1522"/>
          </a:xfrm>
        </p:grpSpPr>
        <p:sp>
          <p:nvSpPr>
            <p:cNvPr id="140343" name="Line 57"/>
            <p:cNvSpPr>
              <a:spLocks noChangeShapeType="1"/>
            </p:cNvSpPr>
            <p:nvPr/>
          </p:nvSpPr>
          <p:spPr bwMode="auto">
            <a:xfrm>
              <a:off x="965" y="3825"/>
              <a:ext cx="207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40344" name="Line 58"/>
            <p:cNvSpPr>
              <a:spLocks noChangeShapeType="1"/>
            </p:cNvSpPr>
            <p:nvPr/>
          </p:nvSpPr>
          <p:spPr bwMode="auto">
            <a:xfrm flipV="1">
              <a:off x="970" y="2486"/>
              <a:ext cx="0" cy="133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40345" name="Text Box 59"/>
            <p:cNvSpPr txBox="1">
              <a:spLocks noChangeArrowheads="1"/>
            </p:cNvSpPr>
            <p:nvPr/>
          </p:nvSpPr>
          <p:spPr bwMode="auto">
            <a:xfrm rot="-5400000">
              <a:off x="213" y="3075"/>
              <a:ext cx="12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block access probability</a:t>
              </a:r>
            </a:p>
          </p:txBody>
        </p:sp>
        <p:sp>
          <p:nvSpPr>
            <p:cNvPr id="140346" name="Text Box 60"/>
            <p:cNvSpPr txBox="1">
              <a:spLocks noChangeArrowheads="1"/>
            </p:cNvSpPr>
            <p:nvPr/>
          </p:nvSpPr>
          <p:spPr bwMode="auto">
            <a:xfrm>
              <a:off x="1511" y="3816"/>
              <a:ext cx="91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cylinder number</a:t>
              </a:r>
            </a:p>
          </p:txBody>
        </p:sp>
      </p:grpSp>
      <p:sp>
        <p:nvSpPr>
          <p:cNvPr id="1335357" name="Freeform 61"/>
          <p:cNvSpPr>
            <a:spLocks/>
          </p:cNvSpPr>
          <p:nvPr/>
        </p:nvSpPr>
        <p:spPr bwMode="auto">
          <a:xfrm>
            <a:off x="5059363" y="4187825"/>
            <a:ext cx="3109912" cy="2054225"/>
          </a:xfrm>
          <a:custGeom>
            <a:avLst/>
            <a:gdLst>
              <a:gd name="T0" fmla="*/ 0 w 1959"/>
              <a:gd name="T1" fmla="*/ 1275 h 1294"/>
              <a:gd name="T2" fmla="*/ 839 w 1959"/>
              <a:gd name="T3" fmla="*/ 724 h 1294"/>
              <a:gd name="T4" fmla="*/ 1233 w 1959"/>
              <a:gd name="T5" fmla="*/ 48 h 1294"/>
              <a:gd name="T6" fmla="*/ 1596 w 1959"/>
              <a:gd name="T7" fmla="*/ 1012 h 1294"/>
              <a:gd name="T8" fmla="*/ 1959 w 1959"/>
              <a:gd name="T9" fmla="*/ 1294 h 1294"/>
              <a:gd name="T10" fmla="*/ 0 60000 65536"/>
              <a:gd name="T11" fmla="*/ 0 60000 65536"/>
              <a:gd name="T12" fmla="*/ 0 60000 65536"/>
              <a:gd name="T13" fmla="*/ 0 60000 65536"/>
              <a:gd name="T14" fmla="*/ 0 60000 65536"/>
              <a:gd name="T15" fmla="*/ 0 w 1959"/>
              <a:gd name="T16" fmla="*/ 0 h 1294"/>
              <a:gd name="T17" fmla="*/ 1959 w 1959"/>
              <a:gd name="T18" fmla="*/ 1294 h 1294"/>
            </a:gdLst>
            <a:ahLst/>
            <a:cxnLst>
              <a:cxn ang="T10">
                <a:pos x="T0" y="T1"/>
              </a:cxn>
              <a:cxn ang="T11">
                <a:pos x="T2" y="T3"/>
              </a:cxn>
              <a:cxn ang="T12">
                <a:pos x="T4" y="T5"/>
              </a:cxn>
              <a:cxn ang="T13">
                <a:pos x="T6" y="T7"/>
              </a:cxn>
              <a:cxn ang="T14">
                <a:pos x="T8" y="T9"/>
              </a:cxn>
            </a:cxnLst>
            <a:rect l="T15" t="T16" r="T17" b="T18"/>
            <a:pathLst>
              <a:path w="1959" h="1294">
                <a:moveTo>
                  <a:pt x="0" y="1275"/>
                </a:moveTo>
                <a:cubicBezTo>
                  <a:pt x="317" y="1101"/>
                  <a:pt x="634" y="928"/>
                  <a:pt x="839" y="724"/>
                </a:cubicBezTo>
                <a:cubicBezTo>
                  <a:pt x="1044" y="520"/>
                  <a:pt x="1107" y="0"/>
                  <a:pt x="1233" y="48"/>
                </a:cubicBezTo>
                <a:cubicBezTo>
                  <a:pt x="1359" y="96"/>
                  <a:pt x="1475" y="804"/>
                  <a:pt x="1596" y="1012"/>
                </a:cubicBezTo>
                <a:cubicBezTo>
                  <a:pt x="1717" y="1220"/>
                  <a:pt x="1838" y="1257"/>
                  <a:pt x="1959" y="1294"/>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335358" name="Text Box 62"/>
          <p:cNvSpPr txBox="1">
            <a:spLocks noChangeArrowheads="1"/>
          </p:cNvSpPr>
          <p:nvPr/>
        </p:nvSpPr>
        <p:spPr bwMode="auto">
          <a:xfrm>
            <a:off x="911225" y="4206875"/>
            <a:ext cx="965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organ-pipe:</a:t>
            </a:r>
          </a:p>
        </p:txBody>
      </p:sp>
      <p:sp>
        <p:nvSpPr>
          <p:cNvPr id="1335359" name="Text Box 63"/>
          <p:cNvSpPr txBox="1">
            <a:spLocks noChangeArrowheads="1"/>
          </p:cNvSpPr>
          <p:nvPr/>
        </p:nvSpPr>
        <p:spPr bwMode="auto">
          <a:xfrm>
            <a:off x="5033963" y="4205288"/>
            <a:ext cx="1592262"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solidFill>
                  <a:schemeClr val="folHlink"/>
                </a:solidFill>
              </a:rPr>
              <a:t>modified organ-pipe:</a:t>
            </a:r>
          </a:p>
        </p:txBody>
      </p:sp>
      <p:sp>
        <p:nvSpPr>
          <p:cNvPr id="1335360" name="Text Box 64"/>
          <p:cNvSpPr txBox="1">
            <a:spLocks noChangeArrowheads="1"/>
          </p:cNvSpPr>
          <p:nvPr/>
        </p:nvSpPr>
        <p:spPr bwMode="auto">
          <a:xfrm>
            <a:off x="7115175" y="4081463"/>
            <a:ext cx="1990725" cy="158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u="sng">
                <a:solidFill>
                  <a:schemeClr val="hlink"/>
                </a:solidFill>
              </a:rPr>
              <a:t>Note:</a:t>
            </a:r>
            <a:br>
              <a:rPr lang="en-US" sz="1400" u="sng">
                <a:solidFill>
                  <a:schemeClr val="hlink"/>
                </a:solidFill>
              </a:rPr>
            </a:br>
            <a:r>
              <a:rPr lang="en-US" sz="1400" b="0">
                <a:solidFill>
                  <a:schemeClr val="hlink"/>
                </a:solidFill>
              </a:rPr>
              <a:t>skew dependent on    </a:t>
            </a:r>
            <a:br>
              <a:rPr lang="en-US" sz="1400" b="0">
                <a:solidFill>
                  <a:schemeClr val="hlink"/>
                </a:solidFill>
              </a:rPr>
            </a:br>
            <a:r>
              <a:rPr lang="en-US" sz="1400" b="0">
                <a:solidFill>
                  <a:schemeClr val="hlink"/>
                </a:solidFill>
              </a:rPr>
              <a:t>  tradeoff between </a:t>
            </a:r>
            <a:br>
              <a:rPr lang="en-US" sz="1400" b="0">
                <a:solidFill>
                  <a:schemeClr val="hlink"/>
                </a:solidFill>
              </a:rPr>
            </a:br>
            <a:r>
              <a:rPr lang="en-US" sz="1400" b="0">
                <a:solidFill>
                  <a:schemeClr val="hlink"/>
                </a:solidFill>
              </a:rPr>
              <a:t>   </a:t>
            </a:r>
            <a:r>
              <a:rPr lang="en-US" sz="1400" b="0" i="1">
                <a:solidFill>
                  <a:schemeClr val="hlink"/>
                </a:solidFill>
              </a:rPr>
              <a:t>zoned transfer time </a:t>
            </a:r>
            <a:br>
              <a:rPr lang="en-US" sz="1400" b="0" i="1">
                <a:solidFill>
                  <a:schemeClr val="hlink"/>
                </a:solidFill>
              </a:rPr>
            </a:br>
            <a:r>
              <a:rPr lang="en-US" sz="1400" b="0" i="1">
                <a:solidFill>
                  <a:schemeClr val="hlink"/>
                </a:solidFill>
              </a:rPr>
              <a:t>    and storage</a:t>
            </a:r>
            <a:br>
              <a:rPr lang="en-US" sz="1400" b="0" i="1">
                <a:solidFill>
                  <a:schemeClr val="hlink"/>
                </a:solidFill>
              </a:rPr>
            </a:br>
            <a:r>
              <a:rPr lang="en-US" sz="1400" b="0" i="1">
                <a:solidFill>
                  <a:schemeClr val="hlink"/>
                </a:solidFill>
              </a:rPr>
              <a:t>     capacity</a:t>
            </a:r>
            <a:r>
              <a:rPr lang="en-US" sz="1400" b="0">
                <a:solidFill>
                  <a:schemeClr val="hlink"/>
                </a:solidFill>
              </a:rPr>
              <a:t>  </a:t>
            </a:r>
            <a:r>
              <a:rPr lang="en-US" sz="1400">
                <a:solidFill>
                  <a:schemeClr val="hlink"/>
                </a:solidFill>
              </a:rPr>
              <a:t>vs.</a:t>
            </a:r>
            <a:r>
              <a:rPr lang="en-US" sz="1400" b="0">
                <a:solidFill>
                  <a:schemeClr val="hlink"/>
                </a:solidFill>
              </a:rPr>
              <a:t> </a:t>
            </a:r>
            <a:br>
              <a:rPr lang="en-US" sz="1400" b="0">
                <a:solidFill>
                  <a:schemeClr val="hlink"/>
                </a:solidFill>
              </a:rPr>
            </a:br>
            <a:r>
              <a:rPr lang="en-US" sz="1400" b="0">
                <a:solidFill>
                  <a:schemeClr val="hlink"/>
                </a:solidFill>
              </a:rPr>
              <a:t>       </a:t>
            </a:r>
            <a:r>
              <a:rPr lang="en-US" sz="1400" b="0" i="1">
                <a:solidFill>
                  <a:schemeClr val="hlink"/>
                </a:solidFill>
              </a:rPr>
              <a:t>seek time</a:t>
            </a:r>
            <a:endParaRPr lang="en-US" sz="1400" b="0" i="1" baseline="40000">
              <a:solidFill>
                <a:schemeClr val="hlink"/>
              </a:solidFill>
            </a:endParaRPr>
          </a:p>
        </p:txBody>
      </p:sp>
    </p:spTree>
    <p:extLst>
      <p:ext uri="{BB962C8B-B14F-4D97-AF65-F5344CB8AC3E}">
        <p14:creationId xmlns:p14="http://schemas.microsoft.com/office/powerpoint/2010/main" val="2030754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353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52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353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53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53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0" presetClass="path" presetSubtype="0" repeatCount="5000" accel="50000" decel="50000" fill="hold" nodeType="clickEffect">
                                  <p:stCondLst>
                                    <p:cond delay="0"/>
                                  </p:stCondLst>
                                  <p:childTnLst>
                                    <p:animMotion origin="layout" path="M -0.00052 -0.00069 L 0.63212 0.00093 L -0.00052 -0.00069 Z " pathEditMode="relative" ptsTypes="AAA">
                                      <p:cBhvr>
                                        <p:cTn id="20" dur="5000" fill="hold"/>
                                        <p:tgtEl>
                                          <p:spTgt spid="2"/>
                                        </p:tgtEl>
                                        <p:attrNameLst>
                                          <p:attrName>ppt_x</p:attrName>
                                          <p:attrName>ppt_y</p:attrName>
                                        </p:attrNameLst>
                                      </p:cBhvr>
                                    </p:animMotion>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335299">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535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35351"/>
                                        </p:tgtEl>
                                        <p:attrNameLst>
                                          <p:attrName>style.visibility</p:attrName>
                                        </p:attrNameLst>
                                      </p:cBhvr>
                                      <p:to>
                                        <p:strVal val="visible"/>
                                      </p:to>
                                    </p:set>
                                    <p:animEffect transition="in" filter="wipe(left)">
                                      <p:cBhvr>
                                        <p:cTn id="33" dur="2000"/>
                                        <p:tgtEl>
                                          <p:spTgt spid="133535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335299">
                                            <p:txEl>
                                              <p:pRg st="3" end="3"/>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35359"/>
                                        </p:tgtEl>
                                        <p:attrNameLst>
                                          <p:attrName>style.visibility</p:attrName>
                                        </p:attrNameLst>
                                      </p:cBhvr>
                                      <p:to>
                                        <p:strVal val="visible"/>
                                      </p:to>
                                    </p:set>
                                  </p:childTnLst>
                                </p:cTn>
                              </p:par>
                            </p:childTnLst>
                          </p:cTn>
                        </p:par>
                        <p:par>
                          <p:cTn id="42" fill="hold" nodeType="afterGroup">
                            <p:stCondLst>
                              <p:cond delay="0"/>
                            </p:stCondLst>
                            <p:childTnLst>
                              <p:par>
                                <p:cTn id="43" presetID="22" presetClass="entr" presetSubtype="8" fill="hold" grpId="0" nodeType="afterEffect">
                                  <p:stCondLst>
                                    <p:cond delay="0"/>
                                  </p:stCondLst>
                                  <p:childTnLst>
                                    <p:set>
                                      <p:cBhvr>
                                        <p:cTn id="44" dur="1" fill="hold">
                                          <p:stCondLst>
                                            <p:cond delay="0"/>
                                          </p:stCondLst>
                                        </p:cTn>
                                        <p:tgtEl>
                                          <p:spTgt spid="1335357"/>
                                        </p:tgtEl>
                                        <p:attrNameLst>
                                          <p:attrName>style.visibility</p:attrName>
                                        </p:attrNameLst>
                                      </p:cBhvr>
                                      <p:to>
                                        <p:strVal val="visible"/>
                                      </p:to>
                                    </p:set>
                                    <p:animEffect transition="in" filter="wipe(left)">
                                      <p:cBhvr>
                                        <p:cTn id="45" dur="2000"/>
                                        <p:tgtEl>
                                          <p:spTgt spid="133535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353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5340" grpId="0"/>
      <p:bldP spid="1335341" grpId="0"/>
      <p:bldP spid="1335342" grpId="0"/>
      <p:bldP spid="1335351" grpId="0" animBg="1"/>
      <p:bldP spid="1335357" grpId="0" animBg="1"/>
      <p:bldP spid="1335358" grpId="0"/>
      <p:bldP spid="1335359" grpId="0"/>
      <p:bldP spid="1335360"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6274" name="Rectangle 2"/>
          <p:cNvSpPr>
            <a:spLocks noGrp="1" noChangeArrowheads="1"/>
          </p:cNvSpPr>
          <p:nvPr>
            <p:ph type="ctrTitle"/>
          </p:nvPr>
        </p:nvSpPr>
        <p:spPr>
          <a:xfrm>
            <a:off x="638175" y="1704975"/>
            <a:ext cx="7361238" cy="1462088"/>
          </a:xfrm>
        </p:spPr>
        <p:txBody>
          <a:bodyPr/>
          <a:lstStyle/>
          <a:p>
            <a:pPr eaLnBrk="1" hangingPunct="1"/>
            <a:r>
              <a:rPr lang="en-US" sz="5400"/>
              <a:t>Memory Caching</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22" name="Line 2"/>
          <p:cNvSpPr>
            <a:spLocks noChangeShapeType="1"/>
          </p:cNvSpPr>
          <p:nvPr/>
        </p:nvSpPr>
        <p:spPr bwMode="auto">
          <a:xfrm flipV="1">
            <a:off x="1852613" y="2420938"/>
            <a:ext cx="0" cy="8270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208323" name="AutoShape 3"/>
          <p:cNvSpPr>
            <a:spLocks noChangeArrowheads="1"/>
          </p:cNvSpPr>
          <p:nvPr/>
        </p:nvSpPr>
        <p:spPr bwMode="auto">
          <a:xfrm>
            <a:off x="1168400" y="1520825"/>
            <a:ext cx="1404938" cy="1260475"/>
          </a:xfrm>
          <a:prstGeom prst="roundRect">
            <a:avLst>
              <a:gd name="adj" fmla="val 16667"/>
            </a:avLst>
          </a:prstGeom>
          <a:solidFill>
            <a:srgbClr val="FFCC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Pentium 4</a:t>
            </a:r>
          </a:p>
          <a:p>
            <a:pPr algn="ctr"/>
            <a:r>
              <a:rPr lang="en-US" sz="1600">
                <a:solidFill>
                  <a:schemeClr val="bg1"/>
                </a:solidFill>
              </a:rPr>
              <a:t>Processor</a:t>
            </a:r>
          </a:p>
          <a:p>
            <a:pPr algn="ctr"/>
            <a:endParaRPr lang="en-US" sz="1600">
              <a:solidFill>
                <a:schemeClr val="bg1"/>
              </a:solidFill>
            </a:endParaRPr>
          </a:p>
          <a:p>
            <a:pPr algn="ctr"/>
            <a:endParaRPr lang="en-US" sz="1600">
              <a:solidFill>
                <a:schemeClr val="bg1"/>
              </a:solidFill>
            </a:endParaRPr>
          </a:p>
        </p:txBody>
      </p:sp>
      <p:sp>
        <p:nvSpPr>
          <p:cNvPr id="1208324" name="AutoShape 4"/>
          <p:cNvSpPr>
            <a:spLocks noChangeArrowheads="1"/>
          </p:cNvSpPr>
          <p:nvPr/>
        </p:nvSpPr>
        <p:spPr bwMode="auto">
          <a:xfrm>
            <a:off x="1223963" y="2205038"/>
            <a:ext cx="1295400" cy="180975"/>
          </a:xfrm>
          <a:prstGeom prst="roundRect">
            <a:avLst>
              <a:gd name="adj" fmla="val 16667"/>
            </a:avLst>
          </a:prstGeom>
          <a:solidFill>
            <a:srgbClr val="009900"/>
          </a:solidFill>
          <a:ln w="9525">
            <a:solidFill>
              <a:schemeClr val="tx1"/>
            </a:solidFill>
            <a:round/>
            <a:headEnd/>
            <a:tailEnd/>
          </a:ln>
        </p:spPr>
        <p:txBody>
          <a:bodyPr wrap="none" anchor="ctr"/>
          <a:lstStyle/>
          <a:p>
            <a:pPr algn="ctr"/>
            <a:r>
              <a:rPr lang="en-US" sz="1000">
                <a:solidFill>
                  <a:schemeClr val="bg1"/>
                </a:solidFill>
              </a:rPr>
              <a:t>registers</a:t>
            </a:r>
          </a:p>
        </p:txBody>
      </p:sp>
      <p:sp>
        <p:nvSpPr>
          <p:cNvPr id="1208325" name="AutoShape 5"/>
          <p:cNvSpPr>
            <a:spLocks noChangeArrowheads="1"/>
          </p:cNvSpPr>
          <p:nvPr/>
        </p:nvSpPr>
        <p:spPr bwMode="auto">
          <a:xfrm>
            <a:off x="1223963" y="2420938"/>
            <a:ext cx="1295400" cy="180975"/>
          </a:xfrm>
          <a:prstGeom prst="roundRect">
            <a:avLst>
              <a:gd name="adj" fmla="val 16667"/>
            </a:avLst>
          </a:prstGeom>
          <a:solidFill>
            <a:srgbClr val="009900"/>
          </a:solidFill>
          <a:ln w="9525">
            <a:solidFill>
              <a:schemeClr val="tx1"/>
            </a:solidFill>
            <a:round/>
            <a:headEnd/>
            <a:tailEnd/>
          </a:ln>
        </p:spPr>
        <p:txBody>
          <a:bodyPr wrap="none" anchor="ctr"/>
          <a:lstStyle/>
          <a:p>
            <a:pPr algn="ctr"/>
            <a:r>
              <a:rPr lang="en-US" sz="1000">
                <a:solidFill>
                  <a:schemeClr val="bg1"/>
                </a:solidFill>
              </a:rPr>
              <a:t>cache(s)</a:t>
            </a:r>
          </a:p>
        </p:txBody>
      </p:sp>
      <p:sp>
        <p:nvSpPr>
          <p:cNvPr id="1208326" name="Line 6"/>
          <p:cNvSpPr>
            <a:spLocks noChangeShapeType="1"/>
          </p:cNvSpPr>
          <p:nvPr/>
        </p:nvSpPr>
        <p:spPr bwMode="auto">
          <a:xfrm flipV="1">
            <a:off x="1852613" y="4616450"/>
            <a:ext cx="0" cy="5397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nvGrpSpPr>
          <p:cNvPr id="2" name="Group 7"/>
          <p:cNvGrpSpPr>
            <a:grpSpLocks/>
          </p:cNvGrpSpPr>
          <p:nvPr/>
        </p:nvGrpSpPr>
        <p:grpSpPr bwMode="auto">
          <a:xfrm>
            <a:off x="1168400" y="5157788"/>
            <a:ext cx="1404938" cy="1403350"/>
            <a:chOff x="453" y="1833"/>
            <a:chExt cx="658" cy="658"/>
          </a:xfrm>
        </p:grpSpPr>
        <p:sp>
          <p:nvSpPr>
            <p:cNvPr id="32804" name="Rectangle 8"/>
            <p:cNvSpPr>
              <a:spLocks noChangeArrowheads="1"/>
            </p:cNvSpPr>
            <p:nvPr/>
          </p:nvSpPr>
          <p:spPr bwMode="auto">
            <a:xfrm>
              <a:off x="453" y="1833"/>
              <a:ext cx="658" cy="65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32805" name="AutoShape 9"/>
            <p:cNvSpPr>
              <a:spLocks noChangeArrowheads="1"/>
            </p:cNvSpPr>
            <p:nvPr/>
          </p:nvSpPr>
          <p:spPr bwMode="auto">
            <a:xfrm>
              <a:off x="532" y="1901"/>
              <a:ext cx="499" cy="522"/>
            </a:xfrm>
            <a:prstGeom prst="roundRect">
              <a:avLst>
                <a:gd name="adj" fmla="val 16667"/>
              </a:avLst>
            </a:prstGeom>
            <a:solidFill>
              <a:srgbClr val="6699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I/O</a:t>
              </a:r>
            </a:p>
            <a:p>
              <a:pPr algn="ctr"/>
              <a:r>
                <a:rPr lang="en-US" sz="1600">
                  <a:solidFill>
                    <a:schemeClr val="bg1"/>
                  </a:solidFill>
                </a:rPr>
                <a:t>controller</a:t>
              </a:r>
            </a:p>
            <a:p>
              <a:pPr algn="ctr"/>
              <a:r>
                <a:rPr lang="en-US" sz="1600">
                  <a:solidFill>
                    <a:schemeClr val="bg1"/>
                  </a:solidFill>
                </a:rPr>
                <a:t>hub</a:t>
              </a:r>
            </a:p>
          </p:txBody>
        </p:sp>
      </p:grpSp>
      <p:grpSp>
        <p:nvGrpSpPr>
          <p:cNvPr id="3" name="Group 10"/>
          <p:cNvGrpSpPr>
            <a:grpSpLocks/>
          </p:cNvGrpSpPr>
          <p:nvPr/>
        </p:nvGrpSpPr>
        <p:grpSpPr bwMode="auto">
          <a:xfrm>
            <a:off x="1168400" y="3248025"/>
            <a:ext cx="1404938" cy="1368425"/>
            <a:chOff x="453" y="1833"/>
            <a:chExt cx="658" cy="658"/>
          </a:xfrm>
        </p:grpSpPr>
        <p:sp>
          <p:nvSpPr>
            <p:cNvPr id="32802" name="Rectangle 11"/>
            <p:cNvSpPr>
              <a:spLocks noChangeArrowheads="1"/>
            </p:cNvSpPr>
            <p:nvPr/>
          </p:nvSpPr>
          <p:spPr bwMode="auto">
            <a:xfrm>
              <a:off x="453" y="1833"/>
              <a:ext cx="658" cy="658"/>
            </a:xfrm>
            <a:prstGeom prst="rect">
              <a:avLst/>
            </a:prstGeom>
            <a:solidFill>
              <a:schemeClr val="folHlink"/>
            </a:solidFill>
            <a:ln w="9525">
              <a:solidFill>
                <a:schemeClr val="tx1"/>
              </a:solidFill>
              <a:miter lim="800000"/>
              <a:headEnd/>
              <a:tailEnd/>
            </a:ln>
          </p:spPr>
          <p:txBody>
            <a:bodyPr wrap="none" anchor="ctr"/>
            <a:lstStyle/>
            <a:p>
              <a:endParaRPr lang="nb-NO"/>
            </a:p>
          </p:txBody>
        </p:sp>
        <p:sp>
          <p:nvSpPr>
            <p:cNvPr id="32803" name="AutoShape 12"/>
            <p:cNvSpPr>
              <a:spLocks noChangeArrowheads="1"/>
            </p:cNvSpPr>
            <p:nvPr/>
          </p:nvSpPr>
          <p:spPr bwMode="auto">
            <a:xfrm>
              <a:off x="532" y="1901"/>
              <a:ext cx="499" cy="522"/>
            </a:xfrm>
            <a:prstGeom prst="roundRect">
              <a:avLst>
                <a:gd name="adj" fmla="val 16667"/>
              </a:avLst>
            </a:prstGeom>
            <a:solidFill>
              <a:srgbClr val="6699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memory</a:t>
              </a:r>
            </a:p>
            <a:p>
              <a:pPr algn="ctr"/>
              <a:r>
                <a:rPr lang="en-US" sz="1600">
                  <a:solidFill>
                    <a:schemeClr val="bg1"/>
                  </a:solidFill>
                </a:rPr>
                <a:t>controller</a:t>
              </a:r>
            </a:p>
            <a:p>
              <a:pPr algn="ctr"/>
              <a:r>
                <a:rPr lang="en-US" sz="1600">
                  <a:solidFill>
                    <a:schemeClr val="bg1"/>
                  </a:solidFill>
                </a:rPr>
                <a:t>hub</a:t>
              </a:r>
            </a:p>
          </p:txBody>
        </p:sp>
      </p:grpSp>
      <p:sp>
        <p:nvSpPr>
          <p:cNvPr id="1208333" name="AutoShape 13"/>
          <p:cNvSpPr>
            <a:spLocks noChangeArrowheads="1"/>
          </p:cNvSpPr>
          <p:nvPr/>
        </p:nvSpPr>
        <p:spPr bwMode="auto">
          <a:xfrm>
            <a:off x="4121150" y="3211513"/>
            <a:ext cx="1800225" cy="288925"/>
          </a:xfrm>
          <a:prstGeom prst="roundRect">
            <a:avLst>
              <a:gd name="adj" fmla="val 16667"/>
            </a:avLst>
          </a:prstGeom>
          <a:solidFill>
            <a:srgbClr val="009900"/>
          </a:solidFill>
          <a:ln w="9525">
            <a:solidFill>
              <a:schemeClr val="tx1"/>
            </a:solidFill>
            <a:round/>
            <a:headEnd/>
            <a:tailEnd/>
          </a:ln>
        </p:spPr>
        <p:txBody>
          <a:bodyPr wrap="none" anchor="ctr"/>
          <a:lstStyle/>
          <a:p>
            <a:pPr algn="ctr"/>
            <a:r>
              <a:rPr lang="en-US" sz="1600">
                <a:solidFill>
                  <a:schemeClr val="bg1"/>
                </a:solidFill>
              </a:rPr>
              <a:t>RDRAM</a:t>
            </a:r>
          </a:p>
        </p:txBody>
      </p:sp>
      <p:sp>
        <p:nvSpPr>
          <p:cNvPr id="1208334" name="AutoShape 14"/>
          <p:cNvSpPr>
            <a:spLocks noChangeArrowheads="1"/>
          </p:cNvSpPr>
          <p:nvPr/>
        </p:nvSpPr>
        <p:spPr bwMode="auto">
          <a:xfrm>
            <a:off x="4121150" y="3533775"/>
            <a:ext cx="1800225" cy="288925"/>
          </a:xfrm>
          <a:prstGeom prst="roundRect">
            <a:avLst>
              <a:gd name="adj" fmla="val 16667"/>
            </a:avLst>
          </a:prstGeom>
          <a:solidFill>
            <a:srgbClr val="009900"/>
          </a:solidFill>
          <a:ln w="9525">
            <a:solidFill>
              <a:schemeClr val="tx1"/>
            </a:solidFill>
            <a:round/>
            <a:headEnd/>
            <a:tailEnd/>
          </a:ln>
        </p:spPr>
        <p:txBody>
          <a:bodyPr wrap="none" anchor="ctr"/>
          <a:lstStyle/>
          <a:p>
            <a:pPr algn="ctr"/>
            <a:r>
              <a:rPr lang="en-US" sz="1600">
                <a:solidFill>
                  <a:schemeClr val="bg1"/>
                </a:solidFill>
              </a:rPr>
              <a:t>RDRAM</a:t>
            </a:r>
          </a:p>
        </p:txBody>
      </p:sp>
      <p:sp>
        <p:nvSpPr>
          <p:cNvPr id="1208335" name="AutoShape 15"/>
          <p:cNvSpPr>
            <a:spLocks noChangeArrowheads="1"/>
          </p:cNvSpPr>
          <p:nvPr/>
        </p:nvSpPr>
        <p:spPr bwMode="auto">
          <a:xfrm>
            <a:off x="4121150" y="3967163"/>
            <a:ext cx="1800225" cy="288925"/>
          </a:xfrm>
          <a:prstGeom prst="roundRect">
            <a:avLst>
              <a:gd name="adj" fmla="val 16667"/>
            </a:avLst>
          </a:prstGeom>
          <a:solidFill>
            <a:srgbClr val="009900"/>
          </a:solidFill>
          <a:ln w="9525">
            <a:solidFill>
              <a:schemeClr val="tx1"/>
            </a:solidFill>
            <a:round/>
            <a:headEnd/>
            <a:tailEnd/>
          </a:ln>
        </p:spPr>
        <p:txBody>
          <a:bodyPr wrap="none" anchor="ctr"/>
          <a:lstStyle/>
          <a:p>
            <a:pPr algn="ctr"/>
            <a:r>
              <a:rPr lang="en-US" sz="1600">
                <a:solidFill>
                  <a:schemeClr val="bg1"/>
                </a:solidFill>
              </a:rPr>
              <a:t>RDRAM</a:t>
            </a:r>
          </a:p>
        </p:txBody>
      </p:sp>
      <p:sp>
        <p:nvSpPr>
          <p:cNvPr id="1208336" name="AutoShape 16"/>
          <p:cNvSpPr>
            <a:spLocks noChangeArrowheads="1"/>
          </p:cNvSpPr>
          <p:nvPr/>
        </p:nvSpPr>
        <p:spPr bwMode="auto">
          <a:xfrm>
            <a:off x="4121150" y="4291013"/>
            <a:ext cx="1800225" cy="288925"/>
          </a:xfrm>
          <a:prstGeom prst="roundRect">
            <a:avLst>
              <a:gd name="adj" fmla="val 16667"/>
            </a:avLst>
          </a:prstGeom>
          <a:solidFill>
            <a:srgbClr val="009900"/>
          </a:solidFill>
          <a:ln w="9525">
            <a:solidFill>
              <a:schemeClr val="tx1"/>
            </a:solidFill>
            <a:round/>
            <a:headEnd/>
            <a:tailEnd/>
          </a:ln>
        </p:spPr>
        <p:txBody>
          <a:bodyPr wrap="none" anchor="ctr"/>
          <a:lstStyle/>
          <a:p>
            <a:pPr algn="ctr"/>
            <a:r>
              <a:rPr lang="en-US" sz="1600">
                <a:solidFill>
                  <a:schemeClr val="bg1"/>
                </a:solidFill>
              </a:rPr>
              <a:t>RDRAM</a:t>
            </a:r>
          </a:p>
        </p:txBody>
      </p:sp>
      <p:sp>
        <p:nvSpPr>
          <p:cNvPr id="1208337" name="AutoShape 17"/>
          <p:cNvSpPr>
            <a:spLocks noChangeArrowheads="1"/>
          </p:cNvSpPr>
          <p:nvPr/>
        </p:nvSpPr>
        <p:spPr bwMode="auto">
          <a:xfrm>
            <a:off x="4121150" y="5516563"/>
            <a:ext cx="1800225" cy="288925"/>
          </a:xfrm>
          <a:prstGeom prst="roundRect">
            <a:avLst>
              <a:gd name="adj" fmla="val 16667"/>
            </a:avLst>
          </a:prstGeom>
          <a:solidFill>
            <a:srgbClr val="33CC33"/>
          </a:solidFill>
          <a:ln w="9525">
            <a:solidFill>
              <a:schemeClr val="tx1"/>
            </a:solidFill>
            <a:round/>
            <a:headEnd/>
            <a:tailEnd/>
          </a:ln>
        </p:spPr>
        <p:txBody>
          <a:bodyPr wrap="none" anchor="ctr"/>
          <a:lstStyle/>
          <a:p>
            <a:pPr algn="ctr"/>
            <a:r>
              <a:rPr lang="en-US" sz="1600">
                <a:solidFill>
                  <a:schemeClr val="bg1"/>
                </a:solidFill>
              </a:rPr>
              <a:t>PCI slots</a:t>
            </a:r>
          </a:p>
        </p:txBody>
      </p:sp>
      <p:sp>
        <p:nvSpPr>
          <p:cNvPr id="1208338" name="AutoShape 18"/>
          <p:cNvSpPr>
            <a:spLocks noChangeArrowheads="1"/>
          </p:cNvSpPr>
          <p:nvPr/>
        </p:nvSpPr>
        <p:spPr bwMode="auto">
          <a:xfrm>
            <a:off x="4121150" y="5840413"/>
            <a:ext cx="1800225" cy="288925"/>
          </a:xfrm>
          <a:prstGeom prst="roundRect">
            <a:avLst>
              <a:gd name="adj" fmla="val 16667"/>
            </a:avLst>
          </a:prstGeom>
          <a:solidFill>
            <a:srgbClr val="33CC33"/>
          </a:solidFill>
          <a:ln w="9525">
            <a:solidFill>
              <a:schemeClr val="tx1"/>
            </a:solidFill>
            <a:round/>
            <a:headEnd/>
            <a:tailEnd/>
          </a:ln>
        </p:spPr>
        <p:txBody>
          <a:bodyPr wrap="none" anchor="ctr"/>
          <a:lstStyle/>
          <a:p>
            <a:pPr algn="ctr"/>
            <a:r>
              <a:rPr lang="en-US" sz="1600">
                <a:solidFill>
                  <a:schemeClr val="bg1"/>
                </a:solidFill>
              </a:rPr>
              <a:t>PCI slots</a:t>
            </a:r>
          </a:p>
        </p:txBody>
      </p:sp>
      <p:sp>
        <p:nvSpPr>
          <p:cNvPr id="1208339" name="AutoShape 19"/>
          <p:cNvSpPr>
            <a:spLocks noChangeArrowheads="1"/>
          </p:cNvSpPr>
          <p:nvPr/>
        </p:nvSpPr>
        <p:spPr bwMode="auto">
          <a:xfrm>
            <a:off x="4121150" y="6164263"/>
            <a:ext cx="1800225" cy="288925"/>
          </a:xfrm>
          <a:prstGeom prst="roundRect">
            <a:avLst>
              <a:gd name="adj" fmla="val 16667"/>
            </a:avLst>
          </a:prstGeom>
          <a:solidFill>
            <a:srgbClr val="33CC33"/>
          </a:solidFill>
          <a:ln w="9525">
            <a:solidFill>
              <a:schemeClr val="tx1"/>
            </a:solidFill>
            <a:round/>
            <a:headEnd/>
            <a:tailEnd/>
          </a:ln>
        </p:spPr>
        <p:txBody>
          <a:bodyPr wrap="none" anchor="ctr"/>
          <a:lstStyle/>
          <a:p>
            <a:pPr algn="ctr"/>
            <a:r>
              <a:rPr lang="en-US" sz="1600">
                <a:solidFill>
                  <a:schemeClr val="bg1"/>
                </a:solidFill>
              </a:rPr>
              <a:t>PCI slots</a:t>
            </a:r>
          </a:p>
        </p:txBody>
      </p:sp>
      <p:sp>
        <p:nvSpPr>
          <p:cNvPr id="1208340" name="Line 20"/>
          <p:cNvSpPr>
            <a:spLocks noChangeShapeType="1"/>
          </p:cNvSpPr>
          <p:nvPr/>
        </p:nvSpPr>
        <p:spPr bwMode="auto">
          <a:xfrm flipH="1">
            <a:off x="2573338" y="3521075"/>
            <a:ext cx="154781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208341" name="Line 21"/>
          <p:cNvSpPr>
            <a:spLocks noChangeShapeType="1"/>
          </p:cNvSpPr>
          <p:nvPr/>
        </p:nvSpPr>
        <p:spPr bwMode="auto">
          <a:xfrm flipH="1">
            <a:off x="2573338" y="4267200"/>
            <a:ext cx="154781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208342" name="Line 22"/>
          <p:cNvSpPr>
            <a:spLocks noChangeShapeType="1"/>
          </p:cNvSpPr>
          <p:nvPr/>
        </p:nvSpPr>
        <p:spPr bwMode="auto">
          <a:xfrm flipH="1">
            <a:off x="2573338" y="5984875"/>
            <a:ext cx="154781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208343" name="Text Box 23"/>
          <p:cNvSpPr txBox="1">
            <a:spLocks noChangeArrowheads="1"/>
          </p:cNvSpPr>
          <p:nvPr/>
        </p:nvSpPr>
        <p:spPr bwMode="auto">
          <a:xfrm>
            <a:off x="5922963" y="6121400"/>
            <a:ext cx="6524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disk</a:t>
            </a:r>
          </a:p>
        </p:txBody>
      </p:sp>
      <p:sp>
        <p:nvSpPr>
          <p:cNvPr id="1208344" name="Text Box 24"/>
          <p:cNvSpPr txBox="1">
            <a:spLocks noChangeArrowheads="1"/>
          </p:cNvSpPr>
          <p:nvPr/>
        </p:nvSpPr>
        <p:spPr bwMode="auto">
          <a:xfrm>
            <a:off x="5903913" y="3140075"/>
            <a:ext cx="1427162"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file system</a:t>
            </a:r>
          </a:p>
        </p:txBody>
      </p:sp>
      <p:sp>
        <p:nvSpPr>
          <p:cNvPr id="1208345" name="Text Box 25"/>
          <p:cNvSpPr txBox="1">
            <a:spLocks noChangeArrowheads="1"/>
          </p:cNvSpPr>
          <p:nvPr/>
        </p:nvSpPr>
        <p:spPr bwMode="auto">
          <a:xfrm>
            <a:off x="5903913" y="3895725"/>
            <a:ext cx="1454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a:solidFill>
                  <a:schemeClr val="folHlink"/>
                </a:solidFill>
              </a:rPr>
              <a:t>application</a:t>
            </a:r>
          </a:p>
        </p:txBody>
      </p:sp>
      <p:sp>
        <p:nvSpPr>
          <p:cNvPr id="1208346" name="Rectangle 26"/>
          <p:cNvSpPr>
            <a:spLocks noChangeArrowheads="1"/>
          </p:cNvSpPr>
          <p:nvPr/>
        </p:nvSpPr>
        <p:spPr bwMode="auto">
          <a:xfrm>
            <a:off x="4175125" y="3284538"/>
            <a:ext cx="144463" cy="14446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08347" name="Rectangle 27"/>
          <p:cNvSpPr>
            <a:spLocks noChangeArrowheads="1"/>
          </p:cNvSpPr>
          <p:nvPr/>
        </p:nvSpPr>
        <p:spPr bwMode="auto">
          <a:xfrm>
            <a:off x="4175125" y="4040188"/>
            <a:ext cx="144463" cy="14446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08348" name="Rectangle 28"/>
          <p:cNvSpPr>
            <a:spLocks noChangeArrowheads="1"/>
          </p:cNvSpPr>
          <p:nvPr/>
        </p:nvSpPr>
        <p:spPr bwMode="auto">
          <a:xfrm>
            <a:off x="4175125" y="6237288"/>
            <a:ext cx="144463" cy="144462"/>
          </a:xfrm>
          <a:prstGeom prst="rect">
            <a:avLst/>
          </a:prstGeom>
          <a:solidFill>
            <a:schemeClr val="hlink"/>
          </a:solidFill>
          <a:ln w="9525">
            <a:solidFill>
              <a:schemeClr val="tx1"/>
            </a:solidFill>
            <a:miter lim="800000"/>
            <a:headEnd/>
            <a:tailEnd/>
          </a:ln>
        </p:spPr>
        <p:txBody>
          <a:bodyPr wrap="none" anchor="ctr"/>
          <a:lstStyle/>
          <a:p>
            <a:endParaRPr lang="nb-NO"/>
          </a:p>
        </p:txBody>
      </p:sp>
      <p:grpSp>
        <p:nvGrpSpPr>
          <p:cNvPr id="4" name="Group 29"/>
          <p:cNvGrpSpPr>
            <a:grpSpLocks/>
          </p:cNvGrpSpPr>
          <p:nvPr/>
        </p:nvGrpSpPr>
        <p:grpSpPr bwMode="auto">
          <a:xfrm>
            <a:off x="5256213" y="873125"/>
            <a:ext cx="3816350" cy="1655763"/>
            <a:chOff x="3311" y="550"/>
            <a:chExt cx="2404" cy="1043"/>
          </a:xfrm>
        </p:grpSpPr>
        <p:sp>
          <p:nvSpPr>
            <p:cNvPr id="32797" name="AutoShape 30"/>
            <p:cNvSpPr>
              <a:spLocks noChangeArrowheads="1"/>
            </p:cNvSpPr>
            <p:nvPr/>
          </p:nvSpPr>
          <p:spPr bwMode="auto">
            <a:xfrm>
              <a:off x="3311" y="935"/>
              <a:ext cx="1066" cy="272"/>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400" b="0">
                  <a:solidFill>
                    <a:schemeClr val="bg1"/>
                  </a:solidFill>
                </a:rPr>
                <a:t>file system</a:t>
              </a:r>
            </a:p>
          </p:txBody>
        </p:sp>
        <p:sp>
          <p:nvSpPr>
            <p:cNvPr id="32798" name="AutoShape 31"/>
            <p:cNvSpPr>
              <a:spLocks noChangeArrowheads="1"/>
            </p:cNvSpPr>
            <p:nvPr/>
          </p:nvSpPr>
          <p:spPr bwMode="auto">
            <a:xfrm>
              <a:off x="4649" y="935"/>
              <a:ext cx="1066" cy="272"/>
            </a:xfrm>
            <a:prstGeom prst="roundRect">
              <a:avLst>
                <a:gd name="adj" fmla="val 16667"/>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400" b="0">
                  <a:solidFill>
                    <a:schemeClr val="bg1"/>
                  </a:solidFill>
                </a:rPr>
                <a:t>communication </a:t>
              </a:r>
            </a:p>
            <a:p>
              <a:pPr algn="ctr"/>
              <a:r>
                <a:rPr lang="en-US" sz="1400" b="0">
                  <a:solidFill>
                    <a:schemeClr val="bg1"/>
                  </a:solidFill>
                </a:rPr>
                <a:t>system</a:t>
              </a:r>
            </a:p>
          </p:txBody>
        </p:sp>
        <p:sp>
          <p:nvSpPr>
            <p:cNvPr id="32799" name="AutoShape 32"/>
            <p:cNvSpPr>
              <a:spLocks noChangeArrowheads="1"/>
            </p:cNvSpPr>
            <p:nvPr/>
          </p:nvSpPr>
          <p:spPr bwMode="auto">
            <a:xfrm>
              <a:off x="3900" y="550"/>
              <a:ext cx="1246" cy="272"/>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400" b="0">
                  <a:solidFill>
                    <a:schemeClr val="bg1"/>
                  </a:solidFill>
                </a:rPr>
                <a:t>application</a:t>
              </a:r>
            </a:p>
          </p:txBody>
        </p:sp>
        <p:sp>
          <p:nvSpPr>
            <p:cNvPr id="32800" name="AutoShape 33"/>
            <p:cNvSpPr>
              <a:spLocks noChangeArrowheads="1"/>
            </p:cNvSpPr>
            <p:nvPr/>
          </p:nvSpPr>
          <p:spPr bwMode="auto">
            <a:xfrm>
              <a:off x="3311" y="1321"/>
              <a:ext cx="1066" cy="272"/>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400" b="0">
                  <a:solidFill>
                    <a:schemeClr val="bg1"/>
                  </a:solidFill>
                </a:rPr>
                <a:t>disk</a:t>
              </a:r>
            </a:p>
          </p:txBody>
        </p:sp>
        <p:sp>
          <p:nvSpPr>
            <p:cNvPr id="32801" name="AutoShape 34"/>
            <p:cNvSpPr>
              <a:spLocks noChangeArrowheads="1"/>
            </p:cNvSpPr>
            <p:nvPr/>
          </p:nvSpPr>
          <p:spPr bwMode="auto">
            <a:xfrm>
              <a:off x="4649" y="1321"/>
              <a:ext cx="1066" cy="272"/>
            </a:xfrm>
            <a:prstGeom prst="roundRect">
              <a:avLst>
                <a:gd name="adj" fmla="val 16667"/>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400" b="0">
                  <a:solidFill>
                    <a:schemeClr val="bg1"/>
                  </a:solidFill>
                </a:rPr>
                <a:t>network card</a:t>
              </a:r>
            </a:p>
          </p:txBody>
        </p:sp>
      </p:grpSp>
      <p:sp>
        <p:nvSpPr>
          <p:cNvPr id="1208355" name="Line 35"/>
          <p:cNvSpPr>
            <a:spLocks noChangeShapeType="1"/>
          </p:cNvSpPr>
          <p:nvPr/>
        </p:nvSpPr>
        <p:spPr bwMode="auto">
          <a:xfrm flipH="1" flipV="1">
            <a:off x="5435600" y="1628775"/>
            <a:ext cx="0" cy="863600"/>
          </a:xfrm>
          <a:prstGeom prst="line">
            <a:avLst/>
          </a:prstGeom>
          <a:noFill/>
          <a:ln w="571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08356" name="Line 36"/>
          <p:cNvSpPr>
            <a:spLocks noChangeShapeType="1"/>
          </p:cNvSpPr>
          <p:nvPr/>
        </p:nvSpPr>
        <p:spPr bwMode="auto">
          <a:xfrm flipV="1">
            <a:off x="5472113" y="1089025"/>
            <a:ext cx="936625" cy="466725"/>
          </a:xfrm>
          <a:prstGeom prst="line">
            <a:avLst/>
          </a:prstGeom>
          <a:noFill/>
          <a:ln w="571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2796" name="Rectangle 37"/>
          <p:cNvSpPr>
            <a:spLocks noGrp="1" noChangeArrowheads="1"/>
          </p:cNvSpPr>
          <p:nvPr>
            <p:ph type="title"/>
          </p:nvPr>
        </p:nvSpPr>
        <p:spPr/>
        <p:txBody>
          <a:bodyPr/>
          <a:lstStyle/>
          <a:p>
            <a:pPr eaLnBrk="1" hangingPunct="1"/>
            <a:r>
              <a:rPr lang="en-US"/>
              <a:t>Data Path (Intel Hub Architecture)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55"/>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08348"/>
                                        </p:tgtEl>
                                        <p:attrNameLst>
                                          <p:attrName>style.visibility</p:attrName>
                                        </p:attrNameLst>
                                      </p:cBhvr>
                                      <p:to>
                                        <p:strVal val="visible"/>
                                      </p:to>
                                    </p:set>
                                  </p:childTnLst>
                                </p:cTn>
                              </p:par>
                            </p:childTnLst>
                          </p:cTn>
                        </p:par>
                        <p:par>
                          <p:cTn id="10" fill="hold" nodeType="afterGroup">
                            <p:stCondLst>
                              <p:cond delay="0"/>
                            </p:stCondLst>
                            <p:childTnLst>
                              <p:par>
                                <p:cTn id="11" presetID="0" presetClass="path" presetSubtype="0" accel="50000" decel="50000" fill="hold" grpId="1" nodeType="afterEffect">
                                  <p:stCondLst>
                                    <p:cond delay="0"/>
                                  </p:stCondLst>
                                  <p:childTnLst>
                                    <p:animMotion origin="layout" path="M -0.01076 -0.00069 C -0.01458 -0.01874 -0.01823 -0.03678 -0.04983 -0.04511 C -0.08142 -0.05344 -0.16424 -0.03377 -0.20035 -0.05112 C -0.23646 -0.06847 -0.25486 -0.09183 -0.26701 -0.1492 C -0.27917 -0.20657 -0.31684 -0.34906 -0.27274 -0.39579 C -0.22865 -0.44252 -0.04757 -0.42401 -0.0026 -0.42956 " pathEditMode="relative" ptsTypes="aaaaaA">
                                      <p:cBhvr>
                                        <p:cTn id="12" dur="3000" fill="hold"/>
                                        <p:tgtEl>
                                          <p:spTgt spid="1208348"/>
                                        </p:tgtEl>
                                        <p:attrNameLst>
                                          <p:attrName>ppt_x</p:attrName>
                                          <p:attrName>ppt_y</p:attrName>
                                        </p:attrNameLst>
                                      </p:cBhvr>
                                    </p:animMotion>
                                  </p:childTnLst>
                                </p:cTn>
                              </p:par>
                            </p:childTnLst>
                          </p:cTn>
                        </p:par>
                        <p:par>
                          <p:cTn id="13" fill="hold" nodeType="afterGroup">
                            <p:stCondLst>
                              <p:cond delay="3000"/>
                            </p:stCondLst>
                            <p:childTnLst>
                              <p:par>
                                <p:cTn id="14" presetID="1" presetClass="exit" presetSubtype="0" fill="hold" grpId="2" nodeType="afterEffect">
                                  <p:stCondLst>
                                    <p:cond delay="0"/>
                                  </p:stCondLst>
                                  <p:childTnLst>
                                    <p:set>
                                      <p:cBhvr>
                                        <p:cTn id="15" dur="1" fill="hold">
                                          <p:stCondLst>
                                            <p:cond delay="0"/>
                                          </p:stCondLst>
                                        </p:cTn>
                                        <p:tgtEl>
                                          <p:spTgt spid="1208348"/>
                                        </p:tgtEl>
                                        <p:attrNameLst>
                                          <p:attrName>style.visibility</p:attrName>
                                        </p:attrNameLst>
                                      </p:cBhvr>
                                      <p:to>
                                        <p:strVal val="hidden"/>
                                      </p:to>
                                    </p:set>
                                  </p:childTnLst>
                                </p:cTn>
                              </p:par>
                            </p:childTnLst>
                          </p:cTn>
                        </p:par>
                        <p:par>
                          <p:cTn id="16" fill="hold" nodeType="afterGroup">
                            <p:stCondLst>
                              <p:cond delay="3000"/>
                            </p:stCondLst>
                            <p:childTnLst>
                              <p:par>
                                <p:cTn id="17" presetID="1" presetClass="entr" presetSubtype="0" fill="hold" grpId="0" nodeType="afterEffect">
                                  <p:stCondLst>
                                    <p:cond delay="0"/>
                                  </p:stCondLst>
                                  <p:childTnLst>
                                    <p:set>
                                      <p:cBhvr>
                                        <p:cTn id="18" dur="1" fill="hold">
                                          <p:stCondLst>
                                            <p:cond delay="0"/>
                                          </p:stCondLst>
                                        </p:cTn>
                                        <p:tgtEl>
                                          <p:spTgt spid="1208346"/>
                                        </p:tgtEl>
                                        <p:attrNameLst>
                                          <p:attrName>style.visibility</p:attrName>
                                        </p:attrNameLst>
                                      </p:cBhvr>
                                      <p:to>
                                        <p:strVal val="visible"/>
                                      </p:to>
                                    </p:set>
                                  </p:childTnLst>
                                </p:cTn>
                              </p:par>
                            </p:childTnLst>
                          </p:cTn>
                        </p:par>
                        <p:par>
                          <p:cTn id="19" fill="hold" nodeType="afterGroup">
                            <p:stCondLst>
                              <p:cond delay="3000"/>
                            </p:stCondLst>
                            <p:childTnLst>
                              <p:par>
                                <p:cTn id="20" presetID="1" presetClass="entr" presetSubtype="0" fill="hold" grpId="0" nodeType="afterEffect">
                                  <p:stCondLst>
                                    <p:cond delay="0"/>
                                  </p:stCondLst>
                                  <p:childTnLst>
                                    <p:set>
                                      <p:cBhvr>
                                        <p:cTn id="21" dur="1" fill="hold">
                                          <p:stCondLst>
                                            <p:cond delay="0"/>
                                          </p:stCondLst>
                                        </p:cTn>
                                        <p:tgtEl>
                                          <p:spTgt spid="1208356"/>
                                        </p:tgtEl>
                                        <p:attrNameLst>
                                          <p:attrName>style.visibility</p:attrName>
                                        </p:attrNameLst>
                                      </p:cBhvr>
                                      <p:to>
                                        <p:strVal val="visible"/>
                                      </p:to>
                                    </p:set>
                                  </p:childTnLst>
                                </p:cTn>
                              </p:par>
                            </p:childTnLst>
                          </p:cTn>
                        </p:par>
                        <p:par>
                          <p:cTn id="22" fill="hold" nodeType="afterGroup">
                            <p:stCondLst>
                              <p:cond delay="3000"/>
                            </p:stCondLst>
                            <p:childTnLst>
                              <p:par>
                                <p:cTn id="23" presetID="1" presetClass="exit" presetSubtype="0" fill="hold" grpId="1" nodeType="afterEffect">
                                  <p:stCondLst>
                                    <p:cond delay="0"/>
                                  </p:stCondLst>
                                  <p:childTnLst>
                                    <p:set>
                                      <p:cBhvr>
                                        <p:cTn id="24" dur="1" fill="hold">
                                          <p:stCondLst>
                                            <p:cond delay="0"/>
                                          </p:stCondLst>
                                        </p:cTn>
                                        <p:tgtEl>
                                          <p:spTgt spid="1208355"/>
                                        </p:tgtEl>
                                        <p:attrNameLst>
                                          <p:attrName>style.visibility</p:attrName>
                                        </p:attrNameLst>
                                      </p:cBhvr>
                                      <p:to>
                                        <p:strVal val="hidden"/>
                                      </p:to>
                                    </p:set>
                                  </p:childTnLst>
                                </p:cTn>
                              </p:par>
                            </p:childTnLst>
                          </p:cTn>
                        </p:par>
                        <p:par>
                          <p:cTn id="25" fill="hold" nodeType="afterGroup">
                            <p:stCondLst>
                              <p:cond delay="3000"/>
                            </p:stCondLst>
                            <p:childTnLst>
                              <p:par>
                                <p:cTn id="26" presetID="0" presetClass="path" presetSubtype="0" accel="50000" decel="50000" fill="hold" grpId="1" nodeType="afterEffect">
                                  <p:stCondLst>
                                    <p:cond delay="0"/>
                                  </p:stCondLst>
                                  <p:childTnLst>
                                    <p:animMotion origin="layout" path="M -3.61111E-6 6.03747E-6 C 0.00035 0.0088 0.0007 0.01759 -0.0368 0.02152 C -0.0743 0.02545 -0.18854 0.03632 -0.22534 0.02314 C -0.26215 0.00995 -0.25659 -0.03006 -0.25746 -0.05805 C -0.25833 -0.08604 -0.24184 -0.12144 -0.23107 -0.14549 C -0.22031 -0.16955 -0.18941 -0.18598 -0.19323 -0.20217 C -0.19705 -0.21836 -0.23576 -0.24427 -0.25399 -0.24334 C -0.27222 -0.24242 -0.30173 -0.21535 -0.30225 -0.19592 C -0.30277 -0.17649 -0.26545 -0.17765 -0.25746 -0.12699 C -0.24948 -0.07633 -0.27691 0.06616 -0.25399 0.10873 C -0.23107 0.15129 -0.16198 0.12816 -0.11961 0.12862 C -0.07725 0.12908 -0.03871 0.12052 -3.61111E-6 0.11197 " pathEditMode="relative" ptsTypes="aaaaaaaaaaaA">
                                      <p:cBhvr>
                                        <p:cTn id="27" dur="3000" fill="hold"/>
                                        <p:tgtEl>
                                          <p:spTgt spid="1208346"/>
                                        </p:tgtEl>
                                        <p:attrNameLst>
                                          <p:attrName>ppt_x</p:attrName>
                                          <p:attrName>ppt_y</p:attrName>
                                        </p:attrNameLst>
                                      </p:cBhvr>
                                    </p:animMotion>
                                  </p:childTnLst>
                                </p:cTn>
                              </p:par>
                            </p:childTnLst>
                          </p:cTn>
                        </p:par>
                        <p:par>
                          <p:cTn id="28" fill="hold" nodeType="afterGroup">
                            <p:stCondLst>
                              <p:cond delay="6000"/>
                            </p:stCondLst>
                            <p:childTnLst>
                              <p:par>
                                <p:cTn id="29" presetID="1" presetClass="exit" presetSubtype="0" fill="hold" grpId="2" nodeType="afterEffect">
                                  <p:stCondLst>
                                    <p:cond delay="0"/>
                                  </p:stCondLst>
                                  <p:childTnLst>
                                    <p:set>
                                      <p:cBhvr>
                                        <p:cTn id="30" dur="1" fill="hold">
                                          <p:stCondLst>
                                            <p:cond delay="0"/>
                                          </p:stCondLst>
                                        </p:cTn>
                                        <p:tgtEl>
                                          <p:spTgt spid="1208346"/>
                                        </p:tgtEl>
                                        <p:attrNameLst>
                                          <p:attrName>style.visibility</p:attrName>
                                        </p:attrNameLst>
                                      </p:cBhvr>
                                      <p:to>
                                        <p:strVal val="hidden"/>
                                      </p:to>
                                    </p:set>
                                  </p:childTnLst>
                                </p:cTn>
                              </p:par>
                            </p:childTnLst>
                          </p:cTn>
                        </p:par>
                        <p:par>
                          <p:cTn id="31" fill="hold" nodeType="afterGroup">
                            <p:stCondLst>
                              <p:cond delay="6000"/>
                            </p:stCondLst>
                            <p:childTnLst>
                              <p:par>
                                <p:cTn id="32" presetID="1" presetClass="entr" presetSubtype="0" fill="hold" grpId="0" nodeType="afterEffect">
                                  <p:stCondLst>
                                    <p:cond delay="0"/>
                                  </p:stCondLst>
                                  <p:childTnLst>
                                    <p:set>
                                      <p:cBhvr>
                                        <p:cTn id="33" dur="1" fill="hold">
                                          <p:stCondLst>
                                            <p:cond delay="0"/>
                                          </p:stCondLst>
                                        </p:cTn>
                                        <p:tgtEl>
                                          <p:spTgt spid="1208347"/>
                                        </p:tgtEl>
                                        <p:attrNameLst>
                                          <p:attrName>style.visibility</p:attrName>
                                        </p:attrNameLst>
                                      </p:cBhvr>
                                      <p:to>
                                        <p:strVal val="visible"/>
                                      </p:to>
                                    </p:set>
                                  </p:childTnLst>
                                </p:cTn>
                              </p:par>
                            </p:childTnLst>
                          </p:cTn>
                        </p:par>
                        <p:par>
                          <p:cTn id="34" fill="hold" nodeType="afterGroup">
                            <p:stCondLst>
                              <p:cond delay="6000"/>
                            </p:stCondLst>
                            <p:childTnLst>
                              <p:par>
                                <p:cTn id="35" presetID="1" presetClass="exit" presetSubtype="0" fill="hold" grpId="1" nodeType="afterEffect">
                                  <p:stCondLst>
                                    <p:cond delay="0"/>
                                  </p:stCondLst>
                                  <p:childTnLst>
                                    <p:set>
                                      <p:cBhvr>
                                        <p:cTn id="36" dur="1" fill="hold">
                                          <p:stCondLst>
                                            <p:cond delay="0"/>
                                          </p:stCondLst>
                                        </p:cTn>
                                        <p:tgtEl>
                                          <p:spTgt spid="1208356"/>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208347"/>
                                        </p:tgtEl>
                                        <p:attrNameLst>
                                          <p:attrName>style.visibility</p:attrName>
                                        </p:attrNameLst>
                                      </p:cBhvr>
                                      <p:to>
                                        <p:strVal val="hidden"/>
                                      </p:to>
                                    </p:set>
                                  </p:childTnLst>
                                </p:cTn>
                              </p:par>
                              <p:par>
                                <p:cTn id="41" presetID="28" presetClass="emph" presetSubtype="0" fill="hold" grpId="0" nodeType="withEffect">
                                  <p:stCondLst>
                                    <p:cond delay="0"/>
                                  </p:stCondLst>
                                  <p:iterate type="lt">
                                    <p:tmPct val="10000"/>
                                  </p:iterate>
                                  <p:childTnLst>
                                    <p:animClr clrSpc="rgb" dir="cw">
                                      <p:cBhvr override="childStyle">
                                        <p:cTn id="42" dur="2000" fill="hold"/>
                                        <p:tgtEl>
                                          <p:spTgt spid="1208343"/>
                                        </p:tgtEl>
                                        <p:attrNameLst>
                                          <p:attrName>style.color</p:attrName>
                                        </p:attrNameLst>
                                      </p:cBhvr>
                                      <p:to>
                                        <a:schemeClr val="hlink"/>
                                      </p:to>
                                    </p:animClr>
                                    <p:animClr clrSpc="rgb" dir="cw">
                                      <p:cBhvr>
                                        <p:cTn id="43" dur="2000" fill="hold"/>
                                        <p:tgtEl>
                                          <p:spTgt spid="1208343"/>
                                        </p:tgtEl>
                                        <p:attrNameLst>
                                          <p:attrName>fillcolor</p:attrName>
                                        </p:attrNameLst>
                                      </p:cBhvr>
                                      <p:to>
                                        <a:schemeClr val="hlink"/>
                                      </p:to>
                                    </p:animClr>
                                    <p:set>
                                      <p:cBhvr>
                                        <p:cTn id="44" dur="2000" fill="hold"/>
                                        <p:tgtEl>
                                          <p:spTgt spid="1208343"/>
                                        </p:tgtEl>
                                        <p:attrNameLst>
                                          <p:attrName>fill.type</p:attrName>
                                        </p:attrNameLst>
                                      </p:cBhvr>
                                      <p:to>
                                        <p:strVal val="solid"/>
                                      </p:to>
                                    </p:set>
                                    <p:anim to="1.5" calcmode="lin" valueType="num">
                                      <p:cBhvr override="childStyle">
                                        <p:cTn id="45" dur="2000" fill="hold"/>
                                        <p:tgtEl>
                                          <p:spTgt spid="1208343"/>
                                        </p:tgtEl>
                                        <p:attrNameLst>
                                          <p:attrName>style.fontSize</p:attrName>
                                        </p:attrNameLst>
                                      </p:cBhvr>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8" presetClass="emph" presetSubtype="0" repeatCount="indefinite" fill="hold" grpId="2" nodeType="clickEffect">
                                  <p:stCondLst>
                                    <p:cond delay="0"/>
                                  </p:stCondLst>
                                  <p:endCondLst>
                                    <p:cond evt="onNext" delay="0">
                                      <p:tgtEl>
                                        <p:sldTgt/>
                                      </p:tgtEl>
                                    </p:cond>
                                  </p:endCondLst>
                                  <p:iterate type="lt">
                                    <p:tmPct val="0"/>
                                  </p:iterate>
                                  <p:childTnLst>
                                    <p:animRot by="21600000">
                                      <p:cBhvr>
                                        <p:cTn id="49" dur="5000" fill="hold"/>
                                        <p:tgtEl>
                                          <p:spTgt spid="1208343"/>
                                        </p:tgtEl>
                                        <p:attrNameLst>
                                          <p:attrName>r</p:attrName>
                                        </p:attrNameLst>
                                      </p:cBhvr>
                                    </p:animRot>
                                  </p:childTnLst>
                                </p:cTn>
                              </p:par>
                              <p:par>
                                <p:cTn id="50" presetID="8" presetClass="emph" presetSubtype="0" repeatCount="indefinite" fill="hold" grpId="1" nodeType="withEffect">
                                  <p:stCondLst>
                                    <p:cond delay="0"/>
                                  </p:stCondLst>
                                  <p:endCondLst>
                                    <p:cond evt="onNext" delay="0">
                                      <p:tgtEl>
                                        <p:sldTgt/>
                                      </p:tgtEl>
                                    </p:cond>
                                  </p:endCondLst>
                                  <p:childTnLst>
                                    <p:animRot by="21600000">
                                      <p:cBhvr>
                                        <p:cTn id="51" dur="500" fill="hold"/>
                                        <p:tgtEl>
                                          <p:spTgt spid="1208336"/>
                                        </p:tgtEl>
                                        <p:attrNameLst>
                                          <p:attrName>r</p:attrName>
                                        </p:attrNameLst>
                                      </p:cBhvr>
                                    </p:animRot>
                                  </p:childTnLst>
                                </p:cTn>
                              </p:par>
                              <p:par>
                                <p:cTn id="52" presetID="8" presetClass="emph" presetSubtype="0" repeatCount="indefinite" fill="hold" grpId="1" nodeType="withEffect">
                                  <p:stCondLst>
                                    <p:cond delay="0"/>
                                  </p:stCondLst>
                                  <p:endCondLst>
                                    <p:cond evt="onNext" delay="0">
                                      <p:tgtEl>
                                        <p:sldTgt/>
                                      </p:tgtEl>
                                    </p:cond>
                                  </p:endCondLst>
                                  <p:childTnLst>
                                    <p:animRot by="21600000">
                                      <p:cBhvr>
                                        <p:cTn id="53" dur="500" fill="hold"/>
                                        <p:tgtEl>
                                          <p:spTgt spid="1208335"/>
                                        </p:tgtEl>
                                        <p:attrNameLst>
                                          <p:attrName>r</p:attrName>
                                        </p:attrNameLst>
                                      </p:cBhvr>
                                    </p:animRot>
                                  </p:childTnLst>
                                </p:cTn>
                              </p:par>
                              <p:par>
                                <p:cTn id="54" presetID="8" presetClass="emph" presetSubtype="0" repeatCount="indefinite" fill="hold" grpId="1" nodeType="withEffect">
                                  <p:stCondLst>
                                    <p:cond delay="0"/>
                                  </p:stCondLst>
                                  <p:endCondLst>
                                    <p:cond evt="onNext" delay="0">
                                      <p:tgtEl>
                                        <p:sldTgt/>
                                      </p:tgtEl>
                                    </p:cond>
                                  </p:endCondLst>
                                  <p:childTnLst>
                                    <p:animRot by="21600000">
                                      <p:cBhvr>
                                        <p:cTn id="55" dur="500" fill="hold"/>
                                        <p:tgtEl>
                                          <p:spTgt spid="1208334"/>
                                        </p:tgtEl>
                                        <p:attrNameLst>
                                          <p:attrName>r</p:attrName>
                                        </p:attrNameLst>
                                      </p:cBhvr>
                                    </p:animRot>
                                  </p:childTnLst>
                                </p:cTn>
                              </p:par>
                              <p:par>
                                <p:cTn id="56" presetID="8" presetClass="emph" presetSubtype="0" repeatCount="indefinite" fill="hold" grpId="1" nodeType="withEffect">
                                  <p:stCondLst>
                                    <p:cond delay="0"/>
                                  </p:stCondLst>
                                  <p:endCondLst>
                                    <p:cond evt="onNext" delay="0">
                                      <p:tgtEl>
                                        <p:sldTgt/>
                                      </p:tgtEl>
                                    </p:cond>
                                  </p:endCondLst>
                                  <p:childTnLst>
                                    <p:animRot by="21600000">
                                      <p:cBhvr>
                                        <p:cTn id="57" dur="500" fill="hold"/>
                                        <p:tgtEl>
                                          <p:spTgt spid="1208333"/>
                                        </p:tgtEl>
                                        <p:attrNameLst>
                                          <p:attrName>r</p:attrName>
                                        </p:attrNameLst>
                                      </p:cBhvr>
                                    </p:animRot>
                                  </p:childTnLst>
                                </p:cTn>
                              </p:par>
                            </p:childTnLst>
                          </p:cTn>
                        </p:par>
                      </p:childTnLst>
                    </p:cTn>
                  </p:par>
                  <p:par>
                    <p:cTn id="58" fill="hold" nodeType="clickPar">
                      <p:stCondLst>
                        <p:cond delay="indefinite"/>
                      </p:stCondLst>
                      <p:childTnLst>
                        <p:par>
                          <p:cTn id="59" fill="hold" nodeType="withGroup">
                            <p:stCondLst>
                              <p:cond delay="0"/>
                            </p:stCondLst>
                            <p:childTnLst>
                              <p:par>
                                <p:cTn id="60" presetID="6" presetClass="emph" presetSubtype="0" fill="hold" nodeType="clickEffect">
                                  <p:stCondLst>
                                    <p:cond delay="0"/>
                                  </p:stCondLst>
                                  <p:childTnLst>
                                    <p:animScale>
                                      <p:cBhvr>
                                        <p:cTn id="61" dur="2000" fill="hold"/>
                                        <p:tgtEl>
                                          <p:spTgt spid="4"/>
                                        </p:tgtEl>
                                      </p:cBhvr>
                                      <p:by x="200000" y="200000"/>
                                    </p:animScale>
                                  </p:childTnLst>
                                </p:cTn>
                              </p:par>
                              <p:par>
                                <p:cTn id="62" presetID="0" presetClass="path" presetSubtype="0" accel="50000" decel="50000" fill="hold" nodeType="withEffect">
                                  <p:stCondLst>
                                    <p:cond delay="0"/>
                                  </p:stCondLst>
                                  <p:childTnLst>
                                    <p:animMotion origin="layout" path="M -3.61111E-6 3.7037E-7 L -0.28698 0.2449 " pathEditMode="relative" ptsTypes="AA">
                                      <p:cBhvr>
                                        <p:cTn id="63" dur="2000" fill="hold"/>
                                        <p:tgtEl>
                                          <p:spTgt spid="4"/>
                                        </p:tgtEl>
                                        <p:attrNameLst>
                                          <p:attrName>ppt_x</p:attrName>
                                          <p:attrName>ppt_y</p:attrName>
                                        </p:attrNameLst>
                                      </p:cBhvr>
                                    </p:animMotion>
                                  </p:childTnLst>
                                </p:cTn>
                              </p:par>
                              <p:par>
                                <p:cTn id="64" presetID="10" presetClass="exit" presetSubtype="0" fill="hold" grpId="0" nodeType="withEffect">
                                  <p:stCondLst>
                                    <p:cond delay="0"/>
                                  </p:stCondLst>
                                  <p:childTnLst>
                                    <p:animEffect transition="out" filter="fade">
                                      <p:cBhvr>
                                        <p:cTn id="65" dur="2000"/>
                                        <p:tgtEl>
                                          <p:spTgt spid="1208322"/>
                                        </p:tgtEl>
                                      </p:cBhvr>
                                    </p:animEffect>
                                    <p:set>
                                      <p:cBhvr>
                                        <p:cTn id="66" dur="1" fill="hold">
                                          <p:stCondLst>
                                            <p:cond delay="1999"/>
                                          </p:stCondLst>
                                        </p:cTn>
                                        <p:tgtEl>
                                          <p:spTgt spid="1208322"/>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2000"/>
                                        <p:tgtEl>
                                          <p:spTgt spid="1208323"/>
                                        </p:tgtEl>
                                      </p:cBhvr>
                                    </p:animEffect>
                                    <p:set>
                                      <p:cBhvr>
                                        <p:cTn id="69" dur="1" fill="hold">
                                          <p:stCondLst>
                                            <p:cond delay="1999"/>
                                          </p:stCondLst>
                                        </p:cTn>
                                        <p:tgtEl>
                                          <p:spTgt spid="1208323"/>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2000"/>
                                        <p:tgtEl>
                                          <p:spTgt spid="1208324"/>
                                        </p:tgtEl>
                                      </p:cBhvr>
                                    </p:animEffect>
                                    <p:set>
                                      <p:cBhvr>
                                        <p:cTn id="72" dur="1" fill="hold">
                                          <p:stCondLst>
                                            <p:cond delay="1999"/>
                                          </p:stCondLst>
                                        </p:cTn>
                                        <p:tgtEl>
                                          <p:spTgt spid="1208324"/>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2000"/>
                                        <p:tgtEl>
                                          <p:spTgt spid="1208325"/>
                                        </p:tgtEl>
                                      </p:cBhvr>
                                    </p:animEffect>
                                    <p:set>
                                      <p:cBhvr>
                                        <p:cTn id="75" dur="1" fill="hold">
                                          <p:stCondLst>
                                            <p:cond delay="1999"/>
                                          </p:stCondLst>
                                        </p:cTn>
                                        <p:tgtEl>
                                          <p:spTgt spid="1208325"/>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2000"/>
                                        <p:tgtEl>
                                          <p:spTgt spid="1208326"/>
                                        </p:tgtEl>
                                      </p:cBhvr>
                                    </p:animEffect>
                                    <p:set>
                                      <p:cBhvr>
                                        <p:cTn id="78" dur="1" fill="hold">
                                          <p:stCondLst>
                                            <p:cond delay="1999"/>
                                          </p:stCondLst>
                                        </p:cTn>
                                        <p:tgtEl>
                                          <p:spTgt spid="1208326"/>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2000"/>
                                        <p:tgtEl>
                                          <p:spTgt spid="2"/>
                                        </p:tgtEl>
                                      </p:cBhvr>
                                    </p:animEffect>
                                    <p:set>
                                      <p:cBhvr>
                                        <p:cTn id="81" dur="1" fill="hold">
                                          <p:stCondLst>
                                            <p:cond delay="1999"/>
                                          </p:stCondLst>
                                        </p:cTn>
                                        <p:tgtEl>
                                          <p:spTgt spid="2"/>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2000"/>
                                        <p:tgtEl>
                                          <p:spTgt spid="3"/>
                                        </p:tgtEl>
                                      </p:cBhvr>
                                    </p:animEffect>
                                    <p:set>
                                      <p:cBhvr>
                                        <p:cTn id="84" dur="1" fill="hold">
                                          <p:stCondLst>
                                            <p:cond delay="1999"/>
                                          </p:stCondLst>
                                        </p:cTn>
                                        <p:tgtEl>
                                          <p:spTgt spid="3"/>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2000"/>
                                        <p:tgtEl>
                                          <p:spTgt spid="1208342"/>
                                        </p:tgtEl>
                                      </p:cBhvr>
                                    </p:animEffect>
                                    <p:set>
                                      <p:cBhvr>
                                        <p:cTn id="87" dur="1" fill="hold">
                                          <p:stCondLst>
                                            <p:cond delay="1999"/>
                                          </p:stCondLst>
                                        </p:cTn>
                                        <p:tgtEl>
                                          <p:spTgt spid="1208342"/>
                                        </p:tgtEl>
                                        <p:attrNameLst>
                                          <p:attrName>style.visibility</p:attrName>
                                        </p:attrNameLst>
                                      </p:cBhvr>
                                      <p:to>
                                        <p:strVal val="hidden"/>
                                      </p:to>
                                    </p:set>
                                  </p:childTnLst>
                                </p:cTn>
                              </p:par>
                              <p:par>
                                <p:cTn id="88" presetID="10" presetClass="exit" presetSubtype="0" fill="hold" grpId="0" nodeType="withEffect">
                                  <p:stCondLst>
                                    <p:cond delay="0"/>
                                  </p:stCondLst>
                                  <p:childTnLst>
                                    <p:animEffect transition="out" filter="fade">
                                      <p:cBhvr>
                                        <p:cTn id="89" dur="2000"/>
                                        <p:tgtEl>
                                          <p:spTgt spid="1208333"/>
                                        </p:tgtEl>
                                      </p:cBhvr>
                                    </p:animEffect>
                                    <p:set>
                                      <p:cBhvr>
                                        <p:cTn id="90" dur="1" fill="hold">
                                          <p:stCondLst>
                                            <p:cond delay="1999"/>
                                          </p:stCondLst>
                                        </p:cTn>
                                        <p:tgtEl>
                                          <p:spTgt spid="1208333"/>
                                        </p:tgtEl>
                                        <p:attrNameLst>
                                          <p:attrName>style.visibility</p:attrName>
                                        </p:attrNameLst>
                                      </p:cBhvr>
                                      <p:to>
                                        <p:strVal val="hidden"/>
                                      </p:to>
                                    </p:set>
                                  </p:childTnLst>
                                </p:cTn>
                              </p:par>
                              <p:par>
                                <p:cTn id="91" presetID="10" presetClass="exit" presetSubtype="0" fill="hold" grpId="0" nodeType="withEffect">
                                  <p:stCondLst>
                                    <p:cond delay="0"/>
                                  </p:stCondLst>
                                  <p:childTnLst>
                                    <p:animEffect transition="out" filter="fade">
                                      <p:cBhvr>
                                        <p:cTn id="92" dur="2000"/>
                                        <p:tgtEl>
                                          <p:spTgt spid="1208334"/>
                                        </p:tgtEl>
                                      </p:cBhvr>
                                    </p:animEffect>
                                    <p:set>
                                      <p:cBhvr>
                                        <p:cTn id="93" dur="1" fill="hold">
                                          <p:stCondLst>
                                            <p:cond delay="1999"/>
                                          </p:stCondLst>
                                        </p:cTn>
                                        <p:tgtEl>
                                          <p:spTgt spid="1208334"/>
                                        </p:tgtEl>
                                        <p:attrNameLst>
                                          <p:attrName>style.visibility</p:attrName>
                                        </p:attrNameLst>
                                      </p:cBhvr>
                                      <p:to>
                                        <p:strVal val="hidden"/>
                                      </p:to>
                                    </p:set>
                                  </p:childTnLst>
                                </p:cTn>
                              </p:par>
                              <p:par>
                                <p:cTn id="94" presetID="10" presetClass="exit" presetSubtype="0" fill="hold" grpId="0" nodeType="withEffect">
                                  <p:stCondLst>
                                    <p:cond delay="0"/>
                                  </p:stCondLst>
                                  <p:childTnLst>
                                    <p:animEffect transition="out" filter="fade">
                                      <p:cBhvr>
                                        <p:cTn id="95" dur="2000"/>
                                        <p:tgtEl>
                                          <p:spTgt spid="1208335"/>
                                        </p:tgtEl>
                                      </p:cBhvr>
                                    </p:animEffect>
                                    <p:set>
                                      <p:cBhvr>
                                        <p:cTn id="96" dur="1" fill="hold">
                                          <p:stCondLst>
                                            <p:cond delay="1999"/>
                                          </p:stCondLst>
                                        </p:cTn>
                                        <p:tgtEl>
                                          <p:spTgt spid="1208335"/>
                                        </p:tgtEl>
                                        <p:attrNameLst>
                                          <p:attrName>style.visibility</p:attrName>
                                        </p:attrNameLst>
                                      </p:cBhvr>
                                      <p:to>
                                        <p:strVal val="hidden"/>
                                      </p:to>
                                    </p:set>
                                  </p:childTnLst>
                                </p:cTn>
                              </p:par>
                              <p:par>
                                <p:cTn id="97" presetID="10" presetClass="exit" presetSubtype="0" fill="hold" grpId="0" nodeType="withEffect">
                                  <p:stCondLst>
                                    <p:cond delay="0"/>
                                  </p:stCondLst>
                                  <p:childTnLst>
                                    <p:animEffect transition="out" filter="fade">
                                      <p:cBhvr>
                                        <p:cTn id="98" dur="2000"/>
                                        <p:tgtEl>
                                          <p:spTgt spid="1208336"/>
                                        </p:tgtEl>
                                      </p:cBhvr>
                                    </p:animEffect>
                                    <p:set>
                                      <p:cBhvr>
                                        <p:cTn id="99" dur="1" fill="hold">
                                          <p:stCondLst>
                                            <p:cond delay="1999"/>
                                          </p:stCondLst>
                                        </p:cTn>
                                        <p:tgtEl>
                                          <p:spTgt spid="1208336"/>
                                        </p:tgtEl>
                                        <p:attrNameLst>
                                          <p:attrName>style.visibility</p:attrName>
                                        </p:attrNameLst>
                                      </p:cBhvr>
                                      <p:to>
                                        <p:strVal val="hidden"/>
                                      </p:to>
                                    </p:set>
                                  </p:childTnLst>
                                </p:cTn>
                              </p:par>
                              <p:par>
                                <p:cTn id="100" presetID="10" presetClass="exit" presetSubtype="0" fill="hold" grpId="0" nodeType="withEffect">
                                  <p:stCondLst>
                                    <p:cond delay="0"/>
                                  </p:stCondLst>
                                  <p:childTnLst>
                                    <p:animEffect transition="out" filter="fade">
                                      <p:cBhvr>
                                        <p:cTn id="101" dur="2000"/>
                                        <p:tgtEl>
                                          <p:spTgt spid="1208337"/>
                                        </p:tgtEl>
                                      </p:cBhvr>
                                    </p:animEffect>
                                    <p:set>
                                      <p:cBhvr>
                                        <p:cTn id="102" dur="1" fill="hold">
                                          <p:stCondLst>
                                            <p:cond delay="1999"/>
                                          </p:stCondLst>
                                        </p:cTn>
                                        <p:tgtEl>
                                          <p:spTgt spid="1208337"/>
                                        </p:tgtEl>
                                        <p:attrNameLst>
                                          <p:attrName>style.visibility</p:attrName>
                                        </p:attrNameLst>
                                      </p:cBhvr>
                                      <p:to>
                                        <p:strVal val="hidden"/>
                                      </p:to>
                                    </p:set>
                                  </p:childTnLst>
                                </p:cTn>
                              </p:par>
                              <p:par>
                                <p:cTn id="103" presetID="10" presetClass="exit" presetSubtype="0" fill="hold" grpId="0" nodeType="withEffect">
                                  <p:stCondLst>
                                    <p:cond delay="0"/>
                                  </p:stCondLst>
                                  <p:childTnLst>
                                    <p:animEffect transition="out" filter="fade">
                                      <p:cBhvr>
                                        <p:cTn id="104" dur="2000"/>
                                        <p:tgtEl>
                                          <p:spTgt spid="1208338"/>
                                        </p:tgtEl>
                                      </p:cBhvr>
                                    </p:animEffect>
                                    <p:set>
                                      <p:cBhvr>
                                        <p:cTn id="105" dur="1" fill="hold">
                                          <p:stCondLst>
                                            <p:cond delay="1999"/>
                                          </p:stCondLst>
                                        </p:cTn>
                                        <p:tgtEl>
                                          <p:spTgt spid="1208338"/>
                                        </p:tgtEl>
                                        <p:attrNameLst>
                                          <p:attrName>style.visibility</p:attrName>
                                        </p:attrNameLst>
                                      </p:cBhvr>
                                      <p:to>
                                        <p:strVal val="hidden"/>
                                      </p:to>
                                    </p:set>
                                  </p:childTnLst>
                                </p:cTn>
                              </p:par>
                              <p:par>
                                <p:cTn id="106" presetID="10" presetClass="exit" presetSubtype="0" fill="hold" grpId="0" nodeType="withEffect">
                                  <p:stCondLst>
                                    <p:cond delay="0"/>
                                  </p:stCondLst>
                                  <p:childTnLst>
                                    <p:animEffect transition="out" filter="fade">
                                      <p:cBhvr>
                                        <p:cTn id="107" dur="2000"/>
                                        <p:tgtEl>
                                          <p:spTgt spid="1208339"/>
                                        </p:tgtEl>
                                      </p:cBhvr>
                                    </p:animEffect>
                                    <p:set>
                                      <p:cBhvr>
                                        <p:cTn id="108" dur="1" fill="hold">
                                          <p:stCondLst>
                                            <p:cond delay="1999"/>
                                          </p:stCondLst>
                                        </p:cTn>
                                        <p:tgtEl>
                                          <p:spTgt spid="1208339"/>
                                        </p:tgtEl>
                                        <p:attrNameLst>
                                          <p:attrName>style.visibility</p:attrName>
                                        </p:attrNameLst>
                                      </p:cBhvr>
                                      <p:to>
                                        <p:strVal val="hidden"/>
                                      </p:to>
                                    </p:set>
                                  </p:childTnLst>
                                </p:cTn>
                              </p:par>
                              <p:par>
                                <p:cTn id="109" presetID="10" presetClass="exit" presetSubtype="0" fill="hold" grpId="1" nodeType="withEffect">
                                  <p:stCondLst>
                                    <p:cond delay="0"/>
                                  </p:stCondLst>
                                  <p:iterate type="lt">
                                    <p:tmPct val="0"/>
                                  </p:iterate>
                                  <p:childTnLst>
                                    <p:animEffect transition="out" filter="fade">
                                      <p:cBhvr>
                                        <p:cTn id="110" dur="2000"/>
                                        <p:tgtEl>
                                          <p:spTgt spid="1208343"/>
                                        </p:tgtEl>
                                      </p:cBhvr>
                                    </p:animEffect>
                                    <p:set>
                                      <p:cBhvr>
                                        <p:cTn id="111" dur="1" fill="hold">
                                          <p:stCondLst>
                                            <p:cond delay="1999"/>
                                          </p:stCondLst>
                                        </p:cTn>
                                        <p:tgtEl>
                                          <p:spTgt spid="1208343"/>
                                        </p:tgtEl>
                                        <p:attrNameLst>
                                          <p:attrName>style.visibility</p:attrName>
                                        </p:attrNameLst>
                                      </p:cBhvr>
                                      <p:to>
                                        <p:strVal val="hidden"/>
                                      </p:to>
                                    </p:set>
                                  </p:childTnLst>
                                </p:cTn>
                              </p:par>
                              <p:par>
                                <p:cTn id="112" presetID="10" presetClass="exit" presetSubtype="0" fill="hold" grpId="0" nodeType="withEffect">
                                  <p:stCondLst>
                                    <p:cond delay="0"/>
                                  </p:stCondLst>
                                  <p:childTnLst>
                                    <p:animEffect transition="out" filter="fade">
                                      <p:cBhvr>
                                        <p:cTn id="113" dur="2000"/>
                                        <p:tgtEl>
                                          <p:spTgt spid="1208345"/>
                                        </p:tgtEl>
                                      </p:cBhvr>
                                    </p:animEffect>
                                    <p:set>
                                      <p:cBhvr>
                                        <p:cTn id="114" dur="1" fill="hold">
                                          <p:stCondLst>
                                            <p:cond delay="1999"/>
                                          </p:stCondLst>
                                        </p:cTn>
                                        <p:tgtEl>
                                          <p:spTgt spid="1208345"/>
                                        </p:tgtEl>
                                        <p:attrNameLst>
                                          <p:attrName>style.visibility</p:attrName>
                                        </p:attrNameLst>
                                      </p:cBhvr>
                                      <p:to>
                                        <p:strVal val="hidden"/>
                                      </p:to>
                                    </p:set>
                                  </p:childTnLst>
                                </p:cTn>
                              </p:par>
                              <p:par>
                                <p:cTn id="115" presetID="10" presetClass="exit" presetSubtype="0" fill="hold" grpId="0" nodeType="withEffect">
                                  <p:stCondLst>
                                    <p:cond delay="0"/>
                                  </p:stCondLst>
                                  <p:childTnLst>
                                    <p:animEffect transition="out" filter="fade">
                                      <p:cBhvr>
                                        <p:cTn id="116" dur="2000"/>
                                        <p:tgtEl>
                                          <p:spTgt spid="1208344"/>
                                        </p:tgtEl>
                                      </p:cBhvr>
                                    </p:animEffect>
                                    <p:set>
                                      <p:cBhvr>
                                        <p:cTn id="117" dur="1" fill="hold">
                                          <p:stCondLst>
                                            <p:cond delay="1999"/>
                                          </p:stCondLst>
                                        </p:cTn>
                                        <p:tgtEl>
                                          <p:spTgt spid="1208344"/>
                                        </p:tgtEl>
                                        <p:attrNameLst>
                                          <p:attrName>style.visibility</p:attrName>
                                        </p:attrNameLst>
                                      </p:cBhvr>
                                      <p:to>
                                        <p:strVal val="hidden"/>
                                      </p:to>
                                    </p:set>
                                  </p:childTnLst>
                                </p:cTn>
                              </p:par>
                              <p:par>
                                <p:cTn id="118" presetID="10" presetClass="exit" presetSubtype="0" fill="hold" grpId="0" nodeType="withEffect">
                                  <p:stCondLst>
                                    <p:cond delay="0"/>
                                  </p:stCondLst>
                                  <p:childTnLst>
                                    <p:animEffect transition="out" filter="fade">
                                      <p:cBhvr>
                                        <p:cTn id="119" dur="2000"/>
                                        <p:tgtEl>
                                          <p:spTgt spid="1208341"/>
                                        </p:tgtEl>
                                      </p:cBhvr>
                                    </p:animEffect>
                                    <p:set>
                                      <p:cBhvr>
                                        <p:cTn id="120" dur="1" fill="hold">
                                          <p:stCondLst>
                                            <p:cond delay="1999"/>
                                          </p:stCondLst>
                                        </p:cTn>
                                        <p:tgtEl>
                                          <p:spTgt spid="1208341"/>
                                        </p:tgtEl>
                                        <p:attrNameLst>
                                          <p:attrName>style.visibility</p:attrName>
                                        </p:attrNameLst>
                                      </p:cBhvr>
                                      <p:to>
                                        <p:strVal val="hidden"/>
                                      </p:to>
                                    </p:set>
                                  </p:childTnLst>
                                </p:cTn>
                              </p:par>
                              <p:par>
                                <p:cTn id="121" presetID="10" presetClass="exit" presetSubtype="0" fill="hold" grpId="0" nodeType="withEffect">
                                  <p:stCondLst>
                                    <p:cond delay="0"/>
                                  </p:stCondLst>
                                  <p:childTnLst>
                                    <p:animEffect transition="out" filter="fade">
                                      <p:cBhvr>
                                        <p:cTn id="122" dur="2000"/>
                                        <p:tgtEl>
                                          <p:spTgt spid="1208340"/>
                                        </p:tgtEl>
                                      </p:cBhvr>
                                    </p:animEffect>
                                    <p:set>
                                      <p:cBhvr>
                                        <p:cTn id="123" dur="1" fill="hold">
                                          <p:stCondLst>
                                            <p:cond delay="1999"/>
                                          </p:stCondLst>
                                        </p:cTn>
                                        <p:tgtEl>
                                          <p:spTgt spid="12083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22" grpId="0" animBg="1"/>
      <p:bldP spid="1208323" grpId="0" animBg="1"/>
      <p:bldP spid="1208324" grpId="0" animBg="1"/>
      <p:bldP spid="1208325" grpId="0" animBg="1"/>
      <p:bldP spid="1208326" grpId="0" animBg="1"/>
      <p:bldP spid="1208333" grpId="0" animBg="1"/>
      <p:bldP spid="1208333" grpId="1" animBg="1"/>
      <p:bldP spid="1208334" grpId="0" animBg="1"/>
      <p:bldP spid="1208334" grpId="1" animBg="1"/>
      <p:bldP spid="1208335" grpId="0" animBg="1"/>
      <p:bldP spid="1208335" grpId="1" animBg="1"/>
      <p:bldP spid="1208336" grpId="0" animBg="1"/>
      <p:bldP spid="1208336" grpId="1" animBg="1"/>
      <p:bldP spid="1208337" grpId="0" animBg="1"/>
      <p:bldP spid="1208338" grpId="0" animBg="1"/>
      <p:bldP spid="1208339" grpId="0" animBg="1"/>
      <p:bldP spid="1208340" grpId="0" animBg="1"/>
      <p:bldP spid="1208341" grpId="0" animBg="1"/>
      <p:bldP spid="1208342" grpId="0" animBg="1"/>
      <p:bldP spid="1208343" grpId="0"/>
      <p:bldP spid="1208343" grpId="1"/>
      <p:bldP spid="1208343" grpId="2"/>
      <p:bldP spid="1208344" grpId="0"/>
      <p:bldP spid="1208345" grpId="0"/>
      <p:bldP spid="1208346" grpId="0" animBg="1"/>
      <p:bldP spid="1208346" grpId="1" animBg="1"/>
      <p:bldP spid="1208346" grpId="2" animBg="1"/>
      <p:bldP spid="1208347" grpId="0" animBg="1"/>
      <p:bldP spid="1208347" grpId="1" animBg="1"/>
      <p:bldP spid="1208348" grpId="0" animBg="1"/>
      <p:bldP spid="1208348" grpId="1" animBg="1"/>
      <p:bldP spid="1208348" grpId="2" animBg="1"/>
      <p:bldP spid="1208355" grpId="0" animBg="1"/>
      <p:bldP spid="1208355" grpId="1" animBg="1"/>
      <p:bldP spid="1208356" grpId="0" animBg="1"/>
      <p:bldP spid="1208356"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t>Buffer Caching</a:t>
            </a:r>
          </a:p>
        </p:txBody>
      </p:sp>
      <p:sp>
        <p:nvSpPr>
          <p:cNvPr id="1209347" name="AutoShape 3"/>
          <p:cNvSpPr>
            <a:spLocks noChangeAspect="1" noChangeArrowheads="1"/>
          </p:cNvSpPr>
          <p:nvPr/>
        </p:nvSpPr>
        <p:spPr bwMode="auto">
          <a:xfrm>
            <a:off x="4967288" y="2951163"/>
            <a:ext cx="3384550" cy="863600"/>
          </a:xfrm>
          <a:prstGeom prst="roundRect">
            <a:avLst>
              <a:gd name="adj" fmla="val 16667"/>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2800" b="0">
                <a:solidFill>
                  <a:schemeClr val="bg1"/>
                </a:solidFill>
              </a:rPr>
              <a:t>communication </a:t>
            </a:r>
          </a:p>
          <a:p>
            <a:pPr algn="ctr"/>
            <a:r>
              <a:rPr lang="en-US" sz="2800" b="0">
                <a:solidFill>
                  <a:schemeClr val="bg1"/>
                </a:solidFill>
              </a:rPr>
              <a:t>system</a:t>
            </a:r>
          </a:p>
        </p:txBody>
      </p:sp>
      <p:sp>
        <p:nvSpPr>
          <p:cNvPr id="1209348" name="AutoShape 4"/>
          <p:cNvSpPr>
            <a:spLocks noChangeAspect="1" noChangeArrowheads="1"/>
          </p:cNvSpPr>
          <p:nvPr/>
        </p:nvSpPr>
        <p:spPr bwMode="auto">
          <a:xfrm>
            <a:off x="2597150" y="1730375"/>
            <a:ext cx="3956050" cy="863600"/>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2800" b="0">
                <a:solidFill>
                  <a:schemeClr val="bg1"/>
                </a:solidFill>
              </a:rPr>
              <a:t>application</a:t>
            </a:r>
          </a:p>
        </p:txBody>
      </p:sp>
      <p:sp>
        <p:nvSpPr>
          <p:cNvPr id="33797" name="AutoShape 5"/>
          <p:cNvSpPr>
            <a:spLocks noChangeAspect="1" noChangeArrowheads="1"/>
          </p:cNvSpPr>
          <p:nvPr/>
        </p:nvSpPr>
        <p:spPr bwMode="auto">
          <a:xfrm>
            <a:off x="728663" y="4181475"/>
            <a:ext cx="3384550" cy="863600"/>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2800" b="0">
                <a:solidFill>
                  <a:schemeClr val="bg1"/>
                </a:solidFill>
              </a:rPr>
              <a:t>disk</a:t>
            </a:r>
          </a:p>
        </p:txBody>
      </p:sp>
      <p:sp>
        <p:nvSpPr>
          <p:cNvPr id="1209350" name="AutoShape 6"/>
          <p:cNvSpPr>
            <a:spLocks noChangeAspect="1" noChangeArrowheads="1"/>
          </p:cNvSpPr>
          <p:nvPr/>
        </p:nvSpPr>
        <p:spPr bwMode="auto">
          <a:xfrm>
            <a:off x="4967288" y="4181475"/>
            <a:ext cx="3384550" cy="863600"/>
          </a:xfrm>
          <a:prstGeom prst="roundRect">
            <a:avLst>
              <a:gd name="adj" fmla="val 16667"/>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2800" b="0">
                <a:solidFill>
                  <a:schemeClr val="bg1"/>
                </a:solidFill>
              </a:rPr>
              <a:t>network card</a:t>
            </a:r>
          </a:p>
        </p:txBody>
      </p:sp>
      <p:sp>
        <p:nvSpPr>
          <p:cNvPr id="1209351" name="Text Box 7"/>
          <p:cNvSpPr txBox="1">
            <a:spLocks noChangeArrowheads="1"/>
          </p:cNvSpPr>
          <p:nvPr/>
        </p:nvSpPr>
        <p:spPr bwMode="auto">
          <a:xfrm>
            <a:off x="71438" y="3789363"/>
            <a:ext cx="10636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t>expensive</a:t>
            </a:r>
          </a:p>
        </p:txBody>
      </p:sp>
      <p:sp>
        <p:nvSpPr>
          <p:cNvPr id="1209352" name="AutoShape 8"/>
          <p:cNvSpPr>
            <a:spLocks noChangeAspect="1" noChangeArrowheads="1"/>
          </p:cNvSpPr>
          <p:nvPr/>
        </p:nvSpPr>
        <p:spPr bwMode="auto">
          <a:xfrm>
            <a:off x="728663" y="2949575"/>
            <a:ext cx="3384550" cy="863600"/>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2800" b="0">
                <a:solidFill>
                  <a:schemeClr val="bg1"/>
                </a:solidFill>
              </a:rPr>
              <a:t>file system</a:t>
            </a:r>
          </a:p>
        </p:txBody>
      </p:sp>
      <p:sp>
        <p:nvSpPr>
          <p:cNvPr id="1209353" name="Line 9"/>
          <p:cNvSpPr>
            <a:spLocks noChangeShapeType="1"/>
          </p:cNvSpPr>
          <p:nvPr/>
        </p:nvSpPr>
        <p:spPr bwMode="auto">
          <a:xfrm>
            <a:off x="1150938" y="3294063"/>
            <a:ext cx="0" cy="1439862"/>
          </a:xfrm>
          <a:prstGeom prst="line">
            <a:avLst/>
          </a:prstGeom>
          <a:noFill/>
          <a:ln w="76200">
            <a:solidFill>
              <a:schemeClr val="accent2"/>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09354" name="Rectangle 10"/>
          <p:cNvSpPr>
            <a:spLocks noChangeArrowheads="1"/>
          </p:cNvSpPr>
          <p:nvPr/>
        </p:nvSpPr>
        <p:spPr bwMode="auto">
          <a:xfrm>
            <a:off x="4662488" y="2708275"/>
            <a:ext cx="1574800" cy="1395413"/>
          </a:xfrm>
          <a:prstGeom prst="rect">
            <a:avLst/>
          </a:prstGeom>
          <a:solidFill>
            <a:srgbClr val="DDDDDD"/>
          </a:solidFill>
          <a:ln w="9525">
            <a:miter lim="800000"/>
            <a:headEnd/>
            <a:tailEnd/>
          </a:ln>
          <a:scene3d>
            <a:camera prst="legacyPerspectiveLeft"/>
            <a:lightRig rig="legacyFlat3" dir="b"/>
          </a:scene3d>
          <a:sp3d extrusionH="12673000" prstMaterial="legacyMatte">
            <a:bevelT w="13500" h="13500" prst="angle"/>
            <a:bevelB w="13500" h="13500" prst="angle"/>
            <a:extrusionClr>
              <a:srgbClr val="DDDDDD"/>
            </a:extrusionClr>
          </a:sp3d>
        </p:spPr>
        <p:txBody>
          <a:bodyPr wrap="none" anchor="ctr">
            <a:flatTx/>
          </a:bodyPr>
          <a:lstStyle/>
          <a:p>
            <a:endParaRPr lang="nb-NO"/>
          </a:p>
        </p:txBody>
      </p:sp>
      <p:sp>
        <p:nvSpPr>
          <p:cNvPr id="1209355" name="Text Box 11"/>
          <p:cNvSpPr txBox="1">
            <a:spLocks noChangeArrowheads="1"/>
          </p:cNvSpPr>
          <p:nvPr/>
        </p:nvSpPr>
        <p:spPr bwMode="auto">
          <a:xfrm>
            <a:off x="4662488" y="2663825"/>
            <a:ext cx="693737"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t>cache</a:t>
            </a:r>
          </a:p>
        </p:txBody>
      </p:sp>
      <p:sp>
        <p:nvSpPr>
          <p:cNvPr id="1209356" name="Rectangle 12"/>
          <p:cNvSpPr>
            <a:spLocks noChangeArrowheads="1"/>
          </p:cNvSpPr>
          <p:nvPr/>
        </p:nvSpPr>
        <p:spPr bwMode="auto">
          <a:xfrm>
            <a:off x="5337175" y="297973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09357" name="Rectangle 13"/>
          <p:cNvSpPr>
            <a:spLocks noChangeArrowheads="1"/>
          </p:cNvSpPr>
          <p:nvPr/>
        </p:nvSpPr>
        <p:spPr bwMode="auto">
          <a:xfrm>
            <a:off x="5337175" y="3294063"/>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09358" name="Rectangle 14"/>
          <p:cNvSpPr>
            <a:spLocks noChangeArrowheads="1"/>
          </p:cNvSpPr>
          <p:nvPr/>
        </p:nvSpPr>
        <p:spPr bwMode="auto">
          <a:xfrm>
            <a:off x="5337175" y="360838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09359" name="Rectangle 15"/>
          <p:cNvSpPr>
            <a:spLocks noChangeArrowheads="1"/>
          </p:cNvSpPr>
          <p:nvPr/>
        </p:nvSpPr>
        <p:spPr bwMode="auto">
          <a:xfrm>
            <a:off x="5697538" y="360838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09360" name="Rectangle 16"/>
          <p:cNvSpPr>
            <a:spLocks noChangeArrowheads="1"/>
          </p:cNvSpPr>
          <p:nvPr/>
        </p:nvSpPr>
        <p:spPr bwMode="auto">
          <a:xfrm>
            <a:off x="5697538" y="2979738"/>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09361" name="Rectangle 17"/>
          <p:cNvSpPr>
            <a:spLocks noChangeArrowheads="1"/>
          </p:cNvSpPr>
          <p:nvPr/>
        </p:nvSpPr>
        <p:spPr bwMode="auto">
          <a:xfrm>
            <a:off x="5697538" y="3294063"/>
            <a:ext cx="269875" cy="269875"/>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09362" name="Oval 18"/>
          <p:cNvSpPr>
            <a:spLocks noChangeArrowheads="1"/>
          </p:cNvSpPr>
          <p:nvPr/>
        </p:nvSpPr>
        <p:spPr bwMode="auto">
          <a:xfrm>
            <a:off x="5770563" y="3049588"/>
            <a:ext cx="134937" cy="134937"/>
          </a:xfrm>
          <a:prstGeom prst="ellipse">
            <a:avLst/>
          </a:prstGeom>
          <a:solidFill>
            <a:srgbClr val="66CCFF"/>
          </a:solidFill>
          <a:ln w="9525">
            <a:solidFill>
              <a:schemeClr val="tx1"/>
            </a:solidFill>
            <a:round/>
            <a:headEnd/>
            <a:tailEnd/>
          </a:ln>
        </p:spPr>
        <p:txBody>
          <a:bodyPr wrap="none" anchor="ctr"/>
          <a:lstStyle/>
          <a:p>
            <a:endParaRPr lang="nb-NO"/>
          </a:p>
        </p:txBody>
      </p:sp>
      <p:sp>
        <p:nvSpPr>
          <p:cNvPr id="1209363" name="Oval 19"/>
          <p:cNvSpPr>
            <a:spLocks noChangeArrowheads="1"/>
          </p:cNvSpPr>
          <p:nvPr/>
        </p:nvSpPr>
        <p:spPr bwMode="auto">
          <a:xfrm>
            <a:off x="5770563" y="3365500"/>
            <a:ext cx="134937" cy="134938"/>
          </a:xfrm>
          <a:prstGeom prst="ellipse">
            <a:avLst/>
          </a:prstGeom>
          <a:solidFill>
            <a:schemeClr val="tx2"/>
          </a:solidFill>
          <a:ln w="9525">
            <a:solidFill>
              <a:schemeClr val="tx1"/>
            </a:solidFill>
            <a:round/>
            <a:headEnd/>
            <a:tailEnd/>
          </a:ln>
        </p:spPr>
        <p:txBody>
          <a:bodyPr wrap="none" anchor="ctr"/>
          <a:lstStyle/>
          <a:p>
            <a:endParaRPr lang="nb-NO"/>
          </a:p>
        </p:txBody>
      </p:sp>
      <p:sp>
        <p:nvSpPr>
          <p:cNvPr id="1209364" name="Oval 20"/>
          <p:cNvSpPr>
            <a:spLocks noChangeArrowheads="1"/>
          </p:cNvSpPr>
          <p:nvPr/>
        </p:nvSpPr>
        <p:spPr bwMode="auto">
          <a:xfrm>
            <a:off x="5770563" y="3679825"/>
            <a:ext cx="134937" cy="134938"/>
          </a:xfrm>
          <a:prstGeom prst="ellipse">
            <a:avLst/>
          </a:prstGeom>
          <a:solidFill>
            <a:srgbClr val="CC0000"/>
          </a:solidFill>
          <a:ln w="9525">
            <a:solidFill>
              <a:schemeClr val="tx1"/>
            </a:solidFill>
            <a:round/>
            <a:headEnd/>
            <a:tailEnd/>
          </a:ln>
        </p:spPr>
        <p:txBody>
          <a:bodyPr wrap="none" anchor="ctr"/>
          <a:lstStyle/>
          <a:p>
            <a:endParaRPr lang="nb-NO"/>
          </a:p>
        </p:txBody>
      </p:sp>
      <p:sp>
        <p:nvSpPr>
          <p:cNvPr id="1209365" name="Oval 21"/>
          <p:cNvSpPr>
            <a:spLocks noChangeArrowheads="1"/>
          </p:cNvSpPr>
          <p:nvPr/>
        </p:nvSpPr>
        <p:spPr bwMode="auto">
          <a:xfrm>
            <a:off x="5410200" y="3679825"/>
            <a:ext cx="134938" cy="134938"/>
          </a:xfrm>
          <a:prstGeom prst="ellipse">
            <a:avLst/>
          </a:prstGeom>
          <a:solidFill>
            <a:schemeClr val="accent2"/>
          </a:solidFill>
          <a:ln w="9525">
            <a:solidFill>
              <a:schemeClr val="tx1"/>
            </a:solidFill>
            <a:round/>
            <a:headEnd/>
            <a:tailEnd/>
          </a:ln>
        </p:spPr>
        <p:txBody>
          <a:bodyPr wrap="none" anchor="ctr"/>
          <a:lstStyle/>
          <a:p>
            <a:endParaRPr lang="nb-NO"/>
          </a:p>
        </p:txBody>
      </p:sp>
      <p:grpSp>
        <p:nvGrpSpPr>
          <p:cNvPr id="4" name="Group 28"/>
          <p:cNvGrpSpPr>
            <a:grpSpLocks/>
          </p:cNvGrpSpPr>
          <p:nvPr/>
        </p:nvGrpSpPr>
        <p:grpSpPr bwMode="auto">
          <a:xfrm>
            <a:off x="2742015" y="2227263"/>
            <a:ext cx="269875" cy="269875"/>
            <a:chOff x="916" y="1428"/>
            <a:chExt cx="170" cy="170"/>
          </a:xfrm>
        </p:grpSpPr>
        <p:sp>
          <p:nvSpPr>
            <p:cNvPr id="33838" name="Rectangle 29"/>
            <p:cNvSpPr>
              <a:spLocks noChangeArrowheads="1"/>
            </p:cNvSpPr>
            <p:nvPr/>
          </p:nvSpPr>
          <p:spPr bwMode="auto">
            <a:xfrm>
              <a:off x="916" y="1428"/>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39" name="Oval 30"/>
            <p:cNvSpPr>
              <a:spLocks noChangeArrowheads="1"/>
            </p:cNvSpPr>
            <p:nvPr/>
          </p:nvSpPr>
          <p:spPr bwMode="auto">
            <a:xfrm>
              <a:off x="932" y="1443"/>
              <a:ext cx="41" cy="47"/>
            </a:xfrm>
            <a:prstGeom prst="ellipse">
              <a:avLst/>
            </a:prstGeom>
            <a:solidFill>
              <a:srgbClr val="66CC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grpSp>
      <p:grpSp>
        <p:nvGrpSpPr>
          <p:cNvPr id="5" name="Group 31"/>
          <p:cNvGrpSpPr>
            <a:grpSpLocks/>
          </p:cNvGrpSpPr>
          <p:nvPr/>
        </p:nvGrpSpPr>
        <p:grpSpPr bwMode="auto">
          <a:xfrm>
            <a:off x="4724400" y="3185470"/>
            <a:ext cx="269875" cy="269875"/>
            <a:chOff x="3702" y="2386"/>
            <a:chExt cx="170" cy="170"/>
          </a:xfrm>
        </p:grpSpPr>
        <p:sp>
          <p:nvSpPr>
            <p:cNvPr id="33836" name="Rectangle 32"/>
            <p:cNvSpPr>
              <a:spLocks noChangeArrowheads="1"/>
            </p:cNvSpPr>
            <p:nvPr/>
          </p:nvSpPr>
          <p:spPr bwMode="auto">
            <a:xfrm>
              <a:off x="3702" y="2386"/>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37" name="Oval 33"/>
            <p:cNvSpPr>
              <a:spLocks noChangeArrowheads="1"/>
            </p:cNvSpPr>
            <p:nvPr/>
          </p:nvSpPr>
          <p:spPr bwMode="auto">
            <a:xfrm>
              <a:off x="3748" y="2431"/>
              <a:ext cx="85" cy="85"/>
            </a:xfrm>
            <a:prstGeom prst="ellipse">
              <a:avLst/>
            </a:prstGeom>
            <a:solidFill>
              <a:srgbClr val="66CCFF"/>
            </a:solidFill>
            <a:ln w="9525">
              <a:solidFill>
                <a:schemeClr val="tx1"/>
              </a:solidFill>
              <a:round/>
              <a:headEnd/>
              <a:tailEnd/>
            </a:ln>
          </p:spPr>
          <p:txBody>
            <a:bodyPr wrap="none" anchor="ctr"/>
            <a:lstStyle/>
            <a:p>
              <a:endParaRPr lang="nb-NO"/>
            </a:p>
          </p:txBody>
        </p:sp>
      </p:grpSp>
      <p:grpSp>
        <p:nvGrpSpPr>
          <p:cNvPr id="6" name="Group 34"/>
          <p:cNvGrpSpPr>
            <a:grpSpLocks/>
          </p:cNvGrpSpPr>
          <p:nvPr/>
        </p:nvGrpSpPr>
        <p:grpSpPr bwMode="auto">
          <a:xfrm>
            <a:off x="2744124" y="2235200"/>
            <a:ext cx="269875" cy="269875"/>
            <a:chOff x="916" y="1428"/>
            <a:chExt cx="170" cy="170"/>
          </a:xfrm>
        </p:grpSpPr>
        <p:sp>
          <p:nvSpPr>
            <p:cNvPr id="33834" name="Rectangle 35"/>
            <p:cNvSpPr>
              <a:spLocks noChangeArrowheads="1"/>
            </p:cNvSpPr>
            <p:nvPr/>
          </p:nvSpPr>
          <p:spPr bwMode="auto">
            <a:xfrm>
              <a:off x="916" y="1428"/>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35" name="Oval 36"/>
            <p:cNvSpPr>
              <a:spLocks noChangeArrowheads="1"/>
            </p:cNvSpPr>
            <p:nvPr/>
          </p:nvSpPr>
          <p:spPr bwMode="auto">
            <a:xfrm>
              <a:off x="932" y="1443"/>
              <a:ext cx="41" cy="47"/>
            </a:xfrm>
            <a:prstGeom prst="ellipse">
              <a:avLst/>
            </a:pr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grpSp>
      <p:grpSp>
        <p:nvGrpSpPr>
          <p:cNvPr id="7" name="Group 37"/>
          <p:cNvGrpSpPr>
            <a:grpSpLocks/>
          </p:cNvGrpSpPr>
          <p:nvPr/>
        </p:nvGrpSpPr>
        <p:grpSpPr bwMode="auto">
          <a:xfrm>
            <a:off x="3273425" y="4489450"/>
            <a:ext cx="269875" cy="269875"/>
            <a:chOff x="3702" y="2386"/>
            <a:chExt cx="170" cy="170"/>
          </a:xfrm>
        </p:grpSpPr>
        <p:sp>
          <p:nvSpPr>
            <p:cNvPr id="33832" name="Rectangle 38"/>
            <p:cNvSpPr>
              <a:spLocks noChangeArrowheads="1"/>
            </p:cNvSpPr>
            <p:nvPr/>
          </p:nvSpPr>
          <p:spPr bwMode="auto">
            <a:xfrm>
              <a:off x="3702" y="2386"/>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33" name="Oval 39"/>
            <p:cNvSpPr>
              <a:spLocks noChangeArrowheads="1"/>
            </p:cNvSpPr>
            <p:nvPr/>
          </p:nvSpPr>
          <p:spPr bwMode="auto">
            <a:xfrm>
              <a:off x="3748" y="2431"/>
              <a:ext cx="85" cy="85"/>
            </a:xfrm>
            <a:prstGeom prst="ellipse">
              <a:avLst/>
            </a:pr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grpSp>
      <p:grpSp>
        <p:nvGrpSpPr>
          <p:cNvPr id="8" name="Group 40"/>
          <p:cNvGrpSpPr>
            <a:grpSpLocks/>
          </p:cNvGrpSpPr>
          <p:nvPr/>
        </p:nvGrpSpPr>
        <p:grpSpPr bwMode="auto">
          <a:xfrm>
            <a:off x="4719638" y="3189489"/>
            <a:ext cx="269875" cy="269875"/>
            <a:chOff x="916" y="1428"/>
            <a:chExt cx="170" cy="170"/>
          </a:xfrm>
        </p:grpSpPr>
        <p:sp>
          <p:nvSpPr>
            <p:cNvPr id="33830" name="Rectangle 41"/>
            <p:cNvSpPr>
              <a:spLocks noChangeArrowheads="1"/>
            </p:cNvSpPr>
            <p:nvPr/>
          </p:nvSpPr>
          <p:spPr bwMode="auto">
            <a:xfrm>
              <a:off x="916" y="1428"/>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31" name="Oval 42"/>
            <p:cNvSpPr>
              <a:spLocks noChangeArrowheads="1"/>
            </p:cNvSpPr>
            <p:nvPr/>
          </p:nvSpPr>
          <p:spPr bwMode="auto">
            <a:xfrm>
              <a:off x="932" y="1443"/>
              <a:ext cx="41" cy="47"/>
            </a:xfrm>
            <a:prstGeom prst="ellipse">
              <a:avLst/>
            </a:prstGeom>
            <a:solidFill>
              <a:srgbClr val="008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grpSp>
      <p:grpSp>
        <p:nvGrpSpPr>
          <p:cNvPr id="9" name="Group 43"/>
          <p:cNvGrpSpPr>
            <a:grpSpLocks/>
          </p:cNvGrpSpPr>
          <p:nvPr/>
        </p:nvGrpSpPr>
        <p:grpSpPr bwMode="auto">
          <a:xfrm>
            <a:off x="4722813" y="3187901"/>
            <a:ext cx="269875" cy="269875"/>
            <a:chOff x="3702" y="2386"/>
            <a:chExt cx="170" cy="170"/>
          </a:xfrm>
        </p:grpSpPr>
        <p:sp>
          <p:nvSpPr>
            <p:cNvPr id="33828" name="Rectangle 44"/>
            <p:cNvSpPr>
              <a:spLocks noChangeArrowheads="1"/>
            </p:cNvSpPr>
            <p:nvPr/>
          </p:nvSpPr>
          <p:spPr bwMode="auto">
            <a:xfrm>
              <a:off x="3702" y="2386"/>
              <a:ext cx="170" cy="170"/>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29" name="Oval 45"/>
            <p:cNvSpPr>
              <a:spLocks noChangeArrowheads="1"/>
            </p:cNvSpPr>
            <p:nvPr/>
          </p:nvSpPr>
          <p:spPr bwMode="auto">
            <a:xfrm>
              <a:off x="3748" y="2431"/>
              <a:ext cx="85" cy="85"/>
            </a:xfrm>
            <a:prstGeom prst="ellipse">
              <a:avLst/>
            </a:prstGeom>
            <a:solidFill>
              <a:srgbClr val="008000"/>
            </a:solidFill>
            <a:ln w="9525">
              <a:solidFill>
                <a:schemeClr val="tx1"/>
              </a:solidFill>
              <a:round/>
              <a:headEnd/>
              <a:tailEnd/>
            </a:ln>
          </p:spPr>
          <p:txBody>
            <a:bodyPr wrap="none" anchor="ctr"/>
            <a:lstStyle/>
            <a:p>
              <a:endParaRPr lang="nb-NO"/>
            </a:p>
          </p:txBody>
        </p:sp>
      </p:grpSp>
      <p:sp>
        <p:nvSpPr>
          <p:cNvPr id="1209390" name="Oval 46"/>
          <p:cNvSpPr>
            <a:spLocks noChangeArrowheads="1"/>
          </p:cNvSpPr>
          <p:nvPr/>
        </p:nvSpPr>
        <p:spPr bwMode="auto">
          <a:xfrm>
            <a:off x="5407025" y="3363913"/>
            <a:ext cx="134938" cy="134937"/>
          </a:xfrm>
          <a:prstGeom prst="ellipse">
            <a:avLst/>
          </a:prstGeom>
          <a:solidFill>
            <a:srgbClr val="008000"/>
          </a:solidFill>
          <a:ln w="9525">
            <a:solidFill>
              <a:schemeClr val="tx1"/>
            </a:solidFill>
            <a:round/>
            <a:headEnd/>
            <a:tailEnd/>
          </a:ln>
        </p:spPr>
        <p:txBody>
          <a:bodyPr wrap="none" anchor="ctr"/>
          <a:lstStyle/>
          <a:p>
            <a:endParaRPr lang="nb-NO"/>
          </a:p>
        </p:txBody>
      </p:sp>
      <p:grpSp>
        <p:nvGrpSpPr>
          <p:cNvPr id="10" name="Group 47"/>
          <p:cNvGrpSpPr>
            <a:grpSpLocks/>
          </p:cNvGrpSpPr>
          <p:nvPr/>
        </p:nvGrpSpPr>
        <p:grpSpPr bwMode="auto">
          <a:xfrm>
            <a:off x="369888" y="1987550"/>
            <a:ext cx="1995487" cy="576263"/>
            <a:chOff x="233" y="1252"/>
            <a:chExt cx="1257" cy="363"/>
          </a:xfrm>
        </p:grpSpPr>
        <p:sp>
          <p:nvSpPr>
            <p:cNvPr id="33825" name="Text Box 48"/>
            <p:cNvSpPr txBox="1">
              <a:spLocks noChangeArrowheads="1"/>
            </p:cNvSpPr>
            <p:nvPr/>
          </p:nvSpPr>
          <p:spPr bwMode="auto">
            <a:xfrm>
              <a:off x="233" y="1252"/>
              <a:ext cx="1032" cy="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t>caching possible</a:t>
              </a:r>
            </a:p>
          </p:txBody>
        </p:sp>
        <p:sp>
          <p:nvSpPr>
            <p:cNvPr id="33826" name="Line 49"/>
            <p:cNvSpPr>
              <a:spLocks noChangeShapeType="1"/>
            </p:cNvSpPr>
            <p:nvPr/>
          </p:nvSpPr>
          <p:spPr bwMode="auto">
            <a:xfrm>
              <a:off x="1240" y="1365"/>
              <a:ext cx="25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3827" name="Line 50"/>
            <p:cNvSpPr>
              <a:spLocks noChangeShapeType="1"/>
            </p:cNvSpPr>
            <p:nvPr/>
          </p:nvSpPr>
          <p:spPr bwMode="auto">
            <a:xfrm>
              <a:off x="977" y="1465"/>
              <a:ext cx="0" cy="15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1209395" name="Text Box 51"/>
          <p:cNvSpPr txBox="1">
            <a:spLocks noChangeArrowheads="1"/>
          </p:cNvSpPr>
          <p:nvPr/>
        </p:nvSpPr>
        <p:spPr bwMode="auto">
          <a:xfrm>
            <a:off x="5561013" y="1389063"/>
            <a:ext cx="3503612" cy="17399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800" dirty="0">
                <a:solidFill>
                  <a:schemeClr val="hlink"/>
                </a:solidFill>
              </a:rPr>
              <a:t>How do we manage a cache?</a:t>
            </a:r>
          </a:p>
          <a:p>
            <a:pPr>
              <a:buClr>
                <a:schemeClr val="folHlink"/>
              </a:buClr>
              <a:buFont typeface="Wingdings" pitchFamily="2" charset="2"/>
              <a:buChar char="ü"/>
            </a:pPr>
            <a:r>
              <a:rPr lang="en-US" sz="1800" b="0" dirty="0"/>
              <a:t> how much memory to use?</a:t>
            </a:r>
          </a:p>
          <a:p>
            <a:pPr>
              <a:buClr>
                <a:schemeClr val="folHlink"/>
              </a:buClr>
              <a:buFont typeface="Wingdings" pitchFamily="2" charset="2"/>
              <a:buChar char="ü"/>
            </a:pPr>
            <a:r>
              <a:rPr lang="en-US" sz="1800" b="0" dirty="0"/>
              <a:t> how much data to </a:t>
            </a:r>
            <a:r>
              <a:rPr lang="en-US" sz="1800" b="0" dirty="0" err="1"/>
              <a:t>prefetch</a:t>
            </a:r>
            <a:r>
              <a:rPr lang="en-US" sz="1800" b="0" dirty="0"/>
              <a:t>?</a:t>
            </a:r>
          </a:p>
          <a:p>
            <a:pPr>
              <a:buClr>
                <a:schemeClr val="folHlink"/>
              </a:buClr>
              <a:buFont typeface="Wingdings" pitchFamily="2" charset="2"/>
              <a:buChar char="ü"/>
            </a:pPr>
            <a:r>
              <a:rPr lang="en-US" sz="1800" b="0" dirty="0"/>
              <a:t> which data item to replace?</a:t>
            </a:r>
          </a:p>
          <a:p>
            <a:pPr>
              <a:buClr>
                <a:schemeClr val="folHlink"/>
              </a:buClr>
              <a:buFont typeface="Wingdings" pitchFamily="2" charset="2"/>
              <a:buChar char="ü"/>
            </a:pPr>
            <a:r>
              <a:rPr lang="en-US" sz="1800" b="0" dirty="0"/>
              <a:t> how to do lookups quickly?</a:t>
            </a:r>
          </a:p>
          <a:p>
            <a:pPr>
              <a:buClr>
                <a:schemeClr val="folHlink"/>
              </a:buClr>
              <a:buFont typeface="Wingdings" pitchFamily="2" charset="2"/>
              <a:buChar char="ü"/>
            </a:pPr>
            <a:r>
              <a:rPr lang="en-US" sz="1800" b="0"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09353"/>
                                        </p:tgtEl>
                                        <p:attrNameLst>
                                          <p:attrName>style.visibility</p:attrName>
                                        </p:attrNameLst>
                                      </p:cBhvr>
                                      <p:to>
                                        <p:strVal val="visible"/>
                                      </p:to>
                                    </p:set>
                                    <p:animEffect transition="in" filter="fade">
                                      <p:cBhvr>
                                        <p:cTn id="7" dur="1000"/>
                                        <p:tgtEl>
                                          <p:spTgt spid="12093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09351"/>
                                        </p:tgtEl>
                                        <p:attrNameLst>
                                          <p:attrName>style.visibility</p:attrName>
                                        </p:attrNameLst>
                                      </p:cBhvr>
                                      <p:to>
                                        <p:strVal val="visible"/>
                                      </p:to>
                                    </p:set>
                                    <p:animEffect transition="in" filter="fade">
                                      <p:cBhvr>
                                        <p:cTn id="10" dur="1000"/>
                                        <p:tgtEl>
                                          <p:spTgt spid="120935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6" presetClass="emph" presetSubtype="0" fill="hold" grpId="0" nodeType="clickEffect">
                                  <p:stCondLst>
                                    <p:cond delay="0"/>
                                  </p:stCondLst>
                                  <p:childTnLst>
                                    <p:animScale>
                                      <p:cBhvr>
                                        <p:cTn id="14" dur="1000" fill="hold"/>
                                        <p:tgtEl>
                                          <p:spTgt spid="1209352"/>
                                        </p:tgtEl>
                                      </p:cBhvr>
                                      <p:by x="100000" y="150000"/>
                                    </p:animScale>
                                  </p:childTnLst>
                                </p:cTn>
                              </p:par>
                              <p:par>
                                <p:cTn id="15" presetID="6" presetClass="emph" presetSubtype="0" fill="hold" grpId="0" nodeType="withEffect">
                                  <p:stCondLst>
                                    <p:cond delay="0"/>
                                  </p:stCondLst>
                                  <p:childTnLst>
                                    <p:animScale>
                                      <p:cBhvr>
                                        <p:cTn id="16" dur="1000" fill="hold"/>
                                        <p:tgtEl>
                                          <p:spTgt spid="1209348"/>
                                        </p:tgtEl>
                                      </p:cBhvr>
                                      <p:by x="100000" y="150000"/>
                                    </p:animScale>
                                  </p:childTnLst>
                                </p:cTn>
                              </p:par>
                              <p:par>
                                <p:cTn id="17" presetID="10" presetClass="exit" presetSubtype="0" fill="hold" grpId="1" nodeType="withEffect">
                                  <p:stCondLst>
                                    <p:cond delay="0"/>
                                  </p:stCondLst>
                                  <p:childTnLst>
                                    <p:animEffect transition="out" filter="fade">
                                      <p:cBhvr>
                                        <p:cTn id="18" dur="1000"/>
                                        <p:tgtEl>
                                          <p:spTgt spid="1209353"/>
                                        </p:tgtEl>
                                      </p:cBhvr>
                                    </p:animEffect>
                                    <p:set>
                                      <p:cBhvr>
                                        <p:cTn id="19" dur="1" fill="hold">
                                          <p:stCondLst>
                                            <p:cond delay="999"/>
                                          </p:stCondLst>
                                        </p:cTn>
                                        <p:tgtEl>
                                          <p:spTgt spid="1209353"/>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1000"/>
                                        <p:tgtEl>
                                          <p:spTgt spid="1209351"/>
                                        </p:tgtEl>
                                      </p:cBhvr>
                                    </p:animEffect>
                                    <p:set>
                                      <p:cBhvr>
                                        <p:cTn id="22" dur="1" fill="hold">
                                          <p:stCondLst>
                                            <p:cond delay="999"/>
                                          </p:stCondLst>
                                        </p:cTn>
                                        <p:tgtEl>
                                          <p:spTgt spid="1209351"/>
                                        </p:tgtEl>
                                        <p:attrNameLst>
                                          <p:attrName>style.visibility</p:attrName>
                                        </p:attrNameLst>
                                      </p:cBhvr>
                                      <p:to>
                                        <p:strVal val="hidden"/>
                                      </p:to>
                                    </p:set>
                                  </p:childTnLst>
                                </p:cTn>
                              </p:par>
                            </p:childTnLst>
                          </p:cTn>
                        </p:par>
                        <p:par>
                          <p:cTn id="23" fill="hold" nodeType="afterGroup">
                            <p:stCondLst>
                              <p:cond delay="1000"/>
                            </p:stCondLst>
                            <p:childTnLst>
                              <p:par>
                                <p:cTn id="24" presetID="1"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6" presetClass="emph" presetSubtype="0" fill="hold" grpId="1" nodeType="clickEffect">
                                  <p:stCondLst>
                                    <p:cond delay="0"/>
                                  </p:stCondLst>
                                  <p:childTnLst>
                                    <p:animScale>
                                      <p:cBhvr>
                                        <p:cTn id="29" dur="1000" fill="hold"/>
                                        <p:tgtEl>
                                          <p:spTgt spid="1209352"/>
                                        </p:tgtEl>
                                      </p:cBhvr>
                                      <p:by x="100000" y="66000"/>
                                    </p:animScale>
                                  </p:childTnLst>
                                </p:cTn>
                              </p:par>
                              <p:par>
                                <p:cTn id="30" presetID="1" presetClass="emph" presetSubtype="2" fill="hold" nodeType="withEffect">
                                  <p:stCondLst>
                                    <p:cond delay="0"/>
                                  </p:stCondLst>
                                  <p:childTnLst>
                                    <p:animClr clrSpc="rgb" dir="cw">
                                      <p:cBhvr>
                                        <p:cTn id="31" dur="2000" fill="hold"/>
                                        <p:tgtEl>
                                          <p:spTgt spid="1209352"/>
                                        </p:tgtEl>
                                        <p:attrNameLst>
                                          <p:attrName>fillcolor</p:attrName>
                                        </p:attrNameLst>
                                      </p:cBhvr>
                                      <p:to>
                                        <a:schemeClr val="tx2"/>
                                      </p:to>
                                    </p:animClr>
                                    <p:set>
                                      <p:cBhvr>
                                        <p:cTn id="32" dur="2000" fill="hold"/>
                                        <p:tgtEl>
                                          <p:spTgt spid="1209352"/>
                                        </p:tgtEl>
                                        <p:attrNameLst>
                                          <p:attrName>fill.type</p:attrName>
                                        </p:attrNameLst>
                                      </p:cBhvr>
                                      <p:to>
                                        <p:strVal val="solid"/>
                                      </p:to>
                                    </p:set>
                                    <p:set>
                                      <p:cBhvr>
                                        <p:cTn id="33" dur="2000" fill="hold"/>
                                        <p:tgtEl>
                                          <p:spTgt spid="1209352"/>
                                        </p:tgtEl>
                                        <p:attrNameLst>
                                          <p:attrName>fill.on</p:attrName>
                                        </p:attrNameLst>
                                      </p:cBhvr>
                                      <p:to>
                                        <p:strVal val="true"/>
                                      </p:to>
                                    </p:set>
                                  </p:childTnLst>
                                </p:cTn>
                              </p:par>
                              <p:par>
                                <p:cTn id="34" presetID="1" presetClass="exit" presetSubtype="0" fill="hold" nodeType="withEffect">
                                  <p:stCondLst>
                                    <p:cond delay="0"/>
                                  </p:stCondLst>
                                  <p:childTnLst>
                                    <p:set>
                                      <p:cBhvr>
                                        <p:cTn id="35" dur="1" fill="hold">
                                          <p:stCondLst>
                                            <p:cond delay="0"/>
                                          </p:stCondLst>
                                        </p:cTn>
                                        <p:tgtEl>
                                          <p:spTgt spid="10"/>
                                        </p:tgtEl>
                                        <p:attrNameLst>
                                          <p:attrName>style.visibility</p:attrName>
                                        </p:attrNameLst>
                                      </p:cBhvr>
                                      <p:to>
                                        <p:strVal val="hidden"/>
                                      </p:to>
                                    </p:set>
                                  </p:childTnLst>
                                </p:cTn>
                              </p:par>
                              <p:par>
                                <p:cTn id="36" presetID="6" presetClass="emph" presetSubtype="0" fill="hold" grpId="1" nodeType="withEffect">
                                  <p:stCondLst>
                                    <p:cond delay="0"/>
                                  </p:stCondLst>
                                  <p:childTnLst>
                                    <p:animScale>
                                      <p:cBhvr>
                                        <p:cTn id="37" dur="1000" fill="hold"/>
                                        <p:tgtEl>
                                          <p:spTgt spid="1209348"/>
                                        </p:tgtEl>
                                      </p:cBhvr>
                                      <p:by x="100000" y="66000"/>
                                    </p:animScale>
                                  </p:childTnLst>
                                </p:cTn>
                              </p:par>
                              <p:par>
                                <p:cTn id="38" presetID="0" presetClass="path" presetSubtype="0" accel="50000" decel="50000" fill="hold" grpId="0" nodeType="withEffect">
                                  <p:stCondLst>
                                    <p:cond delay="0"/>
                                  </p:stCondLst>
                                  <p:childTnLst>
                                    <p:animMotion origin="layout" path="M 0.0 0.0 L 0.08368 0.0 " pathEditMode="relative" ptsTypes="AA">
                                      <p:cBhvr>
                                        <p:cTn id="39" dur="2000" fill="hold"/>
                                        <p:tgtEl>
                                          <p:spTgt spid="1209347"/>
                                        </p:tgtEl>
                                        <p:attrNameLst>
                                          <p:attrName>ppt_x</p:attrName>
                                          <p:attrName>ppt_y</p:attrName>
                                        </p:attrNameLst>
                                      </p:cBhvr>
                                    </p:animMotion>
                                  </p:childTnLst>
                                </p:cTn>
                              </p:par>
                              <p:par>
                                <p:cTn id="40" presetID="0" presetClass="path" presetSubtype="0" accel="50000" decel="50000" fill="hold" grpId="0" nodeType="withEffect">
                                  <p:stCondLst>
                                    <p:cond delay="0"/>
                                  </p:stCondLst>
                                  <p:childTnLst>
                                    <p:animMotion origin="layout" path="M 0.0 0.0 L 0.08368 0.0 " pathEditMode="relative" ptsTypes="AA">
                                      <p:cBhvr>
                                        <p:cTn id="41" dur="2000" fill="hold"/>
                                        <p:tgtEl>
                                          <p:spTgt spid="1209350"/>
                                        </p:tgtEl>
                                        <p:attrNameLst>
                                          <p:attrName>ppt_x</p:attrName>
                                          <p:attrName>ppt_y</p:attrName>
                                        </p:attrNameLst>
                                      </p:cBhvr>
                                    </p:animMotion>
                                  </p:childTnLst>
                                </p:cTn>
                              </p:par>
                              <p:par>
                                <p:cTn id="42" presetID="1" presetClass="emph" presetSubtype="2" fill="hold" nodeType="withEffect">
                                  <p:stCondLst>
                                    <p:cond delay="0"/>
                                  </p:stCondLst>
                                  <p:childTnLst>
                                    <p:animClr clrSpc="rgb" dir="cw">
                                      <p:cBhvr>
                                        <p:cTn id="43" dur="2000" fill="hold"/>
                                        <p:tgtEl>
                                          <p:spTgt spid="1209350"/>
                                        </p:tgtEl>
                                        <p:attrNameLst>
                                          <p:attrName>fillcolor</p:attrName>
                                        </p:attrNameLst>
                                      </p:cBhvr>
                                      <p:to>
                                        <a:srgbClr val="EAEAEA"/>
                                      </p:to>
                                    </p:animClr>
                                    <p:set>
                                      <p:cBhvr>
                                        <p:cTn id="44" dur="2000" fill="hold"/>
                                        <p:tgtEl>
                                          <p:spTgt spid="1209350"/>
                                        </p:tgtEl>
                                        <p:attrNameLst>
                                          <p:attrName>fill.type</p:attrName>
                                        </p:attrNameLst>
                                      </p:cBhvr>
                                      <p:to>
                                        <p:strVal val="solid"/>
                                      </p:to>
                                    </p:set>
                                    <p:set>
                                      <p:cBhvr>
                                        <p:cTn id="45" dur="2000" fill="hold"/>
                                        <p:tgtEl>
                                          <p:spTgt spid="1209350"/>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2000" fill="hold"/>
                                        <p:tgtEl>
                                          <p:spTgt spid="1209347"/>
                                        </p:tgtEl>
                                        <p:attrNameLst>
                                          <p:attrName>fillcolor</p:attrName>
                                        </p:attrNameLst>
                                      </p:cBhvr>
                                      <p:to>
                                        <a:srgbClr val="EAEAEA"/>
                                      </p:to>
                                    </p:animClr>
                                    <p:set>
                                      <p:cBhvr>
                                        <p:cTn id="48" dur="2000" fill="hold"/>
                                        <p:tgtEl>
                                          <p:spTgt spid="1209347"/>
                                        </p:tgtEl>
                                        <p:attrNameLst>
                                          <p:attrName>fill.type</p:attrName>
                                        </p:attrNameLst>
                                      </p:cBhvr>
                                      <p:to>
                                        <p:strVal val="solid"/>
                                      </p:to>
                                    </p:set>
                                    <p:set>
                                      <p:cBhvr>
                                        <p:cTn id="49" dur="2000" fill="hold"/>
                                        <p:tgtEl>
                                          <p:spTgt spid="1209347"/>
                                        </p:tgtEl>
                                        <p:attrNameLst>
                                          <p:attrName>fill.on</p:attrName>
                                        </p:attrNameLst>
                                      </p:cBhvr>
                                      <p:to>
                                        <p:strVal val="true"/>
                                      </p:to>
                                    </p:set>
                                  </p:childTnLst>
                                </p:cTn>
                              </p:par>
                            </p:childTnLst>
                          </p:cTn>
                        </p:par>
                        <p:par>
                          <p:cTn id="50" fill="hold" nodeType="afterGroup">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1209354"/>
                                        </p:tgtEl>
                                        <p:attrNameLst>
                                          <p:attrName>style.visibility</p:attrName>
                                        </p:attrNameLst>
                                      </p:cBhvr>
                                      <p:to>
                                        <p:strVal val="visible"/>
                                      </p:to>
                                    </p:set>
                                    <p:animEffect transition="in" filter="wipe(left)">
                                      <p:cBhvr>
                                        <p:cTn id="53" dur="500"/>
                                        <p:tgtEl>
                                          <p:spTgt spid="1209354"/>
                                        </p:tgtEl>
                                      </p:cBhvr>
                                    </p:animEffect>
                                  </p:childTnLst>
                                </p:cTn>
                              </p:par>
                            </p:childTnLst>
                          </p:cTn>
                        </p:par>
                        <p:par>
                          <p:cTn id="54" fill="hold" nodeType="afterGroup">
                            <p:stCondLst>
                              <p:cond delay="2500"/>
                            </p:stCondLst>
                            <p:childTnLst>
                              <p:par>
                                <p:cTn id="55" presetID="1" presetClass="entr" presetSubtype="0" fill="hold" grpId="0" nodeType="afterEffect">
                                  <p:stCondLst>
                                    <p:cond delay="0"/>
                                  </p:stCondLst>
                                  <p:childTnLst>
                                    <p:set>
                                      <p:cBhvr>
                                        <p:cTn id="56" dur="1" fill="hold">
                                          <p:stCondLst>
                                            <p:cond delay="0"/>
                                          </p:stCondLst>
                                        </p:cTn>
                                        <p:tgtEl>
                                          <p:spTgt spid="120935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20935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20935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20935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0936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20936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09359"/>
                                        </p:tgtEl>
                                        <p:attrNameLst>
                                          <p:attrName>style.visibility</p:attrName>
                                        </p:attrNameLst>
                                      </p:cBhvr>
                                      <p:to>
                                        <p:strVal val="visible"/>
                                      </p:to>
                                    </p:set>
                                  </p:childTnLst>
                                </p:cTn>
                              </p:par>
                            </p:childTnLst>
                          </p:cTn>
                        </p:par>
                        <p:par>
                          <p:cTn id="71" fill="hold" nodeType="afterGroup">
                            <p:stCondLst>
                              <p:cond delay="0"/>
                            </p:stCondLst>
                            <p:childTnLst>
                              <p:par>
                                <p:cTn id="72" presetID="10" presetClass="entr" presetSubtype="0" fill="hold" grpId="0" nodeType="afterEffect">
                                  <p:stCondLst>
                                    <p:cond delay="0"/>
                                  </p:stCondLst>
                                  <p:childTnLst>
                                    <p:set>
                                      <p:cBhvr>
                                        <p:cTn id="73" dur="1" fill="hold">
                                          <p:stCondLst>
                                            <p:cond delay="0"/>
                                          </p:stCondLst>
                                        </p:cTn>
                                        <p:tgtEl>
                                          <p:spTgt spid="1209365"/>
                                        </p:tgtEl>
                                        <p:attrNameLst>
                                          <p:attrName>style.visibility</p:attrName>
                                        </p:attrNameLst>
                                      </p:cBhvr>
                                      <p:to>
                                        <p:strVal val="visible"/>
                                      </p:to>
                                    </p:set>
                                    <p:animEffect transition="in" filter="fade">
                                      <p:cBhvr>
                                        <p:cTn id="74" dur="2000"/>
                                        <p:tgtEl>
                                          <p:spTgt spid="120936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09364"/>
                                        </p:tgtEl>
                                        <p:attrNameLst>
                                          <p:attrName>style.visibility</p:attrName>
                                        </p:attrNameLst>
                                      </p:cBhvr>
                                      <p:to>
                                        <p:strVal val="visible"/>
                                      </p:to>
                                    </p:set>
                                    <p:animEffect transition="in" filter="fade">
                                      <p:cBhvr>
                                        <p:cTn id="77" dur="2000"/>
                                        <p:tgtEl>
                                          <p:spTgt spid="120936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09363"/>
                                        </p:tgtEl>
                                        <p:attrNameLst>
                                          <p:attrName>style.visibility</p:attrName>
                                        </p:attrNameLst>
                                      </p:cBhvr>
                                      <p:to>
                                        <p:strVal val="visible"/>
                                      </p:to>
                                    </p:set>
                                    <p:animEffect transition="in" filter="fade">
                                      <p:cBhvr>
                                        <p:cTn id="80" dur="2000"/>
                                        <p:tgtEl>
                                          <p:spTgt spid="120936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09362"/>
                                        </p:tgtEl>
                                        <p:attrNameLst>
                                          <p:attrName>style.visibility</p:attrName>
                                        </p:attrNameLst>
                                      </p:cBhvr>
                                      <p:to>
                                        <p:strVal val="visible"/>
                                      </p:to>
                                    </p:set>
                                    <p:animEffect transition="in" filter="fade">
                                      <p:cBhvr>
                                        <p:cTn id="83" dur="2000"/>
                                        <p:tgtEl>
                                          <p:spTgt spid="1209362"/>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nodeType="clickEffect">
                                  <p:stCondLst>
                                    <p:cond delay="0"/>
                                  </p:stCondLst>
                                  <p:childTnLst>
                                    <p:set>
                                      <p:cBhvr>
                                        <p:cTn id="87" dur="1" fill="hold">
                                          <p:stCondLst>
                                            <p:cond delay="0"/>
                                          </p:stCondLst>
                                        </p:cTn>
                                        <p:tgtEl>
                                          <p:spTgt spid="4"/>
                                        </p:tgtEl>
                                        <p:attrNameLst>
                                          <p:attrName>style.visibility</p:attrName>
                                        </p:attrNameLst>
                                      </p:cBhvr>
                                      <p:to>
                                        <p:strVal val="visible"/>
                                      </p:to>
                                    </p:set>
                                  </p:childTnLst>
                                </p:cTn>
                              </p:par>
                            </p:childTnLst>
                          </p:cTn>
                        </p:par>
                        <p:par>
                          <p:cTn id="88" fill="hold" nodeType="afterGroup">
                            <p:stCondLst>
                              <p:cond delay="0"/>
                            </p:stCondLst>
                            <p:childTnLst>
                              <p:par>
                                <p:cTn id="89" presetID="0" presetClass="path" presetSubtype="0" accel="50000" decel="50000" fill="hold" nodeType="afterEffect">
                                  <p:stCondLst>
                                    <p:cond delay="0"/>
                                  </p:stCondLst>
                                  <p:childTnLst>
                                    <p:animMotion origin="layout" path="M -0.00034 0.00023 L 0.0441 0.11041 L 0.11806 0.14074 L 0.2191 0.14074 " pathEditMode="relative" ptsTypes="AAAA">
                                      <p:cBhvr>
                                        <p:cTn id="90" dur="2000" fill="hold"/>
                                        <p:tgtEl>
                                          <p:spTgt spid="4"/>
                                        </p:tgtEl>
                                        <p:attrNameLst>
                                          <p:attrName>ppt_x</p:attrName>
                                          <p:attrName>ppt_y</p:attrName>
                                        </p:attrNameLst>
                                      </p:cBhvr>
                                    </p:animMotion>
                                  </p:childTnLst>
                                </p:cTn>
                              </p:par>
                            </p:childTnLst>
                          </p:cTn>
                        </p:par>
                      </p:childTnLst>
                    </p:cTn>
                  </p:par>
                  <p:par>
                    <p:cTn id="91" fill="hold" nodeType="clickPar">
                      <p:stCondLst>
                        <p:cond delay="indefinite"/>
                      </p:stCondLst>
                      <p:childTnLst>
                        <p:par>
                          <p:cTn id="92" fill="hold" nodeType="withGroup">
                            <p:stCondLst>
                              <p:cond delay="0"/>
                            </p:stCondLst>
                            <p:childTnLst>
                              <p:par>
                                <p:cTn id="93" presetID="6" presetClass="emph" presetSubtype="0" autoRev="1" fill="hold" grpId="1" nodeType="clickEffect">
                                  <p:stCondLst>
                                    <p:cond delay="0"/>
                                  </p:stCondLst>
                                  <p:childTnLst>
                                    <p:animScale>
                                      <p:cBhvr>
                                        <p:cTn id="94" dur="1000" fill="hold"/>
                                        <p:tgtEl>
                                          <p:spTgt spid="1209362"/>
                                        </p:tgtEl>
                                      </p:cBhvr>
                                      <p:by x="400000" y="400000"/>
                                    </p:animScale>
                                  </p:childTnLst>
                                </p:cTn>
                              </p:par>
                            </p:childTnLst>
                          </p:cTn>
                        </p:par>
                        <p:par>
                          <p:cTn id="95" fill="hold" nodeType="afterGroup">
                            <p:stCondLst>
                              <p:cond delay="2000"/>
                            </p:stCondLst>
                            <p:childTnLst>
                              <p:par>
                                <p:cTn id="96" presetID="1"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childTnLst>
                                </p:cTn>
                              </p:par>
                              <p:par>
                                <p:cTn id="98" presetID="1" presetClass="exit" presetSubtype="0" fill="hold" nodeType="withEffect">
                                  <p:stCondLst>
                                    <p:cond delay="0"/>
                                  </p:stCondLst>
                                  <p:childTnLst>
                                    <p:set>
                                      <p:cBhvr>
                                        <p:cTn id="99" dur="1" fill="hold">
                                          <p:stCondLst>
                                            <p:cond delay="0"/>
                                          </p:stCondLst>
                                        </p:cTn>
                                        <p:tgtEl>
                                          <p:spTgt spid="4"/>
                                        </p:tgtEl>
                                        <p:attrNameLst>
                                          <p:attrName>style.visibility</p:attrName>
                                        </p:attrNameLst>
                                      </p:cBhvr>
                                      <p:to>
                                        <p:strVal val="hidden"/>
                                      </p:to>
                                    </p:set>
                                  </p:childTnLst>
                                </p:cTn>
                              </p:par>
                            </p:childTnLst>
                          </p:cTn>
                        </p:par>
                        <p:par>
                          <p:cTn id="100" fill="hold" nodeType="afterGroup">
                            <p:stCondLst>
                              <p:cond delay="2000"/>
                            </p:stCondLst>
                            <p:childTnLst>
                              <p:par>
                                <p:cTn id="101" presetID="0" presetClass="path" presetSubtype="0" accel="50000" decel="50000" fill="hold" nodeType="afterEffect">
                                  <p:stCondLst>
                                    <p:cond delay="0"/>
                                  </p:stCondLst>
                                  <p:childTnLst>
                                    <p:animMotion origin="layout" path="M -6.38889E-6 -7.40741E-7 L -0.10209 -7.40741E-7 L -0.15539 -0.03171 L -0.15539 -0.15208 L -0.02171 -0.15208 L 0.01423 -0.19259 L -0.05313 -0.19699 L 0.00121 -0.15069 L 0.14131 -0.15069 L 0.38489 0.38843 " pathEditMode="relative" ptsTypes="AAAAAAAAAA">
                                      <p:cBhvr>
                                        <p:cTn id="102" dur="5000" fill="hold"/>
                                        <p:tgtEl>
                                          <p:spTgt spid="5"/>
                                        </p:tgtEl>
                                        <p:attrNameLst>
                                          <p:attrName>ppt_x</p:attrName>
                                          <p:attrName>ppt_y</p:attrName>
                                        </p:attrNameLst>
                                      </p:cBhvr>
                                    </p:animMotion>
                                  </p:childTnLst>
                                </p:cTn>
                              </p:par>
                            </p:childTnLst>
                          </p:cTn>
                        </p:par>
                        <p:par>
                          <p:cTn id="103" fill="hold" nodeType="afterGroup">
                            <p:stCondLst>
                              <p:cond delay="7000"/>
                            </p:stCondLst>
                            <p:childTnLst>
                              <p:par>
                                <p:cTn id="104" presetID="10" presetClass="exit" presetSubtype="0" fill="hold" nodeType="afterEffect">
                                  <p:stCondLst>
                                    <p:cond delay="0"/>
                                  </p:stCondLst>
                                  <p:childTnLst>
                                    <p:animEffect transition="out" filter="fade">
                                      <p:cBhvr>
                                        <p:cTn id="105" dur="1000"/>
                                        <p:tgtEl>
                                          <p:spTgt spid="5"/>
                                        </p:tgtEl>
                                      </p:cBhvr>
                                    </p:animEffect>
                                    <p:set>
                                      <p:cBhvr>
                                        <p:cTn id="106" dur="1" fill="hold">
                                          <p:stCondLst>
                                            <p:cond delay="999"/>
                                          </p:stCondLst>
                                        </p:cTn>
                                        <p:tgtEl>
                                          <p:spTgt spid="5"/>
                                        </p:tgtEl>
                                        <p:attrNameLst>
                                          <p:attrName>style.visibility</p:attrName>
                                        </p:attrNameLst>
                                      </p:cBhvr>
                                      <p:to>
                                        <p:strVal val="hidden"/>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nodeType="clickEffect">
                                  <p:stCondLst>
                                    <p:cond delay="0"/>
                                  </p:stCondLst>
                                  <p:childTnLst>
                                    <p:set>
                                      <p:cBhvr>
                                        <p:cTn id="110" dur="1" fill="hold">
                                          <p:stCondLst>
                                            <p:cond delay="0"/>
                                          </p:stCondLst>
                                        </p:cTn>
                                        <p:tgtEl>
                                          <p:spTgt spid="6"/>
                                        </p:tgtEl>
                                        <p:attrNameLst>
                                          <p:attrName>style.visibility</p:attrName>
                                        </p:attrNameLst>
                                      </p:cBhvr>
                                      <p:to>
                                        <p:strVal val="visible"/>
                                      </p:to>
                                    </p:set>
                                  </p:childTnLst>
                                </p:cTn>
                              </p:par>
                            </p:childTnLst>
                          </p:cTn>
                        </p:par>
                        <p:par>
                          <p:cTn id="111" fill="hold" nodeType="afterGroup">
                            <p:stCondLst>
                              <p:cond delay="0"/>
                            </p:stCondLst>
                            <p:childTnLst>
                              <p:par>
                                <p:cTn id="112" presetID="0" presetClass="path" presetSubtype="0" accel="50000" decel="50000" fill="hold" nodeType="afterEffect">
                                  <p:stCondLst>
                                    <p:cond delay="0"/>
                                  </p:stCondLst>
                                  <p:childTnLst>
                                    <p:animMotion origin="layout" path="M -0.00034 0.00023 L 0.0441 0.11041 L 0.11806 0.14074 L 0.2191 0.14074 " pathEditMode="relative" ptsTypes="AAAA">
                                      <p:cBhvr>
                                        <p:cTn id="113" dur="2000" fill="hold"/>
                                        <p:tgtEl>
                                          <p:spTgt spid="6"/>
                                        </p:tgtEl>
                                        <p:attrNameLst>
                                          <p:attrName>ppt_x</p:attrName>
                                          <p:attrName>ppt_y</p:attrName>
                                        </p:attrNameLst>
                                      </p:cBhvr>
                                    </p:animMotion>
                                  </p:childTnLst>
                                </p:cTn>
                              </p:par>
                            </p:childTnLst>
                          </p:cTn>
                        </p:par>
                        <p:par>
                          <p:cTn id="114" fill="hold" nodeType="afterGroup">
                            <p:stCondLst>
                              <p:cond delay="2000"/>
                            </p:stCondLst>
                            <p:childTnLst>
                              <p:par>
                                <p:cTn id="115" presetID="1" presetClass="entr" presetSubtype="0" fill="hold" nodeType="afterEffect">
                                  <p:stCondLst>
                                    <p:cond delay="0"/>
                                  </p:stCondLst>
                                  <p:childTnLst>
                                    <p:set>
                                      <p:cBhvr>
                                        <p:cTn id="116" dur="1" fill="hold">
                                          <p:stCondLst>
                                            <p:cond delay="0"/>
                                          </p:stCondLst>
                                        </p:cTn>
                                        <p:tgtEl>
                                          <p:spTgt spid="8"/>
                                        </p:tgtEl>
                                        <p:attrNameLst>
                                          <p:attrName>style.visibility</p:attrName>
                                        </p:attrNameLst>
                                      </p:cBhvr>
                                      <p:to>
                                        <p:strVal val="visible"/>
                                      </p:to>
                                    </p:set>
                                  </p:childTnLst>
                                </p:cTn>
                              </p:par>
                            </p:childTnLst>
                          </p:cTn>
                        </p:par>
                        <p:par>
                          <p:cTn id="117" fill="hold" nodeType="afterGroup">
                            <p:stCondLst>
                              <p:cond delay="2000"/>
                            </p:stCondLst>
                            <p:childTnLst>
                              <p:par>
                                <p:cTn id="118" presetID="1" presetClass="exit" presetSubtype="0" fill="hold" nodeType="afterEffect">
                                  <p:stCondLst>
                                    <p:cond delay="0"/>
                                  </p:stCondLst>
                                  <p:childTnLst>
                                    <p:set>
                                      <p:cBhvr>
                                        <p:cTn id="119" dur="1" fill="hold">
                                          <p:stCondLst>
                                            <p:cond delay="0"/>
                                          </p:stCondLst>
                                        </p:cTn>
                                        <p:tgtEl>
                                          <p:spTgt spid="6"/>
                                        </p:tgtEl>
                                        <p:attrNameLst>
                                          <p:attrName>style.visibility</p:attrName>
                                        </p:attrNameLst>
                                      </p:cBhvr>
                                      <p:to>
                                        <p:strVal val="hidden"/>
                                      </p:to>
                                    </p:se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0" presetClass="path" presetSubtype="0" accel="50000" decel="50000" fill="hold" nodeType="clickEffect">
                                  <p:stCondLst>
                                    <p:cond delay="0"/>
                                  </p:stCondLst>
                                  <p:childTnLst>
                                    <p:animMotion origin="layout" path="M 8.33333E-7 -2.59259E-6 L -0.13698 0.00278 L -0.20104 0.21435 L -0.23802 0.17245 L -0.26736 0.20856 L -0.28906 0.17824 L -0.31198 0.22315 L -0.32934 0.17824 L -0.33576 0.21435 L -0.30764 0.18843 L -0.28576 0.21296 L -0.26632 0.17824 L -0.23472 0.21435 L -0.20208 0.1912 L -0.15764 0.1912 " pathEditMode="relative" ptsTypes="AAAAAAAAAAAAAAA">
                                      <p:cBhvr>
                                        <p:cTn id="123" dur="2000" fill="hold"/>
                                        <p:tgtEl>
                                          <p:spTgt spid="8"/>
                                        </p:tgtEl>
                                        <p:attrNameLst>
                                          <p:attrName>ppt_x</p:attrName>
                                          <p:attrName>ppt_y</p:attrName>
                                        </p:attrNameLst>
                                      </p:cBhvr>
                                    </p:animMotion>
                                  </p:childTnLst>
                                </p:cTn>
                              </p:par>
                            </p:childTnLst>
                          </p:cTn>
                        </p:par>
                        <p:par>
                          <p:cTn id="124" fill="hold" nodeType="afterGroup">
                            <p:stCondLst>
                              <p:cond delay="2000"/>
                            </p:stCondLst>
                            <p:childTnLst>
                              <p:par>
                                <p:cTn id="125" presetID="10" presetClass="entr" presetSubtype="0" fill="hold" nodeType="afterEffect">
                                  <p:stCondLst>
                                    <p:cond delay="0"/>
                                  </p:stCondLst>
                                  <p:childTnLst>
                                    <p:set>
                                      <p:cBhvr>
                                        <p:cTn id="126" dur="1" fill="hold">
                                          <p:stCondLst>
                                            <p:cond delay="0"/>
                                          </p:stCondLst>
                                        </p:cTn>
                                        <p:tgtEl>
                                          <p:spTgt spid="7"/>
                                        </p:tgtEl>
                                        <p:attrNameLst>
                                          <p:attrName>style.visibility</p:attrName>
                                        </p:attrNameLst>
                                      </p:cBhvr>
                                      <p:to>
                                        <p:strVal val="visible"/>
                                      </p:to>
                                    </p:set>
                                    <p:animEffect transition="in" filter="fade">
                                      <p:cBhvr>
                                        <p:cTn id="127" dur="1000"/>
                                        <p:tgtEl>
                                          <p:spTgt spid="7"/>
                                        </p:tgtEl>
                                      </p:cBhvr>
                                    </p:animEffect>
                                  </p:childTnLst>
                                </p:cTn>
                              </p:par>
                              <p:par>
                                <p:cTn id="128" presetID="10" presetClass="exit" presetSubtype="0" fill="hold" nodeType="withEffect">
                                  <p:stCondLst>
                                    <p:cond delay="0"/>
                                  </p:stCondLst>
                                  <p:childTnLst>
                                    <p:animEffect transition="out" filter="fade">
                                      <p:cBhvr>
                                        <p:cTn id="129" dur="2000"/>
                                        <p:tgtEl>
                                          <p:spTgt spid="8"/>
                                        </p:tgtEl>
                                      </p:cBhvr>
                                    </p:animEffect>
                                    <p:set>
                                      <p:cBhvr>
                                        <p:cTn id="130" dur="1" fill="hold">
                                          <p:stCondLst>
                                            <p:cond delay="1999"/>
                                          </p:stCondLst>
                                        </p:cTn>
                                        <p:tgtEl>
                                          <p:spTgt spid="8"/>
                                        </p:tgtEl>
                                        <p:attrNameLst>
                                          <p:attrName>style.visibility</p:attrName>
                                        </p:attrNameLst>
                                      </p:cBhvr>
                                      <p:to>
                                        <p:strVal val="hidden"/>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0" presetClass="path" presetSubtype="0" accel="50000" decel="50000" fill="hold" nodeType="clickEffect">
                                  <p:stCondLst>
                                    <p:cond delay="0"/>
                                  </p:stCondLst>
                                  <p:childTnLst>
                                    <p:animMotion origin="layout" path="M 3.05556E-6 -7.03704E-6 L 0.01632 -0.18982 L 0.15538 -0.19121 " pathEditMode="relative" ptsTypes="AAA">
                                      <p:cBhvr>
                                        <p:cTn id="134" dur="2000" fill="hold"/>
                                        <p:tgtEl>
                                          <p:spTgt spid="7"/>
                                        </p:tgtEl>
                                        <p:attrNameLst>
                                          <p:attrName>ppt_x</p:attrName>
                                          <p:attrName>ppt_y</p:attrName>
                                        </p:attrNameLst>
                                      </p:cBhvr>
                                    </p:animMotion>
                                  </p:childTnLst>
                                </p:cTn>
                              </p:par>
                            </p:childTnLst>
                          </p:cTn>
                        </p:par>
                        <p:par>
                          <p:cTn id="135" fill="hold" nodeType="afterGroup">
                            <p:stCondLst>
                              <p:cond delay="2000"/>
                            </p:stCondLst>
                            <p:childTnLst>
                              <p:par>
                                <p:cTn id="136" presetID="1" presetClass="exit" presetSubtype="0" fill="hold" nodeType="afterEffect">
                                  <p:stCondLst>
                                    <p:cond delay="0"/>
                                  </p:stCondLst>
                                  <p:childTnLst>
                                    <p:set>
                                      <p:cBhvr>
                                        <p:cTn id="137" dur="1" fill="hold">
                                          <p:stCondLst>
                                            <p:cond delay="0"/>
                                          </p:stCondLst>
                                        </p:cTn>
                                        <p:tgtEl>
                                          <p:spTgt spid="7"/>
                                        </p:tgtEl>
                                        <p:attrNameLst>
                                          <p:attrName>style.visibility</p:attrName>
                                        </p:attrNameLst>
                                      </p:cBhvr>
                                      <p:to>
                                        <p:strVal val="hidden"/>
                                      </p:to>
                                    </p:set>
                                  </p:childTnLst>
                                </p:cTn>
                              </p:par>
                            </p:childTnLst>
                          </p:cTn>
                        </p:par>
                        <p:par>
                          <p:cTn id="138" fill="hold" nodeType="afterGroup">
                            <p:stCondLst>
                              <p:cond delay="2000"/>
                            </p:stCondLst>
                            <p:childTnLst>
                              <p:par>
                                <p:cTn id="139" presetID="1" presetClass="entr" presetSubtype="0" fill="hold" nodeType="afterEffect">
                                  <p:stCondLst>
                                    <p:cond delay="0"/>
                                  </p:stCondLst>
                                  <p:childTnLst>
                                    <p:set>
                                      <p:cBhvr>
                                        <p:cTn id="140" dur="1" fill="hold">
                                          <p:stCondLst>
                                            <p:cond delay="0"/>
                                          </p:stCondLst>
                                        </p:cTn>
                                        <p:tgtEl>
                                          <p:spTgt spid="9"/>
                                        </p:tgtEl>
                                        <p:attrNameLst>
                                          <p:attrName>style.visibility</p:attrName>
                                        </p:attrNameLst>
                                      </p:cBhvr>
                                      <p:to>
                                        <p:strVal val="visible"/>
                                      </p:to>
                                    </p:set>
                                  </p:childTnLst>
                                </p:cTn>
                              </p:par>
                            </p:childTnLst>
                          </p:cTn>
                        </p:par>
                      </p:childTnLst>
                    </p:cTn>
                  </p:par>
                  <p:par>
                    <p:cTn id="141" fill="hold" nodeType="clickPar">
                      <p:stCondLst>
                        <p:cond delay="indefinite"/>
                      </p:stCondLst>
                      <p:childTnLst>
                        <p:par>
                          <p:cTn id="142" fill="hold" nodeType="withGroup">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1209390"/>
                                        </p:tgtEl>
                                        <p:attrNameLst>
                                          <p:attrName>style.visibility</p:attrName>
                                        </p:attrNameLst>
                                      </p:cBhvr>
                                      <p:to>
                                        <p:strVal val="visible"/>
                                      </p:to>
                                    </p:set>
                                    <p:animEffect transition="in" filter="fade">
                                      <p:cBhvr>
                                        <p:cTn id="145" dur="2000"/>
                                        <p:tgtEl>
                                          <p:spTgt spid="1209390"/>
                                        </p:tgtEl>
                                      </p:cBhvr>
                                    </p:animEffec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0" presetClass="path" presetSubtype="0" accel="50000" decel="50000" fill="hold" nodeType="clickEffect">
                                  <p:stCondLst>
                                    <p:cond delay="0"/>
                                  </p:stCondLst>
                                  <p:childTnLst>
                                    <p:animMotion origin="layout" path="M -6.38889E-6 -7.40741E-7 L -0.10209 -7.40741E-7 L -0.15539 -0.03171 L -0.15539 -0.15208 L -0.02171 -0.15208 L 0.01423 -0.19259 L -0.05313 -0.19699 L 0.00121 -0.15069 L 0.14131 -0.15069 L 0.38489 0.38843 " pathEditMode="relative" ptsTypes="AAAAAAAAAA">
                                      <p:cBhvr>
                                        <p:cTn id="149" dur="3000" fill="hold"/>
                                        <p:tgtEl>
                                          <p:spTgt spid="9"/>
                                        </p:tgtEl>
                                        <p:attrNameLst>
                                          <p:attrName>ppt_x</p:attrName>
                                          <p:attrName>ppt_y</p:attrName>
                                        </p:attrNameLst>
                                      </p:cBhvr>
                                    </p:animMotion>
                                  </p:childTnLst>
                                </p:cTn>
                              </p:par>
                            </p:childTnLst>
                          </p:cTn>
                        </p:par>
                        <p:par>
                          <p:cTn id="150" fill="hold" nodeType="afterGroup">
                            <p:stCondLst>
                              <p:cond delay="3000"/>
                            </p:stCondLst>
                            <p:childTnLst>
                              <p:par>
                                <p:cTn id="151" presetID="10" presetClass="exit" presetSubtype="0" fill="hold" nodeType="afterEffect">
                                  <p:stCondLst>
                                    <p:cond delay="0"/>
                                  </p:stCondLst>
                                  <p:childTnLst>
                                    <p:animEffect transition="out" filter="fade">
                                      <p:cBhvr>
                                        <p:cTn id="152" dur="1000"/>
                                        <p:tgtEl>
                                          <p:spTgt spid="9"/>
                                        </p:tgtEl>
                                      </p:cBhvr>
                                    </p:animEffect>
                                    <p:set>
                                      <p:cBhvr>
                                        <p:cTn id="153" dur="1" fill="hold">
                                          <p:stCondLst>
                                            <p:cond delay="999"/>
                                          </p:stCondLst>
                                        </p:cTn>
                                        <p:tgtEl>
                                          <p:spTgt spid="9"/>
                                        </p:tgtEl>
                                        <p:attrNameLst>
                                          <p:attrName>style.visibility</p:attrName>
                                        </p:attrNameLst>
                                      </p:cBhvr>
                                      <p:to>
                                        <p:strVal val="hidden"/>
                                      </p:to>
                                    </p:se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32" presetClass="emph" presetSubtype="0" repeatCount="2000" fill="hold" grpId="1" nodeType="clickEffect">
                                  <p:stCondLst>
                                    <p:cond delay="0"/>
                                  </p:stCondLst>
                                  <p:childTnLst>
                                    <p:animClr clrSpc="rgb" dir="cw">
                                      <p:cBhvr override="childStyle">
                                        <p:cTn id="157" dur="200" fill="hold"/>
                                        <p:tgtEl>
                                          <p:spTgt spid="1209354"/>
                                        </p:tgtEl>
                                        <p:attrNameLst>
                                          <p:attrName>style.color</p:attrName>
                                        </p:attrNameLst>
                                      </p:cBhvr>
                                      <p:to>
                                        <a:schemeClr val="accent2"/>
                                      </p:to>
                                    </p:animClr>
                                    <p:animClr clrSpc="rgb" dir="cw">
                                      <p:cBhvr>
                                        <p:cTn id="158" dur="200" fill="hold"/>
                                        <p:tgtEl>
                                          <p:spTgt spid="1209354"/>
                                        </p:tgtEl>
                                        <p:attrNameLst>
                                          <p:attrName>fillcolor</p:attrName>
                                        </p:attrNameLst>
                                      </p:cBhvr>
                                      <p:to>
                                        <a:schemeClr val="accent2"/>
                                      </p:to>
                                    </p:animClr>
                                    <p:set>
                                      <p:cBhvr>
                                        <p:cTn id="159" dur="200" fill="hold"/>
                                        <p:tgtEl>
                                          <p:spTgt spid="1209354"/>
                                        </p:tgtEl>
                                        <p:attrNameLst>
                                          <p:attrName>fill.type</p:attrName>
                                        </p:attrNameLst>
                                      </p:cBhvr>
                                      <p:to>
                                        <p:strVal val="solid"/>
                                      </p:to>
                                    </p:set>
                                    <p:set>
                                      <p:cBhvr>
                                        <p:cTn id="160" dur="200" fill="hold"/>
                                        <p:tgtEl>
                                          <p:spTgt spid="1209354"/>
                                        </p:tgtEl>
                                        <p:attrNameLst>
                                          <p:attrName>fill.on</p:attrName>
                                        </p:attrNameLst>
                                      </p:cBhvr>
                                      <p:to>
                                        <p:strVal val="true"/>
                                      </p:to>
                                    </p:set>
                                    <p:animRot by="120000">
                                      <p:cBhvr>
                                        <p:cTn id="161" dur="200" fill="hold">
                                          <p:stCondLst>
                                            <p:cond delay="0"/>
                                          </p:stCondLst>
                                        </p:cTn>
                                        <p:tgtEl>
                                          <p:spTgt spid="1209354"/>
                                        </p:tgtEl>
                                        <p:attrNameLst>
                                          <p:attrName>r</p:attrName>
                                        </p:attrNameLst>
                                      </p:cBhvr>
                                    </p:animRot>
                                    <p:animRot by="-240000">
                                      <p:cBhvr>
                                        <p:cTn id="162" dur="400" fill="hold">
                                          <p:stCondLst>
                                            <p:cond delay="400"/>
                                          </p:stCondLst>
                                        </p:cTn>
                                        <p:tgtEl>
                                          <p:spTgt spid="1209354"/>
                                        </p:tgtEl>
                                        <p:attrNameLst>
                                          <p:attrName>r</p:attrName>
                                        </p:attrNameLst>
                                      </p:cBhvr>
                                    </p:animRot>
                                    <p:animRot by="240000">
                                      <p:cBhvr>
                                        <p:cTn id="163" dur="400" fill="hold">
                                          <p:stCondLst>
                                            <p:cond delay="800"/>
                                          </p:stCondLst>
                                        </p:cTn>
                                        <p:tgtEl>
                                          <p:spTgt spid="1209354"/>
                                        </p:tgtEl>
                                        <p:attrNameLst>
                                          <p:attrName>r</p:attrName>
                                        </p:attrNameLst>
                                      </p:cBhvr>
                                    </p:animRot>
                                    <p:animRot by="-240000">
                                      <p:cBhvr>
                                        <p:cTn id="164" dur="400" fill="hold">
                                          <p:stCondLst>
                                            <p:cond delay="1200"/>
                                          </p:stCondLst>
                                        </p:cTn>
                                        <p:tgtEl>
                                          <p:spTgt spid="1209354"/>
                                        </p:tgtEl>
                                        <p:attrNameLst>
                                          <p:attrName>r</p:attrName>
                                        </p:attrNameLst>
                                      </p:cBhvr>
                                    </p:animRot>
                                    <p:animRot by="120000">
                                      <p:cBhvr>
                                        <p:cTn id="165" dur="400" fill="hold">
                                          <p:stCondLst>
                                            <p:cond delay="1600"/>
                                          </p:stCondLst>
                                        </p:cTn>
                                        <p:tgtEl>
                                          <p:spTgt spid="1209354"/>
                                        </p:tgtEl>
                                        <p:attrNameLst>
                                          <p:attrName>r</p:attrName>
                                        </p:attrNameLst>
                                      </p:cBhvr>
                                    </p:animRot>
                                  </p:childTnLst>
                                </p:cTn>
                              </p:par>
                              <p:par>
                                <p:cTn id="166" presetID="10" presetClass="entr" presetSubtype="0" fill="hold" grpId="0" nodeType="withEffect">
                                  <p:stCondLst>
                                    <p:cond delay="0"/>
                                  </p:stCondLst>
                                  <p:childTnLst>
                                    <p:set>
                                      <p:cBhvr>
                                        <p:cTn id="167" dur="1" fill="hold">
                                          <p:stCondLst>
                                            <p:cond delay="0"/>
                                          </p:stCondLst>
                                        </p:cTn>
                                        <p:tgtEl>
                                          <p:spTgt spid="1209395"/>
                                        </p:tgtEl>
                                        <p:attrNameLst>
                                          <p:attrName>style.visibility</p:attrName>
                                        </p:attrNameLst>
                                      </p:cBhvr>
                                      <p:to>
                                        <p:strVal val="visible"/>
                                      </p:to>
                                    </p:set>
                                    <p:animEffect transition="in" filter="fade">
                                      <p:cBhvr>
                                        <p:cTn id="168" dur="1000"/>
                                        <p:tgtEl>
                                          <p:spTgt spid="120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9347" grpId="0" animBg="1"/>
      <p:bldP spid="1209348" grpId="0" animBg="1"/>
      <p:bldP spid="1209348" grpId="1" animBg="1"/>
      <p:bldP spid="1209350" grpId="0" animBg="1"/>
      <p:bldP spid="1209351" grpId="0"/>
      <p:bldP spid="1209351" grpId="1"/>
      <p:bldP spid="1209352" grpId="0" animBg="1"/>
      <p:bldP spid="1209352" grpId="1" animBg="1"/>
      <p:bldP spid="1209353" grpId="0" animBg="1"/>
      <p:bldP spid="1209353" grpId="1" animBg="1"/>
      <p:bldP spid="1209354" grpId="0" animBg="1"/>
      <p:bldP spid="1209354" grpId="1" animBg="1"/>
      <p:bldP spid="1209355" grpId="0"/>
      <p:bldP spid="1209356" grpId="0" animBg="1"/>
      <p:bldP spid="1209357" grpId="0" animBg="1"/>
      <p:bldP spid="1209358" grpId="0" animBg="1"/>
      <p:bldP spid="1209359" grpId="0" animBg="1"/>
      <p:bldP spid="1209360" grpId="0" animBg="1"/>
      <p:bldP spid="1209361" grpId="0" animBg="1"/>
      <p:bldP spid="1209362" grpId="0" animBg="1"/>
      <p:bldP spid="1209362" grpId="1" animBg="1"/>
      <p:bldP spid="1209363" grpId="0" animBg="1"/>
      <p:bldP spid="1209364" grpId="0" animBg="1"/>
      <p:bldP spid="1209365" grpId="0" animBg="1"/>
      <p:bldP spid="1209390" grpId="0" animBg="1"/>
      <p:bldP spid="120939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dirty="0"/>
              <a:t>Buffer Caching: Windows (XP ++)</a:t>
            </a:r>
          </a:p>
        </p:txBody>
      </p:sp>
      <p:sp>
        <p:nvSpPr>
          <p:cNvPr id="35843" name="Rectangle 3"/>
          <p:cNvSpPr>
            <a:spLocks noGrp="1" noChangeArrowheads="1"/>
          </p:cNvSpPr>
          <p:nvPr>
            <p:ph type="body" idx="1"/>
          </p:nvPr>
        </p:nvSpPr>
        <p:spPr>
          <a:xfrm>
            <a:off x="0" y="800100"/>
            <a:ext cx="5218113" cy="1787525"/>
          </a:xfrm>
        </p:spPr>
        <p:txBody>
          <a:bodyPr/>
          <a:lstStyle/>
          <a:p>
            <a:pPr eaLnBrk="1" hangingPunct="1"/>
            <a:r>
              <a:rPr lang="en-US" sz="2400" dirty="0"/>
              <a:t>An </a:t>
            </a:r>
            <a:r>
              <a:rPr lang="en-US" sz="2400" dirty="0">
                <a:solidFill>
                  <a:schemeClr val="folHlink"/>
                </a:solidFill>
              </a:rPr>
              <a:t>I/O manager</a:t>
            </a:r>
            <a:r>
              <a:rPr lang="en-US" sz="2400" dirty="0"/>
              <a:t> performs caching</a:t>
            </a:r>
          </a:p>
          <a:p>
            <a:pPr lvl="1" eaLnBrk="1" hangingPunct="1"/>
            <a:r>
              <a:rPr lang="en-US" sz="2000" dirty="0"/>
              <a:t>centralized facility to all components (not only file data) </a:t>
            </a:r>
            <a:br>
              <a:rPr lang="en-US" sz="2000" dirty="0"/>
            </a:br>
            <a:endParaRPr lang="en-US" sz="500" dirty="0"/>
          </a:p>
          <a:p>
            <a:pPr eaLnBrk="1" hangingPunct="1"/>
            <a:r>
              <a:rPr lang="en-US" sz="2400" dirty="0"/>
              <a:t>I/O request processing:	</a:t>
            </a:r>
          </a:p>
        </p:txBody>
      </p:sp>
      <p:sp>
        <p:nvSpPr>
          <p:cNvPr id="35844" name="Rectangle 4"/>
          <p:cNvSpPr>
            <a:spLocks noChangeArrowheads="1"/>
          </p:cNvSpPr>
          <p:nvPr/>
        </p:nvSpPr>
        <p:spPr bwMode="auto">
          <a:xfrm>
            <a:off x="4876800" y="1635125"/>
            <a:ext cx="1006475" cy="673100"/>
          </a:xfrm>
          <a:prstGeom prst="rect">
            <a:avLst/>
          </a:prstGeom>
          <a:solidFill>
            <a:srgbClr val="00FF00"/>
          </a:solidFill>
          <a:ln w="28575">
            <a:solidFill>
              <a:srgbClr val="000000"/>
            </a:solidFill>
            <a:miter lim="800000"/>
            <a:headEnd/>
            <a:tailEnd/>
          </a:ln>
        </p:spPr>
        <p:txBody>
          <a:bodyPr/>
          <a:lstStyle/>
          <a:p>
            <a:endParaRPr lang="nb-NO"/>
          </a:p>
        </p:txBody>
      </p:sp>
      <p:sp>
        <p:nvSpPr>
          <p:cNvPr id="35845" name="Rectangle 5"/>
          <p:cNvSpPr>
            <a:spLocks noChangeArrowheads="1"/>
          </p:cNvSpPr>
          <p:nvPr/>
        </p:nvSpPr>
        <p:spPr bwMode="auto">
          <a:xfrm>
            <a:off x="5122863" y="1870075"/>
            <a:ext cx="547687"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process</a:t>
            </a:r>
            <a:endParaRPr lang="en-US" sz="2800" b="0"/>
          </a:p>
        </p:txBody>
      </p:sp>
      <p:sp>
        <p:nvSpPr>
          <p:cNvPr id="35846" name="Rectangle 6"/>
          <p:cNvSpPr>
            <a:spLocks noChangeArrowheads="1"/>
          </p:cNvSpPr>
          <p:nvPr/>
        </p:nvSpPr>
        <p:spPr bwMode="auto">
          <a:xfrm>
            <a:off x="4708525" y="2643188"/>
            <a:ext cx="4260850" cy="3027362"/>
          </a:xfrm>
          <a:prstGeom prst="rect">
            <a:avLst/>
          </a:prstGeom>
          <a:solidFill>
            <a:srgbClr val="DDDDDD"/>
          </a:solidFill>
          <a:ln w="28575">
            <a:solidFill>
              <a:srgbClr val="000000"/>
            </a:solidFill>
            <a:miter lim="800000"/>
            <a:headEnd/>
            <a:tailEnd/>
          </a:ln>
        </p:spPr>
        <p:txBody>
          <a:bodyPr/>
          <a:lstStyle/>
          <a:p>
            <a:endParaRPr lang="nb-NO"/>
          </a:p>
        </p:txBody>
      </p:sp>
      <p:sp>
        <p:nvSpPr>
          <p:cNvPr id="35847" name="Rectangle 7"/>
          <p:cNvSpPr>
            <a:spLocks noChangeArrowheads="1"/>
          </p:cNvSpPr>
          <p:nvPr/>
        </p:nvSpPr>
        <p:spPr bwMode="auto">
          <a:xfrm>
            <a:off x="4876800" y="3821113"/>
            <a:ext cx="1006475" cy="673100"/>
          </a:xfrm>
          <a:prstGeom prst="rect">
            <a:avLst/>
          </a:prstGeom>
          <a:solidFill>
            <a:srgbClr val="FFFF00"/>
          </a:solidFill>
          <a:ln w="28575">
            <a:solidFill>
              <a:srgbClr val="000000"/>
            </a:solidFill>
            <a:miter lim="800000"/>
            <a:headEnd/>
            <a:tailEnd/>
          </a:ln>
        </p:spPr>
        <p:txBody>
          <a:bodyPr/>
          <a:lstStyle/>
          <a:p>
            <a:endParaRPr lang="nb-NO"/>
          </a:p>
        </p:txBody>
      </p:sp>
      <p:sp>
        <p:nvSpPr>
          <p:cNvPr id="35848" name="Rectangle 8"/>
          <p:cNvSpPr>
            <a:spLocks noChangeArrowheads="1"/>
          </p:cNvSpPr>
          <p:nvPr/>
        </p:nvSpPr>
        <p:spPr bwMode="auto">
          <a:xfrm>
            <a:off x="4994275" y="3956050"/>
            <a:ext cx="777875"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file system</a:t>
            </a:r>
            <a:endParaRPr lang="en-US" sz="2800" b="0"/>
          </a:p>
        </p:txBody>
      </p:sp>
      <p:sp>
        <p:nvSpPr>
          <p:cNvPr id="35849" name="Rectangle 9"/>
          <p:cNvSpPr>
            <a:spLocks noChangeArrowheads="1"/>
          </p:cNvSpPr>
          <p:nvPr/>
        </p:nvSpPr>
        <p:spPr bwMode="auto">
          <a:xfrm>
            <a:off x="5146675" y="4157663"/>
            <a:ext cx="488950"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drivers</a:t>
            </a:r>
            <a:endParaRPr lang="en-US" sz="2800" b="0"/>
          </a:p>
        </p:txBody>
      </p:sp>
      <p:sp>
        <p:nvSpPr>
          <p:cNvPr id="35850" name="Rectangle 10"/>
          <p:cNvSpPr>
            <a:spLocks noChangeArrowheads="1"/>
          </p:cNvSpPr>
          <p:nvPr/>
        </p:nvSpPr>
        <p:spPr bwMode="auto">
          <a:xfrm>
            <a:off x="6219825" y="3821113"/>
            <a:ext cx="1008063" cy="673100"/>
          </a:xfrm>
          <a:prstGeom prst="rect">
            <a:avLst/>
          </a:prstGeom>
          <a:solidFill>
            <a:srgbClr val="FFFF00"/>
          </a:solidFill>
          <a:ln w="28575">
            <a:solidFill>
              <a:srgbClr val="000000"/>
            </a:solidFill>
            <a:miter lim="800000"/>
            <a:headEnd/>
            <a:tailEnd/>
          </a:ln>
        </p:spPr>
        <p:txBody>
          <a:bodyPr/>
          <a:lstStyle/>
          <a:p>
            <a:endParaRPr lang="nb-NO"/>
          </a:p>
        </p:txBody>
      </p:sp>
      <p:sp>
        <p:nvSpPr>
          <p:cNvPr id="35851" name="Rectangle 11"/>
          <p:cNvSpPr>
            <a:spLocks noChangeArrowheads="1"/>
          </p:cNvSpPr>
          <p:nvPr/>
        </p:nvSpPr>
        <p:spPr bwMode="auto">
          <a:xfrm>
            <a:off x="6513513" y="3956050"/>
            <a:ext cx="419100"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cache</a:t>
            </a:r>
            <a:endParaRPr lang="en-US" sz="2800" b="0"/>
          </a:p>
        </p:txBody>
      </p:sp>
      <p:sp>
        <p:nvSpPr>
          <p:cNvPr id="35852" name="Rectangle 12"/>
          <p:cNvSpPr>
            <a:spLocks noChangeArrowheads="1"/>
          </p:cNvSpPr>
          <p:nvPr/>
        </p:nvSpPr>
        <p:spPr bwMode="auto">
          <a:xfrm>
            <a:off x="6434138" y="4157663"/>
            <a:ext cx="641350"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manager</a:t>
            </a:r>
            <a:endParaRPr lang="en-US" sz="2800" b="0"/>
          </a:p>
        </p:txBody>
      </p:sp>
      <p:sp>
        <p:nvSpPr>
          <p:cNvPr id="35853" name="Rectangle 13"/>
          <p:cNvSpPr>
            <a:spLocks noChangeArrowheads="1"/>
          </p:cNvSpPr>
          <p:nvPr/>
        </p:nvSpPr>
        <p:spPr bwMode="auto">
          <a:xfrm>
            <a:off x="4876800" y="4746625"/>
            <a:ext cx="1006475" cy="671513"/>
          </a:xfrm>
          <a:prstGeom prst="rect">
            <a:avLst/>
          </a:prstGeom>
          <a:solidFill>
            <a:srgbClr val="FFFF00"/>
          </a:solidFill>
          <a:ln w="28575">
            <a:solidFill>
              <a:srgbClr val="000000"/>
            </a:solidFill>
            <a:miter lim="800000"/>
            <a:headEnd/>
            <a:tailEnd/>
          </a:ln>
        </p:spPr>
        <p:txBody>
          <a:bodyPr/>
          <a:lstStyle/>
          <a:p>
            <a:endParaRPr lang="nb-NO"/>
          </a:p>
        </p:txBody>
      </p:sp>
      <p:sp>
        <p:nvSpPr>
          <p:cNvPr id="35854" name="Rectangle 14"/>
          <p:cNvSpPr>
            <a:spLocks noChangeArrowheads="1"/>
          </p:cNvSpPr>
          <p:nvPr/>
        </p:nvSpPr>
        <p:spPr bwMode="auto">
          <a:xfrm>
            <a:off x="5199063" y="4881563"/>
            <a:ext cx="284162"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disk</a:t>
            </a:r>
            <a:endParaRPr lang="en-US" sz="2800" b="0"/>
          </a:p>
        </p:txBody>
      </p:sp>
      <p:sp>
        <p:nvSpPr>
          <p:cNvPr id="35855" name="Rectangle 15"/>
          <p:cNvSpPr>
            <a:spLocks noChangeArrowheads="1"/>
          </p:cNvSpPr>
          <p:nvPr/>
        </p:nvSpPr>
        <p:spPr bwMode="auto">
          <a:xfrm>
            <a:off x="5095875" y="5083175"/>
            <a:ext cx="488950"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drivers</a:t>
            </a:r>
            <a:endParaRPr lang="en-US" sz="2800" b="0"/>
          </a:p>
        </p:txBody>
      </p:sp>
      <p:sp>
        <p:nvSpPr>
          <p:cNvPr id="35856" name="Rectangle 16"/>
          <p:cNvSpPr>
            <a:spLocks noChangeArrowheads="1"/>
          </p:cNvSpPr>
          <p:nvPr/>
        </p:nvSpPr>
        <p:spPr bwMode="auto">
          <a:xfrm>
            <a:off x="7451725" y="2895600"/>
            <a:ext cx="1344613" cy="676275"/>
          </a:xfrm>
          <a:prstGeom prst="rect">
            <a:avLst/>
          </a:prstGeom>
          <a:solidFill>
            <a:srgbClr val="FFFF00"/>
          </a:solidFill>
          <a:ln w="28575">
            <a:solidFill>
              <a:srgbClr val="000000"/>
            </a:solidFill>
            <a:miter lim="800000"/>
            <a:headEnd/>
            <a:tailEnd/>
          </a:ln>
        </p:spPr>
        <p:txBody>
          <a:bodyPr/>
          <a:lstStyle/>
          <a:p>
            <a:endParaRPr lang="nb-NO"/>
          </a:p>
        </p:txBody>
      </p:sp>
      <p:sp>
        <p:nvSpPr>
          <p:cNvPr id="35857" name="Rectangle 17"/>
          <p:cNvSpPr>
            <a:spLocks noChangeArrowheads="1"/>
          </p:cNvSpPr>
          <p:nvPr/>
        </p:nvSpPr>
        <p:spPr bwMode="auto">
          <a:xfrm>
            <a:off x="7564438" y="3048000"/>
            <a:ext cx="1098550"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virtual memory</a:t>
            </a:r>
            <a:endParaRPr lang="en-US" sz="2800" b="0"/>
          </a:p>
        </p:txBody>
      </p:sp>
      <p:sp>
        <p:nvSpPr>
          <p:cNvPr id="35858" name="Rectangle 18"/>
          <p:cNvSpPr>
            <a:spLocks noChangeArrowheads="1"/>
          </p:cNvSpPr>
          <p:nvPr/>
        </p:nvSpPr>
        <p:spPr bwMode="auto">
          <a:xfrm>
            <a:off x="7559675" y="3251200"/>
            <a:ext cx="1173163" cy="198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300" b="0">
                <a:solidFill>
                  <a:srgbClr val="000000"/>
                </a:solidFill>
              </a:rPr>
              <a:t>manager (VMM)</a:t>
            </a:r>
            <a:endParaRPr lang="en-US" sz="2800" b="0"/>
          </a:p>
        </p:txBody>
      </p:sp>
      <p:sp>
        <p:nvSpPr>
          <p:cNvPr id="35859" name="Rectangle 19"/>
          <p:cNvSpPr>
            <a:spLocks noChangeArrowheads="1"/>
          </p:cNvSpPr>
          <p:nvPr/>
        </p:nvSpPr>
        <p:spPr bwMode="auto">
          <a:xfrm>
            <a:off x="4876800" y="2895600"/>
            <a:ext cx="1006475" cy="673100"/>
          </a:xfrm>
          <a:prstGeom prst="rect">
            <a:avLst/>
          </a:prstGeom>
          <a:solidFill>
            <a:srgbClr val="FFFF00"/>
          </a:solidFill>
          <a:ln w="28575">
            <a:solidFill>
              <a:srgbClr val="000000"/>
            </a:solidFill>
            <a:miter lim="800000"/>
            <a:headEnd/>
            <a:tailEnd/>
          </a:ln>
        </p:spPr>
        <p:txBody>
          <a:bodyPr/>
          <a:lstStyle/>
          <a:p>
            <a:endParaRPr lang="nb-NO"/>
          </a:p>
        </p:txBody>
      </p:sp>
      <p:sp>
        <p:nvSpPr>
          <p:cNvPr id="35860" name="Rectangle 20"/>
          <p:cNvSpPr>
            <a:spLocks noChangeArrowheads="1"/>
          </p:cNvSpPr>
          <p:nvPr/>
        </p:nvSpPr>
        <p:spPr bwMode="auto">
          <a:xfrm>
            <a:off x="5045075" y="3043238"/>
            <a:ext cx="6413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300" b="0">
                <a:solidFill>
                  <a:srgbClr val="000000"/>
                </a:solidFill>
              </a:rPr>
              <a:t>I/O </a:t>
            </a:r>
          </a:p>
          <a:p>
            <a:pPr algn="ctr"/>
            <a:r>
              <a:rPr lang="en-US" sz="1300" b="0">
                <a:solidFill>
                  <a:srgbClr val="000000"/>
                </a:solidFill>
              </a:rPr>
              <a:t>manager</a:t>
            </a:r>
            <a:endParaRPr lang="en-US" sz="2800" b="0"/>
          </a:p>
        </p:txBody>
      </p:sp>
      <p:sp>
        <p:nvSpPr>
          <p:cNvPr id="35861" name="Rectangle 21"/>
          <p:cNvSpPr>
            <a:spLocks noChangeArrowheads="1"/>
          </p:cNvSpPr>
          <p:nvPr/>
        </p:nvSpPr>
        <p:spPr bwMode="auto">
          <a:xfrm>
            <a:off x="8235950" y="5341938"/>
            <a:ext cx="62071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a:t>Kernel</a:t>
            </a:r>
            <a:endParaRPr lang="en-US" sz="2800" b="0"/>
          </a:p>
        </p:txBody>
      </p:sp>
      <p:sp>
        <p:nvSpPr>
          <p:cNvPr id="1211414" name="Rectangle 22"/>
          <p:cNvSpPr>
            <a:spLocks noChangeArrowheads="1"/>
          </p:cNvSpPr>
          <p:nvPr/>
        </p:nvSpPr>
        <p:spPr bwMode="auto">
          <a:xfrm>
            <a:off x="0" y="2411413"/>
            <a:ext cx="5346700" cy="401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914400" lvl="1" indent="-457200" eaLnBrk="1" hangingPunct="1">
              <a:spcBef>
                <a:spcPct val="20000"/>
              </a:spcBef>
              <a:buClr>
                <a:srgbClr val="FF6600"/>
              </a:buClr>
              <a:buSzPct val="90000"/>
              <a:buFont typeface="Wingdings" pitchFamily="2" charset="2"/>
              <a:buAutoNum type="arabicPeriod"/>
            </a:pPr>
            <a:r>
              <a:rPr lang="en-US" sz="1400" b="0" dirty="0"/>
              <a:t>I/O request from process</a:t>
            </a:r>
          </a:p>
          <a:p>
            <a:pPr marL="914400" lvl="1" indent="-457200" eaLnBrk="1" hangingPunct="1">
              <a:spcBef>
                <a:spcPct val="20000"/>
              </a:spcBef>
              <a:buClr>
                <a:srgbClr val="FF6600"/>
              </a:buClr>
              <a:buSzPct val="90000"/>
              <a:buFont typeface="Wingdings" pitchFamily="2" charset="2"/>
              <a:buAutoNum type="arabicPeriod"/>
            </a:pPr>
            <a:r>
              <a:rPr lang="en-US" sz="1400" b="0" dirty="0"/>
              <a:t>I/O manager forwards to cache manager</a:t>
            </a:r>
          </a:p>
          <a:p>
            <a:pPr marL="533400" indent="-533400" eaLnBrk="1" hangingPunct="1">
              <a:spcBef>
                <a:spcPct val="20000"/>
              </a:spcBef>
              <a:buClr>
                <a:srgbClr val="FF6600"/>
              </a:buClr>
              <a:buSzPct val="90000"/>
              <a:buFont typeface="Wingdings" pitchFamily="2" charset="2"/>
              <a:buChar char="q"/>
            </a:pPr>
            <a:r>
              <a:rPr lang="en-US" sz="1600" dirty="0"/>
              <a:t>in cache</a:t>
            </a:r>
            <a:r>
              <a:rPr lang="en-US" sz="1600" b="0" dirty="0"/>
              <a:t>:</a:t>
            </a:r>
          </a:p>
          <a:p>
            <a:pPr marL="914400" lvl="1" indent="-457200" eaLnBrk="1" hangingPunct="1">
              <a:spcBef>
                <a:spcPct val="20000"/>
              </a:spcBef>
              <a:buClr>
                <a:srgbClr val="FF6600"/>
              </a:buClr>
              <a:buSzPct val="90000"/>
              <a:buFont typeface="Wingdings" pitchFamily="2" charset="2"/>
              <a:buAutoNum type="arabicPeriod" startAt="3"/>
            </a:pPr>
            <a:r>
              <a:rPr lang="en-US" sz="1400" b="0" dirty="0"/>
              <a:t>cache manager locates and copies data </a:t>
            </a:r>
            <a:br>
              <a:rPr lang="en-US" sz="1400" b="0" dirty="0"/>
            </a:br>
            <a:r>
              <a:rPr lang="en-US" sz="1400" b="0" dirty="0"/>
              <a:t>to process buffer via VMM</a:t>
            </a:r>
          </a:p>
          <a:p>
            <a:pPr marL="914400" lvl="1" indent="-457200" eaLnBrk="1" hangingPunct="1">
              <a:spcBef>
                <a:spcPct val="20000"/>
              </a:spcBef>
              <a:buClr>
                <a:srgbClr val="FF6600"/>
              </a:buClr>
              <a:buSzPct val="90000"/>
              <a:buFont typeface="Wingdings" pitchFamily="2" charset="2"/>
              <a:buAutoNum type="arabicPeriod" startAt="3"/>
            </a:pPr>
            <a:r>
              <a:rPr lang="en-US" sz="1400" b="0" dirty="0"/>
              <a:t>VMM notifies process </a:t>
            </a:r>
          </a:p>
          <a:p>
            <a:pPr marL="533400" indent="-533400" eaLnBrk="1" hangingPunct="1">
              <a:spcBef>
                <a:spcPct val="20000"/>
              </a:spcBef>
              <a:buClr>
                <a:srgbClr val="FF6600"/>
              </a:buClr>
              <a:buSzPct val="90000"/>
              <a:buFont typeface="Wingdings" pitchFamily="2" charset="2"/>
              <a:buChar char="q"/>
            </a:pPr>
            <a:r>
              <a:rPr lang="en-US" sz="1600" dirty="0"/>
              <a:t>on disk</a:t>
            </a:r>
            <a:r>
              <a:rPr lang="en-US" sz="1600" b="0" dirty="0"/>
              <a:t>:</a:t>
            </a:r>
          </a:p>
          <a:p>
            <a:pPr marL="914400" lvl="1" indent="-457200" eaLnBrk="1" hangingPunct="1">
              <a:spcBef>
                <a:spcPct val="20000"/>
              </a:spcBef>
              <a:buClr>
                <a:srgbClr val="FF6600"/>
              </a:buClr>
              <a:buSzPct val="90000"/>
              <a:buFont typeface="Wingdings" pitchFamily="2" charset="2"/>
              <a:buAutoNum type="arabicPeriod" startAt="3"/>
            </a:pPr>
            <a:r>
              <a:rPr lang="en-US" sz="1400" b="0" dirty="0">
                <a:solidFill>
                  <a:srgbClr val="FF0000"/>
                </a:solidFill>
              </a:rPr>
              <a:t>cache manager generates a page fault</a:t>
            </a:r>
          </a:p>
          <a:p>
            <a:pPr marL="914400" lvl="1" indent="-457200" eaLnBrk="1" hangingPunct="1">
              <a:spcBef>
                <a:spcPct val="20000"/>
              </a:spcBef>
              <a:buClr>
                <a:srgbClr val="FF6600"/>
              </a:buClr>
              <a:buSzPct val="90000"/>
              <a:buFont typeface="Wingdings" pitchFamily="2" charset="2"/>
              <a:buAutoNum type="arabicPeriod" startAt="3"/>
            </a:pPr>
            <a:r>
              <a:rPr lang="en-US" sz="1400" b="0" dirty="0">
                <a:solidFill>
                  <a:srgbClr val="FF0000"/>
                </a:solidFill>
              </a:rPr>
              <a:t>VMM makes a </a:t>
            </a:r>
            <a:r>
              <a:rPr lang="en-US" sz="1400" b="0" u="sng" dirty="0">
                <a:solidFill>
                  <a:srgbClr val="FF0000"/>
                </a:solidFill>
              </a:rPr>
              <a:t>non-cached service request</a:t>
            </a:r>
          </a:p>
          <a:p>
            <a:pPr marL="914400" lvl="1" indent="-457200" eaLnBrk="1" hangingPunct="1">
              <a:spcBef>
                <a:spcPct val="20000"/>
              </a:spcBef>
              <a:buClr>
                <a:srgbClr val="FF6600"/>
              </a:buClr>
              <a:buSzPct val="90000"/>
              <a:buFont typeface="Wingdings" pitchFamily="2" charset="2"/>
              <a:buAutoNum type="arabicPeriod" startAt="3"/>
            </a:pPr>
            <a:r>
              <a:rPr lang="en-US" sz="1400" b="0" dirty="0">
                <a:solidFill>
                  <a:srgbClr val="FF0000"/>
                </a:solidFill>
              </a:rPr>
              <a:t>I/O manager makes request to file system</a:t>
            </a:r>
          </a:p>
          <a:p>
            <a:pPr marL="914400" lvl="1" indent="-457200" eaLnBrk="1" hangingPunct="1">
              <a:spcBef>
                <a:spcPct val="20000"/>
              </a:spcBef>
              <a:buClr>
                <a:srgbClr val="FF6600"/>
              </a:buClr>
              <a:buSzPct val="90000"/>
              <a:buFont typeface="Wingdings" pitchFamily="2" charset="2"/>
              <a:buAutoNum type="arabicPeriod" startAt="3"/>
            </a:pPr>
            <a:r>
              <a:rPr lang="en-US" sz="1400" b="0" dirty="0">
                <a:solidFill>
                  <a:srgbClr val="FF0000"/>
                </a:solidFill>
              </a:rPr>
              <a:t>file system forwards to disk</a:t>
            </a:r>
          </a:p>
          <a:p>
            <a:pPr marL="914400" lvl="1" indent="-457200" eaLnBrk="1" hangingPunct="1">
              <a:spcBef>
                <a:spcPct val="20000"/>
              </a:spcBef>
              <a:buClr>
                <a:srgbClr val="FF6600"/>
              </a:buClr>
              <a:buSzPct val="90000"/>
              <a:buFont typeface="Wingdings" pitchFamily="2" charset="2"/>
              <a:buAutoNum type="arabicPeriod" startAt="3"/>
            </a:pPr>
            <a:r>
              <a:rPr lang="en-US" sz="1400" b="0" dirty="0">
                <a:solidFill>
                  <a:srgbClr val="FF0000"/>
                </a:solidFill>
              </a:rPr>
              <a:t>disk finds data</a:t>
            </a:r>
          </a:p>
          <a:p>
            <a:pPr marL="914400" lvl="1" indent="-457200" eaLnBrk="1" hangingPunct="1">
              <a:spcBef>
                <a:spcPct val="20000"/>
              </a:spcBef>
              <a:buClr>
                <a:srgbClr val="FF6600"/>
              </a:buClr>
              <a:buSzPct val="90000"/>
              <a:buFont typeface="Wingdings" pitchFamily="2" charset="2"/>
              <a:buAutoNum type="arabicPeriod" startAt="3"/>
            </a:pPr>
            <a:r>
              <a:rPr lang="en-US" sz="1400" b="0" dirty="0">
                <a:solidFill>
                  <a:srgbClr val="FF0000"/>
                </a:solidFill>
              </a:rPr>
              <a:t>reads into cache</a:t>
            </a:r>
          </a:p>
          <a:p>
            <a:pPr marL="914400" lvl="1" indent="-457200" eaLnBrk="1" hangingPunct="1">
              <a:spcBef>
                <a:spcPct val="20000"/>
              </a:spcBef>
              <a:buClr>
                <a:srgbClr val="FF6600"/>
              </a:buClr>
              <a:buSzPct val="90000"/>
              <a:buFont typeface="Wingdings" pitchFamily="2" charset="2"/>
              <a:buAutoNum type="arabicPeriod" startAt="3"/>
            </a:pPr>
            <a:r>
              <a:rPr lang="en-US" sz="1400" b="0" dirty="0"/>
              <a:t>cache manager copies data to process buffer via VMM</a:t>
            </a:r>
          </a:p>
          <a:p>
            <a:pPr marL="914400" lvl="1" indent="-457200" eaLnBrk="1" hangingPunct="1">
              <a:spcBef>
                <a:spcPct val="20000"/>
              </a:spcBef>
              <a:buClr>
                <a:srgbClr val="FF6600"/>
              </a:buClr>
              <a:buSzPct val="90000"/>
              <a:buFont typeface="Wingdings" pitchFamily="2" charset="2"/>
              <a:buAutoNum type="arabicPeriod" startAt="3"/>
            </a:pPr>
            <a:r>
              <a:rPr lang="en-US" sz="1400" b="0" dirty="0"/>
              <a:t>VMM notifies process </a:t>
            </a:r>
          </a:p>
        </p:txBody>
      </p:sp>
      <p:sp>
        <p:nvSpPr>
          <p:cNvPr id="1211415" name="Line 23"/>
          <p:cNvSpPr>
            <a:spLocks noChangeShapeType="1"/>
          </p:cNvSpPr>
          <p:nvPr/>
        </p:nvSpPr>
        <p:spPr bwMode="auto">
          <a:xfrm>
            <a:off x="5364163" y="2384425"/>
            <a:ext cx="0" cy="468313"/>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11416" name="Freeform 24"/>
          <p:cNvSpPr>
            <a:spLocks/>
          </p:cNvSpPr>
          <p:nvPr/>
        </p:nvSpPr>
        <p:spPr bwMode="auto">
          <a:xfrm>
            <a:off x="5940425" y="3357563"/>
            <a:ext cx="360363" cy="358775"/>
          </a:xfrm>
          <a:custGeom>
            <a:avLst/>
            <a:gdLst>
              <a:gd name="T0" fmla="*/ 0 w 227"/>
              <a:gd name="T1" fmla="*/ 0 h 226"/>
              <a:gd name="T2" fmla="*/ 227 w 227"/>
              <a:gd name="T3" fmla="*/ 0 h 226"/>
              <a:gd name="T4" fmla="*/ 227 w 227"/>
              <a:gd name="T5" fmla="*/ 226 h 226"/>
              <a:gd name="T6" fmla="*/ 0 60000 65536"/>
              <a:gd name="T7" fmla="*/ 0 60000 65536"/>
              <a:gd name="T8" fmla="*/ 0 60000 65536"/>
              <a:gd name="T9" fmla="*/ 0 w 227"/>
              <a:gd name="T10" fmla="*/ 0 h 226"/>
              <a:gd name="T11" fmla="*/ 227 w 227"/>
              <a:gd name="T12" fmla="*/ 226 h 226"/>
            </a:gdLst>
            <a:ahLst/>
            <a:cxnLst>
              <a:cxn ang="T6">
                <a:pos x="T0" y="T1"/>
              </a:cxn>
              <a:cxn ang="T7">
                <a:pos x="T2" y="T3"/>
              </a:cxn>
              <a:cxn ang="T8">
                <a:pos x="T4" y="T5"/>
              </a:cxn>
            </a:cxnLst>
            <a:rect l="T9" t="T10" r="T11" b="T12"/>
            <a:pathLst>
              <a:path w="227" h="226">
                <a:moveTo>
                  <a:pt x="0" y="0"/>
                </a:moveTo>
                <a:lnTo>
                  <a:pt x="227" y="0"/>
                </a:lnTo>
                <a:lnTo>
                  <a:pt x="227" y="226"/>
                </a:lnTo>
              </a:path>
            </a:pathLst>
          </a:custGeom>
          <a:noFill/>
          <a:ln w="28575" cmpd="sng">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11417" name="Freeform 25"/>
          <p:cNvSpPr>
            <a:spLocks/>
          </p:cNvSpPr>
          <p:nvPr/>
        </p:nvSpPr>
        <p:spPr bwMode="auto">
          <a:xfrm flipH="1" flipV="1">
            <a:off x="7308850" y="3644900"/>
            <a:ext cx="792163" cy="576263"/>
          </a:xfrm>
          <a:custGeom>
            <a:avLst/>
            <a:gdLst>
              <a:gd name="T0" fmla="*/ 0 w 181"/>
              <a:gd name="T1" fmla="*/ 226 h 226"/>
              <a:gd name="T2" fmla="*/ 0 w 181"/>
              <a:gd name="T3" fmla="*/ 0 h 226"/>
              <a:gd name="T4" fmla="*/ 181 w 181"/>
              <a:gd name="T5" fmla="*/ 0 h 226"/>
              <a:gd name="T6" fmla="*/ 0 60000 65536"/>
              <a:gd name="T7" fmla="*/ 0 60000 65536"/>
              <a:gd name="T8" fmla="*/ 0 60000 65536"/>
              <a:gd name="T9" fmla="*/ 0 w 181"/>
              <a:gd name="T10" fmla="*/ 0 h 226"/>
              <a:gd name="T11" fmla="*/ 181 w 181"/>
              <a:gd name="T12" fmla="*/ 226 h 226"/>
            </a:gdLst>
            <a:ahLst/>
            <a:cxnLst>
              <a:cxn ang="T6">
                <a:pos x="T0" y="T1"/>
              </a:cxn>
              <a:cxn ang="T7">
                <a:pos x="T2" y="T3"/>
              </a:cxn>
              <a:cxn ang="T8">
                <a:pos x="T4" y="T5"/>
              </a:cxn>
            </a:cxnLst>
            <a:rect l="T9" t="T10" r="T11" b="T12"/>
            <a:pathLst>
              <a:path w="181" h="226">
                <a:moveTo>
                  <a:pt x="0" y="226"/>
                </a:moveTo>
                <a:lnTo>
                  <a:pt x="0" y="0"/>
                </a:lnTo>
                <a:lnTo>
                  <a:pt x="181" y="0"/>
                </a:lnTo>
              </a:path>
            </a:pathLst>
          </a:custGeom>
          <a:noFill/>
          <a:ln w="28575" cmpd="sng">
            <a:solidFill>
              <a:schemeClr val="tx1"/>
            </a:solidFill>
            <a:round/>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11418" name="Freeform 26"/>
          <p:cNvSpPr>
            <a:spLocks/>
          </p:cNvSpPr>
          <p:nvPr/>
        </p:nvSpPr>
        <p:spPr bwMode="auto">
          <a:xfrm flipH="1">
            <a:off x="6011863" y="1881188"/>
            <a:ext cx="2089150" cy="935037"/>
          </a:xfrm>
          <a:custGeom>
            <a:avLst/>
            <a:gdLst>
              <a:gd name="T0" fmla="*/ 0 w 181"/>
              <a:gd name="T1" fmla="*/ 226 h 226"/>
              <a:gd name="T2" fmla="*/ 0 w 181"/>
              <a:gd name="T3" fmla="*/ 0 h 226"/>
              <a:gd name="T4" fmla="*/ 181 w 181"/>
              <a:gd name="T5" fmla="*/ 0 h 226"/>
              <a:gd name="T6" fmla="*/ 0 60000 65536"/>
              <a:gd name="T7" fmla="*/ 0 60000 65536"/>
              <a:gd name="T8" fmla="*/ 0 60000 65536"/>
              <a:gd name="T9" fmla="*/ 0 w 181"/>
              <a:gd name="T10" fmla="*/ 0 h 226"/>
              <a:gd name="T11" fmla="*/ 181 w 181"/>
              <a:gd name="T12" fmla="*/ 226 h 226"/>
            </a:gdLst>
            <a:ahLst/>
            <a:cxnLst>
              <a:cxn ang="T6">
                <a:pos x="T0" y="T1"/>
              </a:cxn>
              <a:cxn ang="T7">
                <a:pos x="T2" y="T3"/>
              </a:cxn>
              <a:cxn ang="T8">
                <a:pos x="T4" y="T5"/>
              </a:cxn>
            </a:cxnLst>
            <a:rect l="T9" t="T10" r="T11" b="T12"/>
            <a:pathLst>
              <a:path w="181" h="226">
                <a:moveTo>
                  <a:pt x="0" y="226"/>
                </a:moveTo>
                <a:lnTo>
                  <a:pt x="0" y="0"/>
                </a:lnTo>
                <a:lnTo>
                  <a:pt x="181" y="0"/>
                </a:lnTo>
              </a:path>
            </a:pathLst>
          </a:custGeom>
          <a:noFill/>
          <a:ln w="28575" cmpd="sng">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11419" name="Freeform 27"/>
          <p:cNvSpPr>
            <a:spLocks/>
          </p:cNvSpPr>
          <p:nvPr/>
        </p:nvSpPr>
        <p:spPr bwMode="auto">
          <a:xfrm flipH="1">
            <a:off x="7019925" y="3357563"/>
            <a:ext cx="396875" cy="358775"/>
          </a:xfrm>
          <a:custGeom>
            <a:avLst/>
            <a:gdLst>
              <a:gd name="T0" fmla="*/ 0 w 227"/>
              <a:gd name="T1" fmla="*/ 0 h 226"/>
              <a:gd name="T2" fmla="*/ 227 w 227"/>
              <a:gd name="T3" fmla="*/ 0 h 226"/>
              <a:gd name="T4" fmla="*/ 227 w 227"/>
              <a:gd name="T5" fmla="*/ 226 h 226"/>
              <a:gd name="T6" fmla="*/ 0 60000 65536"/>
              <a:gd name="T7" fmla="*/ 0 60000 65536"/>
              <a:gd name="T8" fmla="*/ 0 60000 65536"/>
              <a:gd name="T9" fmla="*/ 0 w 227"/>
              <a:gd name="T10" fmla="*/ 0 h 226"/>
              <a:gd name="T11" fmla="*/ 227 w 227"/>
              <a:gd name="T12" fmla="*/ 226 h 226"/>
            </a:gdLst>
            <a:ahLst/>
            <a:cxnLst>
              <a:cxn ang="T6">
                <a:pos x="T0" y="T1"/>
              </a:cxn>
              <a:cxn ang="T7">
                <a:pos x="T2" y="T3"/>
              </a:cxn>
              <a:cxn ang="T8">
                <a:pos x="T4" y="T5"/>
              </a:cxn>
            </a:cxnLst>
            <a:rect l="T9" t="T10" r="T11" b="T12"/>
            <a:pathLst>
              <a:path w="227" h="226">
                <a:moveTo>
                  <a:pt x="0" y="0"/>
                </a:moveTo>
                <a:lnTo>
                  <a:pt x="227" y="0"/>
                </a:lnTo>
                <a:lnTo>
                  <a:pt x="227" y="226"/>
                </a:lnTo>
              </a:path>
            </a:pathLst>
          </a:custGeom>
          <a:noFill/>
          <a:ln w="28575" cmpd="sng">
            <a:solidFill>
              <a:srgbClr val="FF0000"/>
            </a:solidFill>
            <a:round/>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11420" name="Line 28"/>
          <p:cNvSpPr>
            <a:spLocks noChangeShapeType="1"/>
          </p:cNvSpPr>
          <p:nvPr/>
        </p:nvSpPr>
        <p:spPr bwMode="auto">
          <a:xfrm flipH="1">
            <a:off x="5940425" y="3068638"/>
            <a:ext cx="1439863" cy="0"/>
          </a:xfrm>
          <a:prstGeom prst="line">
            <a:avLst/>
          </a:prstGeom>
          <a:noFill/>
          <a:ln w="2857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11421" name="Line 29"/>
          <p:cNvSpPr>
            <a:spLocks noChangeShapeType="1"/>
          </p:cNvSpPr>
          <p:nvPr/>
        </p:nvSpPr>
        <p:spPr bwMode="auto">
          <a:xfrm>
            <a:off x="5364163" y="3608388"/>
            <a:ext cx="0" cy="144462"/>
          </a:xfrm>
          <a:prstGeom prst="line">
            <a:avLst/>
          </a:prstGeom>
          <a:noFill/>
          <a:ln w="2857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11422" name="Line 30"/>
          <p:cNvSpPr>
            <a:spLocks noChangeShapeType="1"/>
          </p:cNvSpPr>
          <p:nvPr/>
        </p:nvSpPr>
        <p:spPr bwMode="auto">
          <a:xfrm>
            <a:off x="5219700" y="4545013"/>
            <a:ext cx="0" cy="144462"/>
          </a:xfrm>
          <a:prstGeom prst="line">
            <a:avLst/>
          </a:prstGeom>
          <a:noFill/>
          <a:ln w="2857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11423" name="Line 31"/>
          <p:cNvSpPr>
            <a:spLocks noChangeShapeType="1"/>
          </p:cNvSpPr>
          <p:nvPr/>
        </p:nvSpPr>
        <p:spPr bwMode="auto">
          <a:xfrm>
            <a:off x="5508625" y="4545013"/>
            <a:ext cx="0" cy="144462"/>
          </a:xfrm>
          <a:prstGeom prst="line">
            <a:avLst/>
          </a:prstGeom>
          <a:noFill/>
          <a:ln w="28575">
            <a:solidFill>
              <a:srgbClr val="FF0000"/>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211424" name="Line 32"/>
          <p:cNvSpPr>
            <a:spLocks noChangeShapeType="1"/>
          </p:cNvSpPr>
          <p:nvPr/>
        </p:nvSpPr>
        <p:spPr bwMode="auto">
          <a:xfrm>
            <a:off x="5940425" y="4329113"/>
            <a:ext cx="215900" cy="0"/>
          </a:xfrm>
          <a:prstGeom prst="line">
            <a:avLst/>
          </a:prstGeom>
          <a:noFill/>
          <a:ln w="2857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114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1414">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1211415"/>
                                        </p:tgtEl>
                                        <p:attrNameLst>
                                          <p:attrName>style.visibility</p:attrName>
                                        </p:attrNameLst>
                                      </p:cBhvr>
                                      <p:to>
                                        <p:strVal val="visible"/>
                                      </p:to>
                                    </p:set>
                                    <p:animEffect transition="in" filter="wipe(up)">
                                      <p:cBhvr>
                                        <p:cTn id="13" dur="500"/>
                                        <p:tgtEl>
                                          <p:spTgt spid="121141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211416"/>
                                        </p:tgtEl>
                                        <p:attrNameLst>
                                          <p:attrName>style.visibility</p:attrName>
                                        </p:attrNameLst>
                                      </p:cBhvr>
                                      <p:to>
                                        <p:strVal val="visible"/>
                                      </p:to>
                                    </p:set>
                                    <p:animEffect transition="in" filter="wipe(up)">
                                      <p:cBhvr>
                                        <p:cTn id="18" dur="500"/>
                                        <p:tgtEl>
                                          <p:spTgt spid="121141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1141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11414">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11414">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211417"/>
                                        </p:tgtEl>
                                        <p:attrNameLst>
                                          <p:attrName>style.visibility</p:attrName>
                                        </p:attrNameLst>
                                      </p:cBhvr>
                                      <p:to>
                                        <p:strVal val="visible"/>
                                      </p:to>
                                    </p:set>
                                    <p:animEffect transition="in" filter="wipe(down)">
                                      <p:cBhvr>
                                        <p:cTn id="31" dur="500"/>
                                        <p:tgtEl>
                                          <p:spTgt spid="121141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211418"/>
                                        </p:tgtEl>
                                        <p:attrNameLst>
                                          <p:attrName>style.visibility</p:attrName>
                                        </p:attrNameLst>
                                      </p:cBhvr>
                                      <p:to>
                                        <p:strVal val="visible"/>
                                      </p:to>
                                    </p:set>
                                    <p:animEffect transition="in" filter="wipe(down)">
                                      <p:cBhvr>
                                        <p:cTn id="36" dur="500"/>
                                        <p:tgtEl>
                                          <p:spTgt spid="121141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211414">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11414">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11414">
                                            <p:txEl>
                                              <p:pRg st="7" end="7"/>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11414">
                                            <p:txEl>
                                              <p:pRg st="8" end="8"/>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11414">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11414">
                                            <p:txEl>
                                              <p:pRg st="10" end="1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11414">
                                            <p:txEl>
                                              <p:pRg st="11" end="11"/>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211414">
                                            <p:txEl>
                                              <p:pRg st="12" end="12"/>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211414">
                                            <p:txEl>
                                              <p:pRg st="13" end="13"/>
                                            </p:txEl>
                                          </p:spTgt>
                                        </p:tgtEl>
                                        <p:attrNameLst>
                                          <p:attrName>style.visibility</p:attrName>
                                        </p:attrNameLst>
                                      </p:cBhvr>
                                      <p:to>
                                        <p:strVal val="visible"/>
                                      </p:to>
                                    </p:set>
                                  </p:childTnLst>
                                </p:cTn>
                              </p:par>
                              <p:par>
                                <p:cTn id="57" presetID="9" presetClass="exit" presetSubtype="0" fill="hold" grpId="1" nodeType="withEffect">
                                  <p:stCondLst>
                                    <p:cond delay="0"/>
                                  </p:stCondLst>
                                  <p:childTnLst>
                                    <p:animEffect transition="out" filter="dissolve">
                                      <p:cBhvr>
                                        <p:cTn id="58" dur="500"/>
                                        <p:tgtEl>
                                          <p:spTgt spid="1211417"/>
                                        </p:tgtEl>
                                      </p:cBhvr>
                                    </p:animEffect>
                                    <p:set>
                                      <p:cBhvr>
                                        <p:cTn id="59" dur="1" fill="hold">
                                          <p:stCondLst>
                                            <p:cond delay="499"/>
                                          </p:stCondLst>
                                        </p:cTn>
                                        <p:tgtEl>
                                          <p:spTgt spid="1211417"/>
                                        </p:tgtEl>
                                        <p:attrNameLst>
                                          <p:attrName>style.visibility</p:attrName>
                                        </p:attrNameLst>
                                      </p:cBhvr>
                                      <p:to>
                                        <p:strVal val="hidden"/>
                                      </p:to>
                                    </p:set>
                                  </p:childTnLst>
                                </p:cTn>
                              </p:par>
                              <p:par>
                                <p:cTn id="60" presetID="9" presetClass="exit" presetSubtype="0" fill="hold" grpId="1" nodeType="withEffect">
                                  <p:stCondLst>
                                    <p:cond delay="0"/>
                                  </p:stCondLst>
                                  <p:childTnLst>
                                    <p:animEffect transition="out" filter="dissolve">
                                      <p:cBhvr>
                                        <p:cTn id="61" dur="500"/>
                                        <p:tgtEl>
                                          <p:spTgt spid="1211418"/>
                                        </p:tgtEl>
                                      </p:cBhvr>
                                    </p:animEffect>
                                    <p:set>
                                      <p:cBhvr>
                                        <p:cTn id="62" dur="1" fill="hold">
                                          <p:stCondLst>
                                            <p:cond delay="499"/>
                                          </p:stCondLst>
                                        </p:cTn>
                                        <p:tgtEl>
                                          <p:spTgt spid="1211418"/>
                                        </p:tgtEl>
                                        <p:attrNameLst>
                                          <p:attrName>style.visibility</p:attrName>
                                        </p:attrNameLst>
                                      </p:cBhvr>
                                      <p:to>
                                        <p:strVal val="hidden"/>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211419"/>
                                        </p:tgtEl>
                                        <p:attrNameLst>
                                          <p:attrName>style.visibility</p:attrName>
                                        </p:attrNameLst>
                                      </p:cBhvr>
                                      <p:to>
                                        <p:strVal val="visible"/>
                                      </p:to>
                                    </p:set>
                                    <p:animEffect transition="in" filter="wipe(down)">
                                      <p:cBhvr>
                                        <p:cTn id="67" dur="500"/>
                                        <p:tgtEl>
                                          <p:spTgt spid="121141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2" fill="hold" grpId="0" nodeType="clickEffect">
                                  <p:stCondLst>
                                    <p:cond delay="0"/>
                                  </p:stCondLst>
                                  <p:childTnLst>
                                    <p:set>
                                      <p:cBhvr>
                                        <p:cTn id="71" dur="1" fill="hold">
                                          <p:stCondLst>
                                            <p:cond delay="0"/>
                                          </p:stCondLst>
                                        </p:cTn>
                                        <p:tgtEl>
                                          <p:spTgt spid="1211420"/>
                                        </p:tgtEl>
                                        <p:attrNameLst>
                                          <p:attrName>style.visibility</p:attrName>
                                        </p:attrNameLst>
                                      </p:cBhvr>
                                      <p:to>
                                        <p:strVal val="visible"/>
                                      </p:to>
                                    </p:set>
                                    <p:animEffect transition="in" filter="wipe(right)">
                                      <p:cBhvr>
                                        <p:cTn id="72" dur="500"/>
                                        <p:tgtEl>
                                          <p:spTgt spid="1211420"/>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1211421"/>
                                        </p:tgtEl>
                                        <p:attrNameLst>
                                          <p:attrName>style.visibility</p:attrName>
                                        </p:attrNameLst>
                                      </p:cBhvr>
                                      <p:to>
                                        <p:strVal val="visible"/>
                                      </p:to>
                                    </p:set>
                                    <p:animEffect transition="in" filter="wipe(up)">
                                      <p:cBhvr>
                                        <p:cTn id="77" dur="500"/>
                                        <p:tgtEl>
                                          <p:spTgt spid="1211421"/>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1211422"/>
                                        </p:tgtEl>
                                        <p:attrNameLst>
                                          <p:attrName>style.visibility</p:attrName>
                                        </p:attrNameLst>
                                      </p:cBhvr>
                                      <p:to>
                                        <p:strVal val="visible"/>
                                      </p:to>
                                    </p:set>
                                    <p:animEffect transition="in" filter="wipe(up)">
                                      <p:cBhvr>
                                        <p:cTn id="82" dur="500"/>
                                        <p:tgtEl>
                                          <p:spTgt spid="1211422"/>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211423"/>
                                        </p:tgtEl>
                                        <p:attrNameLst>
                                          <p:attrName>style.visibility</p:attrName>
                                        </p:attrNameLst>
                                      </p:cBhvr>
                                      <p:to>
                                        <p:strVal val="visible"/>
                                      </p:to>
                                    </p:set>
                                    <p:animEffect transition="in" filter="wipe(down)">
                                      <p:cBhvr>
                                        <p:cTn id="87" dur="500"/>
                                        <p:tgtEl>
                                          <p:spTgt spid="1211423"/>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1211424"/>
                                        </p:tgtEl>
                                        <p:attrNameLst>
                                          <p:attrName>style.visibility</p:attrName>
                                        </p:attrNameLst>
                                      </p:cBhvr>
                                      <p:to>
                                        <p:strVal val="visible"/>
                                      </p:to>
                                    </p:set>
                                    <p:animEffect transition="in" filter="wipe(left)">
                                      <p:cBhvr>
                                        <p:cTn id="92" dur="500"/>
                                        <p:tgtEl>
                                          <p:spTgt spid="1211424"/>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4" fill="hold" grpId="2" nodeType="clickEffect">
                                  <p:stCondLst>
                                    <p:cond delay="0"/>
                                  </p:stCondLst>
                                  <p:childTnLst>
                                    <p:set>
                                      <p:cBhvr>
                                        <p:cTn id="96" dur="1" fill="hold">
                                          <p:stCondLst>
                                            <p:cond delay="0"/>
                                          </p:stCondLst>
                                        </p:cTn>
                                        <p:tgtEl>
                                          <p:spTgt spid="1211417"/>
                                        </p:tgtEl>
                                        <p:attrNameLst>
                                          <p:attrName>style.visibility</p:attrName>
                                        </p:attrNameLst>
                                      </p:cBhvr>
                                      <p:to>
                                        <p:strVal val="visible"/>
                                      </p:to>
                                    </p:set>
                                    <p:animEffect transition="in" filter="wipe(down)">
                                      <p:cBhvr>
                                        <p:cTn id="97" dur="500"/>
                                        <p:tgtEl>
                                          <p:spTgt spid="1211417"/>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4" fill="hold" grpId="2" nodeType="clickEffect">
                                  <p:stCondLst>
                                    <p:cond delay="0"/>
                                  </p:stCondLst>
                                  <p:childTnLst>
                                    <p:set>
                                      <p:cBhvr>
                                        <p:cTn id="101" dur="1" fill="hold">
                                          <p:stCondLst>
                                            <p:cond delay="0"/>
                                          </p:stCondLst>
                                        </p:cTn>
                                        <p:tgtEl>
                                          <p:spTgt spid="1211418"/>
                                        </p:tgtEl>
                                        <p:attrNameLst>
                                          <p:attrName>style.visibility</p:attrName>
                                        </p:attrNameLst>
                                      </p:cBhvr>
                                      <p:to>
                                        <p:strVal val="visible"/>
                                      </p:to>
                                    </p:set>
                                    <p:animEffect transition="in" filter="wipe(down)">
                                      <p:cBhvr>
                                        <p:cTn id="102" dur="500"/>
                                        <p:tgtEl>
                                          <p:spTgt spid="1211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1415" grpId="0" animBg="1"/>
      <p:bldP spid="1211416" grpId="0" animBg="1"/>
      <p:bldP spid="1211417" grpId="0" animBg="1"/>
      <p:bldP spid="1211417" grpId="1" animBg="1"/>
      <p:bldP spid="1211417" grpId="2" animBg="1"/>
      <p:bldP spid="1211418" grpId="0" animBg="1"/>
      <p:bldP spid="1211418" grpId="1" animBg="1"/>
      <p:bldP spid="1211418" grpId="2" animBg="1"/>
      <p:bldP spid="1211419" grpId="0" animBg="1"/>
      <p:bldP spid="1211420" grpId="0" animBg="1"/>
      <p:bldP spid="1211421" grpId="0" animBg="1"/>
      <p:bldP spid="1211422" grpId="0" animBg="1"/>
      <p:bldP spid="1211423" grpId="0" animBg="1"/>
      <p:bldP spid="121142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t>Buffer Caching: Linux / Unix</a:t>
            </a:r>
          </a:p>
        </p:txBody>
      </p:sp>
      <p:sp>
        <p:nvSpPr>
          <p:cNvPr id="36867" name="AutoShape 3"/>
          <p:cNvSpPr>
            <a:spLocks noChangeAspect="1" noChangeArrowheads="1" noTextEdit="1"/>
          </p:cNvSpPr>
          <p:nvPr/>
        </p:nvSpPr>
        <p:spPr bwMode="auto">
          <a:xfrm>
            <a:off x="5251450" y="1660525"/>
            <a:ext cx="3865563"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36868" name="Rectangle 4"/>
          <p:cNvSpPr>
            <a:spLocks noChangeArrowheads="1"/>
          </p:cNvSpPr>
          <p:nvPr/>
        </p:nvSpPr>
        <p:spPr bwMode="auto">
          <a:xfrm>
            <a:off x="5380038" y="2622550"/>
            <a:ext cx="3605212" cy="3330575"/>
          </a:xfrm>
          <a:prstGeom prst="rect">
            <a:avLst/>
          </a:prstGeom>
          <a:solidFill>
            <a:srgbClr val="DDDDDD"/>
          </a:solidFill>
          <a:ln w="23813">
            <a:solidFill>
              <a:srgbClr val="000000"/>
            </a:solidFill>
            <a:miter lim="800000"/>
            <a:headEnd/>
            <a:tailEnd/>
          </a:ln>
        </p:spPr>
        <p:txBody>
          <a:bodyPr/>
          <a:lstStyle/>
          <a:p>
            <a:endParaRPr lang="nb-NO"/>
          </a:p>
        </p:txBody>
      </p:sp>
      <p:sp>
        <p:nvSpPr>
          <p:cNvPr id="36869" name="Rectangle 5"/>
          <p:cNvSpPr>
            <a:spLocks noChangeArrowheads="1"/>
          </p:cNvSpPr>
          <p:nvPr/>
        </p:nvSpPr>
        <p:spPr bwMode="auto">
          <a:xfrm>
            <a:off x="5410200" y="2649538"/>
            <a:ext cx="620713"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500"/>
              <a:t>Kernel</a:t>
            </a:r>
            <a:endParaRPr lang="en-US" sz="2800" b="0"/>
          </a:p>
        </p:txBody>
      </p:sp>
      <p:sp>
        <p:nvSpPr>
          <p:cNvPr id="36870" name="Rectangle 6"/>
          <p:cNvSpPr>
            <a:spLocks noChangeArrowheads="1"/>
          </p:cNvSpPr>
          <p:nvPr/>
        </p:nvSpPr>
        <p:spPr bwMode="auto">
          <a:xfrm>
            <a:off x="6765925" y="1789113"/>
            <a:ext cx="831850" cy="555625"/>
          </a:xfrm>
          <a:prstGeom prst="rect">
            <a:avLst/>
          </a:prstGeom>
          <a:solidFill>
            <a:srgbClr val="00FF00"/>
          </a:solidFill>
          <a:ln w="23813">
            <a:solidFill>
              <a:srgbClr val="000000"/>
            </a:solidFill>
            <a:miter lim="800000"/>
            <a:headEnd/>
            <a:tailEnd/>
          </a:ln>
        </p:spPr>
        <p:txBody>
          <a:bodyPr/>
          <a:lstStyle/>
          <a:p>
            <a:endParaRPr lang="nb-NO"/>
          </a:p>
        </p:txBody>
      </p:sp>
      <p:sp>
        <p:nvSpPr>
          <p:cNvPr id="36871" name="Rectangle 7"/>
          <p:cNvSpPr>
            <a:spLocks noChangeArrowheads="1"/>
          </p:cNvSpPr>
          <p:nvPr/>
        </p:nvSpPr>
        <p:spPr bwMode="auto">
          <a:xfrm>
            <a:off x="6970713" y="1985963"/>
            <a:ext cx="466725"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Process</a:t>
            </a:r>
            <a:endParaRPr lang="en-US" sz="2800" b="0"/>
          </a:p>
        </p:txBody>
      </p:sp>
      <p:sp>
        <p:nvSpPr>
          <p:cNvPr id="36872" name="Rectangle 8"/>
          <p:cNvSpPr>
            <a:spLocks noChangeArrowheads="1"/>
          </p:cNvSpPr>
          <p:nvPr/>
        </p:nvSpPr>
        <p:spPr bwMode="auto">
          <a:xfrm>
            <a:off x="6765925" y="2898775"/>
            <a:ext cx="831850" cy="555625"/>
          </a:xfrm>
          <a:prstGeom prst="rect">
            <a:avLst/>
          </a:prstGeom>
          <a:solidFill>
            <a:srgbClr val="FFFF00"/>
          </a:solidFill>
          <a:ln w="23813">
            <a:solidFill>
              <a:srgbClr val="000000"/>
            </a:solidFill>
            <a:miter lim="800000"/>
            <a:headEnd/>
            <a:tailEnd/>
          </a:ln>
        </p:spPr>
        <p:txBody>
          <a:bodyPr/>
          <a:lstStyle/>
          <a:p>
            <a:endParaRPr lang="nb-NO"/>
          </a:p>
        </p:txBody>
      </p:sp>
      <p:sp>
        <p:nvSpPr>
          <p:cNvPr id="36873" name="Rectangle 9"/>
          <p:cNvSpPr>
            <a:spLocks noChangeArrowheads="1"/>
          </p:cNvSpPr>
          <p:nvPr/>
        </p:nvSpPr>
        <p:spPr bwMode="auto">
          <a:xfrm>
            <a:off x="6873875" y="3013075"/>
            <a:ext cx="606425"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virtual file</a:t>
            </a:r>
            <a:endParaRPr lang="en-US" sz="2800" b="0"/>
          </a:p>
        </p:txBody>
      </p:sp>
      <p:sp>
        <p:nvSpPr>
          <p:cNvPr id="36874" name="Rectangle 10"/>
          <p:cNvSpPr>
            <a:spLocks noChangeArrowheads="1"/>
          </p:cNvSpPr>
          <p:nvPr/>
        </p:nvSpPr>
        <p:spPr bwMode="auto">
          <a:xfrm>
            <a:off x="6989763" y="3179763"/>
            <a:ext cx="430212"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system</a:t>
            </a:r>
            <a:endParaRPr lang="en-US" sz="2800" b="0"/>
          </a:p>
        </p:txBody>
      </p:sp>
      <p:sp>
        <p:nvSpPr>
          <p:cNvPr id="36875" name="Rectangle 11"/>
          <p:cNvSpPr>
            <a:spLocks noChangeArrowheads="1"/>
          </p:cNvSpPr>
          <p:nvPr/>
        </p:nvSpPr>
        <p:spPr bwMode="auto">
          <a:xfrm>
            <a:off x="6765925" y="3802063"/>
            <a:ext cx="831850" cy="554037"/>
          </a:xfrm>
          <a:prstGeom prst="rect">
            <a:avLst/>
          </a:prstGeom>
          <a:solidFill>
            <a:srgbClr val="FFFF00"/>
          </a:solidFill>
          <a:ln w="23813">
            <a:solidFill>
              <a:srgbClr val="000000"/>
            </a:solidFill>
            <a:miter lim="800000"/>
            <a:headEnd/>
            <a:tailEnd/>
          </a:ln>
        </p:spPr>
        <p:txBody>
          <a:bodyPr/>
          <a:lstStyle/>
          <a:p>
            <a:endParaRPr lang="nb-NO"/>
          </a:p>
        </p:txBody>
      </p:sp>
      <p:sp>
        <p:nvSpPr>
          <p:cNvPr id="36876" name="Rectangle 12"/>
          <p:cNvSpPr>
            <a:spLocks noChangeArrowheads="1"/>
          </p:cNvSpPr>
          <p:nvPr/>
        </p:nvSpPr>
        <p:spPr bwMode="auto">
          <a:xfrm>
            <a:off x="6829425" y="3998913"/>
            <a:ext cx="742950"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Linux ext2fs</a:t>
            </a:r>
            <a:endParaRPr lang="en-US" sz="2800" b="0"/>
          </a:p>
        </p:txBody>
      </p:sp>
      <p:sp>
        <p:nvSpPr>
          <p:cNvPr id="36877" name="Rectangle 13"/>
          <p:cNvSpPr>
            <a:spLocks noChangeArrowheads="1"/>
          </p:cNvSpPr>
          <p:nvPr/>
        </p:nvSpPr>
        <p:spPr bwMode="auto">
          <a:xfrm>
            <a:off x="7875588" y="3802063"/>
            <a:ext cx="831850" cy="554037"/>
          </a:xfrm>
          <a:prstGeom prst="rect">
            <a:avLst/>
          </a:prstGeom>
          <a:solidFill>
            <a:srgbClr val="FFFF00"/>
          </a:solidFill>
          <a:ln w="23813">
            <a:solidFill>
              <a:srgbClr val="000000"/>
            </a:solidFill>
            <a:miter lim="800000"/>
            <a:headEnd/>
            <a:tailEnd/>
          </a:ln>
        </p:spPr>
        <p:txBody>
          <a:bodyPr/>
          <a:lstStyle/>
          <a:p>
            <a:endParaRPr lang="nb-NO"/>
          </a:p>
        </p:txBody>
      </p:sp>
      <p:sp>
        <p:nvSpPr>
          <p:cNvPr id="36878" name="Rectangle 14"/>
          <p:cNvSpPr>
            <a:spLocks noChangeArrowheads="1"/>
          </p:cNvSpPr>
          <p:nvPr/>
        </p:nvSpPr>
        <p:spPr bwMode="auto">
          <a:xfrm>
            <a:off x="8164513" y="3914775"/>
            <a:ext cx="244475"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HFS</a:t>
            </a:r>
            <a:endParaRPr lang="en-US" sz="2800" b="0"/>
          </a:p>
        </p:txBody>
      </p:sp>
      <p:sp>
        <p:nvSpPr>
          <p:cNvPr id="36879" name="Rectangle 15"/>
          <p:cNvSpPr>
            <a:spLocks noChangeArrowheads="1"/>
          </p:cNvSpPr>
          <p:nvPr/>
        </p:nvSpPr>
        <p:spPr bwMode="auto">
          <a:xfrm>
            <a:off x="7951788" y="4081463"/>
            <a:ext cx="725487"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(Macintosh)</a:t>
            </a:r>
            <a:endParaRPr lang="en-US" sz="2800" b="0"/>
          </a:p>
        </p:txBody>
      </p:sp>
      <p:sp>
        <p:nvSpPr>
          <p:cNvPr id="36880" name="Rectangle 16"/>
          <p:cNvSpPr>
            <a:spLocks noChangeArrowheads="1"/>
          </p:cNvSpPr>
          <p:nvPr/>
        </p:nvSpPr>
        <p:spPr bwMode="auto">
          <a:xfrm>
            <a:off x="5657850" y="3802063"/>
            <a:ext cx="831850" cy="554037"/>
          </a:xfrm>
          <a:prstGeom prst="rect">
            <a:avLst/>
          </a:prstGeom>
          <a:solidFill>
            <a:srgbClr val="FFFF00"/>
          </a:solidFill>
          <a:ln w="23813">
            <a:solidFill>
              <a:srgbClr val="000000"/>
            </a:solidFill>
            <a:miter lim="800000"/>
            <a:headEnd/>
            <a:tailEnd/>
          </a:ln>
        </p:spPr>
        <p:txBody>
          <a:bodyPr/>
          <a:lstStyle/>
          <a:p>
            <a:endParaRPr lang="nb-NO"/>
          </a:p>
        </p:txBody>
      </p:sp>
      <p:sp>
        <p:nvSpPr>
          <p:cNvPr id="36881" name="Rectangle 17"/>
          <p:cNvSpPr>
            <a:spLocks noChangeArrowheads="1"/>
          </p:cNvSpPr>
          <p:nvPr/>
        </p:nvSpPr>
        <p:spPr bwMode="auto">
          <a:xfrm>
            <a:off x="5872163" y="3914775"/>
            <a:ext cx="390525"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FAT32</a:t>
            </a:r>
            <a:endParaRPr lang="en-US" sz="2800" b="0"/>
          </a:p>
        </p:txBody>
      </p:sp>
      <p:sp>
        <p:nvSpPr>
          <p:cNvPr id="36882" name="Rectangle 18"/>
          <p:cNvSpPr>
            <a:spLocks noChangeArrowheads="1"/>
          </p:cNvSpPr>
          <p:nvPr/>
        </p:nvSpPr>
        <p:spPr bwMode="auto">
          <a:xfrm>
            <a:off x="5761038" y="4081463"/>
            <a:ext cx="661987"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(Windows)</a:t>
            </a:r>
            <a:endParaRPr lang="en-US" sz="2800" b="0"/>
          </a:p>
        </p:txBody>
      </p:sp>
      <p:sp>
        <p:nvSpPr>
          <p:cNvPr id="36883" name="Rectangle 19"/>
          <p:cNvSpPr>
            <a:spLocks noChangeArrowheads="1"/>
          </p:cNvSpPr>
          <p:nvPr/>
        </p:nvSpPr>
        <p:spPr bwMode="auto">
          <a:xfrm>
            <a:off x="6765925" y="4773613"/>
            <a:ext cx="831850" cy="276225"/>
          </a:xfrm>
          <a:prstGeom prst="rect">
            <a:avLst/>
          </a:prstGeom>
          <a:solidFill>
            <a:srgbClr val="FFFF00"/>
          </a:solidFill>
          <a:ln w="23813">
            <a:solidFill>
              <a:srgbClr val="000000"/>
            </a:solidFill>
            <a:miter lim="800000"/>
            <a:headEnd/>
            <a:tailEnd/>
          </a:ln>
        </p:spPr>
        <p:txBody>
          <a:bodyPr/>
          <a:lstStyle/>
          <a:p>
            <a:endParaRPr lang="nb-NO"/>
          </a:p>
        </p:txBody>
      </p:sp>
      <p:sp>
        <p:nvSpPr>
          <p:cNvPr id="36884" name="Rectangle 20"/>
          <p:cNvSpPr>
            <a:spLocks noChangeArrowheads="1"/>
          </p:cNvSpPr>
          <p:nvPr/>
        </p:nvSpPr>
        <p:spPr bwMode="auto">
          <a:xfrm>
            <a:off x="6973888" y="4830763"/>
            <a:ext cx="430212"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buffers</a:t>
            </a:r>
            <a:endParaRPr lang="en-US" sz="2800" b="0"/>
          </a:p>
        </p:txBody>
      </p:sp>
      <p:sp>
        <p:nvSpPr>
          <p:cNvPr id="36885" name="Rectangle 21"/>
          <p:cNvSpPr>
            <a:spLocks noChangeArrowheads="1"/>
          </p:cNvSpPr>
          <p:nvPr/>
        </p:nvSpPr>
        <p:spPr bwMode="auto">
          <a:xfrm>
            <a:off x="6765925" y="5397500"/>
            <a:ext cx="831850" cy="415925"/>
          </a:xfrm>
          <a:prstGeom prst="rect">
            <a:avLst/>
          </a:prstGeom>
          <a:solidFill>
            <a:srgbClr val="FFFF00"/>
          </a:solidFill>
          <a:ln w="23813">
            <a:solidFill>
              <a:srgbClr val="000000"/>
            </a:solidFill>
            <a:miter lim="800000"/>
            <a:headEnd/>
            <a:tailEnd/>
          </a:ln>
        </p:spPr>
        <p:txBody>
          <a:bodyPr/>
          <a:lstStyle/>
          <a:p>
            <a:endParaRPr lang="nb-NO"/>
          </a:p>
        </p:txBody>
      </p:sp>
      <p:sp>
        <p:nvSpPr>
          <p:cNvPr id="36886" name="Rectangle 22"/>
          <p:cNvSpPr>
            <a:spLocks noChangeArrowheads="1"/>
          </p:cNvSpPr>
          <p:nvPr/>
        </p:nvSpPr>
        <p:spPr bwMode="auto">
          <a:xfrm>
            <a:off x="7067550" y="5441950"/>
            <a:ext cx="241300"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disk</a:t>
            </a:r>
            <a:endParaRPr lang="en-US" sz="2800" b="0"/>
          </a:p>
        </p:txBody>
      </p:sp>
      <p:sp>
        <p:nvSpPr>
          <p:cNvPr id="36887" name="Rectangle 23"/>
          <p:cNvSpPr>
            <a:spLocks noChangeArrowheads="1"/>
          </p:cNvSpPr>
          <p:nvPr/>
        </p:nvSpPr>
        <p:spPr bwMode="auto">
          <a:xfrm>
            <a:off x="6989763" y="5608638"/>
            <a:ext cx="415925" cy="168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b="0">
                <a:solidFill>
                  <a:srgbClr val="000000"/>
                </a:solidFill>
              </a:rPr>
              <a:t>drivers</a:t>
            </a:r>
            <a:endParaRPr lang="en-US" sz="2800" b="0"/>
          </a:p>
        </p:txBody>
      </p:sp>
      <p:sp>
        <p:nvSpPr>
          <p:cNvPr id="36888" name="Line 24"/>
          <p:cNvSpPr>
            <a:spLocks noChangeShapeType="1"/>
          </p:cNvSpPr>
          <p:nvPr/>
        </p:nvSpPr>
        <p:spPr bwMode="auto">
          <a:xfrm>
            <a:off x="7181850" y="2463800"/>
            <a:ext cx="1588" cy="315913"/>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889" name="Freeform 25"/>
          <p:cNvSpPr>
            <a:spLocks/>
          </p:cNvSpPr>
          <p:nvPr/>
        </p:nvSpPr>
        <p:spPr bwMode="auto">
          <a:xfrm>
            <a:off x="7138988" y="2344738"/>
            <a:ext cx="87312" cy="130175"/>
          </a:xfrm>
          <a:custGeom>
            <a:avLst/>
            <a:gdLst>
              <a:gd name="T0" fmla="*/ 0 w 55"/>
              <a:gd name="T1" fmla="*/ 82 h 82"/>
              <a:gd name="T2" fmla="*/ 27 w 55"/>
              <a:gd name="T3" fmla="*/ 0 h 82"/>
              <a:gd name="T4" fmla="*/ 55 w 55"/>
              <a:gd name="T5" fmla="*/ 82 h 82"/>
              <a:gd name="T6" fmla="*/ 0 w 55"/>
              <a:gd name="T7" fmla="*/ 82 h 82"/>
              <a:gd name="T8" fmla="*/ 0 60000 65536"/>
              <a:gd name="T9" fmla="*/ 0 60000 65536"/>
              <a:gd name="T10" fmla="*/ 0 60000 65536"/>
              <a:gd name="T11" fmla="*/ 0 60000 65536"/>
              <a:gd name="T12" fmla="*/ 0 w 55"/>
              <a:gd name="T13" fmla="*/ 0 h 82"/>
              <a:gd name="T14" fmla="*/ 55 w 55"/>
              <a:gd name="T15" fmla="*/ 82 h 82"/>
            </a:gdLst>
            <a:ahLst/>
            <a:cxnLst>
              <a:cxn ang="T8">
                <a:pos x="T0" y="T1"/>
              </a:cxn>
              <a:cxn ang="T9">
                <a:pos x="T2" y="T3"/>
              </a:cxn>
              <a:cxn ang="T10">
                <a:pos x="T4" y="T5"/>
              </a:cxn>
              <a:cxn ang="T11">
                <a:pos x="T6" y="T7"/>
              </a:cxn>
            </a:cxnLst>
            <a:rect l="T12" t="T13" r="T14" b="T15"/>
            <a:pathLst>
              <a:path w="55" h="82">
                <a:moveTo>
                  <a:pt x="0" y="82"/>
                </a:moveTo>
                <a:lnTo>
                  <a:pt x="27" y="0"/>
                </a:lnTo>
                <a:lnTo>
                  <a:pt x="55" y="82"/>
                </a:lnTo>
                <a:lnTo>
                  <a:pt x="0" y="8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0" name="Freeform 26"/>
          <p:cNvSpPr>
            <a:spLocks/>
          </p:cNvSpPr>
          <p:nvPr/>
        </p:nvSpPr>
        <p:spPr bwMode="auto">
          <a:xfrm>
            <a:off x="7138988" y="2768600"/>
            <a:ext cx="87312" cy="130175"/>
          </a:xfrm>
          <a:custGeom>
            <a:avLst/>
            <a:gdLst>
              <a:gd name="T0" fmla="*/ 55 w 55"/>
              <a:gd name="T1" fmla="*/ 0 h 82"/>
              <a:gd name="T2" fmla="*/ 27 w 55"/>
              <a:gd name="T3" fmla="*/ 82 h 82"/>
              <a:gd name="T4" fmla="*/ 0 w 55"/>
              <a:gd name="T5" fmla="*/ 0 h 82"/>
              <a:gd name="T6" fmla="*/ 55 w 55"/>
              <a:gd name="T7" fmla="*/ 0 h 82"/>
              <a:gd name="T8" fmla="*/ 0 60000 65536"/>
              <a:gd name="T9" fmla="*/ 0 60000 65536"/>
              <a:gd name="T10" fmla="*/ 0 60000 65536"/>
              <a:gd name="T11" fmla="*/ 0 60000 65536"/>
              <a:gd name="T12" fmla="*/ 0 w 55"/>
              <a:gd name="T13" fmla="*/ 0 h 82"/>
              <a:gd name="T14" fmla="*/ 55 w 55"/>
              <a:gd name="T15" fmla="*/ 82 h 82"/>
            </a:gdLst>
            <a:ahLst/>
            <a:cxnLst>
              <a:cxn ang="T8">
                <a:pos x="T0" y="T1"/>
              </a:cxn>
              <a:cxn ang="T9">
                <a:pos x="T2" y="T3"/>
              </a:cxn>
              <a:cxn ang="T10">
                <a:pos x="T4" y="T5"/>
              </a:cxn>
              <a:cxn ang="T11">
                <a:pos x="T6" y="T7"/>
              </a:cxn>
            </a:cxnLst>
            <a:rect l="T12" t="T13" r="T14" b="T15"/>
            <a:pathLst>
              <a:path w="55" h="82">
                <a:moveTo>
                  <a:pt x="55" y="0"/>
                </a:moveTo>
                <a:lnTo>
                  <a:pt x="27" y="82"/>
                </a:lnTo>
                <a:lnTo>
                  <a:pt x="0" y="0"/>
                </a:lnTo>
                <a:lnTo>
                  <a:pt x="55"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1" name="Line 27"/>
          <p:cNvSpPr>
            <a:spLocks noChangeShapeType="1"/>
          </p:cNvSpPr>
          <p:nvPr/>
        </p:nvSpPr>
        <p:spPr bwMode="auto">
          <a:xfrm>
            <a:off x="7181850" y="3573463"/>
            <a:ext cx="1588" cy="107950"/>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892" name="Freeform 28"/>
          <p:cNvSpPr>
            <a:spLocks/>
          </p:cNvSpPr>
          <p:nvPr/>
        </p:nvSpPr>
        <p:spPr bwMode="auto">
          <a:xfrm>
            <a:off x="7138988" y="3454400"/>
            <a:ext cx="87312" cy="130175"/>
          </a:xfrm>
          <a:custGeom>
            <a:avLst/>
            <a:gdLst>
              <a:gd name="T0" fmla="*/ 0 w 55"/>
              <a:gd name="T1" fmla="*/ 82 h 82"/>
              <a:gd name="T2" fmla="*/ 27 w 55"/>
              <a:gd name="T3" fmla="*/ 0 h 82"/>
              <a:gd name="T4" fmla="*/ 55 w 55"/>
              <a:gd name="T5" fmla="*/ 82 h 82"/>
              <a:gd name="T6" fmla="*/ 0 w 55"/>
              <a:gd name="T7" fmla="*/ 82 h 82"/>
              <a:gd name="T8" fmla="*/ 0 60000 65536"/>
              <a:gd name="T9" fmla="*/ 0 60000 65536"/>
              <a:gd name="T10" fmla="*/ 0 60000 65536"/>
              <a:gd name="T11" fmla="*/ 0 60000 65536"/>
              <a:gd name="T12" fmla="*/ 0 w 55"/>
              <a:gd name="T13" fmla="*/ 0 h 82"/>
              <a:gd name="T14" fmla="*/ 55 w 55"/>
              <a:gd name="T15" fmla="*/ 82 h 82"/>
            </a:gdLst>
            <a:ahLst/>
            <a:cxnLst>
              <a:cxn ang="T8">
                <a:pos x="T0" y="T1"/>
              </a:cxn>
              <a:cxn ang="T9">
                <a:pos x="T2" y="T3"/>
              </a:cxn>
              <a:cxn ang="T10">
                <a:pos x="T4" y="T5"/>
              </a:cxn>
              <a:cxn ang="T11">
                <a:pos x="T6" y="T7"/>
              </a:cxn>
            </a:cxnLst>
            <a:rect l="T12" t="T13" r="T14" b="T15"/>
            <a:pathLst>
              <a:path w="55" h="82">
                <a:moveTo>
                  <a:pt x="0" y="82"/>
                </a:moveTo>
                <a:lnTo>
                  <a:pt x="27" y="0"/>
                </a:lnTo>
                <a:lnTo>
                  <a:pt x="55" y="82"/>
                </a:lnTo>
                <a:lnTo>
                  <a:pt x="0" y="8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3" name="Freeform 29"/>
          <p:cNvSpPr>
            <a:spLocks/>
          </p:cNvSpPr>
          <p:nvPr/>
        </p:nvSpPr>
        <p:spPr bwMode="auto">
          <a:xfrm>
            <a:off x="7138988" y="3670300"/>
            <a:ext cx="87312" cy="131763"/>
          </a:xfrm>
          <a:custGeom>
            <a:avLst/>
            <a:gdLst>
              <a:gd name="T0" fmla="*/ 55 w 55"/>
              <a:gd name="T1" fmla="*/ 0 h 83"/>
              <a:gd name="T2" fmla="*/ 27 w 55"/>
              <a:gd name="T3" fmla="*/ 83 h 83"/>
              <a:gd name="T4" fmla="*/ 0 w 55"/>
              <a:gd name="T5" fmla="*/ 0 h 83"/>
              <a:gd name="T6" fmla="*/ 55 w 55"/>
              <a:gd name="T7" fmla="*/ 0 h 83"/>
              <a:gd name="T8" fmla="*/ 0 60000 65536"/>
              <a:gd name="T9" fmla="*/ 0 60000 65536"/>
              <a:gd name="T10" fmla="*/ 0 60000 65536"/>
              <a:gd name="T11" fmla="*/ 0 60000 65536"/>
              <a:gd name="T12" fmla="*/ 0 w 55"/>
              <a:gd name="T13" fmla="*/ 0 h 83"/>
              <a:gd name="T14" fmla="*/ 55 w 55"/>
              <a:gd name="T15" fmla="*/ 83 h 83"/>
            </a:gdLst>
            <a:ahLst/>
            <a:cxnLst>
              <a:cxn ang="T8">
                <a:pos x="T0" y="T1"/>
              </a:cxn>
              <a:cxn ang="T9">
                <a:pos x="T2" y="T3"/>
              </a:cxn>
              <a:cxn ang="T10">
                <a:pos x="T4" y="T5"/>
              </a:cxn>
              <a:cxn ang="T11">
                <a:pos x="T6" y="T7"/>
              </a:cxn>
            </a:cxnLst>
            <a:rect l="T12" t="T13" r="T14" b="T15"/>
            <a:pathLst>
              <a:path w="55" h="83">
                <a:moveTo>
                  <a:pt x="55" y="0"/>
                </a:moveTo>
                <a:lnTo>
                  <a:pt x="27" y="83"/>
                </a:lnTo>
                <a:lnTo>
                  <a:pt x="0" y="0"/>
                </a:lnTo>
                <a:lnTo>
                  <a:pt x="55"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4" name="Line 30"/>
          <p:cNvSpPr>
            <a:spLocks noChangeShapeType="1"/>
          </p:cNvSpPr>
          <p:nvPr/>
        </p:nvSpPr>
        <p:spPr bwMode="auto">
          <a:xfrm flipH="1">
            <a:off x="6162675" y="3255963"/>
            <a:ext cx="514350" cy="466725"/>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895" name="Freeform 31"/>
          <p:cNvSpPr>
            <a:spLocks/>
          </p:cNvSpPr>
          <p:nvPr/>
        </p:nvSpPr>
        <p:spPr bwMode="auto">
          <a:xfrm>
            <a:off x="6640513" y="3176588"/>
            <a:ext cx="125412" cy="119062"/>
          </a:xfrm>
          <a:custGeom>
            <a:avLst/>
            <a:gdLst>
              <a:gd name="T0" fmla="*/ 0 w 79"/>
              <a:gd name="T1" fmla="*/ 35 h 75"/>
              <a:gd name="T2" fmla="*/ 79 w 79"/>
              <a:gd name="T3" fmla="*/ 0 h 75"/>
              <a:gd name="T4" fmla="*/ 37 w 79"/>
              <a:gd name="T5" fmla="*/ 75 h 75"/>
              <a:gd name="T6" fmla="*/ 0 w 79"/>
              <a:gd name="T7" fmla="*/ 35 h 75"/>
              <a:gd name="T8" fmla="*/ 0 60000 65536"/>
              <a:gd name="T9" fmla="*/ 0 60000 65536"/>
              <a:gd name="T10" fmla="*/ 0 60000 65536"/>
              <a:gd name="T11" fmla="*/ 0 60000 65536"/>
              <a:gd name="T12" fmla="*/ 0 w 79"/>
              <a:gd name="T13" fmla="*/ 0 h 75"/>
              <a:gd name="T14" fmla="*/ 79 w 79"/>
              <a:gd name="T15" fmla="*/ 75 h 75"/>
            </a:gdLst>
            <a:ahLst/>
            <a:cxnLst>
              <a:cxn ang="T8">
                <a:pos x="T0" y="T1"/>
              </a:cxn>
              <a:cxn ang="T9">
                <a:pos x="T2" y="T3"/>
              </a:cxn>
              <a:cxn ang="T10">
                <a:pos x="T4" y="T5"/>
              </a:cxn>
              <a:cxn ang="T11">
                <a:pos x="T6" y="T7"/>
              </a:cxn>
            </a:cxnLst>
            <a:rect l="T12" t="T13" r="T14" b="T15"/>
            <a:pathLst>
              <a:path w="79" h="75">
                <a:moveTo>
                  <a:pt x="0" y="35"/>
                </a:moveTo>
                <a:lnTo>
                  <a:pt x="79" y="0"/>
                </a:lnTo>
                <a:lnTo>
                  <a:pt x="37" y="75"/>
                </a:lnTo>
                <a:lnTo>
                  <a:pt x="0" y="35"/>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6" name="Freeform 32"/>
          <p:cNvSpPr>
            <a:spLocks/>
          </p:cNvSpPr>
          <p:nvPr/>
        </p:nvSpPr>
        <p:spPr bwMode="auto">
          <a:xfrm>
            <a:off x="6073775" y="3681413"/>
            <a:ext cx="125413" cy="120650"/>
          </a:xfrm>
          <a:custGeom>
            <a:avLst/>
            <a:gdLst>
              <a:gd name="T0" fmla="*/ 79 w 79"/>
              <a:gd name="T1" fmla="*/ 41 h 76"/>
              <a:gd name="T2" fmla="*/ 0 w 79"/>
              <a:gd name="T3" fmla="*/ 76 h 76"/>
              <a:gd name="T4" fmla="*/ 42 w 79"/>
              <a:gd name="T5" fmla="*/ 0 h 76"/>
              <a:gd name="T6" fmla="*/ 79 w 79"/>
              <a:gd name="T7" fmla="*/ 41 h 76"/>
              <a:gd name="T8" fmla="*/ 0 60000 65536"/>
              <a:gd name="T9" fmla="*/ 0 60000 65536"/>
              <a:gd name="T10" fmla="*/ 0 60000 65536"/>
              <a:gd name="T11" fmla="*/ 0 60000 65536"/>
              <a:gd name="T12" fmla="*/ 0 w 79"/>
              <a:gd name="T13" fmla="*/ 0 h 76"/>
              <a:gd name="T14" fmla="*/ 79 w 79"/>
              <a:gd name="T15" fmla="*/ 76 h 76"/>
            </a:gdLst>
            <a:ahLst/>
            <a:cxnLst>
              <a:cxn ang="T8">
                <a:pos x="T0" y="T1"/>
              </a:cxn>
              <a:cxn ang="T9">
                <a:pos x="T2" y="T3"/>
              </a:cxn>
              <a:cxn ang="T10">
                <a:pos x="T4" y="T5"/>
              </a:cxn>
              <a:cxn ang="T11">
                <a:pos x="T6" y="T7"/>
              </a:cxn>
            </a:cxnLst>
            <a:rect l="T12" t="T13" r="T14" b="T15"/>
            <a:pathLst>
              <a:path w="79" h="76">
                <a:moveTo>
                  <a:pt x="79" y="41"/>
                </a:moveTo>
                <a:lnTo>
                  <a:pt x="0" y="76"/>
                </a:lnTo>
                <a:lnTo>
                  <a:pt x="42" y="0"/>
                </a:lnTo>
                <a:lnTo>
                  <a:pt x="79" y="41"/>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7" name="Line 33"/>
          <p:cNvSpPr>
            <a:spLocks noChangeShapeType="1"/>
          </p:cNvSpPr>
          <p:nvPr/>
        </p:nvSpPr>
        <p:spPr bwMode="auto">
          <a:xfrm>
            <a:off x="7686675" y="3255963"/>
            <a:ext cx="515938" cy="466725"/>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898" name="Freeform 34"/>
          <p:cNvSpPr>
            <a:spLocks/>
          </p:cNvSpPr>
          <p:nvPr/>
        </p:nvSpPr>
        <p:spPr bwMode="auto">
          <a:xfrm>
            <a:off x="7597775" y="3176588"/>
            <a:ext cx="127000" cy="119062"/>
          </a:xfrm>
          <a:custGeom>
            <a:avLst/>
            <a:gdLst>
              <a:gd name="T0" fmla="*/ 43 w 80"/>
              <a:gd name="T1" fmla="*/ 75 h 75"/>
              <a:gd name="T2" fmla="*/ 0 w 80"/>
              <a:gd name="T3" fmla="*/ 0 h 75"/>
              <a:gd name="T4" fmla="*/ 80 w 80"/>
              <a:gd name="T5" fmla="*/ 35 h 75"/>
              <a:gd name="T6" fmla="*/ 43 w 80"/>
              <a:gd name="T7" fmla="*/ 75 h 75"/>
              <a:gd name="T8" fmla="*/ 0 60000 65536"/>
              <a:gd name="T9" fmla="*/ 0 60000 65536"/>
              <a:gd name="T10" fmla="*/ 0 60000 65536"/>
              <a:gd name="T11" fmla="*/ 0 60000 65536"/>
              <a:gd name="T12" fmla="*/ 0 w 80"/>
              <a:gd name="T13" fmla="*/ 0 h 75"/>
              <a:gd name="T14" fmla="*/ 80 w 80"/>
              <a:gd name="T15" fmla="*/ 75 h 75"/>
            </a:gdLst>
            <a:ahLst/>
            <a:cxnLst>
              <a:cxn ang="T8">
                <a:pos x="T0" y="T1"/>
              </a:cxn>
              <a:cxn ang="T9">
                <a:pos x="T2" y="T3"/>
              </a:cxn>
              <a:cxn ang="T10">
                <a:pos x="T4" y="T5"/>
              </a:cxn>
              <a:cxn ang="T11">
                <a:pos x="T6" y="T7"/>
              </a:cxn>
            </a:cxnLst>
            <a:rect l="T12" t="T13" r="T14" b="T15"/>
            <a:pathLst>
              <a:path w="80" h="75">
                <a:moveTo>
                  <a:pt x="43" y="75"/>
                </a:moveTo>
                <a:lnTo>
                  <a:pt x="0" y="0"/>
                </a:lnTo>
                <a:lnTo>
                  <a:pt x="80" y="35"/>
                </a:lnTo>
                <a:lnTo>
                  <a:pt x="43" y="75"/>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899" name="Freeform 35"/>
          <p:cNvSpPr>
            <a:spLocks/>
          </p:cNvSpPr>
          <p:nvPr/>
        </p:nvSpPr>
        <p:spPr bwMode="auto">
          <a:xfrm>
            <a:off x="8166100" y="3681413"/>
            <a:ext cx="125413" cy="120650"/>
          </a:xfrm>
          <a:custGeom>
            <a:avLst/>
            <a:gdLst>
              <a:gd name="T0" fmla="*/ 37 w 79"/>
              <a:gd name="T1" fmla="*/ 0 h 76"/>
              <a:gd name="T2" fmla="*/ 79 w 79"/>
              <a:gd name="T3" fmla="*/ 76 h 76"/>
              <a:gd name="T4" fmla="*/ 0 w 79"/>
              <a:gd name="T5" fmla="*/ 41 h 76"/>
              <a:gd name="T6" fmla="*/ 37 w 79"/>
              <a:gd name="T7" fmla="*/ 0 h 76"/>
              <a:gd name="T8" fmla="*/ 0 60000 65536"/>
              <a:gd name="T9" fmla="*/ 0 60000 65536"/>
              <a:gd name="T10" fmla="*/ 0 60000 65536"/>
              <a:gd name="T11" fmla="*/ 0 60000 65536"/>
              <a:gd name="T12" fmla="*/ 0 w 79"/>
              <a:gd name="T13" fmla="*/ 0 h 76"/>
              <a:gd name="T14" fmla="*/ 79 w 79"/>
              <a:gd name="T15" fmla="*/ 76 h 76"/>
            </a:gdLst>
            <a:ahLst/>
            <a:cxnLst>
              <a:cxn ang="T8">
                <a:pos x="T0" y="T1"/>
              </a:cxn>
              <a:cxn ang="T9">
                <a:pos x="T2" y="T3"/>
              </a:cxn>
              <a:cxn ang="T10">
                <a:pos x="T4" y="T5"/>
              </a:cxn>
              <a:cxn ang="T11">
                <a:pos x="T6" y="T7"/>
              </a:cxn>
            </a:cxnLst>
            <a:rect l="T12" t="T13" r="T14" b="T15"/>
            <a:pathLst>
              <a:path w="79" h="76">
                <a:moveTo>
                  <a:pt x="37" y="0"/>
                </a:moveTo>
                <a:lnTo>
                  <a:pt x="79" y="76"/>
                </a:lnTo>
                <a:lnTo>
                  <a:pt x="0" y="41"/>
                </a:lnTo>
                <a:lnTo>
                  <a:pt x="37"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0" name="Line 36"/>
          <p:cNvSpPr>
            <a:spLocks noChangeShapeType="1"/>
          </p:cNvSpPr>
          <p:nvPr/>
        </p:nvSpPr>
        <p:spPr bwMode="auto">
          <a:xfrm>
            <a:off x="7181850" y="4476750"/>
            <a:ext cx="1588" cy="176213"/>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901" name="Freeform 37"/>
          <p:cNvSpPr>
            <a:spLocks/>
          </p:cNvSpPr>
          <p:nvPr/>
        </p:nvSpPr>
        <p:spPr bwMode="auto">
          <a:xfrm>
            <a:off x="7138988" y="4356100"/>
            <a:ext cx="87312" cy="131763"/>
          </a:xfrm>
          <a:custGeom>
            <a:avLst/>
            <a:gdLst>
              <a:gd name="T0" fmla="*/ 0 w 55"/>
              <a:gd name="T1" fmla="*/ 83 h 83"/>
              <a:gd name="T2" fmla="*/ 27 w 55"/>
              <a:gd name="T3" fmla="*/ 0 h 83"/>
              <a:gd name="T4" fmla="*/ 55 w 55"/>
              <a:gd name="T5" fmla="*/ 83 h 83"/>
              <a:gd name="T6" fmla="*/ 0 w 55"/>
              <a:gd name="T7" fmla="*/ 83 h 83"/>
              <a:gd name="T8" fmla="*/ 0 60000 65536"/>
              <a:gd name="T9" fmla="*/ 0 60000 65536"/>
              <a:gd name="T10" fmla="*/ 0 60000 65536"/>
              <a:gd name="T11" fmla="*/ 0 60000 65536"/>
              <a:gd name="T12" fmla="*/ 0 w 55"/>
              <a:gd name="T13" fmla="*/ 0 h 83"/>
              <a:gd name="T14" fmla="*/ 55 w 55"/>
              <a:gd name="T15" fmla="*/ 83 h 83"/>
            </a:gdLst>
            <a:ahLst/>
            <a:cxnLst>
              <a:cxn ang="T8">
                <a:pos x="T0" y="T1"/>
              </a:cxn>
              <a:cxn ang="T9">
                <a:pos x="T2" y="T3"/>
              </a:cxn>
              <a:cxn ang="T10">
                <a:pos x="T4" y="T5"/>
              </a:cxn>
              <a:cxn ang="T11">
                <a:pos x="T6" y="T7"/>
              </a:cxn>
            </a:cxnLst>
            <a:rect l="T12" t="T13" r="T14" b="T15"/>
            <a:pathLst>
              <a:path w="55" h="83">
                <a:moveTo>
                  <a:pt x="0" y="83"/>
                </a:moveTo>
                <a:lnTo>
                  <a:pt x="27" y="0"/>
                </a:lnTo>
                <a:lnTo>
                  <a:pt x="55" y="83"/>
                </a:lnTo>
                <a:lnTo>
                  <a:pt x="0" y="83"/>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2" name="Freeform 38"/>
          <p:cNvSpPr>
            <a:spLocks/>
          </p:cNvSpPr>
          <p:nvPr/>
        </p:nvSpPr>
        <p:spPr bwMode="auto">
          <a:xfrm>
            <a:off x="7138988" y="4641850"/>
            <a:ext cx="87312" cy="131763"/>
          </a:xfrm>
          <a:custGeom>
            <a:avLst/>
            <a:gdLst>
              <a:gd name="T0" fmla="*/ 55 w 55"/>
              <a:gd name="T1" fmla="*/ 0 h 83"/>
              <a:gd name="T2" fmla="*/ 27 w 55"/>
              <a:gd name="T3" fmla="*/ 83 h 83"/>
              <a:gd name="T4" fmla="*/ 0 w 55"/>
              <a:gd name="T5" fmla="*/ 0 h 83"/>
              <a:gd name="T6" fmla="*/ 55 w 55"/>
              <a:gd name="T7" fmla="*/ 0 h 83"/>
              <a:gd name="T8" fmla="*/ 0 60000 65536"/>
              <a:gd name="T9" fmla="*/ 0 60000 65536"/>
              <a:gd name="T10" fmla="*/ 0 60000 65536"/>
              <a:gd name="T11" fmla="*/ 0 60000 65536"/>
              <a:gd name="T12" fmla="*/ 0 w 55"/>
              <a:gd name="T13" fmla="*/ 0 h 83"/>
              <a:gd name="T14" fmla="*/ 55 w 55"/>
              <a:gd name="T15" fmla="*/ 83 h 83"/>
            </a:gdLst>
            <a:ahLst/>
            <a:cxnLst>
              <a:cxn ang="T8">
                <a:pos x="T0" y="T1"/>
              </a:cxn>
              <a:cxn ang="T9">
                <a:pos x="T2" y="T3"/>
              </a:cxn>
              <a:cxn ang="T10">
                <a:pos x="T4" y="T5"/>
              </a:cxn>
              <a:cxn ang="T11">
                <a:pos x="T6" y="T7"/>
              </a:cxn>
            </a:cxnLst>
            <a:rect l="T12" t="T13" r="T14" b="T15"/>
            <a:pathLst>
              <a:path w="55" h="83">
                <a:moveTo>
                  <a:pt x="55" y="0"/>
                </a:moveTo>
                <a:lnTo>
                  <a:pt x="27" y="83"/>
                </a:lnTo>
                <a:lnTo>
                  <a:pt x="0" y="0"/>
                </a:lnTo>
                <a:lnTo>
                  <a:pt x="55"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3" name="Line 39"/>
          <p:cNvSpPr>
            <a:spLocks noChangeShapeType="1"/>
          </p:cNvSpPr>
          <p:nvPr/>
        </p:nvSpPr>
        <p:spPr bwMode="auto">
          <a:xfrm>
            <a:off x="6165850" y="4432300"/>
            <a:ext cx="508000" cy="404813"/>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904" name="Freeform 40"/>
          <p:cNvSpPr>
            <a:spLocks/>
          </p:cNvSpPr>
          <p:nvPr/>
        </p:nvSpPr>
        <p:spPr bwMode="auto">
          <a:xfrm>
            <a:off x="6073775" y="4356100"/>
            <a:ext cx="128588" cy="115888"/>
          </a:xfrm>
          <a:custGeom>
            <a:avLst/>
            <a:gdLst>
              <a:gd name="T0" fmla="*/ 47 w 81"/>
              <a:gd name="T1" fmla="*/ 73 h 73"/>
              <a:gd name="T2" fmla="*/ 0 w 81"/>
              <a:gd name="T3" fmla="*/ 0 h 73"/>
              <a:gd name="T4" fmla="*/ 81 w 81"/>
              <a:gd name="T5" fmla="*/ 30 h 73"/>
              <a:gd name="T6" fmla="*/ 47 w 81"/>
              <a:gd name="T7" fmla="*/ 73 h 73"/>
              <a:gd name="T8" fmla="*/ 0 60000 65536"/>
              <a:gd name="T9" fmla="*/ 0 60000 65536"/>
              <a:gd name="T10" fmla="*/ 0 60000 65536"/>
              <a:gd name="T11" fmla="*/ 0 60000 65536"/>
              <a:gd name="T12" fmla="*/ 0 w 81"/>
              <a:gd name="T13" fmla="*/ 0 h 73"/>
              <a:gd name="T14" fmla="*/ 81 w 81"/>
              <a:gd name="T15" fmla="*/ 73 h 73"/>
            </a:gdLst>
            <a:ahLst/>
            <a:cxnLst>
              <a:cxn ang="T8">
                <a:pos x="T0" y="T1"/>
              </a:cxn>
              <a:cxn ang="T9">
                <a:pos x="T2" y="T3"/>
              </a:cxn>
              <a:cxn ang="T10">
                <a:pos x="T4" y="T5"/>
              </a:cxn>
              <a:cxn ang="T11">
                <a:pos x="T6" y="T7"/>
              </a:cxn>
            </a:cxnLst>
            <a:rect l="T12" t="T13" r="T14" b="T15"/>
            <a:pathLst>
              <a:path w="81" h="73">
                <a:moveTo>
                  <a:pt x="47" y="73"/>
                </a:moveTo>
                <a:lnTo>
                  <a:pt x="0" y="0"/>
                </a:lnTo>
                <a:lnTo>
                  <a:pt x="81" y="30"/>
                </a:lnTo>
                <a:lnTo>
                  <a:pt x="47" y="73"/>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5" name="Freeform 41"/>
          <p:cNvSpPr>
            <a:spLocks/>
          </p:cNvSpPr>
          <p:nvPr/>
        </p:nvSpPr>
        <p:spPr bwMode="auto">
          <a:xfrm>
            <a:off x="6637338" y="4795838"/>
            <a:ext cx="128587" cy="115887"/>
          </a:xfrm>
          <a:custGeom>
            <a:avLst/>
            <a:gdLst>
              <a:gd name="T0" fmla="*/ 34 w 81"/>
              <a:gd name="T1" fmla="*/ 0 h 73"/>
              <a:gd name="T2" fmla="*/ 81 w 81"/>
              <a:gd name="T3" fmla="*/ 73 h 73"/>
              <a:gd name="T4" fmla="*/ 0 w 81"/>
              <a:gd name="T5" fmla="*/ 43 h 73"/>
              <a:gd name="T6" fmla="*/ 34 w 81"/>
              <a:gd name="T7" fmla="*/ 0 h 73"/>
              <a:gd name="T8" fmla="*/ 0 60000 65536"/>
              <a:gd name="T9" fmla="*/ 0 60000 65536"/>
              <a:gd name="T10" fmla="*/ 0 60000 65536"/>
              <a:gd name="T11" fmla="*/ 0 60000 65536"/>
              <a:gd name="T12" fmla="*/ 0 w 81"/>
              <a:gd name="T13" fmla="*/ 0 h 73"/>
              <a:gd name="T14" fmla="*/ 81 w 81"/>
              <a:gd name="T15" fmla="*/ 73 h 73"/>
            </a:gdLst>
            <a:ahLst/>
            <a:cxnLst>
              <a:cxn ang="T8">
                <a:pos x="T0" y="T1"/>
              </a:cxn>
              <a:cxn ang="T9">
                <a:pos x="T2" y="T3"/>
              </a:cxn>
              <a:cxn ang="T10">
                <a:pos x="T4" y="T5"/>
              </a:cxn>
              <a:cxn ang="T11">
                <a:pos x="T6" y="T7"/>
              </a:cxn>
            </a:cxnLst>
            <a:rect l="T12" t="T13" r="T14" b="T15"/>
            <a:pathLst>
              <a:path w="81" h="73">
                <a:moveTo>
                  <a:pt x="34" y="0"/>
                </a:moveTo>
                <a:lnTo>
                  <a:pt x="81" y="73"/>
                </a:lnTo>
                <a:lnTo>
                  <a:pt x="0" y="43"/>
                </a:lnTo>
                <a:lnTo>
                  <a:pt x="34"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6" name="Line 42"/>
          <p:cNvSpPr>
            <a:spLocks noChangeShapeType="1"/>
          </p:cNvSpPr>
          <p:nvPr/>
        </p:nvSpPr>
        <p:spPr bwMode="auto">
          <a:xfrm flipH="1">
            <a:off x="7691438" y="4432300"/>
            <a:ext cx="506412" cy="404813"/>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907" name="Freeform 43"/>
          <p:cNvSpPr>
            <a:spLocks/>
          </p:cNvSpPr>
          <p:nvPr/>
        </p:nvSpPr>
        <p:spPr bwMode="auto">
          <a:xfrm>
            <a:off x="8162925" y="4356100"/>
            <a:ext cx="128588" cy="115888"/>
          </a:xfrm>
          <a:custGeom>
            <a:avLst/>
            <a:gdLst>
              <a:gd name="T0" fmla="*/ 0 w 81"/>
              <a:gd name="T1" fmla="*/ 30 h 73"/>
              <a:gd name="T2" fmla="*/ 81 w 81"/>
              <a:gd name="T3" fmla="*/ 0 h 73"/>
              <a:gd name="T4" fmla="*/ 34 w 81"/>
              <a:gd name="T5" fmla="*/ 73 h 73"/>
              <a:gd name="T6" fmla="*/ 0 w 81"/>
              <a:gd name="T7" fmla="*/ 30 h 73"/>
              <a:gd name="T8" fmla="*/ 0 60000 65536"/>
              <a:gd name="T9" fmla="*/ 0 60000 65536"/>
              <a:gd name="T10" fmla="*/ 0 60000 65536"/>
              <a:gd name="T11" fmla="*/ 0 60000 65536"/>
              <a:gd name="T12" fmla="*/ 0 w 81"/>
              <a:gd name="T13" fmla="*/ 0 h 73"/>
              <a:gd name="T14" fmla="*/ 81 w 81"/>
              <a:gd name="T15" fmla="*/ 73 h 73"/>
            </a:gdLst>
            <a:ahLst/>
            <a:cxnLst>
              <a:cxn ang="T8">
                <a:pos x="T0" y="T1"/>
              </a:cxn>
              <a:cxn ang="T9">
                <a:pos x="T2" y="T3"/>
              </a:cxn>
              <a:cxn ang="T10">
                <a:pos x="T4" y="T5"/>
              </a:cxn>
              <a:cxn ang="T11">
                <a:pos x="T6" y="T7"/>
              </a:cxn>
            </a:cxnLst>
            <a:rect l="T12" t="T13" r="T14" b="T15"/>
            <a:pathLst>
              <a:path w="81" h="73">
                <a:moveTo>
                  <a:pt x="0" y="30"/>
                </a:moveTo>
                <a:lnTo>
                  <a:pt x="81" y="0"/>
                </a:lnTo>
                <a:lnTo>
                  <a:pt x="34" y="73"/>
                </a:lnTo>
                <a:lnTo>
                  <a:pt x="0" y="3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8" name="Freeform 44"/>
          <p:cNvSpPr>
            <a:spLocks/>
          </p:cNvSpPr>
          <p:nvPr/>
        </p:nvSpPr>
        <p:spPr bwMode="auto">
          <a:xfrm>
            <a:off x="7597775" y="4795838"/>
            <a:ext cx="130175" cy="115887"/>
          </a:xfrm>
          <a:custGeom>
            <a:avLst/>
            <a:gdLst>
              <a:gd name="T0" fmla="*/ 82 w 82"/>
              <a:gd name="T1" fmla="*/ 43 h 73"/>
              <a:gd name="T2" fmla="*/ 0 w 82"/>
              <a:gd name="T3" fmla="*/ 73 h 73"/>
              <a:gd name="T4" fmla="*/ 47 w 82"/>
              <a:gd name="T5" fmla="*/ 0 h 73"/>
              <a:gd name="T6" fmla="*/ 82 w 82"/>
              <a:gd name="T7" fmla="*/ 43 h 73"/>
              <a:gd name="T8" fmla="*/ 0 60000 65536"/>
              <a:gd name="T9" fmla="*/ 0 60000 65536"/>
              <a:gd name="T10" fmla="*/ 0 60000 65536"/>
              <a:gd name="T11" fmla="*/ 0 60000 65536"/>
              <a:gd name="T12" fmla="*/ 0 w 82"/>
              <a:gd name="T13" fmla="*/ 0 h 73"/>
              <a:gd name="T14" fmla="*/ 82 w 82"/>
              <a:gd name="T15" fmla="*/ 73 h 73"/>
            </a:gdLst>
            <a:ahLst/>
            <a:cxnLst>
              <a:cxn ang="T8">
                <a:pos x="T0" y="T1"/>
              </a:cxn>
              <a:cxn ang="T9">
                <a:pos x="T2" y="T3"/>
              </a:cxn>
              <a:cxn ang="T10">
                <a:pos x="T4" y="T5"/>
              </a:cxn>
              <a:cxn ang="T11">
                <a:pos x="T6" y="T7"/>
              </a:cxn>
            </a:cxnLst>
            <a:rect l="T12" t="T13" r="T14" b="T15"/>
            <a:pathLst>
              <a:path w="82" h="73">
                <a:moveTo>
                  <a:pt x="82" y="43"/>
                </a:moveTo>
                <a:lnTo>
                  <a:pt x="0" y="73"/>
                </a:lnTo>
                <a:lnTo>
                  <a:pt x="47" y="0"/>
                </a:lnTo>
                <a:lnTo>
                  <a:pt x="82" y="43"/>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09" name="Line 45"/>
          <p:cNvSpPr>
            <a:spLocks noChangeShapeType="1"/>
          </p:cNvSpPr>
          <p:nvPr/>
        </p:nvSpPr>
        <p:spPr bwMode="auto">
          <a:xfrm>
            <a:off x="7181850" y="5170488"/>
            <a:ext cx="1588" cy="107950"/>
          </a:xfrm>
          <a:prstGeom prst="line">
            <a:avLst/>
          </a:prstGeom>
          <a:noFill/>
          <a:ln w="238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6910" name="Freeform 46"/>
          <p:cNvSpPr>
            <a:spLocks/>
          </p:cNvSpPr>
          <p:nvPr/>
        </p:nvSpPr>
        <p:spPr bwMode="auto">
          <a:xfrm>
            <a:off x="7138988" y="5049838"/>
            <a:ext cx="87312" cy="131762"/>
          </a:xfrm>
          <a:custGeom>
            <a:avLst/>
            <a:gdLst>
              <a:gd name="T0" fmla="*/ 0 w 55"/>
              <a:gd name="T1" fmla="*/ 83 h 83"/>
              <a:gd name="T2" fmla="*/ 27 w 55"/>
              <a:gd name="T3" fmla="*/ 0 h 83"/>
              <a:gd name="T4" fmla="*/ 55 w 55"/>
              <a:gd name="T5" fmla="*/ 83 h 83"/>
              <a:gd name="T6" fmla="*/ 0 w 55"/>
              <a:gd name="T7" fmla="*/ 83 h 83"/>
              <a:gd name="T8" fmla="*/ 0 60000 65536"/>
              <a:gd name="T9" fmla="*/ 0 60000 65536"/>
              <a:gd name="T10" fmla="*/ 0 60000 65536"/>
              <a:gd name="T11" fmla="*/ 0 60000 65536"/>
              <a:gd name="T12" fmla="*/ 0 w 55"/>
              <a:gd name="T13" fmla="*/ 0 h 83"/>
              <a:gd name="T14" fmla="*/ 55 w 55"/>
              <a:gd name="T15" fmla="*/ 83 h 83"/>
            </a:gdLst>
            <a:ahLst/>
            <a:cxnLst>
              <a:cxn ang="T8">
                <a:pos x="T0" y="T1"/>
              </a:cxn>
              <a:cxn ang="T9">
                <a:pos x="T2" y="T3"/>
              </a:cxn>
              <a:cxn ang="T10">
                <a:pos x="T4" y="T5"/>
              </a:cxn>
              <a:cxn ang="T11">
                <a:pos x="T6" y="T7"/>
              </a:cxn>
            </a:cxnLst>
            <a:rect l="T12" t="T13" r="T14" b="T15"/>
            <a:pathLst>
              <a:path w="55" h="83">
                <a:moveTo>
                  <a:pt x="0" y="83"/>
                </a:moveTo>
                <a:lnTo>
                  <a:pt x="27" y="0"/>
                </a:lnTo>
                <a:lnTo>
                  <a:pt x="55" y="83"/>
                </a:lnTo>
                <a:lnTo>
                  <a:pt x="0" y="83"/>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11" name="Freeform 47"/>
          <p:cNvSpPr>
            <a:spLocks/>
          </p:cNvSpPr>
          <p:nvPr/>
        </p:nvSpPr>
        <p:spPr bwMode="auto">
          <a:xfrm>
            <a:off x="7138988" y="5267325"/>
            <a:ext cx="87312" cy="130175"/>
          </a:xfrm>
          <a:custGeom>
            <a:avLst/>
            <a:gdLst>
              <a:gd name="T0" fmla="*/ 55 w 55"/>
              <a:gd name="T1" fmla="*/ 0 h 82"/>
              <a:gd name="T2" fmla="*/ 27 w 55"/>
              <a:gd name="T3" fmla="*/ 82 h 82"/>
              <a:gd name="T4" fmla="*/ 0 w 55"/>
              <a:gd name="T5" fmla="*/ 0 h 82"/>
              <a:gd name="T6" fmla="*/ 55 w 55"/>
              <a:gd name="T7" fmla="*/ 0 h 82"/>
              <a:gd name="T8" fmla="*/ 0 60000 65536"/>
              <a:gd name="T9" fmla="*/ 0 60000 65536"/>
              <a:gd name="T10" fmla="*/ 0 60000 65536"/>
              <a:gd name="T11" fmla="*/ 0 60000 65536"/>
              <a:gd name="T12" fmla="*/ 0 w 55"/>
              <a:gd name="T13" fmla="*/ 0 h 82"/>
              <a:gd name="T14" fmla="*/ 55 w 55"/>
              <a:gd name="T15" fmla="*/ 82 h 82"/>
            </a:gdLst>
            <a:ahLst/>
            <a:cxnLst>
              <a:cxn ang="T8">
                <a:pos x="T0" y="T1"/>
              </a:cxn>
              <a:cxn ang="T9">
                <a:pos x="T2" y="T3"/>
              </a:cxn>
              <a:cxn ang="T10">
                <a:pos x="T4" y="T5"/>
              </a:cxn>
              <a:cxn ang="T11">
                <a:pos x="T6" y="T7"/>
              </a:cxn>
            </a:cxnLst>
            <a:rect l="T12" t="T13" r="T14" b="T15"/>
            <a:pathLst>
              <a:path w="55" h="82">
                <a:moveTo>
                  <a:pt x="55" y="0"/>
                </a:moveTo>
                <a:lnTo>
                  <a:pt x="27" y="82"/>
                </a:lnTo>
                <a:lnTo>
                  <a:pt x="0" y="0"/>
                </a:lnTo>
                <a:lnTo>
                  <a:pt x="55"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36912" name="Rectangle 48"/>
          <p:cNvSpPr>
            <a:spLocks noGrp="1" noChangeArrowheads="1"/>
          </p:cNvSpPr>
          <p:nvPr>
            <p:ph type="body" idx="1"/>
          </p:nvPr>
        </p:nvSpPr>
        <p:spPr>
          <a:xfrm>
            <a:off x="0" y="979488"/>
            <a:ext cx="4899025" cy="2054225"/>
          </a:xfrm>
          <a:noFill/>
        </p:spPr>
        <p:txBody>
          <a:bodyPr/>
          <a:lstStyle/>
          <a:p>
            <a:pPr eaLnBrk="1" hangingPunct="1">
              <a:lnSpc>
                <a:spcPct val="90000"/>
              </a:lnSpc>
            </a:pPr>
            <a:r>
              <a:rPr lang="en-US" sz="2400"/>
              <a:t>A </a:t>
            </a:r>
            <a:r>
              <a:rPr lang="en-US" sz="2400">
                <a:solidFill>
                  <a:schemeClr val="folHlink"/>
                </a:solidFill>
              </a:rPr>
              <a:t>file system</a:t>
            </a:r>
            <a:r>
              <a:rPr lang="en-US" sz="2400"/>
              <a:t> performs caching</a:t>
            </a:r>
          </a:p>
          <a:p>
            <a:pPr lvl="1" eaLnBrk="1" hangingPunct="1">
              <a:lnSpc>
                <a:spcPct val="90000"/>
              </a:lnSpc>
            </a:pPr>
            <a:r>
              <a:rPr lang="en-US" sz="2000"/>
              <a:t>caches disk data (blocks) only</a:t>
            </a:r>
          </a:p>
          <a:p>
            <a:pPr lvl="1" eaLnBrk="1" hangingPunct="1">
              <a:lnSpc>
                <a:spcPct val="90000"/>
              </a:lnSpc>
            </a:pPr>
            <a:r>
              <a:rPr lang="en-US" sz="2000"/>
              <a:t>may hint on caching decisions</a:t>
            </a:r>
          </a:p>
          <a:p>
            <a:pPr lvl="1" eaLnBrk="1" hangingPunct="1">
              <a:lnSpc>
                <a:spcPct val="90000"/>
              </a:lnSpc>
            </a:pPr>
            <a:r>
              <a:rPr lang="en-US" sz="2000"/>
              <a:t>prefetching </a:t>
            </a:r>
            <a:br>
              <a:rPr lang="en-US" sz="2000"/>
            </a:br>
            <a:endParaRPr lang="en-US" sz="1600"/>
          </a:p>
          <a:p>
            <a:pPr eaLnBrk="1" hangingPunct="1">
              <a:lnSpc>
                <a:spcPct val="90000"/>
              </a:lnSpc>
            </a:pPr>
            <a:r>
              <a:rPr lang="en-US" sz="2400"/>
              <a:t>I/O requests processing:	</a:t>
            </a:r>
          </a:p>
        </p:txBody>
      </p:sp>
      <p:sp>
        <p:nvSpPr>
          <p:cNvPr id="36913" name="Rectangle 49"/>
          <p:cNvSpPr>
            <a:spLocks noChangeArrowheads="1"/>
          </p:cNvSpPr>
          <p:nvPr/>
        </p:nvSpPr>
        <p:spPr bwMode="auto">
          <a:xfrm>
            <a:off x="0" y="3032125"/>
            <a:ext cx="5029200" cy="3744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914400" lvl="1" indent="-457200" eaLnBrk="1" hangingPunct="1">
              <a:spcBef>
                <a:spcPct val="20000"/>
              </a:spcBef>
              <a:spcAft>
                <a:spcPct val="20000"/>
              </a:spcAft>
              <a:buClr>
                <a:srgbClr val="FF6600"/>
              </a:buClr>
              <a:buSzPct val="90000"/>
              <a:buFont typeface="Wingdings" pitchFamily="2" charset="2"/>
              <a:buAutoNum type="arabicPeriod"/>
            </a:pPr>
            <a:r>
              <a:rPr lang="en-US" sz="1400" b="0"/>
              <a:t>I/O request from process</a:t>
            </a:r>
          </a:p>
          <a:p>
            <a:pPr marL="914400" lvl="1" indent="-457200" eaLnBrk="1" hangingPunct="1">
              <a:spcBef>
                <a:spcPct val="20000"/>
              </a:spcBef>
              <a:spcAft>
                <a:spcPct val="20000"/>
              </a:spcAft>
              <a:buClr>
                <a:srgbClr val="FF6600"/>
              </a:buClr>
              <a:buSzPct val="90000"/>
              <a:buFont typeface="Wingdings" pitchFamily="2" charset="2"/>
              <a:buAutoNum type="arabicPeriod"/>
            </a:pPr>
            <a:r>
              <a:rPr lang="en-US" sz="1400" b="0"/>
              <a:t>virtual file system forwards to local file system</a:t>
            </a:r>
          </a:p>
          <a:p>
            <a:pPr marL="914400" lvl="1" indent="-457200" eaLnBrk="1" hangingPunct="1">
              <a:spcBef>
                <a:spcPct val="20000"/>
              </a:spcBef>
              <a:spcAft>
                <a:spcPct val="20000"/>
              </a:spcAft>
              <a:buClr>
                <a:srgbClr val="FF6600"/>
              </a:buClr>
              <a:buSzPct val="90000"/>
              <a:buFont typeface="Wingdings" pitchFamily="2" charset="2"/>
              <a:buAutoNum type="arabicPeriod"/>
            </a:pPr>
            <a:r>
              <a:rPr lang="en-US" sz="1400" b="0"/>
              <a:t>local file system finds requested block number</a:t>
            </a:r>
          </a:p>
          <a:p>
            <a:pPr marL="914400" lvl="1" indent="-457200" eaLnBrk="1" hangingPunct="1">
              <a:spcBef>
                <a:spcPct val="20000"/>
              </a:spcBef>
              <a:spcAft>
                <a:spcPct val="20000"/>
              </a:spcAft>
              <a:buClr>
                <a:srgbClr val="FF6600"/>
              </a:buClr>
              <a:buSzPct val="90000"/>
              <a:buFont typeface="Wingdings" pitchFamily="2" charset="2"/>
              <a:buAutoNum type="arabicPeriod"/>
            </a:pPr>
            <a:r>
              <a:rPr lang="en-US" sz="1400" b="0"/>
              <a:t>requests block from buffer cache</a:t>
            </a:r>
          </a:p>
          <a:p>
            <a:pPr marL="914400" lvl="1" indent="-457200" eaLnBrk="1" hangingPunct="1">
              <a:spcBef>
                <a:spcPct val="20000"/>
              </a:spcBef>
              <a:spcAft>
                <a:spcPct val="20000"/>
              </a:spcAft>
              <a:buClr>
                <a:srgbClr val="FF6600"/>
              </a:buClr>
              <a:buSzPct val="90000"/>
              <a:buFont typeface="Wingdings" pitchFamily="2" charset="2"/>
              <a:buAutoNum type="arabicPeriod"/>
            </a:pPr>
            <a:r>
              <a:rPr lang="en-US" sz="1400" b="0"/>
              <a:t>data located…</a:t>
            </a:r>
          </a:p>
          <a:p>
            <a:pPr marL="1295400" lvl="2" indent="-381000" eaLnBrk="1" hangingPunct="1">
              <a:spcBef>
                <a:spcPct val="20000"/>
              </a:spcBef>
              <a:spcAft>
                <a:spcPct val="20000"/>
              </a:spcAft>
              <a:buClr>
                <a:srgbClr val="FF6600"/>
              </a:buClr>
              <a:buSzPct val="90000"/>
              <a:buFont typeface="Wingdings" pitchFamily="2" charset="2"/>
              <a:buChar char="q"/>
            </a:pPr>
            <a:r>
              <a:rPr lang="en-US" sz="1200"/>
              <a:t>… </a:t>
            </a:r>
            <a:r>
              <a:rPr lang="en-US" sz="1200">
                <a:solidFill>
                  <a:schemeClr val="folHlink"/>
                </a:solidFill>
              </a:rPr>
              <a:t>in cache</a:t>
            </a:r>
            <a:r>
              <a:rPr lang="en-US" sz="1200" b="0">
                <a:solidFill>
                  <a:schemeClr val="folHlink"/>
                </a:solidFill>
              </a:rPr>
              <a:t>:</a:t>
            </a:r>
          </a:p>
          <a:p>
            <a:pPr marL="1733550" lvl="3" indent="-361950" eaLnBrk="1" hangingPunct="1">
              <a:spcBef>
                <a:spcPct val="20000"/>
              </a:spcBef>
              <a:spcAft>
                <a:spcPct val="20000"/>
              </a:spcAft>
              <a:buClr>
                <a:srgbClr val="FF6600"/>
              </a:buClr>
              <a:buSzPct val="90000"/>
              <a:buFont typeface="Wingdings" pitchFamily="2" charset="2"/>
              <a:buAutoNum type="alphaLcPeriod"/>
            </a:pPr>
            <a:r>
              <a:rPr lang="en-US" sz="1100" b="0"/>
              <a:t>return buffer memory address</a:t>
            </a:r>
          </a:p>
          <a:p>
            <a:pPr marL="1295400" lvl="2" indent="-381000" eaLnBrk="1" hangingPunct="1">
              <a:spcBef>
                <a:spcPct val="20000"/>
              </a:spcBef>
              <a:spcAft>
                <a:spcPct val="20000"/>
              </a:spcAft>
              <a:buClr>
                <a:srgbClr val="FF6600"/>
              </a:buClr>
              <a:buSzPct val="90000"/>
              <a:buFont typeface="Wingdings" pitchFamily="2" charset="2"/>
              <a:buChar char="q"/>
            </a:pPr>
            <a:r>
              <a:rPr lang="en-US" sz="1200"/>
              <a:t>… </a:t>
            </a:r>
            <a:r>
              <a:rPr lang="en-US" sz="1200">
                <a:solidFill>
                  <a:schemeClr val="hlink"/>
                </a:solidFill>
              </a:rPr>
              <a:t>on disk</a:t>
            </a:r>
            <a:r>
              <a:rPr lang="en-US" sz="1200" b="0">
                <a:solidFill>
                  <a:schemeClr val="hlink"/>
                </a:solidFill>
              </a:rPr>
              <a:t>:</a:t>
            </a:r>
          </a:p>
          <a:p>
            <a:pPr marL="1733550" lvl="3" indent="-361950" eaLnBrk="1" hangingPunct="1">
              <a:spcBef>
                <a:spcPct val="20000"/>
              </a:spcBef>
              <a:spcAft>
                <a:spcPct val="20000"/>
              </a:spcAft>
              <a:buClr>
                <a:srgbClr val="FF6600"/>
              </a:buClr>
              <a:buSzPct val="90000"/>
              <a:buFont typeface="Wingdings" pitchFamily="2" charset="2"/>
              <a:buAutoNum type="alphaLcPeriod"/>
            </a:pPr>
            <a:r>
              <a:rPr lang="en-US" sz="1100" b="0"/>
              <a:t>make request to disk driver</a:t>
            </a:r>
          </a:p>
          <a:p>
            <a:pPr marL="1733550" lvl="3" indent="-361950" eaLnBrk="1" hangingPunct="1">
              <a:spcBef>
                <a:spcPct val="20000"/>
              </a:spcBef>
              <a:spcAft>
                <a:spcPct val="20000"/>
              </a:spcAft>
              <a:buClr>
                <a:srgbClr val="FF6600"/>
              </a:buClr>
              <a:buSzPct val="90000"/>
              <a:buFont typeface="Wingdings" pitchFamily="2" charset="2"/>
              <a:buAutoNum type="alphaLcPeriod"/>
            </a:pPr>
            <a:r>
              <a:rPr lang="en-US" sz="1100" b="0"/>
              <a:t>data is found on disk and transferred to buffer</a:t>
            </a:r>
          </a:p>
          <a:p>
            <a:pPr marL="1733550" lvl="3" indent="-361950" eaLnBrk="1" hangingPunct="1">
              <a:spcBef>
                <a:spcPct val="20000"/>
              </a:spcBef>
              <a:spcAft>
                <a:spcPct val="20000"/>
              </a:spcAft>
              <a:buClr>
                <a:srgbClr val="FF6600"/>
              </a:buClr>
              <a:buSzPct val="90000"/>
              <a:buFont typeface="Wingdings" pitchFamily="2" charset="2"/>
              <a:buAutoNum type="alphaLcPeriod"/>
            </a:pPr>
            <a:r>
              <a:rPr lang="en-US" sz="1100" b="0"/>
              <a:t>return buffer memory address  	</a:t>
            </a:r>
          </a:p>
          <a:p>
            <a:pPr marL="914400" lvl="1" indent="-457200" eaLnBrk="1" hangingPunct="1">
              <a:spcBef>
                <a:spcPct val="20000"/>
              </a:spcBef>
              <a:spcAft>
                <a:spcPct val="20000"/>
              </a:spcAft>
              <a:buClr>
                <a:srgbClr val="FF6600"/>
              </a:buClr>
              <a:buSzPct val="90000"/>
              <a:buFont typeface="Wingdings" pitchFamily="2" charset="2"/>
              <a:buAutoNum type="arabicPeriod" startAt="6"/>
            </a:pPr>
            <a:r>
              <a:rPr lang="en-US" sz="1400" b="0"/>
              <a:t>file system copies data to process buffer</a:t>
            </a:r>
          </a:p>
          <a:p>
            <a:pPr marL="914400" lvl="1" indent="-457200" eaLnBrk="1" hangingPunct="1">
              <a:spcBef>
                <a:spcPct val="20000"/>
              </a:spcBef>
              <a:spcAft>
                <a:spcPct val="20000"/>
              </a:spcAft>
              <a:buClr>
                <a:srgbClr val="FF6600"/>
              </a:buClr>
              <a:buSzPct val="90000"/>
              <a:buFont typeface="Wingdings" pitchFamily="2" charset="2"/>
              <a:buAutoNum type="arabicPeriod" startAt="6"/>
            </a:pPr>
            <a:r>
              <a:rPr lang="en-US" sz="1400" b="0"/>
              <a:t>process is notified </a:t>
            </a:r>
          </a:p>
        </p:txBody>
      </p:sp>
      <p:sp>
        <p:nvSpPr>
          <p:cNvPr id="1212466" name="Line 50"/>
          <p:cNvSpPr>
            <a:spLocks noChangeShapeType="1"/>
          </p:cNvSpPr>
          <p:nvPr/>
        </p:nvSpPr>
        <p:spPr bwMode="auto">
          <a:xfrm>
            <a:off x="6877050" y="2493963"/>
            <a:ext cx="0" cy="3022600"/>
          </a:xfrm>
          <a:prstGeom prst="line">
            <a:avLst/>
          </a:prstGeom>
          <a:noFill/>
          <a:ln w="28575">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12467" name="Line 51"/>
          <p:cNvSpPr>
            <a:spLocks noChangeShapeType="1"/>
          </p:cNvSpPr>
          <p:nvPr/>
        </p:nvSpPr>
        <p:spPr bwMode="auto">
          <a:xfrm>
            <a:off x="7019925" y="2493963"/>
            <a:ext cx="0" cy="2987675"/>
          </a:xfrm>
          <a:prstGeom prst="line">
            <a:avLst/>
          </a:prstGeom>
          <a:noFill/>
          <a:ln w="28575">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212468" name="Line 52"/>
          <p:cNvSpPr>
            <a:spLocks noChangeShapeType="1"/>
          </p:cNvSpPr>
          <p:nvPr/>
        </p:nvSpPr>
        <p:spPr bwMode="auto">
          <a:xfrm>
            <a:off x="7308850" y="2492375"/>
            <a:ext cx="0" cy="2411413"/>
          </a:xfrm>
          <a:prstGeom prst="line">
            <a:avLst/>
          </a:prstGeom>
          <a:noFill/>
          <a:ln w="2857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12469" name="Line 53"/>
          <p:cNvSpPr>
            <a:spLocks noChangeShapeType="1"/>
          </p:cNvSpPr>
          <p:nvPr/>
        </p:nvSpPr>
        <p:spPr bwMode="auto">
          <a:xfrm>
            <a:off x="7451725" y="2492375"/>
            <a:ext cx="0" cy="2411413"/>
          </a:xfrm>
          <a:prstGeom prst="line">
            <a:avLst/>
          </a:prstGeom>
          <a:noFill/>
          <a:ln w="28575">
            <a:solidFill>
              <a:schemeClr val="fo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12468"/>
                                        </p:tgtEl>
                                        <p:attrNameLst>
                                          <p:attrName>style.visibility</p:attrName>
                                        </p:attrNameLst>
                                      </p:cBhvr>
                                      <p:to>
                                        <p:strVal val="visible"/>
                                      </p:to>
                                    </p:set>
                                    <p:animEffect transition="in" filter="wipe(up)">
                                      <p:cBhvr>
                                        <p:cTn id="7" dur="500"/>
                                        <p:tgtEl>
                                          <p:spTgt spid="1212468"/>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12469"/>
                                        </p:tgtEl>
                                        <p:attrNameLst>
                                          <p:attrName>style.visibility</p:attrName>
                                        </p:attrNameLst>
                                      </p:cBhvr>
                                      <p:to>
                                        <p:strVal val="visible"/>
                                      </p:to>
                                    </p:set>
                                    <p:animEffect transition="in" filter="wipe(down)">
                                      <p:cBhvr>
                                        <p:cTn id="11" dur="500"/>
                                        <p:tgtEl>
                                          <p:spTgt spid="121246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212466"/>
                                        </p:tgtEl>
                                        <p:attrNameLst>
                                          <p:attrName>style.visibility</p:attrName>
                                        </p:attrNameLst>
                                      </p:cBhvr>
                                      <p:to>
                                        <p:strVal val="visible"/>
                                      </p:to>
                                    </p:set>
                                    <p:animEffect transition="in" filter="wipe(up)">
                                      <p:cBhvr>
                                        <p:cTn id="16" dur="500"/>
                                        <p:tgtEl>
                                          <p:spTgt spid="1212466"/>
                                        </p:tgtEl>
                                      </p:cBhvr>
                                    </p:animEffect>
                                  </p:childTnLst>
                                </p:cTn>
                              </p:par>
                            </p:childTnLst>
                          </p:cTn>
                        </p:par>
                        <p:par>
                          <p:cTn id="17" fill="hold" nodeType="afterGroup">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212467"/>
                                        </p:tgtEl>
                                        <p:attrNameLst>
                                          <p:attrName>style.visibility</p:attrName>
                                        </p:attrNameLst>
                                      </p:cBhvr>
                                      <p:to>
                                        <p:strVal val="visible"/>
                                      </p:to>
                                    </p:set>
                                    <p:animEffect transition="in" filter="wipe(down)">
                                      <p:cBhvr>
                                        <p:cTn id="20" dur="500"/>
                                        <p:tgtEl>
                                          <p:spTgt spid="121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66" grpId="0" animBg="1"/>
      <p:bldP spid="1212467" grpId="0" animBg="1"/>
      <p:bldP spid="1212468" grpId="0" animBg="1"/>
      <p:bldP spid="121246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dirty="0"/>
              <a:t>Buffer Caching Structure</a:t>
            </a:r>
          </a:p>
        </p:txBody>
      </p:sp>
      <p:pic>
        <p:nvPicPr>
          <p:cNvPr id="34819" name="Picture 3" descr="6-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1489075"/>
            <a:ext cx="9029700" cy="4164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2039689" y="5597846"/>
            <a:ext cx="7069019" cy="954107"/>
          </a:xfrm>
          <a:prstGeom prst="rect">
            <a:avLst/>
          </a:prstGeom>
          <a:solidFill>
            <a:schemeClr val="bg1">
              <a:lumMod val="75000"/>
            </a:schemeClr>
          </a:solidFill>
        </p:spPr>
        <p:txBody>
          <a:bodyPr wrap="square" rtlCol="0">
            <a:spAutoFit/>
          </a:bodyPr>
          <a:lstStyle/>
          <a:p>
            <a:r>
              <a:rPr lang="en-US" sz="2800" b="0" dirty="0">
                <a:solidFill>
                  <a:srgbClr val="0000FF"/>
                </a:solidFill>
              </a:rPr>
              <a:t>Many different algorithms for replacement, </a:t>
            </a:r>
          </a:p>
          <a:p>
            <a:r>
              <a:rPr lang="en-US" sz="2800" b="0" dirty="0">
                <a:solidFill>
                  <a:srgbClr val="0000FF"/>
                </a:solidFill>
              </a:rPr>
              <a:t>similar to page replacement…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3442" name="Rectangle 2"/>
          <p:cNvSpPr>
            <a:spLocks noGrp="1" noChangeArrowheads="1"/>
          </p:cNvSpPr>
          <p:nvPr>
            <p:ph type="ctrTitle"/>
          </p:nvPr>
        </p:nvSpPr>
        <p:spPr>
          <a:xfrm>
            <a:off x="638175" y="1704975"/>
            <a:ext cx="7361238" cy="1462088"/>
          </a:xfrm>
        </p:spPr>
        <p:txBody>
          <a:bodyPr/>
          <a:lstStyle/>
          <a:p>
            <a:pPr eaLnBrk="1" hangingPunct="1"/>
            <a:r>
              <a:rPr lang="en-US" sz="4800"/>
              <a:t>File Systems</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t>Files??</a:t>
            </a:r>
          </a:p>
        </p:txBody>
      </p:sp>
      <p:sp>
        <p:nvSpPr>
          <p:cNvPr id="1215491" name="Rectangle 3"/>
          <p:cNvSpPr>
            <a:spLocks noGrp="1" noChangeArrowheads="1"/>
          </p:cNvSpPr>
          <p:nvPr>
            <p:ph type="body" idx="1"/>
          </p:nvPr>
        </p:nvSpPr>
        <p:spPr/>
        <p:txBody>
          <a:bodyPr/>
          <a:lstStyle/>
          <a:p>
            <a:pPr eaLnBrk="1" hangingPunct="1"/>
            <a:r>
              <a:rPr lang="en-US" dirty="0"/>
              <a:t>A file is a collection of data – often for a specific purpose</a:t>
            </a:r>
          </a:p>
          <a:p>
            <a:pPr lvl="1" eaLnBrk="1" hangingPunct="1"/>
            <a:r>
              <a:rPr lang="en-US" dirty="0"/>
              <a:t>unstructured files, e.g., Unix and Windows</a:t>
            </a:r>
          </a:p>
          <a:p>
            <a:pPr lvl="1" eaLnBrk="1" hangingPunct="1"/>
            <a:r>
              <a:rPr lang="en-US" dirty="0"/>
              <a:t>structured files, e.g., early </a:t>
            </a:r>
            <a:r>
              <a:rPr lang="en-US" dirty="0" err="1"/>
              <a:t>MacOS</a:t>
            </a:r>
            <a:r>
              <a:rPr lang="en-US" dirty="0"/>
              <a:t> (to some extent) and MVS</a:t>
            </a:r>
          </a:p>
          <a:p>
            <a:pPr lvl="1" eaLnBrk="1" hangingPunct="1"/>
            <a:endParaRPr lang="en-US" dirty="0"/>
          </a:p>
          <a:p>
            <a:pPr eaLnBrk="1" hangingPunct="1"/>
            <a:r>
              <a:rPr lang="en-US" dirty="0"/>
              <a:t>In this course, we consider </a:t>
            </a:r>
            <a:r>
              <a:rPr lang="en-US" dirty="0">
                <a:solidFill>
                  <a:srgbClr val="0000FF"/>
                </a:solidFill>
              </a:rPr>
              <a:t>unstructured files</a:t>
            </a:r>
          </a:p>
          <a:p>
            <a:pPr lvl="1" eaLnBrk="1" hangingPunct="1"/>
            <a:r>
              <a:rPr lang="en-US" dirty="0"/>
              <a:t>for the operating system, a file is only a sequence of bytes</a:t>
            </a:r>
          </a:p>
          <a:p>
            <a:pPr lvl="1" eaLnBrk="1" hangingPunct="1"/>
            <a:r>
              <a:rPr lang="en-US" dirty="0"/>
              <a:t>it is up to the application/user to interpret the meaning of the bytes</a:t>
            </a:r>
          </a:p>
          <a:p>
            <a:pPr lvl="1" eaLnBrk="1" hangingPunct="1">
              <a:buSzPct val="80000"/>
              <a:buFont typeface="Tahoma"/>
              <a:buChar char="➥"/>
            </a:pPr>
            <a:r>
              <a:rPr lang="en-US" dirty="0"/>
              <a:t> simpler file systems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154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549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1549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15491">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1549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1549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549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t>File Systems</a:t>
            </a:r>
          </a:p>
        </p:txBody>
      </p:sp>
      <p:sp>
        <p:nvSpPr>
          <p:cNvPr id="39939" name="Rectangle 3"/>
          <p:cNvSpPr>
            <a:spLocks noGrp="1" noChangeArrowheads="1"/>
          </p:cNvSpPr>
          <p:nvPr>
            <p:ph type="body" idx="1"/>
          </p:nvPr>
        </p:nvSpPr>
        <p:spPr/>
        <p:txBody>
          <a:bodyPr/>
          <a:lstStyle/>
          <a:p>
            <a:pPr eaLnBrk="1" hangingPunct="1">
              <a:spcAft>
                <a:spcPct val="40000"/>
              </a:spcAft>
            </a:pPr>
            <a:r>
              <a:rPr lang="en-US" dirty="0"/>
              <a:t>File systems organize data in files and manage access regardless of device type:</a:t>
            </a:r>
          </a:p>
          <a:p>
            <a:pPr lvl="1" eaLnBrk="1" hangingPunct="1">
              <a:spcAft>
                <a:spcPct val="40000"/>
              </a:spcAft>
            </a:pPr>
            <a:r>
              <a:rPr lang="en-US" dirty="0">
                <a:solidFill>
                  <a:schemeClr val="folHlink"/>
                </a:solidFill>
              </a:rPr>
              <a:t>storage management</a:t>
            </a:r>
            <a:r>
              <a:rPr lang="en-US" dirty="0"/>
              <a:t> (bottom-up view) – </a:t>
            </a:r>
            <a:br>
              <a:rPr lang="en-US" dirty="0"/>
            </a:br>
            <a:r>
              <a:rPr lang="en-US" sz="2000" dirty="0"/>
              <a:t>allocating space for files on secondary storage </a:t>
            </a:r>
            <a:br>
              <a:rPr lang="en-US" sz="2000" dirty="0"/>
            </a:br>
            <a:endParaRPr lang="en-US" dirty="0"/>
          </a:p>
          <a:p>
            <a:pPr lvl="1" eaLnBrk="1" hangingPunct="1">
              <a:spcAft>
                <a:spcPct val="40000"/>
              </a:spcAft>
            </a:pPr>
            <a:r>
              <a:rPr lang="en-US" dirty="0">
                <a:solidFill>
                  <a:schemeClr val="folHlink"/>
                </a:solidFill>
              </a:rPr>
              <a:t>file management</a:t>
            </a:r>
            <a:r>
              <a:rPr lang="en-US" dirty="0"/>
              <a:t> (top-down view) – </a:t>
            </a:r>
            <a:br>
              <a:rPr lang="en-US" dirty="0"/>
            </a:br>
            <a:r>
              <a:rPr lang="en-US" sz="2000" dirty="0"/>
              <a:t>mechanisms for files to be stored, referenced, shared, secured, …</a:t>
            </a:r>
          </a:p>
          <a:p>
            <a:pPr lvl="2" eaLnBrk="1" hangingPunct="1">
              <a:spcAft>
                <a:spcPct val="40000"/>
              </a:spcAft>
            </a:pPr>
            <a:r>
              <a:rPr lang="en-US" dirty="0">
                <a:solidFill>
                  <a:schemeClr val="folHlink"/>
                </a:solidFill>
              </a:rPr>
              <a:t>file integrity mechanisms</a:t>
            </a:r>
            <a:r>
              <a:rPr lang="en-US" dirty="0"/>
              <a:t> – ensuring that information is not corrupted, intended content only</a:t>
            </a:r>
          </a:p>
          <a:p>
            <a:pPr lvl="2" eaLnBrk="1" hangingPunct="1">
              <a:spcAft>
                <a:spcPct val="40000"/>
              </a:spcAft>
            </a:pPr>
            <a:r>
              <a:rPr lang="en-US" dirty="0">
                <a:solidFill>
                  <a:schemeClr val="folHlink"/>
                </a:solidFill>
              </a:rPr>
              <a:t>access methods</a:t>
            </a:r>
            <a:r>
              <a:rPr lang="en-US" dirty="0"/>
              <a:t> – provide methods to access stored data</a:t>
            </a:r>
            <a:br>
              <a:rPr lang="en-US" dirty="0"/>
            </a:b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t>Organizing Files - Directories</a:t>
            </a:r>
          </a:p>
        </p:txBody>
      </p:sp>
      <p:sp>
        <p:nvSpPr>
          <p:cNvPr id="1217539" name="Rectangle 3"/>
          <p:cNvSpPr>
            <a:spLocks noGrp="1" noChangeArrowheads="1"/>
          </p:cNvSpPr>
          <p:nvPr>
            <p:ph type="body" idx="1"/>
          </p:nvPr>
        </p:nvSpPr>
        <p:spPr/>
        <p:txBody>
          <a:bodyPr/>
          <a:lstStyle/>
          <a:p>
            <a:pPr eaLnBrk="1" hangingPunct="1"/>
            <a:r>
              <a:rPr lang="en-US"/>
              <a:t>A system usually has a large number of different files</a:t>
            </a:r>
            <a:br>
              <a:rPr lang="en-US"/>
            </a:br>
            <a:endParaRPr lang="en-US"/>
          </a:p>
          <a:p>
            <a:pPr eaLnBrk="1" hangingPunct="1"/>
            <a:r>
              <a:rPr lang="en-US"/>
              <a:t>To organize and quickly locate files, file systems use </a:t>
            </a:r>
            <a:r>
              <a:rPr lang="en-US">
                <a:solidFill>
                  <a:schemeClr val="folHlink"/>
                </a:solidFill>
              </a:rPr>
              <a:t>directories</a:t>
            </a:r>
          </a:p>
          <a:p>
            <a:pPr lvl="1" eaLnBrk="1" hangingPunct="1"/>
            <a:r>
              <a:rPr lang="en-US"/>
              <a:t>contain no data itself</a:t>
            </a:r>
          </a:p>
          <a:p>
            <a:pPr lvl="1" eaLnBrk="1" hangingPunct="1"/>
            <a:r>
              <a:rPr lang="en-US"/>
              <a:t>file containing name and locations of other files</a:t>
            </a:r>
            <a:br>
              <a:rPr lang="en-US"/>
            </a:br>
            <a:endParaRPr lang="en-US"/>
          </a:p>
          <a:p>
            <a:pPr lvl="1" eaLnBrk="1" hangingPunct="1"/>
            <a:r>
              <a:rPr lang="en-US"/>
              <a:t>several types</a:t>
            </a:r>
          </a:p>
          <a:p>
            <a:pPr lvl="2" eaLnBrk="1" hangingPunct="1"/>
            <a:r>
              <a:rPr lang="en-US"/>
              <a:t>single-level (flat) directory structure</a:t>
            </a:r>
          </a:p>
          <a:p>
            <a:pPr lvl="2" eaLnBrk="1" hangingPunct="1"/>
            <a:r>
              <a:rPr lang="en-US"/>
              <a:t>hierarchical directory structure</a:t>
            </a:r>
          </a:p>
          <a:p>
            <a:pPr lvl="1" eaLnBrk="1" hangingPunct="1"/>
            <a:endParaRPr lang="en-US"/>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t>Single-level Directory Systems</a:t>
            </a:r>
          </a:p>
        </p:txBody>
      </p:sp>
      <p:sp>
        <p:nvSpPr>
          <p:cNvPr id="41987" name="Rectangle 3"/>
          <p:cNvSpPr>
            <a:spLocks noGrp="1" noChangeArrowheads="1"/>
          </p:cNvSpPr>
          <p:nvPr>
            <p:ph type="body" idx="1"/>
          </p:nvPr>
        </p:nvSpPr>
        <p:spPr>
          <a:xfrm>
            <a:off x="179388" y="3254375"/>
            <a:ext cx="8775700" cy="3133725"/>
          </a:xfrm>
        </p:spPr>
        <p:txBody>
          <a:bodyPr/>
          <a:lstStyle/>
          <a:p>
            <a:pPr eaLnBrk="1" hangingPunct="1">
              <a:lnSpc>
                <a:spcPct val="90000"/>
              </a:lnSpc>
            </a:pPr>
            <a:r>
              <a:rPr lang="en-US"/>
              <a:t>CP/M</a:t>
            </a:r>
          </a:p>
          <a:p>
            <a:pPr lvl="1" eaLnBrk="1" hangingPunct="1">
              <a:lnSpc>
                <a:spcPct val="90000"/>
              </a:lnSpc>
            </a:pPr>
            <a:r>
              <a:rPr lang="en-US"/>
              <a:t>Microcomputers</a:t>
            </a:r>
          </a:p>
          <a:p>
            <a:pPr lvl="1" eaLnBrk="1" hangingPunct="1">
              <a:lnSpc>
                <a:spcPct val="90000"/>
              </a:lnSpc>
            </a:pPr>
            <a:r>
              <a:rPr lang="en-US"/>
              <a:t>Single user system</a:t>
            </a:r>
          </a:p>
          <a:p>
            <a:pPr eaLnBrk="1" hangingPunct="1">
              <a:lnSpc>
                <a:spcPct val="90000"/>
              </a:lnSpc>
            </a:pPr>
            <a:r>
              <a:rPr lang="en-US"/>
              <a:t>VM</a:t>
            </a:r>
          </a:p>
          <a:p>
            <a:pPr lvl="1" eaLnBrk="1" hangingPunct="1">
              <a:lnSpc>
                <a:spcPct val="90000"/>
              </a:lnSpc>
            </a:pPr>
            <a:r>
              <a:rPr lang="en-US"/>
              <a:t>Host computers</a:t>
            </a:r>
          </a:p>
          <a:p>
            <a:pPr lvl="1" eaLnBrk="1" hangingPunct="1">
              <a:lnSpc>
                <a:spcPct val="90000"/>
              </a:lnSpc>
            </a:pPr>
            <a:r>
              <a:rPr lang="en-US"/>
              <a:t>“Minidisks”: one partition per user</a:t>
            </a:r>
          </a:p>
        </p:txBody>
      </p:sp>
      <p:grpSp>
        <p:nvGrpSpPr>
          <p:cNvPr id="41988" name="Group 4"/>
          <p:cNvGrpSpPr>
            <a:grpSpLocks/>
          </p:cNvGrpSpPr>
          <p:nvPr/>
        </p:nvGrpSpPr>
        <p:grpSpPr bwMode="auto">
          <a:xfrm>
            <a:off x="2916238" y="1557338"/>
            <a:ext cx="3787775" cy="1519237"/>
            <a:chOff x="1882" y="2659"/>
            <a:chExt cx="2386" cy="957"/>
          </a:xfrm>
        </p:grpSpPr>
        <p:sp>
          <p:nvSpPr>
            <p:cNvPr id="41989" name="Text Box 5"/>
            <p:cNvSpPr txBox="1">
              <a:spLocks noChangeArrowheads="1"/>
            </p:cNvSpPr>
            <p:nvPr/>
          </p:nvSpPr>
          <p:spPr bwMode="auto">
            <a:xfrm>
              <a:off x="2925" y="2704"/>
              <a:ext cx="1009"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Root directory</a:t>
              </a:r>
            </a:p>
          </p:txBody>
        </p:sp>
        <p:sp>
          <p:nvSpPr>
            <p:cNvPr id="41990" name="Line 6"/>
            <p:cNvSpPr>
              <a:spLocks noChangeShapeType="1"/>
            </p:cNvSpPr>
            <p:nvPr/>
          </p:nvSpPr>
          <p:spPr bwMode="auto">
            <a:xfrm flipV="1">
              <a:off x="2018" y="2795"/>
              <a:ext cx="635" cy="68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1991" name="Line 7"/>
            <p:cNvSpPr>
              <a:spLocks noChangeShapeType="1"/>
            </p:cNvSpPr>
            <p:nvPr/>
          </p:nvSpPr>
          <p:spPr bwMode="auto">
            <a:xfrm flipV="1">
              <a:off x="2426" y="2795"/>
              <a:ext cx="227" cy="68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1992" name="Line 8"/>
            <p:cNvSpPr>
              <a:spLocks noChangeShapeType="1"/>
            </p:cNvSpPr>
            <p:nvPr/>
          </p:nvSpPr>
          <p:spPr bwMode="auto">
            <a:xfrm>
              <a:off x="2699" y="2795"/>
              <a:ext cx="181" cy="68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1993" name="Line 9"/>
            <p:cNvSpPr>
              <a:spLocks noChangeShapeType="1"/>
            </p:cNvSpPr>
            <p:nvPr/>
          </p:nvSpPr>
          <p:spPr bwMode="auto">
            <a:xfrm>
              <a:off x="2699" y="2795"/>
              <a:ext cx="635" cy="68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1994" name="Oval 10"/>
            <p:cNvSpPr>
              <a:spLocks noChangeArrowheads="1"/>
            </p:cNvSpPr>
            <p:nvPr/>
          </p:nvSpPr>
          <p:spPr bwMode="auto">
            <a:xfrm>
              <a:off x="1882" y="3339"/>
              <a:ext cx="273" cy="273"/>
            </a:xfrm>
            <a:prstGeom prst="ellipse">
              <a:avLst/>
            </a:prstGeom>
            <a:solidFill>
              <a:schemeClr val="bg1"/>
            </a:solidFill>
            <a:ln w="28575" algn="ctr">
              <a:solidFill>
                <a:schemeClr val="tx1"/>
              </a:solidFill>
              <a:round/>
              <a:headEnd/>
              <a:tailEnd type="none" w="lg" len="lg"/>
            </a:ln>
          </p:spPr>
          <p:txBody>
            <a:bodyPr wrap="none" anchor="ctr"/>
            <a:lstStyle/>
            <a:p>
              <a:endParaRPr lang="nb-NO"/>
            </a:p>
          </p:txBody>
        </p:sp>
        <p:sp>
          <p:nvSpPr>
            <p:cNvPr id="41995" name="Oval 11"/>
            <p:cNvSpPr>
              <a:spLocks noChangeArrowheads="1"/>
            </p:cNvSpPr>
            <p:nvPr/>
          </p:nvSpPr>
          <p:spPr bwMode="auto">
            <a:xfrm>
              <a:off x="2290" y="3339"/>
              <a:ext cx="273" cy="273"/>
            </a:xfrm>
            <a:prstGeom prst="ellipse">
              <a:avLst/>
            </a:prstGeom>
            <a:solidFill>
              <a:schemeClr val="bg1"/>
            </a:solidFill>
            <a:ln w="28575" algn="ctr">
              <a:solidFill>
                <a:schemeClr val="tx1"/>
              </a:solidFill>
              <a:round/>
              <a:headEnd/>
              <a:tailEnd type="none" w="lg" len="lg"/>
            </a:ln>
          </p:spPr>
          <p:txBody>
            <a:bodyPr wrap="none" anchor="ctr"/>
            <a:lstStyle/>
            <a:p>
              <a:endParaRPr lang="nb-NO"/>
            </a:p>
          </p:txBody>
        </p:sp>
        <p:sp>
          <p:nvSpPr>
            <p:cNvPr id="41996" name="Oval 12"/>
            <p:cNvSpPr>
              <a:spLocks noChangeArrowheads="1"/>
            </p:cNvSpPr>
            <p:nvPr/>
          </p:nvSpPr>
          <p:spPr bwMode="auto">
            <a:xfrm>
              <a:off x="2744" y="3339"/>
              <a:ext cx="273" cy="273"/>
            </a:xfrm>
            <a:prstGeom prst="ellipse">
              <a:avLst/>
            </a:prstGeom>
            <a:solidFill>
              <a:schemeClr val="bg1"/>
            </a:solidFill>
            <a:ln w="28575" algn="ctr">
              <a:solidFill>
                <a:schemeClr val="tx1"/>
              </a:solidFill>
              <a:round/>
              <a:headEnd/>
              <a:tailEnd type="none" w="lg" len="lg"/>
            </a:ln>
          </p:spPr>
          <p:txBody>
            <a:bodyPr wrap="none" anchor="ctr"/>
            <a:lstStyle/>
            <a:p>
              <a:endParaRPr lang="nb-NO"/>
            </a:p>
          </p:txBody>
        </p:sp>
        <p:sp>
          <p:nvSpPr>
            <p:cNvPr id="41997" name="Oval 13"/>
            <p:cNvSpPr>
              <a:spLocks noChangeArrowheads="1"/>
            </p:cNvSpPr>
            <p:nvPr/>
          </p:nvSpPr>
          <p:spPr bwMode="auto">
            <a:xfrm>
              <a:off x="3198" y="3339"/>
              <a:ext cx="273" cy="273"/>
            </a:xfrm>
            <a:prstGeom prst="ellipse">
              <a:avLst/>
            </a:prstGeom>
            <a:solidFill>
              <a:schemeClr val="bg1"/>
            </a:solidFill>
            <a:ln w="28575" algn="ctr">
              <a:solidFill>
                <a:schemeClr val="tx1"/>
              </a:solidFill>
              <a:round/>
              <a:headEnd/>
              <a:tailEnd type="none" w="lg" len="lg"/>
            </a:ln>
          </p:spPr>
          <p:txBody>
            <a:bodyPr wrap="none" anchor="ctr"/>
            <a:lstStyle/>
            <a:p>
              <a:endParaRPr lang="nb-NO"/>
            </a:p>
          </p:txBody>
        </p:sp>
        <p:sp>
          <p:nvSpPr>
            <p:cNvPr id="41998" name="Rectangle 14"/>
            <p:cNvSpPr>
              <a:spLocks noChangeArrowheads="1"/>
            </p:cNvSpPr>
            <p:nvPr/>
          </p:nvSpPr>
          <p:spPr bwMode="auto">
            <a:xfrm>
              <a:off x="2517" y="2659"/>
              <a:ext cx="318" cy="272"/>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41999" name="Text Box 15"/>
            <p:cNvSpPr txBox="1">
              <a:spLocks noChangeArrowheads="1"/>
            </p:cNvSpPr>
            <p:nvPr/>
          </p:nvSpPr>
          <p:spPr bwMode="auto">
            <a:xfrm>
              <a:off x="3560" y="3385"/>
              <a:ext cx="70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Four files</a:t>
              </a:r>
            </a:p>
          </p:txBody>
        </p:sp>
      </p:gr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t>Hierarchical Directory Systems</a:t>
            </a:r>
          </a:p>
        </p:txBody>
      </p:sp>
      <p:sp>
        <p:nvSpPr>
          <p:cNvPr id="1219587" name="Rectangle 3"/>
          <p:cNvSpPr>
            <a:spLocks noGrp="1" noChangeArrowheads="1"/>
          </p:cNvSpPr>
          <p:nvPr>
            <p:ph type="body" idx="1"/>
          </p:nvPr>
        </p:nvSpPr>
        <p:spPr>
          <a:xfrm>
            <a:off x="0" y="866775"/>
            <a:ext cx="9144000" cy="5521325"/>
          </a:xfrm>
        </p:spPr>
        <p:txBody>
          <a:bodyPr/>
          <a:lstStyle/>
          <a:p>
            <a:pPr eaLnBrk="1" hangingPunct="1">
              <a:lnSpc>
                <a:spcPct val="90000"/>
              </a:lnSpc>
              <a:tabLst>
                <a:tab pos="1974850" algn="l"/>
              </a:tabLst>
            </a:pPr>
            <a:r>
              <a:rPr lang="en-US" sz="2400" dirty="0"/>
              <a:t>Tree structure</a:t>
            </a:r>
          </a:p>
          <a:p>
            <a:pPr lvl="1" eaLnBrk="1" hangingPunct="1">
              <a:tabLst>
                <a:tab pos="1974850" algn="l"/>
              </a:tabLst>
            </a:pPr>
            <a:r>
              <a:rPr lang="en-US" sz="2000" dirty="0"/>
              <a:t>nodes 	= directories</a:t>
            </a:r>
            <a:br>
              <a:rPr lang="en-US" sz="2000" dirty="0"/>
            </a:br>
            <a:r>
              <a:rPr lang="en-US" sz="2000" dirty="0"/>
              <a:t>root node 	= root directory</a:t>
            </a:r>
          </a:p>
          <a:p>
            <a:pPr lvl="1" eaLnBrk="1" hangingPunct="1">
              <a:lnSpc>
                <a:spcPct val="90000"/>
              </a:lnSpc>
              <a:tabLst>
                <a:tab pos="1974850" algn="l"/>
              </a:tabLst>
            </a:pPr>
            <a:r>
              <a:rPr lang="en-US" sz="2000" dirty="0"/>
              <a:t>leaves 	= files</a:t>
            </a:r>
            <a:br>
              <a:rPr lang="en-US" sz="2000" dirty="0"/>
            </a:br>
            <a:endParaRPr lang="en-US" sz="2000" dirty="0"/>
          </a:p>
          <a:p>
            <a:pPr eaLnBrk="1" hangingPunct="1">
              <a:lnSpc>
                <a:spcPct val="90000"/>
              </a:lnSpc>
              <a:tabLst>
                <a:tab pos="1974850" algn="l"/>
              </a:tabLst>
            </a:pPr>
            <a:r>
              <a:rPr lang="en-US" sz="2400" dirty="0"/>
              <a:t>Directories</a:t>
            </a:r>
          </a:p>
          <a:p>
            <a:pPr lvl="1" eaLnBrk="1" hangingPunct="1">
              <a:lnSpc>
                <a:spcPct val="90000"/>
              </a:lnSpc>
              <a:tabLst>
                <a:tab pos="1974850" algn="l"/>
              </a:tabLst>
            </a:pPr>
            <a:r>
              <a:rPr lang="en-US" sz="2000" dirty="0"/>
              <a:t>stored on disk</a:t>
            </a:r>
          </a:p>
          <a:p>
            <a:pPr lvl="1" eaLnBrk="1" hangingPunct="1">
              <a:lnSpc>
                <a:spcPct val="90000"/>
              </a:lnSpc>
              <a:tabLst>
                <a:tab pos="1974850" algn="l"/>
              </a:tabLst>
            </a:pPr>
            <a:r>
              <a:rPr lang="en-US" sz="2000" dirty="0"/>
              <a:t>attributes just like files</a:t>
            </a:r>
          </a:p>
          <a:p>
            <a:pPr lvl="1" eaLnBrk="1" hangingPunct="1">
              <a:lnSpc>
                <a:spcPct val="90000"/>
              </a:lnSpc>
              <a:tabLst>
                <a:tab pos="1974850" algn="l"/>
              </a:tabLst>
            </a:pPr>
            <a:endParaRPr lang="en-US" sz="2000" dirty="0"/>
          </a:p>
          <a:p>
            <a:pPr eaLnBrk="1" hangingPunct="1">
              <a:lnSpc>
                <a:spcPct val="90000"/>
              </a:lnSpc>
              <a:tabLst>
                <a:tab pos="1974850" algn="l"/>
              </a:tabLst>
            </a:pPr>
            <a:r>
              <a:rPr lang="en-US" sz="2400" dirty="0"/>
              <a:t>To access a file</a:t>
            </a:r>
          </a:p>
          <a:p>
            <a:pPr lvl="1" eaLnBrk="1" hangingPunct="1">
              <a:lnSpc>
                <a:spcPct val="90000"/>
              </a:lnSpc>
              <a:tabLst>
                <a:tab pos="1974850" algn="l"/>
              </a:tabLst>
            </a:pPr>
            <a:r>
              <a:rPr lang="en-US" sz="2000" dirty="0"/>
              <a:t>must (often) test all directories in path for</a:t>
            </a:r>
          </a:p>
          <a:p>
            <a:pPr lvl="2" eaLnBrk="1" hangingPunct="1">
              <a:lnSpc>
                <a:spcPct val="90000"/>
              </a:lnSpc>
              <a:tabLst>
                <a:tab pos="1974850" algn="l"/>
              </a:tabLst>
            </a:pPr>
            <a:r>
              <a:rPr lang="en-US" sz="1800" dirty="0"/>
              <a:t>existence</a:t>
            </a:r>
          </a:p>
          <a:p>
            <a:pPr lvl="2" eaLnBrk="1" hangingPunct="1">
              <a:lnSpc>
                <a:spcPct val="90000"/>
              </a:lnSpc>
              <a:tabLst>
                <a:tab pos="1974850" algn="l"/>
              </a:tabLst>
            </a:pPr>
            <a:r>
              <a:rPr lang="en-US" sz="1800" dirty="0"/>
              <a:t>being a directory</a:t>
            </a:r>
          </a:p>
          <a:p>
            <a:pPr lvl="2" eaLnBrk="1" hangingPunct="1">
              <a:lnSpc>
                <a:spcPct val="90000"/>
              </a:lnSpc>
              <a:tabLst>
                <a:tab pos="1974850" algn="l"/>
              </a:tabLst>
            </a:pPr>
            <a:r>
              <a:rPr lang="en-US" sz="1800" dirty="0"/>
              <a:t>permissions</a:t>
            </a:r>
          </a:p>
          <a:p>
            <a:pPr lvl="1" eaLnBrk="1" hangingPunct="1">
              <a:lnSpc>
                <a:spcPct val="90000"/>
              </a:lnSpc>
              <a:tabLst>
                <a:tab pos="1974850" algn="l"/>
              </a:tabLst>
            </a:pPr>
            <a:r>
              <a:rPr lang="en-US" sz="2000" dirty="0"/>
              <a:t>similar tests on the file itself</a:t>
            </a:r>
          </a:p>
        </p:txBody>
      </p:sp>
      <p:sp>
        <p:nvSpPr>
          <p:cNvPr id="1219588" name="Line 4"/>
          <p:cNvSpPr>
            <a:spLocks noChangeShapeType="1"/>
          </p:cNvSpPr>
          <p:nvPr/>
        </p:nvSpPr>
        <p:spPr bwMode="auto">
          <a:xfrm flipV="1">
            <a:off x="5441950" y="2346325"/>
            <a:ext cx="1293813"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89" name="Line 5"/>
          <p:cNvSpPr>
            <a:spLocks noChangeShapeType="1"/>
          </p:cNvSpPr>
          <p:nvPr/>
        </p:nvSpPr>
        <p:spPr bwMode="auto">
          <a:xfrm flipH="1" flipV="1">
            <a:off x="6735763" y="2346325"/>
            <a:ext cx="0"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0" name="Line 6"/>
          <p:cNvSpPr>
            <a:spLocks noChangeShapeType="1"/>
          </p:cNvSpPr>
          <p:nvPr/>
        </p:nvSpPr>
        <p:spPr bwMode="auto">
          <a:xfrm>
            <a:off x="6735763" y="2346325"/>
            <a:ext cx="1296987"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1" name="Line 7"/>
          <p:cNvSpPr>
            <a:spLocks noChangeShapeType="1"/>
          </p:cNvSpPr>
          <p:nvPr/>
        </p:nvSpPr>
        <p:spPr bwMode="auto">
          <a:xfrm>
            <a:off x="8032750" y="3067050"/>
            <a:ext cx="493713" cy="78105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2" name="Line 8"/>
          <p:cNvSpPr>
            <a:spLocks noChangeShapeType="1"/>
          </p:cNvSpPr>
          <p:nvPr/>
        </p:nvSpPr>
        <p:spPr bwMode="auto">
          <a:xfrm>
            <a:off x="8032750" y="3067050"/>
            <a:ext cx="0" cy="719138"/>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3" name="Line 9"/>
          <p:cNvSpPr>
            <a:spLocks noChangeShapeType="1"/>
          </p:cNvSpPr>
          <p:nvPr/>
        </p:nvSpPr>
        <p:spPr bwMode="auto">
          <a:xfrm>
            <a:off x="5441950" y="3067050"/>
            <a:ext cx="0" cy="719138"/>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4" name="Line 10"/>
          <p:cNvSpPr>
            <a:spLocks noChangeShapeType="1"/>
          </p:cNvSpPr>
          <p:nvPr/>
        </p:nvSpPr>
        <p:spPr bwMode="auto">
          <a:xfrm>
            <a:off x="6735763" y="3067050"/>
            <a:ext cx="63500" cy="719138"/>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5" name="Line 11"/>
          <p:cNvSpPr>
            <a:spLocks noChangeShapeType="1"/>
          </p:cNvSpPr>
          <p:nvPr/>
        </p:nvSpPr>
        <p:spPr bwMode="auto">
          <a:xfrm>
            <a:off x="6305550" y="3786188"/>
            <a:ext cx="0"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6" name="Line 12"/>
          <p:cNvSpPr>
            <a:spLocks noChangeShapeType="1"/>
          </p:cNvSpPr>
          <p:nvPr/>
        </p:nvSpPr>
        <p:spPr bwMode="auto">
          <a:xfrm flipH="1">
            <a:off x="6305550" y="3125788"/>
            <a:ext cx="430213" cy="66040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7" name="Line 13"/>
          <p:cNvSpPr>
            <a:spLocks noChangeShapeType="1"/>
          </p:cNvSpPr>
          <p:nvPr/>
        </p:nvSpPr>
        <p:spPr bwMode="auto">
          <a:xfrm>
            <a:off x="6735763" y="3067050"/>
            <a:ext cx="493712" cy="719138"/>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8" name="Line 14"/>
          <p:cNvSpPr>
            <a:spLocks noChangeShapeType="1"/>
          </p:cNvSpPr>
          <p:nvPr/>
        </p:nvSpPr>
        <p:spPr bwMode="auto">
          <a:xfrm flipH="1">
            <a:off x="7539038" y="3848100"/>
            <a:ext cx="493712" cy="65881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599" name="Line 15"/>
          <p:cNvSpPr>
            <a:spLocks noChangeShapeType="1"/>
          </p:cNvSpPr>
          <p:nvPr/>
        </p:nvSpPr>
        <p:spPr bwMode="auto">
          <a:xfrm>
            <a:off x="8032750" y="3848100"/>
            <a:ext cx="493713" cy="65881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600" name="Line 16"/>
          <p:cNvSpPr>
            <a:spLocks noChangeShapeType="1"/>
          </p:cNvSpPr>
          <p:nvPr/>
        </p:nvSpPr>
        <p:spPr bwMode="auto">
          <a:xfrm>
            <a:off x="8526463" y="4506913"/>
            <a:ext cx="246062"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601" name="Line 17"/>
          <p:cNvSpPr>
            <a:spLocks noChangeShapeType="1"/>
          </p:cNvSpPr>
          <p:nvPr/>
        </p:nvSpPr>
        <p:spPr bwMode="auto">
          <a:xfrm>
            <a:off x="7539038" y="4506913"/>
            <a:ext cx="247650"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602" name="Line 18"/>
          <p:cNvSpPr>
            <a:spLocks noChangeShapeType="1"/>
          </p:cNvSpPr>
          <p:nvPr/>
        </p:nvSpPr>
        <p:spPr bwMode="auto">
          <a:xfrm flipH="1">
            <a:off x="8278813" y="4506913"/>
            <a:ext cx="247650"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603" name="Line 19"/>
          <p:cNvSpPr>
            <a:spLocks noChangeShapeType="1"/>
          </p:cNvSpPr>
          <p:nvPr/>
        </p:nvSpPr>
        <p:spPr bwMode="auto">
          <a:xfrm flipH="1">
            <a:off x="7292975" y="4506913"/>
            <a:ext cx="246063" cy="720725"/>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19604" name="Oval 20"/>
          <p:cNvSpPr>
            <a:spLocks noChangeArrowheads="1"/>
          </p:cNvSpPr>
          <p:nvPr/>
        </p:nvSpPr>
        <p:spPr bwMode="auto">
          <a:xfrm>
            <a:off x="5256213" y="3636963"/>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05" name="Oval 21"/>
          <p:cNvSpPr>
            <a:spLocks noChangeArrowheads="1"/>
          </p:cNvSpPr>
          <p:nvPr/>
        </p:nvSpPr>
        <p:spPr bwMode="auto">
          <a:xfrm>
            <a:off x="6119813" y="4327525"/>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06" name="Oval 22"/>
          <p:cNvSpPr>
            <a:spLocks noChangeArrowheads="1"/>
          </p:cNvSpPr>
          <p:nvPr/>
        </p:nvSpPr>
        <p:spPr bwMode="auto">
          <a:xfrm>
            <a:off x="6613525" y="3636963"/>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07" name="Oval 23"/>
          <p:cNvSpPr>
            <a:spLocks noChangeArrowheads="1"/>
          </p:cNvSpPr>
          <p:nvPr/>
        </p:nvSpPr>
        <p:spPr bwMode="auto">
          <a:xfrm>
            <a:off x="8342313" y="3636963"/>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08" name="Rectangle 24"/>
          <p:cNvSpPr>
            <a:spLocks noChangeArrowheads="1"/>
          </p:cNvSpPr>
          <p:nvPr/>
        </p:nvSpPr>
        <p:spPr bwMode="auto">
          <a:xfrm>
            <a:off x="6551613" y="2166938"/>
            <a:ext cx="371475" cy="360362"/>
          </a:xfrm>
          <a:prstGeom prst="rect">
            <a:avLst/>
          </a:prstGeom>
          <a:solidFill>
            <a:schemeClr val="bg1"/>
          </a:solidFill>
          <a:ln w="28575" algn="ctr">
            <a:solidFill>
              <a:schemeClr val="tx1"/>
            </a:solidFill>
            <a:miter lim="800000"/>
            <a:headEnd/>
            <a:tailEnd type="none" w="lg" len="lg"/>
          </a:ln>
        </p:spPr>
        <p:txBody>
          <a:bodyPr wrap="none" anchor="ctr"/>
          <a:lstStyle/>
          <a:p>
            <a:pPr algn="ctr"/>
            <a:r>
              <a:rPr lang="en-US" sz="1800" b="0"/>
              <a:t>/</a:t>
            </a:r>
          </a:p>
        </p:txBody>
      </p:sp>
      <p:sp>
        <p:nvSpPr>
          <p:cNvPr id="1219609" name="Rectangle 25"/>
          <p:cNvSpPr>
            <a:spLocks noChangeArrowheads="1"/>
          </p:cNvSpPr>
          <p:nvPr/>
        </p:nvSpPr>
        <p:spPr bwMode="auto">
          <a:xfrm>
            <a:off x="5256213" y="2886075"/>
            <a:ext cx="371475" cy="360363"/>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10" name="Rectangle 26"/>
          <p:cNvSpPr>
            <a:spLocks noChangeArrowheads="1"/>
          </p:cNvSpPr>
          <p:nvPr/>
        </p:nvSpPr>
        <p:spPr bwMode="auto">
          <a:xfrm>
            <a:off x="6551613" y="2886075"/>
            <a:ext cx="371475" cy="360363"/>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11" name="Rectangle 27"/>
          <p:cNvSpPr>
            <a:spLocks noChangeArrowheads="1"/>
          </p:cNvSpPr>
          <p:nvPr/>
        </p:nvSpPr>
        <p:spPr bwMode="auto">
          <a:xfrm>
            <a:off x="7848600" y="2886075"/>
            <a:ext cx="371475" cy="360363"/>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12" name="Oval 28"/>
          <p:cNvSpPr>
            <a:spLocks noChangeArrowheads="1"/>
          </p:cNvSpPr>
          <p:nvPr/>
        </p:nvSpPr>
        <p:spPr bwMode="auto">
          <a:xfrm>
            <a:off x="7602538" y="5046663"/>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13" name="Oval 29"/>
          <p:cNvSpPr>
            <a:spLocks noChangeArrowheads="1"/>
          </p:cNvSpPr>
          <p:nvPr/>
        </p:nvSpPr>
        <p:spPr bwMode="auto">
          <a:xfrm>
            <a:off x="7108825" y="5046663"/>
            <a:ext cx="369888"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14" name="Oval 30"/>
          <p:cNvSpPr>
            <a:spLocks noChangeArrowheads="1"/>
          </p:cNvSpPr>
          <p:nvPr/>
        </p:nvSpPr>
        <p:spPr bwMode="auto">
          <a:xfrm>
            <a:off x="8094663" y="5046663"/>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15" name="Oval 31"/>
          <p:cNvSpPr>
            <a:spLocks noChangeArrowheads="1"/>
          </p:cNvSpPr>
          <p:nvPr/>
        </p:nvSpPr>
        <p:spPr bwMode="auto">
          <a:xfrm>
            <a:off x="8588375" y="5046663"/>
            <a:ext cx="371475" cy="361950"/>
          </a:xfrm>
          <a:prstGeom prst="ellipse">
            <a:avLst/>
          </a:prstGeom>
          <a:solidFill>
            <a:schemeClr val="bg1"/>
          </a:solidFill>
          <a:ln w="28575" algn="ctr">
            <a:solidFill>
              <a:schemeClr val="folHlink"/>
            </a:solidFill>
            <a:round/>
            <a:headEnd/>
            <a:tailEnd type="none" w="lg" len="lg"/>
          </a:ln>
        </p:spPr>
        <p:txBody>
          <a:bodyPr wrap="none" anchor="ctr"/>
          <a:lstStyle/>
          <a:p>
            <a:endParaRPr lang="nb-NO"/>
          </a:p>
        </p:txBody>
      </p:sp>
      <p:sp>
        <p:nvSpPr>
          <p:cNvPr id="1219616" name="Rectangle 32"/>
          <p:cNvSpPr>
            <a:spLocks noChangeArrowheads="1"/>
          </p:cNvSpPr>
          <p:nvPr/>
        </p:nvSpPr>
        <p:spPr bwMode="auto">
          <a:xfrm>
            <a:off x="6119813" y="3636963"/>
            <a:ext cx="371475" cy="360362"/>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17" name="Rectangle 33"/>
          <p:cNvSpPr>
            <a:spLocks noChangeArrowheads="1"/>
          </p:cNvSpPr>
          <p:nvPr/>
        </p:nvSpPr>
        <p:spPr bwMode="auto">
          <a:xfrm>
            <a:off x="7045325" y="3636963"/>
            <a:ext cx="371475" cy="360362"/>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18" name="Rectangle 34"/>
          <p:cNvSpPr>
            <a:spLocks noChangeArrowheads="1"/>
          </p:cNvSpPr>
          <p:nvPr/>
        </p:nvSpPr>
        <p:spPr bwMode="auto">
          <a:xfrm>
            <a:off x="7848600" y="3636963"/>
            <a:ext cx="371475" cy="360362"/>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19" name="Rectangle 35"/>
          <p:cNvSpPr>
            <a:spLocks noChangeArrowheads="1"/>
          </p:cNvSpPr>
          <p:nvPr/>
        </p:nvSpPr>
        <p:spPr bwMode="auto">
          <a:xfrm>
            <a:off x="7354888" y="4327525"/>
            <a:ext cx="371475" cy="360363"/>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1219620" name="Rectangle 36"/>
          <p:cNvSpPr>
            <a:spLocks noChangeArrowheads="1"/>
          </p:cNvSpPr>
          <p:nvPr/>
        </p:nvSpPr>
        <p:spPr bwMode="auto">
          <a:xfrm>
            <a:off x="8342313" y="4327525"/>
            <a:ext cx="371475" cy="360363"/>
          </a:xfrm>
          <a:prstGeom prst="rect">
            <a:avLst/>
          </a:prstGeom>
          <a:solidFill>
            <a:schemeClr val="bg1"/>
          </a:solidFill>
          <a:ln w="28575" algn="ctr">
            <a:solidFill>
              <a:schemeClr val="tx1"/>
            </a:solidFill>
            <a:miter lim="800000"/>
            <a:headEnd/>
            <a:tailEnd type="none" w="lg" len="lg"/>
          </a:ln>
        </p:spPr>
        <p:txBody>
          <a:bodyPr wrap="none" anchor="ctr"/>
          <a:lstStyle/>
          <a:p>
            <a:endParaRPr lang="nb-NO"/>
          </a:p>
        </p:txBody>
      </p:sp>
      <p:sp>
        <p:nvSpPr>
          <p:cNvPr id="43045" name="Oval 37"/>
          <p:cNvSpPr>
            <a:spLocks noChangeArrowheads="1"/>
          </p:cNvSpPr>
          <p:nvPr/>
        </p:nvSpPr>
        <p:spPr bwMode="auto">
          <a:xfrm>
            <a:off x="3960813" y="2132013"/>
            <a:ext cx="215900" cy="217487"/>
          </a:xfrm>
          <a:prstGeom prst="ellipse">
            <a:avLst/>
          </a:prstGeom>
          <a:solidFill>
            <a:schemeClr val="bg1"/>
          </a:solidFill>
          <a:ln w="28575" algn="ctr">
            <a:solidFill>
              <a:schemeClr val="folHlink"/>
            </a:solidFill>
            <a:round/>
            <a:headEnd/>
            <a:tailEnd type="none" w="lg" len="lg"/>
          </a:ln>
        </p:spPr>
        <p:txBody>
          <a:bodyPr wrap="none" anchor="ctr"/>
          <a:lstStyle/>
          <a:p>
            <a:pPr algn="ctr"/>
            <a:endParaRPr lang="nb-NO" sz="2800" b="0">
              <a:solidFill>
                <a:schemeClr val="folHlink"/>
              </a:solidFill>
            </a:endParaRPr>
          </a:p>
        </p:txBody>
      </p:sp>
      <p:sp>
        <p:nvSpPr>
          <p:cNvPr id="43046" name="Rectangle 38"/>
          <p:cNvSpPr>
            <a:spLocks noChangeArrowheads="1"/>
          </p:cNvSpPr>
          <p:nvPr/>
        </p:nvSpPr>
        <p:spPr bwMode="auto">
          <a:xfrm>
            <a:off x="3960813" y="1808163"/>
            <a:ext cx="215900" cy="215900"/>
          </a:xfrm>
          <a:prstGeom prst="rect">
            <a:avLst/>
          </a:prstGeom>
          <a:solidFill>
            <a:schemeClr val="bg1"/>
          </a:solidFill>
          <a:ln w="28575" algn="ctr">
            <a:solidFill>
              <a:schemeClr val="tx1"/>
            </a:solidFill>
            <a:miter lim="800000"/>
            <a:headEnd/>
            <a:tailEnd type="none" w="lg" len="lg"/>
          </a:ln>
        </p:spPr>
        <p:txBody>
          <a:bodyPr wrap="none" anchor="ctr"/>
          <a:lstStyle/>
          <a:p>
            <a:pPr algn="ctr"/>
            <a:r>
              <a:rPr lang="en-US" sz="1200" b="0"/>
              <a:t>/</a:t>
            </a:r>
          </a:p>
        </p:txBody>
      </p:sp>
      <p:sp>
        <p:nvSpPr>
          <p:cNvPr id="43047" name="Rectangle 39"/>
          <p:cNvSpPr>
            <a:spLocks noChangeArrowheads="1"/>
          </p:cNvSpPr>
          <p:nvPr/>
        </p:nvSpPr>
        <p:spPr bwMode="auto">
          <a:xfrm>
            <a:off x="3960813" y="1484313"/>
            <a:ext cx="215900" cy="215900"/>
          </a:xfrm>
          <a:prstGeom prst="rect">
            <a:avLst/>
          </a:prstGeom>
          <a:solidFill>
            <a:schemeClr val="bg1"/>
          </a:solidFill>
          <a:ln w="28575" algn="ctr">
            <a:solidFill>
              <a:schemeClr val="tx1"/>
            </a:solidFill>
            <a:miter lim="800000"/>
            <a:headEnd/>
            <a:tailEnd type="none" w="lg" len="lg"/>
          </a:ln>
        </p:spPr>
        <p:txBody>
          <a:bodyPr wrap="none" anchor="ctr"/>
          <a:lstStyle/>
          <a:p>
            <a:pPr algn="ctr"/>
            <a:endParaRPr lang="nb-NO" sz="1800" b="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96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219588"/>
                                        </p:tgtEl>
                                        <p:attrNameLst>
                                          <p:attrName>style.visibility</p:attrName>
                                        </p:attrNameLst>
                                      </p:cBhvr>
                                      <p:to>
                                        <p:strVal val="visible"/>
                                      </p:to>
                                    </p:set>
                                    <p:animEffect transition="in" filter="wipe(up)">
                                      <p:cBhvr>
                                        <p:cTn id="11" dur="500"/>
                                        <p:tgtEl>
                                          <p:spTgt spid="1219588"/>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1219589"/>
                                        </p:tgtEl>
                                        <p:attrNameLst>
                                          <p:attrName>style.visibility</p:attrName>
                                        </p:attrNameLst>
                                      </p:cBhvr>
                                      <p:to>
                                        <p:strVal val="visible"/>
                                      </p:to>
                                    </p:set>
                                    <p:animEffect transition="in" filter="wipe(up)">
                                      <p:cBhvr>
                                        <p:cTn id="14" dur="500"/>
                                        <p:tgtEl>
                                          <p:spTgt spid="121958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219590"/>
                                        </p:tgtEl>
                                        <p:attrNameLst>
                                          <p:attrName>style.visibility</p:attrName>
                                        </p:attrNameLst>
                                      </p:cBhvr>
                                      <p:to>
                                        <p:strVal val="visible"/>
                                      </p:to>
                                    </p:set>
                                    <p:animEffect transition="in" filter="wipe(up)">
                                      <p:cBhvr>
                                        <p:cTn id="17" dur="500"/>
                                        <p:tgtEl>
                                          <p:spTgt spid="1219590"/>
                                        </p:tgtEl>
                                      </p:cBhvr>
                                    </p:animEffect>
                                  </p:childTnLst>
                                </p:cTn>
                              </p:par>
                            </p:childTnLst>
                          </p:cTn>
                        </p:par>
                        <p:par>
                          <p:cTn id="18" fill="hold" nodeType="afterGroup">
                            <p:stCondLst>
                              <p:cond delay="500"/>
                            </p:stCondLst>
                            <p:childTnLst>
                              <p:par>
                                <p:cTn id="19" presetID="1" presetClass="entr" presetSubtype="0" fill="hold" grpId="1" nodeType="afterEffect">
                                  <p:stCondLst>
                                    <p:cond delay="0"/>
                                  </p:stCondLst>
                                  <p:childTnLst>
                                    <p:set>
                                      <p:cBhvr>
                                        <p:cTn id="20" dur="1" fill="hold">
                                          <p:stCondLst>
                                            <p:cond delay="0"/>
                                          </p:stCondLst>
                                        </p:cTn>
                                        <p:tgtEl>
                                          <p:spTgt spid="1219588"/>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219589"/>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21959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196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196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19611"/>
                                        </p:tgtEl>
                                        <p:attrNameLst>
                                          <p:attrName>style.visibility</p:attrName>
                                        </p:attrNameLst>
                                      </p:cBhvr>
                                      <p:to>
                                        <p:strVal val="visible"/>
                                      </p:to>
                                    </p:set>
                                  </p:childTnLst>
                                </p:cTn>
                              </p:par>
                            </p:childTnLst>
                          </p:cTn>
                        </p:par>
                        <p:par>
                          <p:cTn id="31" fill="hold" nodeType="afterGroup">
                            <p:stCondLst>
                              <p:cond delay="500"/>
                            </p:stCondLst>
                            <p:childTnLst>
                              <p:par>
                                <p:cTn id="32" presetID="22" presetClass="entr" presetSubtype="1" fill="hold" grpId="0" nodeType="afterEffect">
                                  <p:stCondLst>
                                    <p:cond delay="0"/>
                                  </p:stCondLst>
                                  <p:childTnLst>
                                    <p:set>
                                      <p:cBhvr>
                                        <p:cTn id="33" dur="1" fill="hold">
                                          <p:stCondLst>
                                            <p:cond delay="0"/>
                                          </p:stCondLst>
                                        </p:cTn>
                                        <p:tgtEl>
                                          <p:spTgt spid="1219596"/>
                                        </p:tgtEl>
                                        <p:attrNameLst>
                                          <p:attrName>style.visibility</p:attrName>
                                        </p:attrNameLst>
                                      </p:cBhvr>
                                      <p:to>
                                        <p:strVal val="visible"/>
                                      </p:to>
                                    </p:set>
                                    <p:animEffect transition="in" filter="wipe(up)">
                                      <p:cBhvr>
                                        <p:cTn id="34" dur="500"/>
                                        <p:tgtEl>
                                          <p:spTgt spid="1219596"/>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219597"/>
                                        </p:tgtEl>
                                        <p:attrNameLst>
                                          <p:attrName>style.visibility</p:attrName>
                                        </p:attrNameLst>
                                      </p:cBhvr>
                                      <p:to>
                                        <p:strVal val="visible"/>
                                      </p:to>
                                    </p:set>
                                    <p:animEffect transition="in" filter="wipe(up)">
                                      <p:cBhvr>
                                        <p:cTn id="37" dur="500"/>
                                        <p:tgtEl>
                                          <p:spTgt spid="1219597"/>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219592"/>
                                        </p:tgtEl>
                                        <p:attrNameLst>
                                          <p:attrName>style.visibility</p:attrName>
                                        </p:attrNameLst>
                                      </p:cBhvr>
                                      <p:to>
                                        <p:strVal val="visible"/>
                                      </p:to>
                                    </p:set>
                                    <p:animEffect transition="in" filter="wipe(up)">
                                      <p:cBhvr>
                                        <p:cTn id="40" dur="500"/>
                                        <p:tgtEl>
                                          <p:spTgt spid="1219592"/>
                                        </p:tgtEl>
                                      </p:cBhvr>
                                    </p:animEffect>
                                  </p:childTnLst>
                                </p:cTn>
                              </p:par>
                            </p:childTnLst>
                          </p:cTn>
                        </p:par>
                        <p:par>
                          <p:cTn id="41" fill="hold" nodeType="afterGroup">
                            <p:stCondLst>
                              <p:cond delay="1000"/>
                            </p:stCondLst>
                            <p:childTnLst>
                              <p:par>
                                <p:cTn id="42" presetID="1" presetClass="entr" presetSubtype="0" fill="hold" grpId="0" nodeType="afterEffect">
                                  <p:stCondLst>
                                    <p:cond delay="0"/>
                                  </p:stCondLst>
                                  <p:childTnLst>
                                    <p:set>
                                      <p:cBhvr>
                                        <p:cTn id="43" dur="1" fill="hold">
                                          <p:stCondLst>
                                            <p:cond delay="0"/>
                                          </p:stCondLst>
                                        </p:cTn>
                                        <p:tgtEl>
                                          <p:spTgt spid="121961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19617"/>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19618"/>
                                        </p:tgtEl>
                                        <p:attrNameLst>
                                          <p:attrName>style.visibility</p:attrName>
                                        </p:attrNameLst>
                                      </p:cBhvr>
                                      <p:to>
                                        <p:strVal val="visible"/>
                                      </p:to>
                                    </p:set>
                                  </p:childTnLst>
                                </p:cTn>
                              </p:par>
                            </p:childTnLst>
                          </p:cTn>
                        </p:par>
                        <p:par>
                          <p:cTn id="48" fill="hold" nodeType="afterGroup">
                            <p:stCondLst>
                              <p:cond delay="1000"/>
                            </p:stCondLst>
                            <p:childTnLst>
                              <p:par>
                                <p:cTn id="49" presetID="22" presetClass="entr" presetSubtype="1" fill="hold" grpId="0" nodeType="afterEffect">
                                  <p:stCondLst>
                                    <p:cond delay="0"/>
                                  </p:stCondLst>
                                  <p:childTnLst>
                                    <p:set>
                                      <p:cBhvr>
                                        <p:cTn id="50" dur="1" fill="hold">
                                          <p:stCondLst>
                                            <p:cond delay="0"/>
                                          </p:stCondLst>
                                        </p:cTn>
                                        <p:tgtEl>
                                          <p:spTgt spid="1219598"/>
                                        </p:tgtEl>
                                        <p:attrNameLst>
                                          <p:attrName>style.visibility</p:attrName>
                                        </p:attrNameLst>
                                      </p:cBhvr>
                                      <p:to>
                                        <p:strVal val="visible"/>
                                      </p:to>
                                    </p:set>
                                    <p:animEffect transition="in" filter="wipe(up)">
                                      <p:cBhvr>
                                        <p:cTn id="51" dur="500"/>
                                        <p:tgtEl>
                                          <p:spTgt spid="1219598"/>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219599"/>
                                        </p:tgtEl>
                                        <p:attrNameLst>
                                          <p:attrName>style.visibility</p:attrName>
                                        </p:attrNameLst>
                                      </p:cBhvr>
                                      <p:to>
                                        <p:strVal val="visible"/>
                                      </p:to>
                                    </p:set>
                                    <p:animEffect transition="in" filter="wipe(up)">
                                      <p:cBhvr>
                                        <p:cTn id="54" dur="500"/>
                                        <p:tgtEl>
                                          <p:spTgt spid="1219599"/>
                                        </p:tgtEl>
                                      </p:cBhvr>
                                    </p:animEffect>
                                  </p:childTnLst>
                                </p:cTn>
                              </p:par>
                            </p:childTnLst>
                          </p:cTn>
                        </p:par>
                        <p:par>
                          <p:cTn id="55" fill="hold" nodeType="afterGroup">
                            <p:stCondLst>
                              <p:cond delay="1500"/>
                            </p:stCondLst>
                            <p:childTnLst>
                              <p:par>
                                <p:cTn id="56" presetID="1" presetClass="entr" presetSubtype="0" fill="hold" grpId="0" nodeType="afterEffect">
                                  <p:stCondLst>
                                    <p:cond delay="0"/>
                                  </p:stCondLst>
                                  <p:childTnLst>
                                    <p:set>
                                      <p:cBhvr>
                                        <p:cTn id="57" dur="1" fill="hold">
                                          <p:stCondLst>
                                            <p:cond delay="0"/>
                                          </p:stCondLst>
                                        </p:cTn>
                                        <p:tgtEl>
                                          <p:spTgt spid="1219619"/>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219620"/>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1219593"/>
                                        </p:tgtEl>
                                        <p:attrNameLst>
                                          <p:attrName>style.visibility</p:attrName>
                                        </p:attrNameLst>
                                      </p:cBhvr>
                                      <p:to>
                                        <p:strVal val="visible"/>
                                      </p:to>
                                    </p:set>
                                    <p:animEffect transition="in" filter="wipe(up)">
                                      <p:cBhvr>
                                        <p:cTn id="64" dur="500"/>
                                        <p:tgtEl>
                                          <p:spTgt spid="1219593"/>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1219595"/>
                                        </p:tgtEl>
                                        <p:attrNameLst>
                                          <p:attrName>style.visibility</p:attrName>
                                        </p:attrNameLst>
                                      </p:cBhvr>
                                      <p:to>
                                        <p:strVal val="visible"/>
                                      </p:to>
                                    </p:set>
                                    <p:animEffect transition="in" filter="wipe(up)">
                                      <p:cBhvr>
                                        <p:cTn id="67" dur="500"/>
                                        <p:tgtEl>
                                          <p:spTgt spid="121959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1219594"/>
                                        </p:tgtEl>
                                        <p:attrNameLst>
                                          <p:attrName>style.visibility</p:attrName>
                                        </p:attrNameLst>
                                      </p:cBhvr>
                                      <p:to>
                                        <p:strVal val="visible"/>
                                      </p:to>
                                    </p:set>
                                    <p:animEffect transition="in" filter="wipe(up)">
                                      <p:cBhvr>
                                        <p:cTn id="70" dur="500"/>
                                        <p:tgtEl>
                                          <p:spTgt spid="1219594"/>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219591"/>
                                        </p:tgtEl>
                                        <p:attrNameLst>
                                          <p:attrName>style.visibility</p:attrName>
                                        </p:attrNameLst>
                                      </p:cBhvr>
                                      <p:to>
                                        <p:strVal val="visible"/>
                                      </p:to>
                                    </p:set>
                                    <p:animEffect transition="in" filter="wipe(up)">
                                      <p:cBhvr>
                                        <p:cTn id="73" dur="500"/>
                                        <p:tgtEl>
                                          <p:spTgt spid="1219591"/>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219603"/>
                                        </p:tgtEl>
                                        <p:attrNameLst>
                                          <p:attrName>style.visibility</p:attrName>
                                        </p:attrNameLst>
                                      </p:cBhvr>
                                      <p:to>
                                        <p:strVal val="visible"/>
                                      </p:to>
                                    </p:set>
                                    <p:animEffect transition="in" filter="wipe(up)">
                                      <p:cBhvr>
                                        <p:cTn id="76" dur="500"/>
                                        <p:tgtEl>
                                          <p:spTgt spid="1219603"/>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1219601"/>
                                        </p:tgtEl>
                                        <p:attrNameLst>
                                          <p:attrName>style.visibility</p:attrName>
                                        </p:attrNameLst>
                                      </p:cBhvr>
                                      <p:to>
                                        <p:strVal val="visible"/>
                                      </p:to>
                                    </p:set>
                                    <p:animEffect transition="in" filter="wipe(up)">
                                      <p:cBhvr>
                                        <p:cTn id="79" dur="500"/>
                                        <p:tgtEl>
                                          <p:spTgt spid="1219601"/>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1219602"/>
                                        </p:tgtEl>
                                        <p:attrNameLst>
                                          <p:attrName>style.visibility</p:attrName>
                                        </p:attrNameLst>
                                      </p:cBhvr>
                                      <p:to>
                                        <p:strVal val="visible"/>
                                      </p:to>
                                    </p:set>
                                    <p:animEffect transition="in" filter="wipe(up)">
                                      <p:cBhvr>
                                        <p:cTn id="82" dur="500"/>
                                        <p:tgtEl>
                                          <p:spTgt spid="1219602"/>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219600"/>
                                        </p:tgtEl>
                                        <p:attrNameLst>
                                          <p:attrName>style.visibility</p:attrName>
                                        </p:attrNameLst>
                                      </p:cBhvr>
                                      <p:to>
                                        <p:strVal val="visible"/>
                                      </p:to>
                                    </p:set>
                                    <p:animEffect transition="in" filter="wipe(up)">
                                      <p:cBhvr>
                                        <p:cTn id="85" dur="500"/>
                                        <p:tgtEl>
                                          <p:spTgt spid="1219600"/>
                                        </p:tgtEl>
                                      </p:cBhvr>
                                    </p:animEffect>
                                  </p:childTnLst>
                                </p:cTn>
                              </p:par>
                            </p:childTnLst>
                          </p:cTn>
                        </p:par>
                        <p:par>
                          <p:cTn id="86" fill="hold" nodeType="afterGroup">
                            <p:stCondLst>
                              <p:cond delay="500"/>
                            </p:stCondLst>
                            <p:childTnLst>
                              <p:par>
                                <p:cTn id="87" presetID="1" presetClass="entr" presetSubtype="0" fill="hold" grpId="0" nodeType="afterEffect">
                                  <p:stCondLst>
                                    <p:cond delay="0"/>
                                  </p:stCondLst>
                                  <p:childTnLst>
                                    <p:set>
                                      <p:cBhvr>
                                        <p:cTn id="88" dur="1" fill="hold">
                                          <p:stCondLst>
                                            <p:cond delay="0"/>
                                          </p:stCondLst>
                                        </p:cTn>
                                        <p:tgtEl>
                                          <p:spTgt spid="121960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1960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21960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21960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21961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1961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1961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19615"/>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mph" presetSubtype="2" fill="hold" nodeType="clickEffect">
                                  <p:stCondLst>
                                    <p:cond delay="0"/>
                                  </p:stCondLst>
                                  <p:childTnLst>
                                    <p:animClr clrSpc="rgb" dir="cw">
                                      <p:cBhvr>
                                        <p:cTn id="106" dur="2000" fill="hold"/>
                                        <p:tgtEl>
                                          <p:spTgt spid="1219613"/>
                                        </p:tgtEl>
                                        <p:attrNameLst>
                                          <p:attrName>fillcolor</p:attrName>
                                        </p:attrNameLst>
                                      </p:cBhvr>
                                      <p:to>
                                        <a:srgbClr val="33CC33"/>
                                      </p:to>
                                    </p:animClr>
                                    <p:set>
                                      <p:cBhvr>
                                        <p:cTn id="107" dur="2000" fill="hold"/>
                                        <p:tgtEl>
                                          <p:spTgt spid="1219613"/>
                                        </p:tgtEl>
                                        <p:attrNameLst>
                                          <p:attrName>fill.type</p:attrName>
                                        </p:attrNameLst>
                                      </p:cBhvr>
                                      <p:to>
                                        <p:strVal val="solid"/>
                                      </p:to>
                                    </p:set>
                                    <p:set>
                                      <p:cBhvr>
                                        <p:cTn id="108" dur="2000" fill="hold"/>
                                        <p:tgtEl>
                                          <p:spTgt spid="12196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9588" grpId="0" animBg="1"/>
      <p:bldP spid="1219588" grpId="1" animBg="1"/>
      <p:bldP spid="1219589" grpId="0" animBg="1"/>
      <p:bldP spid="1219589" grpId="1" animBg="1"/>
      <p:bldP spid="1219590" grpId="0" animBg="1"/>
      <p:bldP spid="1219590" grpId="1" animBg="1"/>
      <p:bldP spid="1219591" grpId="0" animBg="1"/>
      <p:bldP spid="1219592" grpId="0" animBg="1"/>
      <p:bldP spid="1219593" grpId="0" animBg="1"/>
      <p:bldP spid="1219594" grpId="0" animBg="1"/>
      <p:bldP spid="1219595" grpId="0" animBg="1"/>
      <p:bldP spid="1219596" grpId="0" animBg="1"/>
      <p:bldP spid="1219597" grpId="0" animBg="1"/>
      <p:bldP spid="1219598" grpId="0" animBg="1"/>
      <p:bldP spid="1219599" grpId="0" animBg="1"/>
      <p:bldP spid="1219600" grpId="0" animBg="1"/>
      <p:bldP spid="1219601" grpId="0" animBg="1"/>
      <p:bldP spid="1219602" grpId="0" animBg="1"/>
      <p:bldP spid="1219603" grpId="0" animBg="1"/>
      <p:bldP spid="1219604" grpId="0" animBg="1"/>
      <p:bldP spid="1219605" grpId="0" animBg="1"/>
      <p:bldP spid="1219606" grpId="0" animBg="1"/>
      <p:bldP spid="1219607" grpId="0" animBg="1"/>
      <p:bldP spid="1219608" grpId="0" animBg="1"/>
      <p:bldP spid="1219609" grpId="0" animBg="1"/>
      <p:bldP spid="1219610" grpId="0" animBg="1"/>
      <p:bldP spid="1219611" grpId="0" animBg="1"/>
      <p:bldP spid="1219612" grpId="0" animBg="1"/>
      <p:bldP spid="1219613" grpId="0" animBg="1"/>
      <p:bldP spid="1219614" grpId="0" animBg="1"/>
      <p:bldP spid="1219615" grpId="0" animBg="1"/>
      <p:bldP spid="1219616" grpId="0" animBg="1"/>
      <p:bldP spid="1219617" grpId="0" animBg="1"/>
      <p:bldP spid="1219618" grpId="0" animBg="1"/>
      <p:bldP spid="1219619" grpId="0" animBg="1"/>
      <p:bldP spid="1219620"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t>Hierarchical Directory Systems</a:t>
            </a:r>
          </a:p>
        </p:txBody>
      </p:sp>
      <p:sp>
        <p:nvSpPr>
          <p:cNvPr id="44035" name="Rectangle 3"/>
          <p:cNvSpPr>
            <a:spLocks noGrp="1" noChangeArrowheads="1"/>
          </p:cNvSpPr>
          <p:nvPr>
            <p:ph type="body" idx="1"/>
          </p:nvPr>
        </p:nvSpPr>
        <p:spPr>
          <a:xfrm>
            <a:off x="0" y="866775"/>
            <a:ext cx="9144000" cy="646113"/>
          </a:xfrm>
        </p:spPr>
        <p:txBody>
          <a:bodyPr/>
          <a:lstStyle/>
          <a:p>
            <a:pPr eaLnBrk="1" hangingPunct="1">
              <a:lnSpc>
                <a:spcPct val="90000"/>
              </a:lnSpc>
            </a:pPr>
            <a:r>
              <a:rPr lang="en-US">
                <a:solidFill>
                  <a:schemeClr val="folHlink"/>
                </a:solidFill>
              </a:rPr>
              <a:t>Windows</a:t>
            </a:r>
            <a:r>
              <a:rPr lang="en-US"/>
              <a:t>: one tree per partition or device</a:t>
            </a:r>
          </a:p>
        </p:txBody>
      </p:sp>
      <p:grpSp>
        <p:nvGrpSpPr>
          <p:cNvPr id="44036" name="Group 4"/>
          <p:cNvGrpSpPr>
            <a:grpSpLocks/>
          </p:cNvGrpSpPr>
          <p:nvPr/>
        </p:nvGrpSpPr>
        <p:grpSpPr bwMode="auto">
          <a:xfrm>
            <a:off x="5651500" y="2420938"/>
            <a:ext cx="3228975" cy="2998787"/>
            <a:chOff x="249" y="1525"/>
            <a:chExt cx="2034" cy="1889"/>
          </a:xfrm>
        </p:grpSpPr>
        <p:grpSp>
          <p:nvGrpSpPr>
            <p:cNvPr id="44077" name="Group 5"/>
            <p:cNvGrpSpPr>
              <a:grpSpLocks noChangeAspect="1"/>
            </p:cNvGrpSpPr>
            <p:nvPr/>
          </p:nvGrpSpPr>
          <p:grpSpPr bwMode="auto">
            <a:xfrm>
              <a:off x="249" y="1888"/>
              <a:ext cx="2034" cy="1526"/>
              <a:chOff x="114" y="1434"/>
              <a:chExt cx="2540" cy="1906"/>
            </a:xfrm>
          </p:grpSpPr>
          <p:sp>
            <p:nvSpPr>
              <p:cNvPr id="44079" name="Line 6"/>
              <p:cNvSpPr>
                <a:spLocks noChangeAspect="1" noChangeShapeType="1"/>
              </p:cNvSpPr>
              <p:nvPr/>
            </p:nvSpPr>
            <p:spPr bwMode="auto">
              <a:xfrm flipV="1">
                <a:off x="422" y="1570"/>
                <a:ext cx="95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0" name="Line 7"/>
              <p:cNvSpPr>
                <a:spLocks noChangeAspect="1" noChangeShapeType="1"/>
              </p:cNvSpPr>
              <p:nvPr/>
            </p:nvSpPr>
            <p:spPr bwMode="auto">
              <a:xfrm flipH="1" flipV="1">
                <a:off x="1374" y="1570"/>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1" name="Line 8"/>
              <p:cNvSpPr>
                <a:spLocks noChangeAspect="1" noChangeShapeType="1"/>
              </p:cNvSpPr>
              <p:nvPr/>
            </p:nvSpPr>
            <p:spPr bwMode="auto">
              <a:xfrm>
                <a:off x="1374" y="1570"/>
                <a:ext cx="953"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2" name="Line 9"/>
              <p:cNvSpPr>
                <a:spLocks noChangeAspect="1" noChangeShapeType="1"/>
              </p:cNvSpPr>
              <p:nvPr/>
            </p:nvSpPr>
            <p:spPr bwMode="auto">
              <a:xfrm>
                <a:off x="1374" y="2114"/>
                <a:ext cx="46"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3" name="Line 10"/>
              <p:cNvSpPr>
                <a:spLocks noChangeAspect="1" noChangeShapeType="1"/>
              </p:cNvSpPr>
              <p:nvPr/>
            </p:nvSpPr>
            <p:spPr bwMode="auto">
              <a:xfrm>
                <a:off x="1057" y="2658"/>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4" name="Line 11"/>
              <p:cNvSpPr>
                <a:spLocks noChangeAspect="1" noChangeShapeType="1"/>
              </p:cNvSpPr>
              <p:nvPr/>
            </p:nvSpPr>
            <p:spPr bwMode="auto">
              <a:xfrm flipH="1">
                <a:off x="1057" y="2159"/>
                <a:ext cx="317" cy="499"/>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5" name="Line 12"/>
              <p:cNvSpPr>
                <a:spLocks noChangeAspect="1" noChangeShapeType="1"/>
              </p:cNvSpPr>
              <p:nvPr/>
            </p:nvSpPr>
            <p:spPr bwMode="auto">
              <a:xfrm>
                <a:off x="1374" y="2114"/>
                <a:ext cx="363"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6" name="Line 13"/>
              <p:cNvSpPr>
                <a:spLocks noChangeAspect="1" noChangeShapeType="1"/>
              </p:cNvSpPr>
              <p:nvPr/>
            </p:nvSpPr>
            <p:spPr bwMode="auto">
              <a:xfrm>
                <a:off x="2336" y="2115"/>
                <a:ext cx="181"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7" name="Line 14"/>
              <p:cNvSpPr>
                <a:spLocks noChangeAspect="1" noChangeShapeType="1"/>
              </p:cNvSpPr>
              <p:nvPr/>
            </p:nvSpPr>
            <p:spPr bwMode="auto">
              <a:xfrm>
                <a:off x="431" y="2115"/>
                <a:ext cx="18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8" name="Line 15"/>
              <p:cNvSpPr>
                <a:spLocks noChangeAspect="1" noChangeShapeType="1"/>
              </p:cNvSpPr>
              <p:nvPr/>
            </p:nvSpPr>
            <p:spPr bwMode="auto">
              <a:xfrm flipH="1">
                <a:off x="2154" y="2115"/>
                <a:ext cx="18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89" name="Line 16"/>
              <p:cNvSpPr>
                <a:spLocks noChangeAspect="1" noChangeShapeType="1"/>
              </p:cNvSpPr>
              <p:nvPr/>
            </p:nvSpPr>
            <p:spPr bwMode="auto">
              <a:xfrm flipH="1">
                <a:off x="250" y="2115"/>
                <a:ext cx="181"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90" name="Oval 17"/>
              <p:cNvSpPr>
                <a:spLocks noChangeAspect="1" noChangeArrowheads="1"/>
              </p:cNvSpPr>
              <p:nvPr/>
            </p:nvSpPr>
            <p:spPr bwMode="auto">
              <a:xfrm>
                <a:off x="921" y="3067"/>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091" name="Oval 18"/>
              <p:cNvSpPr>
                <a:spLocks noChangeAspect="1" noChangeArrowheads="1"/>
              </p:cNvSpPr>
              <p:nvPr/>
            </p:nvSpPr>
            <p:spPr bwMode="auto">
              <a:xfrm>
                <a:off x="1284"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092" name="Oval 19"/>
              <p:cNvSpPr>
                <a:spLocks noChangeAspect="1" noChangeArrowheads="1"/>
              </p:cNvSpPr>
              <p:nvPr/>
            </p:nvSpPr>
            <p:spPr bwMode="auto">
              <a:xfrm>
                <a:off x="1610" y="2546"/>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093" name="Rectangle 20"/>
              <p:cNvSpPr>
                <a:spLocks noChangeAspect="1" noChangeArrowheads="1"/>
              </p:cNvSpPr>
              <p:nvPr/>
            </p:nvSpPr>
            <p:spPr bwMode="auto">
              <a:xfrm>
                <a:off x="1238" y="1434"/>
                <a:ext cx="273" cy="272"/>
              </a:xfrm>
              <a:prstGeom prst="rect">
                <a:avLst/>
              </a:prstGeom>
              <a:solidFill>
                <a:srgbClr val="66FFFF"/>
              </a:solidFill>
              <a:ln w="28575" algn="ctr">
                <a:solidFill>
                  <a:schemeClr val="tx1"/>
                </a:solidFill>
                <a:miter lim="800000"/>
                <a:headEnd/>
                <a:tailEnd type="none" w="lg" len="lg"/>
              </a:ln>
            </p:spPr>
            <p:txBody>
              <a:bodyPr wrap="none" anchor="ctr"/>
              <a:lstStyle/>
              <a:p>
                <a:pPr marL="457200" indent="-457200" algn="ctr"/>
                <a:r>
                  <a:rPr lang="en-US" sz="1800" b="0">
                    <a:latin typeface="Helvetica" pitchFamily="34" charset="0"/>
                  </a:rPr>
                  <a:t>\</a:t>
                </a:r>
              </a:p>
            </p:txBody>
          </p:sp>
          <p:sp>
            <p:nvSpPr>
              <p:cNvPr id="44094" name="Rectangle 21"/>
              <p:cNvSpPr>
                <a:spLocks noChangeAspect="1" noChangeArrowheads="1"/>
              </p:cNvSpPr>
              <p:nvPr/>
            </p:nvSpPr>
            <p:spPr bwMode="auto">
              <a:xfrm>
                <a:off x="286" y="1978"/>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sp>
            <p:nvSpPr>
              <p:cNvPr id="44095" name="Rectangle 22"/>
              <p:cNvSpPr>
                <a:spLocks noChangeAspect="1" noChangeArrowheads="1"/>
              </p:cNvSpPr>
              <p:nvPr/>
            </p:nvSpPr>
            <p:spPr bwMode="auto">
              <a:xfrm>
                <a:off x="1238" y="1978"/>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sp>
            <p:nvSpPr>
              <p:cNvPr id="44096" name="Rectangle 23"/>
              <p:cNvSpPr>
                <a:spLocks noChangeAspect="1" noChangeArrowheads="1"/>
              </p:cNvSpPr>
              <p:nvPr/>
            </p:nvSpPr>
            <p:spPr bwMode="auto">
              <a:xfrm>
                <a:off x="2191" y="1978"/>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sp>
            <p:nvSpPr>
              <p:cNvPr id="44097" name="Oval 24"/>
              <p:cNvSpPr>
                <a:spLocks noChangeAspect="1" noChangeArrowheads="1"/>
              </p:cNvSpPr>
              <p:nvPr/>
            </p:nvSpPr>
            <p:spPr bwMode="auto">
              <a:xfrm>
                <a:off x="477"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098" name="Oval 25"/>
              <p:cNvSpPr>
                <a:spLocks noChangeAspect="1" noChangeArrowheads="1"/>
              </p:cNvSpPr>
              <p:nvPr/>
            </p:nvSpPr>
            <p:spPr bwMode="auto">
              <a:xfrm>
                <a:off x="114"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099" name="Oval 26"/>
              <p:cNvSpPr>
                <a:spLocks noChangeAspect="1" noChangeArrowheads="1"/>
              </p:cNvSpPr>
              <p:nvPr/>
            </p:nvSpPr>
            <p:spPr bwMode="auto">
              <a:xfrm>
                <a:off x="2018"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100" name="Oval 27"/>
              <p:cNvSpPr>
                <a:spLocks noChangeAspect="1" noChangeArrowheads="1"/>
              </p:cNvSpPr>
              <p:nvPr/>
            </p:nvSpPr>
            <p:spPr bwMode="auto">
              <a:xfrm>
                <a:off x="2381"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4101" name="Rectangle 28"/>
              <p:cNvSpPr>
                <a:spLocks noChangeAspect="1" noChangeArrowheads="1"/>
              </p:cNvSpPr>
              <p:nvPr/>
            </p:nvSpPr>
            <p:spPr bwMode="auto">
              <a:xfrm>
                <a:off x="921" y="2546"/>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grpSp>
        <p:sp>
          <p:nvSpPr>
            <p:cNvPr id="44078" name="Text Box 29"/>
            <p:cNvSpPr txBox="1">
              <a:spLocks noChangeArrowheads="1"/>
            </p:cNvSpPr>
            <p:nvPr/>
          </p:nvSpPr>
          <p:spPr bwMode="auto">
            <a:xfrm>
              <a:off x="788" y="1525"/>
              <a:ext cx="89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2400" b="0">
                  <a:latin typeface="Helvetica" pitchFamily="34" charset="0"/>
                </a:rPr>
                <a:t>Device D</a:t>
              </a:r>
            </a:p>
          </p:txBody>
        </p:sp>
      </p:grpSp>
      <p:sp>
        <p:nvSpPr>
          <p:cNvPr id="44037" name="Text Box 30"/>
          <p:cNvSpPr txBox="1">
            <a:spLocks noChangeArrowheads="1"/>
          </p:cNvSpPr>
          <p:nvPr/>
        </p:nvSpPr>
        <p:spPr bwMode="auto">
          <a:xfrm>
            <a:off x="4859338" y="5734050"/>
            <a:ext cx="4049712"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400" b="0">
                <a:latin typeface="Helvetica" pitchFamily="34" charset="0"/>
              </a:rPr>
              <a:t>Complete filename example:</a:t>
            </a:r>
          </a:p>
          <a:p>
            <a:r>
              <a:rPr lang="en-US" sz="2400" b="0">
                <a:latin typeface="Helvetica" pitchFamily="34" charset="0"/>
              </a:rPr>
              <a:t>C:\WinNT\EXPLORER.EXE</a:t>
            </a:r>
          </a:p>
        </p:txBody>
      </p:sp>
      <p:grpSp>
        <p:nvGrpSpPr>
          <p:cNvPr id="44038" name="Group 31"/>
          <p:cNvGrpSpPr>
            <a:grpSpLocks/>
          </p:cNvGrpSpPr>
          <p:nvPr/>
        </p:nvGrpSpPr>
        <p:grpSpPr bwMode="auto">
          <a:xfrm>
            <a:off x="-36513" y="2420938"/>
            <a:ext cx="4684713" cy="3689350"/>
            <a:chOff x="2562" y="1525"/>
            <a:chExt cx="2951" cy="2324"/>
          </a:xfrm>
        </p:grpSpPr>
        <p:grpSp>
          <p:nvGrpSpPr>
            <p:cNvPr id="44039" name="Group 32"/>
            <p:cNvGrpSpPr>
              <a:grpSpLocks noChangeAspect="1"/>
            </p:cNvGrpSpPr>
            <p:nvPr/>
          </p:nvGrpSpPr>
          <p:grpSpPr bwMode="auto">
            <a:xfrm>
              <a:off x="3334" y="1888"/>
              <a:ext cx="2179" cy="1961"/>
              <a:chOff x="1783" y="1616"/>
              <a:chExt cx="2722" cy="2450"/>
            </a:xfrm>
          </p:grpSpPr>
          <p:sp>
            <p:nvSpPr>
              <p:cNvPr id="44043" name="Line 33"/>
              <p:cNvSpPr>
                <a:spLocks noChangeAspect="1" noChangeShapeType="1"/>
              </p:cNvSpPr>
              <p:nvPr/>
            </p:nvSpPr>
            <p:spPr bwMode="auto">
              <a:xfrm flipV="1">
                <a:off x="1919" y="1752"/>
                <a:ext cx="95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44" name="Line 34"/>
              <p:cNvSpPr>
                <a:spLocks noChangeAspect="1" noChangeShapeType="1"/>
              </p:cNvSpPr>
              <p:nvPr/>
            </p:nvSpPr>
            <p:spPr bwMode="auto">
              <a:xfrm flipH="1" flipV="1">
                <a:off x="2871" y="1752"/>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45" name="Line 35"/>
              <p:cNvSpPr>
                <a:spLocks noChangeAspect="1" noChangeShapeType="1"/>
              </p:cNvSpPr>
              <p:nvPr/>
            </p:nvSpPr>
            <p:spPr bwMode="auto">
              <a:xfrm>
                <a:off x="2871" y="1752"/>
                <a:ext cx="953"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46" name="Line 36"/>
              <p:cNvSpPr>
                <a:spLocks noChangeAspect="1" noChangeShapeType="1"/>
              </p:cNvSpPr>
              <p:nvPr/>
            </p:nvSpPr>
            <p:spPr bwMode="auto">
              <a:xfrm>
                <a:off x="3824" y="2296"/>
                <a:ext cx="363" cy="59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47" name="Line 37"/>
              <p:cNvSpPr>
                <a:spLocks noChangeAspect="1" noChangeShapeType="1"/>
              </p:cNvSpPr>
              <p:nvPr/>
            </p:nvSpPr>
            <p:spPr bwMode="auto">
              <a:xfrm>
                <a:off x="3824" y="2296"/>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48" name="Line 38"/>
              <p:cNvSpPr>
                <a:spLocks noChangeAspect="1" noChangeShapeType="1"/>
              </p:cNvSpPr>
              <p:nvPr/>
            </p:nvSpPr>
            <p:spPr bwMode="auto">
              <a:xfrm>
                <a:off x="1919" y="2296"/>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49" name="Line 39"/>
              <p:cNvSpPr>
                <a:spLocks noChangeAspect="1" noChangeShapeType="1"/>
              </p:cNvSpPr>
              <p:nvPr/>
            </p:nvSpPr>
            <p:spPr bwMode="auto">
              <a:xfrm>
                <a:off x="2871" y="2296"/>
                <a:ext cx="46"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0" name="Line 40"/>
              <p:cNvSpPr>
                <a:spLocks noChangeAspect="1" noChangeShapeType="1"/>
              </p:cNvSpPr>
              <p:nvPr/>
            </p:nvSpPr>
            <p:spPr bwMode="auto">
              <a:xfrm>
                <a:off x="2554" y="2840"/>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1" name="Line 41"/>
              <p:cNvSpPr>
                <a:spLocks noChangeAspect="1" noChangeShapeType="1"/>
              </p:cNvSpPr>
              <p:nvPr/>
            </p:nvSpPr>
            <p:spPr bwMode="auto">
              <a:xfrm flipH="1">
                <a:off x="2554" y="2341"/>
                <a:ext cx="317" cy="499"/>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2" name="Line 42"/>
              <p:cNvSpPr>
                <a:spLocks noChangeAspect="1" noChangeShapeType="1"/>
              </p:cNvSpPr>
              <p:nvPr/>
            </p:nvSpPr>
            <p:spPr bwMode="auto">
              <a:xfrm>
                <a:off x="2871" y="2296"/>
                <a:ext cx="363"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3" name="Line 43"/>
              <p:cNvSpPr>
                <a:spLocks noChangeAspect="1" noChangeShapeType="1"/>
              </p:cNvSpPr>
              <p:nvPr/>
            </p:nvSpPr>
            <p:spPr bwMode="auto">
              <a:xfrm flipH="1">
                <a:off x="3461" y="2886"/>
                <a:ext cx="363" cy="499"/>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4" name="Line 44"/>
              <p:cNvSpPr>
                <a:spLocks noChangeAspect="1" noChangeShapeType="1"/>
              </p:cNvSpPr>
              <p:nvPr/>
            </p:nvSpPr>
            <p:spPr bwMode="auto">
              <a:xfrm>
                <a:off x="3824" y="2886"/>
                <a:ext cx="363" cy="499"/>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5" name="Line 45"/>
              <p:cNvSpPr>
                <a:spLocks noChangeAspect="1" noChangeShapeType="1"/>
              </p:cNvSpPr>
              <p:nvPr/>
            </p:nvSpPr>
            <p:spPr bwMode="auto">
              <a:xfrm>
                <a:off x="4187" y="3385"/>
                <a:ext cx="181"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6" name="Line 46"/>
              <p:cNvSpPr>
                <a:spLocks noChangeAspect="1" noChangeShapeType="1"/>
              </p:cNvSpPr>
              <p:nvPr/>
            </p:nvSpPr>
            <p:spPr bwMode="auto">
              <a:xfrm>
                <a:off x="3461" y="3385"/>
                <a:ext cx="18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7" name="Line 47"/>
              <p:cNvSpPr>
                <a:spLocks noChangeAspect="1" noChangeShapeType="1"/>
              </p:cNvSpPr>
              <p:nvPr/>
            </p:nvSpPr>
            <p:spPr bwMode="auto">
              <a:xfrm flipH="1">
                <a:off x="4005" y="3385"/>
                <a:ext cx="18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4058" name="Line 48"/>
              <p:cNvSpPr>
                <a:spLocks noChangeAspect="1" noChangeShapeType="1"/>
              </p:cNvSpPr>
              <p:nvPr/>
            </p:nvSpPr>
            <p:spPr bwMode="auto">
              <a:xfrm flipH="1">
                <a:off x="3280" y="3385"/>
                <a:ext cx="181"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nvGrpSpPr>
              <p:cNvPr id="44059" name="Group 49"/>
              <p:cNvGrpSpPr>
                <a:grpSpLocks noChangeAspect="1"/>
              </p:cNvGrpSpPr>
              <p:nvPr/>
            </p:nvGrpSpPr>
            <p:grpSpPr bwMode="auto">
              <a:xfrm>
                <a:off x="1783" y="1616"/>
                <a:ext cx="2722" cy="2450"/>
                <a:chOff x="1474" y="845"/>
                <a:chExt cx="2722" cy="2450"/>
              </a:xfrm>
            </p:grpSpPr>
            <p:sp>
              <p:nvSpPr>
                <p:cNvPr id="44060" name="Oval 50"/>
                <p:cNvSpPr>
                  <a:spLocks noChangeAspect="1" noChangeArrowheads="1"/>
                </p:cNvSpPr>
                <p:nvPr/>
              </p:nvSpPr>
              <p:spPr bwMode="auto">
                <a:xfrm>
                  <a:off x="1474" y="1956"/>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61" name="Oval 51"/>
                <p:cNvSpPr>
                  <a:spLocks noChangeAspect="1" noChangeArrowheads="1"/>
                </p:cNvSpPr>
                <p:nvPr/>
              </p:nvSpPr>
              <p:spPr bwMode="auto">
                <a:xfrm>
                  <a:off x="2109" y="2478"/>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62" name="Oval 52"/>
                <p:cNvSpPr>
                  <a:spLocks noChangeAspect="1" noChangeArrowheads="1"/>
                </p:cNvSpPr>
                <p:nvPr/>
              </p:nvSpPr>
              <p:spPr bwMode="auto">
                <a:xfrm>
                  <a:off x="2472" y="1956"/>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63" name="Oval 53"/>
                <p:cNvSpPr>
                  <a:spLocks noChangeAspect="1" noChangeArrowheads="1"/>
                </p:cNvSpPr>
                <p:nvPr/>
              </p:nvSpPr>
              <p:spPr bwMode="auto">
                <a:xfrm>
                  <a:off x="3742" y="1956"/>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64" name="Rectangle 54"/>
                <p:cNvSpPr>
                  <a:spLocks noChangeAspect="1" noChangeArrowheads="1"/>
                </p:cNvSpPr>
                <p:nvPr/>
              </p:nvSpPr>
              <p:spPr bwMode="auto">
                <a:xfrm>
                  <a:off x="2426" y="845"/>
                  <a:ext cx="273" cy="272"/>
                </a:xfrm>
                <a:prstGeom prst="rect">
                  <a:avLst/>
                </a:prstGeom>
                <a:solidFill>
                  <a:srgbClr val="00FF00"/>
                </a:solidFill>
                <a:ln w="28575" algn="ctr">
                  <a:solidFill>
                    <a:schemeClr val="tx1"/>
                  </a:solidFill>
                  <a:miter lim="800000"/>
                  <a:headEnd/>
                  <a:tailEnd type="none" w="lg" len="lg"/>
                </a:ln>
              </p:spPr>
              <p:txBody>
                <a:bodyPr wrap="none" anchor="ctr"/>
                <a:lstStyle/>
                <a:p>
                  <a:pPr marL="457200" indent="-457200" algn="ctr"/>
                  <a:r>
                    <a:rPr lang="en-US" sz="1800" b="0">
                      <a:latin typeface="Helvetica" pitchFamily="34" charset="0"/>
                    </a:rPr>
                    <a:t>\</a:t>
                  </a:r>
                </a:p>
              </p:txBody>
            </p:sp>
            <p:sp>
              <p:nvSpPr>
                <p:cNvPr id="44065" name="Rectangle 55"/>
                <p:cNvSpPr>
                  <a:spLocks noChangeAspect="1" noChangeArrowheads="1"/>
                </p:cNvSpPr>
                <p:nvPr/>
              </p:nvSpPr>
              <p:spPr bwMode="auto">
                <a:xfrm>
                  <a:off x="1474" y="1389"/>
                  <a:ext cx="273" cy="272"/>
                </a:xfrm>
                <a:prstGeom prst="rect">
                  <a:avLst/>
                </a:prstGeom>
                <a:solidFill>
                  <a:srgbClr val="00FF00"/>
                </a:solidFill>
                <a:ln w="28575" algn="ctr">
                  <a:solidFill>
                    <a:schemeClr val="tx1"/>
                  </a:solidFill>
                  <a:miter lim="800000"/>
                  <a:headEnd/>
                  <a:tailEnd type="none" w="lg" len="lg"/>
                </a:ln>
              </p:spPr>
              <p:txBody>
                <a:bodyPr wrap="none" anchor="ctr"/>
                <a:lstStyle/>
                <a:p>
                  <a:pPr marL="457200" indent="-457200" algn="ctr"/>
                  <a:endParaRPr lang="nb-NO" sz="1800" b="0">
                    <a:latin typeface="Helvetica" pitchFamily="34" charset="0"/>
                  </a:endParaRPr>
                </a:p>
              </p:txBody>
            </p:sp>
            <p:sp>
              <p:nvSpPr>
                <p:cNvPr id="44066" name="Rectangle 56"/>
                <p:cNvSpPr>
                  <a:spLocks noChangeAspect="1" noChangeArrowheads="1"/>
                </p:cNvSpPr>
                <p:nvPr/>
              </p:nvSpPr>
              <p:spPr bwMode="auto">
                <a:xfrm>
                  <a:off x="2426" y="1389"/>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4067" name="Rectangle 57"/>
                <p:cNvSpPr>
                  <a:spLocks noChangeAspect="1" noChangeArrowheads="1"/>
                </p:cNvSpPr>
                <p:nvPr/>
              </p:nvSpPr>
              <p:spPr bwMode="auto">
                <a:xfrm>
                  <a:off x="3379" y="1389"/>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4068" name="Oval 58"/>
                <p:cNvSpPr>
                  <a:spLocks noChangeAspect="1" noChangeArrowheads="1"/>
                </p:cNvSpPr>
                <p:nvPr/>
              </p:nvSpPr>
              <p:spPr bwMode="auto">
                <a:xfrm>
                  <a:off x="3198" y="3022"/>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69" name="Oval 59"/>
                <p:cNvSpPr>
                  <a:spLocks noChangeAspect="1" noChangeArrowheads="1"/>
                </p:cNvSpPr>
                <p:nvPr/>
              </p:nvSpPr>
              <p:spPr bwMode="auto">
                <a:xfrm>
                  <a:off x="2835" y="3022"/>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70" name="Oval 60"/>
                <p:cNvSpPr>
                  <a:spLocks noChangeAspect="1" noChangeArrowheads="1"/>
                </p:cNvSpPr>
                <p:nvPr/>
              </p:nvSpPr>
              <p:spPr bwMode="auto">
                <a:xfrm>
                  <a:off x="3560" y="3022"/>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71" name="Oval 61"/>
                <p:cNvSpPr>
                  <a:spLocks noChangeAspect="1" noChangeArrowheads="1"/>
                </p:cNvSpPr>
                <p:nvPr/>
              </p:nvSpPr>
              <p:spPr bwMode="auto">
                <a:xfrm>
                  <a:off x="3923" y="3022"/>
                  <a:ext cx="273" cy="27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4072" name="Rectangle 62"/>
                <p:cNvSpPr>
                  <a:spLocks noChangeAspect="1" noChangeArrowheads="1"/>
                </p:cNvSpPr>
                <p:nvPr/>
              </p:nvSpPr>
              <p:spPr bwMode="auto">
                <a:xfrm>
                  <a:off x="2109" y="1956"/>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4073" name="Rectangle 63"/>
                <p:cNvSpPr>
                  <a:spLocks noChangeAspect="1" noChangeArrowheads="1"/>
                </p:cNvSpPr>
                <p:nvPr/>
              </p:nvSpPr>
              <p:spPr bwMode="auto">
                <a:xfrm>
                  <a:off x="2789" y="1956"/>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4074" name="Rectangle 64"/>
                <p:cNvSpPr>
                  <a:spLocks noChangeAspect="1" noChangeArrowheads="1"/>
                </p:cNvSpPr>
                <p:nvPr/>
              </p:nvSpPr>
              <p:spPr bwMode="auto">
                <a:xfrm>
                  <a:off x="3379" y="1956"/>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4075" name="Rectangle 65"/>
                <p:cNvSpPr>
                  <a:spLocks noChangeAspect="1" noChangeArrowheads="1"/>
                </p:cNvSpPr>
                <p:nvPr/>
              </p:nvSpPr>
              <p:spPr bwMode="auto">
                <a:xfrm>
                  <a:off x="3016" y="2478"/>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4076" name="Rectangle 66"/>
                <p:cNvSpPr>
                  <a:spLocks noChangeAspect="1" noChangeArrowheads="1"/>
                </p:cNvSpPr>
                <p:nvPr/>
              </p:nvSpPr>
              <p:spPr bwMode="auto">
                <a:xfrm>
                  <a:off x="3742" y="2478"/>
                  <a:ext cx="273" cy="272"/>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grpSp>
        </p:grpSp>
        <p:sp>
          <p:nvSpPr>
            <p:cNvPr id="44040" name="Text Box 67"/>
            <p:cNvSpPr txBox="1">
              <a:spLocks noChangeArrowheads="1"/>
            </p:cNvSpPr>
            <p:nvPr/>
          </p:nvSpPr>
          <p:spPr bwMode="auto">
            <a:xfrm>
              <a:off x="3788" y="1525"/>
              <a:ext cx="89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2400" b="0">
                  <a:latin typeface="Helvetica" pitchFamily="34" charset="0"/>
                </a:rPr>
                <a:t>Device C</a:t>
              </a:r>
            </a:p>
          </p:txBody>
        </p:sp>
        <p:sp>
          <p:nvSpPr>
            <p:cNvPr id="44041" name="Text Box 68"/>
            <p:cNvSpPr txBox="1">
              <a:spLocks noChangeArrowheads="1"/>
            </p:cNvSpPr>
            <p:nvPr/>
          </p:nvSpPr>
          <p:spPr bwMode="auto">
            <a:xfrm>
              <a:off x="2971" y="2115"/>
              <a:ext cx="58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WINNT</a:t>
              </a:r>
            </a:p>
          </p:txBody>
        </p:sp>
        <p:sp>
          <p:nvSpPr>
            <p:cNvPr id="44042" name="Text Box 69"/>
            <p:cNvSpPr txBox="1">
              <a:spLocks noChangeArrowheads="1"/>
            </p:cNvSpPr>
            <p:nvPr/>
          </p:nvSpPr>
          <p:spPr bwMode="auto">
            <a:xfrm>
              <a:off x="2562" y="2976"/>
              <a:ext cx="122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EXPLORER.EXE</a:t>
              </a:r>
            </a:p>
          </p:txBody>
        </p:sp>
      </p:gr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t>Hierarchical Directory Systems</a:t>
            </a:r>
          </a:p>
        </p:txBody>
      </p:sp>
      <p:sp>
        <p:nvSpPr>
          <p:cNvPr id="45059" name="Rectangle 3"/>
          <p:cNvSpPr>
            <a:spLocks noGrp="1" noChangeArrowheads="1"/>
          </p:cNvSpPr>
          <p:nvPr>
            <p:ph type="body" idx="1"/>
          </p:nvPr>
        </p:nvSpPr>
        <p:spPr>
          <a:xfrm>
            <a:off x="0" y="866775"/>
            <a:ext cx="9144000" cy="1211263"/>
          </a:xfrm>
        </p:spPr>
        <p:txBody>
          <a:bodyPr/>
          <a:lstStyle/>
          <a:p>
            <a:pPr eaLnBrk="1" hangingPunct="1"/>
            <a:r>
              <a:rPr lang="en-US">
                <a:solidFill>
                  <a:schemeClr val="folHlink"/>
                </a:solidFill>
              </a:rPr>
              <a:t>Unix</a:t>
            </a:r>
            <a:r>
              <a:rPr lang="en-US"/>
              <a:t>: single acyclic graph</a:t>
            </a:r>
            <a:br>
              <a:rPr lang="en-US"/>
            </a:br>
            <a:r>
              <a:rPr lang="en-US"/>
              <a:t>spanning several devices</a:t>
            </a:r>
          </a:p>
        </p:txBody>
      </p:sp>
      <p:sp>
        <p:nvSpPr>
          <p:cNvPr id="45060" name="Line 4"/>
          <p:cNvSpPr>
            <a:spLocks noChangeShapeType="1"/>
          </p:cNvSpPr>
          <p:nvPr/>
        </p:nvSpPr>
        <p:spPr bwMode="auto">
          <a:xfrm flipH="1" flipV="1">
            <a:off x="4787900" y="2636838"/>
            <a:ext cx="661988" cy="719137"/>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1" name="Line 5"/>
          <p:cNvSpPr>
            <a:spLocks noChangeShapeType="1"/>
          </p:cNvSpPr>
          <p:nvPr/>
        </p:nvSpPr>
        <p:spPr bwMode="auto">
          <a:xfrm>
            <a:off x="4859338" y="2708275"/>
            <a:ext cx="1801812" cy="64770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2" name="Line 6"/>
          <p:cNvSpPr>
            <a:spLocks noChangeAspect="1" noChangeShapeType="1"/>
          </p:cNvSpPr>
          <p:nvPr/>
        </p:nvSpPr>
        <p:spPr bwMode="auto">
          <a:xfrm>
            <a:off x="6661150" y="3355975"/>
            <a:ext cx="460375" cy="750888"/>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3" name="Line 7"/>
          <p:cNvSpPr>
            <a:spLocks noChangeAspect="1" noChangeShapeType="1"/>
          </p:cNvSpPr>
          <p:nvPr/>
        </p:nvSpPr>
        <p:spPr bwMode="auto">
          <a:xfrm>
            <a:off x="6661150" y="3355975"/>
            <a:ext cx="0" cy="69215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4" name="Line 8"/>
          <p:cNvSpPr>
            <a:spLocks noChangeAspect="1" noChangeShapeType="1"/>
          </p:cNvSpPr>
          <p:nvPr/>
        </p:nvSpPr>
        <p:spPr bwMode="auto">
          <a:xfrm>
            <a:off x="5449888" y="3355975"/>
            <a:ext cx="58737" cy="69215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5" name="Line 9"/>
          <p:cNvSpPr>
            <a:spLocks noChangeAspect="1" noChangeShapeType="1"/>
          </p:cNvSpPr>
          <p:nvPr/>
        </p:nvSpPr>
        <p:spPr bwMode="auto">
          <a:xfrm>
            <a:off x="5046663" y="4048125"/>
            <a:ext cx="0" cy="69056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6" name="Line 10"/>
          <p:cNvSpPr>
            <a:spLocks noChangeAspect="1" noChangeShapeType="1"/>
          </p:cNvSpPr>
          <p:nvPr/>
        </p:nvSpPr>
        <p:spPr bwMode="auto">
          <a:xfrm flipH="1">
            <a:off x="5046663" y="3413125"/>
            <a:ext cx="403225" cy="63500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7" name="Line 11"/>
          <p:cNvSpPr>
            <a:spLocks noChangeAspect="1" noChangeShapeType="1"/>
          </p:cNvSpPr>
          <p:nvPr/>
        </p:nvSpPr>
        <p:spPr bwMode="auto">
          <a:xfrm>
            <a:off x="5449888" y="3355975"/>
            <a:ext cx="461962" cy="692150"/>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8" name="Line 12"/>
          <p:cNvSpPr>
            <a:spLocks noChangeAspect="1" noChangeShapeType="1"/>
          </p:cNvSpPr>
          <p:nvPr/>
        </p:nvSpPr>
        <p:spPr bwMode="auto">
          <a:xfrm flipH="1">
            <a:off x="6199188" y="4106863"/>
            <a:ext cx="461962" cy="633412"/>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69" name="Line 13"/>
          <p:cNvSpPr>
            <a:spLocks noChangeAspect="1" noChangeShapeType="1"/>
          </p:cNvSpPr>
          <p:nvPr/>
        </p:nvSpPr>
        <p:spPr bwMode="auto">
          <a:xfrm>
            <a:off x="6661150" y="4106863"/>
            <a:ext cx="460375" cy="633412"/>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70" name="Line 14"/>
          <p:cNvSpPr>
            <a:spLocks noChangeAspect="1" noChangeShapeType="1"/>
          </p:cNvSpPr>
          <p:nvPr/>
        </p:nvSpPr>
        <p:spPr bwMode="auto">
          <a:xfrm>
            <a:off x="7121525" y="4740275"/>
            <a:ext cx="230188" cy="69056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71" name="Line 15"/>
          <p:cNvSpPr>
            <a:spLocks noChangeAspect="1" noChangeShapeType="1"/>
          </p:cNvSpPr>
          <p:nvPr/>
        </p:nvSpPr>
        <p:spPr bwMode="auto">
          <a:xfrm>
            <a:off x="6199188" y="4740275"/>
            <a:ext cx="231775" cy="69056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72" name="Line 16"/>
          <p:cNvSpPr>
            <a:spLocks noChangeAspect="1" noChangeShapeType="1"/>
          </p:cNvSpPr>
          <p:nvPr/>
        </p:nvSpPr>
        <p:spPr bwMode="auto">
          <a:xfrm flipH="1">
            <a:off x="6891338" y="4740275"/>
            <a:ext cx="230187" cy="69056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73" name="Line 17"/>
          <p:cNvSpPr>
            <a:spLocks noChangeAspect="1" noChangeShapeType="1"/>
          </p:cNvSpPr>
          <p:nvPr/>
        </p:nvSpPr>
        <p:spPr bwMode="auto">
          <a:xfrm flipH="1">
            <a:off x="5969000" y="4740275"/>
            <a:ext cx="230188" cy="690563"/>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74" name="Line 18"/>
          <p:cNvSpPr>
            <a:spLocks noChangeShapeType="1"/>
          </p:cNvSpPr>
          <p:nvPr/>
        </p:nvSpPr>
        <p:spPr bwMode="auto">
          <a:xfrm flipH="1">
            <a:off x="3059113" y="2708275"/>
            <a:ext cx="1728787" cy="649288"/>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75" name="Oval 19"/>
          <p:cNvSpPr>
            <a:spLocks noChangeAspect="1" noChangeArrowheads="1"/>
          </p:cNvSpPr>
          <p:nvPr/>
        </p:nvSpPr>
        <p:spPr bwMode="auto">
          <a:xfrm>
            <a:off x="4873625" y="4567238"/>
            <a:ext cx="347663" cy="347662"/>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76" name="Oval 20"/>
          <p:cNvSpPr>
            <a:spLocks noChangeAspect="1" noChangeArrowheads="1"/>
          </p:cNvSpPr>
          <p:nvPr/>
        </p:nvSpPr>
        <p:spPr bwMode="auto">
          <a:xfrm>
            <a:off x="5335588" y="3903663"/>
            <a:ext cx="346075" cy="347662"/>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77" name="Oval 21"/>
          <p:cNvSpPr>
            <a:spLocks noChangeAspect="1" noChangeArrowheads="1"/>
          </p:cNvSpPr>
          <p:nvPr/>
        </p:nvSpPr>
        <p:spPr bwMode="auto">
          <a:xfrm>
            <a:off x="6950075" y="3903663"/>
            <a:ext cx="346075" cy="347662"/>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78" name="Rectangle 22"/>
          <p:cNvSpPr>
            <a:spLocks noChangeAspect="1" noChangeArrowheads="1"/>
          </p:cNvSpPr>
          <p:nvPr/>
        </p:nvSpPr>
        <p:spPr bwMode="auto">
          <a:xfrm>
            <a:off x="4643438" y="2492375"/>
            <a:ext cx="347662" cy="346075"/>
          </a:xfrm>
          <a:prstGeom prst="rect">
            <a:avLst/>
          </a:prstGeom>
          <a:solidFill>
            <a:srgbClr val="00FF00"/>
          </a:solidFill>
          <a:ln w="28575" algn="ctr">
            <a:solidFill>
              <a:schemeClr val="tx1"/>
            </a:solidFill>
            <a:miter lim="800000"/>
            <a:headEnd/>
            <a:tailEnd type="none" w="lg" len="lg"/>
          </a:ln>
        </p:spPr>
        <p:txBody>
          <a:bodyPr wrap="none" anchor="ctr"/>
          <a:lstStyle/>
          <a:p>
            <a:pPr marL="457200" indent="-457200" algn="ctr"/>
            <a:r>
              <a:rPr lang="en-US" sz="1800" b="0">
                <a:latin typeface="Helvetica" pitchFamily="34" charset="0"/>
              </a:rPr>
              <a:t>/</a:t>
            </a:r>
          </a:p>
        </p:txBody>
      </p:sp>
      <p:sp>
        <p:nvSpPr>
          <p:cNvPr id="45079" name="Rectangle 23"/>
          <p:cNvSpPr>
            <a:spLocks noChangeAspect="1" noChangeArrowheads="1"/>
          </p:cNvSpPr>
          <p:nvPr/>
        </p:nvSpPr>
        <p:spPr bwMode="auto">
          <a:xfrm>
            <a:off x="5276850" y="3182938"/>
            <a:ext cx="347663"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80" name="Rectangle 24"/>
          <p:cNvSpPr>
            <a:spLocks noChangeAspect="1" noChangeArrowheads="1"/>
          </p:cNvSpPr>
          <p:nvPr/>
        </p:nvSpPr>
        <p:spPr bwMode="auto">
          <a:xfrm>
            <a:off x="6488113" y="3182938"/>
            <a:ext cx="347662"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81" name="Oval 25"/>
          <p:cNvSpPr>
            <a:spLocks noChangeAspect="1" noChangeArrowheads="1"/>
          </p:cNvSpPr>
          <p:nvPr/>
        </p:nvSpPr>
        <p:spPr bwMode="auto">
          <a:xfrm>
            <a:off x="6257925" y="5257800"/>
            <a:ext cx="347663" cy="34766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82" name="Oval 26"/>
          <p:cNvSpPr>
            <a:spLocks noChangeAspect="1" noChangeArrowheads="1"/>
          </p:cNvSpPr>
          <p:nvPr/>
        </p:nvSpPr>
        <p:spPr bwMode="auto">
          <a:xfrm>
            <a:off x="5797550" y="5257800"/>
            <a:ext cx="346075" cy="34766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83" name="Oval 27"/>
          <p:cNvSpPr>
            <a:spLocks noChangeAspect="1" noChangeArrowheads="1"/>
          </p:cNvSpPr>
          <p:nvPr/>
        </p:nvSpPr>
        <p:spPr bwMode="auto">
          <a:xfrm>
            <a:off x="6718300" y="5257800"/>
            <a:ext cx="346075" cy="34766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84" name="Oval 28"/>
          <p:cNvSpPr>
            <a:spLocks noChangeAspect="1" noChangeArrowheads="1"/>
          </p:cNvSpPr>
          <p:nvPr/>
        </p:nvSpPr>
        <p:spPr bwMode="auto">
          <a:xfrm>
            <a:off x="7178675" y="5257800"/>
            <a:ext cx="347663" cy="347663"/>
          </a:xfrm>
          <a:prstGeom prst="ellipse">
            <a:avLst/>
          </a:prstGeom>
          <a:solidFill>
            <a:srgbClr val="00FF00"/>
          </a:solidFill>
          <a:ln w="28575" algn="ctr">
            <a:solidFill>
              <a:schemeClr val="tx1"/>
            </a:solidFill>
            <a:round/>
            <a:headEnd/>
            <a:tailEnd type="none" w="lg" len="lg"/>
          </a:ln>
        </p:spPr>
        <p:txBody>
          <a:bodyPr wrap="none" anchor="ctr"/>
          <a:lstStyle/>
          <a:p>
            <a:endParaRPr lang="nb-NO"/>
          </a:p>
        </p:txBody>
      </p:sp>
      <p:sp>
        <p:nvSpPr>
          <p:cNvPr id="45085" name="Rectangle 29"/>
          <p:cNvSpPr>
            <a:spLocks noChangeAspect="1" noChangeArrowheads="1"/>
          </p:cNvSpPr>
          <p:nvPr/>
        </p:nvSpPr>
        <p:spPr bwMode="auto">
          <a:xfrm>
            <a:off x="4873625" y="3903663"/>
            <a:ext cx="347663"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86" name="Rectangle 30"/>
          <p:cNvSpPr>
            <a:spLocks noChangeAspect="1" noChangeArrowheads="1"/>
          </p:cNvSpPr>
          <p:nvPr/>
        </p:nvSpPr>
        <p:spPr bwMode="auto">
          <a:xfrm>
            <a:off x="5738813" y="3903663"/>
            <a:ext cx="346075"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87" name="Rectangle 31"/>
          <p:cNvSpPr>
            <a:spLocks noChangeAspect="1" noChangeArrowheads="1"/>
          </p:cNvSpPr>
          <p:nvPr/>
        </p:nvSpPr>
        <p:spPr bwMode="auto">
          <a:xfrm>
            <a:off x="6488113" y="3903663"/>
            <a:ext cx="347662"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88" name="Rectangle 32"/>
          <p:cNvSpPr>
            <a:spLocks noChangeAspect="1" noChangeArrowheads="1"/>
          </p:cNvSpPr>
          <p:nvPr/>
        </p:nvSpPr>
        <p:spPr bwMode="auto">
          <a:xfrm>
            <a:off x="6026150" y="4567238"/>
            <a:ext cx="347663"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89" name="Rectangle 33"/>
          <p:cNvSpPr>
            <a:spLocks noChangeAspect="1" noChangeArrowheads="1"/>
          </p:cNvSpPr>
          <p:nvPr/>
        </p:nvSpPr>
        <p:spPr bwMode="auto">
          <a:xfrm>
            <a:off x="6950075" y="4567238"/>
            <a:ext cx="346075"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sp>
        <p:nvSpPr>
          <p:cNvPr id="45090" name="Text Box 34"/>
          <p:cNvSpPr txBox="1">
            <a:spLocks noChangeArrowheads="1"/>
          </p:cNvSpPr>
          <p:nvPr/>
        </p:nvSpPr>
        <p:spPr bwMode="auto">
          <a:xfrm>
            <a:off x="1965325" y="3068638"/>
            <a:ext cx="8191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cdrom</a:t>
            </a:r>
          </a:p>
        </p:txBody>
      </p:sp>
      <p:sp>
        <p:nvSpPr>
          <p:cNvPr id="1221667" name="Text Box 35"/>
          <p:cNvSpPr txBox="1">
            <a:spLocks noChangeArrowheads="1"/>
          </p:cNvSpPr>
          <p:nvPr/>
        </p:nvSpPr>
        <p:spPr bwMode="auto">
          <a:xfrm>
            <a:off x="4859338" y="5734050"/>
            <a:ext cx="4049712"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400" b="0">
                <a:latin typeface="Helvetica" pitchFamily="34" charset="0"/>
              </a:rPr>
              <a:t>Complete filename example:</a:t>
            </a:r>
          </a:p>
          <a:p>
            <a:r>
              <a:rPr lang="en-US" sz="2400" b="0">
                <a:latin typeface="Helvetica" pitchFamily="34" charset="0"/>
              </a:rPr>
              <a:t>/cdrom/doc/Howto</a:t>
            </a:r>
          </a:p>
        </p:txBody>
      </p:sp>
      <p:sp>
        <p:nvSpPr>
          <p:cNvPr id="1221668" name="Rectangle 36"/>
          <p:cNvSpPr>
            <a:spLocks noChangeAspect="1" noChangeArrowheads="1"/>
          </p:cNvSpPr>
          <p:nvPr/>
        </p:nvSpPr>
        <p:spPr bwMode="auto">
          <a:xfrm>
            <a:off x="2916238" y="3154363"/>
            <a:ext cx="347662" cy="346075"/>
          </a:xfrm>
          <a:prstGeom prst="rect">
            <a:avLst/>
          </a:prstGeom>
          <a:solidFill>
            <a:srgbClr val="00FF00"/>
          </a:solidFill>
          <a:ln w="28575" algn="ctr">
            <a:solidFill>
              <a:schemeClr val="tx1"/>
            </a:solidFill>
            <a:miter lim="800000"/>
            <a:headEnd/>
            <a:tailEnd type="none" w="lg" len="lg"/>
          </a:ln>
        </p:spPr>
        <p:txBody>
          <a:bodyPr wrap="none" anchor="ctr"/>
          <a:lstStyle/>
          <a:p>
            <a:endParaRPr lang="nb-NO"/>
          </a:p>
        </p:txBody>
      </p:sp>
      <p:grpSp>
        <p:nvGrpSpPr>
          <p:cNvPr id="2" name="Group 37"/>
          <p:cNvGrpSpPr>
            <a:grpSpLocks/>
          </p:cNvGrpSpPr>
          <p:nvPr/>
        </p:nvGrpSpPr>
        <p:grpSpPr bwMode="auto">
          <a:xfrm>
            <a:off x="684213" y="4102100"/>
            <a:ext cx="4040187" cy="2422525"/>
            <a:chOff x="419" y="2024"/>
            <a:chExt cx="2545" cy="1526"/>
          </a:xfrm>
        </p:grpSpPr>
        <p:grpSp>
          <p:nvGrpSpPr>
            <p:cNvPr id="45095" name="Group 38"/>
            <p:cNvGrpSpPr>
              <a:grpSpLocks noChangeAspect="1"/>
            </p:cNvGrpSpPr>
            <p:nvPr/>
          </p:nvGrpSpPr>
          <p:grpSpPr bwMode="auto">
            <a:xfrm>
              <a:off x="930" y="2024"/>
              <a:ext cx="2034" cy="1526"/>
              <a:chOff x="114" y="1434"/>
              <a:chExt cx="2540" cy="1906"/>
            </a:xfrm>
          </p:grpSpPr>
          <p:sp>
            <p:nvSpPr>
              <p:cNvPr id="45098" name="Line 39"/>
              <p:cNvSpPr>
                <a:spLocks noChangeAspect="1" noChangeShapeType="1"/>
              </p:cNvSpPr>
              <p:nvPr/>
            </p:nvSpPr>
            <p:spPr bwMode="auto">
              <a:xfrm flipV="1">
                <a:off x="422" y="1570"/>
                <a:ext cx="95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099" name="Line 40"/>
              <p:cNvSpPr>
                <a:spLocks noChangeAspect="1" noChangeShapeType="1"/>
              </p:cNvSpPr>
              <p:nvPr/>
            </p:nvSpPr>
            <p:spPr bwMode="auto">
              <a:xfrm flipH="1" flipV="1">
                <a:off x="1374" y="1570"/>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0" name="Line 41"/>
              <p:cNvSpPr>
                <a:spLocks noChangeAspect="1" noChangeShapeType="1"/>
              </p:cNvSpPr>
              <p:nvPr/>
            </p:nvSpPr>
            <p:spPr bwMode="auto">
              <a:xfrm>
                <a:off x="1374" y="1570"/>
                <a:ext cx="953"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1" name="Line 42"/>
              <p:cNvSpPr>
                <a:spLocks noChangeAspect="1" noChangeShapeType="1"/>
              </p:cNvSpPr>
              <p:nvPr/>
            </p:nvSpPr>
            <p:spPr bwMode="auto">
              <a:xfrm>
                <a:off x="1374" y="2114"/>
                <a:ext cx="46"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2" name="Line 43"/>
              <p:cNvSpPr>
                <a:spLocks noChangeAspect="1" noChangeShapeType="1"/>
              </p:cNvSpPr>
              <p:nvPr/>
            </p:nvSpPr>
            <p:spPr bwMode="auto">
              <a:xfrm>
                <a:off x="1057" y="2658"/>
                <a:ext cx="0"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3" name="Line 44"/>
              <p:cNvSpPr>
                <a:spLocks noChangeAspect="1" noChangeShapeType="1"/>
              </p:cNvSpPr>
              <p:nvPr/>
            </p:nvSpPr>
            <p:spPr bwMode="auto">
              <a:xfrm flipH="1">
                <a:off x="1057" y="2159"/>
                <a:ext cx="317" cy="499"/>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4" name="Line 45"/>
              <p:cNvSpPr>
                <a:spLocks noChangeAspect="1" noChangeShapeType="1"/>
              </p:cNvSpPr>
              <p:nvPr/>
            </p:nvSpPr>
            <p:spPr bwMode="auto">
              <a:xfrm>
                <a:off x="1374" y="2114"/>
                <a:ext cx="363"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5" name="Line 46"/>
              <p:cNvSpPr>
                <a:spLocks noChangeAspect="1" noChangeShapeType="1"/>
              </p:cNvSpPr>
              <p:nvPr/>
            </p:nvSpPr>
            <p:spPr bwMode="auto">
              <a:xfrm>
                <a:off x="2336" y="2115"/>
                <a:ext cx="181"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6" name="Line 47"/>
              <p:cNvSpPr>
                <a:spLocks noChangeAspect="1" noChangeShapeType="1"/>
              </p:cNvSpPr>
              <p:nvPr/>
            </p:nvSpPr>
            <p:spPr bwMode="auto">
              <a:xfrm>
                <a:off x="431" y="2115"/>
                <a:ext cx="18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7" name="Line 48"/>
              <p:cNvSpPr>
                <a:spLocks noChangeAspect="1" noChangeShapeType="1"/>
              </p:cNvSpPr>
              <p:nvPr/>
            </p:nvSpPr>
            <p:spPr bwMode="auto">
              <a:xfrm flipH="1">
                <a:off x="2154" y="2115"/>
                <a:ext cx="182"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8" name="Line 49"/>
              <p:cNvSpPr>
                <a:spLocks noChangeAspect="1" noChangeShapeType="1"/>
              </p:cNvSpPr>
              <p:nvPr/>
            </p:nvSpPr>
            <p:spPr bwMode="auto">
              <a:xfrm flipH="1">
                <a:off x="250" y="2115"/>
                <a:ext cx="181" cy="544"/>
              </a:xfrm>
              <a:prstGeom prst="line">
                <a:avLst/>
              </a:prstGeom>
              <a:noFill/>
              <a:ln w="28575">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45109" name="Oval 50"/>
              <p:cNvSpPr>
                <a:spLocks noChangeAspect="1" noChangeArrowheads="1"/>
              </p:cNvSpPr>
              <p:nvPr/>
            </p:nvSpPr>
            <p:spPr bwMode="auto">
              <a:xfrm>
                <a:off x="921" y="3067"/>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10" name="Oval 51"/>
              <p:cNvSpPr>
                <a:spLocks noChangeAspect="1" noChangeArrowheads="1"/>
              </p:cNvSpPr>
              <p:nvPr/>
            </p:nvSpPr>
            <p:spPr bwMode="auto">
              <a:xfrm>
                <a:off x="1284"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11" name="Oval 52"/>
              <p:cNvSpPr>
                <a:spLocks noChangeAspect="1" noChangeArrowheads="1"/>
              </p:cNvSpPr>
              <p:nvPr/>
            </p:nvSpPr>
            <p:spPr bwMode="auto">
              <a:xfrm>
                <a:off x="1610" y="2546"/>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12" name="Rectangle 53"/>
              <p:cNvSpPr>
                <a:spLocks noChangeAspect="1" noChangeArrowheads="1"/>
              </p:cNvSpPr>
              <p:nvPr/>
            </p:nvSpPr>
            <p:spPr bwMode="auto">
              <a:xfrm>
                <a:off x="1238" y="1434"/>
                <a:ext cx="273" cy="272"/>
              </a:xfrm>
              <a:prstGeom prst="rect">
                <a:avLst/>
              </a:prstGeom>
              <a:solidFill>
                <a:srgbClr val="66FFFF"/>
              </a:solidFill>
              <a:ln w="28575" algn="ctr">
                <a:solidFill>
                  <a:schemeClr val="tx1"/>
                </a:solidFill>
                <a:miter lim="800000"/>
                <a:headEnd/>
                <a:tailEnd type="none" w="lg" len="lg"/>
              </a:ln>
            </p:spPr>
            <p:txBody>
              <a:bodyPr wrap="none" anchor="ctr"/>
              <a:lstStyle/>
              <a:p>
                <a:pPr marL="457200" indent="-457200" algn="ctr"/>
                <a:r>
                  <a:rPr lang="en-US" sz="1800" b="0">
                    <a:latin typeface="Helvetica" pitchFamily="34" charset="0"/>
                  </a:rPr>
                  <a:t>/</a:t>
                </a:r>
              </a:p>
            </p:txBody>
          </p:sp>
          <p:sp>
            <p:nvSpPr>
              <p:cNvPr id="45113" name="Rectangle 54"/>
              <p:cNvSpPr>
                <a:spLocks noChangeAspect="1" noChangeArrowheads="1"/>
              </p:cNvSpPr>
              <p:nvPr/>
            </p:nvSpPr>
            <p:spPr bwMode="auto">
              <a:xfrm>
                <a:off x="286" y="1978"/>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sp>
            <p:nvSpPr>
              <p:cNvPr id="45114" name="Rectangle 55"/>
              <p:cNvSpPr>
                <a:spLocks noChangeAspect="1" noChangeArrowheads="1"/>
              </p:cNvSpPr>
              <p:nvPr/>
            </p:nvSpPr>
            <p:spPr bwMode="auto">
              <a:xfrm>
                <a:off x="1238" y="1978"/>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sp>
            <p:nvSpPr>
              <p:cNvPr id="45115" name="Rectangle 56"/>
              <p:cNvSpPr>
                <a:spLocks noChangeAspect="1" noChangeArrowheads="1"/>
              </p:cNvSpPr>
              <p:nvPr/>
            </p:nvSpPr>
            <p:spPr bwMode="auto">
              <a:xfrm>
                <a:off x="2191" y="1978"/>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sp>
            <p:nvSpPr>
              <p:cNvPr id="45116" name="Oval 57"/>
              <p:cNvSpPr>
                <a:spLocks noChangeAspect="1" noChangeArrowheads="1"/>
              </p:cNvSpPr>
              <p:nvPr/>
            </p:nvSpPr>
            <p:spPr bwMode="auto">
              <a:xfrm>
                <a:off x="477"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17" name="Oval 58"/>
              <p:cNvSpPr>
                <a:spLocks noChangeAspect="1" noChangeArrowheads="1"/>
              </p:cNvSpPr>
              <p:nvPr/>
            </p:nvSpPr>
            <p:spPr bwMode="auto">
              <a:xfrm>
                <a:off x="114"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18" name="Oval 59"/>
              <p:cNvSpPr>
                <a:spLocks noChangeAspect="1" noChangeArrowheads="1"/>
              </p:cNvSpPr>
              <p:nvPr/>
            </p:nvSpPr>
            <p:spPr bwMode="auto">
              <a:xfrm>
                <a:off x="2018"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19" name="Oval 60"/>
              <p:cNvSpPr>
                <a:spLocks noChangeAspect="1" noChangeArrowheads="1"/>
              </p:cNvSpPr>
              <p:nvPr/>
            </p:nvSpPr>
            <p:spPr bwMode="auto">
              <a:xfrm>
                <a:off x="2381" y="2545"/>
                <a:ext cx="273" cy="273"/>
              </a:xfrm>
              <a:prstGeom prst="ellipse">
                <a:avLst/>
              </a:prstGeom>
              <a:solidFill>
                <a:srgbClr val="66FFFF"/>
              </a:solidFill>
              <a:ln w="28575" algn="ctr">
                <a:solidFill>
                  <a:schemeClr val="tx1"/>
                </a:solidFill>
                <a:round/>
                <a:headEnd/>
                <a:tailEnd type="none" w="lg" len="lg"/>
              </a:ln>
            </p:spPr>
            <p:txBody>
              <a:bodyPr wrap="none" anchor="ctr"/>
              <a:lstStyle/>
              <a:p>
                <a:endParaRPr lang="nb-NO"/>
              </a:p>
            </p:txBody>
          </p:sp>
          <p:sp>
            <p:nvSpPr>
              <p:cNvPr id="45120" name="Rectangle 61"/>
              <p:cNvSpPr>
                <a:spLocks noChangeAspect="1" noChangeArrowheads="1"/>
              </p:cNvSpPr>
              <p:nvPr/>
            </p:nvSpPr>
            <p:spPr bwMode="auto">
              <a:xfrm>
                <a:off x="921" y="2546"/>
                <a:ext cx="273" cy="272"/>
              </a:xfrm>
              <a:prstGeom prst="rect">
                <a:avLst/>
              </a:prstGeom>
              <a:solidFill>
                <a:srgbClr val="66FFFF"/>
              </a:solidFill>
              <a:ln w="28575" algn="ctr">
                <a:solidFill>
                  <a:schemeClr val="tx1"/>
                </a:solidFill>
                <a:miter lim="800000"/>
                <a:headEnd/>
                <a:tailEnd type="none" w="lg" len="lg"/>
              </a:ln>
            </p:spPr>
            <p:txBody>
              <a:bodyPr wrap="none" anchor="ctr"/>
              <a:lstStyle/>
              <a:p>
                <a:endParaRPr lang="nb-NO"/>
              </a:p>
            </p:txBody>
          </p:sp>
        </p:grpSp>
        <p:sp>
          <p:nvSpPr>
            <p:cNvPr id="45096" name="Text Box 62"/>
            <p:cNvSpPr txBox="1">
              <a:spLocks noChangeArrowheads="1"/>
            </p:cNvSpPr>
            <p:nvPr/>
          </p:nvSpPr>
          <p:spPr bwMode="auto">
            <a:xfrm>
              <a:off x="703" y="2432"/>
              <a:ext cx="3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doc</a:t>
              </a:r>
            </a:p>
          </p:txBody>
        </p:sp>
        <p:sp>
          <p:nvSpPr>
            <p:cNvPr id="45097" name="Text Box 63"/>
            <p:cNvSpPr txBox="1">
              <a:spLocks noChangeArrowheads="1"/>
            </p:cNvSpPr>
            <p:nvPr/>
          </p:nvSpPr>
          <p:spPr bwMode="auto">
            <a:xfrm>
              <a:off x="419" y="2886"/>
              <a:ext cx="523"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Howto</a:t>
              </a:r>
            </a:p>
          </p:txBody>
        </p:sp>
      </p:grpSp>
      <p:sp>
        <p:nvSpPr>
          <p:cNvPr id="1221696" name="Rectangle 64"/>
          <p:cNvSpPr>
            <a:spLocks noChangeAspect="1" noChangeArrowheads="1"/>
          </p:cNvSpPr>
          <p:nvPr/>
        </p:nvSpPr>
        <p:spPr bwMode="auto">
          <a:xfrm>
            <a:off x="2987675" y="3213100"/>
            <a:ext cx="215900" cy="242888"/>
          </a:xfrm>
          <a:prstGeom prst="rect">
            <a:avLst/>
          </a:prstGeom>
          <a:solidFill>
            <a:srgbClr val="66FFFF"/>
          </a:solidFill>
          <a:ln>
            <a:noFill/>
          </a:ln>
          <a:extLst>
            <a:ext uri="{91240B29-F687-4f45-9708-019B960494DF}">
              <a14:hiddenLine xmlns:a14="http://schemas.microsoft.com/office/drawing/2010/main" xmlns="" w="28575" algn="ctr">
                <a:solidFill>
                  <a:srgbClr val="000000"/>
                </a:solidFill>
                <a:miter lim="800000"/>
                <a:headEnd/>
                <a:tailEnd type="none" w="lg" len="lg"/>
              </a14:hiddenLine>
            </a:ext>
          </a:extLst>
        </p:spPr>
        <p:txBody>
          <a:bodyPr wrap="none" anchor="ctr"/>
          <a:lstStyle/>
          <a:p>
            <a:endParaRPr lang="nb-NO"/>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6" presetClass="path" presetSubtype="0" accel="50000" decel="50000" fill="hold" nodeType="clickEffect">
                                  <p:stCondLst>
                                    <p:cond delay="0"/>
                                  </p:stCondLst>
                                  <p:childTnLst>
                                    <p:animMotion origin="layout" path="M 2.77778E-7 1.11111E-6 L -0.00035 -0.13472 " pathEditMode="relative" rAng="0" ptsTypes="AA">
                                      <p:cBhvr>
                                        <p:cTn id="6" dur="2000" fill="hold"/>
                                        <p:tgtEl>
                                          <p:spTgt spid="2"/>
                                        </p:tgtEl>
                                        <p:attrNameLst>
                                          <p:attrName>ppt_x</p:attrName>
                                          <p:attrName>ppt_y</p:attrName>
                                        </p:attrNameLst>
                                      </p:cBhvr>
                                      <p:rCtr x="-17" y="-6736"/>
                                    </p:animMotion>
                                  </p:childTnLst>
                                </p:cTn>
                              </p:par>
                            </p:childTnLst>
                          </p:cTn>
                        </p:par>
                        <p:par>
                          <p:cTn id="7" fill="hold" nodeType="afterGroup">
                            <p:stCondLst>
                              <p:cond delay="2000"/>
                            </p:stCondLst>
                            <p:childTnLst>
                              <p:par>
                                <p:cTn id="8" presetID="1" presetClass="exit" presetSubtype="0" fill="hold" grpId="0" nodeType="afterEffect">
                                  <p:stCondLst>
                                    <p:cond delay="0"/>
                                  </p:stCondLst>
                                  <p:childTnLst>
                                    <p:set>
                                      <p:cBhvr>
                                        <p:cTn id="9" dur="1" fill="hold">
                                          <p:stCondLst>
                                            <p:cond delay="0"/>
                                          </p:stCondLst>
                                        </p:cTn>
                                        <p:tgtEl>
                                          <p:spTgt spid="1221668"/>
                                        </p:tgtEl>
                                        <p:attrNameLst>
                                          <p:attrName>style.visibility</p:attrName>
                                        </p:attrNameLst>
                                      </p:cBhvr>
                                      <p:to>
                                        <p:strVal val="hidden"/>
                                      </p:to>
                                    </p:set>
                                  </p:childTnLst>
                                </p:cTn>
                              </p:par>
                            </p:childTnLst>
                          </p:cTn>
                        </p:par>
                        <p:par>
                          <p:cTn id="10" fill="hold" nodeType="afterGroup">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1221696"/>
                                        </p:tgtEl>
                                        <p:attrNameLst>
                                          <p:attrName>style.visibility</p:attrName>
                                        </p:attrNameLst>
                                      </p:cBhvr>
                                      <p:to>
                                        <p:strVal val="visible"/>
                                      </p:to>
                                    </p:set>
                                  </p:childTnLst>
                                </p:cTn>
                              </p:par>
                            </p:childTnLst>
                          </p:cTn>
                        </p:par>
                        <p:par>
                          <p:cTn id="13" fill="hold" nodeType="withGroup">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12216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1667" grpId="0"/>
      <p:bldP spid="1221668" grpId="0" animBg="1"/>
      <p:bldP spid="122169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t>File &amp; Directory Operations</a:t>
            </a:r>
          </a:p>
        </p:txBody>
      </p:sp>
      <p:sp>
        <p:nvSpPr>
          <p:cNvPr id="1224707" name="Rectangle 3"/>
          <p:cNvSpPr>
            <a:spLocks noGrp="1" noChangeArrowheads="1"/>
          </p:cNvSpPr>
          <p:nvPr>
            <p:ph type="body" sz="half" idx="1"/>
          </p:nvPr>
        </p:nvSpPr>
        <p:spPr/>
        <p:txBody>
          <a:bodyPr/>
          <a:lstStyle/>
          <a:p>
            <a:pPr eaLnBrk="1" hangingPunct="1"/>
            <a:r>
              <a:rPr lang="en-US" sz="2400" dirty="0">
                <a:solidFill>
                  <a:schemeClr val="folHlink"/>
                </a:solidFill>
              </a:rPr>
              <a:t>File:</a:t>
            </a:r>
          </a:p>
          <a:p>
            <a:pPr lvl="1" eaLnBrk="1" hangingPunct="1"/>
            <a:r>
              <a:rPr lang="en-US" sz="2000" dirty="0"/>
              <a:t>create</a:t>
            </a:r>
          </a:p>
          <a:p>
            <a:pPr lvl="1" eaLnBrk="1" hangingPunct="1"/>
            <a:r>
              <a:rPr lang="en-US" sz="2000" dirty="0"/>
              <a:t>delete</a:t>
            </a:r>
          </a:p>
          <a:p>
            <a:pPr lvl="1" eaLnBrk="1" hangingPunct="1"/>
            <a:r>
              <a:rPr lang="en-US" sz="2000" dirty="0"/>
              <a:t>open</a:t>
            </a:r>
          </a:p>
          <a:p>
            <a:pPr lvl="1" eaLnBrk="1" hangingPunct="1"/>
            <a:r>
              <a:rPr lang="en-US" sz="2000" dirty="0"/>
              <a:t>close</a:t>
            </a:r>
          </a:p>
          <a:p>
            <a:pPr lvl="1" eaLnBrk="1" hangingPunct="1"/>
            <a:r>
              <a:rPr lang="en-US" sz="2000" dirty="0"/>
              <a:t>read</a:t>
            </a:r>
          </a:p>
          <a:p>
            <a:pPr lvl="1" eaLnBrk="1" hangingPunct="1"/>
            <a:r>
              <a:rPr lang="en-US" sz="2000" dirty="0"/>
              <a:t>write</a:t>
            </a:r>
          </a:p>
          <a:p>
            <a:pPr lvl="1" eaLnBrk="1" hangingPunct="1"/>
            <a:r>
              <a:rPr lang="en-US" sz="2000" dirty="0"/>
              <a:t>append</a:t>
            </a:r>
          </a:p>
          <a:p>
            <a:pPr lvl="1" eaLnBrk="1" hangingPunct="1"/>
            <a:r>
              <a:rPr lang="en-US" sz="2000" dirty="0"/>
              <a:t>seek</a:t>
            </a:r>
          </a:p>
          <a:p>
            <a:pPr lvl="1" eaLnBrk="1" hangingPunct="1"/>
            <a:r>
              <a:rPr lang="en-US" sz="2000" dirty="0"/>
              <a:t>get/set attributes</a:t>
            </a:r>
          </a:p>
          <a:p>
            <a:pPr lvl="1" eaLnBrk="1" hangingPunct="1"/>
            <a:r>
              <a:rPr lang="en-US" sz="2000" dirty="0"/>
              <a:t>rename</a:t>
            </a:r>
          </a:p>
          <a:p>
            <a:pPr lvl="1" eaLnBrk="1" hangingPunct="1"/>
            <a:r>
              <a:rPr lang="en-US" sz="2000" dirty="0"/>
              <a:t>link</a:t>
            </a:r>
          </a:p>
          <a:p>
            <a:pPr lvl="1" eaLnBrk="1" hangingPunct="1"/>
            <a:r>
              <a:rPr lang="en-US" sz="2000" dirty="0"/>
              <a:t>unlink</a:t>
            </a:r>
          </a:p>
          <a:p>
            <a:pPr lvl="1" eaLnBrk="1" hangingPunct="1"/>
            <a:r>
              <a:rPr lang="en-US" sz="2000" dirty="0"/>
              <a:t>…</a:t>
            </a:r>
          </a:p>
        </p:txBody>
      </p:sp>
      <p:sp>
        <p:nvSpPr>
          <p:cNvPr id="46084" name="Rectangle 4"/>
          <p:cNvSpPr>
            <a:spLocks noGrp="1" noChangeArrowheads="1"/>
          </p:cNvSpPr>
          <p:nvPr>
            <p:ph type="body" sz="half" idx="2"/>
          </p:nvPr>
        </p:nvSpPr>
        <p:spPr/>
        <p:txBody>
          <a:bodyPr/>
          <a:lstStyle/>
          <a:p>
            <a:pPr eaLnBrk="1" hangingPunct="1"/>
            <a:r>
              <a:rPr lang="en-US" sz="2400">
                <a:solidFill>
                  <a:schemeClr val="folHlink"/>
                </a:solidFill>
              </a:rPr>
              <a:t>Directory:</a:t>
            </a:r>
          </a:p>
          <a:p>
            <a:pPr lvl="1" eaLnBrk="1" hangingPunct="1"/>
            <a:r>
              <a:rPr lang="en-US" sz="2000"/>
              <a:t>create</a:t>
            </a:r>
          </a:p>
          <a:p>
            <a:pPr lvl="1" eaLnBrk="1" hangingPunct="1"/>
            <a:r>
              <a:rPr lang="en-US" sz="2000"/>
              <a:t>delete</a:t>
            </a:r>
          </a:p>
          <a:p>
            <a:pPr lvl="1" eaLnBrk="1" hangingPunct="1"/>
            <a:r>
              <a:rPr lang="en-US" sz="2000"/>
              <a:t>opendir</a:t>
            </a:r>
          </a:p>
          <a:p>
            <a:pPr lvl="1" eaLnBrk="1" hangingPunct="1"/>
            <a:r>
              <a:rPr lang="en-US" sz="2000"/>
              <a:t>closedir</a:t>
            </a:r>
          </a:p>
          <a:p>
            <a:pPr lvl="1" eaLnBrk="1" hangingPunct="1"/>
            <a:r>
              <a:rPr lang="en-US" sz="2000"/>
              <a:t>readdir</a:t>
            </a:r>
          </a:p>
          <a:p>
            <a:pPr lvl="1" eaLnBrk="1" hangingPunct="1"/>
            <a:r>
              <a:rPr lang="en-US" sz="2000"/>
              <a:t>rename</a:t>
            </a:r>
          </a:p>
          <a:p>
            <a:pPr lvl="1" eaLnBrk="1" hangingPunct="1"/>
            <a:r>
              <a:rPr lang="en-US" sz="2000"/>
              <a:t>link</a:t>
            </a:r>
          </a:p>
          <a:p>
            <a:pPr lvl="1" eaLnBrk="1" hangingPunct="1"/>
            <a:r>
              <a:rPr lang="en-US" sz="2000"/>
              <a:t>unlink</a:t>
            </a:r>
          </a:p>
          <a:p>
            <a:pPr lvl="1" eaLnBrk="1" hangingPunct="1"/>
            <a:r>
              <a:rPr lang="en-US" sz="20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6" presetClass="emph" presetSubtype="0" repeatCount="indefinite" fill="hold" nodeType="clickEffect">
                                  <p:stCondLst>
                                    <p:cond delay="0"/>
                                  </p:stCondLst>
                                  <p:iterate type="lt">
                                    <p:tmPct val="10000"/>
                                  </p:iterate>
                                  <p:childTnLst>
                                    <p:animScale>
                                      <p:cBhvr>
                                        <p:cTn id="6" dur="500" autoRev="1" fill="hold">
                                          <p:stCondLst>
                                            <p:cond delay="0"/>
                                          </p:stCondLst>
                                        </p:cTn>
                                        <p:tgtEl>
                                          <p:spTgt spid="1224707">
                                            <p:txEl>
                                              <p:pRg st="3" end="3"/>
                                            </p:txEl>
                                          </p:spTgt>
                                        </p:tgtEl>
                                      </p:cBhvr>
                                      <p:to x="80000" y="100000"/>
                                    </p:animScale>
                                    <p:anim by="(#ppt_w*0.10)" calcmode="lin" valueType="num">
                                      <p:cBhvr>
                                        <p:cTn id="7" dur="500" autoRev="1" fill="hold">
                                          <p:stCondLst>
                                            <p:cond delay="0"/>
                                          </p:stCondLst>
                                        </p:cTn>
                                        <p:tgtEl>
                                          <p:spTgt spid="1224707">
                                            <p:txEl>
                                              <p:pRg st="3" end="3"/>
                                            </p:txEl>
                                          </p:spTgt>
                                        </p:tgtEl>
                                        <p:attrNameLst>
                                          <p:attrName>ppt_x</p:attrName>
                                        </p:attrNameLst>
                                      </p:cBhvr>
                                    </p:anim>
                                    <p:anim by="(-#ppt_w*0.10)" calcmode="lin" valueType="num">
                                      <p:cBhvr>
                                        <p:cTn id="8" dur="500" autoRev="1" fill="hold">
                                          <p:stCondLst>
                                            <p:cond delay="0"/>
                                          </p:stCondLst>
                                        </p:cTn>
                                        <p:tgtEl>
                                          <p:spTgt spid="1224707">
                                            <p:txEl>
                                              <p:pRg st="3" end="3"/>
                                            </p:txEl>
                                          </p:spTgt>
                                        </p:tgtEl>
                                        <p:attrNameLst>
                                          <p:attrName>ppt_y</p:attrName>
                                        </p:attrNameLst>
                                      </p:cBhvr>
                                    </p:anim>
                                    <p:animRot by="-480000">
                                      <p:cBhvr>
                                        <p:cTn id="9" dur="500" autoRev="1" fill="hold">
                                          <p:stCondLst>
                                            <p:cond delay="0"/>
                                          </p:stCondLst>
                                        </p:cTn>
                                        <p:tgtEl>
                                          <p:spTgt spid="1224707">
                                            <p:txEl>
                                              <p:pRg st="3" end="3"/>
                                            </p:txEl>
                                          </p:spTgt>
                                        </p:tgtEl>
                                        <p:attrNameLst>
                                          <p:attrName>r</p:attrName>
                                        </p:attrNameLst>
                                      </p:cBhvr>
                                    </p:animRot>
                                  </p:childTnLst>
                                </p:cTn>
                              </p:par>
                              <p:par>
                                <p:cTn id="10" presetID="36" presetClass="emph" presetSubtype="0" repeatCount="indefinite" fill="hold" nodeType="withEffect">
                                  <p:stCondLst>
                                    <p:cond delay="0"/>
                                  </p:stCondLst>
                                  <p:iterate type="lt">
                                    <p:tmPct val="10000"/>
                                  </p:iterate>
                                  <p:childTnLst>
                                    <p:animScale>
                                      <p:cBhvr>
                                        <p:cTn id="11" dur="500" autoRev="1" fill="hold">
                                          <p:stCondLst>
                                            <p:cond delay="0"/>
                                          </p:stCondLst>
                                        </p:cTn>
                                        <p:tgtEl>
                                          <p:spTgt spid="1224707">
                                            <p:txEl>
                                              <p:pRg st="5" end="5"/>
                                            </p:txEl>
                                          </p:spTgt>
                                        </p:tgtEl>
                                      </p:cBhvr>
                                      <p:to x="80000" y="100000"/>
                                    </p:animScale>
                                    <p:anim by="(#ppt_w*0.10)" calcmode="lin" valueType="num">
                                      <p:cBhvr>
                                        <p:cTn id="12" dur="500" autoRev="1" fill="hold">
                                          <p:stCondLst>
                                            <p:cond delay="0"/>
                                          </p:stCondLst>
                                        </p:cTn>
                                        <p:tgtEl>
                                          <p:spTgt spid="1224707">
                                            <p:txEl>
                                              <p:pRg st="5" end="5"/>
                                            </p:txEl>
                                          </p:spTgt>
                                        </p:tgtEl>
                                        <p:attrNameLst>
                                          <p:attrName>ppt_x</p:attrName>
                                        </p:attrNameLst>
                                      </p:cBhvr>
                                    </p:anim>
                                    <p:anim by="(-#ppt_w*0.10)" calcmode="lin" valueType="num">
                                      <p:cBhvr>
                                        <p:cTn id="13" dur="500" autoRev="1" fill="hold">
                                          <p:stCondLst>
                                            <p:cond delay="0"/>
                                          </p:stCondLst>
                                        </p:cTn>
                                        <p:tgtEl>
                                          <p:spTgt spid="1224707">
                                            <p:txEl>
                                              <p:pRg st="5" end="5"/>
                                            </p:txEl>
                                          </p:spTgt>
                                        </p:tgtEl>
                                        <p:attrNameLst>
                                          <p:attrName>ppt_y</p:attrName>
                                        </p:attrNameLst>
                                      </p:cBhvr>
                                    </p:anim>
                                    <p:animRot by="-480000">
                                      <p:cBhvr>
                                        <p:cTn id="14" dur="500" autoRev="1" fill="hold">
                                          <p:stCondLst>
                                            <p:cond delay="0"/>
                                          </p:stCondLst>
                                        </p:cTn>
                                        <p:tgtEl>
                                          <p:spTgt spid="1224707">
                                            <p:txEl>
                                              <p:pRg st="5" end="5"/>
                                            </p:txEl>
                                          </p:spTgt>
                                        </p:tgtEl>
                                        <p:attrNameLst>
                                          <p:attrName>r</p:attrName>
                                        </p:attrNameLst>
                                      </p:cBhvr>
                                    </p:animRot>
                                  </p:childTnLst>
                                </p:cTn>
                              </p:par>
                              <p:par>
                                <p:cTn id="15" presetID="36" presetClass="emph" presetSubtype="0" repeatCount="indefinite" fill="hold" nodeType="withEffect">
                                  <p:stCondLst>
                                    <p:cond delay="0"/>
                                  </p:stCondLst>
                                  <p:iterate type="lt">
                                    <p:tmPct val="10000"/>
                                  </p:iterate>
                                  <p:childTnLst>
                                    <p:animScale>
                                      <p:cBhvr>
                                        <p:cTn id="16" dur="500" autoRev="1" fill="hold">
                                          <p:stCondLst>
                                            <p:cond delay="0"/>
                                          </p:stCondLst>
                                        </p:cTn>
                                        <p:tgtEl>
                                          <p:spTgt spid="1224707">
                                            <p:txEl>
                                              <p:pRg st="4" end="4"/>
                                            </p:txEl>
                                          </p:spTgt>
                                        </p:tgtEl>
                                      </p:cBhvr>
                                      <p:to x="80000" y="100000"/>
                                    </p:animScale>
                                    <p:anim by="(#ppt_w*0.10)" calcmode="lin" valueType="num">
                                      <p:cBhvr>
                                        <p:cTn id="17" dur="500" autoRev="1" fill="hold">
                                          <p:stCondLst>
                                            <p:cond delay="0"/>
                                          </p:stCondLst>
                                        </p:cTn>
                                        <p:tgtEl>
                                          <p:spTgt spid="1224707">
                                            <p:txEl>
                                              <p:pRg st="4" end="4"/>
                                            </p:txEl>
                                          </p:spTgt>
                                        </p:tgtEl>
                                        <p:attrNameLst>
                                          <p:attrName>ppt_x</p:attrName>
                                        </p:attrNameLst>
                                      </p:cBhvr>
                                    </p:anim>
                                    <p:anim by="(-#ppt_w*0.10)" calcmode="lin" valueType="num">
                                      <p:cBhvr>
                                        <p:cTn id="18" dur="500" autoRev="1" fill="hold">
                                          <p:stCondLst>
                                            <p:cond delay="0"/>
                                          </p:stCondLst>
                                        </p:cTn>
                                        <p:tgtEl>
                                          <p:spTgt spid="1224707">
                                            <p:txEl>
                                              <p:pRg st="4" end="4"/>
                                            </p:txEl>
                                          </p:spTgt>
                                        </p:tgtEl>
                                        <p:attrNameLst>
                                          <p:attrName>ppt_y</p:attrName>
                                        </p:attrNameLst>
                                      </p:cBhvr>
                                    </p:anim>
                                    <p:animRot by="-480000">
                                      <p:cBhvr>
                                        <p:cTn id="19" dur="500" autoRev="1" fill="hold">
                                          <p:stCondLst>
                                            <p:cond delay="0"/>
                                          </p:stCondLst>
                                        </p:cTn>
                                        <p:tgtEl>
                                          <p:spTgt spid="1224707">
                                            <p:txEl>
                                              <p:pRg st="4" end="4"/>
                                            </p:txEl>
                                          </p:spTgt>
                                        </p:tgtEl>
                                        <p:attrNameLst>
                                          <p:attrName>r</p:attrName>
                                        </p:attrNameLst>
                                      </p:cBhvr>
                                    </p:animRot>
                                  </p:childTnLst>
                                </p:cTn>
                              </p:par>
                              <p:par>
                                <p:cTn id="20" presetID="36" presetClass="emph" presetSubtype="0" repeatCount="indefinite" fill="hold" nodeType="withEffect">
                                  <p:stCondLst>
                                    <p:cond delay="0"/>
                                  </p:stCondLst>
                                  <p:iterate type="lt">
                                    <p:tmPct val="10000"/>
                                  </p:iterate>
                                  <p:childTnLst>
                                    <p:animScale>
                                      <p:cBhvr>
                                        <p:cTn id="21" dur="500" autoRev="1" fill="hold">
                                          <p:stCondLst>
                                            <p:cond delay="0"/>
                                          </p:stCondLst>
                                        </p:cTn>
                                        <p:tgtEl>
                                          <p:spTgt spid="1224707">
                                            <p:txEl>
                                              <p:pRg st="6" end="6"/>
                                            </p:txEl>
                                          </p:spTgt>
                                        </p:tgtEl>
                                      </p:cBhvr>
                                      <p:to x="80000" y="100000"/>
                                    </p:animScale>
                                    <p:anim by="(#ppt_w*0.10)" calcmode="lin" valueType="num">
                                      <p:cBhvr>
                                        <p:cTn id="22" dur="500" autoRev="1" fill="hold">
                                          <p:stCondLst>
                                            <p:cond delay="0"/>
                                          </p:stCondLst>
                                        </p:cTn>
                                        <p:tgtEl>
                                          <p:spTgt spid="1224707">
                                            <p:txEl>
                                              <p:pRg st="6" end="6"/>
                                            </p:txEl>
                                          </p:spTgt>
                                        </p:tgtEl>
                                        <p:attrNameLst>
                                          <p:attrName>ppt_x</p:attrName>
                                        </p:attrNameLst>
                                      </p:cBhvr>
                                    </p:anim>
                                    <p:anim by="(-#ppt_w*0.10)" calcmode="lin" valueType="num">
                                      <p:cBhvr>
                                        <p:cTn id="23" dur="500" autoRev="1" fill="hold">
                                          <p:stCondLst>
                                            <p:cond delay="0"/>
                                          </p:stCondLst>
                                        </p:cTn>
                                        <p:tgtEl>
                                          <p:spTgt spid="1224707">
                                            <p:txEl>
                                              <p:pRg st="6" end="6"/>
                                            </p:txEl>
                                          </p:spTgt>
                                        </p:tgtEl>
                                        <p:attrNameLst>
                                          <p:attrName>ppt_y</p:attrName>
                                        </p:attrNameLst>
                                      </p:cBhvr>
                                    </p:anim>
                                    <p:animRot by="-480000">
                                      <p:cBhvr>
                                        <p:cTn id="24" dur="500" autoRev="1" fill="hold">
                                          <p:stCondLst>
                                            <p:cond delay="0"/>
                                          </p:stCondLst>
                                        </p:cTn>
                                        <p:tgtEl>
                                          <p:spTgt spid="1224707">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5730" name="Rectangle 2"/>
          <p:cNvSpPr>
            <a:spLocks noChangeArrowheads="1"/>
          </p:cNvSpPr>
          <p:nvPr/>
        </p:nvSpPr>
        <p:spPr bwMode="auto">
          <a:xfrm>
            <a:off x="1150938" y="3249613"/>
            <a:ext cx="6481762" cy="1008062"/>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47107" name="Rectangle 3"/>
          <p:cNvSpPr>
            <a:spLocks noGrp="1" noChangeArrowheads="1"/>
          </p:cNvSpPr>
          <p:nvPr>
            <p:ph type="title"/>
          </p:nvPr>
        </p:nvSpPr>
        <p:spPr/>
        <p:txBody>
          <a:bodyPr/>
          <a:lstStyle/>
          <a:p>
            <a:pPr eaLnBrk="1" hangingPunct="1"/>
            <a:r>
              <a:rPr lang="en-US" sz="3200"/>
              <a:t>Example: </a:t>
            </a:r>
            <a:r>
              <a:rPr lang="en-US" sz="3200">
                <a:latin typeface="Courier New" pitchFamily="49" charset="0"/>
              </a:rPr>
              <a:t>open()</a:t>
            </a:r>
            <a:r>
              <a:rPr lang="en-US" sz="3200"/>
              <a:t>, </a:t>
            </a:r>
            <a:r>
              <a:rPr lang="en-US" sz="3200">
                <a:latin typeface="Courier New" pitchFamily="49" charset="0"/>
              </a:rPr>
              <a:t>read()</a:t>
            </a:r>
            <a:r>
              <a:rPr lang="en-US" sz="3200"/>
              <a:t> and </a:t>
            </a:r>
            <a:r>
              <a:rPr lang="en-US" sz="3200">
                <a:latin typeface="Courier New" pitchFamily="49" charset="0"/>
              </a:rPr>
              <a:t>close()</a:t>
            </a:r>
          </a:p>
        </p:txBody>
      </p:sp>
      <p:sp>
        <p:nvSpPr>
          <p:cNvPr id="47108" name="Text Box 4"/>
          <p:cNvSpPr txBox="1">
            <a:spLocks noChangeArrowheads="1"/>
          </p:cNvSpPr>
          <p:nvPr/>
        </p:nvSpPr>
        <p:spPr bwMode="auto">
          <a:xfrm>
            <a:off x="215900" y="1016000"/>
            <a:ext cx="8229600" cy="547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dirty="0">
                <a:latin typeface="Courier New" pitchFamily="49" charset="0"/>
              </a:rPr>
              <a:t>#include &lt;</a:t>
            </a:r>
            <a:r>
              <a:rPr lang="en-US" sz="1600" b="0" dirty="0" err="1">
                <a:latin typeface="Courier New" pitchFamily="49" charset="0"/>
              </a:rPr>
              <a:t>stdio.h</a:t>
            </a:r>
            <a:r>
              <a:rPr lang="en-US" sz="1600" b="0" dirty="0">
                <a:latin typeface="Courier New" pitchFamily="49" charset="0"/>
              </a:rPr>
              <a:t>&gt;</a:t>
            </a:r>
          </a:p>
          <a:p>
            <a:r>
              <a:rPr lang="en-US" sz="1600" b="0" dirty="0">
                <a:latin typeface="Courier New" pitchFamily="49" charset="0"/>
              </a:rPr>
              <a:t>#include &lt;</a:t>
            </a:r>
            <a:r>
              <a:rPr lang="en-US" sz="1600" b="0" dirty="0" err="1">
                <a:latin typeface="Courier New" pitchFamily="49" charset="0"/>
              </a:rPr>
              <a:t>stdlib.h</a:t>
            </a:r>
            <a:r>
              <a:rPr lang="en-US" sz="1600" b="0" dirty="0">
                <a:latin typeface="Courier New" pitchFamily="49" charset="0"/>
              </a:rPr>
              <a:t>&gt;</a:t>
            </a:r>
          </a:p>
          <a:p>
            <a:endParaRPr lang="en-US" sz="1600" b="0" dirty="0">
              <a:latin typeface="Courier New" pitchFamily="49" charset="0"/>
            </a:endParaRPr>
          </a:p>
          <a:p>
            <a:r>
              <a:rPr lang="en-US" sz="1600" b="0" dirty="0" err="1">
                <a:latin typeface="Courier New" pitchFamily="49" charset="0"/>
              </a:rPr>
              <a:t>int</a:t>
            </a:r>
            <a:r>
              <a:rPr lang="en-US" sz="1600" b="0" dirty="0">
                <a:latin typeface="Courier New" pitchFamily="49" charset="0"/>
              </a:rPr>
              <a:t> </a:t>
            </a:r>
            <a:r>
              <a:rPr lang="en-US" sz="1600" b="0" dirty="0" err="1">
                <a:latin typeface="Courier New" pitchFamily="49" charset="0"/>
              </a:rPr>
              <a:t>main(void</a:t>
            </a:r>
            <a:r>
              <a:rPr lang="en-US" sz="1600" b="0" dirty="0">
                <a:latin typeface="Courier New" pitchFamily="49" charset="0"/>
              </a:rPr>
              <a:t>)</a:t>
            </a:r>
          </a:p>
          <a:p>
            <a:r>
              <a:rPr lang="en-US" sz="1600" b="0" dirty="0">
                <a:latin typeface="Courier New" pitchFamily="49" charset="0"/>
              </a:rPr>
              <a:t>{</a:t>
            </a:r>
          </a:p>
          <a:p>
            <a:r>
              <a:rPr lang="en-US" sz="1600" b="0" dirty="0">
                <a:latin typeface="Courier New" pitchFamily="49" charset="0"/>
              </a:rPr>
              <a:t>	</a:t>
            </a:r>
            <a:r>
              <a:rPr lang="en-US" sz="1600" b="0" dirty="0" err="1">
                <a:latin typeface="Courier New" pitchFamily="49" charset="0"/>
              </a:rPr>
              <a:t>int</a:t>
            </a:r>
            <a:r>
              <a:rPr lang="en-US" sz="1600" b="0" dirty="0">
                <a:latin typeface="Courier New" pitchFamily="49" charset="0"/>
              </a:rPr>
              <a:t> </a:t>
            </a:r>
            <a:r>
              <a:rPr lang="en-US" sz="1600" b="0" dirty="0" err="1">
                <a:latin typeface="Courier New" pitchFamily="49" charset="0"/>
              </a:rPr>
              <a:t>fd</a:t>
            </a:r>
            <a:r>
              <a:rPr lang="en-US" sz="1600" b="0" dirty="0">
                <a:latin typeface="Courier New" pitchFamily="49" charset="0"/>
              </a:rPr>
              <a:t>, </a:t>
            </a:r>
            <a:r>
              <a:rPr lang="en-US" sz="1600" b="0" dirty="0" err="1">
                <a:latin typeface="Courier New" pitchFamily="49" charset="0"/>
              </a:rPr>
              <a:t>n</a:t>
            </a:r>
            <a:r>
              <a:rPr lang="en-US" sz="1600" b="0" dirty="0">
                <a:latin typeface="Courier New" pitchFamily="49" charset="0"/>
              </a:rPr>
              <a:t>;</a:t>
            </a:r>
          </a:p>
          <a:p>
            <a:r>
              <a:rPr lang="en-US" sz="1600" b="0" dirty="0">
                <a:latin typeface="Courier New" pitchFamily="49" charset="0"/>
              </a:rPr>
              <a:t>	char </a:t>
            </a:r>
            <a:r>
              <a:rPr lang="en-US" sz="1600" b="0" dirty="0" err="1">
                <a:latin typeface="Courier New" pitchFamily="49" charset="0"/>
              </a:rPr>
              <a:t>buffer[BUFSIZE</a:t>
            </a:r>
            <a:r>
              <a:rPr lang="en-US" sz="1600" b="0" dirty="0">
                <a:latin typeface="Courier New" pitchFamily="49" charset="0"/>
              </a:rPr>
              <a:t>];</a:t>
            </a:r>
          </a:p>
          <a:p>
            <a:r>
              <a:rPr lang="en-US" sz="1600" b="0" dirty="0">
                <a:latin typeface="Courier New" pitchFamily="49" charset="0"/>
              </a:rPr>
              <a:t>	char *</a:t>
            </a:r>
            <a:r>
              <a:rPr lang="en-US" sz="1600" b="0" dirty="0" err="1">
                <a:latin typeface="Courier New" pitchFamily="49" charset="0"/>
              </a:rPr>
              <a:t>buf</a:t>
            </a:r>
            <a:r>
              <a:rPr lang="en-US" sz="1600" b="0" dirty="0">
                <a:latin typeface="Courier New" pitchFamily="49" charset="0"/>
              </a:rPr>
              <a:t> = buffer;</a:t>
            </a:r>
          </a:p>
          <a:p>
            <a:endParaRPr lang="en-US" sz="1600" b="0" dirty="0">
              <a:latin typeface="Courier New" pitchFamily="49" charset="0"/>
            </a:endParaRPr>
          </a:p>
          <a:p>
            <a:r>
              <a:rPr lang="en-US" sz="1600" b="0" dirty="0">
                <a:latin typeface="Courier New" pitchFamily="49" charset="0"/>
              </a:rPr>
              <a:t>	if ((</a:t>
            </a:r>
            <a:r>
              <a:rPr lang="en-US" sz="1600" b="0" dirty="0" err="1">
                <a:latin typeface="Courier New" pitchFamily="49" charset="0"/>
              </a:rPr>
              <a:t>fd</a:t>
            </a:r>
            <a:r>
              <a:rPr lang="en-US" sz="1600" b="0" dirty="0">
                <a:latin typeface="Courier New" pitchFamily="49" charset="0"/>
              </a:rPr>
              <a:t> = </a:t>
            </a:r>
            <a:r>
              <a:rPr lang="en-US" sz="1600" dirty="0">
                <a:solidFill>
                  <a:schemeClr val="folHlink"/>
                </a:solidFill>
                <a:latin typeface="Courier New" pitchFamily="49" charset="0"/>
              </a:rPr>
              <a:t>open</a:t>
            </a:r>
            <a:r>
              <a:rPr lang="en-US" sz="1600" b="0" dirty="0">
                <a:solidFill>
                  <a:schemeClr val="folHlink"/>
                </a:solidFill>
                <a:latin typeface="Courier New" pitchFamily="49" charset="0"/>
              </a:rPr>
              <a:t>( “</a:t>
            </a:r>
            <a:r>
              <a:rPr lang="en-US" sz="1600" b="0" dirty="0" err="1">
                <a:solidFill>
                  <a:schemeClr val="folHlink"/>
                </a:solidFill>
                <a:latin typeface="Courier New" pitchFamily="49" charset="0"/>
              </a:rPr>
              <a:t>my.file</a:t>
            </a:r>
            <a:r>
              <a:rPr lang="en-US" sz="1600" b="0" dirty="0">
                <a:solidFill>
                  <a:schemeClr val="folHlink"/>
                </a:solidFill>
                <a:latin typeface="Courier New" pitchFamily="49" charset="0"/>
              </a:rPr>
              <a:t>” , O_RDONLY , 0 )</a:t>
            </a:r>
            <a:r>
              <a:rPr lang="en-US" sz="1600" b="0" dirty="0">
                <a:latin typeface="Courier New" pitchFamily="49" charset="0"/>
              </a:rPr>
              <a:t>) == -1) {</a:t>
            </a:r>
          </a:p>
          <a:p>
            <a:r>
              <a:rPr lang="en-US" sz="1600" b="0" dirty="0">
                <a:latin typeface="Courier New" pitchFamily="49" charset="0"/>
              </a:rPr>
              <a:t>		</a:t>
            </a:r>
            <a:r>
              <a:rPr lang="en-US" sz="1600" b="0" dirty="0" err="1">
                <a:latin typeface="Courier New" pitchFamily="49" charset="0"/>
              </a:rPr>
              <a:t>printf(“Cannot</a:t>
            </a:r>
            <a:r>
              <a:rPr lang="en-US" sz="1600" b="0" dirty="0">
                <a:latin typeface="Courier New" pitchFamily="49" charset="0"/>
              </a:rPr>
              <a:t> open </a:t>
            </a:r>
            <a:r>
              <a:rPr lang="en-US" sz="1600" b="0" dirty="0" err="1">
                <a:latin typeface="Courier New" pitchFamily="49" charset="0"/>
              </a:rPr>
              <a:t>my.file!\n</a:t>
            </a:r>
            <a:r>
              <a:rPr lang="en-US" sz="1600" b="0" dirty="0">
                <a:latin typeface="Courier New" pitchFamily="49" charset="0"/>
              </a:rPr>
              <a:t>”);</a:t>
            </a:r>
          </a:p>
          <a:p>
            <a:r>
              <a:rPr lang="en-US" sz="1600" b="0" dirty="0">
                <a:latin typeface="Courier New" pitchFamily="49" charset="0"/>
              </a:rPr>
              <a:t>		exit(1); /* EXIT_FAILURE */</a:t>
            </a:r>
          </a:p>
          <a:p>
            <a:r>
              <a:rPr lang="en-US" sz="1600" b="0" dirty="0">
                <a:latin typeface="Courier New" pitchFamily="49" charset="0"/>
              </a:rPr>
              <a:t>	}</a:t>
            </a:r>
          </a:p>
          <a:p>
            <a:endParaRPr lang="en-US" sz="1600" b="0" dirty="0">
              <a:latin typeface="Courier New" pitchFamily="49" charset="0"/>
            </a:endParaRPr>
          </a:p>
          <a:p>
            <a:r>
              <a:rPr lang="en-US" sz="1600" b="0" dirty="0">
                <a:latin typeface="Courier New" pitchFamily="49" charset="0"/>
              </a:rPr>
              <a:t>	while ((</a:t>
            </a:r>
            <a:r>
              <a:rPr lang="en-US" sz="1600" b="0" dirty="0" err="1">
                <a:latin typeface="Courier New" pitchFamily="49" charset="0"/>
              </a:rPr>
              <a:t>n</a:t>
            </a:r>
            <a:r>
              <a:rPr lang="en-US" sz="1600" b="0" dirty="0">
                <a:latin typeface="Courier New" pitchFamily="49" charset="0"/>
              </a:rPr>
              <a:t> = </a:t>
            </a:r>
            <a:r>
              <a:rPr lang="en-US" sz="1600" dirty="0" err="1">
                <a:solidFill>
                  <a:schemeClr val="folHlink"/>
                </a:solidFill>
                <a:latin typeface="Courier New" pitchFamily="49" charset="0"/>
              </a:rPr>
              <a:t>read</a:t>
            </a:r>
            <a:r>
              <a:rPr lang="en-US" sz="1600" b="0" dirty="0" err="1">
                <a:solidFill>
                  <a:schemeClr val="folHlink"/>
                </a:solidFill>
                <a:latin typeface="Courier New" pitchFamily="49" charset="0"/>
              </a:rPr>
              <a:t>(fd</a:t>
            </a:r>
            <a:r>
              <a:rPr lang="en-US" sz="1600" b="0" dirty="0">
                <a:solidFill>
                  <a:schemeClr val="folHlink"/>
                </a:solidFill>
                <a:latin typeface="Courier New" pitchFamily="49" charset="0"/>
              </a:rPr>
              <a:t>, </a:t>
            </a:r>
            <a:r>
              <a:rPr lang="en-US" sz="1600" b="0" dirty="0" err="1">
                <a:solidFill>
                  <a:schemeClr val="folHlink"/>
                </a:solidFill>
                <a:latin typeface="Courier New" pitchFamily="49" charset="0"/>
              </a:rPr>
              <a:t>buf</a:t>
            </a:r>
            <a:r>
              <a:rPr lang="en-US" sz="1600" b="0" dirty="0">
                <a:solidFill>
                  <a:schemeClr val="folHlink"/>
                </a:solidFill>
                <a:latin typeface="Courier New" pitchFamily="49" charset="0"/>
              </a:rPr>
              <a:t>, BUFSIZE)</a:t>
            </a:r>
            <a:r>
              <a:rPr lang="en-US" sz="1600" b="0" dirty="0">
                <a:latin typeface="Courier New" pitchFamily="49" charset="0"/>
              </a:rPr>
              <a:t> &gt; 0) {</a:t>
            </a:r>
          </a:p>
          <a:p>
            <a:r>
              <a:rPr lang="en-US" sz="1600" b="0" dirty="0">
                <a:latin typeface="Courier New" pitchFamily="49" charset="0"/>
              </a:rPr>
              <a:t>		</a:t>
            </a:r>
            <a:r>
              <a:rPr lang="en-US" sz="1600" b="0" dirty="0"/>
              <a:t>&lt;&lt;USE DATA IN BUFFER&gt;&gt;</a:t>
            </a:r>
          </a:p>
          <a:p>
            <a:r>
              <a:rPr lang="en-US" sz="1600" b="0" dirty="0">
                <a:latin typeface="Courier New" pitchFamily="49" charset="0"/>
              </a:rPr>
              <a:t>	}</a:t>
            </a:r>
          </a:p>
          <a:p>
            <a:endParaRPr lang="en-US" sz="1600" b="0" dirty="0">
              <a:latin typeface="Courier New" pitchFamily="49" charset="0"/>
            </a:endParaRPr>
          </a:p>
          <a:p>
            <a:r>
              <a:rPr lang="en-US" sz="1600" b="0" dirty="0">
                <a:latin typeface="Courier New" pitchFamily="49" charset="0"/>
              </a:rPr>
              <a:t>	</a:t>
            </a:r>
            <a:r>
              <a:rPr lang="en-US" sz="1600" dirty="0" err="1">
                <a:solidFill>
                  <a:schemeClr val="folHlink"/>
                </a:solidFill>
                <a:latin typeface="Courier New" pitchFamily="49" charset="0"/>
              </a:rPr>
              <a:t>close</a:t>
            </a:r>
            <a:r>
              <a:rPr lang="en-US" sz="1600" b="0" dirty="0" err="1">
                <a:solidFill>
                  <a:schemeClr val="folHlink"/>
                </a:solidFill>
                <a:latin typeface="Courier New" pitchFamily="49" charset="0"/>
              </a:rPr>
              <a:t>(fd</a:t>
            </a:r>
            <a:r>
              <a:rPr lang="en-US" sz="1600" b="0" dirty="0">
                <a:solidFill>
                  <a:schemeClr val="folHlink"/>
                </a:solidFill>
                <a:latin typeface="Courier New" pitchFamily="49" charset="0"/>
              </a:rPr>
              <a:t>)</a:t>
            </a:r>
            <a:r>
              <a:rPr lang="en-US" sz="1600" b="0" dirty="0">
                <a:latin typeface="Courier New" pitchFamily="49" charset="0"/>
              </a:rPr>
              <a:t>;</a:t>
            </a:r>
            <a:br>
              <a:rPr lang="en-US" sz="1600" b="0" dirty="0">
                <a:latin typeface="Courier New" pitchFamily="49" charset="0"/>
              </a:rPr>
            </a:br>
            <a:endParaRPr lang="en-US" sz="1600" b="0" dirty="0">
              <a:latin typeface="Courier New" pitchFamily="49" charset="0"/>
            </a:endParaRPr>
          </a:p>
          <a:p>
            <a:r>
              <a:rPr lang="en-US" sz="1600" b="0" dirty="0">
                <a:latin typeface="Courier New" pitchFamily="49" charset="0"/>
              </a:rPr>
              <a:t>	exit(0); /* EXIT_SUCCESS */</a:t>
            </a:r>
          </a:p>
          <a:p>
            <a:r>
              <a:rPr lang="en-US" sz="1600" b="0" dirty="0">
                <a:latin typeface="Courier New"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5730"/>
                                        </p:tgtEl>
                                        <p:attrNameLst>
                                          <p:attrName>style.visibility</p:attrName>
                                        </p:attrNameLst>
                                      </p:cBhvr>
                                      <p:to>
                                        <p:strVal val="visible"/>
                                      </p:to>
                                    </p:set>
                                    <p:animEffect transition="in" filter="dissolve">
                                      <p:cBhvr>
                                        <p:cTn id="7" dur="500"/>
                                        <p:tgtEl>
                                          <p:spTgt spid="1225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573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t>Open</a:t>
            </a:r>
          </a:p>
        </p:txBody>
      </p:sp>
      <p:graphicFrame>
        <p:nvGraphicFramePr>
          <p:cNvPr id="1226755" name="Group 3"/>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pic>
        <p:nvPicPr>
          <p:cNvPr id="48143" name="Picture 15" descr="yfyurlyf[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091113" y="727075"/>
            <a:ext cx="1260475" cy="71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6768" name="Freeform 16"/>
          <p:cNvSpPr>
            <a:spLocks/>
          </p:cNvSpPr>
          <p:nvPr/>
        </p:nvSpPr>
        <p:spPr bwMode="auto">
          <a:xfrm>
            <a:off x="969963" y="1066800"/>
            <a:ext cx="3810000" cy="623888"/>
          </a:xfrm>
          <a:custGeom>
            <a:avLst/>
            <a:gdLst>
              <a:gd name="T0" fmla="*/ 2400 w 2400"/>
              <a:gd name="T1" fmla="*/ 0 h 393"/>
              <a:gd name="T2" fmla="*/ 0 w 2400"/>
              <a:gd name="T3" fmla="*/ 0 h 393"/>
              <a:gd name="T4" fmla="*/ 0 w 2400"/>
              <a:gd name="T5" fmla="*/ 393 h 393"/>
              <a:gd name="T6" fmla="*/ 0 60000 65536"/>
              <a:gd name="T7" fmla="*/ 0 60000 65536"/>
              <a:gd name="T8" fmla="*/ 0 60000 65536"/>
              <a:gd name="T9" fmla="*/ 0 w 2400"/>
              <a:gd name="T10" fmla="*/ 0 h 393"/>
              <a:gd name="T11" fmla="*/ 2400 w 2400"/>
              <a:gd name="T12" fmla="*/ 393 h 393"/>
            </a:gdLst>
            <a:ahLst/>
            <a:cxnLst>
              <a:cxn ang="T6">
                <a:pos x="T0" y="T1"/>
              </a:cxn>
              <a:cxn ang="T7">
                <a:pos x="T2" y="T3"/>
              </a:cxn>
              <a:cxn ang="T8">
                <a:pos x="T4" y="T5"/>
              </a:cxn>
            </a:cxnLst>
            <a:rect l="T9" t="T10" r="T11" b="T12"/>
            <a:pathLst>
              <a:path w="2400" h="393">
                <a:moveTo>
                  <a:pt x="2400" y="0"/>
                </a:moveTo>
                <a:lnTo>
                  <a:pt x="0" y="0"/>
                </a:lnTo>
                <a:lnTo>
                  <a:pt x="0" y="393"/>
                </a:ln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26769" name="Text Box 17"/>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26770" name="Freeform 18"/>
          <p:cNvSpPr>
            <a:spLocks/>
          </p:cNvSpPr>
          <p:nvPr/>
        </p:nvSpPr>
        <p:spPr bwMode="auto">
          <a:xfrm>
            <a:off x="1046163" y="1622425"/>
            <a:ext cx="1565275" cy="2047875"/>
          </a:xfrm>
          <a:custGeom>
            <a:avLst/>
            <a:gdLst>
              <a:gd name="T0" fmla="*/ 0 w 986"/>
              <a:gd name="T1" fmla="*/ 0 h 1290"/>
              <a:gd name="T2" fmla="*/ 986 w 986"/>
              <a:gd name="T3" fmla="*/ 289 h 1290"/>
              <a:gd name="T4" fmla="*/ 986 w 986"/>
              <a:gd name="T5" fmla="*/ 1290 h 1290"/>
              <a:gd name="T6" fmla="*/ 0 w 986"/>
              <a:gd name="T7" fmla="*/ 349 h 1290"/>
              <a:gd name="T8" fmla="*/ 0 w 986"/>
              <a:gd name="T9" fmla="*/ 0 h 1290"/>
              <a:gd name="T10" fmla="*/ 0 60000 65536"/>
              <a:gd name="T11" fmla="*/ 0 60000 65536"/>
              <a:gd name="T12" fmla="*/ 0 60000 65536"/>
              <a:gd name="T13" fmla="*/ 0 60000 65536"/>
              <a:gd name="T14" fmla="*/ 0 60000 65536"/>
              <a:gd name="T15" fmla="*/ 0 w 986"/>
              <a:gd name="T16" fmla="*/ 0 h 1290"/>
              <a:gd name="T17" fmla="*/ 986 w 986"/>
              <a:gd name="T18" fmla="*/ 1290 h 1290"/>
            </a:gdLst>
            <a:ahLst/>
            <a:cxnLst>
              <a:cxn ang="T10">
                <a:pos x="T0" y="T1"/>
              </a:cxn>
              <a:cxn ang="T11">
                <a:pos x="T2" y="T3"/>
              </a:cxn>
              <a:cxn ang="T12">
                <a:pos x="T4" y="T5"/>
              </a:cxn>
              <a:cxn ang="T13">
                <a:pos x="T6" y="T7"/>
              </a:cxn>
              <a:cxn ang="T14">
                <a:pos x="T8" y="T9"/>
              </a:cxn>
            </a:cxnLst>
            <a:rect l="T15" t="T16" r="T17" b="T18"/>
            <a:pathLst>
              <a:path w="986" h="1290">
                <a:moveTo>
                  <a:pt x="0" y="0"/>
                </a:moveTo>
                <a:lnTo>
                  <a:pt x="986" y="289"/>
                </a:lnTo>
                <a:lnTo>
                  <a:pt x="986" y="1290"/>
                </a:lnTo>
                <a:lnTo>
                  <a:pt x="0" y="349"/>
                </a:lnTo>
                <a:lnTo>
                  <a:pt x="0" y="0"/>
                </a:lnTo>
                <a:close/>
              </a:path>
            </a:pathLst>
          </a:custGeom>
          <a:gradFill rotWithShape="1">
            <a:gsLst>
              <a:gs pos="0">
                <a:schemeClr val="bg1"/>
              </a:gs>
              <a:gs pos="100000">
                <a:srgbClr val="C0C0C0"/>
              </a:gs>
            </a:gsLst>
            <a:lin ang="0" scaled="1"/>
          </a:gradFill>
          <a:ln w="9525">
            <a:solidFill>
              <a:schemeClr val="tx1"/>
            </a:solidFill>
            <a:round/>
            <a:headEnd/>
            <a:tailEnd/>
          </a:ln>
        </p:spPr>
        <p:txBody>
          <a:bodyPr/>
          <a:lstStyle/>
          <a:p>
            <a:endParaRPr lang="nb-NO"/>
          </a:p>
        </p:txBody>
      </p:sp>
      <p:sp>
        <p:nvSpPr>
          <p:cNvPr id="1226771" name="Text Box 19"/>
          <p:cNvSpPr txBox="1">
            <a:spLocks noChangeArrowheads="1"/>
          </p:cNvSpPr>
          <p:nvPr/>
        </p:nvSpPr>
        <p:spPr bwMode="auto">
          <a:xfrm>
            <a:off x="2620963" y="1001713"/>
            <a:ext cx="289354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dirty="0">
                <a:solidFill>
                  <a:schemeClr val="hlink"/>
                </a:solidFill>
                <a:latin typeface="Courier New" pitchFamily="49" charset="0"/>
              </a:rPr>
              <a:t>open(</a:t>
            </a:r>
            <a:r>
              <a:rPr lang="en-US" sz="1600" dirty="0" err="1">
                <a:solidFill>
                  <a:schemeClr val="hlink"/>
                </a:solidFill>
                <a:latin typeface="Courier New" pitchFamily="49" charset="0"/>
              </a:rPr>
              <a:t>name,oflags,mode</a:t>
            </a:r>
            <a:r>
              <a:rPr lang="en-US" sz="1600" dirty="0">
                <a:solidFill>
                  <a:schemeClr val="hlink"/>
                </a:solidFill>
                <a:latin typeface="Courier New" pitchFamily="49" charset="0"/>
              </a:rPr>
              <a:t>)</a:t>
            </a:r>
          </a:p>
        </p:txBody>
      </p:sp>
      <p:sp>
        <p:nvSpPr>
          <p:cNvPr id="1226772" name="Text Box 20"/>
          <p:cNvSpPr txBox="1">
            <a:spLocks noChangeArrowheads="1"/>
          </p:cNvSpPr>
          <p:nvPr/>
        </p:nvSpPr>
        <p:spPr bwMode="auto">
          <a:xfrm>
            <a:off x="2655888" y="2181225"/>
            <a:ext cx="5711820" cy="2320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800100" indent="-34290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pPr>
            <a:r>
              <a:rPr lang="en-US" sz="1600" b="0" dirty="0" err="1"/>
              <a:t>sys_open</a:t>
            </a:r>
            <a:r>
              <a:rPr lang="en-US" sz="1600" b="0" dirty="0"/>
              <a:t>() </a:t>
            </a:r>
            <a:r>
              <a:rPr lang="en-US" sz="1600" b="0" dirty="0" err="1">
                <a:sym typeface="Wingdings" pitchFamily="2" charset="2"/>
              </a:rPr>
              <a:t></a:t>
            </a:r>
            <a:r>
              <a:rPr lang="en-US" sz="1600" b="0" dirty="0">
                <a:sym typeface="Wingdings" pitchFamily="2" charset="2"/>
              </a:rPr>
              <a:t> </a:t>
            </a:r>
            <a:r>
              <a:rPr lang="en-US" sz="1600" b="0" dirty="0" err="1">
                <a:sym typeface="Wingdings" pitchFamily="2" charset="2"/>
              </a:rPr>
              <a:t>vn_open</a:t>
            </a:r>
            <a:r>
              <a:rPr lang="en-US" sz="1600" b="0" dirty="0">
                <a:sym typeface="Wingdings" pitchFamily="2" charset="2"/>
              </a:rPr>
              <a:t>():</a:t>
            </a:r>
            <a:endParaRPr lang="en-US" sz="1600" b="0" dirty="0"/>
          </a:p>
          <a:p>
            <a:pPr lvl="1">
              <a:lnSpc>
                <a:spcPct val="130000"/>
              </a:lnSpc>
              <a:buFontTx/>
              <a:buAutoNum type="arabicPeriod"/>
            </a:pPr>
            <a:r>
              <a:rPr lang="en-US" sz="1600" b="0" dirty="0"/>
              <a:t>Check if valid call </a:t>
            </a:r>
          </a:p>
          <a:p>
            <a:pPr lvl="1">
              <a:lnSpc>
                <a:spcPct val="130000"/>
              </a:lnSpc>
              <a:buFontTx/>
              <a:buAutoNum type="arabicPeriod"/>
            </a:pPr>
            <a:r>
              <a:rPr lang="en-US" sz="1600" b="0" dirty="0"/>
              <a:t>Allocate file descriptor</a:t>
            </a:r>
          </a:p>
          <a:p>
            <a:pPr lvl="1">
              <a:lnSpc>
                <a:spcPct val="130000"/>
              </a:lnSpc>
              <a:buFontTx/>
              <a:buAutoNum type="arabicPeriod"/>
            </a:pPr>
            <a:r>
              <a:rPr lang="en-US" sz="1600" b="0" dirty="0"/>
              <a:t>If file exists, open for read (remember </a:t>
            </a:r>
            <a:r>
              <a:rPr lang="en-US" sz="1600" b="0" dirty="0">
                <a:solidFill>
                  <a:schemeClr val="folHlink"/>
                </a:solidFill>
                <a:latin typeface="Courier New" pitchFamily="49" charset="0"/>
              </a:rPr>
              <a:t>O_RDONLY</a:t>
            </a:r>
            <a:r>
              <a:rPr lang="en-US" sz="1600" b="0" dirty="0"/>
              <a:t>). </a:t>
            </a:r>
            <a:br>
              <a:rPr lang="en-US" sz="1600" b="0" dirty="0"/>
            </a:br>
            <a:r>
              <a:rPr lang="en-US" sz="1600" b="0" dirty="0"/>
              <a:t>Must get directory </a:t>
            </a:r>
            <a:r>
              <a:rPr lang="en-US" sz="1600" b="0" dirty="0" err="1"/>
              <a:t>inode</a:t>
            </a:r>
            <a:r>
              <a:rPr lang="en-US" sz="1600" b="0" dirty="0"/>
              <a:t> (?). May require disk I/O.</a:t>
            </a:r>
          </a:p>
          <a:p>
            <a:pPr lvl="1">
              <a:lnSpc>
                <a:spcPct val="130000"/>
              </a:lnSpc>
              <a:buFontTx/>
              <a:buAutoNum type="arabicPeriod"/>
            </a:pPr>
            <a:r>
              <a:rPr lang="en-US" sz="1600" b="0" dirty="0"/>
              <a:t>Set access rights, flags and pointer to </a:t>
            </a:r>
            <a:r>
              <a:rPr lang="en-US" sz="1600" b="0" dirty="0" err="1"/>
              <a:t>vnode</a:t>
            </a:r>
            <a:r>
              <a:rPr lang="en-US" sz="1600" b="0" dirty="0"/>
              <a:t> (?)</a:t>
            </a:r>
          </a:p>
          <a:p>
            <a:pPr lvl="1">
              <a:lnSpc>
                <a:spcPct val="130000"/>
              </a:lnSpc>
              <a:buFontTx/>
              <a:buAutoNum type="arabicPeriod"/>
            </a:pPr>
            <a:r>
              <a:rPr lang="en-US" sz="1600" b="0" dirty="0"/>
              <a:t>Return index to file descriptor table</a:t>
            </a:r>
          </a:p>
        </p:txBody>
      </p:sp>
      <p:sp>
        <p:nvSpPr>
          <p:cNvPr id="1226773" name="Text Box 21"/>
          <p:cNvSpPr txBox="1">
            <a:spLocks noChangeArrowheads="1"/>
          </p:cNvSpPr>
          <p:nvPr/>
        </p:nvSpPr>
        <p:spPr bwMode="auto">
          <a:xfrm>
            <a:off x="3584575" y="4474943"/>
            <a:ext cx="390525" cy="33655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bg1"/>
                </a:solidFill>
              </a:rPr>
              <a:t>fd</a:t>
            </a:r>
          </a:p>
        </p:txBody>
      </p:sp>
      <p:sp>
        <p:nvSpPr>
          <p:cNvPr id="48150" name="Text Box 22"/>
          <p:cNvSpPr txBox="1">
            <a:spLocks noChangeArrowheads="1"/>
          </p:cNvSpPr>
          <p:nvPr/>
        </p:nvSpPr>
        <p:spPr bwMode="auto">
          <a:xfrm rot="1399115">
            <a:off x="6856413" y="454025"/>
            <a:ext cx="2259012"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800" b="0"/>
              <a:t>BSD example</a:t>
            </a:r>
          </a:p>
        </p:txBody>
      </p:sp>
      <p:sp>
        <p:nvSpPr>
          <p:cNvPr id="1226775" name="Text Box 23"/>
          <p:cNvSpPr txBox="1">
            <a:spLocks noChangeArrowheads="1"/>
          </p:cNvSpPr>
          <p:nvPr/>
        </p:nvSpPr>
        <p:spPr bwMode="auto">
          <a:xfrm>
            <a:off x="1476375" y="1220788"/>
            <a:ext cx="379253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solidFill>
                  <a:schemeClr val="folHlink"/>
                </a:solidFill>
              </a:rPr>
              <a:t>system call handling as described earlier</a:t>
            </a:r>
          </a:p>
        </p:txBody>
      </p:sp>
      <p:grpSp>
        <p:nvGrpSpPr>
          <p:cNvPr id="13" name="Group 8"/>
          <p:cNvGrpSpPr>
            <a:grpSpLocks/>
          </p:cNvGrpSpPr>
          <p:nvPr/>
        </p:nvGrpSpPr>
        <p:grpSpPr bwMode="auto">
          <a:xfrm>
            <a:off x="6418588" y="5195942"/>
            <a:ext cx="979487" cy="966787"/>
            <a:chOff x="3288" y="3196"/>
            <a:chExt cx="617" cy="609"/>
          </a:xfrm>
        </p:grpSpPr>
        <p:sp>
          <p:nvSpPr>
            <p:cNvPr id="14" name="Rectangle 9"/>
            <p:cNvSpPr>
              <a:spLocks noChangeArrowheads="1"/>
            </p:cNvSpPr>
            <p:nvPr/>
          </p:nvSpPr>
          <p:spPr bwMode="auto">
            <a:xfrm>
              <a:off x="3329" y="3229"/>
              <a:ext cx="576" cy="576"/>
            </a:xfrm>
            <a:prstGeom prst="rect">
              <a:avLst/>
            </a:prstGeom>
            <a:solidFill>
              <a:schemeClr val="hlink"/>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15" name="Text Box 10"/>
            <p:cNvSpPr txBox="1">
              <a:spLocks noChangeArrowheads="1"/>
            </p:cNvSpPr>
            <p:nvPr/>
          </p:nvSpPr>
          <p:spPr bwMode="auto">
            <a:xfrm>
              <a:off x="3288" y="3196"/>
              <a:ext cx="476" cy="1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800" b="0"/>
                <a:t>control block</a:t>
              </a:r>
            </a:p>
          </p:txBody>
        </p:sp>
      </p:grpSp>
      <p:grpSp>
        <p:nvGrpSpPr>
          <p:cNvPr id="16" name="Group 11"/>
          <p:cNvGrpSpPr>
            <a:grpSpLocks/>
          </p:cNvGrpSpPr>
          <p:nvPr/>
        </p:nvGrpSpPr>
        <p:grpSpPr bwMode="auto">
          <a:xfrm>
            <a:off x="6634488" y="5411842"/>
            <a:ext cx="979487" cy="966787"/>
            <a:chOff x="3288" y="3196"/>
            <a:chExt cx="617" cy="609"/>
          </a:xfrm>
        </p:grpSpPr>
        <p:sp>
          <p:nvSpPr>
            <p:cNvPr id="17" name="Rectangle 12"/>
            <p:cNvSpPr>
              <a:spLocks noChangeArrowheads="1"/>
            </p:cNvSpPr>
            <p:nvPr/>
          </p:nvSpPr>
          <p:spPr bwMode="auto">
            <a:xfrm>
              <a:off x="3329" y="3229"/>
              <a:ext cx="576" cy="576"/>
            </a:xfrm>
            <a:prstGeom prst="rect">
              <a:avLst/>
            </a:prstGeom>
            <a:solidFill>
              <a:schemeClr val="hlink"/>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18" name="Text Box 13"/>
            <p:cNvSpPr txBox="1">
              <a:spLocks noChangeArrowheads="1"/>
            </p:cNvSpPr>
            <p:nvPr/>
          </p:nvSpPr>
          <p:spPr bwMode="auto">
            <a:xfrm>
              <a:off x="3288" y="3196"/>
              <a:ext cx="476" cy="1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800" b="0"/>
                <a:t>control block</a:t>
              </a:r>
            </a:p>
          </p:txBody>
        </p:sp>
      </p:grpSp>
      <p:sp>
        <p:nvSpPr>
          <p:cNvPr id="19" name="Line 17"/>
          <p:cNvSpPr>
            <a:spLocks noChangeShapeType="1"/>
          </p:cNvSpPr>
          <p:nvPr/>
        </p:nvSpPr>
        <p:spPr bwMode="auto">
          <a:xfrm>
            <a:off x="4851725" y="5307067"/>
            <a:ext cx="156845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sp>
        <p:nvSpPr>
          <p:cNvPr id="20" name="Line 18"/>
          <p:cNvSpPr>
            <a:spLocks noChangeShapeType="1"/>
          </p:cNvSpPr>
          <p:nvPr/>
        </p:nvSpPr>
        <p:spPr bwMode="auto">
          <a:xfrm>
            <a:off x="4851725" y="5522967"/>
            <a:ext cx="178752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sp>
        <p:nvSpPr>
          <p:cNvPr id="21" name="Line 19"/>
          <p:cNvSpPr>
            <a:spLocks noChangeShapeType="1"/>
          </p:cNvSpPr>
          <p:nvPr/>
        </p:nvSpPr>
        <p:spPr bwMode="auto">
          <a:xfrm>
            <a:off x="4851725" y="5738867"/>
            <a:ext cx="2020888"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sp>
        <p:nvSpPr>
          <p:cNvPr id="22" name="Line 20"/>
          <p:cNvSpPr>
            <a:spLocks noChangeShapeType="1"/>
          </p:cNvSpPr>
          <p:nvPr/>
        </p:nvSpPr>
        <p:spPr bwMode="auto">
          <a:xfrm>
            <a:off x="4851725" y="5950004"/>
            <a:ext cx="58737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grpSp>
        <p:nvGrpSpPr>
          <p:cNvPr id="23" name="Group 21"/>
          <p:cNvGrpSpPr>
            <a:grpSpLocks/>
          </p:cNvGrpSpPr>
          <p:nvPr/>
        </p:nvGrpSpPr>
        <p:grpSpPr bwMode="auto">
          <a:xfrm>
            <a:off x="4507238" y="5207054"/>
            <a:ext cx="696912" cy="1069975"/>
            <a:chOff x="2009" y="3340"/>
            <a:chExt cx="439" cy="674"/>
          </a:xfrm>
        </p:grpSpPr>
        <p:sp>
          <p:nvSpPr>
            <p:cNvPr id="24" name="Rectangle 22"/>
            <p:cNvSpPr>
              <a:spLocks noChangeArrowheads="1"/>
            </p:cNvSpPr>
            <p:nvPr/>
          </p:nvSpPr>
          <p:spPr bwMode="auto">
            <a:xfrm>
              <a:off x="2009" y="3340"/>
              <a:ext cx="439" cy="133"/>
            </a:xfrm>
            <a:prstGeom prst="rect">
              <a:avLst/>
            </a:prstGeom>
            <a:noFill/>
            <a:ln w="12700"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25" name="Rectangle 23"/>
            <p:cNvSpPr>
              <a:spLocks noChangeArrowheads="1"/>
            </p:cNvSpPr>
            <p:nvPr/>
          </p:nvSpPr>
          <p:spPr bwMode="auto">
            <a:xfrm>
              <a:off x="2009" y="3476"/>
              <a:ext cx="439" cy="133"/>
            </a:xfrm>
            <a:prstGeom prst="rect">
              <a:avLst/>
            </a:prstGeom>
            <a:noFill/>
            <a:ln w="12700"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26" name="Rectangle 24"/>
            <p:cNvSpPr>
              <a:spLocks noChangeArrowheads="1"/>
            </p:cNvSpPr>
            <p:nvPr/>
          </p:nvSpPr>
          <p:spPr bwMode="auto">
            <a:xfrm>
              <a:off x="2009" y="3612"/>
              <a:ext cx="439" cy="133"/>
            </a:xfrm>
            <a:prstGeom prst="rect">
              <a:avLst/>
            </a:prstGeom>
            <a:noFill/>
            <a:ln w="12700"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27" name="Rectangle 25"/>
            <p:cNvSpPr>
              <a:spLocks noChangeArrowheads="1"/>
            </p:cNvSpPr>
            <p:nvPr/>
          </p:nvSpPr>
          <p:spPr bwMode="auto">
            <a:xfrm>
              <a:off x="2009" y="3745"/>
              <a:ext cx="439" cy="133"/>
            </a:xfrm>
            <a:prstGeom prst="rect">
              <a:avLst/>
            </a:prstGeom>
            <a:noFill/>
            <a:ln w="12700"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28" name="Rectangle 26"/>
            <p:cNvSpPr>
              <a:spLocks noChangeArrowheads="1"/>
            </p:cNvSpPr>
            <p:nvPr/>
          </p:nvSpPr>
          <p:spPr bwMode="auto">
            <a:xfrm>
              <a:off x="2009" y="3881"/>
              <a:ext cx="439" cy="133"/>
            </a:xfrm>
            <a:prstGeom prst="rect">
              <a:avLst/>
            </a:prstGeom>
            <a:noFill/>
            <a:ln w="12700"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grpSp>
      <p:sp>
        <p:nvSpPr>
          <p:cNvPr id="29" name="Line 27"/>
          <p:cNvSpPr>
            <a:spLocks noChangeShapeType="1"/>
          </p:cNvSpPr>
          <p:nvPr/>
        </p:nvSpPr>
        <p:spPr bwMode="auto">
          <a:xfrm>
            <a:off x="4851725" y="6165904"/>
            <a:ext cx="587375"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grpSp>
        <p:nvGrpSpPr>
          <p:cNvPr id="30" name="Group 28"/>
          <p:cNvGrpSpPr>
            <a:grpSpLocks/>
          </p:cNvGrpSpPr>
          <p:nvPr/>
        </p:nvGrpSpPr>
        <p:grpSpPr bwMode="auto">
          <a:xfrm>
            <a:off x="2343475" y="4754617"/>
            <a:ext cx="5686425" cy="581025"/>
            <a:chOff x="646" y="3055"/>
            <a:chExt cx="3582" cy="366"/>
          </a:xfrm>
        </p:grpSpPr>
        <p:sp>
          <p:nvSpPr>
            <p:cNvPr id="31" name="Line 29"/>
            <p:cNvSpPr>
              <a:spLocks noChangeShapeType="1"/>
            </p:cNvSpPr>
            <p:nvPr/>
          </p:nvSpPr>
          <p:spPr bwMode="auto">
            <a:xfrm flipH="1">
              <a:off x="682" y="3245"/>
              <a:ext cx="354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sp>
          <p:nvSpPr>
            <p:cNvPr id="32" name="Text Box 30"/>
            <p:cNvSpPr txBox="1">
              <a:spLocks noChangeArrowheads="1"/>
            </p:cNvSpPr>
            <p:nvPr/>
          </p:nvSpPr>
          <p:spPr bwMode="auto">
            <a:xfrm>
              <a:off x="646" y="3055"/>
              <a:ext cx="576"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600" b="0">
                  <a:latin typeface="Courier New" pitchFamily="49" charset="0"/>
                </a:rPr>
                <a:t>user</a:t>
              </a:r>
            </a:p>
            <a:p>
              <a:r>
                <a:rPr lang="en-US" sz="1600" b="0">
                  <a:latin typeface="Courier New" pitchFamily="49" charset="0"/>
                </a:rPr>
                <a:t>kernel</a:t>
              </a:r>
            </a:p>
          </p:txBody>
        </p:sp>
      </p:grpSp>
      <p:grpSp>
        <p:nvGrpSpPr>
          <p:cNvPr id="33" name="Group 31"/>
          <p:cNvGrpSpPr>
            <a:grpSpLocks/>
          </p:cNvGrpSpPr>
          <p:nvPr/>
        </p:nvGrpSpPr>
        <p:grpSpPr bwMode="auto">
          <a:xfrm>
            <a:off x="3534100" y="4475217"/>
            <a:ext cx="912813" cy="1277937"/>
            <a:chOff x="1396" y="2879"/>
            <a:chExt cx="575" cy="661"/>
          </a:xfrm>
        </p:grpSpPr>
        <p:sp>
          <p:nvSpPr>
            <p:cNvPr id="34" name="Freeform 32"/>
            <p:cNvSpPr>
              <a:spLocks/>
            </p:cNvSpPr>
            <p:nvPr/>
          </p:nvSpPr>
          <p:spPr bwMode="auto">
            <a:xfrm>
              <a:off x="1580" y="3048"/>
              <a:ext cx="391" cy="492"/>
            </a:xfrm>
            <a:custGeom>
              <a:avLst/>
              <a:gdLst>
                <a:gd name="T0" fmla="*/ 0 w 661"/>
                <a:gd name="T1" fmla="*/ 0 h 492"/>
                <a:gd name="T2" fmla="*/ 0 w 661"/>
                <a:gd name="T3" fmla="*/ 492 h 492"/>
                <a:gd name="T4" fmla="*/ 661 w 661"/>
                <a:gd name="T5" fmla="*/ 492 h 492"/>
              </a:gdLst>
              <a:ahLst/>
              <a:cxnLst>
                <a:cxn ang="0">
                  <a:pos x="T0" y="T1"/>
                </a:cxn>
                <a:cxn ang="0">
                  <a:pos x="T2" y="T3"/>
                </a:cxn>
                <a:cxn ang="0">
                  <a:pos x="T4" y="T5"/>
                </a:cxn>
              </a:cxnLst>
              <a:rect l="0" t="0" r="r" b="b"/>
              <a:pathLst>
                <a:path w="661" h="492">
                  <a:moveTo>
                    <a:pt x="0" y="0"/>
                  </a:moveTo>
                  <a:lnTo>
                    <a:pt x="0" y="492"/>
                  </a:lnTo>
                  <a:lnTo>
                    <a:pt x="661" y="492"/>
                  </a:lnTo>
                </a:path>
              </a:pathLst>
            </a:custGeom>
            <a:noFill/>
            <a:ln w="12700"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lstStyle/>
            <a:p>
              <a:endParaRPr lang="nb-NO"/>
            </a:p>
          </p:txBody>
        </p:sp>
        <p:sp>
          <p:nvSpPr>
            <p:cNvPr id="35" name="Text Box 33"/>
            <p:cNvSpPr txBox="1">
              <a:spLocks noChangeArrowheads="1"/>
            </p:cNvSpPr>
            <p:nvPr/>
          </p:nvSpPr>
          <p:spPr bwMode="auto">
            <a:xfrm>
              <a:off x="1396" y="2879"/>
              <a:ext cx="267" cy="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600" b="0" dirty="0"/>
                <a:t> </a:t>
              </a:r>
              <a:r>
                <a:rPr lang="en-US" sz="1600" b="0" dirty="0" err="1"/>
                <a:t>fd</a:t>
              </a:r>
              <a:endParaRPr lang="en-US" sz="1600" b="0" dirty="0"/>
            </a:p>
          </p:txBody>
        </p:sp>
      </p:grpSp>
      <p:grpSp>
        <p:nvGrpSpPr>
          <p:cNvPr id="36" name="Group 11"/>
          <p:cNvGrpSpPr>
            <a:grpSpLocks/>
          </p:cNvGrpSpPr>
          <p:nvPr/>
        </p:nvGrpSpPr>
        <p:grpSpPr bwMode="auto">
          <a:xfrm>
            <a:off x="6849143" y="5626502"/>
            <a:ext cx="979487" cy="966787"/>
            <a:chOff x="3288" y="3196"/>
            <a:chExt cx="617" cy="609"/>
          </a:xfrm>
        </p:grpSpPr>
        <p:sp>
          <p:nvSpPr>
            <p:cNvPr id="37" name="Rectangle 12"/>
            <p:cNvSpPr>
              <a:spLocks noChangeArrowheads="1"/>
            </p:cNvSpPr>
            <p:nvPr/>
          </p:nvSpPr>
          <p:spPr bwMode="auto">
            <a:xfrm>
              <a:off x="3329" y="3229"/>
              <a:ext cx="576" cy="576"/>
            </a:xfrm>
            <a:prstGeom prst="rect">
              <a:avLst/>
            </a:prstGeom>
            <a:solidFill>
              <a:schemeClr val="hlink"/>
            </a:solidFill>
            <a:ln w="12700"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nchor="ctr"/>
            <a:lstStyle/>
            <a:p>
              <a:endParaRPr lang="nb-NO"/>
            </a:p>
          </p:txBody>
        </p:sp>
        <p:sp>
          <p:nvSpPr>
            <p:cNvPr id="38" name="Text Box 13"/>
            <p:cNvSpPr txBox="1">
              <a:spLocks noChangeArrowheads="1"/>
            </p:cNvSpPr>
            <p:nvPr/>
          </p:nvSpPr>
          <p:spPr bwMode="auto">
            <a:xfrm>
              <a:off x="3288" y="3196"/>
              <a:ext cx="476" cy="1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800" b="0"/>
                <a:t>control block</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67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676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67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26768"/>
                                        </p:tgtEl>
                                        <p:attrNameLst>
                                          <p:attrName>style.visibility</p:attrName>
                                        </p:attrNameLst>
                                      </p:cBhvr>
                                      <p:to>
                                        <p:strVal val="visible"/>
                                      </p:to>
                                    </p:set>
                                    <p:animEffect transition="in" filter="fade">
                                      <p:cBhvr>
                                        <p:cTn id="17" dur="2000"/>
                                        <p:tgtEl>
                                          <p:spTgt spid="1226768"/>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1226775"/>
                                        </p:tgtEl>
                                        <p:attrNameLst>
                                          <p:attrName>style.visibility</p:attrName>
                                        </p:attrNameLst>
                                      </p:cBhvr>
                                      <p:to>
                                        <p:strVal val="visible"/>
                                      </p:to>
                                    </p:set>
                                    <p:animEffect transition="in" filter="dissolve">
                                      <p:cBhvr>
                                        <p:cTn id="21" dur="500"/>
                                        <p:tgtEl>
                                          <p:spTgt spid="1226775"/>
                                        </p:tgtEl>
                                      </p:cBhvr>
                                    </p:animEffect>
                                  </p:childTnLst>
                                </p:cTn>
                              </p:par>
                            </p:childTnLst>
                          </p:cTn>
                        </p:par>
                        <p:par>
                          <p:cTn id="22" fill="hold">
                            <p:stCondLst>
                              <p:cond delay="2500"/>
                            </p:stCondLst>
                            <p:childTnLst>
                              <p:par>
                                <p:cTn id="23" presetID="0" presetClass="path" presetSubtype="0" accel="50000" decel="50000" fill="hold" grpId="1" nodeType="afterEffect">
                                  <p:stCondLst>
                                    <p:cond delay="0"/>
                                  </p:stCondLst>
                                  <p:childTnLst>
                                    <p:animMotion origin="layout" path="M 0.0 0.0 L -0.29219 0.0 L -0.29219 0.09144 L -0.24341 0.09144 " pathEditMode="relative" ptsTypes="AAAA">
                                      <p:cBhvr>
                                        <p:cTn id="24" dur="2000" fill="hold"/>
                                        <p:tgtEl>
                                          <p:spTgt spid="1226771"/>
                                        </p:tgtEl>
                                        <p:attrNameLst>
                                          <p:attrName>ppt_x</p:attrName>
                                          <p:attrName>ppt_y</p:attrName>
                                        </p:attrNameLst>
                                      </p:cBhvr>
                                    </p:animMotion>
                                  </p:childTnLst>
                                </p:cTn>
                              </p:par>
                              <p:par>
                                <p:cTn id="25" presetID="9" presetClass="exit" presetSubtype="0" fill="hold" nodeType="withEffect">
                                  <p:stCondLst>
                                    <p:cond delay="0"/>
                                  </p:stCondLst>
                                  <p:childTnLst>
                                    <p:animEffect transition="out" filter="dissolve">
                                      <p:cBhvr>
                                        <p:cTn id="26" dur="1000"/>
                                        <p:tgtEl>
                                          <p:spTgt spid="48143"/>
                                        </p:tgtEl>
                                      </p:cBhvr>
                                    </p:animEffect>
                                    <p:set>
                                      <p:cBhvr>
                                        <p:cTn id="27" dur="1" fill="hold">
                                          <p:stCondLst>
                                            <p:cond delay="999"/>
                                          </p:stCondLst>
                                        </p:cTn>
                                        <p:tgtEl>
                                          <p:spTgt spid="4814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6770"/>
                                        </p:tgtEl>
                                        <p:attrNameLst>
                                          <p:attrName>style.visibility</p:attrName>
                                        </p:attrNameLst>
                                      </p:cBhvr>
                                      <p:to>
                                        <p:strVal val="visible"/>
                                      </p:to>
                                    </p:set>
                                    <p:animEffect transition="in" filter="wipe(left)">
                                      <p:cBhvr>
                                        <p:cTn id="32" dur="500"/>
                                        <p:tgtEl>
                                          <p:spTgt spid="1226770"/>
                                        </p:tgtEl>
                                      </p:cBhvr>
                                    </p:animEffect>
                                  </p:childTnLst>
                                </p:cTn>
                              </p:par>
                              <p:par>
                                <p:cTn id="33" presetID="9" presetClass="exit" presetSubtype="0" fill="hold" grpId="1" nodeType="withEffect">
                                  <p:stCondLst>
                                    <p:cond delay="0"/>
                                  </p:stCondLst>
                                  <p:childTnLst>
                                    <p:animEffect transition="out" filter="dissolve">
                                      <p:cBhvr>
                                        <p:cTn id="34" dur="500"/>
                                        <p:tgtEl>
                                          <p:spTgt spid="1226775"/>
                                        </p:tgtEl>
                                      </p:cBhvr>
                                    </p:animEffect>
                                    <p:set>
                                      <p:cBhvr>
                                        <p:cTn id="35" dur="1" fill="hold">
                                          <p:stCondLst>
                                            <p:cond delay="499"/>
                                          </p:stCondLst>
                                        </p:cTn>
                                        <p:tgtEl>
                                          <p:spTgt spid="1226775"/>
                                        </p:tgtEl>
                                        <p:attrNameLst>
                                          <p:attrName>style.visibility</p:attrName>
                                        </p:attrNameLst>
                                      </p:cBhvr>
                                      <p:to>
                                        <p:strVal val="hidden"/>
                                      </p:to>
                                    </p:set>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122677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500"/>
                            </p:stCondLst>
                            <p:childTnLst>
                              <p:par>
                                <p:cTn id="45" presetID="9"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dissolve">
                                      <p:cBhvr>
                                        <p:cTn id="47" dur="500"/>
                                        <p:tgtEl>
                                          <p:spTgt spid="23"/>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1500"/>
                            </p:stCondLst>
                            <p:childTnLst>
                              <p:par>
                                <p:cTn id="53" presetID="9"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dissolve">
                                      <p:cBhvr>
                                        <p:cTn id="55" dur="500"/>
                                        <p:tgtEl>
                                          <p:spTgt spid="13"/>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par>
                          <p:cTn id="60" fill="hold">
                            <p:stCondLst>
                              <p:cond delay="2500"/>
                            </p:stCondLst>
                            <p:childTnLst>
                              <p:par>
                                <p:cTn id="61" presetID="9" presetClass="entr" presetSubtype="0"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dissolve">
                                      <p:cBhvr>
                                        <p:cTn id="63" dur="500"/>
                                        <p:tgtEl>
                                          <p:spTgt spid="16"/>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childTnLst>
                          </p:cTn>
                        </p:par>
                        <p:par>
                          <p:cTn id="68" fill="hold">
                            <p:stCondLst>
                              <p:cond delay="3500"/>
                            </p:stCondLst>
                            <p:childTnLst>
                              <p:par>
                                <p:cTn id="69" presetID="9" presetClass="entr" presetSubtype="0"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dissolve">
                                      <p:cBhvr>
                                        <p:cTn id="71" dur="500"/>
                                        <p:tgtEl>
                                          <p:spTgt spid="36"/>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par>
                          <p:cTn id="76" fill="hold">
                            <p:stCondLst>
                              <p:cond delay="45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18" presetClass="entr" presetSubtype="6" fill="hold" nodeType="click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strips(downRight)">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226773"/>
                                        </p:tgtEl>
                                        <p:attrNameLst>
                                          <p:attrName>style.visibility</p:attrName>
                                        </p:attrNameLst>
                                      </p:cBhvr>
                                      <p:to>
                                        <p:strVal val="visible"/>
                                      </p:to>
                                    </p:set>
                                  </p:childTnLst>
                                </p:cTn>
                              </p:par>
                              <p:par>
                                <p:cTn id="89" presetID="0" presetClass="path" presetSubtype="0" accel="50000" decel="50000" fill="hold" grpId="1" nodeType="withEffect">
                                  <p:stCondLst>
                                    <p:cond delay="0"/>
                                  </p:stCondLst>
                                  <p:childTnLst>
                                    <p:animMotion origin="layout" path="M 0.0 0.0 L -0.3118 -0.3912 L -0.31319 -0.52453 L 0.13264 -0.52268 " pathEditMode="relative" ptsTypes="AAAA">
                                      <p:cBhvr>
                                        <p:cTn id="90" dur="2000" fill="hold"/>
                                        <p:tgtEl>
                                          <p:spTgt spid="1226773"/>
                                        </p:tgtEl>
                                        <p:attrNameLst>
                                          <p:attrName>ppt_x</p:attrName>
                                          <p:attrName>ppt_y</p:attrName>
                                        </p:attrNameLst>
                                      </p:cBhvr>
                                    </p:animMotion>
                                  </p:childTnLst>
                                </p:cTn>
                              </p:par>
                              <p:par>
                                <p:cTn id="91" presetID="10" presetClass="exit" presetSubtype="0" fill="hold" grpId="1" nodeType="withEffect">
                                  <p:stCondLst>
                                    <p:cond delay="0"/>
                                  </p:stCondLst>
                                  <p:childTnLst>
                                    <p:animEffect transition="out" filter="fade">
                                      <p:cBhvr>
                                        <p:cTn id="92" dur="2000"/>
                                        <p:tgtEl>
                                          <p:spTgt spid="1226772"/>
                                        </p:tgtEl>
                                      </p:cBhvr>
                                    </p:animEffect>
                                    <p:set>
                                      <p:cBhvr>
                                        <p:cTn id="93" dur="1" fill="hold">
                                          <p:stCondLst>
                                            <p:cond delay="1999"/>
                                          </p:stCondLst>
                                        </p:cTn>
                                        <p:tgtEl>
                                          <p:spTgt spid="1226772"/>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2000"/>
                                        <p:tgtEl>
                                          <p:spTgt spid="1226770"/>
                                        </p:tgtEl>
                                      </p:cBhvr>
                                    </p:animEffect>
                                    <p:set>
                                      <p:cBhvr>
                                        <p:cTn id="96" dur="1" fill="hold">
                                          <p:stCondLst>
                                            <p:cond delay="1999"/>
                                          </p:stCondLst>
                                        </p:cTn>
                                        <p:tgtEl>
                                          <p:spTgt spid="1226770"/>
                                        </p:tgtEl>
                                        <p:attrNameLst>
                                          <p:attrName>style.visibility</p:attrName>
                                        </p:attrNameLst>
                                      </p:cBhvr>
                                      <p:to>
                                        <p:strVal val="hidden"/>
                                      </p:to>
                                    </p:set>
                                  </p:childTnLst>
                                </p:cTn>
                              </p:par>
                              <p:par>
                                <p:cTn id="97" presetID="10" presetClass="exit" presetSubtype="0" fill="hold" grpId="2" nodeType="withEffect">
                                  <p:stCondLst>
                                    <p:cond delay="0"/>
                                  </p:stCondLst>
                                  <p:childTnLst>
                                    <p:animEffect transition="out" filter="fade">
                                      <p:cBhvr>
                                        <p:cTn id="98" dur="2000"/>
                                        <p:tgtEl>
                                          <p:spTgt spid="1226771"/>
                                        </p:tgtEl>
                                      </p:cBhvr>
                                    </p:animEffect>
                                    <p:set>
                                      <p:cBhvr>
                                        <p:cTn id="99" dur="1" fill="hold">
                                          <p:stCondLst>
                                            <p:cond delay="1999"/>
                                          </p:stCondLst>
                                        </p:cTn>
                                        <p:tgtEl>
                                          <p:spTgt spid="1226771"/>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2000"/>
                                        <p:tgtEl>
                                          <p:spTgt spid="1226768"/>
                                        </p:tgtEl>
                                      </p:cBhvr>
                                    </p:animEffect>
                                    <p:set>
                                      <p:cBhvr>
                                        <p:cTn id="102" dur="1" fill="hold">
                                          <p:stCondLst>
                                            <p:cond delay="1999"/>
                                          </p:stCondLst>
                                        </p:cTn>
                                        <p:tgtEl>
                                          <p:spTgt spid="12267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768" grpId="0" animBg="1"/>
      <p:bldP spid="1226768" grpId="1" animBg="1"/>
      <p:bldP spid="1226769" grpId="0"/>
      <p:bldP spid="1226770" grpId="0" animBg="1"/>
      <p:bldP spid="1226770" grpId="1" animBg="1"/>
      <p:bldP spid="1226771" grpId="0"/>
      <p:bldP spid="1226771" grpId="1"/>
      <p:bldP spid="1226771" grpId="2"/>
      <p:bldP spid="1226772" grpId="0"/>
      <p:bldP spid="1226772" grpId="1"/>
      <p:bldP spid="1226773" grpId="0" animBg="1"/>
      <p:bldP spid="1226773" grpId="1" animBg="1"/>
      <p:bldP spid="1226775" grpId="0"/>
      <p:bldP spid="1226775" grpId="1"/>
      <p:bldP spid="19" grpId="0" animBg="1"/>
      <p:bldP spid="20" grpId="0" animBg="1"/>
      <p:bldP spid="21" grpId="0" animBg="1"/>
      <p:bldP spid="22" grpId="0" animBg="1"/>
      <p:bldP spid="2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150938" y="4365625"/>
            <a:ext cx="6481762" cy="1008063"/>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49155" name="Rectangle 3"/>
          <p:cNvSpPr>
            <a:spLocks noGrp="1" noChangeArrowheads="1"/>
          </p:cNvSpPr>
          <p:nvPr>
            <p:ph type="title"/>
          </p:nvPr>
        </p:nvSpPr>
        <p:spPr/>
        <p:txBody>
          <a:bodyPr/>
          <a:lstStyle/>
          <a:p>
            <a:pPr eaLnBrk="1" hangingPunct="1"/>
            <a:r>
              <a:rPr lang="en-US" sz="3200"/>
              <a:t>Example: </a:t>
            </a:r>
            <a:r>
              <a:rPr lang="en-US" sz="3200">
                <a:latin typeface="Courier New" pitchFamily="49" charset="0"/>
              </a:rPr>
              <a:t>open()</a:t>
            </a:r>
            <a:r>
              <a:rPr lang="en-US" sz="3200"/>
              <a:t>, </a:t>
            </a:r>
            <a:r>
              <a:rPr lang="en-US" sz="3200">
                <a:latin typeface="Courier New" pitchFamily="49" charset="0"/>
              </a:rPr>
              <a:t>read()</a:t>
            </a:r>
            <a:r>
              <a:rPr lang="en-US" sz="3200"/>
              <a:t> and </a:t>
            </a:r>
            <a:r>
              <a:rPr lang="en-US" sz="3200">
                <a:latin typeface="Courier New" pitchFamily="49" charset="0"/>
              </a:rPr>
              <a:t>close()</a:t>
            </a:r>
          </a:p>
        </p:txBody>
      </p:sp>
      <p:sp>
        <p:nvSpPr>
          <p:cNvPr id="49156" name="Text Box 4"/>
          <p:cNvSpPr txBox="1">
            <a:spLocks noChangeArrowheads="1"/>
          </p:cNvSpPr>
          <p:nvPr/>
        </p:nvSpPr>
        <p:spPr bwMode="auto">
          <a:xfrm>
            <a:off x="215900" y="1016000"/>
            <a:ext cx="8229600" cy="547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dirty="0">
                <a:latin typeface="Courier New" pitchFamily="49" charset="0"/>
              </a:rPr>
              <a:t>#include &lt;</a:t>
            </a:r>
            <a:r>
              <a:rPr lang="en-US" sz="1600" b="0" dirty="0" err="1">
                <a:latin typeface="Courier New" pitchFamily="49" charset="0"/>
              </a:rPr>
              <a:t>stdio.h</a:t>
            </a:r>
            <a:r>
              <a:rPr lang="en-US" sz="1600" b="0" dirty="0">
                <a:latin typeface="Courier New" pitchFamily="49" charset="0"/>
              </a:rPr>
              <a:t>&gt;</a:t>
            </a:r>
          </a:p>
          <a:p>
            <a:r>
              <a:rPr lang="en-US" sz="1600" b="0" dirty="0">
                <a:latin typeface="Courier New" pitchFamily="49" charset="0"/>
              </a:rPr>
              <a:t>#include &lt;</a:t>
            </a:r>
            <a:r>
              <a:rPr lang="en-US" sz="1600" b="0" dirty="0" err="1">
                <a:latin typeface="Courier New" pitchFamily="49" charset="0"/>
              </a:rPr>
              <a:t>stdlib.h</a:t>
            </a:r>
            <a:r>
              <a:rPr lang="en-US" sz="1600" b="0" dirty="0">
                <a:latin typeface="Courier New" pitchFamily="49" charset="0"/>
              </a:rPr>
              <a:t>&gt;</a:t>
            </a:r>
          </a:p>
          <a:p>
            <a:endParaRPr lang="en-US" sz="1600" b="0" dirty="0">
              <a:latin typeface="Courier New" pitchFamily="49" charset="0"/>
            </a:endParaRPr>
          </a:p>
          <a:p>
            <a:r>
              <a:rPr lang="en-US" sz="1600" b="0" dirty="0" err="1">
                <a:latin typeface="Courier New" pitchFamily="49" charset="0"/>
              </a:rPr>
              <a:t>int</a:t>
            </a:r>
            <a:r>
              <a:rPr lang="en-US" sz="1600" b="0" dirty="0">
                <a:latin typeface="Courier New" pitchFamily="49" charset="0"/>
              </a:rPr>
              <a:t> main(void)</a:t>
            </a:r>
          </a:p>
          <a:p>
            <a:r>
              <a:rPr lang="en-US" sz="1600" b="0" dirty="0">
                <a:latin typeface="Courier New" pitchFamily="49" charset="0"/>
              </a:rPr>
              <a:t>{</a:t>
            </a:r>
          </a:p>
          <a:p>
            <a:r>
              <a:rPr lang="en-US" sz="1600" b="0" dirty="0">
                <a:latin typeface="Courier New" pitchFamily="49" charset="0"/>
              </a:rPr>
              <a:t>	</a:t>
            </a:r>
            <a:r>
              <a:rPr lang="en-US" sz="1600" b="0" dirty="0" err="1">
                <a:latin typeface="Courier New" pitchFamily="49" charset="0"/>
              </a:rPr>
              <a:t>int</a:t>
            </a:r>
            <a:r>
              <a:rPr lang="en-US" sz="1600" b="0" dirty="0">
                <a:latin typeface="Courier New" pitchFamily="49" charset="0"/>
              </a:rPr>
              <a:t> </a:t>
            </a:r>
            <a:r>
              <a:rPr lang="en-US" sz="1600" b="0" dirty="0" err="1">
                <a:latin typeface="Courier New" pitchFamily="49" charset="0"/>
              </a:rPr>
              <a:t>fd</a:t>
            </a:r>
            <a:r>
              <a:rPr lang="en-US" sz="1600" b="0" dirty="0">
                <a:latin typeface="Courier New" pitchFamily="49" charset="0"/>
              </a:rPr>
              <a:t>, n;</a:t>
            </a:r>
          </a:p>
          <a:p>
            <a:r>
              <a:rPr lang="en-US" sz="1600" b="0" dirty="0">
                <a:latin typeface="Courier New" pitchFamily="49" charset="0"/>
              </a:rPr>
              <a:t>	char buffer[BUFSIZE];</a:t>
            </a:r>
          </a:p>
          <a:p>
            <a:r>
              <a:rPr lang="en-US" sz="1600" b="0" dirty="0">
                <a:latin typeface="Courier New" pitchFamily="49" charset="0"/>
              </a:rPr>
              <a:t>	char *</a:t>
            </a:r>
            <a:r>
              <a:rPr lang="en-US" sz="1600" b="0" dirty="0" err="1">
                <a:latin typeface="Courier New" pitchFamily="49" charset="0"/>
              </a:rPr>
              <a:t>buf</a:t>
            </a:r>
            <a:r>
              <a:rPr lang="en-US" sz="1600" b="0" dirty="0">
                <a:latin typeface="Courier New" pitchFamily="49" charset="0"/>
              </a:rPr>
              <a:t> = buffer;</a:t>
            </a:r>
          </a:p>
          <a:p>
            <a:endParaRPr lang="en-US" sz="1600" b="0" dirty="0">
              <a:latin typeface="Courier New" pitchFamily="49" charset="0"/>
            </a:endParaRPr>
          </a:p>
          <a:p>
            <a:r>
              <a:rPr lang="en-US" sz="1600" b="0" dirty="0">
                <a:latin typeface="Courier New" pitchFamily="49" charset="0"/>
              </a:rPr>
              <a:t>	if ((</a:t>
            </a:r>
            <a:r>
              <a:rPr lang="en-US" sz="1600" b="0" dirty="0" err="1">
                <a:latin typeface="Courier New" pitchFamily="49" charset="0"/>
              </a:rPr>
              <a:t>fd</a:t>
            </a:r>
            <a:r>
              <a:rPr lang="en-US" sz="1600" b="0" dirty="0">
                <a:latin typeface="Courier New" pitchFamily="49" charset="0"/>
              </a:rPr>
              <a:t> = </a:t>
            </a:r>
            <a:r>
              <a:rPr lang="en-US" sz="1600" dirty="0">
                <a:solidFill>
                  <a:schemeClr val="folHlink"/>
                </a:solidFill>
                <a:latin typeface="Courier New" pitchFamily="49" charset="0"/>
              </a:rPr>
              <a:t>open</a:t>
            </a:r>
            <a:r>
              <a:rPr lang="en-US" sz="1600" b="0" dirty="0">
                <a:solidFill>
                  <a:schemeClr val="folHlink"/>
                </a:solidFill>
                <a:latin typeface="Courier New" pitchFamily="49" charset="0"/>
              </a:rPr>
              <a:t>( “</a:t>
            </a:r>
            <a:r>
              <a:rPr lang="en-US" sz="1600" b="0" dirty="0" err="1">
                <a:solidFill>
                  <a:schemeClr val="folHlink"/>
                </a:solidFill>
                <a:latin typeface="Courier New" pitchFamily="49" charset="0"/>
              </a:rPr>
              <a:t>my.file</a:t>
            </a:r>
            <a:r>
              <a:rPr lang="en-US" sz="1600" b="0" dirty="0">
                <a:solidFill>
                  <a:schemeClr val="folHlink"/>
                </a:solidFill>
                <a:latin typeface="Courier New" pitchFamily="49" charset="0"/>
              </a:rPr>
              <a:t>” , O_RDONLY , 0 )</a:t>
            </a:r>
            <a:r>
              <a:rPr lang="en-US" sz="1600" b="0" dirty="0">
                <a:latin typeface="Courier New" pitchFamily="49" charset="0"/>
              </a:rPr>
              <a:t>) == -1) {</a:t>
            </a:r>
          </a:p>
          <a:p>
            <a:r>
              <a:rPr lang="en-US" sz="1600" b="0" dirty="0">
                <a:latin typeface="Courier New" pitchFamily="49" charset="0"/>
              </a:rPr>
              <a:t>		</a:t>
            </a:r>
            <a:r>
              <a:rPr lang="en-US" sz="1600" b="0" dirty="0" err="1">
                <a:latin typeface="Courier New" pitchFamily="49" charset="0"/>
              </a:rPr>
              <a:t>printf</a:t>
            </a:r>
            <a:r>
              <a:rPr lang="en-US" sz="1600" b="0" dirty="0">
                <a:latin typeface="Courier New" pitchFamily="49" charset="0"/>
              </a:rPr>
              <a:t>(“Cannot open </a:t>
            </a:r>
            <a:r>
              <a:rPr lang="en-US" sz="1600" b="0" dirty="0" err="1">
                <a:latin typeface="Courier New" pitchFamily="49" charset="0"/>
              </a:rPr>
              <a:t>my.file</a:t>
            </a:r>
            <a:r>
              <a:rPr lang="en-US" sz="1600" b="0" dirty="0">
                <a:latin typeface="Courier New" pitchFamily="49" charset="0"/>
              </a:rPr>
              <a:t>!\n”);</a:t>
            </a:r>
          </a:p>
          <a:p>
            <a:r>
              <a:rPr lang="en-US" sz="1600" b="0" dirty="0">
                <a:latin typeface="Courier New" pitchFamily="49" charset="0"/>
              </a:rPr>
              <a:t>		exit(1); /* EXIT_FAILURE */</a:t>
            </a:r>
          </a:p>
          <a:p>
            <a:r>
              <a:rPr lang="en-US" sz="1600" b="0" dirty="0">
                <a:latin typeface="Courier New" pitchFamily="49" charset="0"/>
              </a:rPr>
              <a:t>	}</a:t>
            </a:r>
          </a:p>
          <a:p>
            <a:endParaRPr lang="en-US" sz="1600" b="0" dirty="0">
              <a:latin typeface="Courier New" pitchFamily="49" charset="0"/>
            </a:endParaRPr>
          </a:p>
          <a:p>
            <a:r>
              <a:rPr lang="en-US" sz="1600" b="0" dirty="0">
                <a:latin typeface="Courier New" pitchFamily="49" charset="0"/>
              </a:rPr>
              <a:t>	while ((n = </a:t>
            </a:r>
            <a:r>
              <a:rPr lang="en-US" sz="1600" dirty="0">
                <a:solidFill>
                  <a:schemeClr val="folHlink"/>
                </a:solidFill>
                <a:latin typeface="Courier New" pitchFamily="49" charset="0"/>
              </a:rPr>
              <a:t>read</a:t>
            </a:r>
            <a:r>
              <a:rPr lang="en-US" sz="1600" b="0" dirty="0">
                <a:solidFill>
                  <a:schemeClr val="folHlink"/>
                </a:solidFill>
                <a:latin typeface="Courier New" pitchFamily="49" charset="0"/>
              </a:rPr>
              <a:t>(</a:t>
            </a:r>
            <a:r>
              <a:rPr lang="en-US" sz="1600" b="0" dirty="0" err="1">
                <a:solidFill>
                  <a:schemeClr val="folHlink"/>
                </a:solidFill>
                <a:latin typeface="Courier New" pitchFamily="49" charset="0"/>
              </a:rPr>
              <a:t>fd</a:t>
            </a:r>
            <a:r>
              <a:rPr lang="en-US" sz="1600" b="0" dirty="0">
                <a:solidFill>
                  <a:schemeClr val="folHlink"/>
                </a:solidFill>
                <a:latin typeface="Courier New" pitchFamily="49" charset="0"/>
              </a:rPr>
              <a:t>, </a:t>
            </a:r>
            <a:r>
              <a:rPr lang="en-US" sz="1600" b="0" dirty="0" err="1">
                <a:solidFill>
                  <a:schemeClr val="folHlink"/>
                </a:solidFill>
                <a:latin typeface="Courier New" pitchFamily="49" charset="0"/>
              </a:rPr>
              <a:t>buf</a:t>
            </a:r>
            <a:r>
              <a:rPr lang="en-US" sz="1600" b="0" dirty="0">
                <a:solidFill>
                  <a:schemeClr val="folHlink"/>
                </a:solidFill>
                <a:latin typeface="Courier New" pitchFamily="49" charset="0"/>
              </a:rPr>
              <a:t>, BUFSIZE)</a:t>
            </a:r>
            <a:r>
              <a:rPr lang="en-US" sz="1600" b="0" dirty="0">
                <a:latin typeface="Courier New" pitchFamily="49" charset="0"/>
              </a:rPr>
              <a:t> &gt; 0) {</a:t>
            </a:r>
          </a:p>
          <a:p>
            <a:r>
              <a:rPr lang="en-US" sz="1600" b="0" dirty="0">
                <a:latin typeface="Courier New" pitchFamily="49" charset="0"/>
              </a:rPr>
              <a:t>		</a:t>
            </a:r>
            <a:r>
              <a:rPr lang="en-US" sz="1600" b="0" dirty="0"/>
              <a:t>&lt;&lt;USE DATA IN BUFFER&gt;&gt;</a:t>
            </a:r>
          </a:p>
          <a:p>
            <a:r>
              <a:rPr lang="en-US" sz="1600" b="0" dirty="0">
                <a:latin typeface="Courier New" pitchFamily="49" charset="0"/>
              </a:rPr>
              <a:t>	}</a:t>
            </a:r>
          </a:p>
          <a:p>
            <a:endParaRPr lang="en-US" sz="1600" b="0" dirty="0">
              <a:latin typeface="Courier New" pitchFamily="49" charset="0"/>
            </a:endParaRPr>
          </a:p>
          <a:p>
            <a:r>
              <a:rPr lang="en-US" sz="1600" b="0" dirty="0">
                <a:latin typeface="Courier New" pitchFamily="49" charset="0"/>
              </a:rPr>
              <a:t>	</a:t>
            </a:r>
            <a:r>
              <a:rPr lang="en-US" sz="1600" dirty="0">
                <a:solidFill>
                  <a:schemeClr val="folHlink"/>
                </a:solidFill>
                <a:latin typeface="Courier New" pitchFamily="49" charset="0"/>
              </a:rPr>
              <a:t>close</a:t>
            </a:r>
            <a:r>
              <a:rPr lang="en-US" sz="1600" b="0" dirty="0">
                <a:solidFill>
                  <a:schemeClr val="folHlink"/>
                </a:solidFill>
                <a:latin typeface="Courier New" pitchFamily="49" charset="0"/>
              </a:rPr>
              <a:t>(</a:t>
            </a:r>
            <a:r>
              <a:rPr lang="en-US" sz="1600" b="0" dirty="0" err="1">
                <a:solidFill>
                  <a:schemeClr val="folHlink"/>
                </a:solidFill>
                <a:latin typeface="Courier New" pitchFamily="49" charset="0"/>
              </a:rPr>
              <a:t>fd</a:t>
            </a:r>
            <a:r>
              <a:rPr lang="en-US" sz="1600" b="0" dirty="0">
                <a:solidFill>
                  <a:schemeClr val="folHlink"/>
                </a:solidFill>
                <a:latin typeface="Courier New" pitchFamily="49" charset="0"/>
              </a:rPr>
              <a:t>)</a:t>
            </a:r>
            <a:r>
              <a:rPr lang="en-US" sz="1600" b="0" dirty="0">
                <a:latin typeface="Courier New" pitchFamily="49" charset="0"/>
              </a:rPr>
              <a:t>;</a:t>
            </a:r>
            <a:br>
              <a:rPr lang="en-US" sz="1600" b="0" dirty="0">
                <a:latin typeface="Courier New" pitchFamily="49" charset="0"/>
              </a:rPr>
            </a:br>
            <a:endParaRPr lang="en-US" sz="1600" b="0" dirty="0">
              <a:latin typeface="Courier New" pitchFamily="49" charset="0"/>
            </a:endParaRPr>
          </a:p>
          <a:p>
            <a:r>
              <a:rPr lang="en-US" sz="1600" b="0" dirty="0">
                <a:latin typeface="Courier New" pitchFamily="49" charset="0"/>
              </a:rPr>
              <a:t>	exit(0); /* EXIT_SUCCESS */</a:t>
            </a:r>
          </a:p>
          <a:p>
            <a:r>
              <a:rPr lang="en-US" sz="1600" b="0" dirty="0">
                <a:latin typeface="Courier New" pitchFamily="49" charset="0"/>
              </a:rPr>
              <a:t>}</a:t>
            </a:r>
          </a:p>
        </p:txBody>
      </p:sp>
      <p:cxnSp>
        <p:nvCxnSpPr>
          <p:cNvPr id="3" name="Straight Arrow Connector 2"/>
          <p:cNvCxnSpPr/>
          <p:nvPr/>
        </p:nvCxnSpPr>
        <p:spPr bwMode="auto">
          <a:xfrm>
            <a:off x="1941625" y="3484761"/>
            <a:ext cx="1427356" cy="103913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t>Read</a:t>
            </a:r>
          </a:p>
        </p:txBody>
      </p:sp>
      <p:graphicFrame>
        <p:nvGraphicFramePr>
          <p:cNvPr id="1228803" name="Group 3"/>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50191" name="Group 15"/>
          <p:cNvGrpSpPr>
            <a:grpSpLocks noChangeAspect="1"/>
          </p:cNvGrpSpPr>
          <p:nvPr/>
        </p:nvGrpSpPr>
        <p:grpSpPr bwMode="auto">
          <a:xfrm>
            <a:off x="401638" y="5775325"/>
            <a:ext cx="985837" cy="854075"/>
            <a:chOff x="1763" y="1691"/>
            <a:chExt cx="2483" cy="2151"/>
          </a:xfrm>
        </p:grpSpPr>
        <p:grpSp>
          <p:nvGrpSpPr>
            <p:cNvPr id="50203" name="Group 16"/>
            <p:cNvGrpSpPr>
              <a:grpSpLocks noChangeAspect="1"/>
            </p:cNvGrpSpPr>
            <p:nvPr/>
          </p:nvGrpSpPr>
          <p:grpSpPr bwMode="auto">
            <a:xfrm>
              <a:off x="1763" y="2507"/>
              <a:ext cx="2483" cy="1335"/>
              <a:chOff x="1974" y="2358"/>
              <a:chExt cx="1680" cy="768"/>
            </a:xfrm>
          </p:grpSpPr>
          <p:sp>
            <p:nvSpPr>
              <p:cNvPr id="1228817" name="Oval 17"/>
              <p:cNvSpPr>
                <a:spLocks noChangeAspect="1"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28818" name="Oval 18"/>
              <p:cNvSpPr>
                <a:spLocks noChangeAspect="1" noChangeArrowheads="1"/>
              </p:cNvSpPr>
              <p:nvPr/>
            </p:nvSpPr>
            <p:spPr bwMode="auto">
              <a:xfrm>
                <a:off x="2718" y="2694"/>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0204" name="Group 19"/>
            <p:cNvGrpSpPr>
              <a:grpSpLocks noChangeAspect="1"/>
            </p:cNvGrpSpPr>
            <p:nvPr/>
          </p:nvGrpSpPr>
          <p:grpSpPr bwMode="auto">
            <a:xfrm>
              <a:off x="1763" y="2303"/>
              <a:ext cx="2483" cy="1335"/>
              <a:chOff x="1974" y="2154"/>
              <a:chExt cx="1680" cy="768"/>
            </a:xfrm>
          </p:grpSpPr>
          <p:sp>
            <p:nvSpPr>
              <p:cNvPr id="1228820" name="Oval 20"/>
              <p:cNvSpPr>
                <a:spLocks noChangeAspect="1"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28821" name="Oval 21"/>
              <p:cNvSpPr>
                <a:spLocks noChangeAspect="1" noChangeArrowheads="1"/>
              </p:cNvSpPr>
              <p:nvPr/>
            </p:nvSpPr>
            <p:spPr bwMode="auto">
              <a:xfrm>
                <a:off x="2718" y="2490"/>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0205" name="Group 22"/>
            <p:cNvGrpSpPr>
              <a:grpSpLocks noChangeAspect="1"/>
            </p:cNvGrpSpPr>
            <p:nvPr/>
          </p:nvGrpSpPr>
          <p:grpSpPr bwMode="auto">
            <a:xfrm>
              <a:off x="1763" y="2099"/>
              <a:ext cx="2483" cy="1335"/>
              <a:chOff x="1974" y="1950"/>
              <a:chExt cx="1680" cy="768"/>
            </a:xfrm>
          </p:grpSpPr>
          <p:sp>
            <p:nvSpPr>
              <p:cNvPr id="1228823" name="Oval 23"/>
              <p:cNvSpPr>
                <a:spLocks noChangeAspect="1"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28824" name="Oval 24"/>
              <p:cNvSpPr>
                <a:spLocks noChangeAspect="1" noChangeArrowheads="1"/>
              </p:cNvSpPr>
              <p:nvPr/>
            </p:nvSpPr>
            <p:spPr bwMode="auto">
              <a:xfrm>
                <a:off x="2718" y="2286"/>
                <a:ext cx="168" cy="78"/>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0206" name="Group 25"/>
            <p:cNvGrpSpPr>
              <a:grpSpLocks noChangeAspect="1"/>
            </p:cNvGrpSpPr>
            <p:nvPr/>
          </p:nvGrpSpPr>
          <p:grpSpPr bwMode="auto">
            <a:xfrm>
              <a:off x="1763" y="1895"/>
              <a:ext cx="2483" cy="1335"/>
              <a:chOff x="1974" y="1746"/>
              <a:chExt cx="1680" cy="768"/>
            </a:xfrm>
          </p:grpSpPr>
          <p:sp>
            <p:nvSpPr>
              <p:cNvPr id="1228826" name="Oval 26"/>
              <p:cNvSpPr>
                <a:spLocks noChangeAspect="1"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28827" name="Oval 27"/>
              <p:cNvSpPr>
                <a:spLocks noChangeAspect="1" noChangeArrowheads="1"/>
              </p:cNvSpPr>
              <p:nvPr/>
            </p:nvSpPr>
            <p:spPr bwMode="auto">
              <a:xfrm>
                <a:off x="2718" y="2082"/>
                <a:ext cx="168" cy="78"/>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0207" name="Group 28"/>
            <p:cNvGrpSpPr>
              <a:grpSpLocks noChangeAspect="1"/>
            </p:cNvGrpSpPr>
            <p:nvPr/>
          </p:nvGrpSpPr>
          <p:grpSpPr bwMode="auto">
            <a:xfrm>
              <a:off x="1763" y="1691"/>
              <a:ext cx="2483" cy="1335"/>
              <a:chOff x="1974" y="1542"/>
              <a:chExt cx="1680" cy="768"/>
            </a:xfrm>
          </p:grpSpPr>
          <p:sp>
            <p:nvSpPr>
              <p:cNvPr id="1228829" name="Oval 29"/>
              <p:cNvSpPr>
                <a:spLocks noChangeAspect="1"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0209" name="Oval 30"/>
              <p:cNvSpPr>
                <a:spLocks noChangeAspect="1"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sp>
        <p:nvSpPr>
          <p:cNvPr id="1228832" name="Freeform 32"/>
          <p:cNvSpPr>
            <a:spLocks/>
          </p:cNvSpPr>
          <p:nvPr/>
        </p:nvSpPr>
        <p:spPr bwMode="auto">
          <a:xfrm>
            <a:off x="969963" y="1066800"/>
            <a:ext cx="3810000" cy="623888"/>
          </a:xfrm>
          <a:custGeom>
            <a:avLst/>
            <a:gdLst>
              <a:gd name="T0" fmla="*/ 2400 w 2400"/>
              <a:gd name="T1" fmla="*/ 0 h 393"/>
              <a:gd name="T2" fmla="*/ 0 w 2400"/>
              <a:gd name="T3" fmla="*/ 0 h 393"/>
              <a:gd name="T4" fmla="*/ 0 w 2400"/>
              <a:gd name="T5" fmla="*/ 393 h 393"/>
              <a:gd name="T6" fmla="*/ 0 60000 65536"/>
              <a:gd name="T7" fmla="*/ 0 60000 65536"/>
              <a:gd name="T8" fmla="*/ 0 60000 65536"/>
              <a:gd name="T9" fmla="*/ 0 w 2400"/>
              <a:gd name="T10" fmla="*/ 0 h 393"/>
              <a:gd name="T11" fmla="*/ 2400 w 2400"/>
              <a:gd name="T12" fmla="*/ 393 h 393"/>
            </a:gdLst>
            <a:ahLst/>
            <a:cxnLst>
              <a:cxn ang="T6">
                <a:pos x="T0" y="T1"/>
              </a:cxn>
              <a:cxn ang="T7">
                <a:pos x="T2" y="T3"/>
              </a:cxn>
              <a:cxn ang="T8">
                <a:pos x="T4" y="T5"/>
              </a:cxn>
            </a:cxnLst>
            <a:rect l="T9" t="T10" r="T11" b="T12"/>
            <a:pathLst>
              <a:path w="2400" h="393">
                <a:moveTo>
                  <a:pt x="2400" y="0"/>
                </a:moveTo>
                <a:lnTo>
                  <a:pt x="0" y="0"/>
                </a:lnTo>
                <a:lnTo>
                  <a:pt x="0" y="393"/>
                </a:ln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0194" name="Text Box 33"/>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28834" name="Rectangle 34"/>
          <p:cNvSpPr>
            <a:spLocks noChangeArrowheads="1"/>
          </p:cNvSpPr>
          <p:nvPr/>
        </p:nvSpPr>
        <p:spPr bwMode="auto">
          <a:xfrm>
            <a:off x="6508750" y="769938"/>
            <a:ext cx="898525" cy="650875"/>
          </a:xfrm>
          <a:prstGeom prst="rect">
            <a:avLst/>
          </a:prstGeom>
          <a:solidFill>
            <a:srgbClr val="DDDDDD"/>
          </a:solidFill>
          <a:ln w="9525">
            <a:solidFill>
              <a:schemeClr val="tx1"/>
            </a:solidFill>
            <a:miter lim="800000"/>
            <a:headEnd/>
            <a:tailEnd/>
          </a:ln>
        </p:spPr>
        <p:txBody>
          <a:bodyPr wrap="none" anchor="ctr"/>
          <a:lstStyle/>
          <a:p>
            <a:pPr algn="ctr"/>
            <a:r>
              <a:rPr lang="en-US" sz="1400"/>
              <a:t>buffer</a:t>
            </a:r>
          </a:p>
        </p:txBody>
      </p:sp>
      <p:sp>
        <p:nvSpPr>
          <p:cNvPr id="1228835" name="Freeform 35"/>
          <p:cNvSpPr>
            <a:spLocks/>
          </p:cNvSpPr>
          <p:nvPr/>
        </p:nvSpPr>
        <p:spPr bwMode="auto">
          <a:xfrm>
            <a:off x="4013200" y="1262063"/>
            <a:ext cx="2479675" cy="450850"/>
          </a:xfrm>
          <a:custGeom>
            <a:avLst/>
            <a:gdLst>
              <a:gd name="T0" fmla="*/ 0 w 1645"/>
              <a:gd name="T1" fmla="*/ 22 h 284"/>
              <a:gd name="T2" fmla="*/ 993 w 1645"/>
              <a:gd name="T3" fmla="*/ 280 h 284"/>
              <a:gd name="T4" fmla="*/ 1645 w 1645"/>
              <a:gd name="T5" fmla="*/ 0 h 284"/>
              <a:gd name="T6" fmla="*/ 0 60000 65536"/>
              <a:gd name="T7" fmla="*/ 0 60000 65536"/>
              <a:gd name="T8" fmla="*/ 0 60000 65536"/>
              <a:gd name="T9" fmla="*/ 0 w 1645"/>
              <a:gd name="T10" fmla="*/ 0 h 284"/>
              <a:gd name="T11" fmla="*/ 1645 w 1645"/>
              <a:gd name="T12" fmla="*/ 284 h 284"/>
            </a:gdLst>
            <a:ahLst/>
            <a:cxnLst>
              <a:cxn ang="T6">
                <a:pos x="T0" y="T1"/>
              </a:cxn>
              <a:cxn ang="T7">
                <a:pos x="T2" y="T3"/>
              </a:cxn>
              <a:cxn ang="T8">
                <a:pos x="T4" y="T5"/>
              </a:cxn>
            </a:cxnLst>
            <a:rect l="T9" t="T10" r="T11" b="T12"/>
            <a:pathLst>
              <a:path w="1645" h="284">
                <a:moveTo>
                  <a:pt x="0" y="22"/>
                </a:moveTo>
                <a:cubicBezTo>
                  <a:pt x="359" y="153"/>
                  <a:pt x="719" y="284"/>
                  <a:pt x="993" y="280"/>
                </a:cubicBezTo>
                <a:cubicBezTo>
                  <a:pt x="1267" y="276"/>
                  <a:pt x="1456" y="138"/>
                  <a:pt x="1645"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28836" name="Freeform 36"/>
          <p:cNvSpPr>
            <a:spLocks/>
          </p:cNvSpPr>
          <p:nvPr/>
        </p:nvSpPr>
        <p:spPr bwMode="auto">
          <a:xfrm>
            <a:off x="1046163" y="1622425"/>
            <a:ext cx="1565275" cy="2047875"/>
          </a:xfrm>
          <a:custGeom>
            <a:avLst/>
            <a:gdLst>
              <a:gd name="T0" fmla="*/ 0 w 986"/>
              <a:gd name="T1" fmla="*/ 0 h 1290"/>
              <a:gd name="T2" fmla="*/ 986 w 986"/>
              <a:gd name="T3" fmla="*/ 289 h 1290"/>
              <a:gd name="T4" fmla="*/ 986 w 986"/>
              <a:gd name="T5" fmla="*/ 1290 h 1290"/>
              <a:gd name="T6" fmla="*/ 0 w 986"/>
              <a:gd name="T7" fmla="*/ 349 h 1290"/>
              <a:gd name="T8" fmla="*/ 0 w 986"/>
              <a:gd name="T9" fmla="*/ 0 h 1290"/>
              <a:gd name="T10" fmla="*/ 0 60000 65536"/>
              <a:gd name="T11" fmla="*/ 0 60000 65536"/>
              <a:gd name="T12" fmla="*/ 0 60000 65536"/>
              <a:gd name="T13" fmla="*/ 0 60000 65536"/>
              <a:gd name="T14" fmla="*/ 0 60000 65536"/>
              <a:gd name="T15" fmla="*/ 0 w 986"/>
              <a:gd name="T16" fmla="*/ 0 h 1290"/>
              <a:gd name="T17" fmla="*/ 986 w 986"/>
              <a:gd name="T18" fmla="*/ 1290 h 1290"/>
            </a:gdLst>
            <a:ahLst/>
            <a:cxnLst>
              <a:cxn ang="T10">
                <a:pos x="T0" y="T1"/>
              </a:cxn>
              <a:cxn ang="T11">
                <a:pos x="T2" y="T3"/>
              </a:cxn>
              <a:cxn ang="T12">
                <a:pos x="T4" y="T5"/>
              </a:cxn>
              <a:cxn ang="T13">
                <a:pos x="T6" y="T7"/>
              </a:cxn>
              <a:cxn ang="T14">
                <a:pos x="T8" y="T9"/>
              </a:cxn>
            </a:cxnLst>
            <a:rect l="T15" t="T16" r="T17" b="T18"/>
            <a:pathLst>
              <a:path w="986" h="1290">
                <a:moveTo>
                  <a:pt x="0" y="0"/>
                </a:moveTo>
                <a:lnTo>
                  <a:pt x="986" y="289"/>
                </a:lnTo>
                <a:lnTo>
                  <a:pt x="986" y="1290"/>
                </a:lnTo>
                <a:lnTo>
                  <a:pt x="0" y="349"/>
                </a:lnTo>
                <a:lnTo>
                  <a:pt x="0" y="0"/>
                </a:lnTo>
                <a:close/>
              </a:path>
            </a:pathLst>
          </a:custGeom>
          <a:gradFill rotWithShape="1">
            <a:gsLst>
              <a:gs pos="0">
                <a:schemeClr val="bg1"/>
              </a:gs>
              <a:gs pos="100000">
                <a:srgbClr val="C0C0C0"/>
              </a:gs>
            </a:gsLst>
            <a:lin ang="0" scaled="1"/>
          </a:gradFill>
          <a:ln w="9525">
            <a:solidFill>
              <a:schemeClr val="tx1"/>
            </a:solidFill>
            <a:round/>
            <a:headEnd/>
            <a:tailEnd/>
          </a:ln>
        </p:spPr>
        <p:txBody>
          <a:bodyPr/>
          <a:lstStyle/>
          <a:p>
            <a:endParaRPr lang="nb-NO"/>
          </a:p>
        </p:txBody>
      </p:sp>
      <p:sp>
        <p:nvSpPr>
          <p:cNvPr id="1228837" name="Text Box 37"/>
          <p:cNvSpPr txBox="1">
            <a:spLocks noChangeArrowheads="1"/>
          </p:cNvSpPr>
          <p:nvPr/>
        </p:nvSpPr>
        <p:spPr bwMode="auto">
          <a:xfrm>
            <a:off x="2620963" y="1001713"/>
            <a:ext cx="250666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hlink"/>
                </a:solidFill>
                <a:latin typeface="Courier New" pitchFamily="49" charset="0"/>
              </a:rPr>
              <a:t>read(fd, *buf, len)</a:t>
            </a:r>
          </a:p>
        </p:txBody>
      </p:sp>
      <p:sp>
        <p:nvSpPr>
          <p:cNvPr id="1228838" name="Text Box 38"/>
          <p:cNvSpPr txBox="1">
            <a:spLocks noChangeArrowheads="1"/>
          </p:cNvSpPr>
          <p:nvPr/>
        </p:nvSpPr>
        <p:spPr bwMode="auto">
          <a:xfrm>
            <a:off x="2655888" y="2181225"/>
            <a:ext cx="5442516" cy="23206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800100" indent="-34290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pPr>
            <a:r>
              <a:rPr lang="en-US" sz="1600" b="0" dirty="0" err="1"/>
              <a:t>sys_read</a:t>
            </a:r>
            <a:r>
              <a:rPr lang="en-US" sz="1600" b="0" dirty="0"/>
              <a:t>() </a:t>
            </a:r>
            <a:r>
              <a:rPr lang="en-US" sz="1600" b="0" dirty="0">
                <a:sym typeface="Wingdings" pitchFamily="2" charset="2"/>
              </a:rPr>
              <a:t> </a:t>
            </a:r>
            <a:r>
              <a:rPr lang="en-US" sz="1600" b="0" dirty="0" err="1">
                <a:sym typeface="Wingdings" pitchFamily="2" charset="2"/>
              </a:rPr>
              <a:t>dofileread</a:t>
            </a:r>
            <a:r>
              <a:rPr lang="en-US" sz="1600" b="0" dirty="0">
                <a:sym typeface="Wingdings" pitchFamily="2" charset="2"/>
              </a:rPr>
              <a:t>()  (*</a:t>
            </a:r>
            <a:r>
              <a:rPr lang="en-US" sz="1600" b="0" dirty="0" err="1">
                <a:sym typeface="Wingdings" pitchFamily="2" charset="2"/>
              </a:rPr>
              <a:t>fp_read</a:t>
            </a:r>
            <a:r>
              <a:rPr lang="en-US" sz="1600" b="0" dirty="0">
                <a:sym typeface="Wingdings" pitchFamily="2" charset="2"/>
              </a:rPr>
              <a:t>==</a:t>
            </a:r>
            <a:r>
              <a:rPr lang="en-US" sz="1600" b="0" dirty="0" err="1">
                <a:sym typeface="Wingdings" pitchFamily="2" charset="2"/>
              </a:rPr>
              <a:t>vn_read</a:t>
            </a:r>
            <a:r>
              <a:rPr lang="en-US" sz="1600" b="0" dirty="0">
                <a:sym typeface="Wingdings" pitchFamily="2" charset="2"/>
              </a:rPr>
              <a:t>)():</a:t>
            </a:r>
            <a:endParaRPr lang="en-US" sz="1600" b="0" dirty="0"/>
          </a:p>
          <a:p>
            <a:pPr lvl="1">
              <a:lnSpc>
                <a:spcPct val="130000"/>
              </a:lnSpc>
              <a:buFontTx/>
              <a:buAutoNum type="arabicPeriod"/>
            </a:pPr>
            <a:r>
              <a:rPr lang="en-US" sz="1600" b="0" dirty="0"/>
              <a:t>Check if valid call and mark file as used </a:t>
            </a:r>
          </a:p>
          <a:p>
            <a:pPr lvl="1">
              <a:lnSpc>
                <a:spcPct val="130000"/>
              </a:lnSpc>
              <a:buFontTx/>
              <a:buAutoNum type="arabicPeriod"/>
            </a:pPr>
            <a:r>
              <a:rPr lang="en-US" sz="1600" b="0" dirty="0"/>
              <a:t>Use file descriptor as index in file descriptor table </a:t>
            </a:r>
            <a:br>
              <a:rPr lang="en-US" sz="1600" b="0" dirty="0"/>
            </a:br>
            <a:r>
              <a:rPr lang="en-US" sz="1600" b="0" dirty="0"/>
              <a:t>to find corresponding file pointer</a:t>
            </a:r>
          </a:p>
          <a:p>
            <a:pPr lvl="1">
              <a:lnSpc>
                <a:spcPct val="130000"/>
              </a:lnSpc>
              <a:buFontTx/>
              <a:buAutoNum type="arabicPeriod"/>
            </a:pPr>
            <a:r>
              <a:rPr lang="en-US" sz="1600" b="0" dirty="0"/>
              <a:t>Use data pointer in file structure to find </a:t>
            </a:r>
            <a:r>
              <a:rPr lang="en-US" sz="1600" b="0" dirty="0" err="1"/>
              <a:t>vnode</a:t>
            </a:r>
            <a:endParaRPr lang="en-US" sz="1600" b="0" dirty="0"/>
          </a:p>
          <a:p>
            <a:pPr lvl="1">
              <a:lnSpc>
                <a:spcPct val="130000"/>
              </a:lnSpc>
              <a:buFontTx/>
              <a:buAutoNum type="arabicPeriod"/>
            </a:pPr>
            <a:r>
              <a:rPr lang="en-US" sz="1600" b="0" dirty="0"/>
              <a:t>Find current offset in file </a:t>
            </a:r>
          </a:p>
          <a:p>
            <a:pPr lvl="1">
              <a:lnSpc>
                <a:spcPct val="130000"/>
              </a:lnSpc>
              <a:buFontTx/>
              <a:buAutoNum type="arabicPeriod"/>
            </a:pPr>
            <a:r>
              <a:rPr lang="en-US" sz="1600" b="0" dirty="0"/>
              <a:t>Call local file system</a:t>
            </a:r>
          </a:p>
        </p:txBody>
      </p:sp>
      <p:sp>
        <p:nvSpPr>
          <p:cNvPr id="1228839" name="Text Box 39"/>
          <p:cNvSpPr txBox="1">
            <a:spLocks noChangeArrowheads="1"/>
          </p:cNvSpPr>
          <p:nvPr/>
        </p:nvSpPr>
        <p:spPr bwMode="auto">
          <a:xfrm>
            <a:off x="3121025" y="4425950"/>
            <a:ext cx="33623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hlink"/>
                </a:solidFill>
                <a:latin typeface="Courier New" pitchFamily="49" charset="0"/>
              </a:rPr>
              <a:t>VOP_READ(vp,len,offset,..)</a:t>
            </a:r>
          </a:p>
        </p:txBody>
      </p:sp>
      <p:sp>
        <p:nvSpPr>
          <p:cNvPr id="1228840" name="Text Box 40"/>
          <p:cNvSpPr txBox="1">
            <a:spLocks noChangeArrowheads="1"/>
          </p:cNvSpPr>
          <p:nvPr/>
        </p:nvSpPr>
        <p:spPr bwMode="auto">
          <a:xfrm>
            <a:off x="1476375" y="1220788"/>
            <a:ext cx="3792538"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solidFill>
                  <a:schemeClr val="folHlink"/>
                </a:solidFill>
              </a:rPr>
              <a:t>system call handling as described earlier</a:t>
            </a:r>
          </a:p>
        </p:txBody>
      </p:sp>
      <p:sp>
        <p:nvSpPr>
          <p:cNvPr id="50202" name="Text Box 41"/>
          <p:cNvSpPr txBox="1">
            <a:spLocks noChangeArrowheads="1"/>
          </p:cNvSpPr>
          <p:nvPr/>
        </p:nvSpPr>
        <p:spPr bwMode="auto">
          <a:xfrm rot="1399115">
            <a:off x="6856413" y="454025"/>
            <a:ext cx="2259012"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800" b="0"/>
              <a:t>BSD example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835"/>
                                        </p:tgtEl>
                                        <p:attrNameLst>
                                          <p:attrName>style.visibility</p:attrName>
                                        </p:attrNameLst>
                                      </p:cBhvr>
                                      <p:to>
                                        <p:strVal val="visible"/>
                                      </p:to>
                                    </p:set>
                                    <p:animEffect transition="in" filter="wipe(left)">
                                      <p:cBhvr>
                                        <p:cTn id="7" dur="500"/>
                                        <p:tgtEl>
                                          <p:spTgt spid="122883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288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28832"/>
                                        </p:tgtEl>
                                        <p:attrNameLst>
                                          <p:attrName>style.visibility</p:attrName>
                                        </p:attrNameLst>
                                      </p:cBhvr>
                                      <p:to>
                                        <p:strVal val="visible"/>
                                      </p:to>
                                    </p:set>
                                    <p:animEffect transition="in" filter="fade">
                                      <p:cBhvr>
                                        <p:cTn id="15" dur="2000"/>
                                        <p:tgtEl>
                                          <p:spTgt spid="1228832"/>
                                        </p:tgtEl>
                                      </p:cBhvr>
                                    </p:animEffect>
                                  </p:childTnLst>
                                </p:cTn>
                              </p:par>
                              <p:par>
                                <p:cTn id="16" presetID="10" presetClass="exit" presetSubtype="0" fill="hold" grpId="1" nodeType="withEffect">
                                  <p:stCondLst>
                                    <p:cond delay="0"/>
                                  </p:stCondLst>
                                  <p:childTnLst>
                                    <p:animEffect transition="out" filter="fade">
                                      <p:cBhvr>
                                        <p:cTn id="17" dur="2000"/>
                                        <p:tgtEl>
                                          <p:spTgt spid="1228835"/>
                                        </p:tgtEl>
                                      </p:cBhvr>
                                    </p:animEffect>
                                    <p:set>
                                      <p:cBhvr>
                                        <p:cTn id="18" dur="1" fill="hold">
                                          <p:stCondLst>
                                            <p:cond delay="1999"/>
                                          </p:stCondLst>
                                        </p:cTn>
                                        <p:tgtEl>
                                          <p:spTgt spid="1228835"/>
                                        </p:tgtEl>
                                        <p:attrNameLst>
                                          <p:attrName>style.visibility</p:attrName>
                                        </p:attrNameLst>
                                      </p:cBhvr>
                                      <p:to>
                                        <p:strVal val="hidden"/>
                                      </p:to>
                                    </p:set>
                                  </p:childTnLst>
                                </p:cTn>
                              </p:par>
                            </p:childTnLst>
                          </p:cTn>
                        </p:par>
                        <p:par>
                          <p:cTn id="19" fill="hold">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1228840"/>
                                        </p:tgtEl>
                                        <p:attrNameLst>
                                          <p:attrName>style.visibility</p:attrName>
                                        </p:attrNameLst>
                                      </p:cBhvr>
                                      <p:to>
                                        <p:strVal val="visible"/>
                                      </p:to>
                                    </p:set>
                                    <p:animEffect transition="in" filter="dissolve">
                                      <p:cBhvr>
                                        <p:cTn id="22" dur="500"/>
                                        <p:tgtEl>
                                          <p:spTgt spid="1228840"/>
                                        </p:tgtEl>
                                      </p:cBhvr>
                                    </p:animEffect>
                                  </p:childTnLst>
                                </p:cTn>
                              </p:par>
                            </p:childTnLst>
                          </p:cTn>
                        </p:par>
                        <p:par>
                          <p:cTn id="23" fill="hold">
                            <p:stCondLst>
                              <p:cond delay="2500"/>
                            </p:stCondLst>
                            <p:childTnLst>
                              <p:par>
                                <p:cTn id="24" presetID="0" presetClass="path" presetSubtype="0" accel="50000" decel="50000" fill="hold" grpId="0" nodeType="afterEffect">
                                  <p:stCondLst>
                                    <p:cond delay="0"/>
                                  </p:stCondLst>
                                  <p:childTnLst>
                                    <p:animMotion origin="layout" path="M 0.0 0.0 L -0.29219 0.0 L -0.29219 0.09144 L -0.24341 0.09144 " pathEditMode="relative" ptsTypes="AAAA">
                                      <p:cBhvr>
                                        <p:cTn id="25" dur="2000" fill="hold"/>
                                        <p:tgtEl>
                                          <p:spTgt spid="1228837"/>
                                        </p:tgtEl>
                                        <p:attrNameLst>
                                          <p:attrName>ppt_x</p:attrName>
                                          <p:attrName>ppt_y</p:attrName>
                                        </p:attrNameLst>
                                      </p:cBhvr>
                                    </p:animMotion>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228836"/>
                                        </p:tgtEl>
                                        <p:attrNameLst>
                                          <p:attrName>style.visibility</p:attrName>
                                        </p:attrNameLst>
                                      </p:cBhvr>
                                      <p:to>
                                        <p:strVal val="visible"/>
                                      </p:to>
                                    </p:set>
                                    <p:animEffect transition="in" filter="wipe(left)">
                                      <p:cBhvr>
                                        <p:cTn id="30" dur="500"/>
                                        <p:tgtEl>
                                          <p:spTgt spid="1228836"/>
                                        </p:tgtEl>
                                      </p:cBhvr>
                                    </p:animEffect>
                                  </p:childTnLst>
                                </p:cTn>
                              </p:par>
                              <p:par>
                                <p:cTn id="31" presetID="9" presetClass="exit" presetSubtype="0" fill="hold" grpId="1" nodeType="withEffect">
                                  <p:stCondLst>
                                    <p:cond delay="0"/>
                                  </p:stCondLst>
                                  <p:childTnLst>
                                    <p:animEffect transition="out" filter="dissolve">
                                      <p:cBhvr>
                                        <p:cTn id="32" dur="500"/>
                                        <p:tgtEl>
                                          <p:spTgt spid="1228840"/>
                                        </p:tgtEl>
                                      </p:cBhvr>
                                    </p:animEffect>
                                    <p:set>
                                      <p:cBhvr>
                                        <p:cTn id="33" dur="1" fill="hold">
                                          <p:stCondLst>
                                            <p:cond delay="499"/>
                                          </p:stCondLst>
                                        </p:cTn>
                                        <p:tgtEl>
                                          <p:spTgt spid="1228840"/>
                                        </p:tgtEl>
                                        <p:attrNameLst>
                                          <p:attrName>style.visibility</p:attrName>
                                        </p:attrNameLst>
                                      </p:cBhvr>
                                      <p:to>
                                        <p:strVal val="hidden"/>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12288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2883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0" presetClass="path" presetSubtype="0" accel="50000" decel="50000" fill="hold" grpId="1" nodeType="clickEffect">
                                  <p:stCondLst>
                                    <p:cond delay="0"/>
                                  </p:stCondLst>
                                  <p:childTnLst>
                                    <p:animMotion origin="layout" path="M 0.0 0.0 L -0.14079 0.0 L -0.29739 -0.27199 " pathEditMode="relative" ptsTypes="AAA">
                                      <p:cBhvr>
                                        <p:cTn id="44" dur="2000" fill="hold"/>
                                        <p:tgtEl>
                                          <p:spTgt spid="1228839"/>
                                        </p:tgtEl>
                                        <p:attrNameLst>
                                          <p:attrName>ppt_x</p:attrName>
                                          <p:attrName>ppt_y</p:attrName>
                                        </p:attrNameLst>
                                      </p:cBhvr>
                                    </p:animMotion>
                                  </p:childTnLst>
                                </p:cTn>
                              </p:par>
                              <p:par>
                                <p:cTn id="45" presetID="10" presetClass="exit" presetSubtype="0" fill="hold" grpId="1" nodeType="withEffect">
                                  <p:stCondLst>
                                    <p:cond delay="0"/>
                                  </p:stCondLst>
                                  <p:childTnLst>
                                    <p:animEffect transition="out" filter="fade">
                                      <p:cBhvr>
                                        <p:cTn id="46" dur="2000"/>
                                        <p:tgtEl>
                                          <p:spTgt spid="1228837"/>
                                        </p:tgtEl>
                                      </p:cBhvr>
                                    </p:animEffect>
                                    <p:set>
                                      <p:cBhvr>
                                        <p:cTn id="47" dur="1" fill="hold">
                                          <p:stCondLst>
                                            <p:cond delay="1999"/>
                                          </p:stCondLst>
                                        </p:cTn>
                                        <p:tgtEl>
                                          <p:spTgt spid="1228837"/>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2000"/>
                                        <p:tgtEl>
                                          <p:spTgt spid="1228836"/>
                                        </p:tgtEl>
                                      </p:cBhvr>
                                    </p:animEffect>
                                    <p:set>
                                      <p:cBhvr>
                                        <p:cTn id="50" dur="1" fill="hold">
                                          <p:stCondLst>
                                            <p:cond delay="1999"/>
                                          </p:stCondLst>
                                        </p:cTn>
                                        <p:tgtEl>
                                          <p:spTgt spid="1228836"/>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2000"/>
                                        <p:tgtEl>
                                          <p:spTgt spid="1228838"/>
                                        </p:tgtEl>
                                      </p:cBhvr>
                                    </p:animEffect>
                                    <p:set>
                                      <p:cBhvr>
                                        <p:cTn id="53" dur="1" fill="hold">
                                          <p:stCondLst>
                                            <p:cond delay="1999"/>
                                          </p:stCondLst>
                                        </p:cTn>
                                        <p:tgtEl>
                                          <p:spTgt spid="1228838"/>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2000"/>
                                        <p:tgtEl>
                                          <p:spTgt spid="1228834"/>
                                        </p:tgtEl>
                                      </p:cBhvr>
                                    </p:animEffect>
                                    <p:set>
                                      <p:cBhvr>
                                        <p:cTn id="56" dur="1" fill="hold">
                                          <p:stCondLst>
                                            <p:cond delay="1999"/>
                                          </p:stCondLst>
                                        </p:cTn>
                                        <p:tgtEl>
                                          <p:spTgt spid="12288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2" grpId="0" animBg="1"/>
      <p:bldP spid="1228834" grpId="0" animBg="1"/>
      <p:bldP spid="1228834" grpId="1" animBg="1"/>
      <p:bldP spid="1228835" grpId="0" animBg="1"/>
      <p:bldP spid="1228835" grpId="1" animBg="1"/>
      <p:bldP spid="1228836" grpId="0" animBg="1"/>
      <p:bldP spid="1228836" grpId="1" animBg="1"/>
      <p:bldP spid="1228837" grpId="0"/>
      <p:bldP spid="1228837" grpId="1"/>
      <p:bldP spid="1228838" grpId="0"/>
      <p:bldP spid="1228838" grpId="1"/>
      <p:bldP spid="1228839" grpId="0"/>
      <p:bldP spid="1228839" grpId="1"/>
      <p:bldP spid="1228840" grpId="0"/>
      <p:bldP spid="1228840"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t>Read</a:t>
            </a:r>
          </a:p>
        </p:txBody>
      </p:sp>
      <p:graphicFrame>
        <p:nvGraphicFramePr>
          <p:cNvPr id="1229827" name="Group 3"/>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51215" name="Group 15"/>
          <p:cNvGrpSpPr>
            <a:grpSpLocks noChangeAspect="1"/>
          </p:cNvGrpSpPr>
          <p:nvPr/>
        </p:nvGrpSpPr>
        <p:grpSpPr bwMode="auto">
          <a:xfrm>
            <a:off x="401638" y="5775325"/>
            <a:ext cx="985837" cy="854075"/>
            <a:chOff x="1763" y="1691"/>
            <a:chExt cx="2483" cy="2151"/>
          </a:xfrm>
        </p:grpSpPr>
        <p:grpSp>
          <p:nvGrpSpPr>
            <p:cNvPr id="51221" name="Group 16"/>
            <p:cNvGrpSpPr>
              <a:grpSpLocks noChangeAspect="1"/>
            </p:cNvGrpSpPr>
            <p:nvPr/>
          </p:nvGrpSpPr>
          <p:grpSpPr bwMode="auto">
            <a:xfrm>
              <a:off x="1763" y="2507"/>
              <a:ext cx="2483" cy="1335"/>
              <a:chOff x="1974" y="2358"/>
              <a:chExt cx="1680" cy="768"/>
            </a:xfrm>
          </p:grpSpPr>
          <p:sp>
            <p:nvSpPr>
              <p:cNvPr id="1229841" name="Oval 17"/>
              <p:cNvSpPr>
                <a:spLocks noChangeAspect="1"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29842" name="Oval 18"/>
              <p:cNvSpPr>
                <a:spLocks noChangeAspect="1" noChangeArrowheads="1"/>
              </p:cNvSpPr>
              <p:nvPr/>
            </p:nvSpPr>
            <p:spPr bwMode="auto">
              <a:xfrm>
                <a:off x="2718" y="2694"/>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1222" name="Group 19"/>
            <p:cNvGrpSpPr>
              <a:grpSpLocks noChangeAspect="1"/>
            </p:cNvGrpSpPr>
            <p:nvPr/>
          </p:nvGrpSpPr>
          <p:grpSpPr bwMode="auto">
            <a:xfrm>
              <a:off x="1763" y="2303"/>
              <a:ext cx="2483" cy="1335"/>
              <a:chOff x="1974" y="2154"/>
              <a:chExt cx="1680" cy="768"/>
            </a:xfrm>
          </p:grpSpPr>
          <p:sp>
            <p:nvSpPr>
              <p:cNvPr id="1229844" name="Oval 20"/>
              <p:cNvSpPr>
                <a:spLocks noChangeAspect="1"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29845" name="Oval 21"/>
              <p:cNvSpPr>
                <a:spLocks noChangeAspect="1" noChangeArrowheads="1"/>
              </p:cNvSpPr>
              <p:nvPr/>
            </p:nvSpPr>
            <p:spPr bwMode="auto">
              <a:xfrm>
                <a:off x="2718" y="2490"/>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1223" name="Group 22"/>
            <p:cNvGrpSpPr>
              <a:grpSpLocks noChangeAspect="1"/>
            </p:cNvGrpSpPr>
            <p:nvPr/>
          </p:nvGrpSpPr>
          <p:grpSpPr bwMode="auto">
            <a:xfrm>
              <a:off x="1763" y="2099"/>
              <a:ext cx="2483" cy="1335"/>
              <a:chOff x="1974" y="1950"/>
              <a:chExt cx="1680" cy="768"/>
            </a:xfrm>
          </p:grpSpPr>
          <p:sp>
            <p:nvSpPr>
              <p:cNvPr id="1229847" name="Oval 23"/>
              <p:cNvSpPr>
                <a:spLocks noChangeAspect="1"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29848" name="Oval 24"/>
              <p:cNvSpPr>
                <a:spLocks noChangeAspect="1" noChangeArrowheads="1"/>
              </p:cNvSpPr>
              <p:nvPr/>
            </p:nvSpPr>
            <p:spPr bwMode="auto">
              <a:xfrm>
                <a:off x="2718" y="2286"/>
                <a:ext cx="168" cy="78"/>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1224" name="Group 25"/>
            <p:cNvGrpSpPr>
              <a:grpSpLocks noChangeAspect="1"/>
            </p:cNvGrpSpPr>
            <p:nvPr/>
          </p:nvGrpSpPr>
          <p:grpSpPr bwMode="auto">
            <a:xfrm>
              <a:off x="1763" y="1895"/>
              <a:ext cx="2483" cy="1335"/>
              <a:chOff x="1974" y="1746"/>
              <a:chExt cx="1680" cy="768"/>
            </a:xfrm>
          </p:grpSpPr>
          <p:sp>
            <p:nvSpPr>
              <p:cNvPr id="1229850" name="Oval 26"/>
              <p:cNvSpPr>
                <a:spLocks noChangeAspect="1"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29851" name="Oval 27"/>
              <p:cNvSpPr>
                <a:spLocks noChangeAspect="1" noChangeArrowheads="1"/>
              </p:cNvSpPr>
              <p:nvPr/>
            </p:nvSpPr>
            <p:spPr bwMode="auto">
              <a:xfrm>
                <a:off x="2718" y="2082"/>
                <a:ext cx="168" cy="78"/>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1225" name="Group 28"/>
            <p:cNvGrpSpPr>
              <a:grpSpLocks noChangeAspect="1"/>
            </p:cNvGrpSpPr>
            <p:nvPr/>
          </p:nvGrpSpPr>
          <p:grpSpPr bwMode="auto">
            <a:xfrm>
              <a:off x="1763" y="1691"/>
              <a:ext cx="2483" cy="1335"/>
              <a:chOff x="1974" y="1542"/>
              <a:chExt cx="1680" cy="768"/>
            </a:xfrm>
          </p:grpSpPr>
          <p:sp>
            <p:nvSpPr>
              <p:cNvPr id="1229853" name="Oval 29"/>
              <p:cNvSpPr>
                <a:spLocks noChangeAspect="1"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1227" name="Oval 30"/>
              <p:cNvSpPr>
                <a:spLocks noChangeAspect="1"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sp>
        <p:nvSpPr>
          <p:cNvPr id="51216" name="Text Box 31"/>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29856" name="Text Box 32"/>
          <p:cNvSpPr txBox="1">
            <a:spLocks noChangeArrowheads="1"/>
          </p:cNvSpPr>
          <p:nvPr/>
        </p:nvSpPr>
        <p:spPr bwMode="auto">
          <a:xfrm>
            <a:off x="3719513" y="765175"/>
            <a:ext cx="5461000" cy="421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800100" indent="-342900">
              <a:defRPr sz="3200" b="1">
                <a:solidFill>
                  <a:schemeClr val="tx1"/>
                </a:solidFill>
                <a:latin typeface="Tahoma" pitchFamily="34" charset="0"/>
              </a:defRPr>
            </a:lvl2pPr>
            <a:lvl3pPr marL="1257300" indent="-3429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pPr>
            <a:r>
              <a:rPr lang="en-US" sz="1600" b="0" dirty="0"/>
              <a:t>VOP_READ(...) is a pointer to a read function in the </a:t>
            </a:r>
          </a:p>
          <a:p>
            <a:pPr>
              <a:lnSpc>
                <a:spcPct val="130000"/>
              </a:lnSpc>
            </a:pPr>
            <a:r>
              <a:rPr lang="en-US" sz="1600" b="0" dirty="0"/>
              <a:t>corresponding file system, e.g., Fast File System (FFS)</a:t>
            </a:r>
            <a:br>
              <a:rPr lang="en-US" sz="1600" b="0" dirty="0"/>
            </a:br>
            <a:endParaRPr lang="en-US" sz="1600" b="0" dirty="0"/>
          </a:p>
          <a:p>
            <a:pPr>
              <a:lnSpc>
                <a:spcPct val="130000"/>
              </a:lnSpc>
            </a:pPr>
            <a:r>
              <a:rPr lang="en-US" sz="1600" b="0" dirty="0"/>
              <a:t>READ()</a:t>
            </a:r>
            <a:r>
              <a:rPr lang="en-US" sz="1600" b="0" dirty="0">
                <a:sym typeface="Wingdings" pitchFamily="2" charset="2"/>
              </a:rPr>
              <a:t>:</a:t>
            </a:r>
            <a:endParaRPr lang="en-US" sz="1600" b="0" dirty="0"/>
          </a:p>
          <a:p>
            <a:pPr lvl="1">
              <a:lnSpc>
                <a:spcPct val="130000"/>
              </a:lnSpc>
              <a:buFontTx/>
              <a:buAutoNum type="arabicPeriod"/>
            </a:pPr>
            <a:r>
              <a:rPr lang="en-US" sz="1600" b="0" dirty="0"/>
              <a:t>Find corresponding </a:t>
            </a:r>
            <a:r>
              <a:rPr lang="en-US" sz="1600" b="0" dirty="0" err="1"/>
              <a:t>inode</a:t>
            </a:r>
            <a:endParaRPr lang="en-US" sz="1600" b="0" dirty="0"/>
          </a:p>
          <a:p>
            <a:pPr lvl="1">
              <a:lnSpc>
                <a:spcPct val="130000"/>
              </a:lnSpc>
              <a:buFontTx/>
              <a:buAutoNum type="arabicPeriod"/>
            </a:pPr>
            <a:r>
              <a:rPr lang="en-US" sz="1600" b="0" dirty="0"/>
              <a:t>Check if valid call:  </a:t>
            </a:r>
            <a:r>
              <a:rPr lang="en-US" sz="1600" b="0" dirty="0" err="1">
                <a:solidFill>
                  <a:srgbClr val="0000FF"/>
                </a:solidFill>
              </a:rPr>
              <a:t>len</a:t>
            </a:r>
            <a:r>
              <a:rPr lang="en-US" sz="1600" b="0" dirty="0">
                <a:solidFill>
                  <a:srgbClr val="0000FF"/>
                </a:solidFill>
              </a:rPr>
              <a:t> + offset ≤ file size</a:t>
            </a:r>
          </a:p>
          <a:p>
            <a:pPr lvl="1">
              <a:lnSpc>
                <a:spcPct val="130000"/>
              </a:lnSpc>
              <a:buFontTx/>
              <a:buAutoNum type="arabicPeriod"/>
            </a:pPr>
            <a:r>
              <a:rPr lang="en-US" sz="1600" b="0" dirty="0"/>
              <a:t>Loop and find corresponding blocks </a:t>
            </a:r>
          </a:p>
          <a:p>
            <a:pPr lvl="2">
              <a:lnSpc>
                <a:spcPct val="130000"/>
              </a:lnSpc>
              <a:buFontTx/>
              <a:buChar char="•"/>
            </a:pPr>
            <a:r>
              <a:rPr lang="en-US" sz="1600" b="0" dirty="0"/>
              <a:t>find logical blocks from </a:t>
            </a:r>
            <a:r>
              <a:rPr lang="en-US" sz="1600" b="0" dirty="0" err="1"/>
              <a:t>inode</a:t>
            </a:r>
            <a:r>
              <a:rPr lang="en-US" sz="1600" b="0" dirty="0"/>
              <a:t>, offset, length</a:t>
            </a:r>
          </a:p>
          <a:p>
            <a:pPr lvl="2">
              <a:lnSpc>
                <a:spcPct val="130000"/>
              </a:lnSpc>
              <a:buFontTx/>
              <a:buChar char="•"/>
            </a:pPr>
            <a:r>
              <a:rPr lang="en-US" sz="1600" b="0" dirty="0"/>
              <a:t>do block I/O, fill buffer structure </a:t>
            </a:r>
            <a:br>
              <a:rPr lang="en-US" sz="1600" b="0" dirty="0"/>
            </a:br>
            <a:r>
              <a:rPr lang="en-US" sz="1600" b="0" dirty="0"/>
              <a:t>e.g., bread(...) </a:t>
            </a:r>
            <a:r>
              <a:rPr lang="en-US" sz="1600" b="0" dirty="0" err="1">
                <a:sym typeface="Wingdings" pitchFamily="2" charset="2"/>
              </a:rPr>
              <a:t></a:t>
            </a:r>
            <a:r>
              <a:rPr lang="en-US" sz="1600" b="0" dirty="0">
                <a:sym typeface="Wingdings" pitchFamily="2" charset="2"/>
              </a:rPr>
              <a:t> </a:t>
            </a:r>
            <a:r>
              <a:rPr lang="en-US" sz="1600" b="0" dirty="0" err="1">
                <a:sym typeface="Wingdings" pitchFamily="2" charset="2"/>
              </a:rPr>
              <a:t>bio_doread</a:t>
            </a:r>
            <a:r>
              <a:rPr lang="en-US" sz="1600" b="0" dirty="0">
                <a:sym typeface="Wingdings" pitchFamily="2" charset="2"/>
              </a:rPr>
              <a:t>(...) </a:t>
            </a:r>
            <a:r>
              <a:rPr lang="en-US" sz="1600" b="0" dirty="0" err="1">
                <a:sym typeface="Wingdings" pitchFamily="2" charset="2"/>
              </a:rPr>
              <a:t></a:t>
            </a:r>
            <a:r>
              <a:rPr lang="en-US" sz="1600" b="0" dirty="0">
                <a:sym typeface="Wingdings" pitchFamily="2" charset="2"/>
              </a:rPr>
              <a:t> </a:t>
            </a:r>
            <a:r>
              <a:rPr lang="en-US" sz="1600" b="0" dirty="0" err="1"/>
              <a:t>getblk</a:t>
            </a:r>
            <a:r>
              <a:rPr lang="en-US" sz="1600" b="0" dirty="0"/>
              <a:t>()</a:t>
            </a:r>
            <a:br>
              <a:rPr lang="en-US" sz="1600" b="0" dirty="0"/>
            </a:br>
            <a:br>
              <a:rPr lang="en-US" sz="1600" b="0" dirty="0"/>
            </a:br>
            <a:endParaRPr lang="en-US" sz="1600" b="0" dirty="0"/>
          </a:p>
          <a:p>
            <a:pPr lvl="2">
              <a:lnSpc>
                <a:spcPct val="130000"/>
              </a:lnSpc>
              <a:buFontTx/>
              <a:buChar char="•"/>
            </a:pPr>
            <a:r>
              <a:rPr lang="en-US" sz="1600" b="0" dirty="0">
                <a:solidFill>
                  <a:srgbClr val="C0C0C0"/>
                </a:solidFill>
              </a:rPr>
              <a:t>return and copy block to user</a:t>
            </a:r>
          </a:p>
        </p:txBody>
      </p:sp>
      <p:sp>
        <p:nvSpPr>
          <p:cNvPr id="1229857" name="AutoShape 33"/>
          <p:cNvSpPr>
            <a:spLocks noChangeArrowheads="1"/>
          </p:cNvSpPr>
          <p:nvPr/>
        </p:nvSpPr>
        <p:spPr bwMode="auto">
          <a:xfrm rot="5400000">
            <a:off x="380206" y="1531145"/>
            <a:ext cx="4003675" cy="2671762"/>
          </a:xfrm>
          <a:custGeom>
            <a:avLst/>
            <a:gdLst>
              <a:gd name="T0" fmla="*/ 3145666 w 21600"/>
              <a:gd name="T1" fmla="*/ 1335881 h 21600"/>
              <a:gd name="T2" fmla="*/ 2001838 w 21600"/>
              <a:gd name="T3" fmla="*/ 2671762 h 21600"/>
              <a:gd name="T4" fmla="*/ 858010 w 21600"/>
              <a:gd name="T5" fmla="*/ 1335881 h 21600"/>
              <a:gd name="T6" fmla="*/ 2001838 w 21600"/>
              <a:gd name="T7" fmla="*/ 0 h 21600"/>
              <a:gd name="T8" fmla="*/ 0 60000 65536"/>
              <a:gd name="T9" fmla="*/ 0 60000 65536"/>
              <a:gd name="T10" fmla="*/ 0 60000 65536"/>
              <a:gd name="T11" fmla="*/ 0 60000 65536"/>
              <a:gd name="T12" fmla="*/ 6429 w 21600"/>
              <a:gd name="T13" fmla="*/ 6429 h 21600"/>
              <a:gd name="T14" fmla="*/ 15171 w 21600"/>
              <a:gd name="T15" fmla="*/ 15171 h 21600"/>
            </a:gdLst>
            <a:ahLst/>
            <a:cxnLst>
              <a:cxn ang="T8">
                <a:pos x="T0" y="T1"/>
              </a:cxn>
              <a:cxn ang="T9">
                <a:pos x="T2" y="T3"/>
              </a:cxn>
              <a:cxn ang="T10">
                <a:pos x="T4" y="T5"/>
              </a:cxn>
              <a:cxn ang="T11">
                <a:pos x="T6" y="T7"/>
              </a:cxn>
            </a:cxnLst>
            <a:rect l="T12" t="T13" r="T14" b="T15"/>
            <a:pathLst>
              <a:path w="21600" h="21600">
                <a:moveTo>
                  <a:pt x="0" y="0"/>
                </a:moveTo>
                <a:lnTo>
                  <a:pt x="9258" y="21600"/>
                </a:lnTo>
                <a:lnTo>
                  <a:pt x="12342" y="21600"/>
                </a:lnTo>
                <a:lnTo>
                  <a:pt x="21600" y="0"/>
                </a:lnTo>
                <a:close/>
              </a:path>
            </a:pathLst>
          </a:custGeom>
          <a:gradFill rotWithShape="1">
            <a:gsLst>
              <a:gs pos="0">
                <a:srgbClr val="C0C0C0"/>
              </a:gs>
              <a:gs pos="100000">
                <a:schemeClr val="bg1"/>
              </a:gs>
            </a:gsLst>
            <a:lin ang="5400000" scaled="1"/>
          </a:gradFill>
          <a:ln w="9525">
            <a:solidFill>
              <a:schemeClr val="tx1"/>
            </a:solidFill>
            <a:miter lim="800000"/>
            <a:headEnd/>
            <a:tailEnd/>
          </a:ln>
        </p:spPr>
        <p:txBody>
          <a:bodyPr wrap="none" anchor="ctr"/>
          <a:lstStyle/>
          <a:p>
            <a:endParaRPr lang="nb-NO"/>
          </a:p>
        </p:txBody>
      </p:sp>
      <p:sp>
        <p:nvSpPr>
          <p:cNvPr id="1229858" name="Text Box 34"/>
          <p:cNvSpPr txBox="1">
            <a:spLocks noChangeArrowheads="1"/>
          </p:cNvSpPr>
          <p:nvPr/>
        </p:nvSpPr>
        <p:spPr bwMode="auto">
          <a:xfrm>
            <a:off x="395288" y="2560638"/>
            <a:ext cx="33623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hlink"/>
                </a:solidFill>
                <a:latin typeface="Courier New" pitchFamily="49" charset="0"/>
              </a:rPr>
              <a:t>VOP_READ(vp,len,offset,..)</a:t>
            </a:r>
          </a:p>
        </p:txBody>
      </p:sp>
      <p:sp>
        <p:nvSpPr>
          <p:cNvPr id="1229859" name="Text Box 35"/>
          <p:cNvSpPr txBox="1">
            <a:spLocks noChangeArrowheads="1"/>
          </p:cNvSpPr>
          <p:nvPr/>
        </p:nvSpPr>
        <p:spPr bwMode="auto">
          <a:xfrm>
            <a:off x="4967288" y="4122738"/>
            <a:ext cx="3240087"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hlink"/>
                </a:solidFill>
                <a:latin typeface="Courier New" pitchFamily="49" charset="0"/>
              </a:rPr>
              <a:t>getblk(vp,blkno,size,...)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29857"/>
                                        </p:tgtEl>
                                        <p:attrNameLst>
                                          <p:attrName>style.visibility</p:attrName>
                                        </p:attrNameLst>
                                      </p:cBhvr>
                                      <p:to>
                                        <p:strVal val="visible"/>
                                      </p:to>
                                    </p:set>
                                    <p:animEffect transition="in" filter="wipe(left)">
                                      <p:cBhvr>
                                        <p:cTn id="7" dur="500"/>
                                        <p:tgtEl>
                                          <p:spTgt spid="1229857"/>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2985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85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0" presetClass="path" presetSubtype="0" accel="50000" decel="50000" fill="hold" grpId="1" nodeType="clickEffect">
                                  <p:stCondLst>
                                    <p:cond delay="0"/>
                                  </p:stCondLst>
                                  <p:childTnLst>
                                    <p:animMotion origin="layout" path="M -2.5E-6 -4.44444E-6 L -0.22239 -4.44444E-6 L -0.50052 -0.09583 " pathEditMode="relative" rAng="0" ptsTypes="AAA">
                                      <p:cBhvr>
                                        <p:cTn id="18" dur="2000" fill="hold"/>
                                        <p:tgtEl>
                                          <p:spTgt spid="1229859"/>
                                        </p:tgtEl>
                                        <p:attrNameLst>
                                          <p:attrName>ppt_x</p:attrName>
                                          <p:attrName>ppt_y</p:attrName>
                                        </p:attrNameLst>
                                      </p:cBhvr>
                                      <p:rCtr x="-25035" y="-4792"/>
                                    </p:animMotion>
                                  </p:childTnLst>
                                </p:cTn>
                              </p:par>
                              <p:par>
                                <p:cTn id="19" presetID="10" presetClass="exit" presetSubtype="0" fill="hold" grpId="1" nodeType="withEffect">
                                  <p:stCondLst>
                                    <p:cond delay="0"/>
                                  </p:stCondLst>
                                  <p:childTnLst>
                                    <p:animEffect transition="out" filter="fade">
                                      <p:cBhvr>
                                        <p:cTn id="20" dur="2000"/>
                                        <p:tgtEl>
                                          <p:spTgt spid="1229857"/>
                                        </p:tgtEl>
                                      </p:cBhvr>
                                    </p:animEffect>
                                    <p:set>
                                      <p:cBhvr>
                                        <p:cTn id="21" dur="1" fill="hold">
                                          <p:stCondLst>
                                            <p:cond delay="1999"/>
                                          </p:stCondLst>
                                        </p:cTn>
                                        <p:tgtEl>
                                          <p:spTgt spid="1229857"/>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2000"/>
                                        <p:tgtEl>
                                          <p:spTgt spid="1229858"/>
                                        </p:tgtEl>
                                      </p:cBhvr>
                                    </p:animEffect>
                                    <p:set>
                                      <p:cBhvr>
                                        <p:cTn id="24" dur="1" fill="hold">
                                          <p:stCondLst>
                                            <p:cond delay="1999"/>
                                          </p:stCondLst>
                                        </p:cTn>
                                        <p:tgtEl>
                                          <p:spTgt spid="1229858"/>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2000"/>
                                        <p:tgtEl>
                                          <p:spTgt spid="1229856"/>
                                        </p:tgtEl>
                                      </p:cBhvr>
                                    </p:animEffect>
                                    <p:set>
                                      <p:cBhvr>
                                        <p:cTn id="27" dur="1" fill="hold">
                                          <p:stCondLst>
                                            <p:cond delay="1999"/>
                                          </p:stCondLst>
                                        </p:cTn>
                                        <p:tgtEl>
                                          <p:spTgt spid="12298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856" grpId="0"/>
      <p:bldP spid="1229856" grpId="1"/>
      <p:bldP spid="1229857" grpId="0" animBg="1"/>
      <p:bldP spid="1229857" grpId="1" animBg="1"/>
      <p:bldP spid="1229858" grpId="0"/>
      <p:bldP spid="1229859" grpId="0"/>
      <p:bldP spid="1229859" grpId="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t>Read</a:t>
            </a:r>
          </a:p>
        </p:txBody>
      </p:sp>
      <p:graphicFrame>
        <p:nvGraphicFramePr>
          <p:cNvPr id="1230851" name="Group 3"/>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52239" name="Group 15"/>
          <p:cNvGrpSpPr>
            <a:grpSpLocks noChangeAspect="1"/>
          </p:cNvGrpSpPr>
          <p:nvPr/>
        </p:nvGrpSpPr>
        <p:grpSpPr bwMode="auto">
          <a:xfrm>
            <a:off x="401638" y="5775325"/>
            <a:ext cx="985837" cy="854075"/>
            <a:chOff x="1763" y="1691"/>
            <a:chExt cx="2483" cy="2151"/>
          </a:xfrm>
        </p:grpSpPr>
        <p:grpSp>
          <p:nvGrpSpPr>
            <p:cNvPr id="52299" name="Group 16"/>
            <p:cNvGrpSpPr>
              <a:grpSpLocks noChangeAspect="1"/>
            </p:cNvGrpSpPr>
            <p:nvPr/>
          </p:nvGrpSpPr>
          <p:grpSpPr bwMode="auto">
            <a:xfrm>
              <a:off x="1763" y="2507"/>
              <a:ext cx="2483" cy="1335"/>
              <a:chOff x="1974" y="2358"/>
              <a:chExt cx="1680" cy="768"/>
            </a:xfrm>
          </p:grpSpPr>
          <p:sp>
            <p:nvSpPr>
              <p:cNvPr id="1230865" name="Oval 17"/>
              <p:cNvSpPr>
                <a:spLocks noChangeAspect="1"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0866" name="Oval 18"/>
              <p:cNvSpPr>
                <a:spLocks noChangeAspect="1" noChangeArrowheads="1"/>
              </p:cNvSpPr>
              <p:nvPr/>
            </p:nvSpPr>
            <p:spPr bwMode="auto">
              <a:xfrm>
                <a:off x="2718" y="2694"/>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2300" name="Group 19"/>
            <p:cNvGrpSpPr>
              <a:grpSpLocks noChangeAspect="1"/>
            </p:cNvGrpSpPr>
            <p:nvPr/>
          </p:nvGrpSpPr>
          <p:grpSpPr bwMode="auto">
            <a:xfrm>
              <a:off x="1763" y="2303"/>
              <a:ext cx="2483" cy="1335"/>
              <a:chOff x="1974" y="2154"/>
              <a:chExt cx="1680" cy="768"/>
            </a:xfrm>
          </p:grpSpPr>
          <p:sp>
            <p:nvSpPr>
              <p:cNvPr id="1230868" name="Oval 20"/>
              <p:cNvSpPr>
                <a:spLocks noChangeAspect="1"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0869" name="Oval 21"/>
              <p:cNvSpPr>
                <a:spLocks noChangeAspect="1" noChangeArrowheads="1"/>
              </p:cNvSpPr>
              <p:nvPr/>
            </p:nvSpPr>
            <p:spPr bwMode="auto">
              <a:xfrm>
                <a:off x="2718" y="2490"/>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2301" name="Group 22"/>
            <p:cNvGrpSpPr>
              <a:grpSpLocks noChangeAspect="1"/>
            </p:cNvGrpSpPr>
            <p:nvPr/>
          </p:nvGrpSpPr>
          <p:grpSpPr bwMode="auto">
            <a:xfrm>
              <a:off x="1763" y="2099"/>
              <a:ext cx="2483" cy="1335"/>
              <a:chOff x="1974" y="1950"/>
              <a:chExt cx="1680" cy="768"/>
            </a:xfrm>
          </p:grpSpPr>
          <p:sp>
            <p:nvSpPr>
              <p:cNvPr id="1230871" name="Oval 23"/>
              <p:cNvSpPr>
                <a:spLocks noChangeAspect="1"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0872" name="Oval 24"/>
              <p:cNvSpPr>
                <a:spLocks noChangeAspect="1" noChangeArrowheads="1"/>
              </p:cNvSpPr>
              <p:nvPr/>
            </p:nvSpPr>
            <p:spPr bwMode="auto">
              <a:xfrm>
                <a:off x="2718" y="2286"/>
                <a:ext cx="168" cy="78"/>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2302" name="Group 25"/>
            <p:cNvGrpSpPr>
              <a:grpSpLocks noChangeAspect="1"/>
            </p:cNvGrpSpPr>
            <p:nvPr/>
          </p:nvGrpSpPr>
          <p:grpSpPr bwMode="auto">
            <a:xfrm>
              <a:off x="1763" y="1895"/>
              <a:ext cx="2483" cy="1335"/>
              <a:chOff x="1974" y="1746"/>
              <a:chExt cx="1680" cy="768"/>
            </a:xfrm>
          </p:grpSpPr>
          <p:sp>
            <p:nvSpPr>
              <p:cNvPr id="1230874" name="Oval 26"/>
              <p:cNvSpPr>
                <a:spLocks noChangeAspect="1"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0875" name="Oval 27"/>
              <p:cNvSpPr>
                <a:spLocks noChangeAspect="1" noChangeArrowheads="1"/>
              </p:cNvSpPr>
              <p:nvPr/>
            </p:nvSpPr>
            <p:spPr bwMode="auto">
              <a:xfrm>
                <a:off x="2718" y="2082"/>
                <a:ext cx="168" cy="78"/>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2303" name="Group 28"/>
            <p:cNvGrpSpPr>
              <a:grpSpLocks noChangeAspect="1"/>
            </p:cNvGrpSpPr>
            <p:nvPr/>
          </p:nvGrpSpPr>
          <p:grpSpPr bwMode="auto">
            <a:xfrm>
              <a:off x="1763" y="1691"/>
              <a:ext cx="2483" cy="1335"/>
              <a:chOff x="1974" y="1542"/>
              <a:chExt cx="1680" cy="768"/>
            </a:xfrm>
          </p:grpSpPr>
          <p:sp>
            <p:nvSpPr>
              <p:cNvPr id="1230877" name="Oval 29"/>
              <p:cNvSpPr>
                <a:spLocks noChangeAspect="1"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2305" name="Oval 30"/>
              <p:cNvSpPr>
                <a:spLocks noChangeAspect="1"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sp>
        <p:nvSpPr>
          <p:cNvPr id="52240" name="Text Box 31"/>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30880" name="AutoShape 32"/>
          <p:cNvSpPr>
            <a:spLocks noChangeArrowheads="1"/>
          </p:cNvSpPr>
          <p:nvPr/>
        </p:nvSpPr>
        <p:spPr bwMode="auto">
          <a:xfrm rot="5400000">
            <a:off x="110331" y="2690020"/>
            <a:ext cx="4448175" cy="2576512"/>
          </a:xfrm>
          <a:custGeom>
            <a:avLst/>
            <a:gdLst>
              <a:gd name="T0" fmla="*/ 3447336 w 21600"/>
              <a:gd name="T1" fmla="*/ 1288256 h 21600"/>
              <a:gd name="T2" fmla="*/ 2224088 w 21600"/>
              <a:gd name="T3" fmla="*/ 2576512 h 21600"/>
              <a:gd name="T4" fmla="*/ 1000839 w 21600"/>
              <a:gd name="T5" fmla="*/ 1288256 h 21600"/>
              <a:gd name="T6" fmla="*/ 2224088 w 21600"/>
              <a:gd name="T7" fmla="*/ 0 h 21600"/>
              <a:gd name="T8" fmla="*/ 0 60000 65536"/>
              <a:gd name="T9" fmla="*/ 0 60000 65536"/>
              <a:gd name="T10" fmla="*/ 0 60000 65536"/>
              <a:gd name="T11" fmla="*/ 0 60000 65536"/>
              <a:gd name="T12" fmla="*/ 6660 w 21600"/>
              <a:gd name="T13" fmla="*/ 6660 h 21600"/>
              <a:gd name="T14" fmla="*/ 14940 w 21600"/>
              <a:gd name="T15" fmla="*/ 14940 h 21600"/>
            </a:gdLst>
            <a:ahLst/>
            <a:cxnLst>
              <a:cxn ang="T8">
                <a:pos x="T0" y="T1"/>
              </a:cxn>
              <a:cxn ang="T9">
                <a:pos x="T2" y="T3"/>
              </a:cxn>
              <a:cxn ang="T10">
                <a:pos x="T4" y="T5"/>
              </a:cxn>
              <a:cxn ang="T11">
                <a:pos x="T6" y="T7"/>
              </a:cxn>
            </a:cxnLst>
            <a:rect l="T12" t="T13" r="T14" b="T15"/>
            <a:pathLst>
              <a:path w="21600" h="21600">
                <a:moveTo>
                  <a:pt x="0" y="0"/>
                </a:moveTo>
                <a:lnTo>
                  <a:pt x="9720" y="21600"/>
                </a:lnTo>
                <a:lnTo>
                  <a:pt x="11880" y="21600"/>
                </a:lnTo>
                <a:lnTo>
                  <a:pt x="21600" y="0"/>
                </a:lnTo>
                <a:close/>
              </a:path>
            </a:pathLst>
          </a:custGeom>
          <a:gradFill rotWithShape="1">
            <a:gsLst>
              <a:gs pos="0">
                <a:srgbClr val="C0C0C0"/>
              </a:gs>
              <a:gs pos="100000">
                <a:schemeClr val="bg1"/>
              </a:gs>
            </a:gsLst>
            <a:lin ang="5400000" scaled="1"/>
          </a:gradFill>
          <a:ln w="9525">
            <a:solidFill>
              <a:schemeClr val="tx1"/>
            </a:solidFill>
            <a:miter lim="800000"/>
            <a:headEnd/>
            <a:tailEnd/>
          </a:ln>
        </p:spPr>
        <p:txBody>
          <a:bodyPr wrap="none" anchor="ctr"/>
          <a:lstStyle/>
          <a:p>
            <a:endParaRPr lang="nb-NO"/>
          </a:p>
        </p:txBody>
      </p:sp>
      <p:graphicFrame>
        <p:nvGraphicFramePr>
          <p:cNvPr id="1230881" name="Group 33"/>
          <p:cNvGraphicFramePr>
            <a:graphicFrameLocks noGrp="1"/>
          </p:cNvGraphicFramePr>
          <p:nvPr/>
        </p:nvGraphicFramePr>
        <p:xfrm>
          <a:off x="4129088" y="1965325"/>
          <a:ext cx="484187" cy="2322513"/>
        </p:xfrm>
        <a:graphic>
          <a:graphicData uri="http://schemas.openxmlformats.org/drawingml/2006/table">
            <a:tbl>
              <a:tblPr/>
              <a:tblGrid>
                <a:gridCol w="484187">
                  <a:extLst>
                    <a:ext uri="{9D8B030D-6E8A-4147-A177-3AD203B41FA5}">
                      <a16:colId xmlns:a16="http://schemas.microsoft.com/office/drawing/2014/main" val="20000"/>
                    </a:ext>
                  </a:extLst>
                </a:gridCol>
              </a:tblGrid>
              <a:tr h="5810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810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2"/>
                  </a:ext>
                </a:extLst>
              </a:tr>
              <a:tr h="5810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extLst>
                  <a:ext uri="{0D108BD9-81ED-4DB2-BD59-A6C34878D82A}">
                    <a16:rowId xmlns:a16="http://schemas.microsoft.com/office/drawing/2014/main" val="10003"/>
                  </a:ext>
                </a:extLst>
              </a:tr>
            </a:tbl>
          </a:graphicData>
        </a:graphic>
      </p:graphicFrame>
      <p:graphicFrame>
        <p:nvGraphicFramePr>
          <p:cNvPr id="1230893" name="Group 45"/>
          <p:cNvGraphicFramePr>
            <a:graphicFrameLocks noGrp="1"/>
          </p:cNvGraphicFramePr>
          <p:nvPr/>
        </p:nvGraphicFramePr>
        <p:xfrm>
          <a:off x="5126038" y="1962150"/>
          <a:ext cx="3779837" cy="344488"/>
        </p:xfrm>
        <a:graphic>
          <a:graphicData uri="http://schemas.openxmlformats.org/drawingml/2006/table">
            <a:tbl>
              <a:tblPr/>
              <a:tblGrid>
                <a:gridCol w="314325">
                  <a:extLst>
                    <a:ext uri="{9D8B030D-6E8A-4147-A177-3AD203B41FA5}">
                      <a16:colId xmlns:a16="http://schemas.microsoft.com/office/drawing/2014/main" val="20000"/>
                    </a:ext>
                  </a:extLst>
                </a:gridCol>
                <a:gridCol w="315912">
                  <a:extLst>
                    <a:ext uri="{9D8B030D-6E8A-4147-A177-3AD203B41FA5}">
                      <a16:colId xmlns:a16="http://schemas.microsoft.com/office/drawing/2014/main" val="20001"/>
                    </a:ext>
                  </a:extLst>
                </a:gridCol>
                <a:gridCol w="314325">
                  <a:extLst>
                    <a:ext uri="{9D8B030D-6E8A-4147-A177-3AD203B41FA5}">
                      <a16:colId xmlns:a16="http://schemas.microsoft.com/office/drawing/2014/main" val="20002"/>
                    </a:ext>
                  </a:extLst>
                </a:gridCol>
                <a:gridCol w="315913">
                  <a:extLst>
                    <a:ext uri="{9D8B030D-6E8A-4147-A177-3AD203B41FA5}">
                      <a16:colId xmlns:a16="http://schemas.microsoft.com/office/drawing/2014/main" val="20003"/>
                    </a:ext>
                  </a:extLst>
                </a:gridCol>
                <a:gridCol w="314325">
                  <a:extLst>
                    <a:ext uri="{9D8B030D-6E8A-4147-A177-3AD203B41FA5}">
                      <a16:colId xmlns:a16="http://schemas.microsoft.com/office/drawing/2014/main" val="20004"/>
                    </a:ext>
                  </a:extLst>
                </a:gridCol>
                <a:gridCol w="314325">
                  <a:extLst>
                    <a:ext uri="{9D8B030D-6E8A-4147-A177-3AD203B41FA5}">
                      <a16:colId xmlns:a16="http://schemas.microsoft.com/office/drawing/2014/main" val="20005"/>
                    </a:ext>
                  </a:extLst>
                </a:gridCol>
                <a:gridCol w="315912">
                  <a:extLst>
                    <a:ext uri="{9D8B030D-6E8A-4147-A177-3AD203B41FA5}">
                      <a16:colId xmlns:a16="http://schemas.microsoft.com/office/drawing/2014/main" val="20006"/>
                    </a:ext>
                  </a:extLst>
                </a:gridCol>
                <a:gridCol w="314325">
                  <a:extLst>
                    <a:ext uri="{9D8B030D-6E8A-4147-A177-3AD203B41FA5}">
                      <a16:colId xmlns:a16="http://schemas.microsoft.com/office/drawing/2014/main" val="20007"/>
                    </a:ext>
                  </a:extLst>
                </a:gridCol>
                <a:gridCol w="315913">
                  <a:extLst>
                    <a:ext uri="{9D8B030D-6E8A-4147-A177-3AD203B41FA5}">
                      <a16:colId xmlns:a16="http://schemas.microsoft.com/office/drawing/2014/main" val="20008"/>
                    </a:ext>
                  </a:extLst>
                </a:gridCol>
                <a:gridCol w="314325">
                  <a:extLst>
                    <a:ext uri="{9D8B030D-6E8A-4147-A177-3AD203B41FA5}">
                      <a16:colId xmlns:a16="http://schemas.microsoft.com/office/drawing/2014/main" val="20009"/>
                    </a:ext>
                  </a:extLst>
                </a:gridCol>
                <a:gridCol w="314325">
                  <a:extLst>
                    <a:ext uri="{9D8B030D-6E8A-4147-A177-3AD203B41FA5}">
                      <a16:colId xmlns:a16="http://schemas.microsoft.com/office/drawing/2014/main" val="20010"/>
                    </a:ext>
                  </a:extLst>
                </a:gridCol>
                <a:gridCol w="315912">
                  <a:extLst>
                    <a:ext uri="{9D8B030D-6E8A-4147-A177-3AD203B41FA5}">
                      <a16:colId xmlns:a16="http://schemas.microsoft.com/office/drawing/2014/main" val="20011"/>
                    </a:ext>
                  </a:extLst>
                </a:gridCol>
              </a:tblGrid>
              <a:tr h="34448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F</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bl>
          </a:graphicData>
        </a:graphic>
      </p:graphicFrame>
      <p:sp>
        <p:nvSpPr>
          <p:cNvPr id="1230921" name="Freeform 73"/>
          <p:cNvSpPr>
            <a:spLocks/>
          </p:cNvSpPr>
          <p:nvPr/>
        </p:nvSpPr>
        <p:spPr bwMode="auto">
          <a:xfrm>
            <a:off x="4349750" y="1570038"/>
            <a:ext cx="1219200" cy="688975"/>
          </a:xfrm>
          <a:custGeom>
            <a:avLst/>
            <a:gdLst>
              <a:gd name="T0" fmla="*/ 0 w 768"/>
              <a:gd name="T1" fmla="*/ 434 h 434"/>
              <a:gd name="T2" fmla="*/ 445 w 768"/>
              <a:gd name="T3" fmla="*/ 32 h 434"/>
              <a:gd name="T4" fmla="*/ 768 w 768"/>
              <a:gd name="T5" fmla="*/ 242 h 434"/>
              <a:gd name="T6" fmla="*/ 0 60000 65536"/>
              <a:gd name="T7" fmla="*/ 0 60000 65536"/>
              <a:gd name="T8" fmla="*/ 0 60000 65536"/>
              <a:gd name="T9" fmla="*/ 0 w 768"/>
              <a:gd name="T10" fmla="*/ 0 h 434"/>
              <a:gd name="T11" fmla="*/ 768 w 768"/>
              <a:gd name="T12" fmla="*/ 434 h 434"/>
            </a:gdLst>
            <a:ahLst/>
            <a:cxnLst>
              <a:cxn ang="T6">
                <a:pos x="T0" y="T1"/>
              </a:cxn>
              <a:cxn ang="T7">
                <a:pos x="T2" y="T3"/>
              </a:cxn>
              <a:cxn ang="T8">
                <a:pos x="T4" y="T5"/>
              </a:cxn>
            </a:cxnLst>
            <a:rect l="T9" t="T10" r="T11" b="T12"/>
            <a:pathLst>
              <a:path w="768" h="434">
                <a:moveTo>
                  <a:pt x="0" y="434"/>
                </a:moveTo>
                <a:cubicBezTo>
                  <a:pt x="158" y="249"/>
                  <a:pt x="317" y="64"/>
                  <a:pt x="445" y="32"/>
                </a:cubicBezTo>
                <a:cubicBezTo>
                  <a:pt x="573" y="0"/>
                  <a:pt x="670" y="121"/>
                  <a:pt x="768" y="242"/>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2" name="Freeform 74"/>
          <p:cNvSpPr>
            <a:spLocks/>
          </p:cNvSpPr>
          <p:nvPr/>
        </p:nvSpPr>
        <p:spPr bwMode="auto">
          <a:xfrm>
            <a:off x="5556250" y="2286000"/>
            <a:ext cx="650875" cy="307975"/>
          </a:xfrm>
          <a:custGeom>
            <a:avLst/>
            <a:gdLst>
              <a:gd name="T0" fmla="*/ 0 w 410"/>
              <a:gd name="T1" fmla="*/ 9 h 194"/>
              <a:gd name="T2" fmla="*/ 270 w 410"/>
              <a:gd name="T3" fmla="*/ 192 h 194"/>
              <a:gd name="T4" fmla="*/ 410 w 410"/>
              <a:gd name="T5" fmla="*/ 0 h 194"/>
              <a:gd name="T6" fmla="*/ 0 60000 65536"/>
              <a:gd name="T7" fmla="*/ 0 60000 65536"/>
              <a:gd name="T8" fmla="*/ 0 60000 65536"/>
              <a:gd name="T9" fmla="*/ 0 w 410"/>
              <a:gd name="T10" fmla="*/ 0 h 194"/>
              <a:gd name="T11" fmla="*/ 410 w 410"/>
              <a:gd name="T12" fmla="*/ 194 h 194"/>
            </a:gdLst>
            <a:ahLst/>
            <a:cxnLst>
              <a:cxn ang="T6">
                <a:pos x="T0" y="T1"/>
              </a:cxn>
              <a:cxn ang="T7">
                <a:pos x="T2" y="T3"/>
              </a:cxn>
              <a:cxn ang="T8">
                <a:pos x="T4" y="T5"/>
              </a:cxn>
            </a:cxnLst>
            <a:rect l="T9" t="T10" r="T11" b="T12"/>
            <a:pathLst>
              <a:path w="410" h="194">
                <a:moveTo>
                  <a:pt x="0" y="9"/>
                </a:moveTo>
                <a:cubicBezTo>
                  <a:pt x="101" y="101"/>
                  <a:pt x="202" y="194"/>
                  <a:pt x="270" y="192"/>
                </a:cubicBezTo>
                <a:cubicBezTo>
                  <a:pt x="338" y="190"/>
                  <a:pt x="374" y="95"/>
                  <a:pt x="410"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3" name="Freeform 75"/>
          <p:cNvSpPr>
            <a:spLocks/>
          </p:cNvSpPr>
          <p:nvPr/>
        </p:nvSpPr>
        <p:spPr bwMode="auto">
          <a:xfrm>
            <a:off x="6207125" y="1509713"/>
            <a:ext cx="1884363" cy="457200"/>
          </a:xfrm>
          <a:custGeom>
            <a:avLst/>
            <a:gdLst>
              <a:gd name="T0" fmla="*/ 0 w 1187"/>
              <a:gd name="T1" fmla="*/ 288 h 288"/>
              <a:gd name="T2" fmla="*/ 846 w 1187"/>
              <a:gd name="T3" fmla="*/ 0 h 288"/>
              <a:gd name="T4" fmla="*/ 1187 w 1187"/>
              <a:gd name="T5" fmla="*/ 288 h 288"/>
              <a:gd name="T6" fmla="*/ 0 60000 65536"/>
              <a:gd name="T7" fmla="*/ 0 60000 65536"/>
              <a:gd name="T8" fmla="*/ 0 60000 65536"/>
              <a:gd name="T9" fmla="*/ 0 w 1187"/>
              <a:gd name="T10" fmla="*/ 0 h 288"/>
              <a:gd name="T11" fmla="*/ 1187 w 1187"/>
              <a:gd name="T12" fmla="*/ 288 h 288"/>
            </a:gdLst>
            <a:ahLst/>
            <a:cxnLst>
              <a:cxn ang="T6">
                <a:pos x="T0" y="T1"/>
              </a:cxn>
              <a:cxn ang="T7">
                <a:pos x="T2" y="T3"/>
              </a:cxn>
              <a:cxn ang="T8">
                <a:pos x="T4" y="T5"/>
              </a:cxn>
            </a:cxnLst>
            <a:rect l="T9" t="T10" r="T11" b="T12"/>
            <a:pathLst>
              <a:path w="1187" h="288">
                <a:moveTo>
                  <a:pt x="0" y="288"/>
                </a:moveTo>
                <a:cubicBezTo>
                  <a:pt x="324" y="144"/>
                  <a:pt x="648" y="0"/>
                  <a:pt x="846" y="0"/>
                </a:cubicBezTo>
                <a:cubicBezTo>
                  <a:pt x="1044" y="0"/>
                  <a:pt x="1115" y="144"/>
                  <a:pt x="1187" y="288"/>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4" name="Freeform 76"/>
          <p:cNvSpPr>
            <a:spLocks/>
          </p:cNvSpPr>
          <p:nvPr/>
        </p:nvSpPr>
        <p:spPr bwMode="auto">
          <a:xfrm>
            <a:off x="8104188" y="2312988"/>
            <a:ext cx="333375" cy="222250"/>
          </a:xfrm>
          <a:custGeom>
            <a:avLst/>
            <a:gdLst>
              <a:gd name="T0" fmla="*/ 0 w 210"/>
              <a:gd name="T1" fmla="*/ 0 h 140"/>
              <a:gd name="T2" fmla="*/ 158 w 210"/>
              <a:gd name="T3" fmla="*/ 140 h 140"/>
              <a:gd name="T4" fmla="*/ 210 w 210"/>
              <a:gd name="T5" fmla="*/ 0 h 140"/>
              <a:gd name="T6" fmla="*/ 0 60000 65536"/>
              <a:gd name="T7" fmla="*/ 0 60000 65536"/>
              <a:gd name="T8" fmla="*/ 0 60000 65536"/>
              <a:gd name="T9" fmla="*/ 0 w 210"/>
              <a:gd name="T10" fmla="*/ 0 h 140"/>
              <a:gd name="T11" fmla="*/ 210 w 210"/>
              <a:gd name="T12" fmla="*/ 140 h 140"/>
            </a:gdLst>
            <a:ahLst/>
            <a:cxnLst>
              <a:cxn ang="T6">
                <a:pos x="T0" y="T1"/>
              </a:cxn>
              <a:cxn ang="T7">
                <a:pos x="T2" y="T3"/>
              </a:cxn>
              <a:cxn ang="T8">
                <a:pos x="T4" y="T5"/>
              </a:cxn>
            </a:cxnLst>
            <a:rect l="T9" t="T10" r="T11" b="T12"/>
            <a:pathLst>
              <a:path w="210" h="140">
                <a:moveTo>
                  <a:pt x="0" y="0"/>
                </a:moveTo>
                <a:cubicBezTo>
                  <a:pt x="61" y="70"/>
                  <a:pt x="123" y="140"/>
                  <a:pt x="158" y="140"/>
                </a:cubicBezTo>
                <a:cubicBezTo>
                  <a:pt x="193" y="140"/>
                  <a:pt x="201" y="70"/>
                  <a:pt x="210"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5" name="Freeform 77"/>
          <p:cNvSpPr>
            <a:spLocks/>
          </p:cNvSpPr>
          <p:nvPr/>
        </p:nvSpPr>
        <p:spPr bwMode="auto">
          <a:xfrm>
            <a:off x="4337050" y="2327275"/>
            <a:ext cx="955675" cy="603250"/>
          </a:xfrm>
          <a:custGeom>
            <a:avLst/>
            <a:gdLst>
              <a:gd name="T0" fmla="*/ 0 w 602"/>
              <a:gd name="T1" fmla="*/ 341 h 380"/>
              <a:gd name="T2" fmla="*/ 488 w 602"/>
              <a:gd name="T3" fmla="*/ 323 h 380"/>
              <a:gd name="T4" fmla="*/ 602 w 602"/>
              <a:gd name="T5" fmla="*/ 0 h 380"/>
              <a:gd name="T6" fmla="*/ 0 60000 65536"/>
              <a:gd name="T7" fmla="*/ 0 60000 65536"/>
              <a:gd name="T8" fmla="*/ 0 60000 65536"/>
              <a:gd name="T9" fmla="*/ 0 w 602"/>
              <a:gd name="T10" fmla="*/ 0 h 380"/>
              <a:gd name="T11" fmla="*/ 602 w 602"/>
              <a:gd name="T12" fmla="*/ 380 h 380"/>
            </a:gdLst>
            <a:ahLst/>
            <a:cxnLst>
              <a:cxn ang="T6">
                <a:pos x="T0" y="T1"/>
              </a:cxn>
              <a:cxn ang="T7">
                <a:pos x="T2" y="T3"/>
              </a:cxn>
              <a:cxn ang="T8">
                <a:pos x="T4" y="T5"/>
              </a:cxn>
            </a:cxnLst>
            <a:rect l="T9" t="T10" r="T11" b="T12"/>
            <a:pathLst>
              <a:path w="602" h="380">
                <a:moveTo>
                  <a:pt x="0" y="341"/>
                </a:moveTo>
                <a:cubicBezTo>
                  <a:pt x="194" y="360"/>
                  <a:pt x="388" y="380"/>
                  <a:pt x="488" y="323"/>
                </a:cubicBezTo>
                <a:cubicBezTo>
                  <a:pt x="588" y="266"/>
                  <a:pt x="595" y="133"/>
                  <a:pt x="602"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6" name="Freeform 78"/>
          <p:cNvSpPr>
            <a:spLocks/>
          </p:cNvSpPr>
          <p:nvPr/>
        </p:nvSpPr>
        <p:spPr bwMode="auto">
          <a:xfrm>
            <a:off x="4364038" y="2327275"/>
            <a:ext cx="2452687" cy="1277938"/>
          </a:xfrm>
          <a:custGeom>
            <a:avLst/>
            <a:gdLst>
              <a:gd name="T0" fmla="*/ 0 w 1545"/>
              <a:gd name="T1" fmla="*/ 690 h 805"/>
              <a:gd name="T2" fmla="*/ 1065 w 1545"/>
              <a:gd name="T3" fmla="*/ 690 h 805"/>
              <a:gd name="T4" fmla="*/ 1545 w 1545"/>
              <a:gd name="T5" fmla="*/ 0 h 805"/>
              <a:gd name="T6" fmla="*/ 0 60000 65536"/>
              <a:gd name="T7" fmla="*/ 0 60000 65536"/>
              <a:gd name="T8" fmla="*/ 0 60000 65536"/>
              <a:gd name="T9" fmla="*/ 0 w 1545"/>
              <a:gd name="T10" fmla="*/ 0 h 805"/>
              <a:gd name="T11" fmla="*/ 1545 w 1545"/>
              <a:gd name="T12" fmla="*/ 805 h 805"/>
            </a:gdLst>
            <a:ahLst/>
            <a:cxnLst>
              <a:cxn ang="T6">
                <a:pos x="T0" y="T1"/>
              </a:cxn>
              <a:cxn ang="T7">
                <a:pos x="T2" y="T3"/>
              </a:cxn>
              <a:cxn ang="T8">
                <a:pos x="T4" y="T5"/>
              </a:cxn>
            </a:cxnLst>
            <a:rect l="T9" t="T10" r="T11" b="T12"/>
            <a:pathLst>
              <a:path w="1545" h="805">
                <a:moveTo>
                  <a:pt x="0" y="690"/>
                </a:moveTo>
                <a:cubicBezTo>
                  <a:pt x="403" y="747"/>
                  <a:pt x="807" y="805"/>
                  <a:pt x="1065" y="690"/>
                </a:cubicBezTo>
                <a:cubicBezTo>
                  <a:pt x="1323" y="575"/>
                  <a:pt x="1434" y="287"/>
                  <a:pt x="1545"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7" name="Freeform 79"/>
          <p:cNvSpPr>
            <a:spLocks/>
          </p:cNvSpPr>
          <p:nvPr/>
        </p:nvSpPr>
        <p:spPr bwMode="auto">
          <a:xfrm>
            <a:off x="6858000" y="1771650"/>
            <a:ext cx="319088" cy="195263"/>
          </a:xfrm>
          <a:custGeom>
            <a:avLst/>
            <a:gdLst>
              <a:gd name="T0" fmla="*/ 0 w 201"/>
              <a:gd name="T1" fmla="*/ 123 h 123"/>
              <a:gd name="T2" fmla="*/ 131 w 201"/>
              <a:gd name="T3" fmla="*/ 1 h 123"/>
              <a:gd name="T4" fmla="*/ 201 w 201"/>
              <a:gd name="T5" fmla="*/ 115 h 123"/>
              <a:gd name="T6" fmla="*/ 0 60000 65536"/>
              <a:gd name="T7" fmla="*/ 0 60000 65536"/>
              <a:gd name="T8" fmla="*/ 0 60000 65536"/>
              <a:gd name="T9" fmla="*/ 0 w 201"/>
              <a:gd name="T10" fmla="*/ 0 h 123"/>
              <a:gd name="T11" fmla="*/ 201 w 201"/>
              <a:gd name="T12" fmla="*/ 123 h 123"/>
            </a:gdLst>
            <a:ahLst/>
            <a:cxnLst>
              <a:cxn ang="T6">
                <a:pos x="T0" y="T1"/>
              </a:cxn>
              <a:cxn ang="T7">
                <a:pos x="T2" y="T3"/>
              </a:cxn>
              <a:cxn ang="T8">
                <a:pos x="T4" y="T5"/>
              </a:cxn>
            </a:cxnLst>
            <a:rect l="T9" t="T10" r="T11" b="T12"/>
            <a:pathLst>
              <a:path w="201" h="123">
                <a:moveTo>
                  <a:pt x="0" y="123"/>
                </a:moveTo>
                <a:cubicBezTo>
                  <a:pt x="49" y="62"/>
                  <a:pt x="98" y="2"/>
                  <a:pt x="131" y="1"/>
                </a:cubicBezTo>
                <a:cubicBezTo>
                  <a:pt x="164" y="0"/>
                  <a:pt x="182" y="57"/>
                  <a:pt x="201" y="115"/>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8" name="Freeform 80"/>
          <p:cNvSpPr>
            <a:spLocks/>
          </p:cNvSpPr>
          <p:nvPr/>
        </p:nvSpPr>
        <p:spPr bwMode="auto">
          <a:xfrm>
            <a:off x="7177088" y="2286000"/>
            <a:ext cx="1565275" cy="771525"/>
          </a:xfrm>
          <a:custGeom>
            <a:avLst/>
            <a:gdLst>
              <a:gd name="T0" fmla="*/ 0 w 986"/>
              <a:gd name="T1" fmla="*/ 35 h 486"/>
              <a:gd name="T2" fmla="*/ 523 w 986"/>
              <a:gd name="T3" fmla="*/ 480 h 486"/>
              <a:gd name="T4" fmla="*/ 986 w 986"/>
              <a:gd name="T5" fmla="*/ 0 h 486"/>
              <a:gd name="T6" fmla="*/ 0 60000 65536"/>
              <a:gd name="T7" fmla="*/ 0 60000 65536"/>
              <a:gd name="T8" fmla="*/ 0 60000 65536"/>
              <a:gd name="T9" fmla="*/ 0 w 986"/>
              <a:gd name="T10" fmla="*/ 0 h 486"/>
              <a:gd name="T11" fmla="*/ 986 w 986"/>
              <a:gd name="T12" fmla="*/ 486 h 486"/>
            </a:gdLst>
            <a:ahLst/>
            <a:cxnLst>
              <a:cxn ang="T6">
                <a:pos x="T0" y="T1"/>
              </a:cxn>
              <a:cxn ang="T7">
                <a:pos x="T2" y="T3"/>
              </a:cxn>
              <a:cxn ang="T8">
                <a:pos x="T4" y="T5"/>
              </a:cxn>
            </a:cxnLst>
            <a:rect l="T9" t="T10" r="T11" b="T12"/>
            <a:pathLst>
              <a:path w="986" h="486">
                <a:moveTo>
                  <a:pt x="0" y="35"/>
                </a:moveTo>
                <a:cubicBezTo>
                  <a:pt x="179" y="260"/>
                  <a:pt x="359" y="486"/>
                  <a:pt x="523" y="480"/>
                </a:cubicBezTo>
                <a:cubicBezTo>
                  <a:pt x="687" y="474"/>
                  <a:pt x="836" y="237"/>
                  <a:pt x="986"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29" name="Freeform 81"/>
          <p:cNvSpPr>
            <a:spLocks/>
          </p:cNvSpPr>
          <p:nvPr/>
        </p:nvSpPr>
        <p:spPr bwMode="auto">
          <a:xfrm>
            <a:off x="4378325" y="2327275"/>
            <a:ext cx="1524000" cy="1689100"/>
          </a:xfrm>
          <a:custGeom>
            <a:avLst/>
            <a:gdLst>
              <a:gd name="T0" fmla="*/ 0 w 960"/>
              <a:gd name="T1" fmla="*/ 1047 h 1064"/>
              <a:gd name="T2" fmla="*/ 794 w 960"/>
              <a:gd name="T3" fmla="*/ 890 h 1064"/>
              <a:gd name="T4" fmla="*/ 960 w 960"/>
              <a:gd name="T5" fmla="*/ 0 h 1064"/>
              <a:gd name="T6" fmla="*/ 0 60000 65536"/>
              <a:gd name="T7" fmla="*/ 0 60000 65536"/>
              <a:gd name="T8" fmla="*/ 0 60000 65536"/>
              <a:gd name="T9" fmla="*/ 0 w 960"/>
              <a:gd name="T10" fmla="*/ 0 h 1064"/>
              <a:gd name="T11" fmla="*/ 960 w 960"/>
              <a:gd name="T12" fmla="*/ 1064 h 1064"/>
            </a:gdLst>
            <a:ahLst/>
            <a:cxnLst>
              <a:cxn ang="T6">
                <a:pos x="T0" y="T1"/>
              </a:cxn>
              <a:cxn ang="T7">
                <a:pos x="T2" y="T3"/>
              </a:cxn>
              <a:cxn ang="T8">
                <a:pos x="T4" y="T5"/>
              </a:cxn>
            </a:cxnLst>
            <a:rect l="T9" t="T10" r="T11" b="T12"/>
            <a:pathLst>
              <a:path w="960" h="1064">
                <a:moveTo>
                  <a:pt x="0" y="1047"/>
                </a:moveTo>
                <a:cubicBezTo>
                  <a:pt x="317" y="1055"/>
                  <a:pt x="634" y="1064"/>
                  <a:pt x="794" y="890"/>
                </a:cubicBezTo>
                <a:cubicBezTo>
                  <a:pt x="954" y="716"/>
                  <a:pt x="957" y="358"/>
                  <a:pt x="960" y="0"/>
                </a:cubicBez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30" name="Freeform 82"/>
          <p:cNvSpPr>
            <a:spLocks/>
          </p:cNvSpPr>
          <p:nvPr/>
        </p:nvSpPr>
        <p:spPr bwMode="auto">
          <a:xfrm>
            <a:off x="5873750" y="1574800"/>
            <a:ext cx="679450" cy="373063"/>
          </a:xfrm>
          <a:custGeom>
            <a:avLst/>
            <a:gdLst>
              <a:gd name="T0" fmla="*/ 0 w 428"/>
              <a:gd name="T1" fmla="*/ 235 h 235"/>
              <a:gd name="T2" fmla="*/ 236 w 428"/>
              <a:gd name="T3" fmla="*/ 0 h 235"/>
              <a:gd name="T4" fmla="*/ 428 w 428"/>
              <a:gd name="T5" fmla="*/ 235 h 235"/>
              <a:gd name="T6" fmla="*/ 0 60000 65536"/>
              <a:gd name="T7" fmla="*/ 0 60000 65536"/>
              <a:gd name="T8" fmla="*/ 0 60000 65536"/>
              <a:gd name="T9" fmla="*/ 0 w 428"/>
              <a:gd name="T10" fmla="*/ 0 h 235"/>
              <a:gd name="T11" fmla="*/ 428 w 428"/>
              <a:gd name="T12" fmla="*/ 235 h 235"/>
            </a:gdLst>
            <a:ahLst/>
            <a:cxnLst>
              <a:cxn ang="T6">
                <a:pos x="T0" y="T1"/>
              </a:cxn>
              <a:cxn ang="T7">
                <a:pos x="T2" y="T3"/>
              </a:cxn>
              <a:cxn ang="T8">
                <a:pos x="T4" y="T5"/>
              </a:cxn>
            </a:cxnLst>
            <a:rect l="T9" t="T10" r="T11" b="T12"/>
            <a:pathLst>
              <a:path w="428" h="235">
                <a:moveTo>
                  <a:pt x="0" y="235"/>
                </a:moveTo>
                <a:cubicBezTo>
                  <a:pt x="82" y="117"/>
                  <a:pt x="165" y="0"/>
                  <a:pt x="236" y="0"/>
                </a:cubicBezTo>
                <a:cubicBezTo>
                  <a:pt x="307" y="0"/>
                  <a:pt x="367" y="117"/>
                  <a:pt x="428" y="235"/>
                </a:cubicBez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31" name="Freeform 83"/>
          <p:cNvSpPr>
            <a:spLocks/>
          </p:cNvSpPr>
          <p:nvPr/>
        </p:nvSpPr>
        <p:spPr bwMode="auto">
          <a:xfrm>
            <a:off x="6553200" y="2322513"/>
            <a:ext cx="914400" cy="471487"/>
          </a:xfrm>
          <a:custGeom>
            <a:avLst/>
            <a:gdLst>
              <a:gd name="T0" fmla="*/ 0 w 576"/>
              <a:gd name="T1" fmla="*/ 0 h 297"/>
              <a:gd name="T2" fmla="*/ 262 w 576"/>
              <a:gd name="T3" fmla="*/ 297 h 297"/>
              <a:gd name="T4" fmla="*/ 576 w 576"/>
              <a:gd name="T5" fmla="*/ 0 h 297"/>
              <a:gd name="T6" fmla="*/ 0 60000 65536"/>
              <a:gd name="T7" fmla="*/ 0 60000 65536"/>
              <a:gd name="T8" fmla="*/ 0 60000 65536"/>
              <a:gd name="T9" fmla="*/ 0 w 576"/>
              <a:gd name="T10" fmla="*/ 0 h 297"/>
              <a:gd name="T11" fmla="*/ 576 w 576"/>
              <a:gd name="T12" fmla="*/ 297 h 297"/>
            </a:gdLst>
            <a:ahLst/>
            <a:cxnLst>
              <a:cxn ang="T6">
                <a:pos x="T0" y="T1"/>
              </a:cxn>
              <a:cxn ang="T7">
                <a:pos x="T2" y="T3"/>
              </a:cxn>
              <a:cxn ang="T8">
                <a:pos x="T4" y="T5"/>
              </a:cxn>
            </a:cxnLst>
            <a:rect l="T9" t="T10" r="T11" b="T12"/>
            <a:pathLst>
              <a:path w="576" h="297">
                <a:moveTo>
                  <a:pt x="0" y="0"/>
                </a:moveTo>
                <a:cubicBezTo>
                  <a:pt x="83" y="148"/>
                  <a:pt x="166" y="297"/>
                  <a:pt x="262" y="297"/>
                </a:cubicBezTo>
                <a:cubicBezTo>
                  <a:pt x="358" y="297"/>
                  <a:pt x="467" y="148"/>
                  <a:pt x="576" y="0"/>
                </a:cubicBez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32" name="Freeform 84"/>
          <p:cNvSpPr>
            <a:spLocks/>
          </p:cNvSpPr>
          <p:nvPr/>
        </p:nvSpPr>
        <p:spPr bwMode="auto">
          <a:xfrm>
            <a:off x="7481888" y="1733550"/>
            <a:ext cx="304800" cy="209550"/>
          </a:xfrm>
          <a:custGeom>
            <a:avLst/>
            <a:gdLst>
              <a:gd name="T0" fmla="*/ 0 w 192"/>
              <a:gd name="T1" fmla="*/ 132 h 132"/>
              <a:gd name="T2" fmla="*/ 87 w 192"/>
              <a:gd name="T3" fmla="*/ 1 h 132"/>
              <a:gd name="T4" fmla="*/ 192 w 192"/>
              <a:gd name="T5" fmla="*/ 124 h 132"/>
              <a:gd name="T6" fmla="*/ 0 60000 65536"/>
              <a:gd name="T7" fmla="*/ 0 60000 65536"/>
              <a:gd name="T8" fmla="*/ 0 60000 65536"/>
              <a:gd name="T9" fmla="*/ 0 w 192"/>
              <a:gd name="T10" fmla="*/ 0 h 132"/>
              <a:gd name="T11" fmla="*/ 192 w 192"/>
              <a:gd name="T12" fmla="*/ 132 h 132"/>
            </a:gdLst>
            <a:ahLst/>
            <a:cxnLst>
              <a:cxn ang="T6">
                <a:pos x="T0" y="T1"/>
              </a:cxn>
              <a:cxn ang="T7">
                <a:pos x="T2" y="T3"/>
              </a:cxn>
              <a:cxn ang="T8">
                <a:pos x="T4" y="T5"/>
              </a:cxn>
            </a:cxnLst>
            <a:rect l="T9" t="T10" r="T11" b="T12"/>
            <a:pathLst>
              <a:path w="192" h="132">
                <a:moveTo>
                  <a:pt x="0" y="132"/>
                </a:moveTo>
                <a:cubicBezTo>
                  <a:pt x="27" y="67"/>
                  <a:pt x="55" y="2"/>
                  <a:pt x="87" y="1"/>
                </a:cubicBezTo>
                <a:cubicBezTo>
                  <a:pt x="119" y="0"/>
                  <a:pt x="155" y="62"/>
                  <a:pt x="192" y="124"/>
                </a:cubicBezTo>
              </a:path>
            </a:pathLst>
          </a:custGeom>
          <a:noFill/>
          <a:ln w="38100" cmpd="sng">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0933" name="Text Box 85"/>
          <p:cNvSpPr txBox="1">
            <a:spLocks noChangeArrowheads="1"/>
          </p:cNvSpPr>
          <p:nvPr/>
        </p:nvSpPr>
        <p:spPr bwMode="auto">
          <a:xfrm>
            <a:off x="728663" y="3813175"/>
            <a:ext cx="365125" cy="33655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bg1"/>
                </a:solidFill>
              </a:rPr>
              <a:t>M</a:t>
            </a:r>
          </a:p>
        </p:txBody>
      </p:sp>
      <p:sp>
        <p:nvSpPr>
          <p:cNvPr id="1230934" name="Text Box 86"/>
          <p:cNvSpPr txBox="1">
            <a:spLocks noChangeArrowheads="1"/>
          </p:cNvSpPr>
          <p:nvPr/>
        </p:nvSpPr>
        <p:spPr bwMode="auto">
          <a:xfrm>
            <a:off x="395288" y="3449638"/>
            <a:ext cx="3240087"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hlink"/>
                </a:solidFill>
                <a:latin typeface="Courier New" pitchFamily="49" charset="0"/>
              </a:rPr>
              <a:t>getblk(vp,blkno,size,...)</a:t>
            </a:r>
          </a:p>
        </p:txBody>
      </p:sp>
      <p:sp>
        <p:nvSpPr>
          <p:cNvPr id="1230935" name="Text Box 87"/>
          <p:cNvSpPr txBox="1">
            <a:spLocks noChangeArrowheads="1"/>
          </p:cNvSpPr>
          <p:nvPr/>
        </p:nvSpPr>
        <p:spPr bwMode="auto">
          <a:xfrm>
            <a:off x="3713163" y="4329113"/>
            <a:ext cx="4794250" cy="199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buFontTx/>
              <a:buAutoNum type="arabicPeriod"/>
            </a:pPr>
            <a:r>
              <a:rPr lang="en-US" sz="1600" b="0"/>
              <a:t>Search for block in buffer cache, return if found</a:t>
            </a:r>
            <a:br>
              <a:rPr lang="en-US" sz="1600" b="0"/>
            </a:br>
            <a:r>
              <a:rPr lang="en-US" sz="1600" b="0"/>
              <a:t>(hash vp and blkno and follow linked hash list)</a:t>
            </a:r>
          </a:p>
          <a:p>
            <a:pPr>
              <a:lnSpc>
                <a:spcPct val="130000"/>
              </a:lnSpc>
              <a:buFontTx/>
              <a:buAutoNum type="arabicPeriod"/>
            </a:pPr>
            <a:r>
              <a:rPr lang="en-US" sz="1600" b="0"/>
              <a:t>Get a new buffer (LRU, age)</a:t>
            </a:r>
          </a:p>
          <a:p>
            <a:pPr>
              <a:lnSpc>
                <a:spcPct val="130000"/>
              </a:lnSpc>
              <a:buFontTx/>
              <a:buAutoNum type="arabicPeriod"/>
            </a:pPr>
            <a:r>
              <a:rPr lang="en-US" sz="1600" b="0"/>
              <a:t>Call disk driver - sleep or do something else</a:t>
            </a:r>
            <a:br>
              <a:rPr lang="en-US" sz="1600" b="0"/>
            </a:br>
            <a:endParaRPr lang="en-US" sz="1600" b="0"/>
          </a:p>
          <a:p>
            <a:pPr>
              <a:lnSpc>
                <a:spcPct val="130000"/>
              </a:lnSpc>
              <a:buFontTx/>
              <a:buAutoNum type="arabicPeriod"/>
            </a:pPr>
            <a:r>
              <a:rPr lang="en-US" sz="1600" b="0">
                <a:solidFill>
                  <a:srgbClr val="C0C0C0"/>
                </a:solidFill>
              </a:rPr>
              <a:t>Reorganize LRU chain and return buffer</a:t>
            </a:r>
          </a:p>
        </p:txBody>
      </p:sp>
      <p:sp>
        <p:nvSpPr>
          <p:cNvPr id="1230936" name="Oval 88"/>
          <p:cNvSpPr>
            <a:spLocks noChangeArrowheads="1"/>
          </p:cNvSpPr>
          <p:nvPr/>
        </p:nvSpPr>
        <p:spPr bwMode="auto">
          <a:xfrm>
            <a:off x="8464550" y="1858963"/>
            <a:ext cx="565150" cy="554037"/>
          </a:xfrm>
          <a:prstGeom prst="ellipse">
            <a:avLst/>
          </a:prstGeom>
          <a:noFill/>
          <a:ln w="57150">
            <a:solidFill>
              <a:srgbClr val="66CC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endParaRPr lang="nb-NO" sz="800">
              <a:solidFill>
                <a:srgbClr val="66FF33"/>
              </a:solidFill>
            </a:endParaRPr>
          </a:p>
        </p:txBody>
      </p:sp>
      <p:sp>
        <p:nvSpPr>
          <p:cNvPr id="1230937" name="Text Box 89"/>
          <p:cNvSpPr txBox="1">
            <a:spLocks noChangeArrowheads="1"/>
          </p:cNvSpPr>
          <p:nvPr/>
        </p:nvSpPr>
        <p:spPr bwMode="auto">
          <a:xfrm>
            <a:off x="4043363" y="5624513"/>
            <a:ext cx="21399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dirty="0" err="1">
                <a:solidFill>
                  <a:schemeClr val="hlink"/>
                </a:solidFill>
                <a:latin typeface="Courier New" pitchFamily="49" charset="0"/>
              </a:rPr>
              <a:t>VOP_STRATEGY(bp</a:t>
            </a:r>
            <a:r>
              <a:rPr lang="en-US" sz="1600" dirty="0">
                <a:solidFill>
                  <a:schemeClr val="hlink"/>
                </a:solidFill>
                <a:latin typeface="Courier New"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30880"/>
                                        </p:tgtEl>
                                        <p:attrNameLst>
                                          <p:attrName>style.visibility</p:attrName>
                                        </p:attrNameLst>
                                      </p:cBhvr>
                                      <p:to>
                                        <p:strVal val="visible"/>
                                      </p:to>
                                    </p:set>
                                    <p:animEffect transition="in" filter="wipe(left)">
                                      <p:cBhvr>
                                        <p:cTn id="7" dur="500"/>
                                        <p:tgtEl>
                                          <p:spTgt spid="123088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230881"/>
                                        </p:tgtEl>
                                        <p:attrNameLst>
                                          <p:attrName>style.visibility</p:attrName>
                                        </p:attrNameLst>
                                      </p:cBhvr>
                                      <p:to>
                                        <p:strVal val="visible"/>
                                      </p:to>
                                    </p:set>
                                    <p:animEffect transition="in" filter="fade">
                                      <p:cBhvr>
                                        <p:cTn id="11" dur="2000"/>
                                        <p:tgtEl>
                                          <p:spTgt spid="1230881"/>
                                        </p:tgtEl>
                                      </p:cBhvr>
                                    </p:animEffect>
                                  </p:childTnLst>
                                </p:cTn>
                              </p:par>
                              <p:par>
                                <p:cTn id="12" presetID="10" presetClass="entr" presetSubtype="0" fill="hold" nodeType="withEffect">
                                  <p:stCondLst>
                                    <p:cond delay="0"/>
                                  </p:stCondLst>
                                  <p:childTnLst>
                                    <p:set>
                                      <p:cBhvr>
                                        <p:cTn id="13" dur="1" fill="hold">
                                          <p:stCondLst>
                                            <p:cond delay="0"/>
                                          </p:stCondLst>
                                        </p:cTn>
                                        <p:tgtEl>
                                          <p:spTgt spid="1230893"/>
                                        </p:tgtEl>
                                        <p:attrNameLst>
                                          <p:attrName>style.visibility</p:attrName>
                                        </p:attrNameLst>
                                      </p:cBhvr>
                                      <p:to>
                                        <p:strVal val="visible"/>
                                      </p:to>
                                    </p:set>
                                    <p:animEffect transition="in" filter="fade">
                                      <p:cBhvr>
                                        <p:cTn id="14" dur="2000"/>
                                        <p:tgtEl>
                                          <p:spTgt spid="123089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30921"/>
                                        </p:tgtEl>
                                        <p:attrNameLst>
                                          <p:attrName>style.visibility</p:attrName>
                                        </p:attrNameLst>
                                      </p:cBhvr>
                                      <p:to>
                                        <p:strVal val="visible"/>
                                      </p:to>
                                    </p:set>
                                    <p:animEffect transition="in" filter="fade">
                                      <p:cBhvr>
                                        <p:cTn id="17" dur="2000"/>
                                        <p:tgtEl>
                                          <p:spTgt spid="12309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30922"/>
                                        </p:tgtEl>
                                        <p:attrNameLst>
                                          <p:attrName>style.visibility</p:attrName>
                                        </p:attrNameLst>
                                      </p:cBhvr>
                                      <p:to>
                                        <p:strVal val="visible"/>
                                      </p:to>
                                    </p:set>
                                    <p:animEffect transition="in" filter="fade">
                                      <p:cBhvr>
                                        <p:cTn id="20" dur="2000"/>
                                        <p:tgtEl>
                                          <p:spTgt spid="123092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30923"/>
                                        </p:tgtEl>
                                        <p:attrNameLst>
                                          <p:attrName>style.visibility</p:attrName>
                                        </p:attrNameLst>
                                      </p:cBhvr>
                                      <p:to>
                                        <p:strVal val="visible"/>
                                      </p:to>
                                    </p:set>
                                    <p:animEffect transition="in" filter="fade">
                                      <p:cBhvr>
                                        <p:cTn id="23" dur="2000"/>
                                        <p:tgtEl>
                                          <p:spTgt spid="123092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30924"/>
                                        </p:tgtEl>
                                        <p:attrNameLst>
                                          <p:attrName>style.visibility</p:attrName>
                                        </p:attrNameLst>
                                      </p:cBhvr>
                                      <p:to>
                                        <p:strVal val="visible"/>
                                      </p:to>
                                    </p:set>
                                    <p:animEffect transition="in" filter="fade">
                                      <p:cBhvr>
                                        <p:cTn id="26" dur="2000"/>
                                        <p:tgtEl>
                                          <p:spTgt spid="12309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30925"/>
                                        </p:tgtEl>
                                        <p:attrNameLst>
                                          <p:attrName>style.visibility</p:attrName>
                                        </p:attrNameLst>
                                      </p:cBhvr>
                                      <p:to>
                                        <p:strVal val="visible"/>
                                      </p:to>
                                    </p:set>
                                    <p:animEffect transition="in" filter="fade">
                                      <p:cBhvr>
                                        <p:cTn id="29" dur="2000"/>
                                        <p:tgtEl>
                                          <p:spTgt spid="12309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30926"/>
                                        </p:tgtEl>
                                        <p:attrNameLst>
                                          <p:attrName>style.visibility</p:attrName>
                                        </p:attrNameLst>
                                      </p:cBhvr>
                                      <p:to>
                                        <p:strVal val="visible"/>
                                      </p:to>
                                    </p:set>
                                    <p:animEffect transition="in" filter="fade">
                                      <p:cBhvr>
                                        <p:cTn id="32" dur="2000"/>
                                        <p:tgtEl>
                                          <p:spTgt spid="12309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30927"/>
                                        </p:tgtEl>
                                        <p:attrNameLst>
                                          <p:attrName>style.visibility</p:attrName>
                                        </p:attrNameLst>
                                      </p:cBhvr>
                                      <p:to>
                                        <p:strVal val="visible"/>
                                      </p:to>
                                    </p:set>
                                    <p:animEffect transition="in" filter="fade">
                                      <p:cBhvr>
                                        <p:cTn id="35" dur="2000"/>
                                        <p:tgtEl>
                                          <p:spTgt spid="12309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30928"/>
                                        </p:tgtEl>
                                        <p:attrNameLst>
                                          <p:attrName>style.visibility</p:attrName>
                                        </p:attrNameLst>
                                      </p:cBhvr>
                                      <p:to>
                                        <p:strVal val="visible"/>
                                      </p:to>
                                    </p:set>
                                    <p:animEffect transition="in" filter="fade">
                                      <p:cBhvr>
                                        <p:cTn id="38" dur="2000"/>
                                        <p:tgtEl>
                                          <p:spTgt spid="12309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30929"/>
                                        </p:tgtEl>
                                        <p:attrNameLst>
                                          <p:attrName>style.visibility</p:attrName>
                                        </p:attrNameLst>
                                      </p:cBhvr>
                                      <p:to>
                                        <p:strVal val="visible"/>
                                      </p:to>
                                    </p:set>
                                    <p:animEffect transition="in" filter="fade">
                                      <p:cBhvr>
                                        <p:cTn id="41" dur="2000"/>
                                        <p:tgtEl>
                                          <p:spTgt spid="12309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30930"/>
                                        </p:tgtEl>
                                        <p:attrNameLst>
                                          <p:attrName>style.visibility</p:attrName>
                                        </p:attrNameLst>
                                      </p:cBhvr>
                                      <p:to>
                                        <p:strVal val="visible"/>
                                      </p:to>
                                    </p:set>
                                    <p:animEffect transition="in" filter="fade">
                                      <p:cBhvr>
                                        <p:cTn id="44" dur="2000"/>
                                        <p:tgtEl>
                                          <p:spTgt spid="12309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30931"/>
                                        </p:tgtEl>
                                        <p:attrNameLst>
                                          <p:attrName>style.visibility</p:attrName>
                                        </p:attrNameLst>
                                      </p:cBhvr>
                                      <p:to>
                                        <p:strVal val="visible"/>
                                      </p:to>
                                    </p:set>
                                    <p:animEffect transition="in" filter="fade">
                                      <p:cBhvr>
                                        <p:cTn id="47" dur="2000"/>
                                        <p:tgtEl>
                                          <p:spTgt spid="123093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30932"/>
                                        </p:tgtEl>
                                        <p:attrNameLst>
                                          <p:attrName>style.visibility</p:attrName>
                                        </p:attrNameLst>
                                      </p:cBhvr>
                                      <p:to>
                                        <p:strVal val="visible"/>
                                      </p:to>
                                    </p:set>
                                    <p:animEffect transition="in" filter="fade">
                                      <p:cBhvr>
                                        <p:cTn id="50" dur="2000"/>
                                        <p:tgtEl>
                                          <p:spTgt spid="1230932"/>
                                        </p:tgtEl>
                                      </p:cBhvr>
                                    </p:animEffect>
                                  </p:childTnLst>
                                </p:cTn>
                              </p:par>
                            </p:childTnLst>
                          </p:cTn>
                        </p:par>
                        <p:par>
                          <p:cTn id="51" fill="hold" nodeType="afterGroup">
                            <p:stCondLst>
                              <p:cond delay="2500"/>
                            </p:stCondLst>
                            <p:childTnLst>
                              <p:par>
                                <p:cTn id="52" presetID="1" presetClass="entr" presetSubtype="0" fill="hold" grpId="0" nodeType="afterEffect">
                                  <p:stCondLst>
                                    <p:cond delay="0"/>
                                  </p:stCondLst>
                                  <p:childTnLst>
                                    <p:set>
                                      <p:cBhvr>
                                        <p:cTn id="53" dur="1" fill="hold">
                                          <p:stCondLst>
                                            <p:cond delay="0"/>
                                          </p:stCondLst>
                                        </p:cTn>
                                        <p:tgtEl>
                                          <p:spTgt spid="1230935"/>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230933"/>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0" presetClass="path" presetSubtype="0" accel="50000" decel="50000" fill="hold" grpId="1" nodeType="clickEffect">
                                  <p:stCondLst>
                                    <p:cond delay="0"/>
                                  </p:stCondLst>
                                  <p:childTnLst>
                                    <p:animMotion origin="layout" path="M -3.88889E-6 -0.0007 L 0.32882 -0.24908 L 0.32882 0.01342 " pathEditMode="relative" rAng="0" ptsTypes="AAA">
                                      <p:cBhvr>
                                        <p:cTn id="61" dur="2000" fill="hold"/>
                                        <p:tgtEl>
                                          <p:spTgt spid="1230933"/>
                                        </p:tgtEl>
                                        <p:attrNameLst>
                                          <p:attrName>ppt_x</p:attrName>
                                          <p:attrName>ppt_y</p:attrName>
                                        </p:attrNameLst>
                                      </p:cBhvr>
                                      <p:rCtr x="16441" y="-11713"/>
                                    </p:animMotion>
                                  </p:childTnLst>
                                </p:cTn>
                              </p:par>
                            </p:childTnLst>
                          </p:cTn>
                        </p:par>
                      </p:childTnLst>
                    </p:cTn>
                  </p:par>
                  <p:par>
                    <p:cTn id="62" fill="hold">
                      <p:stCondLst>
                        <p:cond delay="indefinite"/>
                      </p:stCondLst>
                      <p:childTnLst>
                        <p:par>
                          <p:cTn id="63" fill="hold">
                            <p:stCondLst>
                              <p:cond delay="0"/>
                            </p:stCondLst>
                            <p:childTnLst>
                              <p:par>
                                <p:cTn id="64" presetID="26" presetClass="emph" presetSubtype="0" fill="hold" grpId="1" nodeType="clickEffect">
                                  <p:stCondLst>
                                    <p:cond delay="0"/>
                                  </p:stCondLst>
                                  <p:childTnLst>
                                    <p:animEffect transition="out" filter="fade">
                                      <p:cBhvr>
                                        <p:cTn id="65" dur="500" tmFilter="0, 0; .2, .5; .8, .5; 1, 0"/>
                                        <p:tgtEl>
                                          <p:spTgt spid="1230929"/>
                                        </p:tgtEl>
                                      </p:cBhvr>
                                    </p:animEffect>
                                    <p:animScale>
                                      <p:cBhvr>
                                        <p:cTn id="66" dur="250" autoRev="1" fill="hold"/>
                                        <p:tgtEl>
                                          <p:spTgt spid="1230929"/>
                                        </p:tgtEl>
                                      </p:cBhvr>
                                      <p:by x="105000" y="105000"/>
                                    </p:animScale>
                                  </p:childTnLst>
                                </p:cTn>
                              </p:par>
                            </p:childTnLst>
                          </p:cTn>
                        </p:par>
                      </p:childTnLst>
                    </p:cTn>
                  </p:par>
                  <p:par>
                    <p:cTn id="67" fill="hold">
                      <p:stCondLst>
                        <p:cond delay="indefinite"/>
                      </p:stCondLst>
                      <p:childTnLst>
                        <p:par>
                          <p:cTn id="68" fill="hold">
                            <p:stCondLst>
                              <p:cond delay="0"/>
                            </p:stCondLst>
                            <p:childTnLst>
                              <p:par>
                                <p:cTn id="69" presetID="26" presetClass="emph" presetSubtype="0" fill="hold" grpId="1" nodeType="clickEffect">
                                  <p:stCondLst>
                                    <p:cond delay="0"/>
                                  </p:stCondLst>
                                  <p:childTnLst>
                                    <p:animEffect transition="out" filter="fade">
                                      <p:cBhvr>
                                        <p:cTn id="70" dur="500" tmFilter="0, 0; .2, .5; .8, .5; 1, 0"/>
                                        <p:tgtEl>
                                          <p:spTgt spid="1230930"/>
                                        </p:tgtEl>
                                      </p:cBhvr>
                                    </p:animEffect>
                                    <p:animScale>
                                      <p:cBhvr>
                                        <p:cTn id="71" dur="250" autoRev="1" fill="hold"/>
                                        <p:tgtEl>
                                          <p:spTgt spid="1230930"/>
                                        </p:tgtEl>
                                      </p:cBhvr>
                                      <p:by x="105000" y="105000"/>
                                    </p:animScale>
                                  </p:childTnLst>
                                </p:cTn>
                              </p:par>
                            </p:childTnLst>
                          </p:cTn>
                        </p:par>
                      </p:childTnLst>
                    </p:cTn>
                  </p:par>
                  <p:par>
                    <p:cTn id="72" fill="hold">
                      <p:stCondLst>
                        <p:cond delay="indefinite"/>
                      </p:stCondLst>
                      <p:childTnLst>
                        <p:par>
                          <p:cTn id="73" fill="hold">
                            <p:stCondLst>
                              <p:cond delay="0"/>
                            </p:stCondLst>
                            <p:childTnLst>
                              <p:par>
                                <p:cTn id="74" presetID="26" presetClass="emph" presetSubtype="0" fill="hold" grpId="1" nodeType="clickEffect">
                                  <p:stCondLst>
                                    <p:cond delay="0"/>
                                  </p:stCondLst>
                                  <p:childTnLst>
                                    <p:animEffect transition="out" filter="fade">
                                      <p:cBhvr>
                                        <p:cTn id="75" dur="500" tmFilter="0, 0; .2, .5; .8, .5; 1, 0"/>
                                        <p:tgtEl>
                                          <p:spTgt spid="1230931"/>
                                        </p:tgtEl>
                                      </p:cBhvr>
                                    </p:animEffect>
                                    <p:animScale>
                                      <p:cBhvr>
                                        <p:cTn id="76" dur="250" autoRev="1" fill="hold"/>
                                        <p:tgtEl>
                                          <p:spTgt spid="1230931"/>
                                        </p:tgtEl>
                                      </p:cBhvr>
                                      <p:by x="105000" y="105000"/>
                                    </p:animScale>
                                  </p:childTnLst>
                                </p:cTn>
                              </p:par>
                            </p:childTnLst>
                          </p:cTn>
                        </p:par>
                      </p:childTnLst>
                    </p:cTn>
                  </p:par>
                  <p:par>
                    <p:cTn id="77" fill="hold">
                      <p:stCondLst>
                        <p:cond delay="indefinite"/>
                      </p:stCondLst>
                      <p:childTnLst>
                        <p:par>
                          <p:cTn id="78" fill="hold">
                            <p:stCondLst>
                              <p:cond delay="0"/>
                            </p:stCondLst>
                            <p:childTnLst>
                              <p:par>
                                <p:cTn id="79" presetID="26" presetClass="emph" presetSubtype="0" fill="hold" grpId="1" nodeType="clickEffect">
                                  <p:stCondLst>
                                    <p:cond delay="0"/>
                                  </p:stCondLst>
                                  <p:childTnLst>
                                    <p:animEffect transition="out" filter="fade">
                                      <p:cBhvr>
                                        <p:cTn id="80" dur="500" tmFilter="0, 0; .2, .5; .8, .5; 1, 0"/>
                                        <p:tgtEl>
                                          <p:spTgt spid="1230932"/>
                                        </p:tgtEl>
                                      </p:cBhvr>
                                    </p:animEffect>
                                    <p:animScale>
                                      <p:cBhvr>
                                        <p:cTn id="81" dur="250" autoRev="1" fill="hold"/>
                                        <p:tgtEl>
                                          <p:spTgt spid="1230932"/>
                                        </p:tgtEl>
                                      </p:cBhvr>
                                      <p:by x="105000" y="105000"/>
                                    </p:animScale>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230936"/>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230937"/>
                                        </p:tgtEl>
                                        <p:attrNameLst>
                                          <p:attrName>style.visibility</p:attrName>
                                        </p:attrNameLst>
                                      </p:cBhvr>
                                      <p:to>
                                        <p:strVal val="visible"/>
                                      </p:to>
                                    </p:set>
                                  </p:childTnLst>
                                </p:cTn>
                              </p:par>
                              <p:par>
                                <p:cTn id="90" presetID="0" presetClass="path" presetSubtype="0" accel="50000" decel="50000" fill="hold" grpId="1" nodeType="withEffect">
                                  <p:stCondLst>
                                    <p:cond delay="1000"/>
                                  </p:stCondLst>
                                  <p:childTnLst>
                                    <p:animMotion origin="layout" path="M 0.0 0.0 L -0.19479 0.00185 L -0.39861 -0.16296 " pathEditMode="relative" ptsTypes="AAA">
                                      <p:cBhvr>
                                        <p:cTn id="91" dur="2000" fill="hold"/>
                                        <p:tgtEl>
                                          <p:spTgt spid="1230937"/>
                                        </p:tgtEl>
                                        <p:attrNameLst>
                                          <p:attrName>ppt_x</p:attrName>
                                          <p:attrName>ppt_y</p:attrName>
                                        </p:attrNameLst>
                                      </p:cBhvr>
                                    </p:animMotion>
                                  </p:childTnLst>
                                </p:cTn>
                              </p:par>
                              <p:par>
                                <p:cTn id="92" presetID="10" presetClass="exit" presetSubtype="0" fill="hold" grpId="1" nodeType="withEffect">
                                  <p:stCondLst>
                                    <p:cond delay="0"/>
                                  </p:stCondLst>
                                  <p:childTnLst>
                                    <p:animEffect transition="out" filter="fade">
                                      <p:cBhvr>
                                        <p:cTn id="93" dur="2000"/>
                                        <p:tgtEl>
                                          <p:spTgt spid="1230880"/>
                                        </p:tgtEl>
                                      </p:cBhvr>
                                    </p:animEffect>
                                    <p:set>
                                      <p:cBhvr>
                                        <p:cTn id="94" dur="1" fill="hold">
                                          <p:stCondLst>
                                            <p:cond delay="1999"/>
                                          </p:stCondLst>
                                        </p:cTn>
                                        <p:tgtEl>
                                          <p:spTgt spid="123088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2000"/>
                                        <p:tgtEl>
                                          <p:spTgt spid="1230881"/>
                                        </p:tgtEl>
                                      </p:cBhvr>
                                    </p:animEffect>
                                    <p:set>
                                      <p:cBhvr>
                                        <p:cTn id="97" dur="1" fill="hold">
                                          <p:stCondLst>
                                            <p:cond delay="1999"/>
                                          </p:stCondLst>
                                        </p:cTn>
                                        <p:tgtEl>
                                          <p:spTgt spid="1230881"/>
                                        </p:tgtEl>
                                        <p:attrNameLst>
                                          <p:attrName>style.visibility</p:attrName>
                                        </p:attrNameLst>
                                      </p:cBhvr>
                                      <p:to>
                                        <p:strVal val="hidden"/>
                                      </p:to>
                                    </p:set>
                                  </p:childTnLst>
                                </p:cTn>
                              </p:par>
                              <p:par>
                                <p:cTn id="98" presetID="10" presetClass="exit" presetSubtype="0" fill="hold" nodeType="withEffect">
                                  <p:stCondLst>
                                    <p:cond delay="0"/>
                                  </p:stCondLst>
                                  <p:childTnLst>
                                    <p:animEffect transition="out" filter="fade">
                                      <p:cBhvr>
                                        <p:cTn id="99" dur="2000"/>
                                        <p:tgtEl>
                                          <p:spTgt spid="1230893"/>
                                        </p:tgtEl>
                                      </p:cBhvr>
                                    </p:animEffect>
                                    <p:set>
                                      <p:cBhvr>
                                        <p:cTn id="100" dur="1" fill="hold">
                                          <p:stCondLst>
                                            <p:cond delay="1999"/>
                                          </p:stCondLst>
                                        </p:cTn>
                                        <p:tgtEl>
                                          <p:spTgt spid="1230893"/>
                                        </p:tgtEl>
                                        <p:attrNameLst>
                                          <p:attrName>style.visibility</p:attrName>
                                        </p:attrNameLst>
                                      </p:cBhvr>
                                      <p:to>
                                        <p:strVal val="hidden"/>
                                      </p:to>
                                    </p:set>
                                  </p:childTnLst>
                                </p:cTn>
                              </p:par>
                              <p:par>
                                <p:cTn id="101" presetID="10" presetClass="exit" presetSubtype="0" fill="hold" grpId="1" nodeType="withEffect">
                                  <p:stCondLst>
                                    <p:cond delay="0"/>
                                  </p:stCondLst>
                                  <p:childTnLst>
                                    <p:animEffect transition="out" filter="fade">
                                      <p:cBhvr>
                                        <p:cTn id="102" dur="2000"/>
                                        <p:tgtEl>
                                          <p:spTgt spid="1230921"/>
                                        </p:tgtEl>
                                      </p:cBhvr>
                                    </p:animEffect>
                                    <p:set>
                                      <p:cBhvr>
                                        <p:cTn id="103" dur="1" fill="hold">
                                          <p:stCondLst>
                                            <p:cond delay="1999"/>
                                          </p:stCondLst>
                                        </p:cTn>
                                        <p:tgtEl>
                                          <p:spTgt spid="1230921"/>
                                        </p:tgtEl>
                                        <p:attrNameLst>
                                          <p:attrName>style.visibility</p:attrName>
                                        </p:attrNameLst>
                                      </p:cBhvr>
                                      <p:to>
                                        <p:strVal val="hidden"/>
                                      </p:to>
                                    </p:set>
                                  </p:childTnLst>
                                </p:cTn>
                              </p:par>
                              <p:par>
                                <p:cTn id="104" presetID="10" presetClass="exit" presetSubtype="0" fill="hold" grpId="1" nodeType="withEffect">
                                  <p:stCondLst>
                                    <p:cond delay="0"/>
                                  </p:stCondLst>
                                  <p:childTnLst>
                                    <p:animEffect transition="out" filter="fade">
                                      <p:cBhvr>
                                        <p:cTn id="105" dur="2000"/>
                                        <p:tgtEl>
                                          <p:spTgt spid="1230922"/>
                                        </p:tgtEl>
                                      </p:cBhvr>
                                    </p:animEffect>
                                    <p:set>
                                      <p:cBhvr>
                                        <p:cTn id="106" dur="1" fill="hold">
                                          <p:stCondLst>
                                            <p:cond delay="1999"/>
                                          </p:stCondLst>
                                        </p:cTn>
                                        <p:tgtEl>
                                          <p:spTgt spid="1230922"/>
                                        </p:tgtEl>
                                        <p:attrNameLst>
                                          <p:attrName>style.visibility</p:attrName>
                                        </p:attrNameLst>
                                      </p:cBhvr>
                                      <p:to>
                                        <p:strVal val="hidden"/>
                                      </p:to>
                                    </p:set>
                                  </p:childTnLst>
                                </p:cTn>
                              </p:par>
                              <p:par>
                                <p:cTn id="107" presetID="10" presetClass="exit" presetSubtype="0" fill="hold" grpId="1" nodeType="withEffect">
                                  <p:stCondLst>
                                    <p:cond delay="0"/>
                                  </p:stCondLst>
                                  <p:childTnLst>
                                    <p:animEffect transition="out" filter="fade">
                                      <p:cBhvr>
                                        <p:cTn id="108" dur="2000"/>
                                        <p:tgtEl>
                                          <p:spTgt spid="1230923"/>
                                        </p:tgtEl>
                                      </p:cBhvr>
                                    </p:animEffect>
                                    <p:set>
                                      <p:cBhvr>
                                        <p:cTn id="109" dur="1" fill="hold">
                                          <p:stCondLst>
                                            <p:cond delay="1999"/>
                                          </p:stCondLst>
                                        </p:cTn>
                                        <p:tgtEl>
                                          <p:spTgt spid="1230923"/>
                                        </p:tgtEl>
                                        <p:attrNameLst>
                                          <p:attrName>style.visibility</p:attrName>
                                        </p:attrNameLst>
                                      </p:cBhvr>
                                      <p:to>
                                        <p:strVal val="hidden"/>
                                      </p:to>
                                    </p:set>
                                  </p:childTnLst>
                                </p:cTn>
                              </p:par>
                              <p:par>
                                <p:cTn id="110" presetID="10" presetClass="exit" presetSubtype="0" fill="hold" grpId="1" nodeType="withEffect">
                                  <p:stCondLst>
                                    <p:cond delay="0"/>
                                  </p:stCondLst>
                                  <p:childTnLst>
                                    <p:animEffect transition="out" filter="fade">
                                      <p:cBhvr>
                                        <p:cTn id="111" dur="2000"/>
                                        <p:tgtEl>
                                          <p:spTgt spid="1230924"/>
                                        </p:tgtEl>
                                      </p:cBhvr>
                                    </p:animEffect>
                                    <p:set>
                                      <p:cBhvr>
                                        <p:cTn id="112" dur="1" fill="hold">
                                          <p:stCondLst>
                                            <p:cond delay="1999"/>
                                          </p:stCondLst>
                                        </p:cTn>
                                        <p:tgtEl>
                                          <p:spTgt spid="1230924"/>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2000"/>
                                        <p:tgtEl>
                                          <p:spTgt spid="1230925"/>
                                        </p:tgtEl>
                                      </p:cBhvr>
                                    </p:animEffect>
                                    <p:set>
                                      <p:cBhvr>
                                        <p:cTn id="115" dur="1" fill="hold">
                                          <p:stCondLst>
                                            <p:cond delay="1999"/>
                                          </p:stCondLst>
                                        </p:cTn>
                                        <p:tgtEl>
                                          <p:spTgt spid="1230925"/>
                                        </p:tgtEl>
                                        <p:attrNameLst>
                                          <p:attrName>style.visibility</p:attrName>
                                        </p:attrNameLst>
                                      </p:cBhvr>
                                      <p:to>
                                        <p:strVal val="hidden"/>
                                      </p:to>
                                    </p:set>
                                  </p:childTnLst>
                                </p:cTn>
                              </p:par>
                              <p:par>
                                <p:cTn id="116" presetID="10" presetClass="exit" presetSubtype="0" fill="hold" grpId="1" nodeType="withEffect">
                                  <p:stCondLst>
                                    <p:cond delay="0"/>
                                  </p:stCondLst>
                                  <p:childTnLst>
                                    <p:animEffect transition="out" filter="fade">
                                      <p:cBhvr>
                                        <p:cTn id="117" dur="2000"/>
                                        <p:tgtEl>
                                          <p:spTgt spid="1230926"/>
                                        </p:tgtEl>
                                      </p:cBhvr>
                                    </p:animEffect>
                                    <p:set>
                                      <p:cBhvr>
                                        <p:cTn id="118" dur="1" fill="hold">
                                          <p:stCondLst>
                                            <p:cond delay="1999"/>
                                          </p:stCondLst>
                                        </p:cTn>
                                        <p:tgtEl>
                                          <p:spTgt spid="1230926"/>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2000"/>
                                        <p:tgtEl>
                                          <p:spTgt spid="1230927"/>
                                        </p:tgtEl>
                                      </p:cBhvr>
                                    </p:animEffect>
                                    <p:set>
                                      <p:cBhvr>
                                        <p:cTn id="121" dur="1" fill="hold">
                                          <p:stCondLst>
                                            <p:cond delay="1999"/>
                                          </p:stCondLst>
                                        </p:cTn>
                                        <p:tgtEl>
                                          <p:spTgt spid="1230927"/>
                                        </p:tgtEl>
                                        <p:attrNameLst>
                                          <p:attrName>style.visibility</p:attrName>
                                        </p:attrNameLst>
                                      </p:cBhvr>
                                      <p:to>
                                        <p:strVal val="hidden"/>
                                      </p:to>
                                    </p:set>
                                  </p:childTnLst>
                                </p:cTn>
                              </p:par>
                              <p:par>
                                <p:cTn id="122" presetID="10" presetClass="exit" presetSubtype="0" fill="hold" grpId="1" nodeType="withEffect">
                                  <p:stCondLst>
                                    <p:cond delay="0"/>
                                  </p:stCondLst>
                                  <p:childTnLst>
                                    <p:animEffect transition="out" filter="fade">
                                      <p:cBhvr>
                                        <p:cTn id="123" dur="2000"/>
                                        <p:tgtEl>
                                          <p:spTgt spid="1230928"/>
                                        </p:tgtEl>
                                      </p:cBhvr>
                                    </p:animEffect>
                                    <p:set>
                                      <p:cBhvr>
                                        <p:cTn id="124" dur="1" fill="hold">
                                          <p:stCondLst>
                                            <p:cond delay="1999"/>
                                          </p:stCondLst>
                                        </p:cTn>
                                        <p:tgtEl>
                                          <p:spTgt spid="1230928"/>
                                        </p:tgtEl>
                                        <p:attrNameLst>
                                          <p:attrName>style.visibility</p:attrName>
                                        </p:attrNameLst>
                                      </p:cBhvr>
                                      <p:to>
                                        <p:strVal val="hidden"/>
                                      </p:to>
                                    </p:set>
                                  </p:childTnLst>
                                </p:cTn>
                              </p:par>
                              <p:par>
                                <p:cTn id="125" presetID="10" presetClass="exit" presetSubtype="0" fill="hold" grpId="2" nodeType="withEffect">
                                  <p:stCondLst>
                                    <p:cond delay="0"/>
                                  </p:stCondLst>
                                  <p:childTnLst>
                                    <p:animEffect transition="out" filter="fade">
                                      <p:cBhvr>
                                        <p:cTn id="126" dur="2000"/>
                                        <p:tgtEl>
                                          <p:spTgt spid="1230929"/>
                                        </p:tgtEl>
                                      </p:cBhvr>
                                    </p:animEffect>
                                    <p:set>
                                      <p:cBhvr>
                                        <p:cTn id="127" dur="1" fill="hold">
                                          <p:stCondLst>
                                            <p:cond delay="1999"/>
                                          </p:stCondLst>
                                        </p:cTn>
                                        <p:tgtEl>
                                          <p:spTgt spid="1230929"/>
                                        </p:tgtEl>
                                        <p:attrNameLst>
                                          <p:attrName>style.visibility</p:attrName>
                                        </p:attrNameLst>
                                      </p:cBhvr>
                                      <p:to>
                                        <p:strVal val="hidden"/>
                                      </p:to>
                                    </p:set>
                                  </p:childTnLst>
                                </p:cTn>
                              </p:par>
                              <p:par>
                                <p:cTn id="128" presetID="10" presetClass="exit" presetSubtype="0" fill="hold" grpId="2" nodeType="withEffect">
                                  <p:stCondLst>
                                    <p:cond delay="0"/>
                                  </p:stCondLst>
                                  <p:childTnLst>
                                    <p:animEffect transition="out" filter="fade">
                                      <p:cBhvr>
                                        <p:cTn id="129" dur="2000"/>
                                        <p:tgtEl>
                                          <p:spTgt spid="1230932"/>
                                        </p:tgtEl>
                                      </p:cBhvr>
                                    </p:animEffect>
                                    <p:set>
                                      <p:cBhvr>
                                        <p:cTn id="130" dur="1" fill="hold">
                                          <p:stCondLst>
                                            <p:cond delay="1999"/>
                                          </p:stCondLst>
                                        </p:cTn>
                                        <p:tgtEl>
                                          <p:spTgt spid="1230932"/>
                                        </p:tgtEl>
                                        <p:attrNameLst>
                                          <p:attrName>style.visibility</p:attrName>
                                        </p:attrNameLst>
                                      </p:cBhvr>
                                      <p:to>
                                        <p:strVal val="hidden"/>
                                      </p:to>
                                    </p:set>
                                  </p:childTnLst>
                                </p:cTn>
                              </p:par>
                              <p:par>
                                <p:cTn id="131" presetID="10" presetClass="exit" presetSubtype="0" fill="hold" grpId="2" nodeType="withEffect">
                                  <p:stCondLst>
                                    <p:cond delay="0"/>
                                  </p:stCondLst>
                                  <p:childTnLst>
                                    <p:animEffect transition="out" filter="fade">
                                      <p:cBhvr>
                                        <p:cTn id="132" dur="2000"/>
                                        <p:tgtEl>
                                          <p:spTgt spid="1230930"/>
                                        </p:tgtEl>
                                      </p:cBhvr>
                                    </p:animEffect>
                                    <p:set>
                                      <p:cBhvr>
                                        <p:cTn id="133" dur="1" fill="hold">
                                          <p:stCondLst>
                                            <p:cond delay="1999"/>
                                          </p:stCondLst>
                                        </p:cTn>
                                        <p:tgtEl>
                                          <p:spTgt spid="1230930"/>
                                        </p:tgtEl>
                                        <p:attrNameLst>
                                          <p:attrName>style.visibility</p:attrName>
                                        </p:attrNameLst>
                                      </p:cBhvr>
                                      <p:to>
                                        <p:strVal val="hidden"/>
                                      </p:to>
                                    </p:set>
                                  </p:childTnLst>
                                </p:cTn>
                              </p:par>
                              <p:par>
                                <p:cTn id="134" presetID="10" presetClass="exit" presetSubtype="0" fill="hold" grpId="2" nodeType="withEffect">
                                  <p:stCondLst>
                                    <p:cond delay="0"/>
                                  </p:stCondLst>
                                  <p:childTnLst>
                                    <p:animEffect transition="out" filter="fade">
                                      <p:cBhvr>
                                        <p:cTn id="135" dur="2000"/>
                                        <p:tgtEl>
                                          <p:spTgt spid="1230931"/>
                                        </p:tgtEl>
                                      </p:cBhvr>
                                    </p:animEffect>
                                    <p:set>
                                      <p:cBhvr>
                                        <p:cTn id="136" dur="1" fill="hold">
                                          <p:stCondLst>
                                            <p:cond delay="1999"/>
                                          </p:stCondLst>
                                        </p:cTn>
                                        <p:tgtEl>
                                          <p:spTgt spid="1230931"/>
                                        </p:tgtEl>
                                        <p:attrNameLst>
                                          <p:attrName>style.visibility</p:attrName>
                                        </p:attrNameLst>
                                      </p:cBhvr>
                                      <p:to>
                                        <p:strVal val="hidden"/>
                                      </p:to>
                                    </p:set>
                                  </p:childTnLst>
                                </p:cTn>
                              </p:par>
                              <p:par>
                                <p:cTn id="137" presetID="10" presetClass="exit" presetSubtype="0" fill="hold" grpId="0" nodeType="withEffect">
                                  <p:stCondLst>
                                    <p:cond delay="0"/>
                                  </p:stCondLst>
                                  <p:childTnLst>
                                    <p:animEffect transition="out" filter="fade">
                                      <p:cBhvr>
                                        <p:cTn id="138" dur="2000"/>
                                        <p:tgtEl>
                                          <p:spTgt spid="1230934"/>
                                        </p:tgtEl>
                                      </p:cBhvr>
                                    </p:animEffect>
                                    <p:set>
                                      <p:cBhvr>
                                        <p:cTn id="139" dur="1" fill="hold">
                                          <p:stCondLst>
                                            <p:cond delay="1999"/>
                                          </p:stCondLst>
                                        </p:cTn>
                                        <p:tgtEl>
                                          <p:spTgt spid="1230934"/>
                                        </p:tgtEl>
                                        <p:attrNameLst>
                                          <p:attrName>style.visibility</p:attrName>
                                        </p:attrNameLst>
                                      </p:cBhvr>
                                      <p:to>
                                        <p:strVal val="hidden"/>
                                      </p:to>
                                    </p:set>
                                  </p:childTnLst>
                                </p:cTn>
                              </p:par>
                              <p:par>
                                <p:cTn id="140" presetID="10" presetClass="exit" presetSubtype="0" fill="hold" grpId="1" nodeType="withEffect">
                                  <p:stCondLst>
                                    <p:cond delay="0"/>
                                  </p:stCondLst>
                                  <p:childTnLst>
                                    <p:animEffect transition="out" filter="fade">
                                      <p:cBhvr>
                                        <p:cTn id="141" dur="2000"/>
                                        <p:tgtEl>
                                          <p:spTgt spid="1230936"/>
                                        </p:tgtEl>
                                      </p:cBhvr>
                                    </p:animEffect>
                                    <p:set>
                                      <p:cBhvr>
                                        <p:cTn id="142" dur="1" fill="hold">
                                          <p:stCondLst>
                                            <p:cond delay="1999"/>
                                          </p:stCondLst>
                                        </p:cTn>
                                        <p:tgtEl>
                                          <p:spTgt spid="1230936"/>
                                        </p:tgtEl>
                                        <p:attrNameLst>
                                          <p:attrName>style.visibility</p:attrName>
                                        </p:attrNameLst>
                                      </p:cBhvr>
                                      <p:to>
                                        <p:strVal val="hidden"/>
                                      </p:to>
                                    </p:set>
                                  </p:childTnLst>
                                </p:cTn>
                              </p:par>
                              <p:par>
                                <p:cTn id="143" presetID="10" presetClass="exit" presetSubtype="0" fill="hold" grpId="1" nodeType="withEffect">
                                  <p:stCondLst>
                                    <p:cond delay="0"/>
                                  </p:stCondLst>
                                  <p:childTnLst>
                                    <p:animEffect transition="out" filter="fade">
                                      <p:cBhvr>
                                        <p:cTn id="144" dur="2000"/>
                                        <p:tgtEl>
                                          <p:spTgt spid="1230935"/>
                                        </p:tgtEl>
                                      </p:cBhvr>
                                    </p:animEffect>
                                    <p:set>
                                      <p:cBhvr>
                                        <p:cTn id="145" dur="1" fill="hold">
                                          <p:stCondLst>
                                            <p:cond delay="1999"/>
                                          </p:stCondLst>
                                        </p:cTn>
                                        <p:tgtEl>
                                          <p:spTgt spid="1230935"/>
                                        </p:tgtEl>
                                        <p:attrNameLst>
                                          <p:attrName>style.visibility</p:attrName>
                                        </p:attrNameLst>
                                      </p:cBhvr>
                                      <p:to>
                                        <p:strVal val="hidden"/>
                                      </p:to>
                                    </p:set>
                                  </p:childTnLst>
                                </p:cTn>
                              </p:par>
                              <p:par>
                                <p:cTn id="146" presetID="10" presetClass="exit" presetSubtype="0" fill="hold" grpId="2" nodeType="withEffect">
                                  <p:stCondLst>
                                    <p:cond delay="0"/>
                                  </p:stCondLst>
                                  <p:childTnLst>
                                    <p:animEffect transition="out" filter="fade">
                                      <p:cBhvr>
                                        <p:cTn id="147" dur="2000"/>
                                        <p:tgtEl>
                                          <p:spTgt spid="1230933"/>
                                        </p:tgtEl>
                                      </p:cBhvr>
                                    </p:animEffect>
                                    <p:set>
                                      <p:cBhvr>
                                        <p:cTn id="148" dur="1" fill="hold">
                                          <p:stCondLst>
                                            <p:cond delay="1999"/>
                                          </p:stCondLst>
                                        </p:cTn>
                                        <p:tgtEl>
                                          <p:spTgt spid="12309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880" grpId="0" animBg="1"/>
      <p:bldP spid="1230880" grpId="1" animBg="1"/>
      <p:bldP spid="1230921" grpId="0" animBg="1"/>
      <p:bldP spid="1230921" grpId="1" animBg="1"/>
      <p:bldP spid="1230922" grpId="0" animBg="1"/>
      <p:bldP spid="1230922" grpId="1" animBg="1"/>
      <p:bldP spid="1230923" grpId="0" animBg="1"/>
      <p:bldP spid="1230923" grpId="1" animBg="1"/>
      <p:bldP spid="1230924" grpId="0" animBg="1"/>
      <p:bldP spid="1230924" grpId="1" animBg="1"/>
      <p:bldP spid="1230925" grpId="0" animBg="1"/>
      <p:bldP spid="1230925" grpId="1" animBg="1"/>
      <p:bldP spid="1230926" grpId="0" animBg="1"/>
      <p:bldP spid="1230926" grpId="1" animBg="1"/>
      <p:bldP spid="1230927" grpId="0" animBg="1"/>
      <p:bldP spid="1230927" grpId="1" animBg="1"/>
      <p:bldP spid="1230928" grpId="0" animBg="1"/>
      <p:bldP spid="1230928" grpId="1" animBg="1"/>
      <p:bldP spid="1230929" grpId="0" animBg="1"/>
      <p:bldP spid="1230929" grpId="1" animBg="1"/>
      <p:bldP spid="1230929" grpId="2" animBg="1"/>
      <p:bldP spid="1230930" grpId="0" animBg="1"/>
      <p:bldP spid="1230930" grpId="1" animBg="1"/>
      <p:bldP spid="1230930" grpId="2" animBg="1"/>
      <p:bldP spid="1230931" grpId="0" animBg="1"/>
      <p:bldP spid="1230931" grpId="1" animBg="1"/>
      <p:bldP spid="1230931" grpId="2" animBg="1"/>
      <p:bldP spid="1230932" grpId="0" animBg="1"/>
      <p:bldP spid="1230932" grpId="1" animBg="1"/>
      <p:bldP spid="1230932" grpId="2" animBg="1"/>
      <p:bldP spid="1230933" grpId="0" animBg="1"/>
      <p:bldP spid="1230933" grpId="1" animBg="1"/>
      <p:bldP spid="1230933" grpId="2" animBg="1"/>
      <p:bldP spid="1230934" grpId="0"/>
      <p:bldP spid="1230935" grpId="0"/>
      <p:bldP spid="1230935" grpId="1"/>
      <p:bldP spid="1230936" grpId="0" animBg="1"/>
      <p:bldP spid="1230936" grpId="1" animBg="1"/>
      <p:bldP spid="1230937" grpId="0"/>
      <p:bldP spid="1230937" grpId="1"/>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3"/>
          <p:cNvGrpSpPr>
            <a:grpSpLocks/>
          </p:cNvGrpSpPr>
          <p:nvPr/>
        </p:nvGrpSpPr>
        <p:grpSpPr bwMode="auto">
          <a:xfrm>
            <a:off x="2619375" y="2505075"/>
            <a:ext cx="3941763" cy="3414713"/>
            <a:chOff x="1650" y="1578"/>
            <a:chExt cx="2483" cy="2151"/>
          </a:xfrm>
        </p:grpSpPr>
        <p:grpSp>
          <p:nvGrpSpPr>
            <p:cNvPr id="53285" name="Group 4"/>
            <p:cNvGrpSpPr>
              <a:grpSpLocks/>
            </p:cNvGrpSpPr>
            <p:nvPr/>
          </p:nvGrpSpPr>
          <p:grpSpPr bwMode="auto">
            <a:xfrm>
              <a:off x="1650" y="2394"/>
              <a:ext cx="2483" cy="1335"/>
              <a:chOff x="1974" y="2358"/>
              <a:chExt cx="1680" cy="768"/>
            </a:xfrm>
          </p:grpSpPr>
          <p:sp>
            <p:nvSpPr>
              <p:cNvPr id="1231877" name="Oval 5"/>
              <p:cNvSpPr>
                <a:spLocks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1878" name="Oval 6"/>
              <p:cNvSpPr>
                <a:spLocks noChangeArrowheads="1"/>
              </p:cNvSpPr>
              <p:nvPr/>
            </p:nvSpPr>
            <p:spPr bwMode="auto">
              <a:xfrm>
                <a:off x="2718" y="2694"/>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3286" name="Group 7"/>
            <p:cNvGrpSpPr>
              <a:grpSpLocks/>
            </p:cNvGrpSpPr>
            <p:nvPr/>
          </p:nvGrpSpPr>
          <p:grpSpPr bwMode="auto">
            <a:xfrm>
              <a:off x="1650" y="1578"/>
              <a:ext cx="2483" cy="1947"/>
              <a:chOff x="1650" y="1578"/>
              <a:chExt cx="2483" cy="1947"/>
            </a:xfrm>
          </p:grpSpPr>
          <p:grpSp>
            <p:nvGrpSpPr>
              <p:cNvPr id="53287" name="Group 8"/>
              <p:cNvGrpSpPr>
                <a:grpSpLocks/>
              </p:cNvGrpSpPr>
              <p:nvPr/>
            </p:nvGrpSpPr>
            <p:grpSpPr bwMode="auto">
              <a:xfrm>
                <a:off x="1650" y="2190"/>
                <a:ext cx="2483" cy="1335"/>
                <a:chOff x="1974" y="2154"/>
                <a:chExt cx="1680" cy="768"/>
              </a:xfrm>
            </p:grpSpPr>
            <p:sp>
              <p:nvSpPr>
                <p:cNvPr id="1231881" name="Oval 9"/>
                <p:cNvSpPr>
                  <a:spLocks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1882" name="Oval 10"/>
                <p:cNvSpPr>
                  <a:spLocks noChangeArrowheads="1"/>
                </p:cNvSpPr>
                <p:nvPr/>
              </p:nvSpPr>
              <p:spPr bwMode="auto">
                <a:xfrm>
                  <a:off x="2718" y="2490"/>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3288" name="Group 11"/>
              <p:cNvGrpSpPr>
                <a:grpSpLocks/>
              </p:cNvGrpSpPr>
              <p:nvPr/>
            </p:nvGrpSpPr>
            <p:grpSpPr bwMode="auto">
              <a:xfrm>
                <a:off x="1650" y="1986"/>
                <a:ext cx="2483" cy="1335"/>
                <a:chOff x="1974" y="1950"/>
                <a:chExt cx="1680" cy="768"/>
              </a:xfrm>
            </p:grpSpPr>
            <p:sp>
              <p:nvSpPr>
                <p:cNvPr id="1231884" name="Oval 12"/>
                <p:cNvSpPr>
                  <a:spLocks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1885" name="Oval 13"/>
                <p:cNvSpPr>
                  <a:spLocks noChangeArrowheads="1"/>
                </p:cNvSpPr>
                <p:nvPr/>
              </p:nvSpPr>
              <p:spPr bwMode="auto">
                <a:xfrm>
                  <a:off x="2718" y="2286"/>
                  <a:ext cx="168" cy="77"/>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3289" name="Group 14"/>
              <p:cNvGrpSpPr>
                <a:grpSpLocks/>
              </p:cNvGrpSpPr>
              <p:nvPr/>
            </p:nvGrpSpPr>
            <p:grpSpPr bwMode="auto">
              <a:xfrm>
                <a:off x="1650" y="1782"/>
                <a:ext cx="2483" cy="1335"/>
                <a:chOff x="1974" y="1746"/>
                <a:chExt cx="1680" cy="768"/>
              </a:xfrm>
            </p:grpSpPr>
            <p:sp>
              <p:nvSpPr>
                <p:cNvPr id="1231887" name="Oval 15"/>
                <p:cNvSpPr>
                  <a:spLocks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1888" name="Oval 16"/>
                <p:cNvSpPr>
                  <a:spLocks noChangeArrowheads="1"/>
                </p:cNvSpPr>
                <p:nvPr/>
              </p:nvSpPr>
              <p:spPr bwMode="auto">
                <a:xfrm>
                  <a:off x="2718" y="2082"/>
                  <a:ext cx="168" cy="77"/>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3290" name="Group 17"/>
              <p:cNvGrpSpPr>
                <a:grpSpLocks/>
              </p:cNvGrpSpPr>
              <p:nvPr/>
            </p:nvGrpSpPr>
            <p:grpSpPr bwMode="auto">
              <a:xfrm>
                <a:off x="1650" y="1578"/>
                <a:ext cx="2483" cy="1335"/>
                <a:chOff x="1974" y="1542"/>
                <a:chExt cx="1680" cy="768"/>
              </a:xfrm>
            </p:grpSpPr>
            <p:sp>
              <p:nvSpPr>
                <p:cNvPr id="1231890" name="Oval 18"/>
                <p:cNvSpPr>
                  <a:spLocks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3292" name="Oval 19"/>
                <p:cNvSpPr>
                  <a:spLocks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grpSp>
      <p:graphicFrame>
        <p:nvGraphicFramePr>
          <p:cNvPr id="1231892" name="Group 20"/>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9" name="Group 32"/>
          <p:cNvGrpSpPr>
            <a:grpSpLocks noChangeAspect="1"/>
          </p:cNvGrpSpPr>
          <p:nvPr/>
        </p:nvGrpSpPr>
        <p:grpSpPr bwMode="auto">
          <a:xfrm>
            <a:off x="401638" y="5775325"/>
            <a:ext cx="985837" cy="854075"/>
            <a:chOff x="1763" y="1691"/>
            <a:chExt cx="2483" cy="2151"/>
          </a:xfrm>
        </p:grpSpPr>
        <p:grpSp>
          <p:nvGrpSpPr>
            <p:cNvPr id="53270" name="Group 33"/>
            <p:cNvGrpSpPr>
              <a:grpSpLocks noChangeAspect="1"/>
            </p:cNvGrpSpPr>
            <p:nvPr/>
          </p:nvGrpSpPr>
          <p:grpSpPr bwMode="auto">
            <a:xfrm>
              <a:off x="1763" y="2507"/>
              <a:ext cx="2483" cy="1335"/>
              <a:chOff x="1974" y="2358"/>
              <a:chExt cx="1680" cy="768"/>
            </a:xfrm>
          </p:grpSpPr>
          <p:sp>
            <p:nvSpPr>
              <p:cNvPr id="1231906" name="Oval 34"/>
              <p:cNvSpPr>
                <a:spLocks noChangeAspect="1"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1907" name="Oval 35"/>
              <p:cNvSpPr>
                <a:spLocks noChangeAspect="1" noChangeArrowheads="1"/>
              </p:cNvSpPr>
              <p:nvPr/>
            </p:nvSpPr>
            <p:spPr bwMode="auto">
              <a:xfrm>
                <a:off x="2718" y="2694"/>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3271" name="Group 36"/>
            <p:cNvGrpSpPr>
              <a:grpSpLocks noChangeAspect="1"/>
            </p:cNvGrpSpPr>
            <p:nvPr/>
          </p:nvGrpSpPr>
          <p:grpSpPr bwMode="auto">
            <a:xfrm>
              <a:off x="1763" y="2303"/>
              <a:ext cx="2483" cy="1335"/>
              <a:chOff x="1974" y="2154"/>
              <a:chExt cx="1680" cy="768"/>
            </a:xfrm>
          </p:grpSpPr>
          <p:sp>
            <p:nvSpPr>
              <p:cNvPr id="1231909" name="Oval 37"/>
              <p:cNvSpPr>
                <a:spLocks noChangeAspect="1"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1910" name="Oval 38"/>
              <p:cNvSpPr>
                <a:spLocks noChangeAspect="1" noChangeArrowheads="1"/>
              </p:cNvSpPr>
              <p:nvPr/>
            </p:nvSpPr>
            <p:spPr bwMode="auto">
              <a:xfrm>
                <a:off x="2718" y="2490"/>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3272" name="Group 39"/>
            <p:cNvGrpSpPr>
              <a:grpSpLocks noChangeAspect="1"/>
            </p:cNvGrpSpPr>
            <p:nvPr/>
          </p:nvGrpSpPr>
          <p:grpSpPr bwMode="auto">
            <a:xfrm>
              <a:off x="1763" y="2099"/>
              <a:ext cx="2483" cy="1335"/>
              <a:chOff x="1974" y="1950"/>
              <a:chExt cx="1680" cy="768"/>
            </a:xfrm>
          </p:grpSpPr>
          <p:sp>
            <p:nvSpPr>
              <p:cNvPr id="1231912" name="Oval 40"/>
              <p:cNvSpPr>
                <a:spLocks noChangeAspect="1"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1913" name="Oval 41"/>
              <p:cNvSpPr>
                <a:spLocks noChangeAspect="1" noChangeArrowheads="1"/>
              </p:cNvSpPr>
              <p:nvPr/>
            </p:nvSpPr>
            <p:spPr bwMode="auto">
              <a:xfrm>
                <a:off x="2718" y="2286"/>
                <a:ext cx="168" cy="78"/>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3273" name="Group 42"/>
            <p:cNvGrpSpPr>
              <a:grpSpLocks noChangeAspect="1"/>
            </p:cNvGrpSpPr>
            <p:nvPr/>
          </p:nvGrpSpPr>
          <p:grpSpPr bwMode="auto">
            <a:xfrm>
              <a:off x="1763" y="1895"/>
              <a:ext cx="2483" cy="1335"/>
              <a:chOff x="1974" y="1746"/>
              <a:chExt cx="1680" cy="768"/>
            </a:xfrm>
          </p:grpSpPr>
          <p:sp>
            <p:nvSpPr>
              <p:cNvPr id="1231915" name="Oval 43"/>
              <p:cNvSpPr>
                <a:spLocks noChangeAspect="1"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1916" name="Oval 44"/>
              <p:cNvSpPr>
                <a:spLocks noChangeAspect="1" noChangeArrowheads="1"/>
              </p:cNvSpPr>
              <p:nvPr/>
            </p:nvSpPr>
            <p:spPr bwMode="auto">
              <a:xfrm>
                <a:off x="2718" y="2082"/>
                <a:ext cx="168" cy="78"/>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3274" name="Group 45"/>
            <p:cNvGrpSpPr>
              <a:grpSpLocks noChangeAspect="1"/>
            </p:cNvGrpSpPr>
            <p:nvPr/>
          </p:nvGrpSpPr>
          <p:grpSpPr bwMode="auto">
            <a:xfrm>
              <a:off x="1763" y="1691"/>
              <a:ext cx="2483" cy="1335"/>
              <a:chOff x="1974" y="1542"/>
              <a:chExt cx="1680" cy="768"/>
            </a:xfrm>
          </p:grpSpPr>
          <p:sp>
            <p:nvSpPr>
              <p:cNvPr id="1231918" name="Oval 46"/>
              <p:cNvSpPr>
                <a:spLocks noChangeAspect="1"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3276" name="Oval 47"/>
              <p:cNvSpPr>
                <a:spLocks noChangeAspect="1"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sp>
        <p:nvSpPr>
          <p:cNvPr id="53264" name="Text Box 48"/>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31921" name="Freeform 49"/>
          <p:cNvSpPr>
            <a:spLocks/>
          </p:cNvSpPr>
          <p:nvPr/>
        </p:nvSpPr>
        <p:spPr bwMode="auto">
          <a:xfrm>
            <a:off x="1035050" y="2651125"/>
            <a:ext cx="2586038" cy="3008313"/>
          </a:xfrm>
          <a:custGeom>
            <a:avLst/>
            <a:gdLst>
              <a:gd name="T0" fmla="*/ 0 w 1629"/>
              <a:gd name="T1" fmla="*/ 1546 h 1895"/>
              <a:gd name="T2" fmla="*/ 1622 w 1629"/>
              <a:gd name="T3" fmla="*/ 1895 h 1895"/>
              <a:gd name="T4" fmla="*/ 1629 w 1629"/>
              <a:gd name="T5" fmla="*/ 0 h 1895"/>
              <a:gd name="T6" fmla="*/ 0 w 1629"/>
              <a:gd name="T7" fmla="*/ 1258 h 1895"/>
              <a:gd name="T8" fmla="*/ 0 w 1629"/>
              <a:gd name="T9" fmla="*/ 1546 h 1895"/>
              <a:gd name="T10" fmla="*/ 0 60000 65536"/>
              <a:gd name="T11" fmla="*/ 0 60000 65536"/>
              <a:gd name="T12" fmla="*/ 0 60000 65536"/>
              <a:gd name="T13" fmla="*/ 0 60000 65536"/>
              <a:gd name="T14" fmla="*/ 0 60000 65536"/>
              <a:gd name="T15" fmla="*/ 0 w 1629"/>
              <a:gd name="T16" fmla="*/ 0 h 1895"/>
              <a:gd name="T17" fmla="*/ 1629 w 1629"/>
              <a:gd name="T18" fmla="*/ 1895 h 1895"/>
            </a:gdLst>
            <a:ahLst/>
            <a:cxnLst>
              <a:cxn ang="T10">
                <a:pos x="T0" y="T1"/>
              </a:cxn>
              <a:cxn ang="T11">
                <a:pos x="T2" y="T3"/>
              </a:cxn>
              <a:cxn ang="T12">
                <a:pos x="T4" y="T5"/>
              </a:cxn>
              <a:cxn ang="T13">
                <a:pos x="T6" y="T7"/>
              </a:cxn>
              <a:cxn ang="T14">
                <a:pos x="T8" y="T9"/>
              </a:cxn>
            </a:cxnLst>
            <a:rect l="T15" t="T16" r="T17" b="T18"/>
            <a:pathLst>
              <a:path w="1629" h="1895">
                <a:moveTo>
                  <a:pt x="0" y="1546"/>
                </a:moveTo>
                <a:lnTo>
                  <a:pt x="1622" y="1895"/>
                </a:lnTo>
                <a:lnTo>
                  <a:pt x="1629" y="0"/>
                </a:lnTo>
                <a:lnTo>
                  <a:pt x="0" y="1258"/>
                </a:lnTo>
                <a:lnTo>
                  <a:pt x="0" y="1546"/>
                </a:lnTo>
                <a:close/>
              </a:path>
            </a:pathLst>
          </a:custGeom>
          <a:gradFill rotWithShape="1">
            <a:gsLst>
              <a:gs pos="0">
                <a:schemeClr val="bg1"/>
              </a:gs>
              <a:gs pos="100000">
                <a:srgbClr val="C0C0C0"/>
              </a:gs>
            </a:gsLst>
            <a:lin ang="0" scaled="1"/>
          </a:gradFill>
          <a:ln w="9525">
            <a:solidFill>
              <a:schemeClr val="tx1"/>
            </a:solidFill>
            <a:round/>
            <a:headEnd/>
            <a:tailEnd/>
          </a:ln>
        </p:spPr>
        <p:txBody>
          <a:bodyPr/>
          <a:lstStyle/>
          <a:p>
            <a:endParaRPr lang="nb-NO"/>
          </a:p>
        </p:txBody>
      </p:sp>
      <p:sp>
        <p:nvSpPr>
          <p:cNvPr id="1231922" name="Text Box 50"/>
          <p:cNvSpPr txBox="1">
            <a:spLocks noChangeArrowheads="1"/>
          </p:cNvSpPr>
          <p:nvPr/>
        </p:nvSpPr>
        <p:spPr bwMode="auto">
          <a:xfrm>
            <a:off x="393700" y="4497388"/>
            <a:ext cx="213995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solidFill>
                  <a:schemeClr val="hlink"/>
                </a:solidFill>
                <a:latin typeface="Courier New" pitchFamily="49" charset="0"/>
              </a:rPr>
              <a:t>VOP_STRATEGY(bp)</a:t>
            </a:r>
          </a:p>
        </p:txBody>
      </p:sp>
      <p:sp>
        <p:nvSpPr>
          <p:cNvPr id="1231923" name="Text Box 51"/>
          <p:cNvSpPr txBox="1">
            <a:spLocks noChangeArrowheads="1"/>
          </p:cNvSpPr>
          <p:nvPr/>
        </p:nvSpPr>
        <p:spPr bwMode="auto">
          <a:xfrm>
            <a:off x="3702050" y="2470150"/>
            <a:ext cx="5272088" cy="263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pPr>
            <a:r>
              <a:rPr lang="en-US" sz="1600" b="0"/>
              <a:t>VOP_STRATEGY(...) is a pointer to the corresponding </a:t>
            </a:r>
          </a:p>
          <a:p>
            <a:pPr>
              <a:lnSpc>
                <a:spcPct val="130000"/>
              </a:lnSpc>
            </a:pPr>
            <a:r>
              <a:rPr lang="en-US" sz="1600" b="0"/>
              <a:t>driver depending on the hardware, </a:t>
            </a:r>
          </a:p>
          <a:p>
            <a:pPr>
              <a:lnSpc>
                <a:spcPct val="130000"/>
              </a:lnSpc>
            </a:pPr>
            <a:r>
              <a:rPr lang="en-US" sz="1600" b="0"/>
              <a:t>e.g., SCSI - sdstrategy(...) </a:t>
            </a:r>
            <a:r>
              <a:rPr lang="en-US" sz="1600" b="0">
                <a:sym typeface="Wingdings" pitchFamily="2" charset="2"/>
              </a:rPr>
              <a:t> sdstart(...)</a:t>
            </a:r>
            <a:br>
              <a:rPr lang="en-US" sz="1600" b="0">
                <a:sym typeface="Wingdings" pitchFamily="2" charset="2"/>
              </a:rPr>
            </a:br>
            <a:endParaRPr lang="en-US" sz="1600" b="0"/>
          </a:p>
          <a:p>
            <a:pPr>
              <a:lnSpc>
                <a:spcPct val="130000"/>
              </a:lnSpc>
              <a:buFontTx/>
              <a:buAutoNum type="arabicPeriod"/>
            </a:pPr>
            <a:r>
              <a:rPr lang="en-US" sz="1600" b="0"/>
              <a:t>Check buffer parameters, size, blocks, etc.</a:t>
            </a:r>
          </a:p>
          <a:p>
            <a:pPr>
              <a:lnSpc>
                <a:spcPct val="130000"/>
              </a:lnSpc>
              <a:buFontTx/>
              <a:buAutoNum type="arabicPeriod"/>
            </a:pPr>
            <a:r>
              <a:rPr lang="en-US" sz="1600" b="0"/>
              <a:t>Convert to raw block numbers</a:t>
            </a:r>
          </a:p>
          <a:p>
            <a:pPr>
              <a:lnSpc>
                <a:spcPct val="130000"/>
              </a:lnSpc>
              <a:buFontTx/>
              <a:buAutoNum type="arabicPeriod"/>
            </a:pPr>
            <a:r>
              <a:rPr lang="en-US" sz="1600" b="0"/>
              <a:t>Sort requests according to SCAN - disksort_blkno(...)</a:t>
            </a:r>
          </a:p>
          <a:p>
            <a:pPr>
              <a:lnSpc>
                <a:spcPct val="130000"/>
              </a:lnSpc>
              <a:buFontTx/>
              <a:buAutoNum type="arabicPeriod"/>
            </a:pPr>
            <a:r>
              <a:rPr lang="en-US" sz="1600" b="0"/>
              <a:t>Start device and send request</a:t>
            </a:r>
          </a:p>
        </p:txBody>
      </p:sp>
      <p:sp>
        <p:nvSpPr>
          <p:cNvPr id="1231924" name="Freeform 52"/>
          <p:cNvSpPr>
            <a:spLocks/>
          </p:cNvSpPr>
          <p:nvPr/>
        </p:nvSpPr>
        <p:spPr bwMode="auto">
          <a:xfrm>
            <a:off x="900113" y="5118100"/>
            <a:ext cx="3344862" cy="635000"/>
          </a:xfrm>
          <a:custGeom>
            <a:avLst/>
            <a:gdLst>
              <a:gd name="T0" fmla="*/ 2107 w 2107"/>
              <a:gd name="T1" fmla="*/ 0 h 560"/>
              <a:gd name="T2" fmla="*/ 0 w 2107"/>
              <a:gd name="T3" fmla="*/ 227 h 560"/>
              <a:gd name="T4" fmla="*/ 0 w 2107"/>
              <a:gd name="T5" fmla="*/ 560 h 560"/>
              <a:gd name="T6" fmla="*/ 0 60000 65536"/>
              <a:gd name="T7" fmla="*/ 0 60000 65536"/>
              <a:gd name="T8" fmla="*/ 0 60000 65536"/>
              <a:gd name="T9" fmla="*/ 0 w 2107"/>
              <a:gd name="T10" fmla="*/ 0 h 560"/>
              <a:gd name="T11" fmla="*/ 2107 w 2107"/>
              <a:gd name="T12" fmla="*/ 560 h 560"/>
            </a:gdLst>
            <a:ahLst/>
            <a:cxnLst>
              <a:cxn ang="T6">
                <a:pos x="T0" y="T1"/>
              </a:cxn>
              <a:cxn ang="T7">
                <a:pos x="T2" y="T3"/>
              </a:cxn>
              <a:cxn ang="T8">
                <a:pos x="T4" y="T5"/>
              </a:cxn>
            </a:cxnLst>
            <a:rect l="T9" t="T10" r="T11" b="T12"/>
            <a:pathLst>
              <a:path w="2107" h="560">
                <a:moveTo>
                  <a:pt x="2107" y="0"/>
                </a:moveTo>
                <a:lnTo>
                  <a:pt x="0" y="227"/>
                </a:lnTo>
                <a:lnTo>
                  <a:pt x="0" y="560"/>
                </a:ln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3269" name="Rectangle 53"/>
          <p:cNvSpPr>
            <a:spLocks noGrp="1" noChangeArrowheads="1"/>
          </p:cNvSpPr>
          <p:nvPr>
            <p:ph type="title"/>
          </p:nvPr>
        </p:nvSpPr>
        <p:spPr/>
        <p:txBody>
          <a:bodyPr/>
          <a:lstStyle/>
          <a:p>
            <a:pPr eaLnBrk="1" hangingPunct="1"/>
            <a:r>
              <a:rPr lang="en-US"/>
              <a:t>Read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31921"/>
                                        </p:tgtEl>
                                        <p:attrNameLst>
                                          <p:attrName>style.visibility</p:attrName>
                                        </p:attrNameLst>
                                      </p:cBhvr>
                                      <p:to>
                                        <p:strVal val="visible"/>
                                      </p:to>
                                    </p:set>
                                    <p:animEffect transition="in" filter="wipe(left)">
                                      <p:cBhvr>
                                        <p:cTn id="7" dur="500"/>
                                        <p:tgtEl>
                                          <p:spTgt spid="1231921"/>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319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231924"/>
                                        </p:tgtEl>
                                        <p:attrNameLst>
                                          <p:attrName>style.visibility</p:attrName>
                                        </p:attrNameLst>
                                      </p:cBhvr>
                                      <p:to>
                                        <p:strVal val="visible"/>
                                      </p:to>
                                    </p:set>
                                    <p:animEffect transition="in" filter="wipe(up)">
                                      <p:cBhvr>
                                        <p:cTn id="15" dur="500"/>
                                        <p:tgtEl>
                                          <p:spTgt spid="123192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 presetClass="emph" presetSubtype="0" fill="hold" nodeType="clickEffect">
                                  <p:stCondLst>
                                    <p:cond delay="0"/>
                                  </p:stCondLst>
                                  <p:childTnLst>
                                    <p:animScale>
                                      <p:cBhvr>
                                        <p:cTn id="19" dur="3000" fill="hold"/>
                                        <p:tgtEl>
                                          <p:spTgt spid="9"/>
                                        </p:tgtEl>
                                      </p:cBhvr>
                                      <p:by x="400000" y="400000"/>
                                    </p:animScale>
                                  </p:childTnLst>
                                </p:cTn>
                              </p:par>
                              <p:par>
                                <p:cTn id="20" presetID="10" presetClass="exit" presetSubtype="0" fill="hold" grpId="1" nodeType="withEffect">
                                  <p:stCondLst>
                                    <p:cond delay="0"/>
                                  </p:stCondLst>
                                  <p:childTnLst>
                                    <p:animEffect transition="out" filter="fade">
                                      <p:cBhvr>
                                        <p:cTn id="21" dur="2000"/>
                                        <p:tgtEl>
                                          <p:spTgt spid="1231921"/>
                                        </p:tgtEl>
                                      </p:cBhvr>
                                    </p:animEffect>
                                    <p:set>
                                      <p:cBhvr>
                                        <p:cTn id="22" dur="1" fill="hold">
                                          <p:stCondLst>
                                            <p:cond delay="1999"/>
                                          </p:stCondLst>
                                        </p:cTn>
                                        <p:tgtEl>
                                          <p:spTgt spid="1231921"/>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2000"/>
                                        <p:tgtEl>
                                          <p:spTgt spid="1231924"/>
                                        </p:tgtEl>
                                      </p:cBhvr>
                                    </p:animEffect>
                                    <p:set>
                                      <p:cBhvr>
                                        <p:cTn id="25" dur="1" fill="hold">
                                          <p:stCondLst>
                                            <p:cond delay="1999"/>
                                          </p:stCondLst>
                                        </p:cTn>
                                        <p:tgtEl>
                                          <p:spTgt spid="1231924"/>
                                        </p:tgtEl>
                                        <p:attrNameLst>
                                          <p:attrName>style.visibility</p:attrName>
                                        </p:attrNameLst>
                                      </p:cBhvr>
                                      <p:to>
                                        <p:strVal val="hidden"/>
                                      </p:to>
                                    </p:set>
                                  </p:childTnLst>
                                </p:cTn>
                              </p:par>
                              <p:par>
                                <p:cTn id="26" presetID="10" presetClass="exit" presetSubtype="0" fill="hold" grpId="1" nodeType="withEffect">
                                  <p:stCondLst>
                                    <p:cond delay="0"/>
                                  </p:stCondLst>
                                  <p:childTnLst>
                                    <p:animEffect transition="out" filter="fade">
                                      <p:cBhvr>
                                        <p:cTn id="27" dur="2000"/>
                                        <p:tgtEl>
                                          <p:spTgt spid="1231923"/>
                                        </p:tgtEl>
                                      </p:cBhvr>
                                    </p:animEffect>
                                    <p:set>
                                      <p:cBhvr>
                                        <p:cTn id="28" dur="1" fill="hold">
                                          <p:stCondLst>
                                            <p:cond delay="1999"/>
                                          </p:stCondLst>
                                        </p:cTn>
                                        <p:tgtEl>
                                          <p:spTgt spid="1231923"/>
                                        </p:tgtEl>
                                        <p:attrNameLst>
                                          <p:attrName>style.visibility</p:attrName>
                                        </p:attrNameLst>
                                      </p:cBhvr>
                                      <p:to>
                                        <p:strVal val="hidden"/>
                                      </p:to>
                                    </p:set>
                                  </p:childTnLst>
                                </p:cTn>
                              </p:par>
                              <p:par>
                                <p:cTn id="29" presetID="10" presetClass="exit" presetSubtype="0" fill="hold" grpId="0" nodeType="withEffect">
                                  <p:stCondLst>
                                    <p:cond delay="0"/>
                                  </p:stCondLst>
                                  <p:childTnLst>
                                    <p:animEffect transition="out" filter="fade">
                                      <p:cBhvr>
                                        <p:cTn id="30" dur="2000"/>
                                        <p:tgtEl>
                                          <p:spTgt spid="1231922"/>
                                        </p:tgtEl>
                                      </p:cBhvr>
                                    </p:animEffect>
                                    <p:set>
                                      <p:cBhvr>
                                        <p:cTn id="31" dur="1" fill="hold">
                                          <p:stCondLst>
                                            <p:cond delay="1999"/>
                                          </p:stCondLst>
                                        </p:cTn>
                                        <p:tgtEl>
                                          <p:spTgt spid="1231922"/>
                                        </p:tgtEl>
                                        <p:attrNameLst>
                                          <p:attrName>style.visibility</p:attrName>
                                        </p:attrNameLst>
                                      </p:cBhvr>
                                      <p:to>
                                        <p:strVal val="hidden"/>
                                      </p:to>
                                    </p:set>
                                  </p:childTnLst>
                                </p:cTn>
                              </p:par>
                              <p:par>
                                <p:cTn id="32" presetID="56" presetClass="path" presetSubtype="0" accel="50000" decel="50000" fill="hold" nodeType="withEffect">
                                  <p:stCondLst>
                                    <p:cond delay="0"/>
                                  </p:stCondLst>
                                  <p:childTnLst>
                                    <p:animMotion origin="layout" path="M -3.05556E-6 1.85185E-6 L 0.40139 -0.29097 " pathEditMode="relative" rAng="0" ptsTypes="AA">
                                      <p:cBhvr>
                                        <p:cTn id="33" dur="3000" fill="hold"/>
                                        <p:tgtEl>
                                          <p:spTgt spid="9"/>
                                        </p:tgtEl>
                                        <p:attrNameLst>
                                          <p:attrName>ppt_x</p:attrName>
                                          <p:attrName>ppt_y</p:attrName>
                                        </p:attrNameLst>
                                      </p:cBhvr>
                                      <p:rCtr x="20069" y="-14560"/>
                                    </p:animMotion>
                                  </p:childTnLst>
                                </p:cTn>
                              </p:par>
                            </p:childTnLst>
                          </p:cTn>
                        </p:par>
                        <p:par>
                          <p:cTn id="34" fill="hold" nodeType="afterGroup">
                            <p:stCondLst>
                              <p:cond delay="3000"/>
                            </p:stCondLst>
                            <p:childTnLst>
                              <p:par>
                                <p:cTn id="35" presetID="1" presetClass="exit" presetSubtype="0" fill="hold" nodeType="afterEffect">
                                  <p:stCondLst>
                                    <p:cond delay="0"/>
                                  </p:stCondLst>
                                  <p:childTnLst>
                                    <p:set>
                                      <p:cBhvr>
                                        <p:cTn id="36" dur="1" fill="hold">
                                          <p:stCondLst>
                                            <p:cond delay="0"/>
                                          </p:stCondLst>
                                        </p:cTn>
                                        <p:tgtEl>
                                          <p:spTgt spid="9"/>
                                        </p:tgtEl>
                                        <p:attrNameLst>
                                          <p:attrName>style.visibility</p:attrName>
                                        </p:attrNameLst>
                                      </p:cBhvr>
                                      <p:to>
                                        <p:strVal val="hidden"/>
                                      </p:to>
                                    </p:set>
                                  </p:childTnLst>
                                </p:cTn>
                              </p:par>
                            </p:childTnLst>
                          </p:cTn>
                        </p:par>
                        <p:par>
                          <p:cTn id="37" fill="hold" nodeType="afterGroup">
                            <p:stCondLst>
                              <p:cond delay="3000"/>
                            </p:stCondLst>
                            <p:childTnLst>
                              <p:par>
                                <p:cTn id="38" presetID="1" presetClass="entr" presetSubtype="0"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921" grpId="0" animBg="1"/>
      <p:bldP spid="1231921" grpId="1" animBg="1"/>
      <p:bldP spid="1231922" grpId="0"/>
      <p:bldP spid="1231923" grpId="0"/>
      <p:bldP spid="1231923" grpId="1"/>
      <p:bldP spid="1231924" grpId="0" animBg="1"/>
      <p:bldP spid="1231924" grpId="1"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619375" y="3800475"/>
            <a:ext cx="3941763" cy="2119313"/>
            <a:chOff x="1974" y="2358"/>
            <a:chExt cx="1680" cy="768"/>
          </a:xfrm>
        </p:grpSpPr>
        <p:sp>
          <p:nvSpPr>
            <p:cNvPr id="1233923" name="Oval 3"/>
            <p:cNvSpPr>
              <a:spLocks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3924" name="Oval 4"/>
            <p:cNvSpPr>
              <a:spLocks noChangeArrowheads="1"/>
            </p:cNvSpPr>
            <p:nvPr/>
          </p:nvSpPr>
          <p:spPr bwMode="auto">
            <a:xfrm>
              <a:off x="2718" y="2694"/>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3" name="Group 5"/>
          <p:cNvGrpSpPr>
            <a:grpSpLocks/>
          </p:cNvGrpSpPr>
          <p:nvPr/>
        </p:nvGrpSpPr>
        <p:grpSpPr bwMode="auto">
          <a:xfrm>
            <a:off x="2619375" y="3476625"/>
            <a:ext cx="3941763" cy="2119313"/>
            <a:chOff x="1974" y="2154"/>
            <a:chExt cx="1680" cy="768"/>
          </a:xfrm>
        </p:grpSpPr>
        <p:sp>
          <p:nvSpPr>
            <p:cNvPr id="1233926" name="Oval 6"/>
            <p:cNvSpPr>
              <a:spLocks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3927" name="Oval 7"/>
            <p:cNvSpPr>
              <a:spLocks noChangeArrowheads="1"/>
            </p:cNvSpPr>
            <p:nvPr/>
          </p:nvSpPr>
          <p:spPr bwMode="auto">
            <a:xfrm>
              <a:off x="2718" y="2490"/>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4" name="Group 8"/>
          <p:cNvGrpSpPr>
            <a:grpSpLocks/>
          </p:cNvGrpSpPr>
          <p:nvPr/>
        </p:nvGrpSpPr>
        <p:grpSpPr bwMode="auto">
          <a:xfrm>
            <a:off x="2619375" y="3152775"/>
            <a:ext cx="3941763" cy="2119313"/>
            <a:chOff x="1974" y="1950"/>
            <a:chExt cx="1680" cy="768"/>
          </a:xfrm>
        </p:grpSpPr>
        <p:sp>
          <p:nvSpPr>
            <p:cNvPr id="1233929" name="Oval 9"/>
            <p:cNvSpPr>
              <a:spLocks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3930" name="Oval 10"/>
            <p:cNvSpPr>
              <a:spLocks noChangeArrowheads="1"/>
            </p:cNvSpPr>
            <p:nvPr/>
          </p:nvSpPr>
          <p:spPr bwMode="auto">
            <a:xfrm>
              <a:off x="2718" y="2286"/>
              <a:ext cx="168" cy="77"/>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 name="Group 11"/>
          <p:cNvGrpSpPr>
            <a:grpSpLocks/>
          </p:cNvGrpSpPr>
          <p:nvPr/>
        </p:nvGrpSpPr>
        <p:grpSpPr bwMode="auto">
          <a:xfrm>
            <a:off x="2619375" y="2828925"/>
            <a:ext cx="3941763" cy="2119313"/>
            <a:chOff x="1974" y="1746"/>
            <a:chExt cx="1680" cy="768"/>
          </a:xfrm>
        </p:grpSpPr>
        <p:sp>
          <p:nvSpPr>
            <p:cNvPr id="1233932" name="Oval 12"/>
            <p:cNvSpPr>
              <a:spLocks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3933" name="Oval 13"/>
            <p:cNvSpPr>
              <a:spLocks noChangeArrowheads="1"/>
            </p:cNvSpPr>
            <p:nvPr/>
          </p:nvSpPr>
          <p:spPr bwMode="auto">
            <a:xfrm>
              <a:off x="2718" y="2082"/>
              <a:ext cx="168" cy="77"/>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4278" name="Group 15"/>
          <p:cNvGrpSpPr>
            <a:grpSpLocks/>
          </p:cNvGrpSpPr>
          <p:nvPr/>
        </p:nvGrpSpPr>
        <p:grpSpPr bwMode="auto">
          <a:xfrm>
            <a:off x="2619375" y="2505075"/>
            <a:ext cx="3941763" cy="2119313"/>
            <a:chOff x="1974" y="1542"/>
            <a:chExt cx="1680" cy="768"/>
          </a:xfrm>
        </p:grpSpPr>
        <p:sp>
          <p:nvSpPr>
            <p:cNvPr id="1233936" name="Oval 16"/>
            <p:cNvSpPr>
              <a:spLocks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4378" name="Oval 17"/>
            <p:cNvSpPr>
              <a:spLocks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nvGrpSpPr>
          <p:cNvPr id="7" name="Group 18"/>
          <p:cNvGrpSpPr>
            <a:grpSpLocks/>
          </p:cNvGrpSpPr>
          <p:nvPr/>
        </p:nvGrpSpPr>
        <p:grpSpPr bwMode="auto">
          <a:xfrm>
            <a:off x="2614613" y="2508250"/>
            <a:ext cx="3941762" cy="2119313"/>
            <a:chOff x="1647" y="1427"/>
            <a:chExt cx="2483" cy="1335"/>
          </a:xfrm>
        </p:grpSpPr>
        <p:grpSp>
          <p:nvGrpSpPr>
            <p:cNvPr id="54334" name="Group 19"/>
            <p:cNvGrpSpPr>
              <a:grpSpLocks/>
            </p:cNvGrpSpPr>
            <p:nvPr/>
          </p:nvGrpSpPr>
          <p:grpSpPr bwMode="auto">
            <a:xfrm>
              <a:off x="1647" y="1427"/>
              <a:ext cx="2483" cy="1335"/>
              <a:chOff x="1974" y="1542"/>
              <a:chExt cx="1680" cy="768"/>
            </a:xfrm>
          </p:grpSpPr>
          <p:sp>
            <p:nvSpPr>
              <p:cNvPr id="54375" name="Oval 20"/>
              <p:cNvSpPr>
                <a:spLocks noChangeArrowheads="1"/>
              </p:cNvSpPr>
              <p:nvPr/>
            </p:nvSpPr>
            <p:spPr bwMode="auto">
              <a:xfrm>
                <a:off x="1974" y="1542"/>
                <a:ext cx="1680" cy="768"/>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4376" name="Oval 21"/>
              <p:cNvSpPr>
                <a:spLocks noChangeArrowheads="1"/>
              </p:cNvSpPr>
              <p:nvPr/>
            </p:nvSpPr>
            <p:spPr bwMode="auto">
              <a:xfrm>
                <a:off x="2718" y="1878"/>
                <a:ext cx="168" cy="77"/>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sp>
          <p:nvSpPr>
            <p:cNvPr id="54335" name="Oval 22"/>
            <p:cNvSpPr>
              <a:spLocks noChangeArrowheads="1"/>
            </p:cNvSpPr>
            <p:nvPr/>
          </p:nvSpPr>
          <p:spPr bwMode="auto">
            <a:xfrm>
              <a:off x="1829" y="1501"/>
              <a:ext cx="2112" cy="1161"/>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4336" name="Oval 23"/>
            <p:cNvSpPr>
              <a:spLocks noChangeArrowheads="1"/>
            </p:cNvSpPr>
            <p:nvPr/>
          </p:nvSpPr>
          <p:spPr bwMode="auto">
            <a:xfrm>
              <a:off x="1997" y="1596"/>
              <a:ext cx="1798" cy="977"/>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4337" name="Oval 24"/>
            <p:cNvSpPr>
              <a:spLocks noChangeArrowheads="1"/>
            </p:cNvSpPr>
            <p:nvPr/>
          </p:nvSpPr>
          <p:spPr bwMode="auto">
            <a:xfrm>
              <a:off x="2162" y="1700"/>
              <a:ext cx="1449" cy="775"/>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4338" name="Oval 25"/>
            <p:cNvSpPr>
              <a:spLocks noChangeArrowheads="1"/>
            </p:cNvSpPr>
            <p:nvPr/>
          </p:nvSpPr>
          <p:spPr bwMode="auto">
            <a:xfrm>
              <a:off x="2332" y="1786"/>
              <a:ext cx="1118" cy="600"/>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4339" name="Oval 26"/>
            <p:cNvSpPr>
              <a:spLocks noChangeArrowheads="1"/>
            </p:cNvSpPr>
            <p:nvPr/>
          </p:nvSpPr>
          <p:spPr bwMode="auto">
            <a:xfrm>
              <a:off x="2511" y="1890"/>
              <a:ext cx="760" cy="408"/>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cxnSp>
          <p:nvCxnSpPr>
            <p:cNvPr id="54340" name="AutoShape 27"/>
            <p:cNvCxnSpPr>
              <a:cxnSpLocks noChangeShapeType="1"/>
              <a:stCxn id="54336" idx="2"/>
              <a:endCxn id="54335" idx="2"/>
            </p:cNvCxnSpPr>
            <p:nvPr/>
          </p:nvCxnSpPr>
          <p:spPr bwMode="auto">
            <a:xfrm flipH="1" flipV="1">
              <a:off x="1829" y="2082"/>
              <a:ext cx="168" cy="3"/>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1" name="AutoShape 28"/>
            <p:cNvCxnSpPr>
              <a:cxnSpLocks noChangeShapeType="1"/>
              <a:stCxn id="54336" idx="6"/>
              <a:endCxn id="54335" idx="6"/>
            </p:cNvCxnSpPr>
            <p:nvPr/>
          </p:nvCxnSpPr>
          <p:spPr bwMode="auto">
            <a:xfrm flipV="1">
              <a:off x="3795" y="2082"/>
              <a:ext cx="146" cy="3"/>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2" name="AutoShape 29"/>
            <p:cNvCxnSpPr>
              <a:cxnSpLocks noChangeShapeType="1"/>
              <a:stCxn id="54336" idx="4"/>
              <a:endCxn id="54335" idx="4"/>
            </p:cNvCxnSpPr>
            <p:nvPr/>
          </p:nvCxnSpPr>
          <p:spPr bwMode="auto">
            <a:xfrm flipH="1">
              <a:off x="2885" y="2573"/>
              <a:ext cx="11" cy="89"/>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3" name="AutoShape 30"/>
            <p:cNvCxnSpPr>
              <a:cxnSpLocks noChangeShapeType="1"/>
              <a:stCxn id="54337" idx="4"/>
              <a:endCxn id="54338" idx="4"/>
            </p:cNvCxnSpPr>
            <p:nvPr/>
          </p:nvCxnSpPr>
          <p:spPr bwMode="auto">
            <a:xfrm flipV="1">
              <a:off x="2887" y="2386"/>
              <a:ext cx="4" cy="89"/>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4" name="AutoShape 31"/>
            <p:cNvCxnSpPr>
              <a:cxnSpLocks noChangeShapeType="1"/>
              <a:stCxn id="54336" idx="3"/>
              <a:endCxn id="54335" idx="3"/>
            </p:cNvCxnSpPr>
            <p:nvPr/>
          </p:nvCxnSpPr>
          <p:spPr bwMode="auto">
            <a:xfrm flipH="1">
              <a:off x="2138" y="2430"/>
              <a:ext cx="122" cy="62"/>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5" name="AutoShape 32"/>
            <p:cNvCxnSpPr>
              <a:cxnSpLocks noChangeShapeType="1"/>
              <a:stCxn id="54336" idx="5"/>
              <a:endCxn id="54335" idx="5"/>
            </p:cNvCxnSpPr>
            <p:nvPr/>
          </p:nvCxnSpPr>
          <p:spPr bwMode="auto">
            <a:xfrm>
              <a:off x="3532" y="2430"/>
              <a:ext cx="100" cy="62"/>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6" name="AutoShape 33"/>
            <p:cNvCxnSpPr>
              <a:cxnSpLocks noChangeShapeType="1"/>
              <a:stCxn id="54336" idx="7"/>
              <a:endCxn id="54335" idx="7"/>
            </p:cNvCxnSpPr>
            <p:nvPr/>
          </p:nvCxnSpPr>
          <p:spPr bwMode="auto">
            <a:xfrm flipV="1">
              <a:off x="3532" y="1671"/>
              <a:ext cx="100" cy="68"/>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47" name="AutoShape 34"/>
            <p:cNvCxnSpPr>
              <a:cxnSpLocks noChangeShapeType="1"/>
              <a:stCxn id="54336" idx="1"/>
              <a:endCxn id="54335" idx="1"/>
            </p:cNvCxnSpPr>
            <p:nvPr/>
          </p:nvCxnSpPr>
          <p:spPr bwMode="auto">
            <a:xfrm flipH="1" flipV="1">
              <a:off x="2138" y="1671"/>
              <a:ext cx="122" cy="68"/>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54348" name="Oval 35"/>
            <p:cNvSpPr>
              <a:spLocks noChangeArrowheads="1"/>
            </p:cNvSpPr>
            <p:nvPr/>
          </p:nvSpPr>
          <p:spPr bwMode="auto">
            <a:xfrm>
              <a:off x="2655" y="1967"/>
              <a:ext cx="446" cy="251"/>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cxnSp>
          <p:nvCxnSpPr>
            <p:cNvPr id="54349" name="AutoShape 36"/>
            <p:cNvCxnSpPr>
              <a:cxnSpLocks noChangeShapeType="1"/>
              <a:stCxn id="54348" idx="6"/>
              <a:endCxn id="54339" idx="6"/>
            </p:cNvCxnSpPr>
            <p:nvPr/>
          </p:nvCxnSpPr>
          <p:spPr bwMode="auto">
            <a:xfrm>
              <a:off x="3101" y="2093"/>
              <a:ext cx="170" cy="1"/>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50" name="AutoShape 37"/>
            <p:cNvCxnSpPr>
              <a:cxnSpLocks noChangeShapeType="1"/>
              <a:stCxn id="54348" idx="4"/>
              <a:endCxn id="54339" idx="4"/>
            </p:cNvCxnSpPr>
            <p:nvPr/>
          </p:nvCxnSpPr>
          <p:spPr bwMode="auto">
            <a:xfrm>
              <a:off x="2878" y="2218"/>
              <a:ext cx="13" cy="8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51" name="AutoShape 38"/>
            <p:cNvCxnSpPr>
              <a:cxnSpLocks noChangeShapeType="1"/>
              <a:stCxn id="54348" idx="2"/>
              <a:endCxn id="54339" idx="2"/>
            </p:cNvCxnSpPr>
            <p:nvPr/>
          </p:nvCxnSpPr>
          <p:spPr bwMode="auto">
            <a:xfrm flipH="1">
              <a:off x="2511" y="2093"/>
              <a:ext cx="144" cy="1"/>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52" name="AutoShape 39"/>
            <p:cNvCxnSpPr>
              <a:cxnSpLocks noChangeShapeType="1"/>
              <a:stCxn id="54339" idx="3"/>
              <a:endCxn id="54338" idx="3"/>
            </p:cNvCxnSpPr>
            <p:nvPr/>
          </p:nvCxnSpPr>
          <p:spPr bwMode="auto">
            <a:xfrm flipH="1">
              <a:off x="2496" y="2238"/>
              <a:ext cx="126" cy="6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53" name="AutoShape 40"/>
            <p:cNvCxnSpPr>
              <a:cxnSpLocks noChangeShapeType="1"/>
              <a:stCxn id="54339" idx="5"/>
              <a:endCxn id="54338" idx="5"/>
            </p:cNvCxnSpPr>
            <p:nvPr/>
          </p:nvCxnSpPr>
          <p:spPr bwMode="auto">
            <a:xfrm>
              <a:off x="3160" y="2238"/>
              <a:ext cx="126" cy="6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4354" name="AutoShape 41"/>
            <p:cNvCxnSpPr>
              <a:cxnSpLocks noChangeShapeType="1"/>
            </p:cNvCxnSpPr>
            <p:nvPr/>
          </p:nvCxnSpPr>
          <p:spPr bwMode="auto">
            <a:xfrm flipV="1">
              <a:off x="2878" y="1427"/>
              <a:ext cx="11" cy="54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54355" name="Line 42"/>
            <p:cNvSpPr>
              <a:spLocks noChangeShapeType="1"/>
            </p:cNvSpPr>
            <p:nvPr/>
          </p:nvSpPr>
          <p:spPr bwMode="auto">
            <a:xfrm flipV="1">
              <a:off x="3243" y="2006"/>
              <a:ext cx="175" cy="1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56" name="Line 43"/>
            <p:cNvSpPr>
              <a:spLocks noChangeShapeType="1"/>
            </p:cNvSpPr>
            <p:nvPr/>
          </p:nvSpPr>
          <p:spPr bwMode="auto">
            <a:xfrm flipV="1">
              <a:off x="3383" y="1910"/>
              <a:ext cx="122" cy="2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57" name="Line 44"/>
            <p:cNvSpPr>
              <a:spLocks noChangeShapeType="1"/>
            </p:cNvSpPr>
            <p:nvPr/>
          </p:nvSpPr>
          <p:spPr bwMode="auto">
            <a:xfrm flipV="1">
              <a:off x="3470" y="1780"/>
              <a:ext cx="122" cy="7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58" name="Line 45"/>
            <p:cNvSpPr>
              <a:spLocks noChangeShapeType="1"/>
            </p:cNvSpPr>
            <p:nvPr/>
          </p:nvSpPr>
          <p:spPr bwMode="auto">
            <a:xfrm flipV="1">
              <a:off x="3592" y="1579"/>
              <a:ext cx="79" cy="6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59" name="Line 46"/>
            <p:cNvSpPr>
              <a:spLocks noChangeShapeType="1"/>
            </p:cNvSpPr>
            <p:nvPr/>
          </p:nvSpPr>
          <p:spPr bwMode="auto">
            <a:xfrm>
              <a:off x="3933" y="1989"/>
              <a:ext cx="183"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0" name="Line 47"/>
            <p:cNvSpPr>
              <a:spLocks noChangeShapeType="1"/>
            </p:cNvSpPr>
            <p:nvPr/>
          </p:nvSpPr>
          <p:spPr bwMode="auto">
            <a:xfrm>
              <a:off x="3584" y="2181"/>
              <a:ext cx="183" cy="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1" name="Line 48"/>
            <p:cNvSpPr>
              <a:spLocks noChangeShapeType="1"/>
            </p:cNvSpPr>
            <p:nvPr/>
          </p:nvSpPr>
          <p:spPr bwMode="auto">
            <a:xfrm>
              <a:off x="3811" y="2373"/>
              <a:ext cx="157"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2" name="Line 49"/>
            <p:cNvSpPr>
              <a:spLocks noChangeShapeType="1"/>
            </p:cNvSpPr>
            <p:nvPr/>
          </p:nvSpPr>
          <p:spPr bwMode="auto">
            <a:xfrm>
              <a:off x="3374" y="2242"/>
              <a:ext cx="131"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3" name="Line 50"/>
            <p:cNvSpPr>
              <a:spLocks noChangeShapeType="1"/>
            </p:cNvSpPr>
            <p:nvPr/>
          </p:nvSpPr>
          <p:spPr bwMode="auto">
            <a:xfrm>
              <a:off x="3226" y="2425"/>
              <a:ext cx="70" cy="8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4" name="Line 51"/>
            <p:cNvSpPr>
              <a:spLocks noChangeShapeType="1"/>
            </p:cNvSpPr>
            <p:nvPr/>
          </p:nvSpPr>
          <p:spPr bwMode="auto">
            <a:xfrm>
              <a:off x="3269" y="2626"/>
              <a:ext cx="44" cy="9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5" name="Line 52"/>
            <p:cNvSpPr>
              <a:spLocks noChangeShapeType="1"/>
            </p:cNvSpPr>
            <p:nvPr/>
          </p:nvSpPr>
          <p:spPr bwMode="auto">
            <a:xfrm flipH="1">
              <a:off x="2475" y="2626"/>
              <a:ext cx="44" cy="9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6" name="Line 53"/>
            <p:cNvSpPr>
              <a:spLocks noChangeShapeType="1"/>
            </p:cNvSpPr>
            <p:nvPr/>
          </p:nvSpPr>
          <p:spPr bwMode="auto">
            <a:xfrm flipH="1">
              <a:off x="2519" y="2443"/>
              <a:ext cx="61" cy="7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7" name="Line 54"/>
            <p:cNvSpPr>
              <a:spLocks noChangeShapeType="1"/>
            </p:cNvSpPr>
            <p:nvPr/>
          </p:nvSpPr>
          <p:spPr bwMode="auto">
            <a:xfrm flipH="1">
              <a:off x="2283" y="2260"/>
              <a:ext cx="131" cy="3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8" name="Line 55"/>
            <p:cNvSpPr>
              <a:spLocks noChangeShapeType="1"/>
            </p:cNvSpPr>
            <p:nvPr/>
          </p:nvSpPr>
          <p:spPr bwMode="auto">
            <a:xfrm flipH="1">
              <a:off x="1829" y="2373"/>
              <a:ext cx="140"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69" name="Line 56"/>
            <p:cNvSpPr>
              <a:spLocks noChangeShapeType="1"/>
            </p:cNvSpPr>
            <p:nvPr/>
          </p:nvSpPr>
          <p:spPr bwMode="auto">
            <a:xfrm flipH="1">
              <a:off x="2039" y="2190"/>
              <a:ext cx="140" cy="3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70" name="Line 57"/>
            <p:cNvSpPr>
              <a:spLocks noChangeShapeType="1"/>
            </p:cNvSpPr>
            <p:nvPr/>
          </p:nvSpPr>
          <p:spPr bwMode="auto">
            <a:xfrm flipH="1" flipV="1">
              <a:off x="2362" y="1998"/>
              <a:ext cx="166" cy="3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71" name="Line 58"/>
            <p:cNvSpPr>
              <a:spLocks noChangeShapeType="1"/>
            </p:cNvSpPr>
            <p:nvPr/>
          </p:nvSpPr>
          <p:spPr bwMode="auto">
            <a:xfrm flipH="1" flipV="1">
              <a:off x="2266" y="1893"/>
              <a:ext cx="122"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72" name="Line 59"/>
            <p:cNvSpPr>
              <a:spLocks noChangeShapeType="1"/>
            </p:cNvSpPr>
            <p:nvPr/>
          </p:nvSpPr>
          <p:spPr bwMode="auto">
            <a:xfrm flipH="1" flipV="1">
              <a:off x="2161" y="1806"/>
              <a:ext cx="122"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73" name="Line 60"/>
            <p:cNvSpPr>
              <a:spLocks noChangeShapeType="1"/>
            </p:cNvSpPr>
            <p:nvPr/>
          </p:nvSpPr>
          <p:spPr bwMode="auto">
            <a:xfrm flipH="1" flipV="1">
              <a:off x="2091" y="1578"/>
              <a:ext cx="96" cy="5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4374" name="Line 61"/>
            <p:cNvSpPr>
              <a:spLocks noChangeShapeType="1"/>
            </p:cNvSpPr>
            <p:nvPr/>
          </p:nvSpPr>
          <p:spPr bwMode="auto">
            <a:xfrm flipH="1">
              <a:off x="1672" y="1989"/>
              <a:ext cx="175" cy="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graphicFrame>
        <p:nvGraphicFramePr>
          <p:cNvPr id="1233982" name="Group 62"/>
          <p:cNvGraphicFramePr>
            <a:graphicFrameLocks noGrp="1"/>
          </p:cNvGraphicFramePr>
          <p:nvPr/>
        </p:nvGraphicFramePr>
        <p:xfrm>
          <a:off x="7523163" y="884238"/>
          <a:ext cx="1314450" cy="2468772"/>
        </p:xfrm>
        <a:graphic>
          <a:graphicData uri="http://schemas.openxmlformats.org/drawingml/2006/table">
            <a:tbl>
              <a:tblPr/>
              <a:tblGrid>
                <a:gridCol w="1314450">
                  <a:extLst>
                    <a:ext uri="{9D8B030D-6E8A-4147-A177-3AD203B41FA5}">
                      <a16:colId xmlns:a16="http://schemas.microsoft.com/office/drawing/2014/main" val="20000"/>
                    </a:ext>
                  </a:extLst>
                </a:gridCol>
              </a:tblGrid>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file attributes</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234004" name="Line 84"/>
          <p:cNvSpPr>
            <a:spLocks noChangeShapeType="1"/>
          </p:cNvSpPr>
          <p:nvPr/>
        </p:nvSpPr>
        <p:spPr bwMode="auto">
          <a:xfrm flipH="1">
            <a:off x="7162800" y="2951163"/>
            <a:ext cx="457200" cy="23495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05" name="Line 85"/>
          <p:cNvSpPr>
            <a:spLocks noChangeShapeType="1"/>
          </p:cNvSpPr>
          <p:nvPr/>
        </p:nvSpPr>
        <p:spPr bwMode="auto">
          <a:xfrm flipH="1">
            <a:off x="7259638" y="2965450"/>
            <a:ext cx="374650" cy="331788"/>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06" name="Line 86"/>
          <p:cNvSpPr>
            <a:spLocks noChangeShapeType="1"/>
          </p:cNvSpPr>
          <p:nvPr/>
        </p:nvSpPr>
        <p:spPr bwMode="auto">
          <a:xfrm flipH="1">
            <a:off x="7397750" y="2978150"/>
            <a:ext cx="249238" cy="415925"/>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07" name="Freeform 87"/>
          <p:cNvSpPr>
            <a:spLocks/>
          </p:cNvSpPr>
          <p:nvPr/>
        </p:nvSpPr>
        <p:spPr bwMode="auto">
          <a:xfrm>
            <a:off x="3394075" y="3795713"/>
            <a:ext cx="582613" cy="374650"/>
          </a:xfrm>
          <a:custGeom>
            <a:avLst/>
            <a:gdLst>
              <a:gd name="T0" fmla="*/ 0 w 367"/>
              <a:gd name="T1" fmla="*/ 0 h 236"/>
              <a:gd name="T2" fmla="*/ 122 w 367"/>
              <a:gd name="T3" fmla="*/ 140 h 236"/>
              <a:gd name="T4" fmla="*/ 367 w 367"/>
              <a:gd name="T5" fmla="*/ 236 h 236"/>
              <a:gd name="T6" fmla="*/ 0 60000 65536"/>
              <a:gd name="T7" fmla="*/ 0 60000 65536"/>
              <a:gd name="T8" fmla="*/ 0 60000 65536"/>
              <a:gd name="T9" fmla="*/ 0 w 367"/>
              <a:gd name="T10" fmla="*/ 0 h 236"/>
              <a:gd name="T11" fmla="*/ 367 w 367"/>
              <a:gd name="T12" fmla="*/ 236 h 236"/>
            </a:gdLst>
            <a:ahLst/>
            <a:cxnLst>
              <a:cxn ang="T6">
                <a:pos x="T0" y="T1"/>
              </a:cxn>
              <a:cxn ang="T7">
                <a:pos x="T2" y="T3"/>
              </a:cxn>
              <a:cxn ang="T8">
                <a:pos x="T4" y="T5"/>
              </a:cxn>
            </a:cxnLst>
            <a:rect l="T9" t="T10" r="T11" b="T12"/>
            <a:pathLst>
              <a:path w="367" h="236">
                <a:moveTo>
                  <a:pt x="0" y="0"/>
                </a:moveTo>
                <a:cubicBezTo>
                  <a:pt x="30" y="50"/>
                  <a:pt x="61" y="101"/>
                  <a:pt x="122" y="140"/>
                </a:cubicBezTo>
                <a:cubicBezTo>
                  <a:pt x="183" y="179"/>
                  <a:pt x="275" y="207"/>
                  <a:pt x="367" y="236"/>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08" name="Freeform 88"/>
          <p:cNvSpPr>
            <a:spLocks/>
          </p:cNvSpPr>
          <p:nvPr/>
        </p:nvSpPr>
        <p:spPr bwMode="auto">
          <a:xfrm>
            <a:off x="4017963" y="4489450"/>
            <a:ext cx="1136650" cy="68263"/>
          </a:xfrm>
          <a:custGeom>
            <a:avLst/>
            <a:gdLst>
              <a:gd name="T0" fmla="*/ 0 w 716"/>
              <a:gd name="T1" fmla="*/ 0 h 43"/>
              <a:gd name="T2" fmla="*/ 366 w 716"/>
              <a:gd name="T3" fmla="*/ 43 h 43"/>
              <a:gd name="T4" fmla="*/ 716 w 716"/>
              <a:gd name="T5" fmla="*/ 0 h 43"/>
              <a:gd name="T6" fmla="*/ 0 60000 65536"/>
              <a:gd name="T7" fmla="*/ 0 60000 65536"/>
              <a:gd name="T8" fmla="*/ 0 60000 65536"/>
              <a:gd name="T9" fmla="*/ 0 w 716"/>
              <a:gd name="T10" fmla="*/ 0 h 43"/>
              <a:gd name="T11" fmla="*/ 716 w 716"/>
              <a:gd name="T12" fmla="*/ 43 h 43"/>
            </a:gdLst>
            <a:ahLst/>
            <a:cxnLst>
              <a:cxn ang="T6">
                <a:pos x="T0" y="T1"/>
              </a:cxn>
              <a:cxn ang="T7">
                <a:pos x="T2" y="T3"/>
              </a:cxn>
              <a:cxn ang="T8">
                <a:pos x="T4" y="T5"/>
              </a:cxn>
            </a:cxnLst>
            <a:rect l="T9" t="T10" r="T11" b="T12"/>
            <a:pathLst>
              <a:path w="716" h="43">
                <a:moveTo>
                  <a:pt x="0" y="0"/>
                </a:moveTo>
                <a:cubicBezTo>
                  <a:pt x="123" y="21"/>
                  <a:pt x="247" y="43"/>
                  <a:pt x="366" y="43"/>
                </a:cubicBezTo>
                <a:cubicBezTo>
                  <a:pt x="485" y="43"/>
                  <a:pt x="600" y="21"/>
                  <a:pt x="716"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09" name="Freeform 89"/>
          <p:cNvSpPr>
            <a:spLocks/>
          </p:cNvSpPr>
          <p:nvPr/>
        </p:nvSpPr>
        <p:spPr bwMode="auto">
          <a:xfrm>
            <a:off x="5694363" y="3200400"/>
            <a:ext cx="206375" cy="457200"/>
          </a:xfrm>
          <a:custGeom>
            <a:avLst/>
            <a:gdLst>
              <a:gd name="T0" fmla="*/ 105 w 130"/>
              <a:gd name="T1" fmla="*/ 288 h 288"/>
              <a:gd name="T2" fmla="*/ 113 w 130"/>
              <a:gd name="T3" fmla="*/ 148 h 288"/>
              <a:gd name="T4" fmla="*/ 0 w 130"/>
              <a:gd name="T5" fmla="*/ 0 h 288"/>
              <a:gd name="T6" fmla="*/ 0 60000 65536"/>
              <a:gd name="T7" fmla="*/ 0 60000 65536"/>
              <a:gd name="T8" fmla="*/ 0 60000 65536"/>
              <a:gd name="T9" fmla="*/ 0 w 130"/>
              <a:gd name="T10" fmla="*/ 0 h 288"/>
              <a:gd name="T11" fmla="*/ 130 w 130"/>
              <a:gd name="T12" fmla="*/ 288 h 288"/>
            </a:gdLst>
            <a:ahLst/>
            <a:cxnLst>
              <a:cxn ang="T6">
                <a:pos x="T0" y="T1"/>
              </a:cxn>
              <a:cxn ang="T7">
                <a:pos x="T2" y="T3"/>
              </a:cxn>
              <a:cxn ang="T8">
                <a:pos x="T4" y="T5"/>
              </a:cxn>
            </a:cxnLst>
            <a:rect l="T9" t="T10" r="T11" b="T12"/>
            <a:pathLst>
              <a:path w="130" h="288">
                <a:moveTo>
                  <a:pt x="105" y="288"/>
                </a:moveTo>
                <a:cubicBezTo>
                  <a:pt x="117" y="242"/>
                  <a:pt x="130" y="196"/>
                  <a:pt x="113" y="148"/>
                </a:cubicBezTo>
                <a:cubicBezTo>
                  <a:pt x="96" y="100"/>
                  <a:pt x="48" y="50"/>
                  <a:pt x="0"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10" name="Freeform 90"/>
          <p:cNvSpPr>
            <a:spLocks/>
          </p:cNvSpPr>
          <p:nvPr/>
        </p:nvSpPr>
        <p:spPr bwMode="auto">
          <a:xfrm>
            <a:off x="4641850" y="3311525"/>
            <a:ext cx="414338" cy="193675"/>
          </a:xfrm>
          <a:custGeom>
            <a:avLst/>
            <a:gdLst>
              <a:gd name="T0" fmla="*/ 0 w 261"/>
              <a:gd name="T1" fmla="*/ 0 h 122"/>
              <a:gd name="T2" fmla="*/ 192 w 261"/>
              <a:gd name="T3" fmla="*/ 43 h 122"/>
              <a:gd name="T4" fmla="*/ 261 w 261"/>
              <a:gd name="T5" fmla="*/ 122 h 122"/>
              <a:gd name="T6" fmla="*/ 0 60000 65536"/>
              <a:gd name="T7" fmla="*/ 0 60000 65536"/>
              <a:gd name="T8" fmla="*/ 0 60000 65536"/>
              <a:gd name="T9" fmla="*/ 0 w 261"/>
              <a:gd name="T10" fmla="*/ 0 h 122"/>
              <a:gd name="T11" fmla="*/ 261 w 261"/>
              <a:gd name="T12" fmla="*/ 122 h 122"/>
            </a:gdLst>
            <a:ahLst/>
            <a:cxnLst>
              <a:cxn ang="T6">
                <a:pos x="T0" y="T1"/>
              </a:cxn>
              <a:cxn ang="T7">
                <a:pos x="T2" y="T3"/>
              </a:cxn>
              <a:cxn ang="T8">
                <a:pos x="T4" y="T5"/>
              </a:cxn>
            </a:cxnLst>
            <a:rect l="T9" t="T10" r="T11" b="T12"/>
            <a:pathLst>
              <a:path w="261" h="122">
                <a:moveTo>
                  <a:pt x="0" y="0"/>
                </a:moveTo>
                <a:cubicBezTo>
                  <a:pt x="74" y="11"/>
                  <a:pt x="148" y="23"/>
                  <a:pt x="192" y="43"/>
                </a:cubicBezTo>
                <a:cubicBezTo>
                  <a:pt x="236" y="63"/>
                  <a:pt x="248" y="92"/>
                  <a:pt x="261" y="122"/>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11" name="Freeform 91"/>
          <p:cNvSpPr>
            <a:spLocks/>
          </p:cNvSpPr>
          <p:nvPr/>
        </p:nvSpPr>
        <p:spPr bwMode="auto">
          <a:xfrm>
            <a:off x="3754438" y="3006725"/>
            <a:ext cx="762000" cy="249238"/>
          </a:xfrm>
          <a:custGeom>
            <a:avLst/>
            <a:gdLst>
              <a:gd name="T0" fmla="*/ 0 w 480"/>
              <a:gd name="T1" fmla="*/ 157 h 157"/>
              <a:gd name="T2" fmla="*/ 175 w 480"/>
              <a:gd name="T3" fmla="*/ 43 h 157"/>
              <a:gd name="T4" fmla="*/ 480 w 480"/>
              <a:gd name="T5" fmla="*/ 0 h 157"/>
              <a:gd name="T6" fmla="*/ 0 60000 65536"/>
              <a:gd name="T7" fmla="*/ 0 60000 65536"/>
              <a:gd name="T8" fmla="*/ 0 60000 65536"/>
              <a:gd name="T9" fmla="*/ 0 w 480"/>
              <a:gd name="T10" fmla="*/ 0 h 157"/>
              <a:gd name="T11" fmla="*/ 480 w 480"/>
              <a:gd name="T12" fmla="*/ 157 h 157"/>
            </a:gdLst>
            <a:ahLst/>
            <a:cxnLst>
              <a:cxn ang="T6">
                <a:pos x="T0" y="T1"/>
              </a:cxn>
              <a:cxn ang="T7">
                <a:pos x="T2" y="T3"/>
              </a:cxn>
              <a:cxn ang="T8">
                <a:pos x="T4" y="T5"/>
              </a:cxn>
            </a:cxnLst>
            <a:rect l="T9" t="T10" r="T11" b="T12"/>
            <a:pathLst>
              <a:path w="480" h="157">
                <a:moveTo>
                  <a:pt x="0" y="157"/>
                </a:moveTo>
                <a:cubicBezTo>
                  <a:pt x="47" y="113"/>
                  <a:pt x="95" y="69"/>
                  <a:pt x="175" y="43"/>
                </a:cubicBezTo>
                <a:cubicBezTo>
                  <a:pt x="255" y="17"/>
                  <a:pt x="367" y="8"/>
                  <a:pt x="480"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12" name="Freeform 92"/>
          <p:cNvSpPr>
            <a:spLocks/>
          </p:cNvSpPr>
          <p:nvPr/>
        </p:nvSpPr>
        <p:spPr bwMode="auto">
          <a:xfrm>
            <a:off x="3490913" y="2563813"/>
            <a:ext cx="1039812" cy="207962"/>
          </a:xfrm>
          <a:custGeom>
            <a:avLst/>
            <a:gdLst>
              <a:gd name="T0" fmla="*/ 0 w 655"/>
              <a:gd name="T1" fmla="*/ 131 h 131"/>
              <a:gd name="T2" fmla="*/ 297 w 655"/>
              <a:gd name="T3" fmla="*/ 35 h 131"/>
              <a:gd name="T4" fmla="*/ 655 w 655"/>
              <a:gd name="T5" fmla="*/ 0 h 131"/>
              <a:gd name="T6" fmla="*/ 0 60000 65536"/>
              <a:gd name="T7" fmla="*/ 0 60000 65536"/>
              <a:gd name="T8" fmla="*/ 0 60000 65536"/>
              <a:gd name="T9" fmla="*/ 0 w 655"/>
              <a:gd name="T10" fmla="*/ 0 h 131"/>
              <a:gd name="T11" fmla="*/ 655 w 655"/>
              <a:gd name="T12" fmla="*/ 131 h 131"/>
            </a:gdLst>
            <a:ahLst/>
            <a:cxnLst>
              <a:cxn ang="T6">
                <a:pos x="T0" y="T1"/>
              </a:cxn>
              <a:cxn ang="T7">
                <a:pos x="T2" y="T3"/>
              </a:cxn>
              <a:cxn ang="T8">
                <a:pos x="T4" y="T5"/>
              </a:cxn>
            </a:cxnLst>
            <a:rect l="T9" t="T10" r="T11" b="T12"/>
            <a:pathLst>
              <a:path w="655" h="131">
                <a:moveTo>
                  <a:pt x="0" y="131"/>
                </a:moveTo>
                <a:cubicBezTo>
                  <a:pt x="94" y="94"/>
                  <a:pt x="188" y="57"/>
                  <a:pt x="297" y="35"/>
                </a:cubicBezTo>
                <a:cubicBezTo>
                  <a:pt x="406" y="13"/>
                  <a:pt x="530" y="6"/>
                  <a:pt x="655" y="0"/>
                </a:cubicBezTo>
              </a:path>
            </a:pathLst>
          </a:custGeom>
          <a:noFill/>
          <a:ln w="38100" cmpd="sng">
            <a:pattFill prst="wdUpDiag">
              <a:fgClr>
                <a:schemeClr val="hlink"/>
              </a:fgClr>
              <a:bgClr>
                <a:schemeClr val="folHlink"/>
              </a:bgClr>
            </a:patt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13" name="Freeform 93"/>
          <p:cNvSpPr>
            <a:spLocks/>
          </p:cNvSpPr>
          <p:nvPr/>
        </p:nvSpPr>
        <p:spPr bwMode="auto">
          <a:xfrm>
            <a:off x="4252913" y="827088"/>
            <a:ext cx="3228975" cy="1749425"/>
          </a:xfrm>
          <a:custGeom>
            <a:avLst/>
            <a:gdLst>
              <a:gd name="T0" fmla="*/ 0 w 2034"/>
              <a:gd name="T1" fmla="*/ 1102 h 1102"/>
              <a:gd name="T2" fmla="*/ 454 w 2034"/>
              <a:gd name="T3" fmla="*/ 177 h 1102"/>
              <a:gd name="T4" fmla="*/ 2034 w 2034"/>
              <a:gd name="T5" fmla="*/ 38 h 1102"/>
              <a:gd name="T6" fmla="*/ 0 60000 65536"/>
              <a:gd name="T7" fmla="*/ 0 60000 65536"/>
              <a:gd name="T8" fmla="*/ 0 60000 65536"/>
              <a:gd name="T9" fmla="*/ 0 w 2034"/>
              <a:gd name="T10" fmla="*/ 0 h 1102"/>
              <a:gd name="T11" fmla="*/ 2034 w 2034"/>
              <a:gd name="T12" fmla="*/ 1102 h 1102"/>
            </a:gdLst>
            <a:ahLst/>
            <a:cxnLst>
              <a:cxn ang="T6">
                <a:pos x="T0" y="T1"/>
              </a:cxn>
              <a:cxn ang="T7">
                <a:pos x="T2" y="T3"/>
              </a:cxn>
              <a:cxn ang="T8">
                <a:pos x="T4" y="T5"/>
              </a:cxn>
            </a:cxnLst>
            <a:rect l="T9" t="T10" r="T11" b="T12"/>
            <a:pathLst>
              <a:path w="2034" h="1102">
                <a:moveTo>
                  <a:pt x="0" y="1102"/>
                </a:moveTo>
                <a:cubicBezTo>
                  <a:pt x="57" y="728"/>
                  <a:pt x="115" y="354"/>
                  <a:pt x="454" y="177"/>
                </a:cubicBezTo>
                <a:cubicBezTo>
                  <a:pt x="793" y="0"/>
                  <a:pt x="1413" y="19"/>
                  <a:pt x="2034" y="38"/>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14" name="Line 94"/>
          <p:cNvSpPr>
            <a:spLocks noChangeShapeType="1"/>
          </p:cNvSpPr>
          <p:nvPr/>
        </p:nvSpPr>
        <p:spPr bwMode="auto">
          <a:xfrm flipH="1">
            <a:off x="4114800" y="1565275"/>
            <a:ext cx="3519488" cy="1497013"/>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15" name="Line 95"/>
          <p:cNvSpPr>
            <a:spLocks noChangeShapeType="1"/>
          </p:cNvSpPr>
          <p:nvPr/>
        </p:nvSpPr>
        <p:spPr bwMode="auto">
          <a:xfrm flipH="1">
            <a:off x="4891088" y="1855788"/>
            <a:ext cx="2728912" cy="152400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16" name="Line 96"/>
          <p:cNvSpPr>
            <a:spLocks noChangeShapeType="1"/>
          </p:cNvSpPr>
          <p:nvPr/>
        </p:nvSpPr>
        <p:spPr bwMode="auto">
          <a:xfrm flipH="1">
            <a:off x="5832475" y="2119313"/>
            <a:ext cx="1787525" cy="1260475"/>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17" name="Line 97"/>
          <p:cNvSpPr>
            <a:spLocks noChangeShapeType="1"/>
          </p:cNvSpPr>
          <p:nvPr/>
        </p:nvSpPr>
        <p:spPr bwMode="auto">
          <a:xfrm flipH="1">
            <a:off x="3630613" y="2397125"/>
            <a:ext cx="3989387" cy="160655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4018" name="Line 98"/>
          <p:cNvSpPr>
            <a:spLocks noChangeShapeType="1"/>
          </p:cNvSpPr>
          <p:nvPr/>
        </p:nvSpPr>
        <p:spPr bwMode="auto">
          <a:xfrm flipH="1">
            <a:off x="4586288" y="2646363"/>
            <a:ext cx="3048000" cy="189865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aphicFrame>
        <p:nvGraphicFramePr>
          <p:cNvPr id="1234019" name="Group 99"/>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4329" name="Text Box 111"/>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34032" name="Rectangle 112"/>
          <p:cNvSpPr>
            <a:spLocks noChangeArrowheads="1"/>
          </p:cNvSpPr>
          <p:nvPr/>
        </p:nvSpPr>
        <p:spPr bwMode="auto">
          <a:xfrm>
            <a:off x="6183313" y="5907088"/>
            <a:ext cx="336550" cy="576262"/>
          </a:xfrm>
          <a:prstGeom prst="rect">
            <a:avLst/>
          </a:prstGeom>
          <a:solidFill>
            <a:srgbClr val="009900"/>
          </a:solidFill>
          <a:ln w="9525">
            <a:solidFill>
              <a:schemeClr val="tx1"/>
            </a:solidFill>
            <a:miter lim="800000"/>
            <a:headEnd/>
            <a:tailEnd/>
          </a:ln>
        </p:spPr>
        <p:txBody>
          <a:bodyPr wrap="none" anchor="ctr"/>
          <a:lstStyle/>
          <a:p>
            <a:endParaRPr lang="nb-NO"/>
          </a:p>
        </p:txBody>
      </p:sp>
      <p:sp>
        <p:nvSpPr>
          <p:cNvPr id="1234033" name="Freeform 113"/>
          <p:cNvSpPr>
            <a:spLocks/>
          </p:cNvSpPr>
          <p:nvPr/>
        </p:nvSpPr>
        <p:spPr bwMode="auto">
          <a:xfrm>
            <a:off x="5695950" y="3189288"/>
            <a:ext cx="206375" cy="457200"/>
          </a:xfrm>
          <a:custGeom>
            <a:avLst/>
            <a:gdLst>
              <a:gd name="T0" fmla="*/ 105 w 130"/>
              <a:gd name="T1" fmla="*/ 288 h 288"/>
              <a:gd name="T2" fmla="*/ 113 w 130"/>
              <a:gd name="T3" fmla="*/ 148 h 288"/>
              <a:gd name="T4" fmla="*/ 0 w 130"/>
              <a:gd name="T5" fmla="*/ 0 h 288"/>
              <a:gd name="T6" fmla="*/ 0 60000 65536"/>
              <a:gd name="T7" fmla="*/ 0 60000 65536"/>
              <a:gd name="T8" fmla="*/ 0 60000 65536"/>
              <a:gd name="T9" fmla="*/ 0 w 130"/>
              <a:gd name="T10" fmla="*/ 0 h 288"/>
              <a:gd name="T11" fmla="*/ 130 w 130"/>
              <a:gd name="T12" fmla="*/ 288 h 288"/>
            </a:gdLst>
            <a:ahLst/>
            <a:cxnLst>
              <a:cxn ang="T6">
                <a:pos x="T0" y="T1"/>
              </a:cxn>
              <a:cxn ang="T7">
                <a:pos x="T2" y="T3"/>
              </a:cxn>
              <a:cxn ang="T8">
                <a:pos x="T4" y="T5"/>
              </a:cxn>
            </a:cxnLst>
            <a:rect l="T9" t="T10" r="T11" b="T12"/>
            <a:pathLst>
              <a:path w="130" h="288">
                <a:moveTo>
                  <a:pt x="105" y="288"/>
                </a:moveTo>
                <a:cubicBezTo>
                  <a:pt x="117" y="242"/>
                  <a:pt x="130" y="196"/>
                  <a:pt x="113" y="148"/>
                </a:cubicBezTo>
                <a:cubicBezTo>
                  <a:pt x="96" y="100"/>
                  <a:pt x="48" y="50"/>
                  <a:pt x="0"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4034" name="Rectangle 114"/>
          <p:cNvSpPr>
            <a:spLocks noChangeArrowheads="1"/>
          </p:cNvSpPr>
          <p:nvPr/>
        </p:nvSpPr>
        <p:spPr bwMode="auto">
          <a:xfrm>
            <a:off x="6172200" y="5908675"/>
            <a:ext cx="336550" cy="576263"/>
          </a:xfrm>
          <a:prstGeom prst="rect">
            <a:avLst/>
          </a:prstGeom>
          <a:solidFill>
            <a:srgbClr val="009900"/>
          </a:solidFill>
          <a:ln w="9525">
            <a:solidFill>
              <a:schemeClr val="tx1"/>
            </a:solidFill>
            <a:miter lim="800000"/>
            <a:headEnd/>
            <a:tailEnd/>
          </a:ln>
        </p:spPr>
        <p:txBody>
          <a:bodyPr wrap="none" anchor="ctr"/>
          <a:lstStyle/>
          <a:p>
            <a:pPr algn="ctr"/>
            <a:r>
              <a:rPr lang="en-US" sz="1800">
                <a:solidFill>
                  <a:schemeClr val="bg1"/>
                </a:solidFill>
              </a:rPr>
              <a:t>M</a:t>
            </a:r>
          </a:p>
        </p:txBody>
      </p:sp>
      <p:sp>
        <p:nvSpPr>
          <p:cNvPr id="54333" name="Rectangle 115"/>
          <p:cNvSpPr>
            <a:spLocks noGrp="1" noChangeArrowheads="1"/>
          </p:cNvSpPr>
          <p:nvPr>
            <p:ph type="title"/>
          </p:nvPr>
        </p:nvSpPr>
        <p:spPr/>
        <p:txBody>
          <a:bodyPr/>
          <a:lstStyle/>
          <a:p>
            <a:pPr eaLnBrk="1" hangingPunct="1"/>
            <a:r>
              <a:rPr lang="en-US"/>
              <a:t>Read</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withEffect">
                                  <p:stCondLst>
                                    <p:cond delay="0"/>
                                  </p:stCondLst>
                                  <p:childTnLst>
                                    <p:animEffect transition="out" filter="fade">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4"/>
                                        </p:tgtEl>
                                      </p:cBhvr>
                                    </p:animEffect>
                                    <p:set>
                                      <p:cBhvr>
                                        <p:cTn id="10" dur="1" fill="hold">
                                          <p:stCondLst>
                                            <p:cond delay="1999"/>
                                          </p:stCondLst>
                                        </p:cTn>
                                        <p:tgtEl>
                                          <p:spTgt spid="4"/>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3"/>
                                        </p:tgtEl>
                                      </p:cBhvr>
                                    </p:animEffect>
                                    <p:set>
                                      <p:cBhvr>
                                        <p:cTn id="13" dur="1" fill="hold">
                                          <p:stCondLst>
                                            <p:cond delay="1999"/>
                                          </p:stCondLst>
                                        </p:cTn>
                                        <p:tgtEl>
                                          <p:spTgt spid="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2000"/>
                                        <p:tgtEl>
                                          <p:spTgt spid="2"/>
                                        </p:tgtEl>
                                      </p:cBhvr>
                                    </p:animEffect>
                                    <p:set>
                                      <p:cBhvr>
                                        <p:cTn id="16" dur="1" fill="hold">
                                          <p:stCondLst>
                                            <p:cond delay="1999"/>
                                          </p:stCondLst>
                                        </p:cTn>
                                        <p:tgtEl>
                                          <p:spTgt spid="2"/>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34012"/>
                                        </p:tgtEl>
                                        <p:attrNameLst>
                                          <p:attrName>style.visibility</p:attrName>
                                        </p:attrNameLst>
                                      </p:cBhvr>
                                      <p:to>
                                        <p:strVal val="visible"/>
                                      </p:to>
                                    </p:set>
                                  </p:childTnLst>
                                </p:cTn>
                              </p:par>
                            </p:childTnLst>
                          </p:cTn>
                        </p:par>
                        <p:par>
                          <p:cTn id="24" fill="hold" nodeType="afterGroup">
                            <p:stCondLst>
                              <p:cond delay="0"/>
                            </p:stCondLst>
                            <p:childTnLst>
                              <p:par>
                                <p:cTn id="25" presetID="22" presetClass="entr" presetSubtype="8" fill="hold" grpId="0" nodeType="afterEffect">
                                  <p:stCondLst>
                                    <p:cond delay="0"/>
                                  </p:stCondLst>
                                  <p:childTnLst>
                                    <p:set>
                                      <p:cBhvr>
                                        <p:cTn id="26" dur="1" fill="hold">
                                          <p:stCondLst>
                                            <p:cond delay="0"/>
                                          </p:stCondLst>
                                        </p:cTn>
                                        <p:tgtEl>
                                          <p:spTgt spid="1234013"/>
                                        </p:tgtEl>
                                        <p:attrNameLst>
                                          <p:attrName>style.visibility</p:attrName>
                                        </p:attrNameLst>
                                      </p:cBhvr>
                                      <p:to>
                                        <p:strVal val="visible"/>
                                      </p:to>
                                    </p:set>
                                    <p:animEffect transition="in" filter="wipe(left)">
                                      <p:cBhvr>
                                        <p:cTn id="27" dur="500"/>
                                        <p:tgtEl>
                                          <p:spTgt spid="1234013"/>
                                        </p:tgtEl>
                                      </p:cBhvr>
                                    </p:animEffect>
                                  </p:childTnLst>
                                </p:cTn>
                              </p:par>
                            </p:childTnLst>
                          </p:cTn>
                        </p:par>
                        <p:par>
                          <p:cTn id="28" fill="hold" nodeType="afterGroup">
                            <p:stCondLst>
                              <p:cond delay="500"/>
                            </p:stCondLst>
                            <p:childTnLst>
                              <p:par>
                                <p:cTn id="29" presetID="1" presetClass="entr" presetSubtype="0" fill="hold" nodeType="afterEffect">
                                  <p:stCondLst>
                                    <p:cond delay="0"/>
                                  </p:stCondLst>
                                  <p:childTnLst>
                                    <p:set>
                                      <p:cBhvr>
                                        <p:cTn id="30" dur="1" fill="hold">
                                          <p:stCondLst>
                                            <p:cond delay="0"/>
                                          </p:stCondLst>
                                        </p:cTn>
                                        <p:tgtEl>
                                          <p:spTgt spid="123398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1234014"/>
                                        </p:tgtEl>
                                        <p:attrNameLst>
                                          <p:attrName>style.visibility</p:attrName>
                                        </p:attrNameLst>
                                      </p:cBhvr>
                                      <p:to>
                                        <p:strVal val="visible"/>
                                      </p:to>
                                    </p:set>
                                    <p:animEffect transition="in" filter="wipe(right)">
                                      <p:cBhvr>
                                        <p:cTn id="35" dur="500"/>
                                        <p:tgtEl>
                                          <p:spTgt spid="1234014"/>
                                        </p:tgtEl>
                                      </p:cBhvr>
                                    </p:animEffect>
                                  </p:childTnLst>
                                </p:cTn>
                              </p:par>
                            </p:childTnLst>
                          </p:cTn>
                        </p:par>
                        <p:par>
                          <p:cTn id="36" fill="hold" nodeType="afterGroup">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1234011"/>
                                        </p:tgtEl>
                                        <p:attrNameLst>
                                          <p:attrName>style.visibility</p:attrName>
                                        </p:attrNameLst>
                                      </p:cBhvr>
                                      <p:to>
                                        <p:strVal val="visible"/>
                                      </p:to>
                                    </p:set>
                                  </p:childTnLst>
                                </p:cTn>
                              </p:par>
                            </p:childTnLst>
                          </p:cTn>
                        </p:par>
                        <p:par>
                          <p:cTn id="39" fill="hold" nodeType="afterGroup">
                            <p:stCondLst>
                              <p:cond delay="500"/>
                            </p:stCondLst>
                            <p:childTnLst>
                              <p:par>
                                <p:cTn id="40" presetID="22" presetClass="entr" presetSubtype="2" fill="hold" grpId="0" nodeType="afterEffect">
                                  <p:stCondLst>
                                    <p:cond delay="0"/>
                                  </p:stCondLst>
                                  <p:childTnLst>
                                    <p:set>
                                      <p:cBhvr>
                                        <p:cTn id="41" dur="1" fill="hold">
                                          <p:stCondLst>
                                            <p:cond delay="0"/>
                                          </p:stCondLst>
                                        </p:cTn>
                                        <p:tgtEl>
                                          <p:spTgt spid="1234015"/>
                                        </p:tgtEl>
                                        <p:attrNameLst>
                                          <p:attrName>style.visibility</p:attrName>
                                        </p:attrNameLst>
                                      </p:cBhvr>
                                      <p:to>
                                        <p:strVal val="visible"/>
                                      </p:to>
                                    </p:set>
                                    <p:animEffect transition="in" filter="wipe(right)">
                                      <p:cBhvr>
                                        <p:cTn id="42" dur="500"/>
                                        <p:tgtEl>
                                          <p:spTgt spid="1234015"/>
                                        </p:tgtEl>
                                      </p:cBhvr>
                                    </p:animEffect>
                                  </p:childTnLst>
                                </p:cTn>
                              </p:par>
                            </p:childTnLst>
                          </p:cTn>
                        </p:par>
                        <p:par>
                          <p:cTn id="43" fill="hold" nodeType="afterGroup">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1234010"/>
                                        </p:tgtEl>
                                        <p:attrNameLst>
                                          <p:attrName>style.visibility</p:attrName>
                                        </p:attrNameLst>
                                      </p:cBhvr>
                                      <p:to>
                                        <p:strVal val="visible"/>
                                      </p:to>
                                    </p:set>
                                  </p:childTnLst>
                                </p:cTn>
                              </p:par>
                            </p:childTnLst>
                          </p:cTn>
                        </p:par>
                        <p:par>
                          <p:cTn id="46" fill="hold" nodeType="afterGroup">
                            <p:stCondLst>
                              <p:cond delay="1000"/>
                            </p:stCondLst>
                            <p:childTnLst>
                              <p:par>
                                <p:cTn id="47" presetID="22" presetClass="entr" presetSubtype="2" fill="hold" grpId="0" nodeType="afterEffect">
                                  <p:stCondLst>
                                    <p:cond delay="0"/>
                                  </p:stCondLst>
                                  <p:childTnLst>
                                    <p:set>
                                      <p:cBhvr>
                                        <p:cTn id="48" dur="1" fill="hold">
                                          <p:stCondLst>
                                            <p:cond delay="0"/>
                                          </p:stCondLst>
                                        </p:cTn>
                                        <p:tgtEl>
                                          <p:spTgt spid="1234016"/>
                                        </p:tgtEl>
                                        <p:attrNameLst>
                                          <p:attrName>style.visibility</p:attrName>
                                        </p:attrNameLst>
                                      </p:cBhvr>
                                      <p:to>
                                        <p:strVal val="visible"/>
                                      </p:to>
                                    </p:set>
                                    <p:animEffect transition="in" filter="wipe(right)">
                                      <p:cBhvr>
                                        <p:cTn id="49" dur="500"/>
                                        <p:tgtEl>
                                          <p:spTgt spid="1234016"/>
                                        </p:tgtEl>
                                      </p:cBhvr>
                                    </p:animEffect>
                                  </p:childTnLst>
                                </p:cTn>
                              </p:par>
                            </p:childTnLst>
                          </p:cTn>
                        </p:par>
                        <p:par>
                          <p:cTn id="50" fill="hold" nodeType="afterGroup">
                            <p:stCondLst>
                              <p:cond delay="1500"/>
                            </p:stCondLst>
                            <p:childTnLst>
                              <p:par>
                                <p:cTn id="51" presetID="1" presetClass="entr" presetSubtype="0" fill="hold" grpId="0" nodeType="afterEffect">
                                  <p:stCondLst>
                                    <p:cond delay="0"/>
                                  </p:stCondLst>
                                  <p:childTnLst>
                                    <p:set>
                                      <p:cBhvr>
                                        <p:cTn id="52" dur="1" fill="hold">
                                          <p:stCondLst>
                                            <p:cond delay="0"/>
                                          </p:stCondLst>
                                        </p:cTn>
                                        <p:tgtEl>
                                          <p:spTgt spid="1234009"/>
                                        </p:tgtEl>
                                        <p:attrNameLst>
                                          <p:attrName>style.visibility</p:attrName>
                                        </p:attrNameLst>
                                      </p:cBhvr>
                                      <p:to>
                                        <p:strVal val="visible"/>
                                      </p:to>
                                    </p:set>
                                  </p:childTnLst>
                                </p:cTn>
                              </p:par>
                            </p:childTnLst>
                          </p:cTn>
                        </p:par>
                        <p:par>
                          <p:cTn id="53" fill="hold" nodeType="afterGroup">
                            <p:stCondLst>
                              <p:cond delay="1500"/>
                            </p:stCondLst>
                            <p:childTnLst>
                              <p:par>
                                <p:cTn id="54" presetID="22" presetClass="entr" presetSubtype="2" fill="hold" grpId="0" nodeType="afterEffect">
                                  <p:stCondLst>
                                    <p:cond delay="0"/>
                                  </p:stCondLst>
                                  <p:childTnLst>
                                    <p:set>
                                      <p:cBhvr>
                                        <p:cTn id="55" dur="1" fill="hold">
                                          <p:stCondLst>
                                            <p:cond delay="0"/>
                                          </p:stCondLst>
                                        </p:cTn>
                                        <p:tgtEl>
                                          <p:spTgt spid="1234017"/>
                                        </p:tgtEl>
                                        <p:attrNameLst>
                                          <p:attrName>style.visibility</p:attrName>
                                        </p:attrNameLst>
                                      </p:cBhvr>
                                      <p:to>
                                        <p:strVal val="visible"/>
                                      </p:to>
                                    </p:set>
                                    <p:animEffect transition="in" filter="wipe(right)">
                                      <p:cBhvr>
                                        <p:cTn id="56" dur="500"/>
                                        <p:tgtEl>
                                          <p:spTgt spid="1234017"/>
                                        </p:tgtEl>
                                      </p:cBhvr>
                                    </p:animEffect>
                                  </p:childTnLst>
                                </p:cTn>
                              </p:par>
                            </p:childTnLst>
                          </p:cTn>
                        </p:par>
                        <p:par>
                          <p:cTn id="57" fill="hold" nodeType="afterGroup">
                            <p:stCondLst>
                              <p:cond delay="2000"/>
                            </p:stCondLst>
                            <p:childTnLst>
                              <p:par>
                                <p:cTn id="58" presetID="1" presetClass="entr" presetSubtype="0" fill="hold" grpId="0" nodeType="afterEffect">
                                  <p:stCondLst>
                                    <p:cond delay="0"/>
                                  </p:stCondLst>
                                  <p:childTnLst>
                                    <p:set>
                                      <p:cBhvr>
                                        <p:cTn id="59" dur="1" fill="hold">
                                          <p:stCondLst>
                                            <p:cond delay="0"/>
                                          </p:stCondLst>
                                        </p:cTn>
                                        <p:tgtEl>
                                          <p:spTgt spid="1234007"/>
                                        </p:tgtEl>
                                        <p:attrNameLst>
                                          <p:attrName>style.visibility</p:attrName>
                                        </p:attrNameLst>
                                      </p:cBhvr>
                                      <p:to>
                                        <p:strVal val="visible"/>
                                      </p:to>
                                    </p:set>
                                  </p:childTnLst>
                                </p:cTn>
                              </p:par>
                            </p:childTnLst>
                          </p:cTn>
                        </p:par>
                        <p:par>
                          <p:cTn id="60" fill="hold" nodeType="afterGroup">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1234018"/>
                                        </p:tgtEl>
                                        <p:attrNameLst>
                                          <p:attrName>style.visibility</p:attrName>
                                        </p:attrNameLst>
                                      </p:cBhvr>
                                      <p:to>
                                        <p:strVal val="visible"/>
                                      </p:to>
                                    </p:set>
                                    <p:animEffect transition="in" filter="wipe(right)">
                                      <p:cBhvr>
                                        <p:cTn id="63" dur="500"/>
                                        <p:tgtEl>
                                          <p:spTgt spid="1234018"/>
                                        </p:tgtEl>
                                      </p:cBhvr>
                                    </p:animEffect>
                                  </p:childTnLst>
                                </p:cTn>
                              </p:par>
                            </p:childTnLst>
                          </p:cTn>
                        </p:par>
                        <p:par>
                          <p:cTn id="64" fill="hold" nodeType="afterGroup">
                            <p:stCondLst>
                              <p:cond delay="2500"/>
                            </p:stCondLst>
                            <p:childTnLst>
                              <p:par>
                                <p:cTn id="65" presetID="1" presetClass="entr" presetSubtype="0" fill="hold" grpId="0" nodeType="afterEffect">
                                  <p:stCondLst>
                                    <p:cond delay="0"/>
                                  </p:stCondLst>
                                  <p:childTnLst>
                                    <p:set>
                                      <p:cBhvr>
                                        <p:cTn id="66" dur="1" fill="hold">
                                          <p:stCondLst>
                                            <p:cond delay="0"/>
                                          </p:stCondLst>
                                        </p:cTn>
                                        <p:tgtEl>
                                          <p:spTgt spid="1234008"/>
                                        </p:tgtEl>
                                        <p:attrNameLst>
                                          <p:attrName>style.visibility</p:attrName>
                                        </p:attrNameLst>
                                      </p:cBhvr>
                                      <p:to>
                                        <p:strVal val="visible"/>
                                      </p:to>
                                    </p:set>
                                  </p:childTnLst>
                                </p:cTn>
                              </p:par>
                            </p:childTnLst>
                          </p:cTn>
                        </p:par>
                        <p:par>
                          <p:cTn id="67" fill="hold" nodeType="afterGroup">
                            <p:stCondLst>
                              <p:cond delay="2500"/>
                            </p:stCondLst>
                            <p:childTnLst>
                              <p:par>
                                <p:cTn id="68" presetID="22" presetClass="entr" presetSubtype="2" fill="hold" grpId="0" nodeType="afterEffect">
                                  <p:stCondLst>
                                    <p:cond delay="0"/>
                                  </p:stCondLst>
                                  <p:childTnLst>
                                    <p:set>
                                      <p:cBhvr>
                                        <p:cTn id="69" dur="1" fill="hold">
                                          <p:stCondLst>
                                            <p:cond delay="0"/>
                                          </p:stCondLst>
                                        </p:cTn>
                                        <p:tgtEl>
                                          <p:spTgt spid="1234004"/>
                                        </p:tgtEl>
                                        <p:attrNameLst>
                                          <p:attrName>style.visibility</p:attrName>
                                        </p:attrNameLst>
                                      </p:cBhvr>
                                      <p:to>
                                        <p:strVal val="visible"/>
                                      </p:to>
                                    </p:set>
                                    <p:animEffect transition="in" filter="wipe(right)">
                                      <p:cBhvr>
                                        <p:cTn id="70" dur="500"/>
                                        <p:tgtEl>
                                          <p:spTgt spid="1234004"/>
                                        </p:tgtEl>
                                      </p:cBhvr>
                                    </p:animEffect>
                                  </p:childTnLst>
                                </p:cTn>
                              </p:par>
                            </p:childTnLst>
                          </p:cTn>
                        </p:par>
                        <p:par>
                          <p:cTn id="71" fill="hold" nodeType="afterGroup">
                            <p:stCondLst>
                              <p:cond delay="3000"/>
                            </p:stCondLst>
                            <p:childTnLst>
                              <p:par>
                                <p:cTn id="72" presetID="22" presetClass="entr" presetSubtype="2" fill="hold" grpId="0" nodeType="afterEffect">
                                  <p:stCondLst>
                                    <p:cond delay="0"/>
                                  </p:stCondLst>
                                  <p:childTnLst>
                                    <p:set>
                                      <p:cBhvr>
                                        <p:cTn id="73" dur="1" fill="hold">
                                          <p:stCondLst>
                                            <p:cond delay="0"/>
                                          </p:stCondLst>
                                        </p:cTn>
                                        <p:tgtEl>
                                          <p:spTgt spid="1234005"/>
                                        </p:tgtEl>
                                        <p:attrNameLst>
                                          <p:attrName>style.visibility</p:attrName>
                                        </p:attrNameLst>
                                      </p:cBhvr>
                                      <p:to>
                                        <p:strVal val="visible"/>
                                      </p:to>
                                    </p:set>
                                    <p:animEffect transition="in" filter="wipe(right)">
                                      <p:cBhvr>
                                        <p:cTn id="74" dur="500"/>
                                        <p:tgtEl>
                                          <p:spTgt spid="1234005"/>
                                        </p:tgtEl>
                                      </p:cBhvr>
                                    </p:animEffect>
                                  </p:childTnLst>
                                </p:cTn>
                              </p:par>
                            </p:childTnLst>
                          </p:cTn>
                        </p:par>
                        <p:par>
                          <p:cTn id="75" fill="hold" nodeType="afterGroup">
                            <p:stCondLst>
                              <p:cond delay="3500"/>
                            </p:stCondLst>
                            <p:childTnLst>
                              <p:par>
                                <p:cTn id="76" presetID="22" presetClass="entr" presetSubtype="2" fill="hold" grpId="0" nodeType="afterEffect">
                                  <p:stCondLst>
                                    <p:cond delay="0"/>
                                  </p:stCondLst>
                                  <p:childTnLst>
                                    <p:set>
                                      <p:cBhvr>
                                        <p:cTn id="77" dur="1" fill="hold">
                                          <p:stCondLst>
                                            <p:cond delay="0"/>
                                          </p:stCondLst>
                                        </p:cTn>
                                        <p:tgtEl>
                                          <p:spTgt spid="1234006"/>
                                        </p:tgtEl>
                                        <p:attrNameLst>
                                          <p:attrName>style.visibility</p:attrName>
                                        </p:attrNameLst>
                                      </p:cBhvr>
                                      <p:to>
                                        <p:strVal val="visible"/>
                                      </p:to>
                                    </p:set>
                                    <p:animEffect transition="in" filter="wipe(right)">
                                      <p:cBhvr>
                                        <p:cTn id="78" dur="500"/>
                                        <p:tgtEl>
                                          <p:spTgt spid="1234006"/>
                                        </p:tgtEl>
                                      </p:cBhvr>
                                    </p:animEffect>
                                  </p:childTnLst>
                                </p:cTn>
                              </p:par>
                              <p:par>
                                <p:cTn id="79" presetID="26" presetClass="emph" presetSubtype="0" fill="hold" grpId="1" nodeType="withEffect">
                                  <p:stCondLst>
                                    <p:cond delay="0"/>
                                  </p:stCondLst>
                                  <p:childTnLst>
                                    <p:animEffect transition="out" filter="fade">
                                      <p:cBhvr>
                                        <p:cTn id="80" dur="3000" tmFilter="0, 0; .2, .5; .8, .5; 1, 0"/>
                                        <p:tgtEl>
                                          <p:spTgt spid="1234016"/>
                                        </p:tgtEl>
                                      </p:cBhvr>
                                    </p:animEffect>
                                    <p:animScale>
                                      <p:cBhvr>
                                        <p:cTn id="81" dur="1500" autoRev="1" fill="hold"/>
                                        <p:tgtEl>
                                          <p:spTgt spid="1234016"/>
                                        </p:tgtEl>
                                      </p:cBhvr>
                                      <p:by x="105000" y="105000"/>
                                    </p:animScale>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1234032"/>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234033"/>
                                        </p:tgtEl>
                                        <p:attrNameLst>
                                          <p:attrName>style.visibility</p:attrName>
                                        </p:attrNameLst>
                                      </p:cBhvr>
                                      <p:to>
                                        <p:strVal val="visible"/>
                                      </p:to>
                                    </p:set>
                                  </p:childTnLst>
                                </p:cTn>
                              </p:par>
                              <p:par>
                                <p:cTn id="90" presetID="0" presetClass="path" presetSubtype="0" accel="50000" decel="50000" fill="hold" grpId="1" nodeType="withEffect">
                                  <p:stCondLst>
                                    <p:cond delay="0"/>
                                  </p:stCondLst>
                                  <p:childTnLst>
                                    <p:animMotion origin="layout" path="M 1.11111E-6 -3.7037E-7 L 0.0592 0.40185 " pathEditMode="relative" ptsTypes="AA">
                                      <p:cBhvr>
                                        <p:cTn id="91" dur="2000" fill="hold"/>
                                        <p:tgtEl>
                                          <p:spTgt spid="1234033"/>
                                        </p:tgtEl>
                                        <p:attrNameLst>
                                          <p:attrName>ppt_x</p:attrName>
                                          <p:attrName>ppt_y</p:attrName>
                                        </p:attrNameLst>
                                      </p:cBhvr>
                                    </p:animMotion>
                                  </p:childTnLst>
                                </p:cTn>
                              </p:par>
                            </p:childTnLst>
                          </p:cTn>
                        </p:par>
                        <p:par>
                          <p:cTn id="92" fill="hold" nodeType="afterGroup">
                            <p:stCondLst>
                              <p:cond delay="2000"/>
                            </p:stCondLst>
                            <p:childTnLst>
                              <p:par>
                                <p:cTn id="93" presetID="10" presetClass="exit" presetSubtype="0" fill="hold" grpId="1" nodeType="afterEffect">
                                  <p:stCondLst>
                                    <p:cond delay="0"/>
                                  </p:stCondLst>
                                  <p:childTnLst>
                                    <p:animEffect transition="out" filter="fade">
                                      <p:cBhvr>
                                        <p:cTn id="94" dur="2000"/>
                                        <p:tgtEl>
                                          <p:spTgt spid="1234032"/>
                                        </p:tgtEl>
                                      </p:cBhvr>
                                    </p:animEffect>
                                    <p:set>
                                      <p:cBhvr>
                                        <p:cTn id="95" dur="1" fill="hold">
                                          <p:stCondLst>
                                            <p:cond delay="1999"/>
                                          </p:stCondLst>
                                        </p:cTn>
                                        <p:tgtEl>
                                          <p:spTgt spid="1234032"/>
                                        </p:tgtEl>
                                        <p:attrNameLst>
                                          <p:attrName>style.visibility</p:attrName>
                                        </p:attrNameLst>
                                      </p:cBhvr>
                                      <p:to>
                                        <p:strVal val="hidden"/>
                                      </p:to>
                                    </p:set>
                                  </p:childTnLst>
                                </p:cTn>
                              </p:par>
                              <p:par>
                                <p:cTn id="96" presetID="10" presetClass="entr" presetSubtype="0" fill="hold" grpId="0" nodeType="withEffect">
                                  <p:stCondLst>
                                    <p:cond delay="0"/>
                                  </p:stCondLst>
                                  <p:childTnLst>
                                    <p:set>
                                      <p:cBhvr>
                                        <p:cTn id="97" dur="1" fill="hold">
                                          <p:stCondLst>
                                            <p:cond delay="0"/>
                                          </p:stCondLst>
                                        </p:cTn>
                                        <p:tgtEl>
                                          <p:spTgt spid="1234034"/>
                                        </p:tgtEl>
                                        <p:attrNameLst>
                                          <p:attrName>style.visibility</p:attrName>
                                        </p:attrNameLst>
                                      </p:cBhvr>
                                      <p:to>
                                        <p:strVal val="visible"/>
                                      </p:to>
                                    </p:set>
                                    <p:animEffect transition="in" filter="fade">
                                      <p:cBhvr>
                                        <p:cTn id="98" dur="2000"/>
                                        <p:tgtEl>
                                          <p:spTgt spid="1234034"/>
                                        </p:tgtEl>
                                      </p:cBhvr>
                                    </p:animEffect>
                                  </p:childTnLst>
                                </p:cTn>
                              </p:par>
                              <p:par>
                                <p:cTn id="99" presetID="10" presetClass="exit" presetSubtype="0" fill="hold" grpId="2" nodeType="withEffect">
                                  <p:stCondLst>
                                    <p:cond delay="0"/>
                                  </p:stCondLst>
                                  <p:childTnLst>
                                    <p:animEffect transition="out" filter="fade">
                                      <p:cBhvr>
                                        <p:cTn id="100" dur="2000"/>
                                        <p:tgtEl>
                                          <p:spTgt spid="1234033"/>
                                        </p:tgtEl>
                                      </p:cBhvr>
                                    </p:animEffect>
                                    <p:set>
                                      <p:cBhvr>
                                        <p:cTn id="101" dur="1" fill="hold">
                                          <p:stCondLst>
                                            <p:cond delay="1999"/>
                                          </p:stCondLst>
                                        </p:cTn>
                                        <p:tgtEl>
                                          <p:spTgt spid="12340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004" grpId="0" animBg="1"/>
      <p:bldP spid="1234005" grpId="0" animBg="1"/>
      <p:bldP spid="1234006" grpId="0" animBg="1"/>
      <p:bldP spid="1234007" grpId="0" animBg="1"/>
      <p:bldP spid="1234008" grpId="0" animBg="1"/>
      <p:bldP spid="1234009" grpId="0" animBg="1"/>
      <p:bldP spid="1234010" grpId="0" animBg="1"/>
      <p:bldP spid="1234011" grpId="0" animBg="1"/>
      <p:bldP spid="1234012" grpId="0" animBg="1"/>
      <p:bldP spid="1234013" grpId="0" animBg="1"/>
      <p:bldP spid="1234014" grpId="0" animBg="1"/>
      <p:bldP spid="1234015" grpId="0" animBg="1"/>
      <p:bldP spid="1234016" grpId="0" animBg="1"/>
      <p:bldP spid="1234016" grpId="1" animBg="1"/>
      <p:bldP spid="1234017" grpId="0" animBg="1"/>
      <p:bldP spid="1234018" grpId="0" animBg="1"/>
      <p:bldP spid="1234032" grpId="0" animBg="1"/>
      <p:bldP spid="1234032" grpId="1" animBg="1"/>
      <p:bldP spid="1234033" grpId="0" animBg="1"/>
      <p:bldP spid="1234033" grpId="1" animBg="1"/>
      <p:bldP spid="1234033" grpId="2" animBg="1"/>
      <p:bldP spid="123403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t>Read</a:t>
            </a:r>
          </a:p>
        </p:txBody>
      </p:sp>
      <p:graphicFrame>
        <p:nvGraphicFramePr>
          <p:cNvPr id="1235971" name="Group 3"/>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55311" name="Group 15"/>
          <p:cNvGrpSpPr>
            <a:grpSpLocks noChangeAspect="1"/>
          </p:cNvGrpSpPr>
          <p:nvPr/>
        </p:nvGrpSpPr>
        <p:grpSpPr bwMode="auto">
          <a:xfrm>
            <a:off x="401638" y="5775325"/>
            <a:ext cx="985837" cy="854075"/>
            <a:chOff x="1763" y="1691"/>
            <a:chExt cx="2483" cy="2151"/>
          </a:xfrm>
        </p:grpSpPr>
        <p:grpSp>
          <p:nvGrpSpPr>
            <p:cNvPr id="55373" name="Group 16"/>
            <p:cNvGrpSpPr>
              <a:grpSpLocks noChangeAspect="1"/>
            </p:cNvGrpSpPr>
            <p:nvPr/>
          </p:nvGrpSpPr>
          <p:grpSpPr bwMode="auto">
            <a:xfrm>
              <a:off x="1763" y="2507"/>
              <a:ext cx="2483" cy="1335"/>
              <a:chOff x="1974" y="2358"/>
              <a:chExt cx="1680" cy="768"/>
            </a:xfrm>
          </p:grpSpPr>
          <p:sp>
            <p:nvSpPr>
              <p:cNvPr id="1235985" name="Oval 17"/>
              <p:cNvSpPr>
                <a:spLocks noChangeAspect="1"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5986" name="Oval 18"/>
              <p:cNvSpPr>
                <a:spLocks noChangeAspect="1" noChangeArrowheads="1"/>
              </p:cNvSpPr>
              <p:nvPr/>
            </p:nvSpPr>
            <p:spPr bwMode="auto">
              <a:xfrm>
                <a:off x="2718" y="2694"/>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5374" name="Group 19"/>
            <p:cNvGrpSpPr>
              <a:grpSpLocks noChangeAspect="1"/>
            </p:cNvGrpSpPr>
            <p:nvPr/>
          </p:nvGrpSpPr>
          <p:grpSpPr bwMode="auto">
            <a:xfrm>
              <a:off x="1763" y="2303"/>
              <a:ext cx="2483" cy="1335"/>
              <a:chOff x="1974" y="2154"/>
              <a:chExt cx="1680" cy="768"/>
            </a:xfrm>
          </p:grpSpPr>
          <p:sp>
            <p:nvSpPr>
              <p:cNvPr id="1235988" name="Oval 20"/>
              <p:cNvSpPr>
                <a:spLocks noChangeAspect="1"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5989" name="Oval 21"/>
              <p:cNvSpPr>
                <a:spLocks noChangeAspect="1" noChangeArrowheads="1"/>
              </p:cNvSpPr>
              <p:nvPr/>
            </p:nvSpPr>
            <p:spPr bwMode="auto">
              <a:xfrm>
                <a:off x="2718" y="2490"/>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5375" name="Group 22"/>
            <p:cNvGrpSpPr>
              <a:grpSpLocks noChangeAspect="1"/>
            </p:cNvGrpSpPr>
            <p:nvPr/>
          </p:nvGrpSpPr>
          <p:grpSpPr bwMode="auto">
            <a:xfrm>
              <a:off x="1763" y="2099"/>
              <a:ext cx="2483" cy="1335"/>
              <a:chOff x="1974" y="1950"/>
              <a:chExt cx="1680" cy="768"/>
            </a:xfrm>
          </p:grpSpPr>
          <p:sp>
            <p:nvSpPr>
              <p:cNvPr id="1235991" name="Oval 23"/>
              <p:cNvSpPr>
                <a:spLocks noChangeAspect="1"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5992" name="Oval 24"/>
              <p:cNvSpPr>
                <a:spLocks noChangeAspect="1" noChangeArrowheads="1"/>
              </p:cNvSpPr>
              <p:nvPr/>
            </p:nvSpPr>
            <p:spPr bwMode="auto">
              <a:xfrm>
                <a:off x="2718" y="2286"/>
                <a:ext cx="168" cy="78"/>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5376" name="Group 25"/>
            <p:cNvGrpSpPr>
              <a:grpSpLocks noChangeAspect="1"/>
            </p:cNvGrpSpPr>
            <p:nvPr/>
          </p:nvGrpSpPr>
          <p:grpSpPr bwMode="auto">
            <a:xfrm>
              <a:off x="1763" y="1895"/>
              <a:ext cx="2483" cy="1335"/>
              <a:chOff x="1974" y="1746"/>
              <a:chExt cx="1680" cy="768"/>
            </a:xfrm>
          </p:grpSpPr>
          <p:sp>
            <p:nvSpPr>
              <p:cNvPr id="1235994" name="Oval 26"/>
              <p:cNvSpPr>
                <a:spLocks noChangeAspect="1"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5995" name="Oval 27"/>
              <p:cNvSpPr>
                <a:spLocks noChangeAspect="1" noChangeArrowheads="1"/>
              </p:cNvSpPr>
              <p:nvPr/>
            </p:nvSpPr>
            <p:spPr bwMode="auto">
              <a:xfrm>
                <a:off x="2718" y="2082"/>
                <a:ext cx="168" cy="78"/>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5377" name="Group 28"/>
            <p:cNvGrpSpPr>
              <a:grpSpLocks noChangeAspect="1"/>
            </p:cNvGrpSpPr>
            <p:nvPr/>
          </p:nvGrpSpPr>
          <p:grpSpPr bwMode="auto">
            <a:xfrm>
              <a:off x="1763" y="1691"/>
              <a:ext cx="2483" cy="1335"/>
              <a:chOff x="1974" y="1542"/>
              <a:chExt cx="1680" cy="768"/>
            </a:xfrm>
          </p:grpSpPr>
          <p:sp>
            <p:nvSpPr>
              <p:cNvPr id="1235997" name="Oval 29"/>
              <p:cNvSpPr>
                <a:spLocks noChangeAspect="1"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5379" name="Oval 30"/>
              <p:cNvSpPr>
                <a:spLocks noChangeAspect="1"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sp>
        <p:nvSpPr>
          <p:cNvPr id="55312" name="Text Box 31"/>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36000" name="AutoShape 32"/>
          <p:cNvSpPr>
            <a:spLocks noChangeArrowheads="1"/>
          </p:cNvSpPr>
          <p:nvPr/>
        </p:nvSpPr>
        <p:spPr bwMode="auto">
          <a:xfrm rot="5400000">
            <a:off x="110331" y="2690020"/>
            <a:ext cx="4448175" cy="2576512"/>
          </a:xfrm>
          <a:custGeom>
            <a:avLst/>
            <a:gdLst>
              <a:gd name="T0" fmla="*/ 3447336 w 21600"/>
              <a:gd name="T1" fmla="*/ 1288256 h 21600"/>
              <a:gd name="T2" fmla="*/ 2224088 w 21600"/>
              <a:gd name="T3" fmla="*/ 2576512 h 21600"/>
              <a:gd name="T4" fmla="*/ 1000839 w 21600"/>
              <a:gd name="T5" fmla="*/ 1288256 h 21600"/>
              <a:gd name="T6" fmla="*/ 2224088 w 21600"/>
              <a:gd name="T7" fmla="*/ 0 h 21600"/>
              <a:gd name="T8" fmla="*/ 0 60000 65536"/>
              <a:gd name="T9" fmla="*/ 0 60000 65536"/>
              <a:gd name="T10" fmla="*/ 0 60000 65536"/>
              <a:gd name="T11" fmla="*/ 0 60000 65536"/>
              <a:gd name="T12" fmla="*/ 6660 w 21600"/>
              <a:gd name="T13" fmla="*/ 6660 h 21600"/>
              <a:gd name="T14" fmla="*/ 14940 w 21600"/>
              <a:gd name="T15" fmla="*/ 14940 h 21600"/>
            </a:gdLst>
            <a:ahLst/>
            <a:cxnLst>
              <a:cxn ang="T8">
                <a:pos x="T0" y="T1"/>
              </a:cxn>
              <a:cxn ang="T9">
                <a:pos x="T2" y="T3"/>
              </a:cxn>
              <a:cxn ang="T10">
                <a:pos x="T4" y="T5"/>
              </a:cxn>
              <a:cxn ang="T11">
                <a:pos x="T6" y="T7"/>
              </a:cxn>
            </a:cxnLst>
            <a:rect l="T12" t="T13" r="T14" b="T15"/>
            <a:pathLst>
              <a:path w="21600" h="21600">
                <a:moveTo>
                  <a:pt x="0" y="0"/>
                </a:moveTo>
                <a:lnTo>
                  <a:pt x="9720" y="21600"/>
                </a:lnTo>
                <a:lnTo>
                  <a:pt x="11880" y="21600"/>
                </a:lnTo>
                <a:lnTo>
                  <a:pt x="21600" y="0"/>
                </a:lnTo>
                <a:close/>
              </a:path>
            </a:pathLst>
          </a:custGeom>
          <a:gradFill rotWithShape="1">
            <a:gsLst>
              <a:gs pos="0">
                <a:srgbClr val="C0C0C0"/>
              </a:gs>
              <a:gs pos="100000">
                <a:schemeClr val="bg1"/>
              </a:gs>
            </a:gsLst>
            <a:lin ang="5400000" scaled="1"/>
          </a:gradFill>
          <a:ln w="9525">
            <a:solidFill>
              <a:schemeClr val="tx1"/>
            </a:solidFill>
            <a:miter lim="800000"/>
            <a:headEnd/>
            <a:tailEnd/>
          </a:ln>
        </p:spPr>
        <p:txBody>
          <a:bodyPr wrap="none" anchor="ctr"/>
          <a:lstStyle/>
          <a:p>
            <a:endParaRPr lang="nb-NO"/>
          </a:p>
        </p:txBody>
      </p:sp>
      <p:graphicFrame>
        <p:nvGraphicFramePr>
          <p:cNvPr id="1236001" name="Group 33"/>
          <p:cNvGraphicFramePr>
            <a:graphicFrameLocks noGrp="1"/>
          </p:cNvGraphicFramePr>
          <p:nvPr/>
        </p:nvGraphicFramePr>
        <p:xfrm>
          <a:off x="4129088" y="1965325"/>
          <a:ext cx="484187" cy="2322513"/>
        </p:xfrm>
        <a:graphic>
          <a:graphicData uri="http://schemas.openxmlformats.org/drawingml/2006/table">
            <a:tbl>
              <a:tblPr/>
              <a:tblGrid>
                <a:gridCol w="484187">
                  <a:extLst>
                    <a:ext uri="{9D8B030D-6E8A-4147-A177-3AD203B41FA5}">
                      <a16:colId xmlns:a16="http://schemas.microsoft.com/office/drawing/2014/main" val="20000"/>
                    </a:ext>
                  </a:extLst>
                </a:gridCol>
              </a:tblGrid>
              <a:tr h="5810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810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2"/>
                  </a:ext>
                </a:extLst>
              </a:tr>
              <a:tr h="581025">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2400" b="0" i="0" u="none" strike="noStrike" cap="none" normalizeH="0" baseline="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extLst>
                  <a:ext uri="{0D108BD9-81ED-4DB2-BD59-A6C34878D82A}">
                    <a16:rowId xmlns:a16="http://schemas.microsoft.com/office/drawing/2014/main" val="10003"/>
                  </a:ext>
                </a:extLst>
              </a:tr>
            </a:tbl>
          </a:graphicData>
        </a:graphic>
      </p:graphicFrame>
      <p:graphicFrame>
        <p:nvGraphicFramePr>
          <p:cNvPr id="1236013" name="Group 45"/>
          <p:cNvGraphicFramePr>
            <a:graphicFrameLocks noGrp="1"/>
          </p:cNvGraphicFramePr>
          <p:nvPr/>
        </p:nvGraphicFramePr>
        <p:xfrm>
          <a:off x="5126038" y="1973263"/>
          <a:ext cx="3779837" cy="335194"/>
        </p:xfrm>
        <a:graphic>
          <a:graphicData uri="http://schemas.openxmlformats.org/drawingml/2006/table">
            <a:tbl>
              <a:tblPr/>
              <a:tblGrid>
                <a:gridCol w="314325">
                  <a:extLst>
                    <a:ext uri="{9D8B030D-6E8A-4147-A177-3AD203B41FA5}">
                      <a16:colId xmlns:a16="http://schemas.microsoft.com/office/drawing/2014/main" val="20000"/>
                    </a:ext>
                  </a:extLst>
                </a:gridCol>
                <a:gridCol w="315912">
                  <a:extLst>
                    <a:ext uri="{9D8B030D-6E8A-4147-A177-3AD203B41FA5}">
                      <a16:colId xmlns:a16="http://schemas.microsoft.com/office/drawing/2014/main" val="20001"/>
                    </a:ext>
                  </a:extLst>
                </a:gridCol>
                <a:gridCol w="314325">
                  <a:extLst>
                    <a:ext uri="{9D8B030D-6E8A-4147-A177-3AD203B41FA5}">
                      <a16:colId xmlns:a16="http://schemas.microsoft.com/office/drawing/2014/main" val="20002"/>
                    </a:ext>
                  </a:extLst>
                </a:gridCol>
                <a:gridCol w="315913">
                  <a:extLst>
                    <a:ext uri="{9D8B030D-6E8A-4147-A177-3AD203B41FA5}">
                      <a16:colId xmlns:a16="http://schemas.microsoft.com/office/drawing/2014/main" val="20003"/>
                    </a:ext>
                  </a:extLst>
                </a:gridCol>
                <a:gridCol w="314325">
                  <a:extLst>
                    <a:ext uri="{9D8B030D-6E8A-4147-A177-3AD203B41FA5}">
                      <a16:colId xmlns:a16="http://schemas.microsoft.com/office/drawing/2014/main" val="20004"/>
                    </a:ext>
                  </a:extLst>
                </a:gridCol>
                <a:gridCol w="314325">
                  <a:extLst>
                    <a:ext uri="{9D8B030D-6E8A-4147-A177-3AD203B41FA5}">
                      <a16:colId xmlns:a16="http://schemas.microsoft.com/office/drawing/2014/main" val="20005"/>
                    </a:ext>
                  </a:extLst>
                </a:gridCol>
                <a:gridCol w="315912">
                  <a:extLst>
                    <a:ext uri="{9D8B030D-6E8A-4147-A177-3AD203B41FA5}">
                      <a16:colId xmlns:a16="http://schemas.microsoft.com/office/drawing/2014/main" val="20006"/>
                    </a:ext>
                  </a:extLst>
                </a:gridCol>
                <a:gridCol w="314325">
                  <a:extLst>
                    <a:ext uri="{9D8B030D-6E8A-4147-A177-3AD203B41FA5}">
                      <a16:colId xmlns:a16="http://schemas.microsoft.com/office/drawing/2014/main" val="20007"/>
                    </a:ext>
                  </a:extLst>
                </a:gridCol>
                <a:gridCol w="315913">
                  <a:extLst>
                    <a:ext uri="{9D8B030D-6E8A-4147-A177-3AD203B41FA5}">
                      <a16:colId xmlns:a16="http://schemas.microsoft.com/office/drawing/2014/main" val="20008"/>
                    </a:ext>
                  </a:extLst>
                </a:gridCol>
                <a:gridCol w="314325">
                  <a:extLst>
                    <a:ext uri="{9D8B030D-6E8A-4147-A177-3AD203B41FA5}">
                      <a16:colId xmlns:a16="http://schemas.microsoft.com/office/drawing/2014/main" val="20009"/>
                    </a:ext>
                  </a:extLst>
                </a:gridCol>
                <a:gridCol w="314325">
                  <a:extLst>
                    <a:ext uri="{9D8B030D-6E8A-4147-A177-3AD203B41FA5}">
                      <a16:colId xmlns:a16="http://schemas.microsoft.com/office/drawing/2014/main" val="20010"/>
                    </a:ext>
                  </a:extLst>
                </a:gridCol>
                <a:gridCol w="315912">
                  <a:extLst>
                    <a:ext uri="{9D8B030D-6E8A-4147-A177-3AD203B41FA5}">
                      <a16:colId xmlns:a16="http://schemas.microsoft.com/office/drawing/2014/main" val="20011"/>
                    </a:ext>
                  </a:extLst>
                </a:gridCol>
              </a:tblGrid>
              <a:tr h="334962">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dirty="0">
                          <a:ln>
                            <a:noFill/>
                          </a:ln>
                          <a:solidFill>
                            <a:schemeClr val="bg1"/>
                          </a:solidFill>
                          <a:effectLst/>
                          <a:latin typeface="Tahoma" pitchFamily="34" charset="0"/>
                        </a:rPr>
                        <a:t>A</a:t>
                      </a:r>
                    </a:p>
                  </a:txBody>
                  <a:tcPr marT="45677" marB="4567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B</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C</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D</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E</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F</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G</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H</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dirty="0">
                          <a:ln>
                            <a:noFill/>
                          </a:ln>
                          <a:solidFill>
                            <a:schemeClr val="bg1"/>
                          </a:solidFill>
                          <a:effectLst/>
                          <a:latin typeface="Tahoma" pitchFamily="34" charset="0"/>
                        </a:rPr>
                        <a:t>I</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J</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bg1"/>
                          </a:solidFill>
                          <a:effectLst/>
                          <a:latin typeface="Tahoma" pitchFamily="34" charset="0"/>
                        </a:rPr>
                        <a:t>K</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dirty="0">
                          <a:ln>
                            <a:noFill/>
                          </a:ln>
                          <a:solidFill>
                            <a:schemeClr val="tx1"/>
                          </a:solidFill>
                          <a:effectLst/>
                          <a:latin typeface="Tahoma" pitchFamily="34" charset="0"/>
                        </a:rPr>
                        <a:t>L</a:t>
                      </a:r>
                    </a:p>
                  </a:txBody>
                  <a:tcPr marT="45677" marB="4567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bl>
          </a:graphicData>
        </a:graphic>
      </p:graphicFrame>
      <p:sp>
        <p:nvSpPr>
          <p:cNvPr id="1236041" name="Freeform 73"/>
          <p:cNvSpPr>
            <a:spLocks/>
          </p:cNvSpPr>
          <p:nvPr/>
        </p:nvSpPr>
        <p:spPr bwMode="auto">
          <a:xfrm>
            <a:off x="4349750" y="1570038"/>
            <a:ext cx="1219200" cy="688975"/>
          </a:xfrm>
          <a:custGeom>
            <a:avLst/>
            <a:gdLst>
              <a:gd name="T0" fmla="*/ 0 w 768"/>
              <a:gd name="T1" fmla="*/ 434 h 434"/>
              <a:gd name="T2" fmla="*/ 445 w 768"/>
              <a:gd name="T3" fmla="*/ 32 h 434"/>
              <a:gd name="T4" fmla="*/ 768 w 768"/>
              <a:gd name="T5" fmla="*/ 242 h 434"/>
              <a:gd name="T6" fmla="*/ 0 60000 65536"/>
              <a:gd name="T7" fmla="*/ 0 60000 65536"/>
              <a:gd name="T8" fmla="*/ 0 60000 65536"/>
              <a:gd name="T9" fmla="*/ 0 w 768"/>
              <a:gd name="T10" fmla="*/ 0 h 434"/>
              <a:gd name="T11" fmla="*/ 768 w 768"/>
              <a:gd name="T12" fmla="*/ 434 h 434"/>
            </a:gdLst>
            <a:ahLst/>
            <a:cxnLst>
              <a:cxn ang="T6">
                <a:pos x="T0" y="T1"/>
              </a:cxn>
              <a:cxn ang="T7">
                <a:pos x="T2" y="T3"/>
              </a:cxn>
              <a:cxn ang="T8">
                <a:pos x="T4" y="T5"/>
              </a:cxn>
            </a:cxnLst>
            <a:rect l="T9" t="T10" r="T11" b="T12"/>
            <a:pathLst>
              <a:path w="768" h="434">
                <a:moveTo>
                  <a:pt x="0" y="434"/>
                </a:moveTo>
                <a:cubicBezTo>
                  <a:pt x="158" y="249"/>
                  <a:pt x="317" y="64"/>
                  <a:pt x="445" y="32"/>
                </a:cubicBezTo>
                <a:cubicBezTo>
                  <a:pt x="573" y="0"/>
                  <a:pt x="670" y="121"/>
                  <a:pt x="768" y="242"/>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2" name="Freeform 74"/>
          <p:cNvSpPr>
            <a:spLocks/>
          </p:cNvSpPr>
          <p:nvPr/>
        </p:nvSpPr>
        <p:spPr bwMode="auto">
          <a:xfrm>
            <a:off x="5556250" y="2286000"/>
            <a:ext cx="650875" cy="307975"/>
          </a:xfrm>
          <a:custGeom>
            <a:avLst/>
            <a:gdLst>
              <a:gd name="T0" fmla="*/ 0 w 410"/>
              <a:gd name="T1" fmla="*/ 9 h 194"/>
              <a:gd name="T2" fmla="*/ 270 w 410"/>
              <a:gd name="T3" fmla="*/ 192 h 194"/>
              <a:gd name="T4" fmla="*/ 410 w 410"/>
              <a:gd name="T5" fmla="*/ 0 h 194"/>
              <a:gd name="T6" fmla="*/ 0 60000 65536"/>
              <a:gd name="T7" fmla="*/ 0 60000 65536"/>
              <a:gd name="T8" fmla="*/ 0 60000 65536"/>
              <a:gd name="T9" fmla="*/ 0 w 410"/>
              <a:gd name="T10" fmla="*/ 0 h 194"/>
              <a:gd name="T11" fmla="*/ 410 w 410"/>
              <a:gd name="T12" fmla="*/ 194 h 194"/>
            </a:gdLst>
            <a:ahLst/>
            <a:cxnLst>
              <a:cxn ang="T6">
                <a:pos x="T0" y="T1"/>
              </a:cxn>
              <a:cxn ang="T7">
                <a:pos x="T2" y="T3"/>
              </a:cxn>
              <a:cxn ang="T8">
                <a:pos x="T4" y="T5"/>
              </a:cxn>
            </a:cxnLst>
            <a:rect l="T9" t="T10" r="T11" b="T12"/>
            <a:pathLst>
              <a:path w="410" h="194">
                <a:moveTo>
                  <a:pt x="0" y="9"/>
                </a:moveTo>
                <a:cubicBezTo>
                  <a:pt x="101" y="101"/>
                  <a:pt x="202" y="194"/>
                  <a:pt x="270" y="192"/>
                </a:cubicBezTo>
                <a:cubicBezTo>
                  <a:pt x="338" y="190"/>
                  <a:pt x="374" y="95"/>
                  <a:pt x="410"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3" name="Freeform 75"/>
          <p:cNvSpPr>
            <a:spLocks/>
          </p:cNvSpPr>
          <p:nvPr/>
        </p:nvSpPr>
        <p:spPr bwMode="auto">
          <a:xfrm>
            <a:off x="6207125" y="1509713"/>
            <a:ext cx="1884363" cy="457200"/>
          </a:xfrm>
          <a:custGeom>
            <a:avLst/>
            <a:gdLst>
              <a:gd name="T0" fmla="*/ 0 w 1187"/>
              <a:gd name="T1" fmla="*/ 288 h 288"/>
              <a:gd name="T2" fmla="*/ 846 w 1187"/>
              <a:gd name="T3" fmla="*/ 0 h 288"/>
              <a:gd name="T4" fmla="*/ 1187 w 1187"/>
              <a:gd name="T5" fmla="*/ 288 h 288"/>
              <a:gd name="T6" fmla="*/ 0 60000 65536"/>
              <a:gd name="T7" fmla="*/ 0 60000 65536"/>
              <a:gd name="T8" fmla="*/ 0 60000 65536"/>
              <a:gd name="T9" fmla="*/ 0 w 1187"/>
              <a:gd name="T10" fmla="*/ 0 h 288"/>
              <a:gd name="T11" fmla="*/ 1187 w 1187"/>
              <a:gd name="T12" fmla="*/ 288 h 288"/>
            </a:gdLst>
            <a:ahLst/>
            <a:cxnLst>
              <a:cxn ang="T6">
                <a:pos x="T0" y="T1"/>
              </a:cxn>
              <a:cxn ang="T7">
                <a:pos x="T2" y="T3"/>
              </a:cxn>
              <a:cxn ang="T8">
                <a:pos x="T4" y="T5"/>
              </a:cxn>
            </a:cxnLst>
            <a:rect l="T9" t="T10" r="T11" b="T12"/>
            <a:pathLst>
              <a:path w="1187" h="288">
                <a:moveTo>
                  <a:pt x="0" y="288"/>
                </a:moveTo>
                <a:cubicBezTo>
                  <a:pt x="324" y="144"/>
                  <a:pt x="648" y="0"/>
                  <a:pt x="846" y="0"/>
                </a:cubicBezTo>
                <a:cubicBezTo>
                  <a:pt x="1044" y="0"/>
                  <a:pt x="1115" y="144"/>
                  <a:pt x="1187" y="288"/>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4" name="Freeform 76"/>
          <p:cNvSpPr>
            <a:spLocks/>
          </p:cNvSpPr>
          <p:nvPr/>
        </p:nvSpPr>
        <p:spPr bwMode="auto">
          <a:xfrm>
            <a:off x="8104188" y="2325688"/>
            <a:ext cx="333375" cy="222250"/>
          </a:xfrm>
          <a:custGeom>
            <a:avLst/>
            <a:gdLst>
              <a:gd name="T0" fmla="*/ 0 w 210"/>
              <a:gd name="T1" fmla="*/ 0 h 140"/>
              <a:gd name="T2" fmla="*/ 158 w 210"/>
              <a:gd name="T3" fmla="*/ 140 h 140"/>
              <a:gd name="T4" fmla="*/ 210 w 210"/>
              <a:gd name="T5" fmla="*/ 0 h 140"/>
              <a:gd name="T6" fmla="*/ 0 60000 65536"/>
              <a:gd name="T7" fmla="*/ 0 60000 65536"/>
              <a:gd name="T8" fmla="*/ 0 60000 65536"/>
              <a:gd name="T9" fmla="*/ 0 w 210"/>
              <a:gd name="T10" fmla="*/ 0 h 140"/>
              <a:gd name="T11" fmla="*/ 210 w 210"/>
              <a:gd name="T12" fmla="*/ 140 h 140"/>
            </a:gdLst>
            <a:ahLst/>
            <a:cxnLst>
              <a:cxn ang="T6">
                <a:pos x="T0" y="T1"/>
              </a:cxn>
              <a:cxn ang="T7">
                <a:pos x="T2" y="T3"/>
              </a:cxn>
              <a:cxn ang="T8">
                <a:pos x="T4" y="T5"/>
              </a:cxn>
            </a:cxnLst>
            <a:rect l="T9" t="T10" r="T11" b="T12"/>
            <a:pathLst>
              <a:path w="210" h="140">
                <a:moveTo>
                  <a:pt x="0" y="0"/>
                </a:moveTo>
                <a:cubicBezTo>
                  <a:pt x="61" y="70"/>
                  <a:pt x="123" y="140"/>
                  <a:pt x="158" y="140"/>
                </a:cubicBezTo>
                <a:cubicBezTo>
                  <a:pt x="193" y="140"/>
                  <a:pt x="201" y="70"/>
                  <a:pt x="210"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5" name="Freeform 77"/>
          <p:cNvSpPr>
            <a:spLocks/>
          </p:cNvSpPr>
          <p:nvPr/>
        </p:nvSpPr>
        <p:spPr bwMode="auto">
          <a:xfrm>
            <a:off x="4337050" y="2327275"/>
            <a:ext cx="955675" cy="603250"/>
          </a:xfrm>
          <a:custGeom>
            <a:avLst/>
            <a:gdLst>
              <a:gd name="T0" fmla="*/ 0 w 602"/>
              <a:gd name="T1" fmla="*/ 341 h 380"/>
              <a:gd name="T2" fmla="*/ 488 w 602"/>
              <a:gd name="T3" fmla="*/ 323 h 380"/>
              <a:gd name="T4" fmla="*/ 602 w 602"/>
              <a:gd name="T5" fmla="*/ 0 h 380"/>
              <a:gd name="T6" fmla="*/ 0 60000 65536"/>
              <a:gd name="T7" fmla="*/ 0 60000 65536"/>
              <a:gd name="T8" fmla="*/ 0 60000 65536"/>
              <a:gd name="T9" fmla="*/ 0 w 602"/>
              <a:gd name="T10" fmla="*/ 0 h 380"/>
              <a:gd name="T11" fmla="*/ 602 w 602"/>
              <a:gd name="T12" fmla="*/ 380 h 380"/>
            </a:gdLst>
            <a:ahLst/>
            <a:cxnLst>
              <a:cxn ang="T6">
                <a:pos x="T0" y="T1"/>
              </a:cxn>
              <a:cxn ang="T7">
                <a:pos x="T2" y="T3"/>
              </a:cxn>
              <a:cxn ang="T8">
                <a:pos x="T4" y="T5"/>
              </a:cxn>
            </a:cxnLst>
            <a:rect l="T9" t="T10" r="T11" b="T12"/>
            <a:pathLst>
              <a:path w="602" h="380">
                <a:moveTo>
                  <a:pt x="0" y="341"/>
                </a:moveTo>
                <a:cubicBezTo>
                  <a:pt x="194" y="360"/>
                  <a:pt x="388" y="380"/>
                  <a:pt x="488" y="323"/>
                </a:cubicBezTo>
                <a:cubicBezTo>
                  <a:pt x="588" y="266"/>
                  <a:pt x="595" y="133"/>
                  <a:pt x="602"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6" name="Freeform 78"/>
          <p:cNvSpPr>
            <a:spLocks/>
          </p:cNvSpPr>
          <p:nvPr/>
        </p:nvSpPr>
        <p:spPr bwMode="auto">
          <a:xfrm>
            <a:off x="4364038" y="2327275"/>
            <a:ext cx="2452687" cy="1277938"/>
          </a:xfrm>
          <a:custGeom>
            <a:avLst/>
            <a:gdLst>
              <a:gd name="T0" fmla="*/ 0 w 1545"/>
              <a:gd name="T1" fmla="*/ 690 h 805"/>
              <a:gd name="T2" fmla="*/ 1065 w 1545"/>
              <a:gd name="T3" fmla="*/ 690 h 805"/>
              <a:gd name="T4" fmla="*/ 1545 w 1545"/>
              <a:gd name="T5" fmla="*/ 0 h 805"/>
              <a:gd name="T6" fmla="*/ 0 60000 65536"/>
              <a:gd name="T7" fmla="*/ 0 60000 65536"/>
              <a:gd name="T8" fmla="*/ 0 60000 65536"/>
              <a:gd name="T9" fmla="*/ 0 w 1545"/>
              <a:gd name="T10" fmla="*/ 0 h 805"/>
              <a:gd name="T11" fmla="*/ 1545 w 1545"/>
              <a:gd name="T12" fmla="*/ 805 h 805"/>
            </a:gdLst>
            <a:ahLst/>
            <a:cxnLst>
              <a:cxn ang="T6">
                <a:pos x="T0" y="T1"/>
              </a:cxn>
              <a:cxn ang="T7">
                <a:pos x="T2" y="T3"/>
              </a:cxn>
              <a:cxn ang="T8">
                <a:pos x="T4" y="T5"/>
              </a:cxn>
            </a:cxnLst>
            <a:rect l="T9" t="T10" r="T11" b="T12"/>
            <a:pathLst>
              <a:path w="1545" h="805">
                <a:moveTo>
                  <a:pt x="0" y="690"/>
                </a:moveTo>
                <a:cubicBezTo>
                  <a:pt x="403" y="747"/>
                  <a:pt x="807" y="805"/>
                  <a:pt x="1065" y="690"/>
                </a:cubicBezTo>
                <a:cubicBezTo>
                  <a:pt x="1323" y="575"/>
                  <a:pt x="1434" y="287"/>
                  <a:pt x="1545"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7" name="Freeform 79"/>
          <p:cNvSpPr>
            <a:spLocks/>
          </p:cNvSpPr>
          <p:nvPr/>
        </p:nvSpPr>
        <p:spPr bwMode="auto">
          <a:xfrm>
            <a:off x="6858000" y="1771650"/>
            <a:ext cx="319088" cy="195263"/>
          </a:xfrm>
          <a:custGeom>
            <a:avLst/>
            <a:gdLst>
              <a:gd name="T0" fmla="*/ 0 w 201"/>
              <a:gd name="T1" fmla="*/ 123 h 123"/>
              <a:gd name="T2" fmla="*/ 131 w 201"/>
              <a:gd name="T3" fmla="*/ 1 h 123"/>
              <a:gd name="T4" fmla="*/ 201 w 201"/>
              <a:gd name="T5" fmla="*/ 115 h 123"/>
              <a:gd name="T6" fmla="*/ 0 60000 65536"/>
              <a:gd name="T7" fmla="*/ 0 60000 65536"/>
              <a:gd name="T8" fmla="*/ 0 60000 65536"/>
              <a:gd name="T9" fmla="*/ 0 w 201"/>
              <a:gd name="T10" fmla="*/ 0 h 123"/>
              <a:gd name="T11" fmla="*/ 201 w 201"/>
              <a:gd name="T12" fmla="*/ 123 h 123"/>
            </a:gdLst>
            <a:ahLst/>
            <a:cxnLst>
              <a:cxn ang="T6">
                <a:pos x="T0" y="T1"/>
              </a:cxn>
              <a:cxn ang="T7">
                <a:pos x="T2" y="T3"/>
              </a:cxn>
              <a:cxn ang="T8">
                <a:pos x="T4" y="T5"/>
              </a:cxn>
            </a:cxnLst>
            <a:rect l="T9" t="T10" r="T11" b="T12"/>
            <a:pathLst>
              <a:path w="201" h="123">
                <a:moveTo>
                  <a:pt x="0" y="123"/>
                </a:moveTo>
                <a:cubicBezTo>
                  <a:pt x="49" y="62"/>
                  <a:pt x="98" y="2"/>
                  <a:pt x="131" y="1"/>
                </a:cubicBezTo>
                <a:cubicBezTo>
                  <a:pt x="164" y="0"/>
                  <a:pt x="182" y="57"/>
                  <a:pt x="201" y="115"/>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9" name="Freeform 81"/>
          <p:cNvSpPr>
            <a:spLocks/>
          </p:cNvSpPr>
          <p:nvPr/>
        </p:nvSpPr>
        <p:spPr bwMode="auto">
          <a:xfrm>
            <a:off x="4378325" y="2327275"/>
            <a:ext cx="1524000" cy="1689100"/>
          </a:xfrm>
          <a:custGeom>
            <a:avLst/>
            <a:gdLst>
              <a:gd name="T0" fmla="*/ 0 w 960"/>
              <a:gd name="T1" fmla="*/ 1047 h 1064"/>
              <a:gd name="T2" fmla="*/ 794 w 960"/>
              <a:gd name="T3" fmla="*/ 890 h 1064"/>
              <a:gd name="T4" fmla="*/ 960 w 960"/>
              <a:gd name="T5" fmla="*/ 0 h 1064"/>
              <a:gd name="T6" fmla="*/ 0 60000 65536"/>
              <a:gd name="T7" fmla="*/ 0 60000 65536"/>
              <a:gd name="T8" fmla="*/ 0 60000 65536"/>
              <a:gd name="T9" fmla="*/ 0 w 960"/>
              <a:gd name="T10" fmla="*/ 0 h 1064"/>
              <a:gd name="T11" fmla="*/ 960 w 960"/>
              <a:gd name="T12" fmla="*/ 1064 h 1064"/>
            </a:gdLst>
            <a:ahLst/>
            <a:cxnLst>
              <a:cxn ang="T6">
                <a:pos x="T0" y="T1"/>
              </a:cxn>
              <a:cxn ang="T7">
                <a:pos x="T2" y="T3"/>
              </a:cxn>
              <a:cxn ang="T8">
                <a:pos x="T4" y="T5"/>
              </a:cxn>
            </a:cxnLst>
            <a:rect l="T9" t="T10" r="T11" b="T12"/>
            <a:pathLst>
              <a:path w="960" h="1064">
                <a:moveTo>
                  <a:pt x="0" y="1047"/>
                </a:moveTo>
                <a:cubicBezTo>
                  <a:pt x="317" y="1055"/>
                  <a:pt x="634" y="1064"/>
                  <a:pt x="794" y="890"/>
                </a:cubicBezTo>
                <a:cubicBezTo>
                  <a:pt x="954" y="716"/>
                  <a:pt x="957" y="358"/>
                  <a:pt x="960"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50" name="Freeform 82"/>
          <p:cNvSpPr>
            <a:spLocks/>
          </p:cNvSpPr>
          <p:nvPr/>
        </p:nvSpPr>
        <p:spPr bwMode="auto">
          <a:xfrm>
            <a:off x="5873750" y="1593850"/>
            <a:ext cx="679450" cy="373063"/>
          </a:xfrm>
          <a:custGeom>
            <a:avLst/>
            <a:gdLst>
              <a:gd name="T0" fmla="*/ 0 w 428"/>
              <a:gd name="T1" fmla="*/ 235 h 235"/>
              <a:gd name="T2" fmla="*/ 236 w 428"/>
              <a:gd name="T3" fmla="*/ 0 h 235"/>
              <a:gd name="T4" fmla="*/ 428 w 428"/>
              <a:gd name="T5" fmla="*/ 235 h 235"/>
              <a:gd name="T6" fmla="*/ 0 60000 65536"/>
              <a:gd name="T7" fmla="*/ 0 60000 65536"/>
              <a:gd name="T8" fmla="*/ 0 60000 65536"/>
              <a:gd name="T9" fmla="*/ 0 w 428"/>
              <a:gd name="T10" fmla="*/ 0 h 235"/>
              <a:gd name="T11" fmla="*/ 428 w 428"/>
              <a:gd name="T12" fmla="*/ 235 h 235"/>
            </a:gdLst>
            <a:ahLst/>
            <a:cxnLst>
              <a:cxn ang="T6">
                <a:pos x="T0" y="T1"/>
              </a:cxn>
              <a:cxn ang="T7">
                <a:pos x="T2" y="T3"/>
              </a:cxn>
              <a:cxn ang="T8">
                <a:pos x="T4" y="T5"/>
              </a:cxn>
            </a:cxnLst>
            <a:rect l="T9" t="T10" r="T11" b="T12"/>
            <a:pathLst>
              <a:path w="428" h="235">
                <a:moveTo>
                  <a:pt x="0" y="235"/>
                </a:moveTo>
                <a:cubicBezTo>
                  <a:pt x="82" y="117"/>
                  <a:pt x="165" y="0"/>
                  <a:pt x="236" y="0"/>
                </a:cubicBezTo>
                <a:cubicBezTo>
                  <a:pt x="307" y="0"/>
                  <a:pt x="367" y="117"/>
                  <a:pt x="428" y="235"/>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51" name="Freeform 83"/>
          <p:cNvSpPr>
            <a:spLocks/>
          </p:cNvSpPr>
          <p:nvPr/>
        </p:nvSpPr>
        <p:spPr bwMode="auto">
          <a:xfrm>
            <a:off x="6553200" y="2312988"/>
            <a:ext cx="914400" cy="471487"/>
          </a:xfrm>
          <a:custGeom>
            <a:avLst/>
            <a:gdLst>
              <a:gd name="T0" fmla="*/ 0 w 576"/>
              <a:gd name="T1" fmla="*/ 0 h 297"/>
              <a:gd name="T2" fmla="*/ 262 w 576"/>
              <a:gd name="T3" fmla="*/ 297 h 297"/>
              <a:gd name="T4" fmla="*/ 576 w 576"/>
              <a:gd name="T5" fmla="*/ 0 h 297"/>
              <a:gd name="T6" fmla="*/ 0 60000 65536"/>
              <a:gd name="T7" fmla="*/ 0 60000 65536"/>
              <a:gd name="T8" fmla="*/ 0 60000 65536"/>
              <a:gd name="T9" fmla="*/ 0 w 576"/>
              <a:gd name="T10" fmla="*/ 0 h 297"/>
              <a:gd name="T11" fmla="*/ 576 w 576"/>
              <a:gd name="T12" fmla="*/ 297 h 297"/>
            </a:gdLst>
            <a:ahLst/>
            <a:cxnLst>
              <a:cxn ang="T6">
                <a:pos x="T0" y="T1"/>
              </a:cxn>
              <a:cxn ang="T7">
                <a:pos x="T2" y="T3"/>
              </a:cxn>
              <a:cxn ang="T8">
                <a:pos x="T4" y="T5"/>
              </a:cxn>
            </a:cxnLst>
            <a:rect l="T9" t="T10" r="T11" b="T12"/>
            <a:pathLst>
              <a:path w="576" h="297">
                <a:moveTo>
                  <a:pt x="0" y="0"/>
                </a:moveTo>
                <a:cubicBezTo>
                  <a:pt x="83" y="148"/>
                  <a:pt x="166" y="297"/>
                  <a:pt x="262" y="297"/>
                </a:cubicBezTo>
                <a:cubicBezTo>
                  <a:pt x="358" y="297"/>
                  <a:pt x="467" y="148"/>
                  <a:pt x="576"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52" name="Freeform 84"/>
          <p:cNvSpPr>
            <a:spLocks/>
          </p:cNvSpPr>
          <p:nvPr/>
        </p:nvSpPr>
        <p:spPr bwMode="auto">
          <a:xfrm>
            <a:off x="7481888" y="1743075"/>
            <a:ext cx="304800" cy="209550"/>
          </a:xfrm>
          <a:custGeom>
            <a:avLst/>
            <a:gdLst>
              <a:gd name="T0" fmla="*/ 0 w 192"/>
              <a:gd name="T1" fmla="*/ 132 h 132"/>
              <a:gd name="T2" fmla="*/ 87 w 192"/>
              <a:gd name="T3" fmla="*/ 1 h 132"/>
              <a:gd name="T4" fmla="*/ 192 w 192"/>
              <a:gd name="T5" fmla="*/ 124 h 132"/>
              <a:gd name="T6" fmla="*/ 0 60000 65536"/>
              <a:gd name="T7" fmla="*/ 0 60000 65536"/>
              <a:gd name="T8" fmla="*/ 0 60000 65536"/>
              <a:gd name="T9" fmla="*/ 0 w 192"/>
              <a:gd name="T10" fmla="*/ 0 h 132"/>
              <a:gd name="T11" fmla="*/ 192 w 192"/>
              <a:gd name="T12" fmla="*/ 132 h 132"/>
            </a:gdLst>
            <a:ahLst/>
            <a:cxnLst>
              <a:cxn ang="T6">
                <a:pos x="T0" y="T1"/>
              </a:cxn>
              <a:cxn ang="T7">
                <a:pos x="T2" y="T3"/>
              </a:cxn>
              <a:cxn ang="T8">
                <a:pos x="T4" y="T5"/>
              </a:cxn>
            </a:cxnLst>
            <a:rect l="T9" t="T10" r="T11" b="T12"/>
            <a:pathLst>
              <a:path w="192" h="132">
                <a:moveTo>
                  <a:pt x="0" y="132"/>
                </a:moveTo>
                <a:cubicBezTo>
                  <a:pt x="27" y="67"/>
                  <a:pt x="55" y="2"/>
                  <a:pt x="87" y="1"/>
                </a:cubicBezTo>
                <a:cubicBezTo>
                  <a:pt x="119" y="0"/>
                  <a:pt x="155" y="62"/>
                  <a:pt x="192" y="124"/>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53" name="Text Box 85"/>
          <p:cNvSpPr txBox="1">
            <a:spLocks noChangeArrowheads="1"/>
          </p:cNvSpPr>
          <p:nvPr/>
        </p:nvSpPr>
        <p:spPr bwMode="auto">
          <a:xfrm>
            <a:off x="3713163" y="4329113"/>
            <a:ext cx="4826962" cy="20005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buFontTx/>
              <a:buAutoNum type="arabicPeriod"/>
            </a:pPr>
            <a:r>
              <a:rPr lang="en-US" sz="1600" b="0" dirty="0">
                <a:solidFill>
                  <a:srgbClr val="C0C0C0"/>
                </a:solidFill>
              </a:rPr>
              <a:t>Search for block in buffer cache, return if found</a:t>
            </a:r>
            <a:br>
              <a:rPr lang="en-US" sz="1600" b="0" dirty="0">
                <a:solidFill>
                  <a:srgbClr val="C0C0C0"/>
                </a:solidFill>
              </a:rPr>
            </a:br>
            <a:r>
              <a:rPr lang="en-US" sz="1600" b="0" dirty="0">
                <a:solidFill>
                  <a:srgbClr val="C0C0C0"/>
                </a:solidFill>
              </a:rPr>
              <a:t>(hash </a:t>
            </a:r>
            <a:r>
              <a:rPr lang="en-US" sz="1600" b="0" dirty="0" err="1">
                <a:solidFill>
                  <a:srgbClr val="C0C0C0"/>
                </a:solidFill>
              </a:rPr>
              <a:t>vp</a:t>
            </a:r>
            <a:r>
              <a:rPr lang="en-US" sz="1600" b="0" dirty="0">
                <a:solidFill>
                  <a:srgbClr val="C0C0C0"/>
                </a:solidFill>
              </a:rPr>
              <a:t> and </a:t>
            </a:r>
            <a:r>
              <a:rPr lang="en-US" sz="1600" b="0" dirty="0" err="1">
                <a:solidFill>
                  <a:srgbClr val="C0C0C0"/>
                </a:solidFill>
              </a:rPr>
              <a:t>blkno</a:t>
            </a:r>
            <a:r>
              <a:rPr lang="en-US" sz="1600" b="0" dirty="0">
                <a:solidFill>
                  <a:srgbClr val="C0C0C0"/>
                </a:solidFill>
              </a:rPr>
              <a:t> and follow linked hash list)</a:t>
            </a:r>
          </a:p>
          <a:p>
            <a:pPr>
              <a:lnSpc>
                <a:spcPct val="130000"/>
              </a:lnSpc>
              <a:buFontTx/>
              <a:buAutoNum type="arabicPeriod"/>
            </a:pPr>
            <a:r>
              <a:rPr lang="en-US" sz="1600" b="0" dirty="0">
                <a:solidFill>
                  <a:srgbClr val="C0C0C0"/>
                </a:solidFill>
              </a:rPr>
              <a:t>Get a new buffer (LRU, age)</a:t>
            </a:r>
          </a:p>
          <a:p>
            <a:pPr>
              <a:lnSpc>
                <a:spcPct val="130000"/>
              </a:lnSpc>
              <a:buFontTx/>
              <a:buAutoNum type="arabicPeriod"/>
            </a:pPr>
            <a:r>
              <a:rPr lang="en-US" sz="1600" b="0" dirty="0">
                <a:solidFill>
                  <a:srgbClr val="C0C0C0"/>
                </a:solidFill>
              </a:rPr>
              <a:t>Call disk driver </a:t>
            </a:r>
            <a:r>
              <a:rPr lang="en-US" sz="1600" b="0" dirty="0"/>
              <a:t>- sleep or do something else</a:t>
            </a:r>
            <a:br>
              <a:rPr lang="en-US" sz="1600" b="0" dirty="0"/>
            </a:br>
            <a:endParaRPr lang="en-US" sz="1600" b="0" dirty="0"/>
          </a:p>
          <a:p>
            <a:pPr>
              <a:lnSpc>
                <a:spcPct val="130000"/>
              </a:lnSpc>
              <a:buFontTx/>
              <a:buAutoNum type="arabicPeriod"/>
            </a:pPr>
            <a:r>
              <a:rPr lang="en-US" sz="1600" b="0" dirty="0"/>
              <a:t>Reorganize LRU chain and return buffer</a:t>
            </a:r>
          </a:p>
        </p:txBody>
      </p:sp>
      <p:sp>
        <p:nvSpPr>
          <p:cNvPr id="1236055" name="Rectangle 87"/>
          <p:cNvSpPr>
            <a:spLocks noChangeArrowheads="1"/>
          </p:cNvSpPr>
          <p:nvPr/>
        </p:nvSpPr>
        <p:spPr bwMode="auto">
          <a:xfrm>
            <a:off x="6172200" y="5908675"/>
            <a:ext cx="336550" cy="576263"/>
          </a:xfrm>
          <a:prstGeom prst="rect">
            <a:avLst/>
          </a:prstGeom>
          <a:solidFill>
            <a:srgbClr val="009900"/>
          </a:solidFill>
          <a:ln w="9525">
            <a:solidFill>
              <a:schemeClr val="tx1"/>
            </a:solidFill>
            <a:miter lim="800000"/>
            <a:headEnd/>
            <a:tailEnd/>
          </a:ln>
        </p:spPr>
        <p:txBody>
          <a:bodyPr wrap="none" anchor="ctr"/>
          <a:lstStyle/>
          <a:p>
            <a:pPr algn="ctr"/>
            <a:r>
              <a:rPr lang="en-US" sz="1800">
                <a:solidFill>
                  <a:schemeClr val="bg1"/>
                </a:solidFill>
              </a:rPr>
              <a:t>M</a:t>
            </a:r>
          </a:p>
        </p:txBody>
      </p:sp>
      <p:sp>
        <p:nvSpPr>
          <p:cNvPr id="1236056" name="Rectangle 88"/>
          <p:cNvSpPr>
            <a:spLocks noChangeArrowheads="1"/>
          </p:cNvSpPr>
          <p:nvPr/>
        </p:nvSpPr>
        <p:spPr bwMode="auto">
          <a:xfrm>
            <a:off x="8601075" y="1985963"/>
            <a:ext cx="298450" cy="554257"/>
          </a:xfrm>
          <a:prstGeom prst="rect">
            <a:avLst/>
          </a:prstGeom>
          <a:solidFill>
            <a:srgbClr val="009900"/>
          </a:solidFill>
          <a:ln w="9525">
            <a:solidFill>
              <a:schemeClr val="tx1"/>
            </a:solidFill>
            <a:miter lim="800000"/>
            <a:headEnd/>
            <a:tailEnd/>
          </a:ln>
        </p:spPr>
        <p:txBody>
          <a:bodyPr wrap="none" anchor="t"/>
          <a:lstStyle/>
          <a:p>
            <a:pPr algn="ctr"/>
            <a:r>
              <a:rPr lang="en-US" sz="1600" dirty="0">
                <a:solidFill>
                  <a:schemeClr val="bg1"/>
                </a:solidFill>
              </a:rPr>
              <a:t>M</a:t>
            </a:r>
          </a:p>
        </p:txBody>
      </p:sp>
      <p:pic>
        <p:nvPicPr>
          <p:cNvPr id="1236058" name="Picture 90" descr="ea3vsx21[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116888" y="688975"/>
            <a:ext cx="923925" cy="981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6059" name="Text Box 91"/>
          <p:cNvSpPr txBox="1">
            <a:spLocks noChangeArrowheads="1"/>
          </p:cNvSpPr>
          <p:nvPr/>
        </p:nvSpPr>
        <p:spPr bwMode="auto">
          <a:xfrm>
            <a:off x="4711700" y="681038"/>
            <a:ext cx="3476625" cy="72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342900" indent="-3429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r">
              <a:lnSpc>
                <a:spcPct val="130000"/>
              </a:lnSpc>
            </a:pPr>
            <a:r>
              <a:rPr lang="en-US" sz="1600" b="0" dirty="0"/>
              <a:t>Interrupt to notify end of disk IO</a:t>
            </a:r>
          </a:p>
          <a:p>
            <a:pPr algn="r">
              <a:lnSpc>
                <a:spcPct val="130000"/>
              </a:lnSpc>
            </a:pPr>
            <a:r>
              <a:rPr lang="en-US" sz="1600" b="0" dirty="0"/>
              <a:t>Kernel may awaken sleeping process</a:t>
            </a:r>
          </a:p>
        </p:txBody>
      </p:sp>
      <p:sp>
        <p:nvSpPr>
          <p:cNvPr id="1236054" name="Oval 86"/>
          <p:cNvSpPr>
            <a:spLocks noChangeArrowheads="1"/>
          </p:cNvSpPr>
          <p:nvPr/>
        </p:nvSpPr>
        <p:spPr bwMode="auto">
          <a:xfrm>
            <a:off x="8464550" y="1858963"/>
            <a:ext cx="565150" cy="554037"/>
          </a:xfrm>
          <a:prstGeom prst="ellipse">
            <a:avLst/>
          </a:prstGeom>
          <a:noFill/>
          <a:ln w="57150">
            <a:solidFill>
              <a:srgbClr val="66CCFF"/>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a:endParaRPr lang="nb-NO" sz="800">
              <a:solidFill>
                <a:srgbClr val="66FF33"/>
              </a:solidFill>
            </a:endParaRPr>
          </a:p>
        </p:txBody>
      </p:sp>
      <p:graphicFrame>
        <p:nvGraphicFramePr>
          <p:cNvPr id="44" name="Group 45"/>
          <p:cNvGraphicFramePr>
            <a:graphicFrameLocks noGrp="1"/>
          </p:cNvGraphicFramePr>
          <p:nvPr/>
        </p:nvGraphicFramePr>
        <p:xfrm>
          <a:off x="4817737" y="1973263"/>
          <a:ext cx="314325" cy="335194"/>
        </p:xfrm>
        <a:graphic>
          <a:graphicData uri="http://schemas.openxmlformats.org/drawingml/2006/table">
            <a:tbl>
              <a:tblPr/>
              <a:tblGrid>
                <a:gridCol w="314325">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dirty="0">
                          <a:ln>
                            <a:noFill/>
                          </a:ln>
                          <a:solidFill>
                            <a:schemeClr val="bg1"/>
                          </a:solidFill>
                          <a:effectLst/>
                          <a:latin typeface="Tahoma" pitchFamily="34" charset="0"/>
                        </a:rPr>
                        <a:t>M</a:t>
                      </a:r>
                    </a:p>
                  </a:txBody>
                  <a:tcPr marT="45677" marB="4567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9900"/>
                    </a:solidFill>
                  </a:tcPr>
                </a:tc>
                <a:extLst>
                  <a:ext uri="{0D108BD9-81ED-4DB2-BD59-A6C34878D82A}">
                    <a16:rowId xmlns:a16="http://schemas.microsoft.com/office/drawing/2014/main" val="10000"/>
                  </a:ext>
                </a:extLst>
              </a:tr>
            </a:tbl>
          </a:graphicData>
        </a:graphic>
      </p:graphicFrame>
      <p:sp>
        <p:nvSpPr>
          <p:cNvPr id="45" name="Rectangle 44"/>
          <p:cNvSpPr/>
          <p:nvPr/>
        </p:nvSpPr>
        <p:spPr bwMode="auto">
          <a:xfrm>
            <a:off x="8591220" y="1855365"/>
            <a:ext cx="540080" cy="87164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236057" name="Freeform 89"/>
          <p:cNvSpPr>
            <a:spLocks/>
          </p:cNvSpPr>
          <p:nvPr/>
        </p:nvSpPr>
        <p:spPr bwMode="auto">
          <a:xfrm flipH="1">
            <a:off x="4943207" y="2333625"/>
            <a:ext cx="2829193" cy="506413"/>
          </a:xfrm>
          <a:custGeom>
            <a:avLst/>
            <a:gdLst>
              <a:gd name="T0" fmla="*/ 0 w 614"/>
              <a:gd name="T1" fmla="*/ 0 h 319"/>
              <a:gd name="T2" fmla="*/ 455 w 614"/>
              <a:gd name="T3" fmla="*/ 319 h 319"/>
              <a:gd name="T4" fmla="*/ 614 w 614"/>
              <a:gd name="T5" fmla="*/ 0 h 319"/>
              <a:gd name="T6" fmla="*/ 0 60000 65536"/>
              <a:gd name="T7" fmla="*/ 0 60000 65536"/>
              <a:gd name="T8" fmla="*/ 0 60000 65536"/>
              <a:gd name="T9" fmla="*/ 0 w 614"/>
              <a:gd name="T10" fmla="*/ 0 h 319"/>
              <a:gd name="T11" fmla="*/ 614 w 614"/>
              <a:gd name="T12" fmla="*/ 319 h 319"/>
            </a:gdLst>
            <a:ahLst/>
            <a:cxnLst>
              <a:cxn ang="T6">
                <a:pos x="T0" y="T1"/>
              </a:cxn>
              <a:cxn ang="T7">
                <a:pos x="T2" y="T3"/>
              </a:cxn>
              <a:cxn ang="T8">
                <a:pos x="T4" y="T5"/>
              </a:cxn>
            </a:cxnLst>
            <a:rect l="T9" t="T10" r="T11" b="T12"/>
            <a:pathLst>
              <a:path w="614" h="319">
                <a:moveTo>
                  <a:pt x="0" y="0"/>
                </a:moveTo>
                <a:cubicBezTo>
                  <a:pt x="176" y="159"/>
                  <a:pt x="353" y="319"/>
                  <a:pt x="455" y="319"/>
                </a:cubicBezTo>
                <a:cubicBezTo>
                  <a:pt x="557" y="319"/>
                  <a:pt x="585" y="159"/>
                  <a:pt x="614" y="0"/>
                </a:cubicBezTo>
              </a:path>
            </a:pathLst>
          </a:custGeom>
          <a:noFill/>
          <a:ln w="28575" cap="flat" cmpd="sng" algn="ctr">
            <a:solidFill>
              <a:schemeClr val="tx1"/>
            </a:solidFill>
            <a:prstDash val="solid"/>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1236048" name="Freeform 80"/>
          <p:cNvSpPr>
            <a:spLocks/>
          </p:cNvSpPr>
          <p:nvPr/>
        </p:nvSpPr>
        <p:spPr bwMode="auto">
          <a:xfrm>
            <a:off x="7177088" y="2286000"/>
            <a:ext cx="1565275" cy="771525"/>
          </a:xfrm>
          <a:custGeom>
            <a:avLst/>
            <a:gdLst>
              <a:gd name="T0" fmla="*/ 0 w 986"/>
              <a:gd name="T1" fmla="*/ 35 h 486"/>
              <a:gd name="T2" fmla="*/ 523 w 986"/>
              <a:gd name="T3" fmla="*/ 480 h 486"/>
              <a:gd name="T4" fmla="*/ 986 w 986"/>
              <a:gd name="T5" fmla="*/ 0 h 486"/>
              <a:gd name="T6" fmla="*/ 0 60000 65536"/>
              <a:gd name="T7" fmla="*/ 0 60000 65536"/>
              <a:gd name="T8" fmla="*/ 0 60000 65536"/>
              <a:gd name="T9" fmla="*/ 0 w 986"/>
              <a:gd name="T10" fmla="*/ 0 h 486"/>
              <a:gd name="T11" fmla="*/ 986 w 986"/>
              <a:gd name="T12" fmla="*/ 486 h 486"/>
            </a:gdLst>
            <a:ahLst/>
            <a:cxnLst>
              <a:cxn ang="T6">
                <a:pos x="T0" y="T1"/>
              </a:cxn>
              <a:cxn ang="T7">
                <a:pos x="T2" y="T3"/>
              </a:cxn>
              <a:cxn ang="T8">
                <a:pos x="T4" y="T5"/>
              </a:cxn>
            </a:cxnLst>
            <a:rect l="T9" t="T10" r="T11" b="T12"/>
            <a:pathLst>
              <a:path w="986" h="486">
                <a:moveTo>
                  <a:pt x="0" y="35"/>
                </a:moveTo>
                <a:cubicBezTo>
                  <a:pt x="179" y="260"/>
                  <a:pt x="359" y="486"/>
                  <a:pt x="523" y="480"/>
                </a:cubicBezTo>
                <a:cubicBezTo>
                  <a:pt x="687" y="474"/>
                  <a:pt x="836" y="237"/>
                  <a:pt x="986" y="0"/>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withEffect">
                                  <p:stCondLst>
                                    <p:cond delay="0"/>
                                  </p:stCondLst>
                                  <p:childTnLst>
                                    <p:animMotion origin="layout" path="M 1.11111E-6 -2.22222E-6 L -0.59878 -0.04375 L -0.59878 -0.11226 " pathEditMode="relative" ptsTypes="AAA">
                                      <p:cBhvr>
                                        <p:cTn id="6" dur="2000" fill="hold"/>
                                        <p:tgtEl>
                                          <p:spTgt spid="1236055"/>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236000"/>
                                        </p:tgtEl>
                                        <p:attrNameLst>
                                          <p:attrName>style.visibility</p:attrName>
                                        </p:attrNameLst>
                                      </p:cBhvr>
                                      <p:to>
                                        <p:strVal val="visible"/>
                                      </p:to>
                                    </p:set>
                                    <p:animEffect transition="in" filter="wipe(left)">
                                      <p:cBhvr>
                                        <p:cTn id="11" dur="500"/>
                                        <p:tgtEl>
                                          <p:spTgt spid="1236000"/>
                                        </p:tgtEl>
                                      </p:cBhvr>
                                    </p:animEffect>
                                  </p:childTnLst>
                                </p:cTn>
                              </p:par>
                              <p:par>
                                <p:cTn id="12" presetID="10" presetClass="entr" presetSubtype="0" fill="hold" nodeType="withEffect">
                                  <p:stCondLst>
                                    <p:cond delay="0"/>
                                  </p:stCondLst>
                                  <p:childTnLst>
                                    <p:set>
                                      <p:cBhvr>
                                        <p:cTn id="13" dur="1" fill="hold">
                                          <p:stCondLst>
                                            <p:cond delay="0"/>
                                          </p:stCondLst>
                                        </p:cTn>
                                        <p:tgtEl>
                                          <p:spTgt spid="1236001"/>
                                        </p:tgtEl>
                                        <p:attrNameLst>
                                          <p:attrName>style.visibility</p:attrName>
                                        </p:attrNameLst>
                                      </p:cBhvr>
                                      <p:to>
                                        <p:strVal val="visible"/>
                                      </p:to>
                                    </p:set>
                                    <p:animEffect transition="in" filter="fade">
                                      <p:cBhvr>
                                        <p:cTn id="14" dur="2000"/>
                                        <p:tgtEl>
                                          <p:spTgt spid="1236001"/>
                                        </p:tgtEl>
                                      </p:cBhvr>
                                    </p:animEffect>
                                  </p:childTnLst>
                                </p:cTn>
                              </p:par>
                              <p:par>
                                <p:cTn id="15" presetID="10" presetClass="entr" presetSubtype="0" fill="hold" nodeType="withEffect">
                                  <p:stCondLst>
                                    <p:cond delay="0"/>
                                  </p:stCondLst>
                                  <p:childTnLst>
                                    <p:set>
                                      <p:cBhvr>
                                        <p:cTn id="16" dur="1" fill="hold">
                                          <p:stCondLst>
                                            <p:cond delay="0"/>
                                          </p:stCondLst>
                                        </p:cTn>
                                        <p:tgtEl>
                                          <p:spTgt spid="1236013"/>
                                        </p:tgtEl>
                                        <p:attrNameLst>
                                          <p:attrName>style.visibility</p:attrName>
                                        </p:attrNameLst>
                                      </p:cBhvr>
                                      <p:to>
                                        <p:strVal val="visible"/>
                                      </p:to>
                                    </p:set>
                                    <p:animEffect transition="in" filter="fade">
                                      <p:cBhvr>
                                        <p:cTn id="17" dur="2000"/>
                                        <p:tgtEl>
                                          <p:spTgt spid="12360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36041"/>
                                        </p:tgtEl>
                                        <p:attrNameLst>
                                          <p:attrName>style.visibility</p:attrName>
                                        </p:attrNameLst>
                                      </p:cBhvr>
                                      <p:to>
                                        <p:strVal val="visible"/>
                                      </p:to>
                                    </p:set>
                                    <p:animEffect transition="in" filter="fade">
                                      <p:cBhvr>
                                        <p:cTn id="20" dur="2000"/>
                                        <p:tgtEl>
                                          <p:spTgt spid="123604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36042"/>
                                        </p:tgtEl>
                                        <p:attrNameLst>
                                          <p:attrName>style.visibility</p:attrName>
                                        </p:attrNameLst>
                                      </p:cBhvr>
                                      <p:to>
                                        <p:strVal val="visible"/>
                                      </p:to>
                                    </p:set>
                                    <p:animEffect transition="in" filter="fade">
                                      <p:cBhvr>
                                        <p:cTn id="23" dur="2000"/>
                                        <p:tgtEl>
                                          <p:spTgt spid="12360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36043"/>
                                        </p:tgtEl>
                                        <p:attrNameLst>
                                          <p:attrName>style.visibility</p:attrName>
                                        </p:attrNameLst>
                                      </p:cBhvr>
                                      <p:to>
                                        <p:strVal val="visible"/>
                                      </p:to>
                                    </p:set>
                                    <p:animEffect transition="in" filter="fade">
                                      <p:cBhvr>
                                        <p:cTn id="26" dur="2000"/>
                                        <p:tgtEl>
                                          <p:spTgt spid="123604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36044"/>
                                        </p:tgtEl>
                                        <p:attrNameLst>
                                          <p:attrName>style.visibility</p:attrName>
                                        </p:attrNameLst>
                                      </p:cBhvr>
                                      <p:to>
                                        <p:strVal val="visible"/>
                                      </p:to>
                                    </p:set>
                                    <p:animEffect transition="in" filter="fade">
                                      <p:cBhvr>
                                        <p:cTn id="29" dur="2000"/>
                                        <p:tgtEl>
                                          <p:spTgt spid="123604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36045"/>
                                        </p:tgtEl>
                                        <p:attrNameLst>
                                          <p:attrName>style.visibility</p:attrName>
                                        </p:attrNameLst>
                                      </p:cBhvr>
                                      <p:to>
                                        <p:strVal val="visible"/>
                                      </p:to>
                                    </p:set>
                                    <p:animEffect transition="in" filter="fade">
                                      <p:cBhvr>
                                        <p:cTn id="32" dur="2000"/>
                                        <p:tgtEl>
                                          <p:spTgt spid="1236045"/>
                                        </p:tgtEl>
                                      </p:cBhvr>
                                    </p:animEffect>
                                  </p:childTnLst>
                                </p:cTn>
                              </p:par>
                              <p:par>
                                <p:cTn id="33" presetID="10" presetClass="entr" presetSubtype="0" fill="hold" nodeType="withEffect">
                                  <p:stCondLst>
                                    <p:cond delay="0"/>
                                  </p:stCondLst>
                                  <p:childTnLst>
                                    <p:set>
                                      <p:cBhvr>
                                        <p:cTn id="34" dur="1" fill="hold">
                                          <p:stCondLst>
                                            <p:cond delay="0"/>
                                          </p:stCondLst>
                                        </p:cTn>
                                        <p:tgtEl>
                                          <p:spTgt spid="1236046"/>
                                        </p:tgtEl>
                                        <p:attrNameLst>
                                          <p:attrName>style.visibility</p:attrName>
                                        </p:attrNameLst>
                                      </p:cBhvr>
                                      <p:to>
                                        <p:strVal val="visible"/>
                                      </p:to>
                                    </p:set>
                                    <p:animEffect transition="in" filter="fade">
                                      <p:cBhvr>
                                        <p:cTn id="35" dur="2000"/>
                                        <p:tgtEl>
                                          <p:spTgt spid="1236046"/>
                                        </p:tgtEl>
                                      </p:cBhvr>
                                    </p:animEffect>
                                  </p:childTnLst>
                                </p:cTn>
                              </p:par>
                              <p:par>
                                <p:cTn id="36" presetID="10" presetClass="entr" presetSubtype="0" fill="hold" nodeType="withEffect">
                                  <p:stCondLst>
                                    <p:cond delay="0"/>
                                  </p:stCondLst>
                                  <p:childTnLst>
                                    <p:set>
                                      <p:cBhvr>
                                        <p:cTn id="37" dur="1" fill="hold">
                                          <p:stCondLst>
                                            <p:cond delay="0"/>
                                          </p:stCondLst>
                                        </p:cTn>
                                        <p:tgtEl>
                                          <p:spTgt spid="1236047"/>
                                        </p:tgtEl>
                                        <p:attrNameLst>
                                          <p:attrName>style.visibility</p:attrName>
                                        </p:attrNameLst>
                                      </p:cBhvr>
                                      <p:to>
                                        <p:strVal val="visible"/>
                                      </p:to>
                                    </p:set>
                                    <p:animEffect transition="in" filter="fade">
                                      <p:cBhvr>
                                        <p:cTn id="38" dur="2000"/>
                                        <p:tgtEl>
                                          <p:spTgt spid="123604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36048"/>
                                        </p:tgtEl>
                                        <p:attrNameLst>
                                          <p:attrName>style.visibility</p:attrName>
                                        </p:attrNameLst>
                                      </p:cBhvr>
                                      <p:to>
                                        <p:strVal val="visible"/>
                                      </p:to>
                                    </p:set>
                                    <p:animEffect transition="in" filter="fade">
                                      <p:cBhvr>
                                        <p:cTn id="41" dur="2000"/>
                                        <p:tgtEl>
                                          <p:spTgt spid="1236048"/>
                                        </p:tgtEl>
                                      </p:cBhvr>
                                    </p:animEffect>
                                  </p:childTnLst>
                                </p:cTn>
                              </p:par>
                              <p:par>
                                <p:cTn id="42" presetID="10" presetClass="entr" presetSubtype="0" fill="hold" nodeType="withEffect">
                                  <p:stCondLst>
                                    <p:cond delay="0"/>
                                  </p:stCondLst>
                                  <p:childTnLst>
                                    <p:set>
                                      <p:cBhvr>
                                        <p:cTn id="43" dur="1" fill="hold">
                                          <p:stCondLst>
                                            <p:cond delay="0"/>
                                          </p:stCondLst>
                                        </p:cTn>
                                        <p:tgtEl>
                                          <p:spTgt spid="1236049"/>
                                        </p:tgtEl>
                                        <p:attrNameLst>
                                          <p:attrName>style.visibility</p:attrName>
                                        </p:attrNameLst>
                                      </p:cBhvr>
                                      <p:to>
                                        <p:strVal val="visible"/>
                                      </p:to>
                                    </p:set>
                                    <p:animEffect transition="in" filter="fade">
                                      <p:cBhvr>
                                        <p:cTn id="44" dur="2000"/>
                                        <p:tgtEl>
                                          <p:spTgt spid="1236049"/>
                                        </p:tgtEl>
                                      </p:cBhvr>
                                    </p:animEffect>
                                  </p:childTnLst>
                                </p:cTn>
                              </p:par>
                              <p:par>
                                <p:cTn id="45" presetID="10" presetClass="entr" presetSubtype="0" fill="hold" nodeType="withEffect">
                                  <p:stCondLst>
                                    <p:cond delay="0"/>
                                  </p:stCondLst>
                                  <p:childTnLst>
                                    <p:set>
                                      <p:cBhvr>
                                        <p:cTn id="46" dur="1" fill="hold">
                                          <p:stCondLst>
                                            <p:cond delay="0"/>
                                          </p:stCondLst>
                                        </p:cTn>
                                        <p:tgtEl>
                                          <p:spTgt spid="1236050"/>
                                        </p:tgtEl>
                                        <p:attrNameLst>
                                          <p:attrName>style.visibility</p:attrName>
                                        </p:attrNameLst>
                                      </p:cBhvr>
                                      <p:to>
                                        <p:strVal val="visible"/>
                                      </p:to>
                                    </p:set>
                                    <p:animEffect transition="in" filter="fade">
                                      <p:cBhvr>
                                        <p:cTn id="47" dur="2000"/>
                                        <p:tgtEl>
                                          <p:spTgt spid="1236050"/>
                                        </p:tgtEl>
                                      </p:cBhvr>
                                    </p:animEffect>
                                  </p:childTnLst>
                                </p:cTn>
                              </p:par>
                              <p:par>
                                <p:cTn id="48" presetID="10" presetClass="entr" presetSubtype="0" fill="hold" nodeType="withEffect">
                                  <p:stCondLst>
                                    <p:cond delay="0"/>
                                  </p:stCondLst>
                                  <p:childTnLst>
                                    <p:set>
                                      <p:cBhvr>
                                        <p:cTn id="49" dur="1" fill="hold">
                                          <p:stCondLst>
                                            <p:cond delay="0"/>
                                          </p:stCondLst>
                                        </p:cTn>
                                        <p:tgtEl>
                                          <p:spTgt spid="1236051"/>
                                        </p:tgtEl>
                                        <p:attrNameLst>
                                          <p:attrName>style.visibility</p:attrName>
                                        </p:attrNameLst>
                                      </p:cBhvr>
                                      <p:to>
                                        <p:strVal val="visible"/>
                                      </p:to>
                                    </p:set>
                                    <p:animEffect transition="in" filter="fade">
                                      <p:cBhvr>
                                        <p:cTn id="50" dur="2000"/>
                                        <p:tgtEl>
                                          <p:spTgt spid="1236051"/>
                                        </p:tgtEl>
                                      </p:cBhvr>
                                    </p:animEffect>
                                  </p:childTnLst>
                                </p:cTn>
                              </p:par>
                              <p:par>
                                <p:cTn id="51" presetID="10" presetClass="entr" presetSubtype="0" fill="hold" nodeType="withEffect">
                                  <p:stCondLst>
                                    <p:cond delay="0"/>
                                  </p:stCondLst>
                                  <p:childTnLst>
                                    <p:set>
                                      <p:cBhvr>
                                        <p:cTn id="52" dur="1" fill="hold">
                                          <p:stCondLst>
                                            <p:cond delay="0"/>
                                          </p:stCondLst>
                                        </p:cTn>
                                        <p:tgtEl>
                                          <p:spTgt spid="1236052"/>
                                        </p:tgtEl>
                                        <p:attrNameLst>
                                          <p:attrName>style.visibility</p:attrName>
                                        </p:attrNameLst>
                                      </p:cBhvr>
                                      <p:to>
                                        <p:strVal val="visible"/>
                                      </p:to>
                                    </p:set>
                                    <p:animEffect transition="in" filter="fade">
                                      <p:cBhvr>
                                        <p:cTn id="53" dur="2000"/>
                                        <p:tgtEl>
                                          <p:spTgt spid="1236052"/>
                                        </p:tgtEl>
                                      </p:cBhvr>
                                    </p:animEffect>
                                  </p:childTnLst>
                                </p:cTn>
                              </p:par>
                              <p:par>
                                <p:cTn id="54" presetID="10" presetClass="entr" presetSubtype="0" fill="hold" nodeType="withEffect">
                                  <p:stCondLst>
                                    <p:cond delay="0"/>
                                  </p:stCondLst>
                                  <p:childTnLst>
                                    <p:set>
                                      <p:cBhvr>
                                        <p:cTn id="55" dur="1" fill="hold">
                                          <p:stCondLst>
                                            <p:cond delay="0"/>
                                          </p:stCondLst>
                                        </p:cTn>
                                        <p:tgtEl>
                                          <p:spTgt spid="1236053"/>
                                        </p:tgtEl>
                                        <p:attrNameLst>
                                          <p:attrName>style.visibility</p:attrName>
                                        </p:attrNameLst>
                                      </p:cBhvr>
                                      <p:to>
                                        <p:strVal val="visible"/>
                                      </p:to>
                                    </p:set>
                                    <p:animEffect transition="in" filter="fade">
                                      <p:cBhvr>
                                        <p:cTn id="56" dur="2000"/>
                                        <p:tgtEl>
                                          <p:spTgt spid="1236053"/>
                                        </p:tgtEl>
                                      </p:cBhvr>
                                    </p:animEffect>
                                  </p:childTnLst>
                                </p:cTn>
                              </p:par>
                              <p:par>
                                <p:cTn id="57" presetID="10" presetClass="entr" presetSubtype="0" fill="hold" nodeType="withEffect">
                                  <p:stCondLst>
                                    <p:cond delay="0"/>
                                  </p:stCondLst>
                                  <p:childTnLst>
                                    <p:set>
                                      <p:cBhvr>
                                        <p:cTn id="58" dur="1" fill="hold">
                                          <p:stCondLst>
                                            <p:cond delay="0"/>
                                          </p:stCondLst>
                                        </p:cTn>
                                        <p:tgtEl>
                                          <p:spTgt spid="1236054"/>
                                        </p:tgtEl>
                                        <p:attrNameLst>
                                          <p:attrName>style.visibility</p:attrName>
                                        </p:attrNameLst>
                                      </p:cBhvr>
                                      <p:to>
                                        <p:strVal val="visible"/>
                                      </p:to>
                                    </p:set>
                                    <p:animEffect transition="in" filter="fade">
                                      <p:cBhvr>
                                        <p:cTn id="59" dur="2000"/>
                                        <p:tgtEl>
                                          <p:spTgt spid="1236054"/>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0" presetClass="path" presetSubtype="0" accel="50000" decel="50000" fill="hold" grpId="1" nodeType="clickEffect">
                                  <p:stCondLst>
                                    <p:cond delay="0"/>
                                  </p:stCondLst>
                                  <p:childTnLst>
                                    <p:animMotion origin="layout" path="M -0.59879 -0.11227 L -0.59879 -0.31921 L -0.27639 -0.6544 L 0.26423 -0.69815 " pathEditMode="relative" rAng="0" ptsTypes="AAAA">
                                      <p:cBhvr>
                                        <p:cTn id="63" dur="2000" fill="hold"/>
                                        <p:tgtEl>
                                          <p:spTgt spid="1236055"/>
                                        </p:tgtEl>
                                        <p:attrNameLst>
                                          <p:attrName>ppt_x</p:attrName>
                                          <p:attrName>ppt_y</p:attrName>
                                        </p:attrNameLst>
                                      </p:cBhvr>
                                      <p:rCtr x="43142" y="-29306"/>
                                    </p:animMotion>
                                  </p:childTnLst>
                                </p:cTn>
                              </p:par>
                            </p:childTnLst>
                          </p:cTn>
                        </p:par>
                        <p:par>
                          <p:cTn id="64" fill="hold" nodeType="afterGroup">
                            <p:stCondLst>
                              <p:cond delay="2000"/>
                            </p:stCondLst>
                            <p:childTnLst>
                              <p:par>
                                <p:cTn id="65" presetID="10" presetClass="exit" presetSubtype="0" fill="hold" grpId="2" nodeType="afterEffect">
                                  <p:stCondLst>
                                    <p:cond delay="0"/>
                                  </p:stCondLst>
                                  <p:childTnLst>
                                    <p:animEffect transition="out" filter="fade">
                                      <p:cBhvr>
                                        <p:cTn id="66" dur="2000"/>
                                        <p:tgtEl>
                                          <p:spTgt spid="1236055"/>
                                        </p:tgtEl>
                                      </p:cBhvr>
                                    </p:animEffect>
                                    <p:set>
                                      <p:cBhvr>
                                        <p:cTn id="67" dur="1" fill="hold">
                                          <p:stCondLst>
                                            <p:cond delay="1999"/>
                                          </p:stCondLst>
                                        </p:cTn>
                                        <p:tgtEl>
                                          <p:spTgt spid="1236055"/>
                                        </p:tgtEl>
                                        <p:attrNameLst>
                                          <p:attrName>style.visibility</p:attrName>
                                        </p:attrNameLst>
                                      </p:cBhvr>
                                      <p:to>
                                        <p:strVal val="hidden"/>
                                      </p:to>
                                    </p:set>
                                  </p:childTnLst>
                                </p:cTn>
                              </p:par>
                              <p:par>
                                <p:cTn id="68" presetID="10" presetClass="entr" presetSubtype="0" fill="hold" grpId="0" nodeType="withEffect">
                                  <p:stCondLst>
                                    <p:cond delay="0"/>
                                  </p:stCondLst>
                                  <p:childTnLst>
                                    <p:set>
                                      <p:cBhvr>
                                        <p:cTn id="69" dur="1" fill="hold">
                                          <p:stCondLst>
                                            <p:cond delay="0"/>
                                          </p:stCondLst>
                                        </p:cTn>
                                        <p:tgtEl>
                                          <p:spTgt spid="1236056"/>
                                        </p:tgtEl>
                                        <p:attrNameLst>
                                          <p:attrName>style.visibility</p:attrName>
                                        </p:attrNameLst>
                                      </p:cBhvr>
                                      <p:to>
                                        <p:strVal val="visible"/>
                                      </p:to>
                                    </p:set>
                                    <p:animEffect transition="in" filter="fade">
                                      <p:cBhvr>
                                        <p:cTn id="70" dur="2000"/>
                                        <p:tgtEl>
                                          <p:spTgt spid="1236056"/>
                                        </p:tgtEl>
                                      </p:cBhvr>
                                    </p:animEffect>
                                  </p:childTnLst>
                                </p:cTn>
                              </p:par>
                              <p:par>
                                <p:cTn id="71" presetID="10" presetClass="exit" presetSubtype="0" fill="hold" grpId="1" nodeType="withEffect">
                                  <p:stCondLst>
                                    <p:cond delay="0"/>
                                  </p:stCondLst>
                                  <p:childTnLst>
                                    <p:animEffect transition="out" filter="fade">
                                      <p:cBhvr>
                                        <p:cTn id="72" dur="2000"/>
                                        <p:tgtEl>
                                          <p:spTgt spid="1236054"/>
                                        </p:tgtEl>
                                      </p:cBhvr>
                                    </p:animEffect>
                                    <p:set>
                                      <p:cBhvr>
                                        <p:cTn id="73" dur="1" fill="hold">
                                          <p:stCondLst>
                                            <p:cond delay="1999"/>
                                          </p:stCondLst>
                                        </p:cTn>
                                        <p:tgtEl>
                                          <p:spTgt spid="1236054"/>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20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animEffect transition="in" filter="fade">
                                      <p:cBhvr>
                                        <p:cTn id="81" dur="2000"/>
                                        <p:tgtEl>
                                          <p:spTgt spid="44"/>
                                        </p:tgtEl>
                                      </p:cBhvr>
                                    </p:animEffect>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1236057"/>
                                        </p:tgtEl>
                                        <p:attrNameLst>
                                          <p:attrName>style.visibility</p:attrName>
                                        </p:attrNameLst>
                                      </p:cBhvr>
                                      <p:to>
                                        <p:strVal val="visible"/>
                                      </p:to>
                                    </p:set>
                                    <p:animEffect transition="in" filter="wipe(right)">
                                      <p:cBhvr>
                                        <p:cTn id="85" dur="500"/>
                                        <p:tgtEl>
                                          <p:spTgt spid="1236057"/>
                                        </p:tgtEl>
                                      </p:cBhvr>
                                    </p:animEffect>
                                  </p:childTnLst>
                                </p:cTn>
                              </p:par>
                            </p:childTnLst>
                          </p:cTn>
                        </p:par>
                        <p:par>
                          <p:cTn id="86" fill="hold">
                            <p:stCondLst>
                              <p:cond delay="2500"/>
                            </p:stCondLst>
                            <p:childTnLst>
                              <p:par>
                                <p:cTn id="87" presetID="10" presetClass="exit" presetSubtype="0" fill="hold" nodeType="afterEffect">
                                  <p:stCondLst>
                                    <p:cond delay="0"/>
                                  </p:stCondLst>
                                  <p:childTnLst>
                                    <p:animEffect transition="out" filter="fade">
                                      <p:cBhvr>
                                        <p:cTn id="88" dur="2000"/>
                                        <p:tgtEl>
                                          <p:spTgt spid="1236048"/>
                                        </p:tgtEl>
                                      </p:cBhvr>
                                    </p:animEffect>
                                    <p:set>
                                      <p:cBhvr>
                                        <p:cTn id="89" dur="1" fill="hold">
                                          <p:stCondLst>
                                            <p:cond delay="1999"/>
                                          </p:stCondLst>
                                        </p:cTn>
                                        <p:tgtEl>
                                          <p:spTgt spid="1236048"/>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nodeType="clickEffect">
                                  <p:stCondLst>
                                    <p:cond delay="0"/>
                                  </p:stCondLst>
                                  <p:childTnLst>
                                    <p:set>
                                      <p:cBhvr>
                                        <p:cTn id="93" dur="1" fill="hold">
                                          <p:stCondLst>
                                            <p:cond delay="0"/>
                                          </p:stCondLst>
                                        </p:cTn>
                                        <p:tgtEl>
                                          <p:spTgt spid="1236058"/>
                                        </p:tgtEl>
                                        <p:attrNameLst>
                                          <p:attrName>style.visibility</p:attrName>
                                        </p:attrNameLst>
                                      </p:cBhvr>
                                      <p:to>
                                        <p:strVal val="visible"/>
                                      </p:to>
                                    </p:set>
                                    <p:animEffect transition="in" filter="dissolve">
                                      <p:cBhvr>
                                        <p:cTn id="94" dur="500"/>
                                        <p:tgtEl>
                                          <p:spTgt spid="123605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236059"/>
                                        </p:tgtEl>
                                        <p:attrNameLst>
                                          <p:attrName>style.visibility</p:attrName>
                                        </p:attrNameLst>
                                      </p:cBhvr>
                                      <p:to>
                                        <p:strVal val="visible"/>
                                      </p:to>
                                    </p:set>
                                    <p:animEffect transition="in" filter="fade">
                                      <p:cBhvr>
                                        <p:cTn id="97" dur="2000"/>
                                        <p:tgtEl>
                                          <p:spTgt spid="1236059"/>
                                        </p:tgtEl>
                                      </p:cBhvr>
                                    </p:animEffect>
                                  </p:childTnLst>
                                </p:cTn>
                              </p:par>
                            </p:childTnLst>
                          </p:cTn>
                        </p:par>
                      </p:childTnLst>
                    </p:cTn>
                  </p:par>
                  <p:par>
                    <p:cTn id="98" fill="hold">
                      <p:stCondLst>
                        <p:cond delay="indefinite"/>
                      </p:stCondLst>
                      <p:childTnLst>
                        <p:par>
                          <p:cTn id="99" fill="hold">
                            <p:stCondLst>
                              <p:cond delay="0"/>
                            </p:stCondLst>
                            <p:childTnLst>
                              <p:par>
                                <p:cTn id="100" presetID="0" presetClass="path" presetSubtype="0" accel="50000" decel="50000" fill="hold" grpId="1" nodeType="clickEffect">
                                  <p:stCondLst>
                                    <p:cond delay="0"/>
                                  </p:stCondLst>
                                  <p:childTnLst>
                                    <p:animMotion origin="layout" path="M -0.41271 -0.00185 L -0.71061 -0.00185 L -0.84506 0.26145 L -0.85791 0.26145 L -0.85791 0.14114 " pathEditMode="relative" rAng="0" ptsTypes="AAAAA">
                                      <p:cBhvr>
                                        <p:cTn id="101" dur="5000" fill="hold"/>
                                        <p:tgtEl>
                                          <p:spTgt spid="1236056"/>
                                        </p:tgtEl>
                                        <p:attrNameLst>
                                          <p:attrName>ppt_x</p:attrName>
                                          <p:attrName>ppt_y</p:attrName>
                                        </p:attrNameLst>
                                      </p:cBhvr>
                                      <p:rCtr x="-223" y="132"/>
                                    </p:animMotion>
                                  </p:childTnLst>
                                </p:cTn>
                              </p:par>
                              <p:par>
                                <p:cTn id="102" presetID="10" presetClass="exit" presetSubtype="0" fill="hold" grpId="1" nodeType="withEffect">
                                  <p:stCondLst>
                                    <p:cond delay="0"/>
                                  </p:stCondLst>
                                  <p:childTnLst>
                                    <p:animEffect transition="out" filter="fade">
                                      <p:cBhvr>
                                        <p:cTn id="103" dur="2000"/>
                                        <p:tgtEl>
                                          <p:spTgt spid="1236000"/>
                                        </p:tgtEl>
                                      </p:cBhvr>
                                    </p:animEffect>
                                    <p:set>
                                      <p:cBhvr>
                                        <p:cTn id="104" dur="1" fill="hold">
                                          <p:stCondLst>
                                            <p:cond delay="1999"/>
                                          </p:stCondLst>
                                        </p:cTn>
                                        <p:tgtEl>
                                          <p:spTgt spid="1236000"/>
                                        </p:tgtEl>
                                        <p:attrNameLst>
                                          <p:attrName>style.visibility</p:attrName>
                                        </p:attrNameLst>
                                      </p:cBhvr>
                                      <p:to>
                                        <p:strVal val="hidden"/>
                                      </p:to>
                                    </p:set>
                                  </p:childTnLst>
                                </p:cTn>
                              </p:par>
                              <p:par>
                                <p:cTn id="105" presetID="10" presetClass="exit" presetSubtype="0" fill="hold" nodeType="withEffect">
                                  <p:stCondLst>
                                    <p:cond delay="0"/>
                                  </p:stCondLst>
                                  <p:childTnLst>
                                    <p:animEffect transition="out" filter="fade">
                                      <p:cBhvr>
                                        <p:cTn id="106" dur="2000"/>
                                        <p:tgtEl>
                                          <p:spTgt spid="1236001"/>
                                        </p:tgtEl>
                                      </p:cBhvr>
                                    </p:animEffect>
                                    <p:set>
                                      <p:cBhvr>
                                        <p:cTn id="107" dur="1" fill="hold">
                                          <p:stCondLst>
                                            <p:cond delay="1999"/>
                                          </p:stCondLst>
                                        </p:cTn>
                                        <p:tgtEl>
                                          <p:spTgt spid="1236001"/>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2000"/>
                                        <p:tgtEl>
                                          <p:spTgt spid="1236042"/>
                                        </p:tgtEl>
                                      </p:cBhvr>
                                    </p:animEffect>
                                    <p:set>
                                      <p:cBhvr>
                                        <p:cTn id="110" dur="1" fill="hold">
                                          <p:stCondLst>
                                            <p:cond delay="1999"/>
                                          </p:stCondLst>
                                        </p:cTn>
                                        <p:tgtEl>
                                          <p:spTgt spid="1236042"/>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2000"/>
                                        <p:tgtEl>
                                          <p:spTgt spid="1236044"/>
                                        </p:tgtEl>
                                      </p:cBhvr>
                                    </p:animEffect>
                                    <p:set>
                                      <p:cBhvr>
                                        <p:cTn id="113" dur="1" fill="hold">
                                          <p:stCondLst>
                                            <p:cond delay="1999"/>
                                          </p:stCondLst>
                                        </p:cTn>
                                        <p:tgtEl>
                                          <p:spTgt spid="1236044"/>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2000"/>
                                        <p:tgtEl>
                                          <p:spTgt spid="1236045"/>
                                        </p:tgtEl>
                                      </p:cBhvr>
                                    </p:animEffect>
                                    <p:set>
                                      <p:cBhvr>
                                        <p:cTn id="116" dur="1" fill="hold">
                                          <p:stCondLst>
                                            <p:cond delay="1999"/>
                                          </p:stCondLst>
                                        </p:cTn>
                                        <p:tgtEl>
                                          <p:spTgt spid="1236045"/>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2000"/>
                                        <p:tgtEl>
                                          <p:spTgt spid="1236046"/>
                                        </p:tgtEl>
                                      </p:cBhvr>
                                    </p:animEffect>
                                    <p:set>
                                      <p:cBhvr>
                                        <p:cTn id="119" dur="1" fill="hold">
                                          <p:stCondLst>
                                            <p:cond delay="1999"/>
                                          </p:stCondLst>
                                        </p:cTn>
                                        <p:tgtEl>
                                          <p:spTgt spid="1236046"/>
                                        </p:tgtEl>
                                        <p:attrNameLst>
                                          <p:attrName>style.visibility</p:attrName>
                                        </p:attrNameLst>
                                      </p:cBhvr>
                                      <p:to>
                                        <p:strVal val="hidden"/>
                                      </p:to>
                                    </p:set>
                                  </p:childTnLst>
                                </p:cTn>
                              </p:par>
                              <p:par>
                                <p:cTn id="120" presetID="10" presetClass="exit" presetSubtype="0" fill="hold" nodeType="withEffect">
                                  <p:stCondLst>
                                    <p:cond delay="0"/>
                                  </p:stCondLst>
                                  <p:childTnLst>
                                    <p:animEffect transition="out" filter="fade">
                                      <p:cBhvr>
                                        <p:cTn id="121" dur="2000"/>
                                        <p:tgtEl>
                                          <p:spTgt spid="1236048"/>
                                        </p:tgtEl>
                                      </p:cBhvr>
                                    </p:animEffect>
                                    <p:set>
                                      <p:cBhvr>
                                        <p:cTn id="122" dur="1" fill="hold">
                                          <p:stCondLst>
                                            <p:cond delay="1999"/>
                                          </p:stCondLst>
                                        </p:cTn>
                                        <p:tgtEl>
                                          <p:spTgt spid="1236048"/>
                                        </p:tgtEl>
                                        <p:attrNameLst>
                                          <p:attrName>style.visibility</p:attrName>
                                        </p:attrNameLst>
                                      </p:cBhvr>
                                      <p:to>
                                        <p:strVal val="hidden"/>
                                      </p:to>
                                    </p:set>
                                  </p:childTnLst>
                                </p:cTn>
                              </p:par>
                              <p:par>
                                <p:cTn id="123" presetID="10" presetClass="exit" presetSubtype="0" fill="hold" grpId="1" nodeType="withEffect">
                                  <p:stCondLst>
                                    <p:cond delay="0"/>
                                  </p:stCondLst>
                                  <p:childTnLst>
                                    <p:animEffect transition="out" filter="fade">
                                      <p:cBhvr>
                                        <p:cTn id="124" dur="2000"/>
                                        <p:tgtEl>
                                          <p:spTgt spid="1236049"/>
                                        </p:tgtEl>
                                      </p:cBhvr>
                                    </p:animEffect>
                                    <p:set>
                                      <p:cBhvr>
                                        <p:cTn id="125" dur="1" fill="hold">
                                          <p:stCondLst>
                                            <p:cond delay="1999"/>
                                          </p:stCondLst>
                                        </p:cTn>
                                        <p:tgtEl>
                                          <p:spTgt spid="1236049"/>
                                        </p:tgtEl>
                                        <p:attrNameLst>
                                          <p:attrName>style.visibility</p:attrName>
                                        </p:attrNameLst>
                                      </p:cBhvr>
                                      <p:to>
                                        <p:strVal val="hidden"/>
                                      </p:to>
                                    </p:set>
                                  </p:childTnLst>
                                </p:cTn>
                              </p:par>
                              <p:par>
                                <p:cTn id="126" presetID="10" presetClass="exit" presetSubtype="0" fill="hold" grpId="1" nodeType="withEffect">
                                  <p:stCondLst>
                                    <p:cond delay="0"/>
                                  </p:stCondLst>
                                  <p:childTnLst>
                                    <p:animEffect transition="out" filter="fade">
                                      <p:cBhvr>
                                        <p:cTn id="127" dur="2000"/>
                                        <p:tgtEl>
                                          <p:spTgt spid="1236051"/>
                                        </p:tgtEl>
                                      </p:cBhvr>
                                    </p:animEffect>
                                    <p:set>
                                      <p:cBhvr>
                                        <p:cTn id="128" dur="1" fill="hold">
                                          <p:stCondLst>
                                            <p:cond delay="1999"/>
                                          </p:stCondLst>
                                        </p:cTn>
                                        <p:tgtEl>
                                          <p:spTgt spid="1236051"/>
                                        </p:tgtEl>
                                        <p:attrNameLst>
                                          <p:attrName>style.visibility</p:attrName>
                                        </p:attrNameLst>
                                      </p:cBhvr>
                                      <p:to>
                                        <p:strVal val="hidden"/>
                                      </p:to>
                                    </p:set>
                                  </p:childTnLst>
                                </p:cTn>
                              </p:par>
                              <p:par>
                                <p:cTn id="129" presetID="10" presetClass="exit" presetSubtype="0" fill="hold" grpId="1" nodeType="withEffect">
                                  <p:stCondLst>
                                    <p:cond delay="0"/>
                                  </p:stCondLst>
                                  <p:childTnLst>
                                    <p:animEffect transition="out" filter="fade">
                                      <p:cBhvr>
                                        <p:cTn id="130" dur="2000"/>
                                        <p:tgtEl>
                                          <p:spTgt spid="1236057"/>
                                        </p:tgtEl>
                                      </p:cBhvr>
                                    </p:animEffect>
                                    <p:set>
                                      <p:cBhvr>
                                        <p:cTn id="131" dur="1" fill="hold">
                                          <p:stCondLst>
                                            <p:cond delay="1999"/>
                                          </p:stCondLst>
                                        </p:cTn>
                                        <p:tgtEl>
                                          <p:spTgt spid="1236057"/>
                                        </p:tgtEl>
                                        <p:attrNameLst>
                                          <p:attrName>style.visibility</p:attrName>
                                        </p:attrNameLst>
                                      </p:cBhvr>
                                      <p:to>
                                        <p:strVal val="hidden"/>
                                      </p:to>
                                    </p:set>
                                  </p:childTnLst>
                                </p:cTn>
                              </p:par>
                              <p:par>
                                <p:cTn id="132" presetID="10" presetClass="exit" presetSubtype="0" fill="hold" nodeType="withEffect">
                                  <p:stCondLst>
                                    <p:cond delay="0"/>
                                  </p:stCondLst>
                                  <p:childTnLst>
                                    <p:animEffect transition="out" filter="fade">
                                      <p:cBhvr>
                                        <p:cTn id="133" dur="2000"/>
                                        <p:tgtEl>
                                          <p:spTgt spid="1236013"/>
                                        </p:tgtEl>
                                      </p:cBhvr>
                                    </p:animEffect>
                                    <p:set>
                                      <p:cBhvr>
                                        <p:cTn id="134" dur="1" fill="hold">
                                          <p:stCondLst>
                                            <p:cond delay="1999"/>
                                          </p:stCondLst>
                                        </p:cTn>
                                        <p:tgtEl>
                                          <p:spTgt spid="1236013"/>
                                        </p:tgtEl>
                                        <p:attrNameLst>
                                          <p:attrName>style.visibility</p:attrName>
                                        </p:attrNameLst>
                                      </p:cBhvr>
                                      <p:to>
                                        <p:strVal val="hidden"/>
                                      </p:to>
                                    </p:set>
                                  </p:childTnLst>
                                </p:cTn>
                              </p:par>
                              <p:par>
                                <p:cTn id="135" presetID="10" presetClass="exit" presetSubtype="0" fill="hold" grpId="1" nodeType="withEffect">
                                  <p:stCondLst>
                                    <p:cond delay="0"/>
                                  </p:stCondLst>
                                  <p:childTnLst>
                                    <p:animEffect transition="out" filter="fade">
                                      <p:cBhvr>
                                        <p:cTn id="136" dur="2000"/>
                                        <p:tgtEl>
                                          <p:spTgt spid="1236041"/>
                                        </p:tgtEl>
                                      </p:cBhvr>
                                    </p:animEffect>
                                    <p:set>
                                      <p:cBhvr>
                                        <p:cTn id="137" dur="1" fill="hold">
                                          <p:stCondLst>
                                            <p:cond delay="1999"/>
                                          </p:stCondLst>
                                        </p:cTn>
                                        <p:tgtEl>
                                          <p:spTgt spid="1236041"/>
                                        </p:tgtEl>
                                        <p:attrNameLst>
                                          <p:attrName>style.visibility</p:attrName>
                                        </p:attrNameLst>
                                      </p:cBhvr>
                                      <p:to>
                                        <p:strVal val="hidden"/>
                                      </p:to>
                                    </p:set>
                                  </p:childTnLst>
                                </p:cTn>
                              </p:par>
                              <p:par>
                                <p:cTn id="138" presetID="10" presetClass="exit" presetSubtype="0" fill="hold" grpId="1" nodeType="withEffect">
                                  <p:stCondLst>
                                    <p:cond delay="0"/>
                                  </p:stCondLst>
                                  <p:childTnLst>
                                    <p:animEffect transition="out" filter="fade">
                                      <p:cBhvr>
                                        <p:cTn id="139" dur="2000"/>
                                        <p:tgtEl>
                                          <p:spTgt spid="1236043"/>
                                        </p:tgtEl>
                                      </p:cBhvr>
                                    </p:animEffect>
                                    <p:set>
                                      <p:cBhvr>
                                        <p:cTn id="140" dur="1" fill="hold">
                                          <p:stCondLst>
                                            <p:cond delay="1999"/>
                                          </p:stCondLst>
                                        </p:cTn>
                                        <p:tgtEl>
                                          <p:spTgt spid="1236043"/>
                                        </p:tgtEl>
                                        <p:attrNameLst>
                                          <p:attrName>style.visibility</p:attrName>
                                        </p:attrNameLst>
                                      </p:cBhvr>
                                      <p:to>
                                        <p:strVal val="hidden"/>
                                      </p:to>
                                    </p:set>
                                  </p:childTnLst>
                                </p:cTn>
                              </p:par>
                              <p:par>
                                <p:cTn id="141" presetID="10" presetClass="exit" presetSubtype="0" fill="hold" grpId="1" nodeType="withEffect">
                                  <p:stCondLst>
                                    <p:cond delay="0"/>
                                  </p:stCondLst>
                                  <p:childTnLst>
                                    <p:animEffect transition="out" filter="fade">
                                      <p:cBhvr>
                                        <p:cTn id="142" dur="2000"/>
                                        <p:tgtEl>
                                          <p:spTgt spid="1236047"/>
                                        </p:tgtEl>
                                      </p:cBhvr>
                                    </p:animEffect>
                                    <p:set>
                                      <p:cBhvr>
                                        <p:cTn id="143" dur="1" fill="hold">
                                          <p:stCondLst>
                                            <p:cond delay="1999"/>
                                          </p:stCondLst>
                                        </p:cTn>
                                        <p:tgtEl>
                                          <p:spTgt spid="1236047"/>
                                        </p:tgtEl>
                                        <p:attrNameLst>
                                          <p:attrName>style.visibility</p:attrName>
                                        </p:attrNameLst>
                                      </p:cBhvr>
                                      <p:to>
                                        <p:strVal val="hidden"/>
                                      </p:to>
                                    </p:set>
                                  </p:childTnLst>
                                </p:cTn>
                              </p:par>
                              <p:par>
                                <p:cTn id="144" presetID="10" presetClass="exit" presetSubtype="0" fill="hold" grpId="1" nodeType="withEffect">
                                  <p:stCondLst>
                                    <p:cond delay="0"/>
                                  </p:stCondLst>
                                  <p:childTnLst>
                                    <p:animEffect transition="out" filter="fade">
                                      <p:cBhvr>
                                        <p:cTn id="145" dur="2000"/>
                                        <p:tgtEl>
                                          <p:spTgt spid="1236050"/>
                                        </p:tgtEl>
                                      </p:cBhvr>
                                    </p:animEffect>
                                    <p:set>
                                      <p:cBhvr>
                                        <p:cTn id="146" dur="1" fill="hold">
                                          <p:stCondLst>
                                            <p:cond delay="1999"/>
                                          </p:stCondLst>
                                        </p:cTn>
                                        <p:tgtEl>
                                          <p:spTgt spid="1236050"/>
                                        </p:tgtEl>
                                        <p:attrNameLst>
                                          <p:attrName>style.visibility</p:attrName>
                                        </p:attrNameLst>
                                      </p:cBhvr>
                                      <p:to>
                                        <p:strVal val="hidden"/>
                                      </p:to>
                                    </p:set>
                                  </p:childTnLst>
                                </p:cTn>
                              </p:par>
                              <p:par>
                                <p:cTn id="147" presetID="10" presetClass="exit" presetSubtype="0" fill="hold" grpId="1" nodeType="withEffect">
                                  <p:stCondLst>
                                    <p:cond delay="0"/>
                                  </p:stCondLst>
                                  <p:childTnLst>
                                    <p:animEffect transition="out" filter="fade">
                                      <p:cBhvr>
                                        <p:cTn id="148" dur="2000"/>
                                        <p:tgtEl>
                                          <p:spTgt spid="1236052"/>
                                        </p:tgtEl>
                                      </p:cBhvr>
                                    </p:animEffect>
                                    <p:set>
                                      <p:cBhvr>
                                        <p:cTn id="149" dur="1" fill="hold">
                                          <p:stCondLst>
                                            <p:cond delay="1999"/>
                                          </p:stCondLst>
                                        </p:cTn>
                                        <p:tgtEl>
                                          <p:spTgt spid="1236052"/>
                                        </p:tgtEl>
                                        <p:attrNameLst>
                                          <p:attrName>style.visibility</p:attrName>
                                        </p:attrNameLst>
                                      </p:cBhvr>
                                      <p:to>
                                        <p:strVal val="hidden"/>
                                      </p:to>
                                    </p:set>
                                  </p:childTnLst>
                                </p:cTn>
                              </p:par>
                              <p:par>
                                <p:cTn id="150" presetID="10" presetClass="exit" presetSubtype="0" fill="hold" nodeType="withEffect">
                                  <p:stCondLst>
                                    <p:cond delay="0"/>
                                  </p:stCondLst>
                                  <p:childTnLst>
                                    <p:animEffect transition="out" filter="fade">
                                      <p:cBhvr>
                                        <p:cTn id="151" dur="2000"/>
                                        <p:tgtEl>
                                          <p:spTgt spid="1236013"/>
                                        </p:tgtEl>
                                      </p:cBhvr>
                                    </p:animEffect>
                                    <p:set>
                                      <p:cBhvr>
                                        <p:cTn id="152" dur="1" fill="hold">
                                          <p:stCondLst>
                                            <p:cond delay="1999"/>
                                          </p:stCondLst>
                                        </p:cTn>
                                        <p:tgtEl>
                                          <p:spTgt spid="1236013"/>
                                        </p:tgtEl>
                                        <p:attrNameLst>
                                          <p:attrName>style.visibility</p:attrName>
                                        </p:attrNameLst>
                                      </p:cBhvr>
                                      <p:to>
                                        <p:strVal val="hidden"/>
                                      </p:to>
                                    </p:set>
                                  </p:childTnLst>
                                </p:cTn>
                              </p:par>
                              <p:par>
                                <p:cTn id="153" presetID="10" presetClass="exit" presetSubtype="0" fill="hold" nodeType="withEffect">
                                  <p:stCondLst>
                                    <p:cond delay="0"/>
                                  </p:stCondLst>
                                  <p:childTnLst>
                                    <p:animEffect transition="out" filter="fade">
                                      <p:cBhvr>
                                        <p:cTn id="154" dur="2000"/>
                                        <p:tgtEl>
                                          <p:spTgt spid="1236058"/>
                                        </p:tgtEl>
                                      </p:cBhvr>
                                    </p:animEffect>
                                    <p:set>
                                      <p:cBhvr>
                                        <p:cTn id="155" dur="1" fill="hold">
                                          <p:stCondLst>
                                            <p:cond delay="1999"/>
                                          </p:stCondLst>
                                        </p:cTn>
                                        <p:tgtEl>
                                          <p:spTgt spid="1236058"/>
                                        </p:tgtEl>
                                        <p:attrNameLst>
                                          <p:attrName>style.visibility</p:attrName>
                                        </p:attrNameLst>
                                      </p:cBhvr>
                                      <p:to>
                                        <p:strVal val="hidden"/>
                                      </p:to>
                                    </p:set>
                                  </p:childTnLst>
                                </p:cTn>
                              </p:par>
                              <p:par>
                                <p:cTn id="156" presetID="10" presetClass="exit" presetSubtype="0" fill="hold" grpId="1" nodeType="withEffect">
                                  <p:stCondLst>
                                    <p:cond delay="0"/>
                                  </p:stCondLst>
                                  <p:childTnLst>
                                    <p:animEffect transition="out" filter="fade">
                                      <p:cBhvr>
                                        <p:cTn id="157" dur="2000"/>
                                        <p:tgtEl>
                                          <p:spTgt spid="1236059"/>
                                        </p:tgtEl>
                                      </p:cBhvr>
                                    </p:animEffect>
                                    <p:set>
                                      <p:cBhvr>
                                        <p:cTn id="158" dur="1" fill="hold">
                                          <p:stCondLst>
                                            <p:cond delay="1999"/>
                                          </p:stCondLst>
                                        </p:cTn>
                                        <p:tgtEl>
                                          <p:spTgt spid="1236059"/>
                                        </p:tgtEl>
                                        <p:attrNameLst>
                                          <p:attrName>style.visibility</p:attrName>
                                        </p:attrNameLst>
                                      </p:cBhvr>
                                      <p:to>
                                        <p:strVal val="hidden"/>
                                      </p:to>
                                    </p:set>
                                  </p:childTnLst>
                                </p:cTn>
                              </p:par>
                              <p:par>
                                <p:cTn id="159" presetID="1" presetClass="exit" presetSubtype="0" fill="hold" grpId="1" nodeType="withEffect">
                                  <p:stCondLst>
                                    <p:cond delay="0"/>
                                  </p:stCondLst>
                                  <p:childTnLst>
                                    <p:set>
                                      <p:cBhvr>
                                        <p:cTn id="160" dur="1" fill="hold">
                                          <p:stCondLst>
                                            <p:cond delay="0"/>
                                          </p:stCondLst>
                                        </p:cTn>
                                        <p:tgtEl>
                                          <p:spTgt spid="1236053"/>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2000"/>
                                        <p:tgtEl>
                                          <p:spTgt spid="44"/>
                                        </p:tgtEl>
                                      </p:cBhvr>
                                    </p:animEffect>
                                    <p:set>
                                      <p:cBhvr>
                                        <p:cTn id="163" dur="1" fill="hold">
                                          <p:stCondLst>
                                            <p:cond delay="199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6000" grpId="0" animBg="1"/>
      <p:bldP spid="1236000" grpId="1" animBg="1"/>
      <p:bldP spid="1236041" grpId="0" animBg="1"/>
      <p:bldP spid="1236041" grpId="1" animBg="1"/>
      <p:bldP spid="1236042" grpId="0" animBg="1"/>
      <p:bldP spid="1236042" grpId="1" animBg="1"/>
      <p:bldP spid="1236043" grpId="0" animBg="1"/>
      <p:bldP spid="1236043" grpId="1" animBg="1"/>
      <p:bldP spid="1236044" grpId="0" animBg="1"/>
      <p:bldP spid="1236044" grpId="1" animBg="1"/>
      <p:bldP spid="1236045" grpId="0" animBg="1"/>
      <p:bldP spid="1236045" grpId="1" animBg="1"/>
      <p:bldP spid="1236046" grpId="1" animBg="1"/>
      <p:bldP spid="1236047" grpId="1" animBg="1"/>
      <p:bldP spid="1236049" grpId="1" animBg="1"/>
      <p:bldP spid="1236050" grpId="1" animBg="1"/>
      <p:bldP spid="1236051" grpId="1" animBg="1"/>
      <p:bldP spid="1236052" grpId="1" animBg="1"/>
      <p:bldP spid="1236053" grpId="1"/>
      <p:bldP spid="1236055" grpId="0" animBg="1"/>
      <p:bldP spid="1236055" grpId="1" animBg="1"/>
      <p:bldP spid="1236055" grpId="2" animBg="1"/>
      <p:bldP spid="1236056" grpId="0" animBg="1"/>
      <p:bldP spid="1236056" grpId="1" animBg="1"/>
      <p:bldP spid="1236059" grpId="0"/>
      <p:bldP spid="1236059" grpId="1"/>
      <p:bldP spid="1236054" grpId="1" animBg="1"/>
      <p:bldP spid="45" grpId="0" animBg="1"/>
      <p:bldP spid="1236057" grpId="0" animBg="1"/>
      <p:bldP spid="1236057" grpId="1" animBg="1"/>
      <p:bldP spid="123604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t>Read</a:t>
            </a:r>
          </a:p>
        </p:txBody>
      </p:sp>
      <p:graphicFrame>
        <p:nvGraphicFramePr>
          <p:cNvPr id="1236995" name="Group 3"/>
          <p:cNvGraphicFramePr>
            <a:graphicFrameLocks noGrp="1"/>
          </p:cNvGraphicFramePr>
          <p:nvPr/>
        </p:nvGraphicFramePr>
        <p:xfrm>
          <a:off x="452438" y="1397000"/>
          <a:ext cx="942975" cy="3938588"/>
        </p:xfrm>
        <a:graphic>
          <a:graphicData uri="http://schemas.openxmlformats.org/drawingml/2006/table">
            <a:tbl>
              <a:tblPr/>
              <a:tblGrid>
                <a:gridCol w="942975">
                  <a:extLst>
                    <a:ext uri="{9D8B030D-6E8A-4147-A177-3AD203B41FA5}">
                      <a16:colId xmlns:a16="http://schemas.microsoft.com/office/drawing/2014/main" val="20000"/>
                    </a:ext>
                  </a:extLst>
                </a:gridCol>
              </a:tblGrid>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858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8425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600" b="0" i="0" u="none" strike="noStrike" cap="none" normalizeH="0" baseline="0">
                        <a:ln>
                          <a:noFill/>
                        </a:ln>
                        <a:solidFill>
                          <a:schemeClr val="tx1"/>
                        </a:solidFill>
                        <a:effectLst/>
                        <a:latin typeface="Tahoma"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pSp>
        <p:nvGrpSpPr>
          <p:cNvPr id="56335" name="Group 15"/>
          <p:cNvGrpSpPr>
            <a:grpSpLocks noChangeAspect="1"/>
          </p:cNvGrpSpPr>
          <p:nvPr/>
        </p:nvGrpSpPr>
        <p:grpSpPr bwMode="auto">
          <a:xfrm>
            <a:off x="401638" y="5775325"/>
            <a:ext cx="985837" cy="854075"/>
            <a:chOff x="1763" y="1691"/>
            <a:chExt cx="2483" cy="2151"/>
          </a:xfrm>
        </p:grpSpPr>
        <p:grpSp>
          <p:nvGrpSpPr>
            <p:cNvPr id="56343" name="Group 16"/>
            <p:cNvGrpSpPr>
              <a:grpSpLocks noChangeAspect="1"/>
            </p:cNvGrpSpPr>
            <p:nvPr/>
          </p:nvGrpSpPr>
          <p:grpSpPr bwMode="auto">
            <a:xfrm>
              <a:off x="1763" y="2507"/>
              <a:ext cx="2483" cy="1335"/>
              <a:chOff x="1974" y="2358"/>
              <a:chExt cx="1680" cy="768"/>
            </a:xfrm>
          </p:grpSpPr>
          <p:sp>
            <p:nvSpPr>
              <p:cNvPr id="1237009" name="Oval 17"/>
              <p:cNvSpPr>
                <a:spLocks noChangeAspect="1"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7010" name="Oval 18"/>
              <p:cNvSpPr>
                <a:spLocks noChangeAspect="1" noChangeArrowheads="1"/>
              </p:cNvSpPr>
              <p:nvPr/>
            </p:nvSpPr>
            <p:spPr bwMode="auto">
              <a:xfrm>
                <a:off x="2718" y="2694"/>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6344" name="Group 19"/>
            <p:cNvGrpSpPr>
              <a:grpSpLocks noChangeAspect="1"/>
            </p:cNvGrpSpPr>
            <p:nvPr/>
          </p:nvGrpSpPr>
          <p:grpSpPr bwMode="auto">
            <a:xfrm>
              <a:off x="1763" y="2303"/>
              <a:ext cx="2483" cy="1335"/>
              <a:chOff x="1974" y="2154"/>
              <a:chExt cx="1680" cy="768"/>
            </a:xfrm>
          </p:grpSpPr>
          <p:sp>
            <p:nvSpPr>
              <p:cNvPr id="1237012" name="Oval 20"/>
              <p:cNvSpPr>
                <a:spLocks noChangeAspect="1"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7013" name="Oval 21"/>
              <p:cNvSpPr>
                <a:spLocks noChangeAspect="1" noChangeArrowheads="1"/>
              </p:cNvSpPr>
              <p:nvPr/>
            </p:nvSpPr>
            <p:spPr bwMode="auto">
              <a:xfrm>
                <a:off x="2718" y="2490"/>
                <a:ext cx="168" cy="78"/>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6345" name="Group 22"/>
            <p:cNvGrpSpPr>
              <a:grpSpLocks noChangeAspect="1"/>
            </p:cNvGrpSpPr>
            <p:nvPr/>
          </p:nvGrpSpPr>
          <p:grpSpPr bwMode="auto">
            <a:xfrm>
              <a:off x="1763" y="2099"/>
              <a:ext cx="2483" cy="1335"/>
              <a:chOff x="1974" y="1950"/>
              <a:chExt cx="1680" cy="768"/>
            </a:xfrm>
          </p:grpSpPr>
          <p:sp>
            <p:nvSpPr>
              <p:cNvPr id="1237015" name="Oval 23"/>
              <p:cNvSpPr>
                <a:spLocks noChangeAspect="1"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7016" name="Oval 24"/>
              <p:cNvSpPr>
                <a:spLocks noChangeAspect="1" noChangeArrowheads="1"/>
              </p:cNvSpPr>
              <p:nvPr/>
            </p:nvSpPr>
            <p:spPr bwMode="auto">
              <a:xfrm>
                <a:off x="2718" y="2286"/>
                <a:ext cx="168" cy="78"/>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6346" name="Group 25"/>
            <p:cNvGrpSpPr>
              <a:grpSpLocks noChangeAspect="1"/>
            </p:cNvGrpSpPr>
            <p:nvPr/>
          </p:nvGrpSpPr>
          <p:grpSpPr bwMode="auto">
            <a:xfrm>
              <a:off x="1763" y="1895"/>
              <a:ext cx="2483" cy="1335"/>
              <a:chOff x="1974" y="1746"/>
              <a:chExt cx="1680" cy="768"/>
            </a:xfrm>
          </p:grpSpPr>
          <p:sp>
            <p:nvSpPr>
              <p:cNvPr id="1237018" name="Oval 26"/>
              <p:cNvSpPr>
                <a:spLocks noChangeAspect="1"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7019" name="Oval 27"/>
              <p:cNvSpPr>
                <a:spLocks noChangeAspect="1" noChangeArrowheads="1"/>
              </p:cNvSpPr>
              <p:nvPr/>
            </p:nvSpPr>
            <p:spPr bwMode="auto">
              <a:xfrm>
                <a:off x="2718" y="2082"/>
                <a:ext cx="168" cy="78"/>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6347" name="Group 28"/>
            <p:cNvGrpSpPr>
              <a:grpSpLocks noChangeAspect="1"/>
            </p:cNvGrpSpPr>
            <p:nvPr/>
          </p:nvGrpSpPr>
          <p:grpSpPr bwMode="auto">
            <a:xfrm>
              <a:off x="1763" y="1691"/>
              <a:ext cx="2483" cy="1335"/>
              <a:chOff x="1974" y="1542"/>
              <a:chExt cx="1680" cy="768"/>
            </a:xfrm>
          </p:grpSpPr>
          <p:sp>
            <p:nvSpPr>
              <p:cNvPr id="1237021" name="Oval 29"/>
              <p:cNvSpPr>
                <a:spLocks noChangeAspect="1"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6349" name="Oval 30"/>
              <p:cNvSpPr>
                <a:spLocks noChangeAspect="1"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sp>
        <p:nvSpPr>
          <p:cNvPr id="56336" name="Text Box 31"/>
          <p:cNvSpPr txBox="1">
            <a:spLocks noChangeArrowheads="1"/>
          </p:cNvSpPr>
          <p:nvPr/>
        </p:nvSpPr>
        <p:spPr bwMode="auto">
          <a:xfrm rot="-5400000">
            <a:off x="-766763" y="2146301"/>
            <a:ext cx="20161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a:t>Operating System</a:t>
            </a:r>
          </a:p>
        </p:txBody>
      </p:sp>
      <p:sp>
        <p:nvSpPr>
          <p:cNvPr id="1237024" name="Text Box 32"/>
          <p:cNvSpPr txBox="1">
            <a:spLocks noChangeArrowheads="1"/>
          </p:cNvSpPr>
          <p:nvPr/>
        </p:nvSpPr>
        <p:spPr bwMode="auto">
          <a:xfrm>
            <a:off x="3719513" y="1827213"/>
            <a:ext cx="5461000" cy="326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a:defRPr sz="3200" b="1">
                <a:solidFill>
                  <a:schemeClr val="tx1"/>
                </a:solidFill>
                <a:latin typeface="Tahoma" pitchFamily="34" charset="0"/>
              </a:defRPr>
            </a:lvl1pPr>
            <a:lvl2pPr marL="800100" indent="-342900">
              <a:defRPr sz="3200" b="1">
                <a:solidFill>
                  <a:schemeClr val="tx1"/>
                </a:solidFill>
                <a:latin typeface="Tahoma" pitchFamily="34" charset="0"/>
              </a:defRPr>
            </a:lvl2pPr>
            <a:lvl3pPr marL="1257300" indent="-3429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30000"/>
              </a:lnSpc>
            </a:pPr>
            <a:r>
              <a:rPr lang="en-US" sz="1600" b="0">
                <a:solidFill>
                  <a:srgbClr val="C0C0C0"/>
                </a:solidFill>
              </a:rPr>
              <a:t>READ()</a:t>
            </a:r>
            <a:r>
              <a:rPr lang="en-US" sz="1600" b="0">
                <a:solidFill>
                  <a:srgbClr val="C0C0C0"/>
                </a:solidFill>
                <a:sym typeface="Wingdings" pitchFamily="2" charset="2"/>
              </a:rPr>
              <a:t>:</a:t>
            </a:r>
            <a:endParaRPr lang="en-US" sz="1600" b="0">
              <a:solidFill>
                <a:srgbClr val="C0C0C0"/>
              </a:solidFill>
            </a:endParaRPr>
          </a:p>
          <a:p>
            <a:pPr lvl="1">
              <a:lnSpc>
                <a:spcPct val="130000"/>
              </a:lnSpc>
              <a:buFontTx/>
              <a:buAutoNum type="arabicPeriod"/>
            </a:pPr>
            <a:r>
              <a:rPr lang="en-US" sz="1600" b="0">
                <a:solidFill>
                  <a:srgbClr val="C0C0C0"/>
                </a:solidFill>
              </a:rPr>
              <a:t>Find corresponding inode</a:t>
            </a:r>
          </a:p>
          <a:p>
            <a:pPr lvl="1">
              <a:lnSpc>
                <a:spcPct val="130000"/>
              </a:lnSpc>
              <a:buFontTx/>
              <a:buAutoNum type="arabicPeriod"/>
            </a:pPr>
            <a:r>
              <a:rPr lang="en-US" sz="1600" b="0">
                <a:solidFill>
                  <a:srgbClr val="C0C0C0"/>
                </a:solidFill>
              </a:rPr>
              <a:t>Check if valid call - file size vs. len + offset </a:t>
            </a:r>
          </a:p>
          <a:p>
            <a:pPr lvl="1">
              <a:lnSpc>
                <a:spcPct val="130000"/>
              </a:lnSpc>
              <a:buFontTx/>
              <a:buAutoNum type="arabicPeriod"/>
            </a:pPr>
            <a:r>
              <a:rPr lang="en-US" sz="1600" b="0">
                <a:solidFill>
                  <a:srgbClr val="C0C0C0"/>
                </a:solidFill>
              </a:rPr>
              <a:t>Loop and find corresponding blocks </a:t>
            </a:r>
          </a:p>
          <a:p>
            <a:pPr lvl="2">
              <a:lnSpc>
                <a:spcPct val="130000"/>
              </a:lnSpc>
              <a:buFontTx/>
              <a:buChar char="•"/>
            </a:pPr>
            <a:r>
              <a:rPr lang="en-US" sz="1600" b="0">
                <a:solidFill>
                  <a:srgbClr val="C0C0C0"/>
                </a:solidFill>
              </a:rPr>
              <a:t>find logical blocks from inode, offset, length</a:t>
            </a:r>
          </a:p>
          <a:p>
            <a:pPr lvl="2">
              <a:lnSpc>
                <a:spcPct val="130000"/>
              </a:lnSpc>
              <a:buFontTx/>
              <a:buChar char="•"/>
            </a:pPr>
            <a:r>
              <a:rPr lang="en-US" sz="1600" b="0">
                <a:solidFill>
                  <a:srgbClr val="C0C0C0"/>
                </a:solidFill>
              </a:rPr>
              <a:t>do block I/O, </a:t>
            </a:r>
            <a:br>
              <a:rPr lang="en-US" sz="1600" b="0">
                <a:solidFill>
                  <a:srgbClr val="C0C0C0"/>
                </a:solidFill>
              </a:rPr>
            </a:br>
            <a:r>
              <a:rPr lang="en-US" sz="1600" b="0">
                <a:solidFill>
                  <a:srgbClr val="C0C0C0"/>
                </a:solidFill>
              </a:rPr>
              <a:t>e.g., bread(...) </a:t>
            </a:r>
            <a:r>
              <a:rPr lang="en-US" sz="1600" b="0">
                <a:solidFill>
                  <a:srgbClr val="C0C0C0"/>
                </a:solidFill>
                <a:sym typeface="Wingdings" pitchFamily="2" charset="2"/>
              </a:rPr>
              <a:t> bio_doread(...)  </a:t>
            </a:r>
            <a:r>
              <a:rPr lang="en-US" sz="1600" b="0">
                <a:solidFill>
                  <a:srgbClr val="C0C0C0"/>
                </a:solidFill>
              </a:rPr>
              <a:t>getblk()</a:t>
            </a:r>
            <a:br>
              <a:rPr lang="en-US" sz="1600" b="0">
                <a:solidFill>
                  <a:srgbClr val="C0C0C0"/>
                </a:solidFill>
              </a:rPr>
            </a:br>
            <a:br>
              <a:rPr lang="en-US" sz="1600" b="0"/>
            </a:br>
            <a:endParaRPr lang="en-US" sz="1600" b="0"/>
          </a:p>
          <a:p>
            <a:pPr lvl="2">
              <a:lnSpc>
                <a:spcPct val="130000"/>
              </a:lnSpc>
              <a:buFontTx/>
              <a:buChar char="•"/>
            </a:pPr>
            <a:r>
              <a:rPr lang="en-US" sz="1600" b="0"/>
              <a:t>return and copy block to user</a:t>
            </a:r>
          </a:p>
        </p:txBody>
      </p:sp>
      <p:sp>
        <p:nvSpPr>
          <p:cNvPr id="1237025" name="AutoShape 33"/>
          <p:cNvSpPr>
            <a:spLocks noChangeArrowheads="1"/>
          </p:cNvSpPr>
          <p:nvPr/>
        </p:nvSpPr>
        <p:spPr bwMode="auto">
          <a:xfrm rot="5400000">
            <a:off x="380206" y="1531145"/>
            <a:ext cx="4003675" cy="2671762"/>
          </a:xfrm>
          <a:custGeom>
            <a:avLst/>
            <a:gdLst>
              <a:gd name="T0" fmla="*/ 3145666 w 21600"/>
              <a:gd name="T1" fmla="*/ 1335881 h 21600"/>
              <a:gd name="T2" fmla="*/ 2001838 w 21600"/>
              <a:gd name="T3" fmla="*/ 2671762 h 21600"/>
              <a:gd name="T4" fmla="*/ 858010 w 21600"/>
              <a:gd name="T5" fmla="*/ 1335881 h 21600"/>
              <a:gd name="T6" fmla="*/ 2001838 w 21600"/>
              <a:gd name="T7" fmla="*/ 0 h 21600"/>
              <a:gd name="T8" fmla="*/ 0 60000 65536"/>
              <a:gd name="T9" fmla="*/ 0 60000 65536"/>
              <a:gd name="T10" fmla="*/ 0 60000 65536"/>
              <a:gd name="T11" fmla="*/ 0 60000 65536"/>
              <a:gd name="T12" fmla="*/ 6429 w 21600"/>
              <a:gd name="T13" fmla="*/ 6429 h 21600"/>
              <a:gd name="T14" fmla="*/ 15171 w 21600"/>
              <a:gd name="T15" fmla="*/ 15171 h 21600"/>
            </a:gdLst>
            <a:ahLst/>
            <a:cxnLst>
              <a:cxn ang="T8">
                <a:pos x="T0" y="T1"/>
              </a:cxn>
              <a:cxn ang="T9">
                <a:pos x="T2" y="T3"/>
              </a:cxn>
              <a:cxn ang="T10">
                <a:pos x="T4" y="T5"/>
              </a:cxn>
              <a:cxn ang="T11">
                <a:pos x="T6" y="T7"/>
              </a:cxn>
            </a:cxnLst>
            <a:rect l="T12" t="T13" r="T14" b="T15"/>
            <a:pathLst>
              <a:path w="21600" h="21600">
                <a:moveTo>
                  <a:pt x="0" y="0"/>
                </a:moveTo>
                <a:lnTo>
                  <a:pt x="9258" y="21600"/>
                </a:lnTo>
                <a:lnTo>
                  <a:pt x="12342" y="21600"/>
                </a:lnTo>
                <a:lnTo>
                  <a:pt x="21600" y="0"/>
                </a:lnTo>
                <a:close/>
              </a:path>
            </a:pathLst>
          </a:custGeom>
          <a:gradFill rotWithShape="1">
            <a:gsLst>
              <a:gs pos="0">
                <a:srgbClr val="C0C0C0"/>
              </a:gs>
              <a:gs pos="100000">
                <a:schemeClr val="bg1"/>
              </a:gs>
            </a:gsLst>
            <a:lin ang="5400000" scaled="1"/>
          </a:gradFill>
          <a:ln w="9525">
            <a:solidFill>
              <a:schemeClr val="tx1"/>
            </a:solidFill>
            <a:miter lim="800000"/>
            <a:headEnd/>
            <a:tailEnd/>
          </a:ln>
        </p:spPr>
        <p:txBody>
          <a:bodyPr wrap="none" anchor="ctr"/>
          <a:lstStyle/>
          <a:p>
            <a:endParaRPr lang="nb-NO"/>
          </a:p>
        </p:txBody>
      </p:sp>
      <p:sp>
        <p:nvSpPr>
          <p:cNvPr id="1237027" name="Rectangle 35"/>
          <p:cNvSpPr>
            <a:spLocks noChangeArrowheads="1"/>
          </p:cNvSpPr>
          <p:nvPr/>
        </p:nvSpPr>
        <p:spPr bwMode="auto">
          <a:xfrm>
            <a:off x="6508750" y="769938"/>
            <a:ext cx="898525" cy="650875"/>
          </a:xfrm>
          <a:prstGeom prst="rect">
            <a:avLst/>
          </a:prstGeom>
          <a:solidFill>
            <a:srgbClr val="DDDDDD"/>
          </a:solidFill>
          <a:ln w="9525">
            <a:solidFill>
              <a:schemeClr val="tx1"/>
            </a:solidFill>
            <a:miter lim="800000"/>
            <a:headEnd/>
            <a:tailEnd/>
          </a:ln>
        </p:spPr>
        <p:txBody>
          <a:bodyPr wrap="none" anchor="ctr"/>
          <a:lstStyle/>
          <a:p>
            <a:pPr algn="ctr"/>
            <a:r>
              <a:rPr lang="en-US" sz="1400"/>
              <a:t>buffer</a:t>
            </a:r>
          </a:p>
        </p:txBody>
      </p:sp>
      <p:sp>
        <p:nvSpPr>
          <p:cNvPr id="1237028" name="Rectangle 36"/>
          <p:cNvSpPr>
            <a:spLocks noChangeArrowheads="1"/>
          </p:cNvSpPr>
          <p:nvPr/>
        </p:nvSpPr>
        <p:spPr bwMode="auto">
          <a:xfrm>
            <a:off x="755650" y="2955925"/>
            <a:ext cx="298450" cy="312738"/>
          </a:xfrm>
          <a:prstGeom prst="rect">
            <a:avLst/>
          </a:prstGeom>
          <a:solidFill>
            <a:srgbClr val="009900"/>
          </a:solidFill>
          <a:ln w="9525">
            <a:solidFill>
              <a:schemeClr val="tx1"/>
            </a:solidFill>
            <a:miter lim="800000"/>
            <a:headEnd/>
            <a:tailEnd/>
          </a:ln>
        </p:spPr>
        <p:txBody>
          <a:bodyPr wrap="none" anchor="ctr"/>
          <a:lstStyle/>
          <a:p>
            <a:pPr algn="ctr"/>
            <a:r>
              <a:rPr lang="en-US" sz="1600">
                <a:solidFill>
                  <a:schemeClr val="bg1"/>
                </a:solidFill>
              </a:rPr>
              <a:t>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37025"/>
                                        </p:tgtEl>
                                        <p:attrNameLst>
                                          <p:attrName>style.visibility</p:attrName>
                                        </p:attrNameLst>
                                      </p:cBhvr>
                                      <p:to>
                                        <p:strVal val="visible"/>
                                      </p:to>
                                    </p:set>
                                    <p:animEffect transition="in" filter="wipe(left)">
                                      <p:cBhvr>
                                        <p:cTn id="7" dur="500"/>
                                        <p:tgtEl>
                                          <p:spTgt spid="1237025"/>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370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370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0" presetClass="path" presetSubtype="0" accel="50000" decel="50000" fill="hold" grpId="0" nodeType="clickEffect">
                                  <p:stCondLst>
                                    <p:cond delay="0"/>
                                  </p:stCondLst>
                                  <p:childTnLst>
                                    <p:animMotion origin="layout" path="M 2.5E-6 5.55556E-6 L 2.5E-6 -0.28772 L 0.66579 -0.29652 " pathEditMode="relative" ptsTypes="AAA">
                                      <p:cBhvr>
                                        <p:cTn id="18" dur="2000" fill="hold"/>
                                        <p:tgtEl>
                                          <p:spTgt spid="1237028"/>
                                        </p:tgtEl>
                                        <p:attrNameLst>
                                          <p:attrName>ppt_x</p:attrName>
                                          <p:attrName>ppt_y</p:attrName>
                                        </p:attrNameLst>
                                      </p:cBhvr>
                                    </p:animMotion>
                                  </p:childTnLst>
                                </p:cTn>
                              </p:par>
                              <p:par>
                                <p:cTn id="19" presetID="10" presetClass="exit" presetSubtype="0" fill="hold" grpId="1" nodeType="withEffect">
                                  <p:stCondLst>
                                    <p:cond delay="0"/>
                                  </p:stCondLst>
                                  <p:childTnLst>
                                    <p:animEffect transition="out" filter="fade">
                                      <p:cBhvr>
                                        <p:cTn id="20" dur="2000"/>
                                        <p:tgtEl>
                                          <p:spTgt spid="1237025"/>
                                        </p:tgtEl>
                                      </p:cBhvr>
                                    </p:animEffect>
                                    <p:set>
                                      <p:cBhvr>
                                        <p:cTn id="21" dur="1" fill="hold">
                                          <p:stCondLst>
                                            <p:cond delay="1999"/>
                                          </p:stCondLst>
                                        </p:cTn>
                                        <p:tgtEl>
                                          <p:spTgt spid="123702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2000"/>
                                        <p:tgtEl>
                                          <p:spTgt spid="1237024"/>
                                        </p:tgtEl>
                                      </p:cBhvr>
                                    </p:animEffect>
                                    <p:set>
                                      <p:cBhvr>
                                        <p:cTn id="24" dur="1" fill="hold">
                                          <p:stCondLst>
                                            <p:cond delay="1999"/>
                                          </p:stCondLst>
                                        </p:cTn>
                                        <p:tgtEl>
                                          <p:spTgt spid="12370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7024" grpId="0"/>
      <p:bldP spid="1237024" grpId="1"/>
      <p:bldP spid="1237025" grpId="0" animBg="1"/>
      <p:bldP spid="1237025" grpId="1" animBg="1"/>
      <p:bldP spid="1237027" grpId="0" animBg="1"/>
      <p:bldP spid="123702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1150938" y="5311775"/>
            <a:ext cx="6481762" cy="550863"/>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57347" name="Rectangle 3"/>
          <p:cNvSpPr>
            <a:spLocks noGrp="1" noChangeArrowheads="1"/>
          </p:cNvSpPr>
          <p:nvPr>
            <p:ph type="title"/>
          </p:nvPr>
        </p:nvSpPr>
        <p:spPr/>
        <p:txBody>
          <a:bodyPr/>
          <a:lstStyle/>
          <a:p>
            <a:pPr eaLnBrk="1" hangingPunct="1"/>
            <a:r>
              <a:rPr lang="en-US" sz="3200"/>
              <a:t>Example: </a:t>
            </a:r>
            <a:r>
              <a:rPr lang="en-US" sz="3200">
                <a:latin typeface="Courier New" pitchFamily="49" charset="0"/>
              </a:rPr>
              <a:t>open()</a:t>
            </a:r>
            <a:r>
              <a:rPr lang="en-US" sz="3200"/>
              <a:t>, </a:t>
            </a:r>
            <a:r>
              <a:rPr lang="en-US" sz="3200">
                <a:latin typeface="Courier New" pitchFamily="49" charset="0"/>
              </a:rPr>
              <a:t>read()</a:t>
            </a:r>
            <a:r>
              <a:rPr lang="en-US" sz="3200"/>
              <a:t> and </a:t>
            </a:r>
            <a:r>
              <a:rPr lang="en-US" sz="3200">
                <a:latin typeface="Courier New" pitchFamily="49" charset="0"/>
              </a:rPr>
              <a:t>close()</a:t>
            </a:r>
          </a:p>
        </p:txBody>
      </p:sp>
      <p:sp>
        <p:nvSpPr>
          <p:cNvPr id="57348" name="Text Box 4"/>
          <p:cNvSpPr txBox="1">
            <a:spLocks noChangeArrowheads="1"/>
          </p:cNvSpPr>
          <p:nvPr/>
        </p:nvSpPr>
        <p:spPr bwMode="auto">
          <a:xfrm>
            <a:off x="215900" y="1016000"/>
            <a:ext cx="8229600" cy="547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latin typeface="Courier New" pitchFamily="49" charset="0"/>
              </a:rPr>
              <a:t>#include &lt;stdio.h&gt;</a:t>
            </a:r>
          </a:p>
          <a:p>
            <a:r>
              <a:rPr lang="en-US" sz="1600" b="0">
                <a:latin typeface="Courier New" pitchFamily="49" charset="0"/>
              </a:rPr>
              <a:t>#include &lt;stdlib.h&gt;</a:t>
            </a:r>
          </a:p>
          <a:p>
            <a:endParaRPr lang="en-US" sz="1600" b="0">
              <a:latin typeface="Courier New" pitchFamily="49" charset="0"/>
            </a:endParaRPr>
          </a:p>
          <a:p>
            <a:r>
              <a:rPr lang="en-US" sz="1600" b="0">
                <a:latin typeface="Courier New" pitchFamily="49" charset="0"/>
              </a:rPr>
              <a:t>int main(void)</a:t>
            </a:r>
          </a:p>
          <a:p>
            <a:r>
              <a:rPr lang="en-US" sz="1600" b="0">
                <a:latin typeface="Courier New" pitchFamily="49" charset="0"/>
              </a:rPr>
              <a:t>{</a:t>
            </a:r>
          </a:p>
          <a:p>
            <a:r>
              <a:rPr lang="en-US" sz="1600" b="0">
                <a:latin typeface="Courier New" pitchFamily="49" charset="0"/>
              </a:rPr>
              <a:t>	int fd, n;</a:t>
            </a:r>
          </a:p>
          <a:p>
            <a:r>
              <a:rPr lang="en-US" sz="1600" b="0">
                <a:latin typeface="Courier New" pitchFamily="49" charset="0"/>
              </a:rPr>
              <a:t>	char buffer[BUFSIZE];</a:t>
            </a:r>
          </a:p>
          <a:p>
            <a:r>
              <a:rPr lang="en-US" sz="1600" b="0">
                <a:latin typeface="Courier New" pitchFamily="49" charset="0"/>
              </a:rPr>
              <a:t>	char *buf = buffer;</a:t>
            </a:r>
          </a:p>
          <a:p>
            <a:endParaRPr lang="en-US" sz="1600" b="0">
              <a:latin typeface="Courier New" pitchFamily="49" charset="0"/>
            </a:endParaRPr>
          </a:p>
          <a:p>
            <a:r>
              <a:rPr lang="en-US" sz="1600" b="0">
                <a:latin typeface="Courier New" pitchFamily="49" charset="0"/>
              </a:rPr>
              <a:t>	if ((fd = </a:t>
            </a:r>
            <a:r>
              <a:rPr lang="en-US" sz="1600">
                <a:solidFill>
                  <a:schemeClr val="folHlink"/>
                </a:solidFill>
                <a:latin typeface="Courier New" pitchFamily="49" charset="0"/>
              </a:rPr>
              <a:t>open</a:t>
            </a:r>
            <a:r>
              <a:rPr lang="en-US" sz="1600" b="0">
                <a:solidFill>
                  <a:schemeClr val="folHlink"/>
                </a:solidFill>
                <a:latin typeface="Courier New" pitchFamily="49" charset="0"/>
              </a:rPr>
              <a:t>( “my.file” , O_RDONLY , 0 )</a:t>
            </a:r>
            <a:r>
              <a:rPr lang="en-US" sz="1600" b="0">
                <a:latin typeface="Courier New" pitchFamily="49" charset="0"/>
              </a:rPr>
              <a:t>) == -1) {</a:t>
            </a:r>
          </a:p>
          <a:p>
            <a:r>
              <a:rPr lang="en-US" sz="1600" b="0">
                <a:latin typeface="Courier New" pitchFamily="49" charset="0"/>
              </a:rPr>
              <a:t>		printf(“Cannot open my.file!\n”);</a:t>
            </a:r>
          </a:p>
          <a:p>
            <a:r>
              <a:rPr lang="en-US" sz="1600" b="0">
                <a:latin typeface="Courier New" pitchFamily="49" charset="0"/>
              </a:rPr>
              <a:t>		exit(1); /* EXIT_FAILURE */</a:t>
            </a:r>
          </a:p>
          <a:p>
            <a:r>
              <a:rPr lang="en-US" sz="1600" b="0">
                <a:latin typeface="Courier New" pitchFamily="49" charset="0"/>
              </a:rPr>
              <a:t>	}</a:t>
            </a:r>
          </a:p>
          <a:p>
            <a:endParaRPr lang="en-US" sz="1600" b="0">
              <a:latin typeface="Courier New" pitchFamily="49" charset="0"/>
            </a:endParaRPr>
          </a:p>
          <a:p>
            <a:r>
              <a:rPr lang="en-US" sz="1600" b="0">
                <a:latin typeface="Courier New" pitchFamily="49" charset="0"/>
              </a:rPr>
              <a:t>	while ((n = </a:t>
            </a:r>
            <a:r>
              <a:rPr lang="en-US" sz="1600">
                <a:solidFill>
                  <a:schemeClr val="folHlink"/>
                </a:solidFill>
                <a:latin typeface="Courier New" pitchFamily="49" charset="0"/>
              </a:rPr>
              <a:t>read</a:t>
            </a:r>
            <a:r>
              <a:rPr lang="en-US" sz="1600" b="0">
                <a:solidFill>
                  <a:schemeClr val="folHlink"/>
                </a:solidFill>
                <a:latin typeface="Courier New" pitchFamily="49" charset="0"/>
              </a:rPr>
              <a:t>(fd, buf, BUFSIZE)</a:t>
            </a:r>
            <a:r>
              <a:rPr lang="en-US" sz="1600" b="0">
                <a:latin typeface="Courier New" pitchFamily="49" charset="0"/>
              </a:rPr>
              <a:t> &gt; 0) {</a:t>
            </a:r>
          </a:p>
          <a:p>
            <a:r>
              <a:rPr lang="en-US" sz="1600" b="0">
                <a:latin typeface="Courier New" pitchFamily="49" charset="0"/>
              </a:rPr>
              <a:t>		</a:t>
            </a:r>
            <a:r>
              <a:rPr lang="en-US" sz="1600" b="0"/>
              <a:t>&lt;&lt;USE DATA IN BUFFER&gt;&gt;</a:t>
            </a:r>
          </a:p>
          <a:p>
            <a:r>
              <a:rPr lang="en-US" sz="1600" b="0">
                <a:latin typeface="Courier New" pitchFamily="49" charset="0"/>
              </a:rPr>
              <a:t>	}</a:t>
            </a:r>
          </a:p>
          <a:p>
            <a:endParaRPr lang="en-US" sz="1600" b="0">
              <a:latin typeface="Courier New" pitchFamily="49" charset="0"/>
            </a:endParaRPr>
          </a:p>
          <a:p>
            <a:r>
              <a:rPr lang="en-US" sz="1600" b="0">
                <a:latin typeface="Courier New" pitchFamily="49" charset="0"/>
              </a:rPr>
              <a:t>	</a:t>
            </a:r>
            <a:r>
              <a:rPr lang="en-US" sz="1600">
                <a:solidFill>
                  <a:schemeClr val="folHlink"/>
                </a:solidFill>
                <a:latin typeface="Courier New" pitchFamily="49" charset="0"/>
              </a:rPr>
              <a:t>close</a:t>
            </a:r>
            <a:r>
              <a:rPr lang="en-US" sz="1600" b="0">
                <a:solidFill>
                  <a:schemeClr val="folHlink"/>
                </a:solidFill>
                <a:latin typeface="Courier New" pitchFamily="49" charset="0"/>
              </a:rPr>
              <a:t>(fd)</a:t>
            </a:r>
            <a:r>
              <a:rPr lang="en-US" sz="1600" b="0">
                <a:latin typeface="Courier New" pitchFamily="49" charset="0"/>
              </a:rPr>
              <a:t>;</a:t>
            </a:r>
            <a:br>
              <a:rPr lang="en-US" sz="1600" b="0">
                <a:latin typeface="Courier New" pitchFamily="49" charset="0"/>
              </a:rPr>
            </a:br>
            <a:endParaRPr lang="en-US" sz="1600" b="0">
              <a:latin typeface="Courier New" pitchFamily="49" charset="0"/>
            </a:endParaRPr>
          </a:p>
          <a:p>
            <a:r>
              <a:rPr lang="en-US" sz="1600" b="0">
                <a:latin typeface="Courier New" pitchFamily="49" charset="0"/>
              </a:rPr>
              <a:t>	exit(0); /* EXIT_SUCCESS */</a:t>
            </a:r>
          </a:p>
          <a:p>
            <a:r>
              <a:rPr lang="en-US" sz="1600" b="0">
                <a:latin typeface="Courier New" pitchFamily="49" charset="0"/>
              </a:rPr>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58370" name="Group 2"/>
          <p:cNvGrpSpPr>
            <a:grpSpLocks/>
          </p:cNvGrpSpPr>
          <p:nvPr/>
        </p:nvGrpSpPr>
        <p:grpSpPr bwMode="auto">
          <a:xfrm>
            <a:off x="2619375" y="3800475"/>
            <a:ext cx="3941763" cy="2119313"/>
            <a:chOff x="1974" y="2358"/>
            <a:chExt cx="1680" cy="768"/>
          </a:xfrm>
        </p:grpSpPr>
        <p:sp>
          <p:nvSpPr>
            <p:cNvPr id="1239043" name="Oval 3"/>
            <p:cNvSpPr>
              <a:spLocks noChangeArrowheads="1"/>
            </p:cNvSpPr>
            <p:nvPr/>
          </p:nvSpPr>
          <p:spPr bwMode="auto">
            <a:xfrm>
              <a:off x="1974" y="2358"/>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9044" name="Oval 4"/>
            <p:cNvSpPr>
              <a:spLocks noChangeArrowheads="1"/>
            </p:cNvSpPr>
            <p:nvPr/>
          </p:nvSpPr>
          <p:spPr bwMode="auto">
            <a:xfrm>
              <a:off x="2718" y="2694"/>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8371" name="Group 5"/>
          <p:cNvGrpSpPr>
            <a:grpSpLocks/>
          </p:cNvGrpSpPr>
          <p:nvPr/>
        </p:nvGrpSpPr>
        <p:grpSpPr bwMode="auto">
          <a:xfrm>
            <a:off x="2619375" y="3476625"/>
            <a:ext cx="3941763" cy="2119313"/>
            <a:chOff x="1974" y="2154"/>
            <a:chExt cx="1680" cy="768"/>
          </a:xfrm>
        </p:grpSpPr>
        <p:sp>
          <p:nvSpPr>
            <p:cNvPr id="1239046" name="Oval 6"/>
            <p:cNvSpPr>
              <a:spLocks noChangeArrowheads="1"/>
            </p:cNvSpPr>
            <p:nvPr/>
          </p:nvSpPr>
          <p:spPr bwMode="auto">
            <a:xfrm>
              <a:off x="1974" y="2154"/>
              <a:ext cx="1680" cy="768"/>
            </a:xfrm>
            <a:prstGeom prst="ellipse">
              <a:avLst/>
            </a:prstGeom>
            <a:gradFill rotWithShape="0">
              <a:gsLst>
                <a:gs pos="0">
                  <a:schemeClr val="bg1"/>
                </a:gs>
                <a:gs pos="100000">
                  <a:schemeClr val="bg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sp>
          <p:nvSpPr>
            <p:cNvPr id="1239047" name="Oval 7"/>
            <p:cNvSpPr>
              <a:spLocks noChangeArrowheads="1"/>
            </p:cNvSpPr>
            <p:nvPr/>
          </p:nvSpPr>
          <p:spPr bwMode="auto">
            <a:xfrm>
              <a:off x="2718" y="2490"/>
              <a:ext cx="168" cy="77"/>
            </a:xfrm>
            <a:prstGeom prst="ellipse">
              <a:avLst/>
            </a:prstGeom>
            <a:gradFill rotWithShape="0">
              <a:gsLst>
                <a:gs pos="0">
                  <a:schemeClr val="tx1"/>
                </a:gs>
                <a:gs pos="100000">
                  <a:schemeClr val="tx1">
                    <a:gamma/>
                    <a:shade val="49804"/>
                    <a:invGamma/>
                  </a:schemeClr>
                </a:gs>
              </a:gsLst>
              <a:path path="rect">
                <a:fillToRect r="100000" b="100000"/>
              </a:path>
            </a:gradFill>
            <a:ln w="12700">
              <a:solidFill>
                <a:schemeClr val="tx1"/>
              </a:solidFill>
              <a:round/>
              <a:headEnd/>
              <a:tailEnd/>
            </a:ln>
            <a:effectLst/>
          </p:spPr>
          <p:txBody>
            <a:bodyPr wrap="none" anchor="ctr"/>
            <a:lstStyle/>
            <a:p>
              <a:pPr>
                <a:defRPr/>
              </a:pPr>
              <a:endParaRPr lang="nb-NO"/>
            </a:p>
          </p:txBody>
        </p:sp>
      </p:grpSp>
      <p:grpSp>
        <p:nvGrpSpPr>
          <p:cNvPr id="58372" name="Group 8"/>
          <p:cNvGrpSpPr>
            <a:grpSpLocks/>
          </p:cNvGrpSpPr>
          <p:nvPr/>
        </p:nvGrpSpPr>
        <p:grpSpPr bwMode="auto">
          <a:xfrm>
            <a:off x="2619375" y="3152775"/>
            <a:ext cx="3941763" cy="2119313"/>
            <a:chOff x="1974" y="1950"/>
            <a:chExt cx="1680" cy="768"/>
          </a:xfrm>
        </p:grpSpPr>
        <p:sp>
          <p:nvSpPr>
            <p:cNvPr id="1239049" name="Oval 9"/>
            <p:cNvSpPr>
              <a:spLocks noChangeArrowheads="1"/>
            </p:cNvSpPr>
            <p:nvPr/>
          </p:nvSpPr>
          <p:spPr bwMode="auto">
            <a:xfrm>
              <a:off x="1974" y="1950"/>
              <a:ext cx="1680" cy="768"/>
            </a:xfrm>
            <a:prstGeom prst="ellipse">
              <a:avLst/>
            </a:prstGeom>
            <a:gradFill rotWithShape="0">
              <a:gsLst>
                <a:gs pos="0">
                  <a:schemeClr val="bg1"/>
                </a:gs>
                <a:gs pos="100000">
                  <a:schemeClr val="bg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9050" name="Oval 10"/>
            <p:cNvSpPr>
              <a:spLocks noChangeArrowheads="1"/>
            </p:cNvSpPr>
            <p:nvPr/>
          </p:nvSpPr>
          <p:spPr bwMode="auto">
            <a:xfrm>
              <a:off x="2718" y="2286"/>
              <a:ext cx="168" cy="77"/>
            </a:xfrm>
            <a:prstGeom prst="ellipse">
              <a:avLst/>
            </a:prstGeom>
            <a:gradFill rotWithShape="0">
              <a:gsLst>
                <a:gs pos="0">
                  <a:schemeClr val="tx1"/>
                </a:gs>
                <a:gs pos="100000">
                  <a:schemeClr val="tx1">
                    <a:gamma/>
                    <a:shade val="4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8373" name="Group 11"/>
          <p:cNvGrpSpPr>
            <a:grpSpLocks/>
          </p:cNvGrpSpPr>
          <p:nvPr/>
        </p:nvGrpSpPr>
        <p:grpSpPr bwMode="auto">
          <a:xfrm>
            <a:off x="2619375" y="2828925"/>
            <a:ext cx="3941763" cy="2119313"/>
            <a:chOff x="1974" y="1746"/>
            <a:chExt cx="1680" cy="768"/>
          </a:xfrm>
        </p:grpSpPr>
        <p:sp>
          <p:nvSpPr>
            <p:cNvPr id="1239052" name="Oval 12"/>
            <p:cNvSpPr>
              <a:spLocks noChangeArrowheads="1"/>
            </p:cNvSpPr>
            <p:nvPr/>
          </p:nvSpPr>
          <p:spPr bwMode="auto">
            <a:xfrm>
              <a:off x="1974" y="1746"/>
              <a:ext cx="1680" cy="768"/>
            </a:xfrm>
            <a:prstGeom prst="ellipse">
              <a:avLst/>
            </a:prstGeom>
            <a:gradFill rotWithShape="0">
              <a:gsLst>
                <a:gs pos="0">
                  <a:schemeClr val="bg1"/>
                </a:gs>
                <a:gs pos="100000">
                  <a:schemeClr val="bg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sp>
          <p:nvSpPr>
            <p:cNvPr id="1239053" name="Oval 13"/>
            <p:cNvSpPr>
              <a:spLocks noChangeArrowheads="1"/>
            </p:cNvSpPr>
            <p:nvPr/>
          </p:nvSpPr>
          <p:spPr bwMode="auto">
            <a:xfrm>
              <a:off x="2718" y="2082"/>
              <a:ext cx="168" cy="77"/>
            </a:xfrm>
            <a:prstGeom prst="ellipse">
              <a:avLst/>
            </a:prstGeom>
            <a:gradFill rotWithShape="0">
              <a:gsLst>
                <a:gs pos="0">
                  <a:schemeClr val="tx1"/>
                </a:gs>
                <a:gs pos="100000">
                  <a:schemeClr val="tx1">
                    <a:gamma/>
                    <a:shade val="29804"/>
                    <a:invGamma/>
                  </a:schemeClr>
                </a:gs>
              </a:gsLst>
              <a:lin ang="2700000" scaled="1"/>
            </a:gradFill>
            <a:ln w="12700">
              <a:solidFill>
                <a:schemeClr val="tx1"/>
              </a:solidFill>
              <a:round/>
              <a:headEnd/>
              <a:tailEnd/>
            </a:ln>
            <a:effectLst/>
          </p:spPr>
          <p:txBody>
            <a:bodyPr wrap="none" anchor="ctr"/>
            <a:lstStyle/>
            <a:p>
              <a:pPr>
                <a:defRPr/>
              </a:pPr>
              <a:endParaRPr lang="nb-NO"/>
            </a:p>
          </p:txBody>
        </p:sp>
      </p:grpSp>
      <p:grpSp>
        <p:nvGrpSpPr>
          <p:cNvPr id="58374" name="Group 15"/>
          <p:cNvGrpSpPr>
            <a:grpSpLocks/>
          </p:cNvGrpSpPr>
          <p:nvPr/>
        </p:nvGrpSpPr>
        <p:grpSpPr bwMode="auto">
          <a:xfrm>
            <a:off x="2619375" y="2505075"/>
            <a:ext cx="3941763" cy="2119313"/>
            <a:chOff x="1974" y="1542"/>
            <a:chExt cx="1680" cy="768"/>
          </a:xfrm>
        </p:grpSpPr>
        <p:sp>
          <p:nvSpPr>
            <p:cNvPr id="1239056" name="Oval 16"/>
            <p:cNvSpPr>
              <a:spLocks noChangeArrowheads="1"/>
            </p:cNvSpPr>
            <p:nvPr/>
          </p:nvSpPr>
          <p:spPr bwMode="auto">
            <a:xfrm>
              <a:off x="1974" y="1542"/>
              <a:ext cx="1680" cy="768"/>
            </a:xfrm>
            <a:prstGeom prst="ellipse">
              <a:avLst/>
            </a:prstGeom>
            <a:gradFill rotWithShape="0">
              <a:gsLst>
                <a:gs pos="0">
                  <a:schemeClr val="bg1">
                    <a:gamma/>
                    <a:shade val="49804"/>
                    <a:invGamma/>
                  </a:schemeClr>
                </a:gs>
                <a:gs pos="50000">
                  <a:schemeClr val="bg1"/>
                </a:gs>
                <a:gs pos="100000">
                  <a:schemeClr val="bg1">
                    <a:gamma/>
                    <a:shade val="49804"/>
                    <a:invGamma/>
                  </a:schemeClr>
                </a:gs>
              </a:gsLst>
              <a:lin ang="18900000" scaled="1"/>
            </a:gradFill>
            <a:ln w="12700">
              <a:solidFill>
                <a:schemeClr val="tx1"/>
              </a:solidFill>
              <a:round/>
              <a:headEnd/>
              <a:tailEnd/>
            </a:ln>
            <a:effectLst/>
          </p:spPr>
          <p:txBody>
            <a:bodyPr wrap="none" anchor="ctr"/>
            <a:lstStyle/>
            <a:p>
              <a:pPr>
                <a:defRPr/>
              </a:pPr>
              <a:endParaRPr lang="nb-NO"/>
            </a:p>
          </p:txBody>
        </p:sp>
        <p:sp>
          <p:nvSpPr>
            <p:cNvPr id="58459" name="Oval 17"/>
            <p:cNvSpPr>
              <a:spLocks noChangeArrowheads="1"/>
            </p:cNvSpPr>
            <p:nvPr/>
          </p:nvSpPr>
          <p:spPr bwMode="auto">
            <a:xfrm>
              <a:off x="2718" y="1878"/>
              <a:ext cx="168" cy="77"/>
            </a:xfrm>
            <a:prstGeom prst="ellipse">
              <a:avLst/>
            </a:prstGeom>
            <a:solidFill>
              <a:schemeClr val="tx1"/>
            </a:solidFill>
            <a:ln w="12700">
              <a:solidFill>
                <a:schemeClr val="tx1"/>
              </a:solidFill>
              <a:round/>
              <a:headEnd/>
              <a:tailEnd/>
            </a:ln>
          </p:spPr>
          <p:txBody>
            <a:bodyPr wrap="none" anchor="ctr"/>
            <a:lstStyle/>
            <a:p>
              <a:endParaRPr lang="nb-NO"/>
            </a:p>
          </p:txBody>
        </p:sp>
      </p:grpSp>
      <p:grpSp>
        <p:nvGrpSpPr>
          <p:cNvPr id="58375" name="Group 18"/>
          <p:cNvGrpSpPr>
            <a:grpSpLocks/>
          </p:cNvGrpSpPr>
          <p:nvPr/>
        </p:nvGrpSpPr>
        <p:grpSpPr bwMode="auto">
          <a:xfrm>
            <a:off x="2614613" y="2508250"/>
            <a:ext cx="3941762" cy="2119313"/>
            <a:chOff x="1647" y="1427"/>
            <a:chExt cx="2483" cy="1335"/>
          </a:xfrm>
        </p:grpSpPr>
        <p:grpSp>
          <p:nvGrpSpPr>
            <p:cNvPr id="58415" name="Group 19"/>
            <p:cNvGrpSpPr>
              <a:grpSpLocks/>
            </p:cNvGrpSpPr>
            <p:nvPr/>
          </p:nvGrpSpPr>
          <p:grpSpPr bwMode="auto">
            <a:xfrm>
              <a:off x="1647" y="1427"/>
              <a:ext cx="2483" cy="1335"/>
              <a:chOff x="1974" y="1542"/>
              <a:chExt cx="1680" cy="768"/>
            </a:xfrm>
          </p:grpSpPr>
          <p:sp>
            <p:nvSpPr>
              <p:cNvPr id="58456" name="Oval 20"/>
              <p:cNvSpPr>
                <a:spLocks noChangeArrowheads="1"/>
              </p:cNvSpPr>
              <p:nvPr/>
            </p:nvSpPr>
            <p:spPr bwMode="auto">
              <a:xfrm>
                <a:off x="1974" y="1542"/>
                <a:ext cx="1680" cy="768"/>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8457" name="Oval 21"/>
              <p:cNvSpPr>
                <a:spLocks noChangeArrowheads="1"/>
              </p:cNvSpPr>
              <p:nvPr/>
            </p:nvSpPr>
            <p:spPr bwMode="auto">
              <a:xfrm>
                <a:off x="2718" y="1878"/>
                <a:ext cx="168" cy="77"/>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sp>
          <p:nvSpPr>
            <p:cNvPr id="58416" name="Oval 22"/>
            <p:cNvSpPr>
              <a:spLocks noChangeArrowheads="1"/>
            </p:cNvSpPr>
            <p:nvPr/>
          </p:nvSpPr>
          <p:spPr bwMode="auto">
            <a:xfrm>
              <a:off x="1829" y="1501"/>
              <a:ext cx="2112" cy="1161"/>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8417" name="Oval 23"/>
            <p:cNvSpPr>
              <a:spLocks noChangeArrowheads="1"/>
            </p:cNvSpPr>
            <p:nvPr/>
          </p:nvSpPr>
          <p:spPr bwMode="auto">
            <a:xfrm>
              <a:off x="1997" y="1596"/>
              <a:ext cx="1798" cy="977"/>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8418" name="Oval 24"/>
            <p:cNvSpPr>
              <a:spLocks noChangeArrowheads="1"/>
            </p:cNvSpPr>
            <p:nvPr/>
          </p:nvSpPr>
          <p:spPr bwMode="auto">
            <a:xfrm>
              <a:off x="2162" y="1700"/>
              <a:ext cx="1449" cy="775"/>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8419" name="Oval 25"/>
            <p:cNvSpPr>
              <a:spLocks noChangeArrowheads="1"/>
            </p:cNvSpPr>
            <p:nvPr/>
          </p:nvSpPr>
          <p:spPr bwMode="auto">
            <a:xfrm>
              <a:off x="2332" y="1786"/>
              <a:ext cx="1118" cy="600"/>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58420" name="Oval 26"/>
            <p:cNvSpPr>
              <a:spLocks noChangeArrowheads="1"/>
            </p:cNvSpPr>
            <p:nvPr/>
          </p:nvSpPr>
          <p:spPr bwMode="auto">
            <a:xfrm>
              <a:off x="2511" y="1890"/>
              <a:ext cx="760" cy="408"/>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cxnSp>
          <p:nvCxnSpPr>
            <p:cNvPr id="58421" name="AutoShape 27"/>
            <p:cNvCxnSpPr>
              <a:cxnSpLocks noChangeShapeType="1"/>
              <a:stCxn id="58417" idx="2"/>
              <a:endCxn id="58416" idx="2"/>
            </p:cNvCxnSpPr>
            <p:nvPr/>
          </p:nvCxnSpPr>
          <p:spPr bwMode="auto">
            <a:xfrm flipH="1" flipV="1">
              <a:off x="1829" y="2082"/>
              <a:ext cx="168" cy="3"/>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2" name="AutoShape 28"/>
            <p:cNvCxnSpPr>
              <a:cxnSpLocks noChangeShapeType="1"/>
              <a:stCxn id="58417" idx="6"/>
              <a:endCxn id="58416" idx="6"/>
            </p:cNvCxnSpPr>
            <p:nvPr/>
          </p:nvCxnSpPr>
          <p:spPr bwMode="auto">
            <a:xfrm flipV="1">
              <a:off x="3795" y="2082"/>
              <a:ext cx="146" cy="3"/>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3" name="AutoShape 29"/>
            <p:cNvCxnSpPr>
              <a:cxnSpLocks noChangeShapeType="1"/>
              <a:stCxn id="58417" idx="4"/>
              <a:endCxn id="58416" idx="4"/>
            </p:cNvCxnSpPr>
            <p:nvPr/>
          </p:nvCxnSpPr>
          <p:spPr bwMode="auto">
            <a:xfrm flipH="1">
              <a:off x="2885" y="2573"/>
              <a:ext cx="11" cy="89"/>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4" name="AutoShape 30"/>
            <p:cNvCxnSpPr>
              <a:cxnSpLocks noChangeShapeType="1"/>
              <a:stCxn id="58418" idx="4"/>
              <a:endCxn id="58419" idx="4"/>
            </p:cNvCxnSpPr>
            <p:nvPr/>
          </p:nvCxnSpPr>
          <p:spPr bwMode="auto">
            <a:xfrm flipV="1">
              <a:off x="2887" y="2386"/>
              <a:ext cx="4" cy="89"/>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5" name="AutoShape 31"/>
            <p:cNvCxnSpPr>
              <a:cxnSpLocks noChangeShapeType="1"/>
              <a:stCxn id="58417" idx="3"/>
              <a:endCxn id="58416" idx="3"/>
            </p:cNvCxnSpPr>
            <p:nvPr/>
          </p:nvCxnSpPr>
          <p:spPr bwMode="auto">
            <a:xfrm flipH="1">
              <a:off x="2138" y="2430"/>
              <a:ext cx="122" cy="62"/>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6" name="AutoShape 32"/>
            <p:cNvCxnSpPr>
              <a:cxnSpLocks noChangeShapeType="1"/>
              <a:stCxn id="58417" idx="5"/>
              <a:endCxn id="58416" idx="5"/>
            </p:cNvCxnSpPr>
            <p:nvPr/>
          </p:nvCxnSpPr>
          <p:spPr bwMode="auto">
            <a:xfrm>
              <a:off x="3532" y="2430"/>
              <a:ext cx="100" cy="62"/>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7" name="AutoShape 33"/>
            <p:cNvCxnSpPr>
              <a:cxnSpLocks noChangeShapeType="1"/>
              <a:stCxn id="58417" idx="7"/>
              <a:endCxn id="58416" idx="7"/>
            </p:cNvCxnSpPr>
            <p:nvPr/>
          </p:nvCxnSpPr>
          <p:spPr bwMode="auto">
            <a:xfrm flipV="1">
              <a:off x="3532" y="1671"/>
              <a:ext cx="100" cy="68"/>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28" name="AutoShape 34"/>
            <p:cNvCxnSpPr>
              <a:cxnSpLocks noChangeShapeType="1"/>
              <a:stCxn id="58417" idx="1"/>
              <a:endCxn id="58416" idx="1"/>
            </p:cNvCxnSpPr>
            <p:nvPr/>
          </p:nvCxnSpPr>
          <p:spPr bwMode="auto">
            <a:xfrm flipH="1" flipV="1">
              <a:off x="2138" y="1671"/>
              <a:ext cx="122" cy="68"/>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58429" name="Oval 35"/>
            <p:cNvSpPr>
              <a:spLocks noChangeArrowheads="1"/>
            </p:cNvSpPr>
            <p:nvPr/>
          </p:nvSpPr>
          <p:spPr bwMode="auto">
            <a:xfrm>
              <a:off x="2655" y="1967"/>
              <a:ext cx="446" cy="251"/>
            </a:xfrm>
            <a:prstGeom prst="ellipse">
              <a:avLst/>
            </a:prstGeom>
            <a:noFill/>
            <a:ln w="2857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cxnSp>
          <p:nvCxnSpPr>
            <p:cNvPr id="58430" name="AutoShape 36"/>
            <p:cNvCxnSpPr>
              <a:cxnSpLocks noChangeShapeType="1"/>
              <a:stCxn id="58429" idx="6"/>
              <a:endCxn id="58420" idx="6"/>
            </p:cNvCxnSpPr>
            <p:nvPr/>
          </p:nvCxnSpPr>
          <p:spPr bwMode="auto">
            <a:xfrm>
              <a:off x="3101" y="2093"/>
              <a:ext cx="170" cy="1"/>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31" name="AutoShape 37"/>
            <p:cNvCxnSpPr>
              <a:cxnSpLocks noChangeShapeType="1"/>
              <a:stCxn id="58429" idx="4"/>
              <a:endCxn id="58420" idx="4"/>
            </p:cNvCxnSpPr>
            <p:nvPr/>
          </p:nvCxnSpPr>
          <p:spPr bwMode="auto">
            <a:xfrm>
              <a:off x="2878" y="2218"/>
              <a:ext cx="13" cy="8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32" name="AutoShape 38"/>
            <p:cNvCxnSpPr>
              <a:cxnSpLocks noChangeShapeType="1"/>
              <a:stCxn id="58429" idx="2"/>
              <a:endCxn id="58420" idx="2"/>
            </p:cNvCxnSpPr>
            <p:nvPr/>
          </p:nvCxnSpPr>
          <p:spPr bwMode="auto">
            <a:xfrm flipH="1">
              <a:off x="2511" y="2093"/>
              <a:ext cx="144" cy="1"/>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33" name="AutoShape 39"/>
            <p:cNvCxnSpPr>
              <a:cxnSpLocks noChangeShapeType="1"/>
              <a:stCxn id="58420" idx="3"/>
              <a:endCxn id="58419" idx="3"/>
            </p:cNvCxnSpPr>
            <p:nvPr/>
          </p:nvCxnSpPr>
          <p:spPr bwMode="auto">
            <a:xfrm flipH="1">
              <a:off x="2496" y="2238"/>
              <a:ext cx="126" cy="6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34" name="AutoShape 40"/>
            <p:cNvCxnSpPr>
              <a:cxnSpLocks noChangeShapeType="1"/>
              <a:stCxn id="58420" idx="5"/>
              <a:endCxn id="58419" idx="5"/>
            </p:cNvCxnSpPr>
            <p:nvPr/>
          </p:nvCxnSpPr>
          <p:spPr bwMode="auto">
            <a:xfrm>
              <a:off x="3160" y="2238"/>
              <a:ext cx="126" cy="6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cxnSp>
          <p:nvCxnSpPr>
            <p:cNvPr id="58435" name="AutoShape 41"/>
            <p:cNvCxnSpPr>
              <a:cxnSpLocks noChangeShapeType="1"/>
            </p:cNvCxnSpPr>
            <p:nvPr/>
          </p:nvCxnSpPr>
          <p:spPr bwMode="auto">
            <a:xfrm flipV="1">
              <a:off x="2878" y="1427"/>
              <a:ext cx="11" cy="54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sp>
          <p:nvSpPr>
            <p:cNvPr id="58436" name="Line 42"/>
            <p:cNvSpPr>
              <a:spLocks noChangeShapeType="1"/>
            </p:cNvSpPr>
            <p:nvPr/>
          </p:nvSpPr>
          <p:spPr bwMode="auto">
            <a:xfrm flipV="1">
              <a:off x="3243" y="2006"/>
              <a:ext cx="175" cy="1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37" name="Line 43"/>
            <p:cNvSpPr>
              <a:spLocks noChangeShapeType="1"/>
            </p:cNvSpPr>
            <p:nvPr/>
          </p:nvSpPr>
          <p:spPr bwMode="auto">
            <a:xfrm flipV="1">
              <a:off x="3383" y="1910"/>
              <a:ext cx="122" cy="27"/>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38" name="Line 44"/>
            <p:cNvSpPr>
              <a:spLocks noChangeShapeType="1"/>
            </p:cNvSpPr>
            <p:nvPr/>
          </p:nvSpPr>
          <p:spPr bwMode="auto">
            <a:xfrm flipV="1">
              <a:off x="3470" y="1780"/>
              <a:ext cx="122" cy="7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39" name="Line 45"/>
            <p:cNvSpPr>
              <a:spLocks noChangeShapeType="1"/>
            </p:cNvSpPr>
            <p:nvPr/>
          </p:nvSpPr>
          <p:spPr bwMode="auto">
            <a:xfrm flipV="1">
              <a:off x="3592" y="1579"/>
              <a:ext cx="79" cy="61"/>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0" name="Line 46"/>
            <p:cNvSpPr>
              <a:spLocks noChangeShapeType="1"/>
            </p:cNvSpPr>
            <p:nvPr/>
          </p:nvSpPr>
          <p:spPr bwMode="auto">
            <a:xfrm>
              <a:off x="3933" y="1989"/>
              <a:ext cx="183"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1" name="Line 47"/>
            <p:cNvSpPr>
              <a:spLocks noChangeShapeType="1"/>
            </p:cNvSpPr>
            <p:nvPr/>
          </p:nvSpPr>
          <p:spPr bwMode="auto">
            <a:xfrm>
              <a:off x="3584" y="2181"/>
              <a:ext cx="183" cy="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2" name="Line 48"/>
            <p:cNvSpPr>
              <a:spLocks noChangeShapeType="1"/>
            </p:cNvSpPr>
            <p:nvPr/>
          </p:nvSpPr>
          <p:spPr bwMode="auto">
            <a:xfrm>
              <a:off x="3811" y="2373"/>
              <a:ext cx="157"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3" name="Line 49"/>
            <p:cNvSpPr>
              <a:spLocks noChangeShapeType="1"/>
            </p:cNvSpPr>
            <p:nvPr/>
          </p:nvSpPr>
          <p:spPr bwMode="auto">
            <a:xfrm>
              <a:off x="3374" y="2242"/>
              <a:ext cx="131"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4" name="Line 50"/>
            <p:cNvSpPr>
              <a:spLocks noChangeShapeType="1"/>
            </p:cNvSpPr>
            <p:nvPr/>
          </p:nvSpPr>
          <p:spPr bwMode="auto">
            <a:xfrm>
              <a:off x="3226" y="2425"/>
              <a:ext cx="70" cy="8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5" name="Line 51"/>
            <p:cNvSpPr>
              <a:spLocks noChangeShapeType="1"/>
            </p:cNvSpPr>
            <p:nvPr/>
          </p:nvSpPr>
          <p:spPr bwMode="auto">
            <a:xfrm>
              <a:off x="3269" y="2626"/>
              <a:ext cx="44" cy="9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6" name="Line 52"/>
            <p:cNvSpPr>
              <a:spLocks noChangeShapeType="1"/>
            </p:cNvSpPr>
            <p:nvPr/>
          </p:nvSpPr>
          <p:spPr bwMode="auto">
            <a:xfrm flipH="1">
              <a:off x="2475" y="2626"/>
              <a:ext cx="44" cy="9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7" name="Line 53"/>
            <p:cNvSpPr>
              <a:spLocks noChangeShapeType="1"/>
            </p:cNvSpPr>
            <p:nvPr/>
          </p:nvSpPr>
          <p:spPr bwMode="auto">
            <a:xfrm flipH="1">
              <a:off x="2519" y="2443"/>
              <a:ext cx="61" cy="7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8" name="Line 54"/>
            <p:cNvSpPr>
              <a:spLocks noChangeShapeType="1"/>
            </p:cNvSpPr>
            <p:nvPr/>
          </p:nvSpPr>
          <p:spPr bwMode="auto">
            <a:xfrm flipH="1">
              <a:off x="2283" y="2260"/>
              <a:ext cx="131" cy="3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49" name="Line 55"/>
            <p:cNvSpPr>
              <a:spLocks noChangeShapeType="1"/>
            </p:cNvSpPr>
            <p:nvPr/>
          </p:nvSpPr>
          <p:spPr bwMode="auto">
            <a:xfrm flipH="1">
              <a:off x="1829" y="2373"/>
              <a:ext cx="140"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50" name="Line 56"/>
            <p:cNvSpPr>
              <a:spLocks noChangeShapeType="1"/>
            </p:cNvSpPr>
            <p:nvPr/>
          </p:nvSpPr>
          <p:spPr bwMode="auto">
            <a:xfrm flipH="1">
              <a:off x="2039" y="2190"/>
              <a:ext cx="140" cy="3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51" name="Line 57"/>
            <p:cNvSpPr>
              <a:spLocks noChangeShapeType="1"/>
            </p:cNvSpPr>
            <p:nvPr/>
          </p:nvSpPr>
          <p:spPr bwMode="auto">
            <a:xfrm flipH="1" flipV="1">
              <a:off x="2362" y="1998"/>
              <a:ext cx="166" cy="35"/>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52" name="Line 58"/>
            <p:cNvSpPr>
              <a:spLocks noChangeShapeType="1"/>
            </p:cNvSpPr>
            <p:nvPr/>
          </p:nvSpPr>
          <p:spPr bwMode="auto">
            <a:xfrm flipH="1" flipV="1">
              <a:off x="2266" y="1893"/>
              <a:ext cx="122"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53" name="Line 59"/>
            <p:cNvSpPr>
              <a:spLocks noChangeShapeType="1"/>
            </p:cNvSpPr>
            <p:nvPr/>
          </p:nvSpPr>
          <p:spPr bwMode="auto">
            <a:xfrm flipH="1" flipV="1">
              <a:off x="2161" y="1806"/>
              <a:ext cx="122" cy="5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54" name="Line 60"/>
            <p:cNvSpPr>
              <a:spLocks noChangeShapeType="1"/>
            </p:cNvSpPr>
            <p:nvPr/>
          </p:nvSpPr>
          <p:spPr bwMode="auto">
            <a:xfrm flipH="1" flipV="1">
              <a:off x="2091" y="1578"/>
              <a:ext cx="96" cy="5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58455" name="Line 61"/>
            <p:cNvSpPr>
              <a:spLocks noChangeShapeType="1"/>
            </p:cNvSpPr>
            <p:nvPr/>
          </p:nvSpPr>
          <p:spPr bwMode="auto">
            <a:xfrm flipH="1">
              <a:off x="1672" y="1989"/>
              <a:ext cx="175" cy="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graphicFrame>
        <p:nvGraphicFramePr>
          <p:cNvPr id="1239102" name="Group 62"/>
          <p:cNvGraphicFramePr>
            <a:graphicFrameLocks noGrp="1"/>
          </p:cNvGraphicFramePr>
          <p:nvPr/>
        </p:nvGraphicFramePr>
        <p:xfrm>
          <a:off x="7523163" y="884238"/>
          <a:ext cx="1314450" cy="2468772"/>
        </p:xfrm>
        <a:graphic>
          <a:graphicData uri="http://schemas.openxmlformats.org/drawingml/2006/table">
            <a:tbl>
              <a:tblPr/>
              <a:tblGrid>
                <a:gridCol w="1314450">
                  <a:extLst>
                    <a:ext uri="{9D8B030D-6E8A-4147-A177-3AD203B41FA5}">
                      <a16:colId xmlns:a16="http://schemas.microsoft.com/office/drawing/2014/main" val="20000"/>
                    </a:ext>
                  </a:extLst>
                </a:gridCol>
              </a:tblGrid>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file attributes</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2"/>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3"/>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4"/>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5"/>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data pointer</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6"/>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7"/>
                  </a:ext>
                </a:extLst>
              </a:tr>
              <a:tr h="27428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a:ln>
                            <a:noFill/>
                          </a:ln>
                          <a:solidFill>
                            <a:schemeClr val="tx1"/>
                          </a:solidFill>
                          <a:effectLst/>
                          <a:latin typeface="Tahoma" pitchFamily="34" charset="0"/>
                        </a:rPr>
                        <a:t>...</a:t>
                      </a:r>
                    </a:p>
                  </a:txBody>
                  <a:tcPr marT="45714" marB="4571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8"/>
                  </a:ext>
                </a:extLst>
              </a:tr>
            </a:tbl>
          </a:graphicData>
        </a:graphic>
      </p:graphicFrame>
      <p:sp>
        <p:nvSpPr>
          <p:cNvPr id="58398" name="Line 84"/>
          <p:cNvSpPr>
            <a:spLocks noChangeShapeType="1"/>
          </p:cNvSpPr>
          <p:nvPr/>
        </p:nvSpPr>
        <p:spPr bwMode="auto">
          <a:xfrm flipH="1">
            <a:off x="7162800" y="2951163"/>
            <a:ext cx="457200" cy="23495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399" name="Line 85"/>
          <p:cNvSpPr>
            <a:spLocks noChangeShapeType="1"/>
          </p:cNvSpPr>
          <p:nvPr/>
        </p:nvSpPr>
        <p:spPr bwMode="auto">
          <a:xfrm flipH="1">
            <a:off x="7259638" y="2965450"/>
            <a:ext cx="374650" cy="331788"/>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00" name="Line 86"/>
          <p:cNvSpPr>
            <a:spLocks noChangeShapeType="1"/>
          </p:cNvSpPr>
          <p:nvPr/>
        </p:nvSpPr>
        <p:spPr bwMode="auto">
          <a:xfrm flipH="1">
            <a:off x="7397750" y="2978150"/>
            <a:ext cx="249238" cy="415925"/>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01" name="Freeform 87"/>
          <p:cNvSpPr>
            <a:spLocks/>
          </p:cNvSpPr>
          <p:nvPr/>
        </p:nvSpPr>
        <p:spPr bwMode="auto">
          <a:xfrm>
            <a:off x="3394075" y="3795713"/>
            <a:ext cx="582613" cy="374650"/>
          </a:xfrm>
          <a:custGeom>
            <a:avLst/>
            <a:gdLst>
              <a:gd name="T0" fmla="*/ 0 w 367"/>
              <a:gd name="T1" fmla="*/ 0 h 236"/>
              <a:gd name="T2" fmla="*/ 122 w 367"/>
              <a:gd name="T3" fmla="*/ 140 h 236"/>
              <a:gd name="T4" fmla="*/ 367 w 367"/>
              <a:gd name="T5" fmla="*/ 236 h 236"/>
              <a:gd name="T6" fmla="*/ 0 60000 65536"/>
              <a:gd name="T7" fmla="*/ 0 60000 65536"/>
              <a:gd name="T8" fmla="*/ 0 60000 65536"/>
              <a:gd name="T9" fmla="*/ 0 w 367"/>
              <a:gd name="T10" fmla="*/ 0 h 236"/>
              <a:gd name="T11" fmla="*/ 367 w 367"/>
              <a:gd name="T12" fmla="*/ 236 h 236"/>
            </a:gdLst>
            <a:ahLst/>
            <a:cxnLst>
              <a:cxn ang="T6">
                <a:pos x="T0" y="T1"/>
              </a:cxn>
              <a:cxn ang="T7">
                <a:pos x="T2" y="T3"/>
              </a:cxn>
              <a:cxn ang="T8">
                <a:pos x="T4" y="T5"/>
              </a:cxn>
            </a:cxnLst>
            <a:rect l="T9" t="T10" r="T11" b="T12"/>
            <a:pathLst>
              <a:path w="367" h="236">
                <a:moveTo>
                  <a:pt x="0" y="0"/>
                </a:moveTo>
                <a:cubicBezTo>
                  <a:pt x="30" y="50"/>
                  <a:pt x="61" y="101"/>
                  <a:pt x="122" y="140"/>
                </a:cubicBezTo>
                <a:cubicBezTo>
                  <a:pt x="183" y="179"/>
                  <a:pt x="275" y="207"/>
                  <a:pt x="367" y="236"/>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2" name="Freeform 88"/>
          <p:cNvSpPr>
            <a:spLocks/>
          </p:cNvSpPr>
          <p:nvPr/>
        </p:nvSpPr>
        <p:spPr bwMode="auto">
          <a:xfrm>
            <a:off x="4017963" y="4489450"/>
            <a:ext cx="1136650" cy="68263"/>
          </a:xfrm>
          <a:custGeom>
            <a:avLst/>
            <a:gdLst>
              <a:gd name="T0" fmla="*/ 0 w 716"/>
              <a:gd name="T1" fmla="*/ 0 h 43"/>
              <a:gd name="T2" fmla="*/ 366 w 716"/>
              <a:gd name="T3" fmla="*/ 43 h 43"/>
              <a:gd name="T4" fmla="*/ 716 w 716"/>
              <a:gd name="T5" fmla="*/ 0 h 43"/>
              <a:gd name="T6" fmla="*/ 0 60000 65536"/>
              <a:gd name="T7" fmla="*/ 0 60000 65536"/>
              <a:gd name="T8" fmla="*/ 0 60000 65536"/>
              <a:gd name="T9" fmla="*/ 0 w 716"/>
              <a:gd name="T10" fmla="*/ 0 h 43"/>
              <a:gd name="T11" fmla="*/ 716 w 716"/>
              <a:gd name="T12" fmla="*/ 43 h 43"/>
            </a:gdLst>
            <a:ahLst/>
            <a:cxnLst>
              <a:cxn ang="T6">
                <a:pos x="T0" y="T1"/>
              </a:cxn>
              <a:cxn ang="T7">
                <a:pos x="T2" y="T3"/>
              </a:cxn>
              <a:cxn ang="T8">
                <a:pos x="T4" y="T5"/>
              </a:cxn>
            </a:cxnLst>
            <a:rect l="T9" t="T10" r="T11" b="T12"/>
            <a:pathLst>
              <a:path w="716" h="43">
                <a:moveTo>
                  <a:pt x="0" y="0"/>
                </a:moveTo>
                <a:cubicBezTo>
                  <a:pt x="123" y="21"/>
                  <a:pt x="247" y="43"/>
                  <a:pt x="366" y="43"/>
                </a:cubicBezTo>
                <a:cubicBezTo>
                  <a:pt x="485" y="43"/>
                  <a:pt x="600" y="21"/>
                  <a:pt x="716"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3" name="Freeform 89"/>
          <p:cNvSpPr>
            <a:spLocks/>
          </p:cNvSpPr>
          <p:nvPr/>
        </p:nvSpPr>
        <p:spPr bwMode="auto">
          <a:xfrm>
            <a:off x="5694363" y="3200400"/>
            <a:ext cx="206375" cy="457200"/>
          </a:xfrm>
          <a:custGeom>
            <a:avLst/>
            <a:gdLst>
              <a:gd name="T0" fmla="*/ 105 w 130"/>
              <a:gd name="T1" fmla="*/ 288 h 288"/>
              <a:gd name="T2" fmla="*/ 113 w 130"/>
              <a:gd name="T3" fmla="*/ 148 h 288"/>
              <a:gd name="T4" fmla="*/ 0 w 130"/>
              <a:gd name="T5" fmla="*/ 0 h 288"/>
              <a:gd name="T6" fmla="*/ 0 60000 65536"/>
              <a:gd name="T7" fmla="*/ 0 60000 65536"/>
              <a:gd name="T8" fmla="*/ 0 60000 65536"/>
              <a:gd name="T9" fmla="*/ 0 w 130"/>
              <a:gd name="T10" fmla="*/ 0 h 288"/>
              <a:gd name="T11" fmla="*/ 130 w 130"/>
              <a:gd name="T12" fmla="*/ 288 h 288"/>
            </a:gdLst>
            <a:ahLst/>
            <a:cxnLst>
              <a:cxn ang="T6">
                <a:pos x="T0" y="T1"/>
              </a:cxn>
              <a:cxn ang="T7">
                <a:pos x="T2" y="T3"/>
              </a:cxn>
              <a:cxn ang="T8">
                <a:pos x="T4" y="T5"/>
              </a:cxn>
            </a:cxnLst>
            <a:rect l="T9" t="T10" r="T11" b="T12"/>
            <a:pathLst>
              <a:path w="130" h="288">
                <a:moveTo>
                  <a:pt x="105" y="288"/>
                </a:moveTo>
                <a:cubicBezTo>
                  <a:pt x="117" y="242"/>
                  <a:pt x="130" y="196"/>
                  <a:pt x="113" y="148"/>
                </a:cubicBezTo>
                <a:cubicBezTo>
                  <a:pt x="96" y="100"/>
                  <a:pt x="48" y="50"/>
                  <a:pt x="0"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4" name="Freeform 90"/>
          <p:cNvSpPr>
            <a:spLocks/>
          </p:cNvSpPr>
          <p:nvPr/>
        </p:nvSpPr>
        <p:spPr bwMode="auto">
          <a:xfrm>
            <a:off x="4641850" y="3311525"/>
            <a:ext cx="414338" cy="193675"/>
          </a:xfrm>
          <a:custGeom>
            <a:avLst/>
            <a:gdLst>
              <a:gd name="T0" fmla="*/ 0 w 261"/>
              <a:gd name="T1" fmla="*/ 0 h 122"/>
              <a:gd name="T2" fmla="*/ 192 w 261"/>
              <a:gd name="T3" fmla="*/ 43 h 122"/>
              <a:gd name="T4" fmla="*/ 261 w 261"/>
              <a:gd name="T5" fmla="*/ 122 h 122"/>
              <a:gd name="T6" fmla="*/ 0 60000 65536"/>
              <a:gd name="T7" fmla="*/ 0 60000 65536"/>
              <a:gd name="T8" fmla="*/ 0 60000 65536"/>
              <a:gd name="T9" fmla="*/ 0 w 261"/>
              <a:gd name="T10" fmla="*/ 0 h 122"/>
              <a:gd name="T11" fmla="*/ 261 w 261"/>
              <a:gd name="T12" fmla="*/ 122 h 122"/>
            </a:gdLst>
            <a:ahLst/>
            <a:cxnLst>
              <a:cxn ang="T6">
                <a:pos x="T0" y="T1"/>
              </a:cxn>
              <a:cxn ang="T7">
                <a:pos x="T2" y="T3"/>
              </a:cxn>
              <a:cxn ang="T8">
                <a:pos x="T4" y="T5"/>
              </a:cxn>
            </a:cxnLst>
            <a:rect l="T9" t="T10" r="T11" b="T12"/>
            <a:pathLst>
              <a:path w="261" h="122">
                <a:moveTo>
                  <a:pt x="0" y="0"/>
                </a:moveTo>
                <a:cubicBezTo>
                  <a:pt x="74" y="11"/>
                  <a:pt x="148" y="23"/>
                  <a:pt x="192" y="43"/>
                </a:cubicBezTo>
                <a:cubicBezTo>
                  <a:pt x="236" y="63"/>
                  <a:pt x="248" y="92"/>
                  <a:pt x="261" y="122"/>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5" name="Freeform 91"/>
          <p:cNvSpPr>
            <a:spLocks/>
          </p:cNvSpPr>
          <p:nvPr/>
        </p:nvSpPr>
        <p:spPr bwMode="auto">
          <a:xfrm>
            <a:off x="3754438" y="3006725"/>
            <a:ext cx="762000" cy="249238"/>
          </a:xfrm>
          <a:custGeom>
            <a:avLst/>
            <a:gdLst>
              <a:gd name="T0" fmla="*/ 0 w 480"/>
              <a:gd name="T1" fmla="*/ 157 h 157"/>
              <a:gd name="T2" fmla="*/ 175 w 480"/>
              <a:gd name="T3" fmla="*/ 43 h 157"/>
              <a:gd name="T4" fmla="*/ 480 w 480"/>
              <a:gd name="T5" fmla="*/ 0 h 157"/>
              <a:gd name="T6" fmla="*/ 0 60000 65536"/>
              <a:gd name="T7" fmla="*/ 0 60000 65536"/>
              <a:gd name="T8" fmla="*/ 0 60000 65536"/>
              <a:gd name="T9" fmla="*/ 0 w 480"/>
              <a:gd name="T10" fmla="*/ 0 h 157"/>
              <a:gd name="T11" fmla="*/ 480 w 480"/>
              <a:gd name="T12" fmla="*/ 157 h 157"/>
            </a:gdLst>
            <a:ahLst/>
            <a:cxnLst>
              <a:cxn ang="T6">
                <a:pos x="T0" y="T1"/>
              </a:cxn>
              <a:cxn ang="T7">
                <a:pos x="T2" y="T3"/>
              </a:cxn>
              <a:cxn ang="T8">
                <a:pos x="T4" y="T5"/>
              </a:cxn>
            </a:cxnLst>
            <a:rect l="T9" t="T10" r="T11" b="T12"/>
            <a:pathLst>
              <a:path w="480" h="157">
                <a:moveTo>
                  <a:pt x="0" y="157"/>
                </a:moveTo>
                <a:cubicBezTo>
                  <a:pt x="47" y="113"/>
                  <a:pt x="95" y="69"/>
                  <a:pt x="175" y="43"/>
                </a:cubicBezTo>
                <a:cubicBezTo>
                  <a:pt x="255" y="17"/>
                  <a:pt x="367" y="8"/>
                  <a:pt x="480"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6" name="Freeform 92"/>
          <p:cNvSpPr>
            <a:spLocks/>
          </p:cNvSpPr>
          <p:nvPr/>
        </p:nvSpPr>
        <p:spPr bwMode="auto">
          <a:xfrm>
            <a:off x="3490913" y="2563813"/>
            <a:ext cx="1039812" cy="207962"/>
          </a:xfrm>
          <a:custGeom>
            <a:avLst/>
            <a:gdLst>
              <a:gd name="T0" fmla="*/ 0 w 655"/>
              <a:gd name="T1" fmla="*/ 131 h 131"/>
              <a:gd name="T2" fmla="*/ 297 w 655"/>
              <a:gd name="T3" fmla="*/ 35 h 131"/>
              <a:gd name="T4" fmla="*/ 655 w 655"/>
              <a:gd name="T5" fmla="*/ 0 h 131"/>
              <a:gd name="T6" fmla="*/ 0 60000 65536"/>
              <a:gd name="T7" fmla="*/ 0 60000 65536"/>
              <a:gd name="T8" fmla="*/ 0 60000 65536"/>
              <a:gd name="T9" fmla="*/ 0 w 655"/>
              <a:gd name="T10" fmla="*/ 0 h 131"/>
              <a:gd name="T11" fmla="*/ 655 w 655"/>
              <a:gd name="T12" fmla="*/ 131 h 131"/>
            </a:gdLst>
            <a:ahLst/>
            <a:cxnLst>
              <a:cxn ang="T6">
                <a:pos x="T0" y="T1"/>
              </a:cxn>
              <a:cxn ang="T7">
                <a:pos x="T2" y="T3"/>
              </a:cxn>
              <a:cxn ang="T8">
                <a:pos x="T4" y="T5"/>
              </a:cxn>
            </a:cxnLst>
            <a:rect l="T9" t="T10" r="T11" b="T12"/>
            <a:pathLst>
              <a:path w="655" h="131">
                <a:moveTo>
                  <a:pt x="0" y="131"/>
                </a:moveTo>
                <a:cubicBezTo>
                  <a:pt x="94" y="94"/>
                  <a:pt x="188" y="57"/>
                  <a:pt x="297" y="35"/>
                </a:cubicBezTo>
                <a:cubicBezTo>
                  <a:pt x="406" y="13"/>
                  <a:pt x="530" y="6"/>
                  <a:pt x="655" y="0"/>
                </a:cubicBezTo>
              </a:path>
            </a:pathLst>
          </a:custGeom>
          <a:noFill/>
          <a:ln w="38100" cmpd="sng">
            <a:pattFill prst="wdUpDiag">
              <a:fgClr>
                <a:schemeClr val="hlink"/>
              </a:fgClr>
              <a:bgClr>
                <a:schemeClr val="folHlink"/>
              </a:bgClr>
            </a:patt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7" name="Freeform 93"/>
          <p:cNvSpPr>
            <a:spLocks/>
          </p:cNvSpPr>
          <p:nvPr/>
        </p:nvSpPr>
        <p:spPr bwMode="auto">
          <a:xfrm>
            <a:off x="4252913" y="827088"/>
            <a:ext cx="3228975" cy="1749425"/>
          </a:xfrm>
          <a:custGeom>
            <a:avLst/>
            <a:gdLst>
              <a:gd name="T0" fmla="*/ 0 w 2034"/>
              <a:gd name="T1" fmla="*/ 1102 h 1102"/>
              <a:gd name="T2" fmla="*/ 454 w 2034"/>
              <a:gd name="T3" fmla="*/ 177 h 1102"/>
              <a:gd name="T4" fmla="*/ 2034 w 2034"/>
              <a:gd name="T5" fmla="*/ 38 h 1102"/>
              <a:gd name="T6" fmla="*/ 0 60000 65536"/>
              <a:gd name="T7" fmla="*/ 0 60000 65536"/>
              <a:gd name="T8" fmla="*/ 0 60000 65536"/>
              <a:gd name="T9" fmla="*/ 0 w 2034"/>
              <a:gd name="T10" fmla="*/ 0 h 1102"/>
              <a:gd name="T11" fmla="*/ 2034 w 2034"/>
              <a:gd name="T12" fmla="*/ 1102 h 1102"/>
            </a:gdLst>
            <a:ahLst/>
            <a:cxnLst>
              <a:cxn ang="T6">
                <a:pos x="T0" y="T1"/>
              </a:cxn>
              <a:cxn ang="T7">
                <a:pos x="T2" y="T3"/>
              </a:cxn>
              <a:cxn ang="T8">
                <a:pos x="T4" y="T5"/>
              </a:cxn>
            </a:cxnLst>
            <a:rect l="T9" t="T10" r="T11" b="T12"/>
            <a:pathLst>
              <a:path w="2034" h="1102">
                <a:moveTo>
                  <a:pt x="0" y="1102"/>
                </a:moveTo>
                <a:cubicBezTo>
                  <a:pt x="57" y="728"/>
                  <a:pt x="115" y="354"/>
                  <a:pt x="454" y="177"/>
                </a:cubicBezTo>
                <a:cubicBezTo>
                  <a:pt x="793" y="0"/>
                  <a:pt x="1413" y="19"/>
                  <a:pt x="2034" y="38"/>
                </a:cubicBezTo>
              </a:path>
            </a:pathLst>
          </a:custGeom>
          <a:noFill/>
          <a:ln w="9525">
            <a:solidFill>
              <a:schemeClr val="tx1"/>
            </a:solidFill>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08" name="Line 94"/>
          <p:cNvSpPr>
            <a:spLocks noChangeShapeType="1"/>
          </p:cNvSpPr>
          <p:nvPr/>
        </p:nvSpPr>
        <p:spPr bwMode="auto">
          <a:xfrm flipH="1">
            <a:off x="4114800" y="1565275"/>
            <a:ext cx="3519488" cy="1497013"/>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09" name="Line 95"/>
          <p:cNvSpPr>
            <a:spLocks noChangeShapeType="1"/>
          </p:cNvSpPr>
          <p:nvPr/>
        </p:nvSpPr>
        <p:spPr bwMode="auto">
          <a:xfrm flipH="1">
            <a:off x="4891088" y="1855788"/>
            <a:ext cx="2728912" cy="152400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10" name="Line 96"/>
          <p:cNvSpPr>
            <a:spLocks noChangeShapeType="1"/>
          </p:cNvSpPr>
          <p:nvPr/>
        </p:nvSpPr>
        <p:spPr bwMode="auto">
          <a:xfrm flipH="1">
            <a:off x="5832475" y="2119313"/>
            <a:ext cx="1787525" cy="1260475"/>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11" name="Line 97"/>
          <p:cNvSpPr>
            <a:spLocks noChangeShapeType="1"/>
          </p:cNvSpPr>
          <p:nvPr/>
        </p:nvSpPr>
        <p:spPr bwMode="auto">
          <a:xfrm flipH="1">
            <a:off x="3630613" y="2397125"/>
            <a:ext cx="3989387" cy="160655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12" name="Line 98"/>
          <p:cNvSpPr>
            <a:spLocks noChangeShapeType="1"/>
          </p:cNvSpPr>
          <p:nvPr/>
        </p:nvSpPr>
        <p:spPr bwMode="auto">
          <a:xfrm flipH="1">
            <a:off x="4586288" y="2646363"/>
            <a:ext cx="3048000" cy="1898650"/>
          </a:xfrm>
          <a:prstGeom prst="line">
            <a:avLst/>
          </a:prstGeom>
          <a:noFill/>
          <a:ln w="9525">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8413" name="Freeform 99"/>
          <p:cNvSpPr>
            <a:spLocks/>
          </p:cNvSpPr>
          <p:nvPr/>
        </p:nvSpPr>
        <p:spPr bwMode="auto">
          <a:xfrm>
            <a:off x="5695950" y="3189288"/>
            <a:ext cx="206375" cy="457200"/>
          </a:xfrm>
          <a:custGeom>
            <a:avLst/>
            <a:gdLst>
              <a:gd name="T0" fmla="*/ 105 w 130"/>
              <a:gd name="T1" fmla="*/ 288 h 288"/>
              <a:gd name="T2" fmla="*/ 113 w 130"/>
              <a:gd name="T3" fmla="*/ 148 h 288"/>
              <a:gd name="T4" fmla="*/ 0 w 130"/>
              <a:gd name="T5" fmla="*/ 0 h 288"/>
              <a:gd name="T6" fmla="*/ 0 60000 65536"/>
              <a:gd name="T7" fmla="*/ 0 60000 65536"/>
              <a:gd name="T8" fmla="*/ 0 60000 65536"/>
              <a:gd name="T9" fmla="*/ 0 w 130"/>
              <a:gd name="T10" fmla="*/ 0 h 288"/>
              <a:gd name="T11" fmla="*/ 130 w 130"/>
              <a:gd name="T12" fmla="*/ 288 h 288"/>
            </a:gdLst>
            <a:ahLst/>
            <a:cxnLst>
              <a:cxn ang="T6">
                <a:pos x="T0" y="T1"/>
              </a:cxn>
              <a:cxn ang="T7">
                <a:pos x="T2" y="T3"/>
              </a:cxn>
              <a:cxn ang="T8">
                <a:pos x="T4" y="T5"/>
              </a:cxn>
            </a:cxnLst>
            <a:rect l="T9" t="T10" r="T11" b="T12"/>
            <a:pathLst>
              <a:path w="130" h="288">
                <a:moveTo>
                  <a:pt x="105" y="288"/>
                </a:moveTo>
                <a:cubicBezTo>
                  <a:pt x="117" y="242"/>
                  <a:pt x="130" y="196"/>
                  <a:pt x="113" y="148"/>
                </a:cubicBezTo>
                <a:cubicBezTo>
                  <a:pt x="96" y="100"/>
                  <a:pt x="48" y="50"/>
                  <a:pt x="0" y="0"/>
                </a:cubicBezTo>
              </a:path>
            </a:pathLst>
          </a:custGeom>
          <a:noFill/>
          <a:ln w="38100" cmpd="sng">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58414" name="Rectangle 101"/>
          <p:cNvSpPr>
            <a:spLocks noGrp="1" noChangeArrowheads="1"/>
          </p:cNvSpPr>
          <p:nvPr>
            <p:ph type="title"/>
          </p:nvPr>
        </p:nvSpPr>
        <p:spPr>
          <a:noFill/>
        </p:spPr>
        <p:txBody>
          <a:bodyPr/>
          <a:lstStyle/>
          <a:p>
            <a:r>
              <a:rPr lang="en-US"/>
              <a:t>Management of File Blocks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repeatCount="indefinite" fill="hold" nodeType="withEffect">
                                  <p:stCondLst>
                                    <p:cond delay="0"/>
                                  </p:stCondLst>
                                  <p:childTnLst>
                                    <p:animClr clrSpc="rgb" dir="cw">
                                      <p:cBhvr override="childStyle">
                                        <p:cTn id="6" dur="200" fill="hold"/>
                                        <p:tgtEl>
                                          <p:spTgt spid="1239102"/>
                                        </p:tgtEl>
                                        <p:attrNameLst>
                                          <p:attrName>style.color</p:attrName>
                                        </p:attrNameLst>
                                      </p:cBhvr>
                                      <p:to>
                                        <a:schemeClr val="accent2"/>
                                      </p:to>
                                    </p:animClr>
                                    <p:animClr clrSpc="rgb" dir="cw">
                                      <p:cBhvr>
                                        <p:cTn id="7" dur="200" fill="hold"/>
                                        <p:tgtEl>
                                          <p:spTgt spid="1239102"/>
                                        </p:tgtEl>
                                        <p:attrNameLst>
                                          <p:attrName>fillcolor</p:attrName>
                                        </p:attrNameLst>
                                      </p:cBhvr>
                                      <p:to>
                                        <a:schemeClr val="accent2"/>
                                      </p:to>
                                    </p:animClr>
                                    <p:set>
                                      <p:cBhvr>
                                        <p:cTn id="8" dur="200" fill="hold"/>
                                        <p:tgtEl>
                                          <p:spTgt spid="1239102"/>
                                        </p:tgtEl>
                                        <p:attrNameLst>
                                          <p:attrName>fill.type</p:attrName>
                                        </p:attrNameLst>
                                      </p:cBhvr>
                                      <p:to>
                                        <p:strVal val="solid"/>
                                      </p:to>
                                    </p:set>
                                    <p:set>
                                      <p:cBhvr>
                                        <p:cTn id="9" dur="200" fill="hold"/>
                                        <p:tgtEl>
                                          <p:spTgt spid="1239102"/>
                                        </p:tgtEl>
                                        <p:attrNameLst>
                                          <p:attrName>fill.on</p:attrName>
                                        </p:attrNameLst>
                                      </p:cBhvr>
                                      <p:to>
                                        <p:strVal val="true"/>
                                      </p:to>
                                    </p:set>
                                    <p:animRot by="120000">
                                      <p:cBhvr>
                                        <p:cTn id="10" dur="200" fill="hold">
                                          <p:stCondLst>
                                            <p:cond delay="0"/>
                                          </p:stCondLst>
                                        </p:cTn>
                                        <p:tgtEl>
                                          <p:spTgt spid="1239102"/>
                                        </p:tgtEl>
                                        <p:attrNameLst>
                                          <p:attrName>r</p:attrName>
                                        </p:attrNameLst>
                                      </p:cBhvr>
                                    </p:animRot>
                                    <p:animRot by="-240000">
                                      <p:cBhvr>
                                        <p:cTn id="11" dur="400" fill="hold">
                                          <p:stCondLst>
                                            <p:cond delay="400"/>
                                          </p:stCondLst>
                                        </p:cTn>
                                        <p:tgtEl>
                                          <p:spTgt spid="1239102"/>
                                        </p:tgtEl>
                                        <p:attrNameLst>
                                          <p:attrName>r</p:attrName>
                                        </p:attrNameLst>
                                      </p:cBhvr>
                                    </p:animRot>
                                    <p:animRot by="240000">
                                      <p:cBhvr>
                                        <p:cTn id="12" dur="400" fill="hold">
                                          <p:stCondLst>
                                            <p:cond delay="800"/>
                                          </p:stCondLst>
                                        </p:cTn>
                                        <p:tgtEl>
                                          <p:spTgt spid="1239102"/>
                                        </p:tgtEl>
                                        <p:attrNameLst>
                                          <p:attrName>r</p:attrName>
                                        </p:attrNameLst>
                                      </p:cBhvr>
                                    </p:animRot>
                                    <p:animRot by="-240000">
                                      <p:cBhvr>
                                        <p:cTn id="13" dur="400" fill="hold">
                                          <p:stCondLst>
                                            <p:cond delay="1200"/>
                                          </p:stCondLst>
                                        </p:cTn>
                                        <p:tgtEl>
                                          <p:spTgt spid="1239102"/>
                                        </p:tgtEl>
                                        <p:attrNameLst>
                                          <p:attrName>r</p:attrName>
                                        </p:attrNameLst>
                                      </p:cBhvr>
                                    </p:animRot>
                                    <p:animRot by="120000">
                                      <p:cBhvr>
                                        <p:cTn id="14" dur="400" fill="hold">
                                          <p:stCondLst>
                                            <p:cond delay="1600"/>
                                          </p:stCondLst>
                                        </p:cTn>
                                        <p:tgtEl>
                                          <p:spTgt spid="123910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t>Management of File Blocks</a:t>
            </a:r>
          </a:p>
        </p:txBody>
      </p:sp>
      <p:sp>
        <p:nvSpPr>
          <p:cNvPr id="59395" name="Rectangle 3"/>
          <p:cNvSpPr>
            <a:spLocks noGrp="1" noChangeArrowheads="1"/>
          </p:cNvSpPr>
          <p:nvPr>
            <p:ph type="body" idx="1"/>
          </p:nvPr>
        </p:nvSpPr>
        <p:spPr/>
        <p:txBody>
          <a:bodyPr/>
          <a:lstStyle/>
          <a:p>
            <a:pPr eaLnBrk="1" hangingPunct="1"/>
            <a:r>
              <a:rPr lang="en-US" dirty="0"/>
              <a:t>Many files consist of several blocks</a:t>
            </a:r>
          </a:p>
          <a:p>
            <a:pPr lvl="1" eaLnBrk="1" hangingPunct="1"/>
            <a:r>
              <a:rPr lang="en-US" dirty="0"/>
              <a:t>relate blocks to files</a:t>
            </a:r>
          </a:p>
          <a:p>
            <a:pPr lvl="1" eaLnBrk="1" hangingPunct="1"/>
            <a:r>
              <a:rPr lang="en-US" dirty="0"/>
              <a:t>how to locate a given block</a:t>
            </a:r>
          </a:p>
          <a:p>
            <a:pPr lvl="1" eaLnBrk="1" hangingPunct="1"/>
            <a:r>
              <a:rPr lang="en-US" dirty="0"/>
              <a:t>maintain order of blocks</a:t>
            </a:r>
          </a:p>
          <a:p>
            <a:pPr lvl="1" eaLnBrk="1" hangingPunct="1"/>
            <a:endParaRPr lang="en-US" dirty="0"/>
          </a:p>
          <a:p>
            <a:pPr eaLnBrk="1" hangingPunct="1"/>
            <a:r>
              <a:rPr lang="en-US" dirty="0"/>
              <a:t>Approaches</a:t>
            </a:r>
          </a:p>
          <a:p>
            <a:pPr lvl="1" eaLnBrk="1" hangingPunct="1"/>
            <a:r>
              <a:rPr lang="en-US" dirty="0"/>
              <a:t>chaining in media</a:t>
            </a:r>
          </a:p>
          <a:p>
            <a:pPr lvl="1" eaLnBrk="1" hangingPunct="1"/>
            <a:r>
              <a:rPr lang="en-US" dirty="0"/>
              <a:t>chaining in a map </a:t>
            </a:r>
          </a:p>
          <a:p>
            <a:pPr lvl="1" eaLnBrk="1" hangingPunct="1"/>
            <a:r>
              <a:rPr lang="en-US" dirty="0"/>
              <a:t>table of pointers </a:t>
            </a:r>
          </a:p>
          <a:p>
            <a:pPr lvl="1" eaLnBrk="1" hangingPunct="1"/>
            <a:r>
              <a:rPr lang="en-US" dirty="0"/>
              <a:t>extent-based allocation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9395">
                                            <p:txEl>
                                              <p:pRg st="5" end="5"/>
                                            </p:txEl>
                                          </p:spTgt>
                                        </p:tgtEl>
                                        <p:attrNameLst>
                                          <p:attrName>style.visibility</p:attrName>
                                        </p:attrNameLst>
                                      </p:cBhvr>
                                      <p:to>
                                        <p:strVal val="visible"/>
                                      </p:to>
                                    </p:set>
                                    <p:animEffect transition="in" filter="dissolve">
                                      <p:cBhvr>
                                        <p:cTn id="7" dur="500"/>
                                        <p:tgtEl>
                                          <p:spTgt spid="59395">
                                            <p:txEl>
                                              <p:pRg st="5" end="5"/>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9395">
                                            <p:txEl>
                                              <p:pRg st="6" end="6"/>
                                            </p:txEl>
                                          </p:spTgt>
                                        </p:tgtEl>
                                        <p:attrNameLst>
                                          <p:attrName>style.visibility</p:attrName>
                                        </p:attrNameLst>
                                      </p:cBhvr>
                                      <p:to>
                                        <p:strVal val="visible"/>
                                      </p:to>
                                    </p:set>
                                    <p:animEffect transition="in" filter="dissolve">
                                      <p:cBhvr>
                                        <p:cTn id="10" dur="500"/>
                                        <p:tgtEl>
                                          <p:spTgt spid="59395">
                                            <p:txEl>
                                              <p:pRg st="6" end="6"/>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9395">
                                            <p:txEl>
                                              <p:pRg st="7" end="7"/>
                                            </p:txEl>
                                          </p:spTgt>
                                        </p:tgtEl>
                                        <p:attrNameLst>
                                          <p:attrName>style.visibility</p:attrName>
                                        </p:attrNameLst>
                                      </p:cBhvr>
                                      <p:to>
                                        <p:strVal val="visible"/>
                                      </p:to>
                                    </p:set>
                                    <p:animEffect transition="in" filter="dissolve">
                                      <p:cBhvr>
                                        <p:cTn id="13" dur="500"/>
                                        <p:tgtEl>
                                          <p:spTgt spid="59395">
                                            <p:txEl>
                                              <p:pRg st="7" end="7"/>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59395">
                                            <p:txEl>
                                              <p:pRg st="8" end="8"/>
                                            </p:txEl>
                                          </p:spTgt>
                                        </p:tgtEl>
                                        <p:attrNameLst>
                                          <p:attrName>style.visibility</p:attrName>
                                        </p:attrNameLst>
                                      </p:cBhvr>
                                      <p:to>
                                        <p:strVal val="visible"/>
                                      </p:to>
                                    </p:set>
                                    <p:animEffect transition="in" filter="dissolve">
                                      <p:cBhvr>
                                        <p:cTn id="16" dur="500"/>
                                        <p:tgtEl>
                                          <p:spTgt spid="59395">
                                            <p:txEl>
                                              <p:pRg st="8" end="8"/>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59395">
                                            <p:txEl>
                                              <p:pRg st="9" end="9"/>
                                            </p:txEl>
                                          </p:spTgt>
                                        </p:tgtEl>
                                        <p:attrNameLst>
                                          <p:attrName>style.visibility</p:attrName>
                                        </p:attrNameLst>
                                      </p:cBhvr>
                                      <p:to>
                                        <p:strVal val="visible"/>
                                      </p:to>
                                    </p:set>
                                    <p:animEffect transition="in" filter="dissolve">
                                      <p:cBhvr>
                                        <p:cTn id="19" dur="500"/>
                                        <p:tgtEl>
                                          <p:spTgt spid="5939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t>Chaining in the Media</a:t>
            </a:r>
          </a:p>
        </p:txBody>
      </p:sp>
      <p:sp>
        <p:nvSpPr>
          <p:cNvPr id="60419" name="Rectangle 3"/>
          <p:cNvSpPr>
            <a:spLocks noGrp="1" noChangeArrowheads="1"/>
          </p:cNvSpPr>
          <p:nvPr>
            <p:ph type="body" sz="half" idx="2"/>
          </p:nvPr>
        </p:nvSpPr>
        <p:spPr>
          <a:xfrm>
            <a:off x="2303463" y="4132698"/>
            <a:ext cx="6840537" cy="2289075"/>
          </a:xfrm>
        </p:spPr>
        <p:txBody>
          <a:bodyPr/>
          <a:lstStyle/>
          <a:p>
            <a:pPr eaLnBrk="1" hangingPunct="1"/>
            <a:r>
              <a:rPr lang="en-US" sz="2000" dirty="0"/>
              <a:t>Metadata points to chain of used file blocks</a:t>
            </a:r>
          </a:p>
          <a:p>
            <a:pPr eaLnBrk="1" hangingPunct="1"/>
            <a:r>
              <a:rPr lang="en-US" sz="2000" dirty="0"/>
              <a:t>Free blocks may also be chained</a:t>
            </a:r>
          </a:p>
          <a:p>
            <a:pPr eaLnBrk="1" hangingPunct="1">
              <a:buFont typeface="Wingdings" pitchFamily="2" charset="2"/>
              <a:buNone/>
            </a:pPr>
            <a:endParaRPr lang="en-US" sz="2000" dirty="0"/>
          </a:p>
          <a:p>
            <a:pPr eaLnBrk="1" hangingPunct="1">
              <a:buClr>
                <a:srgbClr val="008000"/>
              </a:buClr>
              <a:buSzTx/>
              <a:buFont typeface="Lucida Grande"/>
              <a:buChar char="☺"/>
            </a:pPr>
            <a:r>
              <a:rPr lang="en-US" sz="2000" dirty="0"/>
              <a:t> nice if you </a:t>
            </a:r>
            <a:r>
              <a:rPr lang="en-US" sz="2000" b="1" dirty="0"/>
              <a:t>only </a:t>
            </a:r>
            <a:r>
              <a:rPr lang="en-US" sz="2000" dirty="0"/>
              <a:t>read sequentially from the start</a:t>
            </a:r>
          </a:p>
          <a:p>
            <a:pPr eaLnBrk="1" hangingPunct="1">
              <a:buClr>
                <a:schemeClr val="hlink"/>
              </a:buClr>
              <a:buSzTx/>
              <a:buFont typeface="Wingdings" pitchFamily="2" charset="2"/>
              <a:buChar char="D"/>
            </a:pPr>
            <a:r>
              <a:rPr lang="en-US" sz="2000" dirty="0"/>
              <a:t>expensive to search (random access)</a:t>
            </a:r>
          </a:p>
          <a:p>
            <a:pPr eaLnBrk="1" hangingPunct="1">
              <a:buClr>
                <a:schemeClr val="hlink"/>
              </a:buClr>
              <a:buSzTx/>
              <a:buFont typeface="Wingdings" pitchFamily="2" charset="2"/>
              <a:buChar char="D"/>
            </a:pPr>
            <a:r>
              <a:rPr lang="en-US" sz="2000" dirty="0"/>
              <a:t>must read block by block</a:t>
            </a:r>
          </a:p>
        </p:txBody>
      </p:sp>
      <p:grpSp>
        <p:nvGrpSpPr>
          <p:cNvPr id="60420" name="Group 4"/>
          <p:cNvGrpSpPr>
            <a:grpSpLocks/>
          </p:cNvGrpSpPr>
          <p:nvPr/>
        </p:nvGrpSpPr>
        <p:grpSpPr bwMode="auto">
          <a:xfrm>
            <a:off x="395288" y="1125538"/>
            <a:ext cx="7131050" cy="4751387"/>
            <a:chOff x="249" y="709"/>
            <a:chExt cx="4492" cy="2993"/>
          </a:xfrm>
        </p:grpSpPr>
        <p:sp>
          <p:nvSpPr>
            <p:cNvPr id="60421" name="Rectangle 5"/>
            <p:cNvSpPr>
              <a:spLocks noChangeArrowheads="1"/>
            </p:cNvSpPr>
            <p:nvPr/>
          </p:nvSpPr>
          <p:spPr bwMode="auto">
            <a:xfrm>
              <a:off x="1337" y="1298"/>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22" name="Rectangle 6"/>
            <p:cNvSpPr>
              <a:spLocks noChangeArrowheads="1"/>
            </p:cNvSpPr>
            <p:nvPr/>
          </p:nvSpPr>
          <p:spPr bwMode="auto">
            <a:xfrm>
              <a:off x="1202" y="1842"/>
              <a:ext cx="136"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23" name="Rectangle 7"/>
            <p:cNvSpPr>
              <a:spLocks noChangeArrowheads="1"/>
            </p:cNvSpPr>
            <p:nvPr/>
          </p:nvSpPr>
          <p:spPr bwMode="auto">
            <a:xfrm>
              <a:off x="1338" y="1842"/>
              <a:ext cx="953"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0424" name="Rectangle 8"/>
            <p:cNvSpPr>
              <a:spLocks noChangeArrowheads="1"/>
            </p:cNvSpPr>
            <p:nvPr/>
          </p:nvSpPr>
          <p:spPr bwMode="auto">
            <a:xfrm>
              <a:off x="2427" y="1842"/>
              <a:ext cx="136"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25" name="Rectangle 9"/>
            <p:cNvSpPr>
              <a:spLocks noChangeArrowheads="1"/>
            </p:cNvSpPr>
            <p:nvPr/>
          </p:nvSpPr>
          <p:spPr bwMode="auto">
            <a:xfrm>
              <a:off x="2563" y="1842"/>
              <a:ext cx="953"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0426" name="Rectangle 10"/>
            <p:cNvSpPr>
              <a:spLocks noChangeArrowheads="1"/>
            </p:cNvSpPr>
            <p:nvPr/>
          </p:nvSpPr>
          <p:spPr bwMode="auto">
            <a:xfrm>
              <a:off x="3788" y="1842"/>
              <a:ext cx="953"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0427" name="Rectangle 11"/>
            <p:cNvSpPr>
              <a:spLocks noChangeArrowheads="1"/>
            </p:cNvSpPr>
            <p:nvPr/>
          </p:nvSpPr>
          <p:spPr bwMode="auto">
            <a:xfrm>
              <a:off x="1338" y="1298"/>
              <a:ext cx="816"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0428" name="Rectangle 12"/>
            <p:cNvSpPr>
              <a:spLocks noChangeArrowheads="1"/>
            </p:cNvSpPr>
            <p:nvPr/>
          </p:nvSpPr>
          <p:spPr bwMode="auto">
            <a:xfrm>
              <a:off x="1202" y="2115"/>
              <a:ext cx="136"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29" name="Rectangle 13"/>
            <p:cNvSpPr>
              <a:spLocks noChangeArrowheads="1"/>
            </p:cNvSpPr>
            <p:nvPr/>
          </p:nvSpPr>
          <p:spPr bwMode="auto">
            <a:xfrm>
              <a:off x="1338" y="2115"/>
              <a:ext cx="953"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0430" name="Rectangle 14"/>
            <p:cNvSpPr>
              <a:spLocks noChangeArrowheads="1"/>
            </p:cNvSpPr>
            <p:nvPr/>
          </p:nvSpPr>
          <p:spPr bwMode="auto">
            <a:xfrm>
              <a:off x="2563" y="2115"/>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31" name="Rectangle 15"/>
            <p:cNvSpPr>
              <a:spLocks noChangeArrowheads="1"/>
            </p:cNvSpPr>
            <p:nvPr/>
          </p:nvSpPr>
          <p:spPr bwMode="auto">
            <a:xfrm>
              <a:off x="2563" y="2115"/>
              <a:ext cx="409"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nvGrpSpPr>
            <p:cNvPr id="60432" name="Group 16"/>
            <p:cNvGrpSpPr>
              <a:grpSpLocks/>
            </p:cNvGrpSpPr>
            <p:nvPr/>
          </p:nvGrpSpPr>
          <p:grpSpPr bwMode="auto">
            <a:xfrm>
              <a:off x="1201" y="1298"/>
              <a:ext cx="137" cy="137"/>
              <a:chOff x="1201" y="1207"/>
              <a:chExt cx="137" cy="137"/>
            </a:xfrm>
          </p:grpSpPr>
          <p:sp>
            <p:nvSpPr>
              <p:cNvPr id="60459" name="Rectangle 17"/>
              <p:cNvSpPr>
                <a:spLocks noChangeArrowheads="1"/>
              </p:cNvSpPr>
              <p:nvPr/>
            </p:nvSpPr>
            <p:spPr bwMode="auto">
              <a:xfrm>
                <a:off x="1201" y="1207"/>
                <a:ext cx="136"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60" name="Line 18"/>
              <p:cNvSpPr>
                <a:spLocks noChangeShapeType="1"/>
              </p:cNvSpPr>
              <p:nvPr/>
            </p:nvSpPr>
            <p:spPr bwMode="auto">
              <a:xfrm flipV="1">
                <a:off x="1202" y="1207"/>
                <a:ext cx="136" cy="137"/>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0461" name="Line 19"/>
              <p:cNvSpPr>
                <a:spLocks noChangeShapeType="1"/>
              </p:cNvSpPr>
              <p:nvPr/>
            </p:nvSpPr>
            <p:spPr bwMode="auto">
              <a:xfrm>
                <a:off x="1202" y="1208"/>
                <a:ext cx="136"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0433" name="Group 20"/>
            <p:cNvGrpSpPr>
              <a:grpSpLocks/>
            </p:cNvGrpSpPr>
            <p:nvPr/>
          </p:nvGrpSpPr>
          <p:grpSpPr bwMode="auto">
            <a:xfrm>
              <a:off x="2427" y="2115"/>
              <a:ext cx="137" cy="137"/>
              <a:chOff x="1201" y="1207"/>
              <a:chExt cx="137" cy="137"/>
            </a:xfrm>
          </p:grpSpPr>
          <p:sp>
            <p:nvSpPr>
              <p:cNvPr id="60456" name="Rectangle 21"/>
              <p:cNvSpPr>
                <a:spLocks noChangeArrowheads="1"/>
              </p:cNvSpPr>
              <p:nvPr/>
            </p:nvSpPr>
            <p:spPr bwMode="auto">
              <a:xfrm>
                <a:off x="1201" y="1207"/>
                <a:ext cx="136"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57" name="Line 22"/>
              <p:cNvSpPr>
                <a:spLocks noChangeShapeType="1"/>
              </p:cNvSpPr>
              <p:nvPr/>
            </p:nvSpPr>
            <p:spPr bwMode="auto">
              <a:xfrm flipV="1">
                <a:off x="1202" y="1207"/>
                <a:ext cx="136" cy="137"/>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0458" name="Line 23"/>
              <p:cNvSpPr>
                <a:spLocks noChangeShapeType="1"/>
              </p:cNvSpPr>
              <p:nvPr/>
            </p:nvSpPr>
            <p:spPr bwMode="auto">
              <a:xfrm>
                <a:off x="1202" y="1208"/>
                <a:ext cx="136"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0434" name="Group 24"/>
            <p:cNvGrpSpPr>
              <a:grpSpLocks/>
            </p:cNvGrpSpPr>
            <p:nvPr/>
          </p:nvGrpSpPr>
          <p:grpSpPr bwMode="auto">
            <a:xfrm>
              <a:off x="3652" y="1842"/>
              <a:ext cx="137" cy="137"/>
              <a:chOff x="1201" y="1207"/>
              <a:chExt cx="137" cy="137"/>
            </a:xfrm>
          </p:grpSpPr>
          <p:sp>
            <p:nvSpPr>
              <p:cNvPr id="60453" name="Rectangle 25"/>
              <p:cNvSpPr>
                <a:spLocks noChangeArrowheads="1"/>
              </p:cNvSpPr>
              <p:nvPr/>
            </p:nvSpPr>
            <p:spPr bwMode="auto">
              <a:xfrm>
                <a:off x="1201" y="1207"/>
                <a:ext cx="136"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54" name="Line 26"/>
              <p:cNvSpPr>
                <a:spLocks noChangeShapeType="1"/>
              </p:cNvSpPr>
              <p:nvPr/>
            </p:nvSpPr>
            <p:spPr bwMode="auto">
              <a:xfrm flipV="1">
                <a:off x="1202" y="1207"/>
                <a:ext cx="136" cy="137"/>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0455" name="Line 27"/>
              <p:cNvSpPr>
                <a:spLocks noChangeShapeType="1"/>
              </p:cNvSpPr>
              <p:nvPr/>
            </p:nvSpPr>
            <p:spPr bwMode="auto">
              <a:xfrm>
                <a:off x="1202" y="1208"/>
                <a:ext cx="136"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60435" name="Rectangle 28"/>
            <p:cNvSpPr>
              <a:spLocks noChangeArrowheads="1"/>
            </p:cNvSpPr>
            <p:nvPr/>
          </p:nvSpPr>
          <p:spPr bwMode="auto">
            <a:xfrm>
              <a:off x="385" y="981"/>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36" name="Rectangle 29"/>
            <p:cNvSpPr>
              <a:spLocks noChangeArrowheads="1"/>
            </p:cNvSpPr>
            <p:nvPr/>
          </p:nvSpPr>
          <p:spPr bwMode="auto">
            <a:xfrm>
              <a:off x="385" y="1253"/>
              <a:ext cx="499" cy="272"/>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0437" name="Rectangle 30"/>
            <p:cNvSpPr>
              <a:spLocks noChangeArrowheads="1"/>
            </p:cNvSpPr>
            <p:nvPr/>
          </p:nvSpPr>
          <p:spPr bwMode="auto">
            <a:xfrm>
              <a:off x="385" y="1525"/>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38" name="Rectangle 31"/>
            <p:cNvSpPr>
              <a:spLocks noChangeArrowheads="1"/>
            </p:cNvSpPr>
            <p:nvPr/>
          </p:nvSpPr>
          <p:spPr bwMode="auto">
            <a:xfrm>
              <a:off x="385" y="1797"/>
              <a:ext cx="499" cy="272"/>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0439" name="Rectangle 32"/>
            <p:cNvSpPr>
              <a:spLocks noChangeArrowheads="1"/>
            </p:cNvSpPr>
            <p:nvPr/>
          </p:nvSpPr>
          <p:spPr bwMode="auto">
            <a:xfrm>
              <a:off x="385" y="2069"/>
              <a:ext cx="499" cy="272"/>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0440" name="Rectangle 33"/>
            <p:cNvSpPr>
              <a:spLocks noChangeArrowheads="1"/>
            </p:cNvSpPr>
            <p:nvPr/>
          </p:nvSpPr>
          <p:spPr bwMode="auto">
            <a:xfrm>
              <a:off x="385" y="2342"/>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41" name="Rectangle 34"/>
            <p:cNvSpPr>
              <a:spLocks noChangeArrowheads="1"/>
            </p:cNvSpPr>
            <p:nvPr/>
          </p:nvSpPr>
          <p:spPr bwMode="auto">
            <a:xfrm>
              <a:off x="385" y="2614"/>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42" name="Rectangle 35"/>
            <p:cNvSpPr>
              <a:spLocks noChangeArrowheads="1"/>
            </p:cNvSpPr>
            <p:nvPr/>
          </p:nvSpPr>
          <p:spPr bwMode="auto">
            <a:xfrm>
              <a:off x="385" y="2886"/>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43" name="Rectangle 36"/>
            <p:cNvSpPr>
              <a:spLocks noChangeArrowheads="1"/>
            </p:cNvSpPr>
            <p:nvPr/>
          </p:nvSpPr>
          <p:spPr bwMode="auto">
            <a:xfrm>
              <a:off x="385" y="3158"/>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44" name="Rectangle 37"/>
            <p:cNvSpPr>
              <a:spLocks noChangeArrowheads="1"/>
            </p:cNvSpPr>
            <p:nvPr/>
          </p:nvSpPr>
          <p:spPr bwMode="auto">
            <a:xfrm>
              <a:off x="385" y="3430"/>
              <a:ext cx="499" cy="27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45" name="Line 38"/>
            <p:cNvSpPr>
              <a:spLocks noChangeShapeType="1"/>
            </p:cNvSpPr>
            <p:nvPr/>
          </p:nvSpPr>
          <p:spPr bwMode="auto">
            <a:xfrm>
              <a:off x="748" y="1933"/>
              <a:ext cx="454" cy="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0446" name="Line 39"/>
            <p:cNvSpPr>
              <a:spLocks noChangeShapeType="1"/>
            </p:cNvSpPr>
            <p:nvPr/>
          </p:nvSpPr>
          <p:spPr bwMode="auto">
            <a:xfrm>
              <a:off x="748" y="2205"/>
              <a:ext cx="454" cy="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0447" name="Line 40"/>
            <p:cNvSpPr>
              <a:spLocks noChangeShapeType="1"/>
            </p:cNvSpPr>
            <p:nvPr/>
          </p:nvSpPr>
          <p:spPr bwMode="auto">
            <a:xfrm>
              <a:off x="748" y="1389"/>
              <a:ext cx="454" cy="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0448" name="Freeform 41"/>
            <p:cNvSpPr>
              <a:spLocks/>
            </p:cNvSpPr>
            <p:nvPr/>
          </p:nvSpPr>
          <p:spPr bwMode="auto">
            <a:xfrm>
              <a:off x="1247" y="1933"/>
              <a:ext cx="1179" cy="136"/>
            </a:xfrm>
            <a:custGeom>
              <a:avLst/>
              <a:gdLst>
                <a:gd name="T0" fmla="*/ 0 w 1179"/>
                <a:gd name="T1" fmla="*/ 0 h 136"/>
                <a:gd name="T2" fmla="*/ 726 w 1179"/>
                <a:gd name="T3" fmla="*/ 136 h 136"/>
                <a:gd name="T4" fmla="*/ 1179 w 1179"/>
                <a:gd name="T5" fmla="*/ 0 h 136"/>
                <a:gd name="T6" fmla="*/ 0 60000 65536"/>
                <a:gd name="T7" fmla="*/ 0 60000 65536"/>
                <a:gd name="T8" fmla="*/ 0 60000 65536"/>
                <a:gd name="T9" fmla="*/ 0 w 1179"/>
                <a:gd name="T10" fmla="*/ 0 h 136"/>
                <a:gd name="T11" fmla="*/ 1179 w 1179"/>
                <a:gd name="T12" fmla="*/ 136 h 136"/>
              </a:gdLst>
              <a:ahLst/>
              <a:cxnLst>
                <a:cxn ang="T6">
                  <a:pos x="T0" y="T1"/>
                </a:cxn>
                <a:cxn ang="T7">
                  <a:pos x="T2" y="T3"/>
                </a:cxn>
                <a:cxn ang="T8">
                  <a:pos x="T4" y="T5"/>
                </a:cxn>
              </a:cxnLst>
              <a:rect l="T9" t="T10" r="T11" b="T12"/>
              <a:pathLst>
                <a:path w="1179" h="136">
                  <a:moveTo>
                    <a:pt x="0" y="0"/>
                  </a:moveTo>
                  <a:cubicBezTo>
                    <a:pt x="265" y="68"/>
                    <a:pt x="530" y="136"/>
                    <a:pt x="726" y="136"/>
                  </a:cubicBezTo>
                  <a:cubicBezTo>
                    <a:pt x="922" y="136"/>
                    <a:pt x="1050" y="68"/>
                    <a:pt x="1179"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49" name="Freeform 42"/>
            <p:cNvSpPr>
              <a:spLocks/>
            </p:cNvSpPr>
            <p:nvPr/>
          </p:nvSpPr>
          <p:spPr bwMode="auto">
            <a:xfrm>
              <a:off x="1247" y="2205"/>
              <a:ext cx="1179" cy="136"/>
            </a:xfrm>
            <a:custGeom>
              <a:avLst/>
              <a:gdLst>
                <a:gd name="T0" fmla="*/ 0 w 1179"/>
                <a:gd name="T1" fmla="*/ 0 h 136"/>
                <a:gd name="T2" fmla="*/ 726 w 1179"/>
                <a:gd name="T3" fmla="*/ 136 h 136"/>
                <a:gd name="T4" fmla="*/ 1179 w 1179"/>
                <a:gd name="T5" fmla="*/ 0 h 136"/>
                <a:gd name="T6" fmla="*/ 0 60000 65536"/>
                <a:gd name="T7" fmla="*/ 0 60000 65536"/>
                <a:gd name="T8" fmla="*/ 0 60000 65536"/>
                <a:gd name="T9" fmla="*/ 0 w 1179"/>
                <a:gd name="T10" fmla="*/ 0 h 136"/>
                <a:gd name="T11" fmla="*/ 1179 w 1179"/>
                <a:gd name="T12" fmla="*/ 136 h 136"/>
              </a:gdLst>
              <a:ahLst/>
              <a:cxnLst>
                <a:cxn ang="T6">
                  <a:pos x="T0" y="T1"/>
                </a:cxn>
                <a:cxn ang="T7">
                  <a:pos x="T2" y="T3"/>
                </a:cxn>
                <a:cxn ang="T8">
                  <a:pos x="T4" y="T5"/>
                </a:cxn>
              </a:cxnLst>
              <a:rect l="T9" t="T10" r="T11" b="T12"/>
              <a:pathLst>
                <a:path w="1179" h="136">
                  <a:moveTo>
                    <a:pt x="0" y="0"/>
                  </a:moveTo>
                  <a:cubicBezTo>
                    <a:pt x="265" y="68"/>
                    <a:pt x="530" y="136"/>
                    <a:pt x="726" y="136"/>
                  </a:cubicBezTo>
                  <a:cubicBezTo>
                    <a:pt x="922" y="136"/>
                    <a:pt x="1050" y="68"/>
                    <a:pt x="1179"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50" name="Freeform 43"/>
            <p:cNvSpPr>
              <a:spLocks/>
            </p:cNvSpPr>
            <p:nvPr/>
          </p:nvSpPr>
          <p:spPr bwMode="auto">
            <a:xfrm>
              <a:off x="2472" y="1933"/>
              <a:ext cx="1179" cy="136"/>
            </a:xfrm>
            <a:custGeom>
              <a:avLst/>
              <a:gdLst>
                <a:gd name="T0" fmla="*/ 0 w 1179"/>
                <a:gd name="T1" fmla="*/ 0 h 136"/>
                <a:gd name="T2" fmla="*/ 726 w 1179"/>
                <a:gd name="T3" fmla="*/ 136 h 136"/>
                <a:gd name="T4" fmla="*/ 1179 w 1179"/>
                <a:gd name="T5" fmla="*/ 0 h 136"/>
                <a:gd name="T6" fmla="*/ 0 60000 65536"/>
                <a:gd name="T7" fmla="*/ 0 60000 65536"/>
                <a:gd name="T8" fmla="*/ 0 60000 65536"/>
                <a:gd name="T9" fmla="*/ 0 w 1179"/>
                <a:gd name="T10" fmla="*/ 0 h 136"/>
                <a:gd name="T11" fmla="*/ 1179 w 1179"/>
                <a:gd name="T12" fmla="*/ 136 h 136"/>
              </a:gdLst>
              <a:ahLst/>
              <a:cxnLst>
                <a:cxn ang="T6">
                  <a:pos x="T0" y="T1"/>
                </a:cxn>
                <a:cxn ang="T7">
                  <a:pos x="T2" y="T3"/>
                </a:cxn>
                <a:cxn ang="T8">
                  <a:pos x="T4" y="T5"/>
                </a:cxn>
              </a:cxnLst>
              <a:rect l="T9" t="T10" r="T11" b="T12"/>
              <a:pathLst>
                <a:path w="1179" h="136">
                  <a:moveTo>
                    <a:pt x="0" y="0"/>
                  </a:moveTo>
                  <a:cubicBezTo>
                    <a:pt x="265" y="68"/>
                    <a:pt x="530" y="136"/>
                    <a:pt x="726" y="136"/>
                  </a:cubicBezTo>
                  <a:cubicBezTo>
                    <a:pt x="922" y="136"/>
                    <a:pt x="1050" y="68"/>
                    <a:pt x="1179"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0451" name="Text Box 44"/>
            <p:cNvSpPr txBox="1">
              <a:spLocks noChangeArrowheads="1"/>
            </p:cNvSpPr>
            <p:nvPr/>
          </p:nvSpPr>
          <p:spPr bwMode="auto">
            <a:xfrm>
              <a:off x="249" y="709"/>
              <a:ext cx="71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Metadata</a:t>
              </a:r>
            </a:p>
          </p:txBody>
        </p:sp>
        <p:sp>
          <p:nvSpPr>
            <p:cNvPr id="60452" name="Text Box 45"/>
            <p:cNvSpPr txBox="1">
              <a:spLocks noChangeArrowheads="1"/>
            </p:cNvSpPr>
            <p:nvPr/>
          </p:nvSpPr>
          <p:spPr bwMode="auto">
            <a:xfrm>
              <a:off x="1162" y="1026"/>
              <a:ext cx="796"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File blocks</a:t>
              </a:r>
            </a:p>
          </p:txBody>
        </p:sp>
      </p:gr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dirty="0"/>
              <a:t>Chaining in a Map</a:t>
            </a:r>
          </a:p>
        </p:txBody>
      </p:sp>
      <p:sp>
        <p:nvSpPr>
          <p:cNvPr id="61443" name="Rectangle 3"/>
          <p:cNvSpPr>
            <a:spLocks noChangeArrowheads="1"/>
          </p:cNvSpPr>
          <p:nvPr/>
        </p:nvSpPr>
        <p:spPr bwMode="auto">
          <a:xfrm>
            <a:off x="611188" y="155733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44" name="Rectangle 4"/>
          <p:cNvSpPr>
            <a:spLocks noChangeArrowheads="1"/>
          </p:cNvSpPr>
          <p:nvPr/>
        </p:nvSpPr>
        <p:spPr bwMode="auto">
          <a:xfrm>
            <a:off x="611188" y="1989138"/>
            <a:ext cx="792162" cy="431800"/>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1445" name="Rectangle 5"/>
          <p:cNvSpPr>
            <a:spLocks noChangeArrowheads="1"/>
          </p:cNvSpPr>
          <p:nvPr/>
        </p:nvSpPr>
        <p:spPr bwMode="auto">
          <a:xfrm>
            <a:off x="611188" y="242093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46" name="Rectangle 6"/>
          <p:cNvSpPr>
            <a:spLocks noChangeArrowheads="1"/>
          </p:cNvSpPr>
          <p:nvPr/>
        </p:nvSpPr>
        <p:spPr bwMode="auto">
          <a:xfrm>
            <a:off x="611188" y="2852738"/>
            <a:ext cx="792162" cy="4318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47" name="Rectangle 7"/>
          <p:cNvSpPr>
            <a:spLocks noChangeArrowheads="1"/>
          </p:cNvSpPr>
          <p:nvPr/>
        </p:nvSpPr>
        <p:spPr bwMode="auto">
          <a:xfrm>
            <a:off x="611188" y="3284538"/>
            <a:ext cx="792162" cy="43180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1448" name="Rectangle 8"/>
          <p:cNvSpPr>
            <a:spLocks noChangeArrowheads="1"/>
          </p:cNvSpPr>
          <p:nvPr/>
        </p:nvSpPr>
        <p:spPr bwMode="auto">
          <a:xfrm>
            <a:off x="611188" y="37179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49" name="Rectangle 9"/>
          <p:cNvSpPr>
            <a:spLocks noChangeArrowheads="1"/>
          </p:cNvSpPr>
          <p:nvPr/>
        </p:nvSpPr>
        <p:spPr bwMode="auto">
          <a:xfrm>
            <a:off x="611188" y="41497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50" name="Rectangle 10"/>
          <p:cNvSpPr>
            <a:spLocks noChangeArrowheads="1"/>
          </p:cNvSpPr>
          <p:nvPr/>
        </p:nvSpPr>
        <p:spPr bwMode="auto">
          <a:xfrm>
            <a:off x="611188" y="45815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51" name="Rectangle 11"/>
          <p:cNvSpPr>
            <a:spLocks noChangeArrowheads="1"/>
          </p:cNvSpPr>
          <p:nvPr/>
        </p:nvSpPr>
        <p:spPr bwMode="auto">
          <a:xfrm>
            <a:off x="611188" y="50133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52" name="Rectangle 12"/>
          <p:cNvSpPr>
            <a:spLocks noChangeArrowheads="1"/>
          </p:cNvSpPr>
          <p:nvPr/>
        </p:nvSpPr>
        <p:spPr bwMode="auto">
          <a:xfrm>
            <a:off x="611188" y="54451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3149" name="Line 13"/>
          <p:cNvSpPr>
            <a:spLocks noChangeShapeType="1"/>
          </p:cNvSpPr>
          <p:nvPr/>
        </p:nvSpPr>
        <p:spPr bwMode="auto">
          <a:xfrm flipV="1">
            <a:off x="1187450" y="2420938"/>
            <a:ext cx="1368425" cy="64770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43150" name="Line 14"/>
          <p:cNvSpPr>
            <a:spLocks noChangeShapeType="1"/>
          </p:cNvSpPr>
          <p:nvPr/>
        </p:nvSpPr>
        <p:spPr bwMode="auto">
          <a:xfrm>
            <a:off x="1187450" y="3500438"/>
            <a:ext cx="1368425" cy="865187"/>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43151" name="Line 15"/>
          <p:cNvSpPr>
            <a:spLocks noChangeShapeType="1"/>
          </p:cNvSpPr>
          <p:nvPr/>
        </p:nvSpPr>
        <p:spPr bwMode="auto">
          <a:xfrm>
            <a:off x="1187450" y="2205038"/>
            <a:ext cx="1368425" cy="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56" name="Text Box 16"/>
          <p:cNvSpPr txBox="1">
            <a:spLocks noChangeArrowheads="1"/>
          </p:cNvSpPr>
          <p:nvPr/>
        </p:nvSpPr>
        <p:spPr bwMode="auto">
          <a:xfrm>
            <a:off x="395288" y="1125538"/>
            <a:ext cx="1136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Metadata</a:t>
            </a:r>
          </a:p>
        </p:txBody>
      </p:sp>
      <p:sp>
        <p:nvSpPr>
          <p:cNvPr id="61457" name="Text Box 17"/>
          <p:cNvSpPr txBox="1">
            <a:spLocks noChangeArrowheads="1"/>
          </p:cNvSpPr>
          <p:nvPr/>
        </p:nvSpPr>
        <p:spPr bwMode="auto">
          <a:xfrm>
            <a:off x="6372225" y="1196975"/>
            <a:ext cx="12636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File blocks</a:t>
            </a:r>
          </a:p>
        </p:txBody>
      </p:sp>
      <p:grpSp>
        <p:nvGrpSpPr>
          <p:cNvPr id="2" name="Group 18"/>
          <p:cNvGrpSpPr>
            <a:grpSpLocks/>
          </p:cNvGrpSpPr>
          <p:nvPr/>
        </p:nvGrpSpPr>
        <p:grpSpPr bwMode="auto">
          <a:xfrm>
            <a:off x="6300788" y="1700213"/>
            <a:ext cx="1512887" cy="3887787"/>
            <a:chOff x="3969" y="1344"/>
            <a:chExt cx="953" cy="2449"/>
          </a:xfrm>
        </p:grpSpPr>
        <p:sp>
          <p:nvSpPr>
            <p:cNvPr id="61498" name="Rectangle 19"/>
            <p:cNvSpPr>
              <a:spLocks noChangeArrowheads="1"/>
            </p:cNvSpPr>
            <p:nvPr/>
          </p:nvSpPr>
          <p:spPr bwMode="auto">
            <a:xfrm>
              <a:off x="3969" y="1753"/>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99" name="Rectangle 20"/>
            <p:cNvSpPr>
              <a:spLocks noChangeArrowheads="1"/>
            </p:cNvSpPr>
            <p:nvPr/>
          </p:nvSpPr>
          <p:spPr bwMode="auto">
            <a:xfrm>
              <a:off x="3969" y="2161"/>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500" name="Rectangle 21"/>
            <p:cNvSpPr>
              <a:spLocks noChangeArrowheads="1"/>
            </p:cNvSpPr>
            <p:nvPr/>
          </p:nvSpPr>
          <p:spPr bwMode="auto">
            <a:xfrm>
              <a:off x="3969" y="202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nvGrpSpPr>
            <p:cNvPr id="61501" name="Group 22"/>
            <p:cNvGrpSpPr>
              <a:grpSpLocks/>
            </p:cNvGrpSpPr>
            <p:nvPr/>
          </p:nvGrpSpPr>
          <p:grpSpPr bwMode="auto">
            <a:xfrm>
              <a:off x="3969" y="1617"/>
              <a:ext cx="953" cy="136"/>
              <a:chOff x="1337" y="1298"/>
              <a:chExt cx="953" cy="136"/>
            </a:xfrm>
          </p:grpSpPr>
          <p:sp>
            <p:nvSpPr>
              <p:cNvPr id="61518" name="Rectangle 23"/>
              <p:cNvSpPr>
                <a:spLocks noChangeArrowheads="1"/>
              </p:cNvSpPr>
              <p:nvPr/>
            </p:nvSpPr>
            <p:spPr bwMode="auto">
              <a:xfrm>
                <a:off x="1337" y="1298"/>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519" name="Rectangle 24"/>
              <p:cNvSpPr>
                <a:spLocks noChangeArrowheads="1"/>
              </p:cNvSpPr>
              <p:nvPr/>
            </p:nvSpPr>
            <p:spPr bwMode="auto">
              <a:xfrm>
                <a:off x="1338" y="1298"/>
                <a:ext cx="816"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grpSp>
        <p:sp>
          <p:nvSpPr>
            <p:cNvPr id="61502" name="Rectangle 25"/>
            <p:cNvSpPr>
              <a:spLocks noChangeArrowheads="1"/>
            </p:cNvSpPr>
            <p:nvPr/>
          </p:nvSpPr>
          <p:spPr bwMode="auto">
            <a:xfrm>
              <a:off x="3969" y="2977"/>
              <a:ext cx="953"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nvGrpSpPr>
            <p:cNvPr id="61503" name="Group 26"/>
            <p:cNvGrpSpPr>
              <a:grpSpLocks/>
            </p:cNvGrpSpPr>
            <p:nvPr/>
          </p:nvGrpSpPr>
          <p:grpSpPr bwMode="auto">
            <a:xfrm>
              <a:off x="3969" y="2433"/>
              <a:ext cx="953" cy="136"/>
              <a:chOff x="3465" y="2251"/>
              <a:chExt cx="953" cy="136"/>
            </a:xfrm>
          </p:grpSpPr>
          <p:sp>
            <p:nvSpPr>
              <p:cNvPr id="61516" name="Rectangle 27"/>
              <p:cNvSpPr>
                <a:spLocks noChangeArrowheads="1"/>
              </p:cNvSpPr>
              <p:nvPr/>
            </p:nvSpPr>
            <p:spPr bwMode="auto">
              <a:xfrm>
                <a:off x="3465" y="2251"/>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517" name="Rectangle 28"/>
              <p:cNvSpPr>
                <a:spLocks noChangeArrowheads="1"/>
              </p:cNvSpPr>
              <p:nvPr/>
            </p:nvSpPr>
            <p:spPr bwMode="auto">
              <a:xfrm>
                <a:off x="3465" y="2251"/>
                <a:ext cx="409"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61504" name="Rectangle 29"/>
            <p:cNvSpPr>
              <a:spLocks noChangeArrowheads="1"/>
            </p:cNvSpPr>
            <p:nvPr/>
          </p:nvSpPr>
          <p:spPr bwMode="auto">
            <a:xfrm>
              <a:off x="3969" y="188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5" name="Rectangle 30"/>
            <p:cNvSpPr>
              <a:spLocks noChangeArrowheads="1"/>
            </p:cNvSpPr>
            <p:nvPr/>
          </p:nvSpPr>
          <p:spPr bwMode="auto">
            <a:xfrm>
              <a:off x="3969" y="2297"/>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6" name="Rectangle 31"/>
            <p:cNvSpPr>
              <a:spLocks noChangeArrowheads="1"/>
            </p:cNvSpPr>
            <p:nvPr/>
          </p:nvSpPr>
          <p:spPr bwMode="auto">
            <a:xfrm>
              <a:off x="3969" y="256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7" name="Rectangle 32"/>
            <p:cNvSpPr>
              <a:spLocks noChangeArrowheads="1"/>
            </p:cNvSpPr>
            <p:nvPr/>
          </p:nvSpPr>
          <p:spPr bwMode="auto">
            <a:xfrm>
              <a:off x="3969" y="270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8" name="Rectangle 33"/>
            <p:cNvSpPr>
              <a:spLocks noChangeArrowheads="1"/>
            </p:cNvSpPr>
            <p:nvPr/>
          </p:nvSpPr>
          <p:spPr bwMode="auto">
            <a:xfrm>
              <a:off x="3969" y="2841"/>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509" name="Rectangle 34"/>
            <p:cNvSpPr>
              <a:spLocks noChangeArrowheads="1"/>
            </p:cNvSpPr>
            <p:nvPr/>
          </p:nvSpPr>
          <p:spPr bwMode="auto">
            <a:xfrm>
              <a:off x="3969" y="3113"/>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0" name="Rectangle 35"/>
            <p:cNvSpPr>
              <a:spLocks noChangeArrowheads="1"/>
            </p:cNvSpPr>
            <p:nvPr/>
          </p:nvSpPr>
          <p:spPr bwMode="auto">
            <a:xfrm>
              <a:off x="3969" y="324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1" name="Rectangle 36"/>
            <p:cNvSpPr>
              <a:spLocks noChangeArrowheads="1"/>
            </p:cNvSpPr>
            <p:nvPr/>
          </p:nvSpPr>
          <p:spPr bwMode="auto">
            <a:xfrm>
              <a:off x="3969" y="1480"/>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2" name="Rectangle 37"/>
            <p:cNvSpPr>
              <a:spLocks noChangeArrowheads="1"/>
            </p:cNvSpPr>
            <p:nvPr/>
          </p:nvSpPr>
          <p:spPr bwMode="auto">
            <a:xfrm>
              <a:off x="3969" y="1344"/>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3" name="Rectangle 38"/>
            <p:cNvSpPr>
              <a:spLocks noChangeArrowheads="1"/>
            </p:cNvSpPr>
            <p:nvPr/>
          </p:nvSpPr>
          <p:spPr bwMode="auto">
            <a:xfrm>
              <a:off x="3969" y="338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4" name="Rectangle 39"/>
            <p:cNvSpPr>
              <a:spLocks noChangeArrowheads="1"/>
            </p:cNvSpPr>
            <p:nvPr/>
          </p:nvSpPr>
          <p:spPr bwMode="auto">
            <a:xfrm>
              <a:off x="3969" y="3521"/>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5" name="Rectangle 40"/>
            <p:cNvSpPr>
              <a:spLocks noChangeArrowheads="1"/>
            </p:cNvSpPr>
            <p:nvPr/>
          </p:nvSpPr>
          <p:spPr bwMode="auto">
            <a:xfrm>
              <a:off x="3969" y="3657"/>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grpSp>
        <p:nvGrpSpPr>
          <p:cNvPr id="61459" name="Group 41"/>
          <p:cNvGrpSpPr>
            <a:grpSpLocks/>
          </p:cNvGrpSpPr>
          <p:nvPr/>
        </p:nvGrpSpPr>
        <p:grpSpPr bwMode="auto">
          <a:xfrm>
            <a:off x="2555875" y="1700213"/>
            <a:ext cx="287338" cy="3887787"/>
            <a:chOff x="2200" y="1343"/>
            <a:chExt cx="181" cy="2449"/>
          </a:xfrm>
        </p:grpSpPr>
        <p:sp>
          <p:nvSpPr>
            <p:cNvPr id="61480" name="Rectangle 42"/>
            <p:cNvSpPr>
              <a:spLocks noChangeArrowheads="1"/>
            </p:cNvSpPr>
            <p:nvPr/>
          </p:nvSpPr>
          <p:spPr bwMode="auto">
            <a:xfrm>
              <a:off x="2200" y="1752"/>
              <a:ext cx="181"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81" name="Rectangle 43"/>
            <p:cNvSpPr>
              <a:spLocks noChangeArrowheads="1"/>
            </p:cNvSpPr>
            <p:nvPr/>
          </p:nvSpPr>
          <p:spPr bwMode="auto">
            <a:xfrm>
              <a:off x="2200" y="2160"/>
              <a:ext cx="181"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82" name="Rectangle 44"/>
            <p:cNvSpPr>
              <a:spLocks noChangeArrowheads="1"/>
            </p:cNvSpPr>
            <p:nvPr/>
          </p:nvSpPr>
          <p:spPr bwMode="auto">
            <a:xfrm>
              <a:off x="2200" y="2024"/>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3" name="Rectangle 45"/>
            <p:cNvSpPr>
              <a:spLocks noChangeArrowheads="1"/>
            </p:cNvSpPr>
            <p:nvPr/>
          </p:nvSpPr>
          <p:spPr bwMode="auto">
            <a:xfrm>
              <a:off x="2200" y="1616"/>
              <a:ext cx="181"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1484" name="Rectangle 46"/>
            <p:cNvSpPr>
              <a:spLocks noChangeArrowheads="1"/>
            </p:cNvSpPr>
            <p:nvPr/>
          </p:nvSpPr>
          <p:spPr bwMode="auto">
            <a:xfrm>
              <a:off x="2200" y="2976"/>
              <a:ext cx="181"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1485" name="Rectangle 47"/>
            <p:cNvSpPr>
              <a:spLocks noChangeArrowheads="1"/>
            </p:cNvSpPr>
            <p:nvPr/>
          </p:nvSpPr>
          <p:spPr bwMode="auto">
            <a:xfrm>
              <a:off x="2200" y="2432"/>
              <a:ext cx="181"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1486" name="Rectangle 48"/>
            <p:cNvSpPr>
              <a:spLocks noChangeArrowheads="1"/>
            </p:cNvSpPr>
            <p:nvPr/>
          </p:nvSpPr>
          <p:spPr bwMode="auto">
            <a:xfrm>
              <a:off x="2200" y="1888"/>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7" name="Rectangle 49"/>
            <p:cNvSpPr>
              <a:spLocks noChangeArrowheads="1"/>
            </p:cNvSpPr>
            <p:nvPr/>
          </p:nvSpPr>
          <p:spPr bwMode="auto">
            <a:xfrm>
              <a:off x="2200" y="2296"/>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8" name="Rectangle 50"/>
            <p:cNvSpPr>
              <a:spLocks noChangeArrowheads="1"/>
            </p:cNvSpPr>
            <p:nvPr/>
          </p:nvSpPr>
          <p:spPr bwMode="auto">
            <a:xfrm>
              <a:off x="2200" y="2568"/>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9" name="Rectangle 51"/>
            <p:cNvSpPr>
              <a:spLocks noChangeArrowheads="1"/>
            </p:cNvSpPr>
            <p:nvPr/>
          </p:nvSpPr>
          <p:spPr bwMode="auto">
            <a:xfrm>
              <a:off x="2200" y="2704"/>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0" name="Rectangle 52"/>
            <p:cNvSpPr>
              <a:spLocks noChangeArrowheads="1"/>
            </p:cNvSpPr>
            <p:nvPr/>
          </p:nvSpPr>
          <p:spPr bwMode="auto">
            <a:xfrm>
              <a:off x="2200" y="2840"/>
              <a:ext cx="181"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91" name="Rectangle 53"/>
            <p:cNvSpPr>
              <a:spLocks noChangeArrowheads="1"/>
            </p:cNvSpPr>
            <p:nvPr/>
          </p:nvSpPr>
          <p:spPr bwMode="auto">
            <a:xfrm>
              <a:off x="2200" y="3112"/>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2" name="Rectangle 54"/>
            <p:cNvSpPr>
              <a:spLocks noChangeArrowheads="1"/>
            </p:cNvSpPr>
            <p:nvPr/>
          </p:nvSpPr>
          <p:spPr bwMode="auto">
            <a:xfrm>
              <a:off x="2200" y="3248"/>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3" name="Rectangle 55"/>
            <p:cNvSpPr>
              <a:spLocks noChangeArrowheads="1"/>
            </p:cNvSpPr>
            <p:nvPr/>
          </p:nvSpPr>
          <p:spPr bwMode="auto">
            <a:xfrm>
              <a:off x="2200" y="1479"/>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4" name="Rectangle 56"/>
            <p:cNvSpPr>
              <a:spLocks noChangeArrowheads="1"/>
            </p:cNvSpPr>
            <p:nvPr/>
          </p:nvSpPr>
          <p:spPr bwMode="auto">
            <a:xfrm>
              <a:off x="2200" y="1343"/>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5" name="Rectangle 57"/>
            <p:cNvSpPr>
              <a:spLocks noChangeArrowheads="1"/>
            </p:cNvSpPr>
            <p:nvPr/>
          </p:nvSpPr>
          <p:spPr bwMode="auto">
            <a:xfrm>
              <a:off x="2200" y="3384"/>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6" name="Rectangle 58"/>
            <p:cNvSpPr>
              <a:spLocks noChangeArrowheads="1"/>
            </p:cNvSpPr>
            <p:nvPr/>
          </p:nvSpPr>
          <p:spPr bwMode="auto">
            <a:xfrm>
              <a:off x="2200" y="3520"/>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7" name="Rectangle 59"/>
            <p:cNvSpPr>
              <a:spLocks noChangeArrowheads="1"/>
            </p:cNvSpPr>
            <p:nvPr/>
          </p:nvSpPr>
          <p:spPr bwMode="auto">
            <a:xfrm>
              <a:off x="2200" y="3656"/>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sp>
        <p:nvSpPr>
          <p:cNvPr id="1243196" name="Freeform 60"/>
          <p:cNvSpPr>
            <a:spLocks/>
          </p:cNvSpPr>
          <p:nvPr/>
        </p:nvSpPr>
        <p:spPr bwMode="auto">
          <a:xfrm>
            <a:off x="2843213" y="3573463"/>
            <a:ext cx="288925" cy="792162"/>
          </a:xfrm>
          <a:custGeom>
            <a:avLst/>
            <a:gdLst>
              <a:gd name="T0" fmla="*/ 0 w 182"/>
              <a:gd name="T1" fmla="*/ 499 h 499"/>
              <a:gd name="T2" fmla="*/ 182 w 182"/>
              <a:gd name="T3" fmla="*/ 227 h 499"/>
              <a:gd name="T4" fmla="*/ 0 w 182"/>
              <a:gd name="T5" fmla="*/ 0 h 499"/>
              <a:gd name="T6" fmla="*/ 0 60000 65536"/>
              <a:gd name="T7" fmla="*/ 0 60000 65536"/>
              <a:gd name="T8" fmla="*/ 0 60000 65536"/>
              <a:gd name="T9" fmla="*/ 0 w 182"/>
              <a:gd name="T10" fmla="*/ 0 h 499"/>
              <a:gd name="T11" fmla="*/ 182 w 182"/>
              <a:gd name="T12" fmla="*/ 499 h 499"/>
            </a:gdLst>
            <a:ahLst/>
            <a:cxnLst>
              <a:cxn ang="T6">
                <a:pos x="T0" y="T1"/>
              </a:cxn>
              <a:cxn ang="T7">
                <a:pos x="T2" y="T3"/>
              </a:cxn>
              <a:cxn ang="T8">
                <a:pos x="T4" y="T5"/>
              </a:cxn>
            </a:cxnLst>
            <a:rect l="T9" t="T10" r="T11" b="T12"/>
            <a:pathLst>
              <a:path w="182" h="499">
                <a:moveTo>
                  <a:pt x="0" y="499"/>
                </a:moveTo>
                <a:cubicBezTo>
                  <a:pt x="91" y="404"/>
                  <a:pt x="182" y="310"/>
                  <a:pt x="182" y="227"/>
                </a:cubicBezTo>
                <a:cubicBezTo>
                  <a:pt x="182" y="144"/>
                  <a:pt x="91" y="72"/>
                  <a:pt x="0"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3197" name="Freeform 61"/>
          <p:cNvSpPr>
            <a:spLocks/>
          </p:cNvSpPr>
          <p:nvPr/>
        </p:nvSpPr>
        <p:spPr bwMode="auto">
          <a:xfrm flipV="1">
            <a:off x="2843213" y="2492375"/>
            <a:ext cx="288925" cy="576263"/>
          </a:xfrm>
          <a:custGeom>
            <a:avLst/>
            <a:gdLst>
              <a:gd name="T0" fmla="*/ 0 w 182"/>
              <a:gd name="T1" fmla="*/ 499 h 499"/>
              <a:gd name="T2" fmla="*/ 182 w 182"/>
              <a:gd name="T3" fmla="*/ 227 h 499"/>
              <a:gd name="T4" fmla="*/ 0 w 182"/>
              <a:gd name="T5" fmla="*/ 0 h 499"/>
              <a:gd name="T6" fmla="*/ 0 60000 65536"/>
              <a:gd name="T7" fmla="*/ 0 60000 65536"/>
              <a:gd name="T8" fmla="*/ 0 60000 65536"/>
              <a:gd name="T9" fmla="*/ 0 w 182"/>
              <a:gd name="T10" fmla="*/ 0 h 499"/>
              <a:gd name="T11" fmla="*/ 182 w 182"/>
              <a:gd name="T12" fmla="*/ 499 h 499"/>
            </a:gdLst>
            <a:ahLst/>
            <a:cxnLst>
              <a:cxn ang="T6">
                <a:pos x="T0" y="T1"/>
              </a:cxn>
              <a:cxn ang="T7">
                <a:pos x="T2" y="T3"/>
              </a:cxn>
              <a:cxn ang="T8">
                <a:pos x="T4" y="T5"/>
              </a:cxn>
            </a:cxnLst>
            <a:rect l="T9" t="T10" r="T11" b="T12"/>
            <a:pathLst>
              <a:path w="182" h="499">
                <a:moveTo>
                  <a:pt x="0" y="499"/>
                </a:moveTo>
                <a:cubicBezTo>
                  <a:pt x="91" y="404"/>
                  <a:pt x="182" y="310"/>
                  <a:pt x="182" y="227"/>
                </a:cubicBezTo>
                <a:cubicBezTo>
                  <a:pt x="182" y="144"/>
                  <a:pt x="91" y="72"/>
                  <a:pt x="0"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3198" name="Freeform 62"/>
          <p:cNvSpPr>
            <a:spLocks/>
          </p:cNvSpPr>
          <p:nvPr/>
        </p:nvSpPr>
        <p:spPr bwMode="auto">
          <a:xfrm flipH="1" flipV="1">
            <a:off x="2268538" y="3068638"/>
            <a:ext cx="287337" cy="1081087"/>
          </a:xfrm>
          <a:custGeom>
            <a:avLst/>
            <a:gdLst>
              <a:gd name="T0" fmla="*/ 0 w 182"/>
              <a:gd name="T1" fmla="*/ 499 h 499"/>
              <a:gd name="T2" fmla="*/ 182 w 182"/>
              <a:gd name="T3" fmla="*/ 227 h 499"/>
              <a:gd name="T4" fmla="*/ 0 w 182"/>
              <a:gd name="T5" fmla="*/ 0 h 499"/>
              <a:gd name="T6" fmla="*/ 0 60000 65536"/>
              <a:gd name="T7" fmla="*/ 0 60000 65536"/>
              <a:gd name="T8" fmla="*/ 0 60000 65536"/>
              <a:gd name="T9" fmla="*/ 0 w 182"/>
              <a:gd name="T10" fmla="*/ 0 h 499"/>
              <a:gd name="T11" fmla="*/ 182 w 182"/>
              <a:gd name="T12" fmla="*/ 499 h 499"/>
            </a:gdLst>
            <a:ahLst/>
            <a:cxnLst>
              <a:cxn ang="T6">
                <a:pos x="T0" y="T1"/>
              </a:cxn>
              <a:cxn ang="T7">
                <a:pos x="T2" y="T3"/>
              </a:cxn>
              <a:cxn ang="T8">
                <a:pos x="T4" y="T5"/>
              </a:cxn>
            </a:cxnLst>
            <a:rect l="T9" t="T10" r="T11" b="T12"/>
            <a:pathLst>
              <a:path w="182" h="499">
                <a:moveTo>
                  <a:pt x="0" y="499"/>
                </a:moveTo>
                <a:cubicBezTo>
                  <a:pt x="91" y="404"/>
                  <a:pt x="182" y="310"/>
                  <a:pt x="182" y="227"/>
                </a:cubicBezTo>
                <a:cubicBezTo>
                  <a:pt x="182" y="144"/>
                  <a:pt x="91" y="72"/>
                  <a:pt x="0"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nvGrpSpPr>
          <p:cNvPr id="6" name="Group 63"/>
          <p:cNvGrpSpPr>
            <a:grpSpLocks/>
          </p:cNvGrpSpPr>
          <p:nvPr/>
        </p:nvGrpSpPr>
        <p:grpSpPr bwMode="auto">
          <a:xfrm>
            <a:off x="2916238" y="2276475"/>
            <a:ext cx="3311525" cy="2160588"/>
            <a:chOff x="1837" y="1434"/>
            <a:chExt cx="2086" cy="1361"/>
          </a:xfrm>
        </p:grpSpPr>
        <p:sp>
          <p:nvSpPr>
            <p:cNvPr id="61474" name="Line 64"/>
            <p:cNvSpPr>
              <a:spLocks noChangeShapeType="1"/>
            </p:cNvSpPr>
            <p:nvPr/>
          </p:nvSpPr>
          <p:spPr bwMode="auto">
            <a:xfrm>
              <a:off x="1837" y="1434"/>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5" name="Line 65"/>
            <p:cNvSpPr>
              <a:spLocks noChangeShapeType="1"/>
            </p:cNvSpPr>
            <p:nvPr/>
          </p:nvSpPr>
          <p:spPr bwMode="auto">
            <a:xfrm>
              <a:off x="1837" y="1570"/>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6" name="Line 66"/>
            <p:cNvSpPr>
              <a:spLocks noChangeShapeType="1"/>
            </p:cNvSpPr>
            <p:nvPr/>
          </p:nvSpPr>
          <p:spPr bwMode="auto">
            <a:xfrm>
              <a:off x="1837" y="1979"/>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7" name="Line 67"/>
            <p:cNvSpPr>
              <a:spLocks noChangeShapeType="1"/>
            </p:cNvSpPr>
            <p:nvPr/>
          </p:nvSpPr>
          <p:spPr bwMode="auto">
            <a:xfrm>
              <a:off x="1837" y="2251"/>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8" name="Line 68"/>
            <p:cNvSpPr>
              <a:spLocks noChangeShapeType="1"/>
            </p:cNvSpPr>
            <p:nvPr/>
          </p:nvSpPr>
          <p:spPr bwMode="auto">
            <a:xfrm>
              <a:off x="1837" y="2659"/>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9" name="Line 69"/>
            <p:cNvSpPr>
              <a:spLocks noChangeShapeType="1"/>
            </p:cNvSpPr>
            <p:nvPr/>
          </p:nvSpPr>
          <p:spPr bwMode="auto">
            <a:xfrm>
              <a:off x="1837" y="2795"/>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1464" name="Group 70"/>
          <p:cNvGrpSpPr>
            <a:grpSpLocks/>
          </p:cNvGrpSpPr>
          <p:nvPr/>
        </p:nvGrpSpPr>
        <p:grpSpPr bwMode="auto">
          <a:xfrm>
            <a:off x="2555875" y="2133600"/>
            <a:ext cx="287338" cy="215900"/>
            <a:chOff x="1610" y="1344"/>
            <a:chExt cx="181" cy="136"/>
          </a:xfrm>
        </p:grpSpPr>
        <p:sp>
          <p:nvSpPr>
            <p:cNvPr id="61472" name="Line 71"/>
            <p:cNvSpPr>
              <a:spLocks noChangeShapeType="1"/>
            </p:cNvSpPr>
            <p:nvPr/>
          </p:nvSpPr>
          <p:spPr bwMode="auto">
            <a:xfrm>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3" name="Line 72"/>
            <p:cNvSpPr>
              <a:spLocks noChangeShapeType="1"/>
            </p:cNvSpPr>
            <p:nvPr/>
          </p:nvSpPr>
          <p:spPr bwMode="auto">
            <a:xfrm flipV="1">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1465" name="Group 73"/>
          <p:cNvGrpSpPr>
            <a:grpSpLocks/>
          </p:cNvGrpSpPr>
          <p:nvPr/>
        </p:nvGrpSpPr>
        <p:grpSpPr bwMode="auto">
          <a:xfrm>
            <a:off x="2555875" y="4076700"/>
            <a:ext cx="287338" cy="215900"/>
            <a:chOff x="1610" y="1344"/>
            <a:chExt cx="181" cy="136"/>
          </a:xfrm>
        </p:grpSpPr>
        <p:sp>
          <p:nvSpPr>
            <p:cNvPr id="61470" name="Line 74"/>
            <p:cNvSpPr>
              <a:spLocks noChangeShapeType="1"/>
            </p:cNvSpPr>
            <p:nvPr/>
          </p:nvSpPr>
          <p:spPr bwMode="auto">
            <a:xfrm>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1" name="Line 75"/>
            <p:cNvSpPr>
              <a:spLocks noChangeShapeType="1"/>
            </p:cNvSpPr>
            <p:nvPr/>
          </p:nvSpPr>
          <p:spPr bwMode="auto">
            <a:xfrm flipV="1">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1466" name="Group 76"/>
          <p:cNvGrpSpPr>
            <a:grpSpLocks/>
          </p:cNvGrpSpPr>
          <p:nvPr/>
        </p:nvGrpSpPr>
        <p:grpSpPr bwMode="auto">
          <a:xfrm>
            <a:off x="2555875" y="3429000"/>
            <a:ext cx="287338" cy="215900"/>
            <a:chOff x="1610" y="1344"/>
            <a:chExt cx="181" cy="136"/>
          </a:xfrm>
        </p:grpSpPr>
        <p:sp>
          <p:nvSpPr>
            <p:cNvPr id="61468" name="Line 77"/>
            <p:cNvSpPr>
              <a:spLocks noChangeShapeType="1"/>
            </p:cNvSpPr>
            <p:nvPr/>
          </p:nvSpPr>
          <p:spPr bwMode="auto">
            <a:xfrm>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69" name="Line 78"/>
            <p:cNvSpPr>
              <a:spLocks noChangeShapeType="1"/>
            </p:cNvSpPr>
            <p:nvPr/>
          </p:nvSpPr>
          <p:spPr bwMode="auto">
            <a:xfrm flipV="1">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61467" name="Text Box 79"/>
          <p:cNvSpPr txBox="1">
            <a:spLocks noChangeArrowheads="1"/>
          </p:cNvSpPr>
          <p:nvPr/>
        </p:nvSpPr>
        <p:spPr bwMode="auto">
          <a:xfrm>
            <a:off x="2411413" y="1125538"/>
            <a:ext cx="628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Map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31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3149"/>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1" fill="hold" grpId="0" nodeType="afterEffect">
                                  <p:stCondLst>
                                    <p:cond delay="0"/>
                                  </p:stCondLst>
                                  <p:childTnLst>
                                    <p:set>
                                      <p:cBhvr>
                                        <p:cTn id="13" dur="1" fill="hold">
                                          <p:stCondLst>
                                            <p:cond delay="0"/>
                                          </p:stCondLst>
                                        </p:cTn>
                                        <p:tgtEl>
                                          <p:spTgt spid="1243197"/>
                                        </p:tgtEl>
                                        <p:attrNameLst>
                                          <p:attrName>style.visibility</p:attrName>
                                        </p:attrNameLst>
                                      </p:cBhvr>
                                      <p:to>
                                        <p:strVal val="visible"/>
                                      </p:to>
                                    </p:set>
                                    <p:animEffect transition="in" filter="wipe(up)">
                                      <p:cBhvr>
                                        <p:cTn id="14" dur="500"/>
                                        <p:tgtEl>
                                          <p:spTgt spid="1243197"/>
                                        </p:tgtEl>
                                      </p:cBhvr>
                                    </p:animEffect>
                                  </p:childTnLst>
                                </p:cTn>
                              </p:par>
                            </p:childTnLst>
                          </p:cTn>
                        </p:par>
                        <p:par>
                          <p:cTn id="15" fill="hold" nodeType="afterGroup">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1243198"/>
                                        </p:tgtEl>
                                        <p:attrNameLst>
                                          <p:attrName>style.visibility</p:attrName>
                                        </p:attrNameLst>
                                      </p:cBhvr>
                                      <p:to>
                                        <p:strVal val="visible"/>
                                      </p:to>
                                    </p:set>
                                    <p:animEffect transition="in" filter="wipe(up)">
                                      <p:cBhvr>
                                        <p:cTn id="18" dur="500"/>
                                        <p:tgtEl>
                                          <p:spTgt spid="124319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43150"/>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4" fill="hold" grpId="0" nodeType="afterEffect">
                                  <p:stCondLst>
                                    <p:cond delay="0"/>
                                  </p:stCondLst>
                                  <p:childTnLst>
                                    <p:set>
                                      <p:cBhvr>
                                        <p:cTn id="25" dur="1" fill="hold">
                                          <p:stCondLst>
                                            <p:cond delay="0"/>
                                          </p:stCondLst>
                                        </p:cTn>
                                        <p:tgtEl>
                                          <p:spTgt spid="1243196"/>
                                        </p:tgtEl>
                                        <p:attrNameLst>
                                          <p:attrName>style.visibility</p:attrName>
                                        </p:attrNameLst>
                                      </p:cBhvr>
                                      <p:to>
                                        <p:strVal val="visible"/>
                                      </p:to>
                                    </p:set>
                                    <p:animEffect transition="in" filter="wipe(down)">
                                      <p:cBhvr>
                                        <p:cTn id="26" dur="500"/>
                                        <p:tgtEl>
                                          <p:spTgt spid="124319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nodeType="afterGroup">
                            <p:stCondLst>
                              <p:cond delay="500"/>
                            </p:stCondLst>
                            <p:childTnLst>
                              <p:par>
                                <p:cTn id="33" presetID="1"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3149" grpId="0" animBg="1"/>
      <p:bldP spid="1243150" grpId="0" animBg="1"/>
      <p:bldP spid="1243151" grpId="0" animBg="1"/>
      <p:bldP spid="1243196" grpId="0" animBg="1"/>
      <p:bldP spid="1243197" grpId="0" animBg="1"/>
      <p:bldP spid="1243198"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dirty="0"/>
              <a:t>Chaining in a Map: FAT Example</a:t>
            </a:r>
          </a:p>
        </p:txBody>
      </p:sp>
      <p:sp>
        <p:nvSpPr>
          <p:cNvPr id="62467" name="Rectangle 3"/>
          <p:cNvSpPr>
            <a:spLocks noGrp="1" noChangeArrowheads="1"/>
          </p:cNvSpPr>
          <p:nvPr>
            <p:ph type="body" idx="1"/>
          </p:nvPr>
        </p:nvSpPr>
        <p:spPr>
          <a:xfrm>
            <a:off x="0" y="866775"/>
            <a:ext cx="9144000" cy="2341563"/>
          </a:xfrm>
        </p:spPr>
        <p:txBody>
          <a:bodyPr/>
          <a:lstStyle/>
          <a:p>
            <a:pPr eaLnBrk="1" hangingPunct="1">
              <a:lnSpc>
                <a:spcPct val="85000"/>
              </a:lnSpc>
              <a:spcAft>
                <a:spcPct val="40000"/>
              </a:spcAft>
            </a:pPr>
            <a:r>
              <a:rPr lang="en-US" sz="1800"/>
              <a:t>FAT: File Allocation Table</a:t>
            </a:r>
          </a:p>
          <a:p>
            <a:pPr eaLnBrk="1" hangingPunct="1">
              <a:lnSpc>
                <a:spcPct val="85000"/>
              </a:lnSpc>
              <a:spcAft>
                <a:spcPct val="40000"/>
              </a:spcAft>
            </a:pPr>
            <a:r>
              <a:rPr lang="en-US" sz="1800"/>
              <a:t>Versions FAT12, FAT16, FAT32</a:t>
            </a:r>
          </a:p>
          <a:p>
            <a:pPr lvl="1" eaLnBrk="1" hangingPunct="1">
              <a:lnSpc>
                <a:spcPct val="85000"/>
              </a:lnSpc>
              <a:spcAft>
                <a:spcPct val="40000"/>
              </a:spcAft>
            </a:pPr>
            <a:r>
              <a:rPr lang="en-US" sz="1600"/>
              <a:t>number indicates number of bits used to identify blocks in partition (2</a:t>
            </a:r>
            <a:r>
              <a:rPr lang="en-US" sz="1600" baseline="30000"/>
              <a:t>12</a:t>
            </a:r>
            <a:r>
              <a:rPr lang="en-US" sz="1600"/>
              <a:t>,2</a:t>
            </a:r>
            <a:r>
              <a:rPr lang="en-US" sz="1600" baseline="30000"/>
              <a:t>16</a:t>
            </a:r>
            <a:r>
              <a:rPr lang="en-US" sz="1600"/>
              <a:t>,2</a:t>
            </a:r>
            <a:r>
              <a:rPr lang="en-US" sz="1600" baseline="30000"/>
              <a:t>32</a:t>
            </a:r>
            <a:r>
              <a:rPr lang="en-US" sz="1600"/>
              <a:t>)</a:t>
            </a:r>
          </a:p>
          <a:p>
            <a:pPr lvl="1" eaLnBrk="1" hangingPunct="1">
              <a:lnSpc>
                <a:spcPct val="85000"/>
              </a:lnSpc>
              <a:spcAft>
                <a:spcPct val="40000"/>
              </a:spcAft>
            </a:pPr>
            <a:r>
              <a:rPr lang="en-US" sz="1600"/>
              <a:t>FAT12: Block sizes 512 bytes – 8 KB: max 32 MB partition size</a:t>
            </a:r>
          </a:p>
          <a:p>
            <a:pPr lvl="1" eaLnBrk="1" hangingPunct="1">
              <a:lnSpc>
                <a:spcPct val="85000"/>
              </a:lnSpc>
              <a:spcAft>
                <a:spcPct val="40000"/>
              </a:spcAft>
            </a:pPr>
            <a:r>
              <a:rPr lang="en-US" sz="1600"/>
              <a:t>FAT16: Block sizes 512 bytes – 64 KB: max 4 GB partition size</a:t>
            </a:r>
          </a:p>
          <a:p>
            <a:pPr lvl="1" eaLnBrk="1" hangingPunct="1">
              <a:lnSpc>
                <a:spcPct val="85000"/>
              </a:lnSpc>
              <a:spcAft>
                <a:spcPct val="40000"/>
              </a:spcAft>
            </a:pPr>
            <a:r>
              <a:rPr lang="en-US" sz="1600"/>
              <a:t>FAT32: Block sizes 512 bytes – 64 KB: max 2 TB partition size </a:t>
            </a:r>
          </a:p>
        </p:txBody>
      </p:sp>
      <p:sp>
        <p:nvSpPr>
          <p:cNvPr id="1244164" name="Rectangle 4"/>
          <p:cNvSpPr>
            <a:spLocks noChangeArrowheads="1"/>
          </p:cNvSpPr>
          <p:nvPr/>
        </p:nvSpPr>
        <p:spPr bwMode="auto">
          <a:xfrm>
            <a:off x="611188" y="3644900"/>
            <a:ext cx="792162" cy="503238"/>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Boot</a:t>
            </a:r>
          </a:p>
          <a:p>
            <a:pPr marL="457200" indent="-457200" algn="ctr"/>
            <a:r>
              <a:rPr lang="en-US" sz="1600" b="0">
                <a:latin typeface="Helvetica" pitchFamily="34" charset="0"/>
              </a:rPr>
              <a:t>sector</a:t>
            </a:r>
          </a:p>
        </p:txBody>
      </p:sp>
      <p:sp>
        <p:nvSpPr>
          <p:cNvPr id="62469" name="Rectangle 5"/>
          <p:cNvSpPr>
            <a:spLocks noChangeArrowheads="1"/>
          </p:cNvSpPr>
          <p:nvPr/>
        </p:nvSpPr>
        <p:spPr bwMode="auto">
          <a:xfrm>
            <a:off x="1403350" y="3644900"/>
            <a:ext cx="792163" cy="503238"/>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FAT1</a:t>
            </a:r>
          </a:p>
        </p:txBody>
      </p:sp>
      <p:sp>
        <p:nvSpPr>
          <p:cNvPr id="1244166" name="Rectangle 6"/>
          <p:cNvSpPr>
            <a:spLocks noChangeArrowheads="1"/>
          </p:cNvSpPr>
          <p:nvPr/>
        </p:nvSpPr>
        <p:spPr bwMode="auto">
          <a:xfrm>
            <a:off x="2195513" y="3644900"/>
            <a:ext cx="792162" cy="503238"/>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FAT2</a:t>
            </a:r>
          </a:p>
          <a:p>
            <a:pPr marL="457200" indent="-457200" algn="ctr"/>
            <a:r>
              <a:rPr lang="en-US" sz="1000" b="0">
                <a:latin typeface="Helvetica" pitchFamily="34" charset="0"/>
              </a:rPr>
              <a:t>(backup)</a:t>
            </a:r>
          </a:p>
        </p:txBody>
      </p:sp>
      <p:sp>
        <p:nvSpPr>
          <p:cNvPr id="1244167" name="Rectangle 7"/>
          <p:cNvSpPr>
            <a:spLocks noChangeArrowheads="1"/>
          </p:cNvSpPr>
          <p:nvPr/>
        </p:nvSpPr>
        <p:spPr bwMode="auto">
          <a:xfrm>
            <a:off x="2987675" y="3644900"/>
            <a:ext cx="1008063" cy="503238"/>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Root</a:t>
            </a:r>
          </a:p>
          <a:p>
            <a:pPr marL="457200" indent="-457200" algn="ctr"/>
            <a:r>
              <a:rPr lang="en-US" sz="1600" b="0">
                <a:latin typeface="Helvetica" pitchFamily="34" charset="0"/>
              </a:rPr>
              <a:t>directory</a:t>
            </a:r>
          </a:p>
        </p:txBody>
      </p:sp>
      <p:sp>
        <p:nvSpPr>
          <p:cNvPr id="1244168" name="Rectangle 8"/>
          <p:cNvSpPr>
            <a:spLocks noChangeArrowheads="1"/>
          </p:cNvSpPr>
          <p:nvPr/>
        </p:nvSpPr>
        <p:spPr bwMode="auto">
          <a:xfrm>
            <a:off x="3995738" y="3644900"/>
            <a:ext cx="3887787" cy="503238"/>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Other directories and files</a:t>
            </a:r>
          </a:p>
        </p:txBody>
      </p:sp>
      <p:grpSp>
        <p:nvGrpSpPr>
          <p:cNvPr id="2" name="Group 9"/>
          <p:cNvGrpSpPr>
            <a:grpSpLocks/>
          </p:cNvGrpSpPr>
          <p:nvPr/>
        </p:nvGrpSpPr>
        <p:grpSpPr bwMode="auto">
          <a:xfrm>
            <a:off x="1403350" y="4149725"/>
            <a:ext cx="792163" cy="2376488"/>
            <a:chOff x="884" y="2704"/>
            <a:chExt cx="499" cy="1497"/>
          </a:xfrm>
        </p:grpSpPr>
        <p:sp>
          <p:nvSpPr>
            <p:cNvPr id="62519" name="Rectangle 10"/>
            <p:cNvSpPr>
              <a:spLocks noChangeArrowheads="1"/>
            </p:cNvSpPr>
            <p:nvPr/>
          </p:nvSpPr>
          <p:spPr bwMode="auto">
            <a:xfrm>
              <a:off x="884" y="2704"/>
              <a:ext cx="499"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a:t>
              </a:r>
            </a:p>
          </p:txBody>
        </p:sp>
        <p:sp>
          <p:nvSpPr>
            <p:cNvPr id="62520" name="Rectangle 11"/>
            <p:cNvSpPr>
              <a:spLocks noChangeArrowheads="1"/>
            </p:cNvSpPr>
            <p:nvPr/>
          </p:nvSpPr>
          <p:spPr bwMode="auto">
            <a:xfrm>
              <a:off x="884" y="2840"/>
              <a:ext cx="499"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0000</a:t>
              </a:r>
            </a:p>
          </p:txBody>
        </p:sp>
        <p:sp>
          <p:nvSpPr>
            <p:cNvPr id="62521" name="Rectangle 12"/>
            <p:cNvSpPr>
              <a:spLocks noChangeArrowheads="1"/>
            </p:cNvSpPr>
            <p:nvPr/>
          </p:nvSpPr>
          <p:spPr bwMode="auto">
            <a:xfrm>
              <a:off x="884" y="2976"/>
              <a:ext cx="499" cy="136"/>
            </a:xfrm>
            <a:prstGeom prst="rect">
              <a:avLst/>
            </a:prstGeom>
            <a:solidFill>
              <a:srgbClr val="3399FF"/>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0003</a:t>
              </a:r>
            </a:p>
          </p:txBody>
        </p:sp>
        <p:sp>
          <p:nvSpPr>
            <p:cNvPr id="62522" name="Rectangle 13"/>
            <p:cNvSpPr>
              <a:spLocks noChangeArrowheads="1"/>
            </p:cNvSpPr>
            <p:nvPr/>
          </p:nvSpPr>
          <p:spPr bwMode="auto">
            <a:xfrm>
              <a:off x="884" y="3113"/>
              <a:ext cx="499" cy="136"/>
            </a:xfrm>
            <a:prstGeom prst="rect">
              <a:avLst/>
            </a:prstGeom>
            <a:solidFill>
              <a:srgbClr val="3399FF"/>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0004</a:t>
              </a:r>
            </a:p>
          </p:txBody>
        </p:sp>
        <p:sp>
          <p:nvSpPr>
            <p:cNvPr id="62523" name="Rectangle 14"/>
            <p:cNvSpPr>
              <a:spLocks noChangeArrowheads="1"/>
            </p:cNvSpPr>
            <p:nvPr/>
          </p:nvSpPr>
          <p:spPr bwMode="auto">
            <a:xfrm>
              <a:off x="884" y="3249"/>
              <a:ext cx="499" cy="136"/>
            </a:xfrm>
            <a:prstGeom prst="rect">
              <a:avLst/>
            </a:prstGeom>
            <a:solidFill>
              <a:srgbClr val="3399FF"/>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FFFF</a:t>
              </a:r>
            </a:p>
          </p:txBody>
        </p:sp>
        <p:sp>
          <p:nvSpPr>
            <p:cNvPr id="62524" name="Rectangle 15"/>
            <p:cNvSpPr>
              <a:spLocks noChangeArrowheads="1"/>
            </p:cNvSpPr>
            <p:nvPr/>
          </p:nvSpPr>
          <p:spPr bwMode="auto">
            <a:xfrm>
              <a:off x="884" y="3385"/>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0006</a:t>
              </a:r>
            </a:p>
          </p:txBody>
        </p:sp>
        <p:sp>
          <p:nvSpPr>
            <p:cNvPr id="62525" name="Rectangle 16"/>
            <p:cNvSpPr>
              <a:spLocks noChangeArrowheads="1"/>
            </p:cNvSpPr>
            <p:nvPr/>
          </p:nvSpPr>
          <p:spPr bwMode="auto">
            <a:xfrm>
              <a:off x="884" y="3521"/>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0008</a:t>
              </a:r>
            </a:p>
          </p:txBody>
        </p:sp>
        <p:sp>
          <p:nvSpPr>
            <p:cNvPr id="62526" name="Rectangle 17"/>
            <p:cNvSpPr>
              <a:spLocks noChangeArrowheads="1"/>
            </p:cNvSpPr>
            <p:nvPr/>
          </p:nvSpPr>
          <p:spPr bwMode="auto">
            <a:xfrm>
              <a:off x="884" y="3657"/>
              <a:ext cx="499" cy="136"/>
            </a:xfrm>
            <a:prstGeom prst="rect">
              <a:avLst/>
            </a:prstGeom>
            <a:solidFill>
              <a:schemeClr val="hlink"/>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FFFF</a:t>
              </a:r>
            </a:p>
          </p:txBody>
        </p:sp>
        <p:sp>
          <p:nvSpPr>
            <p:cNvPr id="62527" name="Rectangle 18"/>
            <p:cNvSpPr>
              <a:spLocks noChangeArrowheads="1"/>
            </p:cNvSpPr>
            <p:nvPr/>
          </p:nvSpPr>
          <p:spPr bwMode="auto">
            <a:xfrm>
              <a:off x="884" y="3793"/>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FFFF</a:t>
              </a:r>
            </a:p>
          </p:txBody>
        </p:sp>
        <p:sp>
          <p:nvSpPr>
            <p:cNvPr id="62528" name="Rectangle 19"/>
            <p:cNvSpPr>
              <a:spLocks noChangeArrowheads="1"/>
            </p:cNvSpPr>
            <p:nvPr/>
          </p:nvSpPr>
          <p:spPr bwMode="auto">
            <a:xfrm>
              <a:off x="884" y="3929"/>
              <a:ext cx="499"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0000</a:t>
              </a:r>
            </a:p>
          </p:txBody>
        </p:sp>
        <p:sp>
          <p:nvSpPr>
            <p:cNvPr id="62529" name="Rectangle 20"/>
            <p:cNvSpPr>
              <a:spLocks noChangeArrowheads="1"/>
            </p:cNvSpPr>
            <p:nvPr/>
          </p:nvSpPr>
          <p:spPr bwMode="auto">
            <a:xfrm>
              <a:off x="884" y="4065"/>
              <a:ext cx="499"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600" b="0">
                  <a:latin typeface="Helvetica" pitchFamily="34" charset="0"/>
                </a:rPr>
                <a:t>…</a:t>
              </a:r>
            </a:p>
          </p:txBody>
        </p:sp>
      </p:grpSp>
      <p:grpSp>
        <p:nvGrpSpPr>
          <p:cNvPr id="3" name="Group 21"/>
          <p:cNvGrpSpPr>
            <a:grpSpLocks/>
          </p:cNvGrpSpPr>
          <p:nvPr/>
        </p:nvGrpSpPr>
        <p:grpSpPr bwMode="auto">
          <a:xfrm>
            <a:off x="2627313" y="4392613"/>
            <a:ext cx="6048375" cy="503237"/>
            <a:chOff x="1655" y="2659"/>
            <a:chExt cx="3810" cy="317"/>
          </a:xfrm>
        </p:grpSpPr>
        <p:sp>
          <p:nvSpPr>
            <p:cNvPr id="62513" name="Rectangle 22"/>
            <p:cNvSpPr>
              <a:spLocks noChangeArrowheads="1"/>
            </p:cNvSpPr>
            <p:nvPr/>
          </p:nvSpPr>
          <p:spPr bwMode="auto">
            <a:xfrm>
              <a:off x="2290" y="2659"/>
              <a:ext cx="635" cy="317"/>
            </a:xfrm>
            <a:prstGeom prst="rect">
              <a:avLst/>
            </a:prstGeom>
            <a:solidFill>
              <a:srgbClr val="3399FF"/>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File1</a:t>
              </a:r>
            </a:p>
          </p:txBody>
        </p:sp>
        <p:sp>
          <p:nvSpPr>
            <p:cNvPr id="62514" name="Rectangle 23"/>
            <p:cNvSpPr>
              <a:spLocks noChangeArrowheads="1"/>
            </p:cNvSpPr>
            <p:nvPr/>
          </p:nvSpPr>
          <p:spPr bwMode="auto">
            <a:xfrm>
              <a:off x="2925" y="2659"/>
              <a:ext cx="635" cy="317"/>
            </a:xfrm>
            <a:prstGeom prst="rect">
              <a:avLst/>
            </a:prstGeom>
            <a:solidFill>
              <a:srgbClr val="3399FF"/>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File1</a:t>
              </a:r>
            </a:p>
          </p:txBody>
        </p:sp>
        <p:sp>
          <p:nvSpPr>
            <p:cNvPr id="62515" name="Rectangle 24"/>
            <p:cNvSpPr>
              <a:spLocks noChangeArrowheads="1"/>
            </p:cNvSpPr>
            <p:nvPr/>
          </p:nvSpPr>
          <p:spPr bwMode="auto">
            <a:xfrm>
              <a:off x="3560" y="2659"/>
              <a:ext cx="635" cy="317"/>
            </a:xfrm>
            <a:prstGeom prst="rect">
              <a:avLst/>
            </a:prstGeom>
            <a:solidFill>
              <a:srgbClr val="3399FF"/>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File1</a:t>
              </a:r>
            </a:p>
          </p:txBody>
        </p:sp>
        <p:sp>
          <p:nvSpPr>
            <p:cNvPr id="62516" name="Rectangle 25"/>
            <p:cNvSpPr>
              <a:spLocks noChangeArrowheads="1"/>
            </p:cNvSpPr>
            <p:nvPr/>
          </p:nvSpPr>
          <p:spPr bwMode="auto">
            <a:xfrm>
              <a:off x="1655" y="2659"/>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17" name="Rectangle 26"/>
            <p:cNvSpPr>
              <a:spLocks noChangeArrowheads="1"/>
            </p:cNvSpPr>
            <p:nvPr/>
          </p:nvSpPr>
          <p:spPr bwMode="auto">
            <a:xfrm>
              <a:off x="4830" y="2659"/>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File2</a:t>
              </a:r>
            </a:p>
          </p:txBody>
        </p:sp>
        <p:sp>
          <p:nvSpPr>
            <p:cNvPr id="62518" name="Rectangle 27"/>
            <p:cNvSpPr>
              <a:spLocks noChangeArrowheads="1"/>
            </p:cNvSpPr>
            <p:nvPr/>
          </p:nvSpPr>
          <p:spPr bwMode="auto">
            <a:xfrm>
              <a:off x="4195" y="2659"/>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File2</a:t>
              </a:r>
            </a:p>
          </p:txBody>
        </p:sp>
      </p:grpSp>
      <p:grpSp>
        <p:nvGrpSpPr>
          <p:cNvPr id="4" name="Group 28"/>
          <p:cNvGrpSpPr>
            <a:grpSpLocks/>
          </p:cNvGrpSpPr>
          <p:nvPr/>
        </p:nvGrpSpPr>
        <p:grpSpPr bwMode="auto">
          <a:xfrm>
            <a:off x="2627313" y="5113338"/>
            <a:ext cx="6048375" cy="503237"/>
            <a:chOff x="1655" y="3113"/>
            <a:chExt cx="3810" cy="317"/>
          </a:xfrm>
        </p:grpSpPr>
        <p:sp>
          <p:nvSpPr>
            <p:cNvPr id="62507" name="Rectangle 29"/>
            <p:cNvSpPr>
              <a:spLocks noChangeArrowheads="1"/>
            </p:cNvSpPr>
            <p:nvPr/>
          </p:nvSpPr>
          <p:spPr bwMode="auto">
            <a:xfrm>
              <a:off x="2290" y="3113"/>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File2</a:t>
              </a:r>
            </a:p>
          </p:txBody>
        </p:sp>
        <p:sp>
          <p:nvSpPr>
            <p:cNvPr id="62508" name="Rectangle 30"/>
            <p:cNvSpPr>
              <a:spLocks noChangeArrowheads="1"/>
            </p:cNvSpPr>
            <p:nvPr/>
          </p:nvSpPr>
          <p:spPr bwMode="auto">
            <a:xfrm>
              <a:off x="1655" y="3113"/>
              <a:ext cx="635" cy="317"/>
            </a:xfrm>
            <a:prstGeom prst="rect">
              <a:avLst/>
            </a:prstGeom>
            <a:solidFill>
              <a:schemeClr val="hlink"/>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File3</a:t>
              </a:r>
            </a:p>
          </p:txBody>
        </p:sp>
        <p:sp>
          <p:nvSpPr>
            <p:cNvPr id="62509" name="Rectangle 31"/>
            <p:cNvSpPr>
              <a:spLocks noChangeArrowheads="1"/>
            </p:cNvSpPr>
            <p:nvPr/>
          </p:nvSpPr>
          <p:spPr bwMode="auto">
            <a:xfrm>
              <a:off x="3560" y="3113"/>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10" name="Rectangle 32"/>
            <p:cNvSpPr>
              <a:spLocks noChangeArrowheads="1"/>
            </p:cNvSpPr>
            <p:nvPr/>
          </p:nvSpPr>
          <p:spPr bwMode="auto">
            <a:xfrm>
              <a:off x="2925" y="3113"/>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11" name="Rectangle 33"/>
            <p:cNvSpPr>
              <a:spLocks noChangeArrowheads="1"/>
            </p:cNvSpPr>
            <p:nvPr/>
          </p:nvSpPr>
          <p:spPr bwMode="auto">
            <a:xfrm>
              <a:off x="4195" y="3113"/>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12" name="Rectangle 34"/>
            <p:cNvSpPr>
              <a:spLocks noChangeArrowheads="1"/>
            </p:cNvSpPr>
            <p:nvPr/>
          </p:nvSpPr>
          <p:spPr bwMode="auto">
            <a:xfrm>
              <a:off x="4830" y="3113"/>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grpSp>
      <p:grpSp>
        <p:nvGrpSpPr>
          <p:cNvPr id="5" name="Group 35"/>
          <p:cNvGrpSpPr>
            <a:grpSpLocks/>
          </p:cNvGrpSpPr>
          <p:nvPr/>
        </p:nvGrpSpPr>
        <p:grpSpPr bwMode="auto">
          <a:xfrm>
            <a:off x="2627313" y="5832475"/>
            <a:ext cx="6048375" cy="503238"/>
            <a:chOff x="1655" y="3612"/>
            <a:chExt cx="3810" cy="317"/>
          </a:xfrm>
        </p:grpSpPr>
        <p:sp>
          <p:nvSpPr>
            <p:cNvPr id="62501" name="Rectangle 36"/>
            <p:cNvSpPr>
              <a:spLocks noChangeArrowheads="1"/>
            </p:cNvSpPr>
            <p:nvPr/>
          </p:nvSpPr>
          <p:spPr bwMode="auto">
            <a:xfrm>
              <a:off x="2290" y="3612"/>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02" name="Rectangle 37"/>
            <p:cNvSpPr>
              <a:spLocks noChangeArrowheads="1"/>
            </p:cNvSpPr>
            <p:nvPr/>
          </p:nvSpPr>
          <p:spPr bwMode="auto">
            <a:xfrm>
              <a:off x="1655" y="3612"/>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03" name="Rectangle 38"/>
            <p:cNvSpPr>
              <a:spLocks noChangeArrowheads="1"/>
            </p:cNvSpPr>
            <p:nvPr/>
          </p:nvSpPr>
          <p:spPr bwMode="auto">
            <a:xfrm>
              <a:off x="2925" y="3612"/>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04" name="Rectangle 39"/>
            <p:cNvSpPr>
              <a:spLocks noChangeArrowheads="1"/>
            </p:cNvSpPr>
            <p:nvPr/>
          </p:nvSpPr>
          <p:spPr bwMode="auto">
            <a:xfrm>
              <a:off x="3560" y="3612"/>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05" name="Rectangle 40"/>
            <p:cNvSpPr>
              <a:spLocks noChangeArrowheads="1"/>
            </p:cNvSpPr>
            <p:nvPr/>
          </p:nvSpPr>
          <p:spPr bwMode="auto">
            <a:xfrm>
              <a:off x="4195" y="3612"/>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sp>
          <p:nvSpPr>
            <p:cNvPr id="62506" name="Rectangle 41"/>
            <p:cNvSpPr>
              <a:spLocks noChangeArrowheads="1"/>
            </p:cNvSpPr>
            <p:nvPr/>
          </p:nvSpPr>
          <p:spPr bwMode="auto">
            <a:xfrm>
              <a:off x="4830" y="3612"/>
              <a:ext cx="635" cy="317"/>
            </a:xfrm>
            <a:prstGeom prst="rect">
              <a:avLst/>
            </a:prstGeom>
            <a:solidFill>
              <a:schemeClr val="bg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empty</a:t>
              </a:r>
            </a:p>
          </p:txBody>
        </p:sp>
      </p:grpSp>
      <p:sp>
        <p:nvSpPr>
          <p:cNvPr id="1244202" name="Freeform 42"/>
          <p:cNvSpPr>
            <a:spLocks/>
          </p:cNvSpPr>
          <p:nvPr/>
        </p:nvSpPr>
        <p:spPr bwMode="auto">
          <a:xfrm>
            <a:off x="2208213" y="4508500"/>
            <a:ext cx="6888162" cy="720725"/>
          </a:xfrm>
          <a:custGeom>
            <a:avLst/>
            <a:gdLst>
              <a:gd name="T0" fmla="*/ 4075 w 4339"/>
              <a:gd name="T1" fmla="*/ 0 h 454"/>
              <a:gd name="T2" fmla="*/ 3757 w 4339"/>
              <a:gd name="T3" fmla="*/ 182 h 454"/>
              <a:gd name="T4" fmla="*/ 582 w 4339"/>
              <a:gd name="T5" fmla="*/ 227 h 454"/>
              <a:gd name="T6" fmla="*/ 264 w 4339"/>
              <a:gd name="T7" fmla="*/ 454 h 454"/>
              <a:gd name="T8" fmla="*/ 0 60000 65536"/>
              <a:gd name="T9" fmla="*/ 0 60000 65536"/>
              <a:gd name="T10" fmla="*/ 0 60000 65536"/>
              <a:gd name="T11" fmla="*/ 0 60000 65536"/>
              <a:gd name="T12" fmla="*/ 0 w 4339"/>
              <a:gd name="T13" fmla="*/ 0 h 454"/>
              <a:gd name="T14" fmla="*/ 4339 w 4339"/>
              <a:gd name="T15" fmla="*/ 454 h 454"/>
            </a:gdLst>
            <a:ahLst/>
            <a:cxnLst>
              <a:cxn ang="T8">
                <a:pos x="T0" y="T1"/>
              </a:cxn>
              <a:cxn ang="T9">
                <a:pos x="T2" y="T3"/>
              </a:cxn>
              <a:cxn ang="T10">
                <a:pos x="T4" y="T5"/>
              </a:cxn>
              <a:cxn ang="T11">
                <a:pos x="T6" y="T7"/>
              </a:cxn>
            </a:cxnLst>
            <a:rect l="T12" t="T13" r="T14" b="T15"/>
            <a:pathLst>
              <a:path w="4339" h="454">
                <a:moveTo>
                  <a:pt x="4075" y="0"/>
                </a:moveTo>
                <a:cubicBezTo>
                  <a:pt x="4207" y="72"/>
                  <a:pt x="4339" y="144"/>
                  <a:pt x="3757" y="182"/>
                </a:cubicBezTo>
                <a:cubicBezTo>
                  <a:pt x="3175" y="220"/>
                  <a:pt x="1164" y="182"/>
                  <a:pt x="582" y="227"/>
                </a:cubicBezTo>
                <a:cubicBezTo>
                  <a:pt x="0" y="272"/>
                  <a:pt x="132" y="363"/>
                  <a:pt x="264" y="454"/>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4203" name="Freeform 43"/>
          <p:cNvSpPr>
            <a:spLocks/>
          </p:cNvSpPr>
          <p:nvPr/>
        </p:nvSpPr>
        <p:spPr bwMode="auto">
          <a:xfrm>
            <a:off x="2195513" y="5229225"/>
            <a:ext cx="6888162" cy="720725"/>
          </a:xfrm>
          <a:custGeom>
            <a:avLst/>
            <a:gdLst>
              <a:gd name="T0" fmla="*/ 4075 w 4339"/>
              <a:gd name="T1" fmla="*/ 0 h 454"/>
              <a:gd name="T2" fmla="*/ 3757 w 4339"/>
              <a:gd name="T3" fmla="*/ 182 h 454"/>
              <a:gd name="T4" fmla="*/ 582 w 4339"/>
              <a:gd name="T5" fmla="*/ 227 h 454"/>
              <a:gd name="T6" fmla="*/ 264 w 4339"/>
              <a:gd name="T7" fmla="*/ 454 h 454"/>
              <a:gd name="T8" fmla="*/ 0 60000 65536"/>
              <a:gd name="T9" fmla="*/ 0 60000 65536"/>
              <a:gd name="T10" fmla="*/ 0 60000 65536"/>
              <a:gd name="T11" fmla="*/ 0 60000 65536"/>
              <a:gd name="T12" fmla="*/ 0 w 4339"/>
              <a:gd name="T13" fmla="*/ 0 h 454"/>
              <a:gd name="T14" fmla="*/ 4339 w 4339"/>
              <a:gd name="T15" fmla="*/ 454 h 454"/>
            </a:gdLst>
            <a:ahLst/>
            <a:cxnLst>
              <a:cxn ang="T8">
                <a:pos x="T0" y="T1"/>
              </a:cxn>
              <a:cxn ang="T9">
                <a:pos x="T2" y="T3"/>
              </a:cxn>
              <a:cxn ang="T10">
                <a:pos x="T4" y="T5"/>
              </a:cxn>
              <a:cxn ang="T11">
                <a:pos x="T6" y="T7"/>
              </a:cxn>
            </a:cxnLst>
            <a:rect l="T12" t="T13" r="T14" b="T15"/>
            <a:pathLst>
              <a:path w="4339" h="454">
                <a:moveTo>
                  <a:pt x="4075" y="0"/>
                </a:moveTo>
                <a:cubicBezTo>
                  <a:pt x="4207" y="72"/>
                  <a:pt x="4339" y="144"/>
                  <a:pt x="3757" y="182"/>
                </a:cubicBezTo>
                <a:cubicBezTo>
                  <a:pt x="3175" y="220"/>
                  <a:pt x="1164" y="182"/>
                  <a:pt x="582" y="227"/>
                </a:cubicBezTo>
                <a:cubicBezTo>
                  <a:pt x="0" y="272"/>
                  <a:pt x="132" y="363"/>
                  <a:pt x="264" y="454"/>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nvGrpSpPr>
          <p:cNvPr id="6" name="Group 44"/>
          <p:cNvGrpSpPr>
            <a:grpSpLocks/>
          </p:cNvGrpSpPr>
          <p:nvPr/>
        </p:nvGrpSpPr>
        <p:grpSpPr bwMode="auto">
          <a:xfrm>
            <a:off x="2195513" y="4437063"/>
            <a:ext cx="3671887" cy="647700"/>
            <a:chOff x="1383" y="2795"/>
            <a:chExt cx="2313" cy="408"/>
          </a:xfrm>
        </p:grpSpPr>
        <p:sp>
          <p:nvSpPr>
            <p:cNvPr id="62498" name="Line 45"/>
            <p:cNvSpPr>
              <a:spLocks noChangeShapeType="1"/>
            </p:cNvSpPr>
            <p:nvPr/>
          </p:nvSpPr>
          <p:spPr bwMode="auto">
            <a:xfrm flipV="1">
              <a:off x="1383" y="2795"/>
              <a:ext cx="2313" cy="408"/>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2499" name="Line 46"/>
            <p:cNvSpPr>
              <a:spLocks noChangeShapeType="1"/>
            </p:cNvSpPr>
            <p:nvPr/>
          </p:nvSpPr>
          <p:spPr bwMode="auto">
            <a:xfrm flipV="1">
              <a:off x="1383" y="2795"/>
              <a:ext cx="1678" cy="272"/>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2500" name="Line 47"/>
            <p:cNvSpPr>
              <a:spLocks noChangeShapeType="1"/>
            </p:cNvSpPr>
            <p:nvPr/>
          </p:nvSpPr>
          <p:spPr bwMode="auto">
            <a:xfrm flipV="1">
              <a:off x="1383" y="2795"/>
              <a:ext cx="998" cy="136"/>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7" name="Group 48"/>
          <p:cNvGrpSpPr>
            <a:grpSpLocks/>
          </p:cNvGrpSpPr>
          <p:nvPr/>
        </p:nvGrpSpPr>
        <p:grpSpPr bwMode="auto">
          <a:xfrm>
            <a:off x="2195513" y="4437063"/>
            <a:ext cx="5616575" cy="1512887"/>
            <a:chOff x="1383" y="2795"/>
            <a:chExt cx="3538" cy="953"/>
          </a:xfrm>
        </p:grpSpPr>
        <p:sp>
          <p:nvSpPr>
            <p:cNvPr id="62495" name="Line 49"/>
            <p:cNvSpPr>
              <a:spLocks noChangeShapeType="1"/>
            </p:cNvSpPr>
            <p:nvPr/>
          </p:nvSpPr>
          <p:spPr bwMode="auto">
            <a:xfrm flipV="1">
              <a:off x="1383" y="2795"/>
              <a:ext cx="2949" cy="59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2496" name="Line 50"/>
            <p:cNvSpPr>
              <a:spLocks noChangeShapeType="1"/>
            </p:cNvSpPr>
            <p:nvPr/>
          </p:nvSpPr>
          <p:spPr bwMode="auto">
            <a:xfrm flipV="1">
              <a:off x="1383" y="2795"/>
              <a:ext cx="3538" cy="726"/>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2497" name="Line 51"/>
            <p:cNvSpPr>
              <a:spLocks noChangeShapeType="1"/>
            </p:cNvSpPr>
            <p:nvPr/>
          </p:nvSpPr>
          <p:spPr bwMode="auto">
            <a:xfrm flipV="1">
              <a:off x="1383" y="3249"/>
              <a:ext cx="1043" cy="499"/>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244212" name="Line 52"/>
          <p:cNvSpPr>
            <a:spLocks noChangeShapeType="1"/>
          </p:cNvSpPr>
          <p:nvPr/>
        </p:nvSpPr>
        <p:spPr bwMode="auto">
          <a:xfrm flipV="1">
            <a:off x="2195513" y="5157788"/>
            <a:ext cx="647700" cy="64770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nvGrpSpPr>
          <p:cNvPr id="8" name="Group 53"/>
          <p:cNvGrpSpPr>
            <a:grpSpLocks/>
          </p:cNvGrpSpPr>
          <p:nvPr/>
        </p:nvGrpSpPr>
        <p:grpSpPr bwMode="auto">
          <a:xfrm>
            <a:off x="611188" y="4149725"/>
            <a:ext cx="792162" cy="2376488"/>
            <a:chOff x="884" y="2704"/>
            <a:chExt cx="499" cy="1497"/>
          </a:xfrm>
        </p:grpSpPr>
        <p:sp>
          <p:nvSpPr>
            <p:cNvPr id="62484" name="Rectangle 54"/>
            <p:cNvSpPr>
              <a:spLocks noChangeArrowheads="1"/>
            </p:cNvSpPr>
            <p:nvPr/>
          </p:nvSpPr>
          <p:spPr bwMode="auto">
            <a:xfrm>
              <a:off x="884" y="2704"/>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endParaRPr lang="en-US" sz="1000" b="0" i="1" dirty="0">
                <a:latin typeface="Helvetica" pitchFamily="34" charset="0"/>
              </a:endParaRPr>
            </a:p>
          </p:txBody>
        </p:sp>
        <p:sp>
          <p:nvSpPr>
            <p:cNvPr id="62485" name="Rectangle 55"/>
            <p:cNvSpPr>
              <a:spLocks noChangeArrowheads="1"/>
            </p:cNvSpPr>
            <p:nvPr/>
          </p:nvSpPr>
          <p:spPr bwMode="auto">
            <a:xfrm>
              <a:off x="884" y="2840"/>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0001</a:t>
              </a:r>
            </a:p>
          </p:txBody>
        </p:sp>
        <p:sp>
          <p:nvSpPr>
            <p:cNvPr id="62486" name="Rectangle 56"/>
            <p:cNvSpPr>
              <a:spLocks noChangeArrowheads="1"/>
            </p:cNvSpPr>
            <p:nvPr/>
          </p:nvSpPr>
          <p:spPr bwMode="auto">
            <a:xfrm>
              <a:off x="884" y="2976"/>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0002</a:t>
              </a:r>
            </a:p>
          </p:txBody>
        </p:sp>
        <p:sp>
          <p:nvSpPr>
            <p:cNvPr id="62487" name="Rectangle 57"/>
            <p:cNvSpPr>
              <a:spLocks noChangeArrowheads="1"/>
            </p:cNvSpPr>
            <p:nvPr/>
          </p:nvSpPr>
          <p:spPr bwMode="auto">
            <a:xfrm>
              <a:off x="884" y="3113"/>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0003</a:t>
              </a:r>
            </a:p>
          </p:txBody>
        </p:sp>
        <p:sp>
          <p:nvSpPr>
            <p:cNvPr id="62488" name="Rectangle 58"/>
            <p:cNvSpPr>
              <a:spLocks noChangeArrowheads="1"/>
            </p:cNvSpPr>
            <p:nvPr/>
          </p:nvSpPr>
          <p:spPr bwMode="auto">
            <a:xfrm>
              <a:off x="884" y="3249"/>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0004</a:t>
              </a:r>
            </a:p>
          </p:txBody>
        </p:sp>
        <p:sp>
          <p:nvSpPr>
            <p:cNvPr id="62489" name="Rectangle 59"/>
            <p:cNvSpPr>
              <a:spLocks noChangeArrowheads="1"/>
            </p:cNvSpPr>
            <p:nvPr/>
          </p:nvSpPr>
          <p:spPr bwMode="auto">
            <a:xfrm>
              <a:off x="884" y="3385"/>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0005</a:t>
              </a:r>
            </a:p>
          </p:txBody>
        </p:sp>
        <p:sp>
          <p:nvSpPr>
            <p:cNvPr id="62490" name="Rectangle 60"/>
            <p:cNvSpPr>
              <a:spLocks noChangeArrowheads="1"/>
            </p:cNvSpPr>
            <p:nvPr/>
          </p:nvSpPr>
          <p:spPr bwMode="auto">
            <a:xfrm>
              <a:off x="884" y="3521"/>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0006</a:t>
              </a:r>
            </a:p>
          </p:txBody>
        </p:sp>
        <p:sp>
          <p:nvSpPr>
            <p:cNvPr id="62491" name="Rectangle 61"/>
            <p:cNvSpPr>
              <a:spLocks noChangeArrowheads="1"/>
            </p:cNvSpPr>
            <p:nvPr/>
          </p:nvSpPr>
          <p:spPr bwMode="auto">
            <a:xfrm>
              <a:off x="884" y="3657"/>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0007</a:t>
              </a:r>
            </a:p>
          </p:txBody>
        </p:sp>
        <p:sp>
          <p:nvSpPr>
            <p:cNvPr id="62492" name="Rectangle 62"/>
            <p:cNvSpPr>
              <a:spLocks noChangeArrowheads="1"/>
            </p:cNvSpPr>
            <p:nvPr/>
          </p:nvSpPr>
          <p:spPr bwMode="auto">
            <a:xfrm>
              <a:off x="884" y="3793"/>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0008</a:t>
              </a:r>
            </a:p>
          </p:txBody>
        </p:sp>
        <p:sp>
          <p:nvSpPr>
            <p:cNvPr id="62493" name="Rectangle 63"/>
            <p:cNvSpPr>
              <a:spLocks noChangeArrowheads="1"/>
            </p:cNvSpPr>
            <p:nvPr/>
          </p:nvSpPr>
          <p:spPr bwMode="auto">
            <a:xfrm>
              <a:off x="884" y="3929"/>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r>
                <a:rPr lang="en-US" sz="1000" b="0" i="1">
                  <a:latin typeface="Helvetica" pitchFamily="34" charset="0"/>
                </a:rPr>
                <a:t>0009</a:t>
              </a:r>
            </a:p>
          </p:txBody>
        </p:sp>
        <p:sp>
          <p:nvSpPr>
            <p:cNvPr id="62494" name="Rectangle 64"/>
            <p:cNvSpPr>
              <a:spLocks noChangeArrowheads="1"/>
            </p:cNvSpPr>
            <p:nvPr/>
          </p:nvSpPr>
          <p:spPr bwMode="auto">
            <a:xfrm>
              <a:off x="884" y="4065"/>
              <a:ext cx="499" cy="1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nchor="ctr"/>
            <a:lstStyle/>
            <a:p>
              <a:pPr marL="457200" indent="-457200" algn="r"/>
              <a:endParaRPr lang="nb-NO" sz="1600" b="0">
                <a:latin typeface="Helvetica" pitchFamily="34" charset="0"/>
              </a:endParaRPr>
            </a:p>
          </p:txBody>
        </p:sp>
      </p:grpSp>
      <p:sp>
        <p:nvSpPr>
          <p:cNvPr id="1244225" name="AutoShape 65"/>
          <p:cNvSpPr>
            <a:spLocks noChangeArrowheads="1"/>
          </p:cNvSpPr>
          <p:nvPr/>
        </p:nvSpPr>
        <p:spPr bwMode="auto">
          <a:xfrm rot="10800000">
            <a:off x="3038475" y="4154488"/>
            <a:ext cx="5795963" cy="169862"/>
          </a:xfrm>
          <a:custGeom>
            <a:avLst/>
            <a:gdLst>
              <a:gd name="T0" fmla="*/ 5275132 w 21600"/>
              <a:gd name="T1" fmla="*/ 84931 h 21600"/>
              <a:gd name="T2" fmla="*/ 2897982 w 21600"/>
              <a:gd name="T3" fmla="*/ 169862 h 21600"/>
              <a:gd name="T4" fmla="*/ 520832 w 21600"/>
              <a:gd name="T5" fmla="*/ 84931 h 21600"/>
              <a:gd name="T6" fmla="*/ 2897982 w 21600"/>
              <a:gd name="T7" fmla="*/ 0 h 21600"/>
              <a:gd name="T8" fmla="*/ 0 60000 65536"/>
              <a:gd name="T9" fmla="*/ 0 60000 65536"/>
              <a:gd name="T10" fmla="*/ 0 60000 65536"/>
              <a:gd name="T11" fmla="*/ 0 60000 65536"/>
              <a:gd name="T12" fmla="*/ 3741 w 21600"/>
              <a:gd name="T13" fmla="*/ 3741 h 21600"/>
              <a:gd name="T14" fmla="*/ 17859 w 21600"/>
              <a:gd name="T15" fmla="*/ 17859 h 21600"/>
            </a:gdLst>
            <a:ahLst/>
            <a:cxnLst>
              <a:cxn ang="T8">
                <a:pos x="T0" y="T1"/>
              </a:cxn>
              <a:cxn ang="T9">
                <a:pos x="T2" y="T3"/>
              </a:cxn>
              <a:cxn ang="T10">
                <a:pos x="T4" y="T5"/>
              </a:cxn>
              <a:cxn ang="T11">
                <a:pos x="T6" y="T7"/>
              </a:cxn>
            </a:cxnLst>
            <a:rect l="T12" t="T13" r="T14" b="T15"/>
            <a:pathLst>
              <a:path w="21600" h="21600">
                <a:moveTo>
                  <a:pt x="0" y="0"/>
                </a:moveTo>
                <a:lnTo>
                  <a:pt x="3881" y="21600"/>
                </a:lnTo>
                <a:lnTo>
                  <a:pt x="17719" y="21600"/>
                </a:lnTo>
                <a:lnTo>
                  <a:pt x="21600" y="0"/>
                </a:lnTo>
                <a:close/>
              </a:path>
            </a:pathLst>
          </a:custGeom>
          <a:gradFill rotWithShape="1">
            <a:gsLst>
              <a:gs pos="0">
                <a:srgbClr val="C0C0C0"/>
              </a:gs>
              <a:gs pos="100000">
                <a:schemeClr val="bg1"/>
              </a:gs>
            </a:gsLst>
            <a:lin ang="5400000" scaled="1"/>
          </a:gradFill>
          <a:ln w="9525">
            <a:solidFill>
              <a:schemeClr val="tx1"/>
            </a:solidFill>
            <a:miter lim="800000"/>
            <a:headEnd/>
            <a:tailEnd/>
          </a:ln>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2000" fill="hold"/>
                                        <p:tgtEl>
                                          <p:spTgt spid="1244164"/>
                                        </p:tgtEl>
                                        <p:attrNameLst>
                                          <p:attrName>fillcolor</p:attrName>
                                        </p:attrNameLst>
                                      </p:cBhvr>
                                      <p:to>
                                        <a:srgbClr val="C0C0C0"/>
                                      </p:to>
                                    </p:animClr>
                                    <p:set>
                                      <p:cBhvr>
                                        <p:cTn id="7" dur="2000" fill="hold"/>
                                        <p:tgtEl>
                                          <p:spTgt spid="1244164"/>
                                        </p:tgtEl>
                                        <p:attrNameLst>
                                          <p:attrName>fill.type</p:attrName>
                                        </p:attrNameLst>
                                      </p:cBhvr>
                                      <p:to>
                                        <p:strVal val="solid"/>
                                      </p:to>
                                    </p:set>
                                    <p:set>
                                      <p:cBhvr>
                                        <p:cTn id="8" dur="2000" fill="hold"/>
                                        <p:tgtEl>
                                          <p:spTgt spid="1244164"/>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1244166"/>
                                        </p:tgtEl>
                                        <p:attrNameLst>
                                          <p:attrName>fillcolor</p:attrName>
                                        </p:attrNameLst>
                                      </p:cBhvr>
                                      <p:to>
                                        <a:srgbClr val="C0C0C0"/>
                                      </p:to>
                                    </p:animClr>
                                    <p:set>
                                      <p:cBhvr>
                                        <p:cTn id="11" dur="2000" fill="hold"/>
                                        <p:tgtEl>
                                          <p:spTgt spid="1244166"/>
                                        </p:tgtEl>
                                        <p:attrNameLst>
                                          <p:attrName>fill.type</p:attrName>
                                        </p:attrNameLst>
                                      </p:cBhvr>
                                      <p:to>
                                        <p:strVal val="solid"/>
                                      </p:to>
                                    </p:set>
                                    <p:set>
                                      <p:cBhvr>
                                        <p:cTn id="12" dur="2000" fill="hold"/>
                                        <p:tgtEl>
                                          <p:spTgt spid="1244166"/>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1244167"/>
                                        </p:tgtEl>
                                        <p:attrNameLst>
                                          <p:attrName>fillcolor</p:attrName>
                                        </p:attrNameLst>
                                      </p:cBhvr>
                                      <p:to>
                                        <a:srgbClr val="C0C0C0"/>
                                      </p:to>
                                    </p:animClr>
                                    <p:set>
                                      <p:cBhvr>
                                        <p:cTn id="15" dur="2000" fill="hold"/>
                                        <p:tgtEl>
                                          <p:spTgt spid="1244167"/>
                                        </p:tgtEl>
                                        <p:attrNameLst>
                                          <p:attrName>fill.type</p:attrName>
                                        </p:attrNameLst>
                                      </p:cBhvr>
                                      <p:to>
                                        <p:strVal val="solid"/>
                                      </p:to>
                                    </p:set>
                                    <p:set>
                                      <p:cBhvr>
                                        <p:cTn id="16" dur="2000" fill="hold"/>
                                        <p:tgtEl>
                                          <p:spTgt spid="1244167"/>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1244168"/>
                                        </p:tgtEl>
                                        <p:attrNameLst>
                                          <p:attrName>fillcolor</p:attrName>
                                        </p:attrNameLst>
                                      </p:cBhvr>
                                      <p:to>
                                        <a:srgbClr val="C0C0C0"/>
                                      </p:to>
                                    </p:animClr>
                                    <p:set>
                                      <p:cBhvr>
                                        <p:cTn id="19" dur="2000" fill="hold"/>
                                        <p:tgtEl>
                                          <p:spTgt spid="1244168"/>
                                        </p:tgtEl>
                                        <p:attrNameLst>
                                          <p:attrName>fill.type</p:attrName>
                                        </p:attrNameLst>
                                      </p:cBhvr>
                                      <p:to>
                                        <p:strVal val="solid"/>
                                      </p:to>
                                    </p:set>
                                    <p:set>
                                      <p:cBhvr>
                                        <p:cTn id="20" dur="2000" fill="hold"/>
                                        <p:tgtEl>
                                          <p:spTgt spid="1244168"/>
                                        </p:tgtEl>
                                        <p:attrNameLst>
                                          <p:attrName>fill.on</p:attrName>
                                        </p:attrNameLst>
                                      </p:cBhvr>
                                      <p:to>
                                        <p:strVal val="true"/>
                                      </p:to>
                                    </p:set>
                                  </p:childTnLst>
                                </p:cTn>
                              </p:par>
                              <p:par>
                                <p:cTn id="21" presetID="3" presetClass="emph" presetSubtype="2" fill="hold" grpId="0" nodeType="withEffect">
                                  <p:stCondLst>
                                    <p:cond delay="0"/>
                                  </p:stCondLst>
                                  <p:childTnLst>
                                    <p:animClr clrSpc="rgb" dir="cw">
                                      <p:cBhvr override="childStyle">
                                        <p:cTn id="22" dur="2000" fill="hold"/>
                                        <p:tgtEl>
                                          <p:spTgt spid="1244164">
                                            <p:txEl>
                                              <p:charRg st="4294967295" end="4294967295"/>
                                            </p:txEl>
                                          </p:spTgt>
                                        </p:tgtEl>
                                        <p:attrNameLst>
                                          <p:attrName>style.color</p:attrName>
                                        </p:attrNameLst>
                                      </p:cBhvr>
                                      <p:to>
                                        <a:srgbClr val="DDDDDD"/>
                                      </p:to>
                                    </p:animClr>
                                  </p:childTnLst>
                                </p:cTn>
                              </p:par>
                              <p:par>
                                <p:cTn id="23" presetID="3" presetClass="emph" presetSubtype="2" fill="hold" grpId="0" nodeType="withEffect">
                                  <p:stCondLst>
                                    <p:cond delay="0"/>
                                  </p:stCondLst>
                                  <p:childTnLst>
                                    <p:animClr clrSpc="rgb" dir="cw">
                                      <p:cBhvr override="childStyle">
                                        <p:cTn id="24" dur="2000" fill="hold"/>
                                        <p:tgtEl>
                                          <p:spTgt spid="1244166">
                                            <p:txEl>
                                              <p:charRg st="4294967295" end="4294967295"/>
                                            </p:txEl>
                                          </p:spTgt>
                                        </p:tgtEl>
                                        <p:attrNameLst>
                                          <p:attrName>style.color</p:attrName>
                                        </p:attrNameLst>
                                      </p:cBhvr>
                                      <p:to>
                                        <a:srgbClr val="DDDDDD"/>
                                      </p:to>
                                    </p:animClr>
                                  </p:childTnLst>
                                </p:cTn>
                              </p:par>
                              <p:par>
                                <p:cTn id="25" presetID="3" presetClass="emph" presetSubtype="2" fill="hold" grpId="0" nodeType="withEffect">
                                  <p:stCondLst>
                                    <p:cond delay="0"/>
                                  </p:stCondLst>
                                  <p:childTnLst>
                                    <p:animClr clrSpc="rgb" dir="cw">
                                      <p:cBhvr override="childStyle">
                                        <p:cTn id="26" dur="2000" fill="hold"/>
                                        <p:tgtEl>
                                          <p:spTgt spid="1244167">
                                            <p:txEl>
                                              <p:charRg st="4294967295" end="4294967295"/>
                                            </p:txEl>
                                          </p:spTgt>
                                        </p:tgtEl>
                                        <p:attrNameLst>
                                          <p:attrName>style.color</p:attrName>
                                        </p:attrNameLst>
                                      </p:cBhvr>
                                      <p:to>
                                        <a:srgbClr val="DDDDDD"/>
                                      </p:to>
                                    </p:animClr>
                                  </p:childTnLst>
                                </p:cTn>
                              </p:par>
                              <p:par>
                                <p:cTn id="27" presetID="3" presetClass="emph" presetSubtype="2" fill="hold" nodeType="withEffect">
                                  <p:stCondLst>
                                    <p:cond delay="0"/>
                                  </p:stCondLst>
                                  <p:childTnLst>
                                    <p:animClr clrSpc="rgb" dir="cw">
                                      <p:cBhvr override="childStyle">
                                        <p:cTn id="28" dur="2000" fill="hold"/>
                                        <p:tgtEl>
                                          <p:spTgt spid="1244168">
                                            <p:txEl>
                                              <p:charRg st="0" end="0"/>
                                            </p:txEl>
                                          </p:spTgt>
                                        </p:tgtEl>
                                        <p:attrNameLst>
                                          <p:attrName>style.color</p:attrName>
                                        </p:attrNameLst>
                                      </p:cBhvr>
                                      <p:to>
                                        <a:srgbClr val="DDDDDD"/>
                                      </p:to>
                                    </p:animClr>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244225"/>
                                        </p:tgtEl>
                                        <p:attrNameLst>
                                          <p:attrName>style.visibility</p:attrName>
                                        </p:attrNameLst>
                                      </p:cBhvr>
                                      <p:to>
                                        <p:strVal val="visible"/>
                                      </p:to>
                                    </p:set>
                                    <p:animEffect transition="in" filter="wipe(up)">
                                      <p:cBhvr>
                                        <p:cTn id="33" dur="500"/>
                                        <p:tgtEl>
                                          <p:spTgt spid="1244225"/>
                                        </p:tgtEl>
                                      </p:cBhvr>
                                    </p:animEffect>
                                  </p:childTnLst>
                                </p:cTn>
                              </p:par>
                            </p:childTnLst>
                          </p:cTn>
                        </p:par>
                        <p:par>
                          <p:cTn id="34" fill="hold" nodeType="afterGroup">
                            <p:stCondLst>
                              <p:cond delay="500"/>
                            </p:stCondLst>
                            <p:childTnLst>
                              <p:par>
                                <p:cTn id="35" presetID="2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nodeType="afterGroup">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1244202"/>
                                        </p:tgtEl>
                                        <p:attrNameLst>
                                          <p:attrName>style.visibility</p:attrName>
                                        </p:attrNameLst>
                                      </p:cBhvr>
                                      <p:to>
                                        <p:strVal val="visible"/>
                                      </p:to>
                                    </p:set>
                                    <p:animEffect transition="in" filter="wipe(right)">
                                      <p:cBhvr>
                                        <p:cTn id="41" dur="500"/>
                                        <p:tgtEl>
                                          <p:spTgt spid="1244202"/>
                                        </p:tgtEl>
                                      </p:cBhvr>
                                    </p:animEffect>
                                  </p:childTnLst>
                                </p:cTn>
                              </p:par>
                            </p:childTnLst>
                          </p:cTn>
                        </p:par>
                        <p:par>
                          <p:cTn id="42" fill="hold" nodeType="afterGroup">
                            <p:stCondLst>
                              <p:cond delay="1500"/>
                            </p:stCondLst>
                            <p:childTnLst>
                              <p:par>
                                <p:cTn id="43" presetID="22" presetClass="entr" presetSubtype="8"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par>
                          <p:cTn id="46" fill="hold" nodeType="afterGroup">
                            <p:stCondLst>
                              <p:cond delay="2000"/>
                            </p:stCondLst>
                            <p:childTnLst>
                              <p:par>
                                <p:cTn id="47" presetID="22" presetClass="entr" presetSubtype="2" fill="hold" grpId="0" nodeType="afterEffect">
                                  <p:stCondLst>
                                    <p:cond delay="0"/>
                                  </p:stCondLst>
                                  <p:childTnLst>
                                    <p:set>
                                      <p:cBhvr>
                                        <p:cTn id="48" dur="1" fill="hold">
                                          <p:stCondLst>
                                            <p:cond delay="0"/>
                                          </p:stCondLst>
                                        </p:cTn>
                                        <p:tgtEl>
                                          <p:spTgt spid="1244203"/>
                                        </p:tgtEl>
                                        <p:attrNameLst>
                                          <p:attrName>style.visibility</p:attrName>
                                        </p:attrNameLst>
                                      </p:cBhvr>
                                      <p:to>
                                        <p:strVal val="visible"/>
                                      </p:to>
                                    </p:set>
                                    <p:animEffect transition="in" filter="wipe(right)">
                                      <p:cBhvr>
                                        <p:cTn id="49" dur="500"/>
                                        <p:tgtEl>
                                          <p:spTgt spid="1244203"/>
                                        </p:tgtEl>
                                      </p:cBhvr>
                                    </p:animEffect>
                                  </p:childTnLst>
                                </p:cTn>
                              </p:par>
                            </p:childTnLst>
                          </p:cTn>
                        </p:par>
                        <p:par>
                          <p:cTn id="50" fill="hold" nodeType="afterGroup">
                            <p:stCondLst>
                              <p:cond delay="2500"/>
                            </p:stCondLst>
                            <p:childTnLst>
                              <p:par>
                                <p:cTn id="51" presetID="2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left)">
                                      <p:cBhvr>
                                        <p:cTn id="53" dur="500"/>
                                        <p:tgtEl>
                                          <p:spTgt spid="5"/>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7" presetClass="entr" presetSubtype="1"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p:cTn id="58" dur="2000" fill="hold"/>
                                        <p:tgtEl>
                                          <p:spTgt spid="2"/>
                                        </p:tgtEl>
                                        <p:attrNameLst>
                                          <p:attrName>ppt_x</p:attrName>
                                        </p:attrNameLst>
                                      </p:cBhvr>
                                      <p:tavLst>
                                        <p:tav tm="0">
                                          <p:val>
                                            <p:strVal val="#ppt_x"/>
                                          </p:val>
                                        </p:tav>
                                        <p:tav tm="100000">
                                          <p:val>
                                            <p:strVal val="#ppt_x"/>
                                          </p:val>
                                        </p:tav>
                                      </p:tavLst>
                                    </p:anim>
                                    <p:anim calcmode="lin" valueType="num">
                                      <p:cBhvr>
                                        <p:cTn id="59" dur="2000" fill="hold"/>
                                        <p:tgtEl>
                                          <p:spTgt spid="2"/>
                                        </p:tgtEl>
                                        <p:attrNameLst>
                                          <p:attrName>ppt_y</p:attrName>
                                        </p:attrNameLst>
                                      </p:cBhvr>
                                      <p:tavLst>
                                        <p:tav tm="0">
                                          <p:val>
                                            <p:strVal val="#ppt_y-#ppt_h/2"/>
                                          </p:val>
                                        </p:tav>
                                        <p:tav tm="100000">
                                          <p:val>
                                            <p:strVal val="#ppt_y"/>
                                          </p:val>
                                        </p:tav>
                                      </p:tavLst>
                                    </p:anim>
                                    <p:anim calcmode="lin" valueType="num">
                                      <p:cBhvr>
                                        <p:cTn id="60" dur="2000" fill="hold"/>
                                        <p:tgtEl>
                                          <p:spTgt spid="2"/>
                                        </p:tgtEl>
                                        <p:attrNameLst>
                                          <p:attrName>ppt_w</p:attrName>
                                        </p:attrNameLst>
                                      </p:cBhvr>
                                      <p:tavLst>
                                        <p:tav tm="0">
                                          <p:val>
                                            <p:strVal val="#ppt_w"/>
                                          </p:val>
                                        </p:tav>
                                        <p:tav tm="100000">
                                          <p:val>
                                            <p:strVal val="#ppt_w"/>
                                          </p:val>
                                        </p:tav>
                                      </p:tavLst>
                                    </p:anim>
                                    <p:anim calcmode="lin" valueType="num">
                                      <p:cBhvr>
                                        <p:cTn id="61" dur="2000" fill="hold"/>
                                        <p:tgtEl>
                                          <p:spTgt spid="2"/>
                                        </p:tgtEl>
                                        <p:attrNameLst>
                                          <p:attrName>ppt_h</p:attrName>
                                        </p:attrNameLst>
                                      </p:cBhvr>
                                      <p:tavLst>
                                        <p:tav tm="0">
                                          <p:val>
                                            <p:fltVal val="0"/>
                                          </p:val>
                                        </p:tav>
                                        <p:tav tm="100000">
                                          <p:val>
                                            <p:strVal val="#ppt_h"/>
                                          </p:val>
                                        </p:tav>
                                      </p:tavLst>
                                    </p:anim>
                                  </p:childTnLst>
                                </p:cTn>
                              </p:par>
                              <p:par>
                                <p:cTn id="62" presetID="17" presetClass="entr" presetSubtype="1" fill="hold" nodeType="with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2000" fill="hold"/>
                                        <p:tgtEl>
                                          <p:spTgt spid="8"/>
                                        </p:tgtEl>
                                        <p:attrNameLst>
                                          <p:attrName>ppt_x</p:attrName>
                                        </p:attrNameLst>
                                      </p:cBhvr>
                                      <p:tavLst>
                                        <p:tav tm="0">
                                          <p:val>
                                            <p:strVal val="#ppt_x"/>
                                          </p:val>
                                        </p:tav>
                                        <p:tav tm="100000">
                                          <p:val>
                                            <p:strVal val="#ppt_x"/>
                                          </p:val>
                                        </p:tav>
                                      </p:tavLst>
                                    </p:anim>
                                    <p:anim calcmode="lin" valueType="num">
                                      <p:cBhvr>
                                        <p:cTn id="65" dur="2000" fill="hold"/>
                                        <p:tgtEl>
                                          <p:spTgt spid="8"/>
                                        </p:tgtEl>
                                        <p:attrNameLst>
                                          <p:attrName>ppt_y</p:attrName>
                                        </p:attrNameLst>
                                      </p:cBhvr>
                                      <p:tavLst>
                                        <p:tav tm="0">
                                          <p:val>
                                            <p:strVal val="#ppt_y-#ppt_h/2"/>
                                          </p:val>
                                        </p:tav>
                                        <p:tav tm="100000">
                                          <p:val>
                                            <p:strVal val="#ppt_y"/>
                                          </p:val>
                                        </p:tav>
                                      </p:tavLst>
                                    </p:anim>
                                    <p:anim calcmode="lin" valueType="num">
                                      <p:cBhvr>
                                        <p:cTn id="66" dur="2000" fill="hold"/>
                                        <p:tgtEl>
                                          <p:spTgt spid="8"/>
                                        </p:tgtEl>
                                        <p:attrNameLst>
                                          <p:attrName>ppt_w</p:attrName>
                                        </p:attrNameLst>
                                      </p:cBhvr>
                                      <p:tavLst>
                                        <p:tav tm="0">
                                          <p:val>
                                            <p:strVal val="#ppt_w"/>
                                          </p:val>
                                        </p:tav>
                                        <p:tav tm="100000">
                                          <p:val>
                                            <p:strVal val="#ppt_w"/>
                                          </p:val>
                                        </p:tav>
                                      </p:tavLst>
                                    </p:anim>
                                    <p:anim calcmode="lin" valueType="num">
                                      <p:cBhvr>
                                        <p:cTn id="67" dur="2000" fill="hold"/>
                                        <p:tgtEl>
                                          <p:spTgt spid="8"/>
                                        </p:tgtEl>
                                        <p:attrNameLst>
                                          <p:attrName>ppt_h</p:attrName>
                                        </p:attrNameLst>
                                      </p:cBhvr>
                                      <p:tavLst>
                                        <p:tav tm="0">
                                          <p:val>
                                            <p:fltVal val="0"/>
                                          </p:val>
                                        </p:tav>
                                        <p:tav tm="100000">
                                          <p:val>
                                            <p:strVal val="#ppt_h"/>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xit" presetSubtype="0" fill="hold" grpId="1" nodeType="clickEffect">
                                  <p:stCondLst>
                                    <p:cond delay="0"/>
                                  </p:stCondLst>
                                  <p:childTnLst>
                                    <p:set>
                                      <p:cBhvr>
                                        <p:cTn id="71" dur="1" fill="hold">
                                          <p:stCondLst>
                                            <p:cond delay="0"/>
                                          </p:stCondLst>
                                        </p:cTn>
                                        <p:tgtEl>
                                          <p:spTgt spid="1244202"/>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1244203"/>
                                        </p:tgtEl>
                                        <p:attrNameLst>
                                          <p:attrName>style.visibility</p:attrName>
                                        </p:attrNameLst>
                                      </p:cBhvr>
                                      <p:to>
                                        <p:strVal val="hidden"/>
                                      </p:to>
                                    </p:set>
                                  </p:childTnLst>
                                </p:cTn>
                              </p:par>
                            </p:childTnLst>
                          </p:cTn>
                        </p:par>
                        <p:par>
                          <p:cTn id="74" fill="hold" nodeType="afterGroup">
                            <p:stCondLst>
                              <p:cond delay="0"/>
                            </p:stCondLst>
                            <p:childTnLst>
                              <p:par>
                                <p:cTn id="75" presetID="22" presetClass="entr" presetSubtype="8"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left)">
                                      <p:cBhvr>
                                        <p:cTn id="77" dur="500"/>
                                        <p:tgtEl>
                                          <p:spTgt spid="6"/>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xit" presetSubtype="0" fill="hold" nodeType="clickEffect">
                                  <p:stCondLst>
                                    <p:cond delay="0"/>
                                  </p:stCondLst>
                                  <p:childTnLst>
                                    <p:set>
                                      <p:cBhvr>
                                        <p:cTn id="81" dur="1" fill="hold">
                                          <p:stCondLst>
                                            <p:cond delay="0"/>
                                          </p:stCondLst>
                                        </p:cTn>
                                        <p:tgtEl>
                                          <p:spTgt spid="6"/>
                                        </p:tgtEl>
                                        <p:attrNameLst>
                                          <p:attrName>style.visibility</p:attrName>
                                        </p:attrNameLst>
                                      </p:cBhvr>
                                      <p:to>
                                        <p:strVal val="hidden"/>
                                      </p:to>
                                    </p:set>
                                  </p:childTnLst>
                                </p:cTn>
                              </p:par>
                              <p:par>
                                <p:cTn id="82" presetID="22" presetClass="entr" presetSubtype="8" fill="hold" nodeType="with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wipe(left)">
                                      <p:cBhvr>
                                        <p:cTn id="84" dur="500"/>
                                        <p:tgtEl>
                                          <p:spTgt spid="7"/>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xit" presetSubtype="0" fill="hold" nodeType="clickEffect">
                                  <p:stCondLst>
                                    <p:cond delay="0"/>
                                  </p:stCondLst>
                                  <p:childTnLst>
                                    <p:set>
                                      <p:cBhvr>
                                        <p:cTn id="88" dur="1" fill="hold">
                                          <p:stCondLst>
                                            <p:cond delay="0"/>
                                          </p:stCondLst>
                                        </p:cTn>
                                        <p:tgtEl>
                                          <p:spTgt spid="7"/>
                                        </p:tgtEl>
                                        <p:attrNameLst>
                                          <p:attrName>style.visibility</p:attrName>
                                        </p:attrNameLst>
                                      </p:cBhvr>
                                      <p:to>
                                        <p:strVal val="hidden"/>
                                      </p:to>
                                    </p:set>
                                  </p:childTnLst>
                                </p:cTn>
                              </p:par>
                              <p:par>
                                <p:cTn id="89" presetID="22" presetClass="entr" presetSubtype="8" fill="hold" grpId="0" nodeType="withEffect">
                                  <p:stCondLst>
                                    <p:cond delay="0"/>
                                  </p:stCondLst>
                                  <p:childTnLst>
                                    <p:set>
                                      <p:cBhvr>
                                        <p:cTn id="90" dur="1" fill="hold">
                                          <p:stCondLst>
                                            <p:cond delay="0"/>
                                          </p:stCondLst>
                                        </p:cTn>
                                        <p:tgtEl>
                                          <p:spTgt spid="1244212"/>
                                        </p:tgtEl>
                                        <p:attrNameLst>
                                          <p:attrName>style.visibility</p:attrName>
                                        </p:attrNameLst>
                                      </p:cBhvr>
                                      <p:to>
                                        <p:strVal val="visible"/>
                                      </p:to>
                                    </p:set>
                                    <p:animEffect transition="in" filter="wipe(left)">
                                      <p:cBhvr>
                                        <p:cTn id="91" dur="500"/>
                                        <p:tgtEl>
                                          <p:spTgt spid="124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164" grpId="0"/>
      <p:bldP spid="1244166" grpId="0"/>
      <p:bldP spid="1244167" grpId="0"/>
      <p:bldP spid="1244202" grpId="0" animBg="1"/>
      <p:bldP spid="1244202" grpId="1" animBg="1"/>
      <p:bldP spid="1244203" grpId="0" animBg="1"/>
      <p:bldP spid="1244203" grpId="1" animBg="1"/>
      <p:bldP spid="1244212" grpId="0" animBg="1"/>
      <p:bldP spid="124422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EB291-BD5D-BA4D-B61B-7AB81D82E2E2}"/>
              </a:ext>
            </a:extLst>
          </p:cNvPr>
          <p:cNvSpPr>
            <a:spLocks noGrp="1"/>
          </p:cNvSpPr>
          <p:nvPr>
            <p:ph type="title"/>
          </p:nvPr>
        </p:nvSpPr>
        <p:spPr/>
        <p:txBody>
          <a:bodyPr/>
          <a:lstStyle/>
          <a:p>
            <a:r>
              <a:rPr lang="en-US" dirty="0" err="1"/>
              <a:t>Kom</a:t>
            </a:r>
            <a:r>
              <a:rPr lang="en-US"/>
              <a:t> hit!</a:t>
            </a:r>
          </a:p>
        </p:txBody>
      </p:sp>
      <p:sp>
        <p:nvSpPr>
          <p:cNvPr id="3" name="Content Placeholder 2">
            <a:extLst>
              <a:ext uri="{FF2B5EF4-FFF2-40B4-BE49-F238E27FC236}">
                <a16:creationId xmlns:a16="http://schemas.microsoft.com/office/drawing/2014/main" id="{E12F83B1-770E-BB43-A2D8-F59ADF9B500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730248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dirty="0"/>
              <a:t>Table of Pointers</a:t>
            </a:r>
          </a:p>
        </p:txBody>
      </p:sp>
      <p:sp>
        <p:nvSpPr>
          <p:cNvPr id="61443" name="Rectangle 3"/>
          <p:cNvSpPr>
            <a:spLocks noChangeArrowheads="1"/>
          </p:cNvSpPr>
          <p:nvPr/>
        </p:nvSpPr>
        <p:spPr bwMode="auto">
          <a:xfrm>
            <a:off x="611188" y="155733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44" name="Rectangle 4"/>
          <p:cNvSpPr>
            <a:spLocks noChangeArrowheads="1"/>
          </p:cNvSpPr>
          <p:nvPr/>
        </p:nvSpPr>
        <p:spPr bwMode="auto">
          <a:xfrm>
            <a:off x="611188" y="1989138"/>
            <a:ext cx="792162" cy="431800"/>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1445" name="Rectangle 5"/>
          <p:cNvSpPr>
            <a:spLocks noChangeArrowheads="1"/>
          </p:cNvSpPr>
          <p:nvPr/>
        </p:nvSpPr>
        <p:spPr bwMode="auto">
          <a:xfrm>
            <a:off x="611188" y="242093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46" name="Rectangle 6"/>
          <p:cNvSpPr>
            <a:spLocks noChangeArrowheads="1"/>
          </p:cNvSpPr>
          <p:nvPr/>
        </p:nvSpPr>
        <p:spPr bwMode="auto">
          <a:xfrm>
            <a:off x="611188" y="2852738"/>
            <a:ext cx="792162" cy="4318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47" name="Rectangle 7"/>
          <p:cNvSpPr>
            <a:spLocks noChangeArrowheads="1"/>
          </p:cNvSpPr>
          <p:nvPr/>
        </p:nvSpPr>
        <p:spPr bwMode="auto">
          <a:xfrm>
            <a:off x="611188" y="3284538"/>
            <a:ext cx="792162" cy="43180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1448" name="Rectangle 8"/>
          <p:cNvSpPr>
            <a:spLocks noChangeArrowheads="1"/>
          </p:cNvSpPr>
          <p:nvPr/>
        </p:nvSpPr>
        <p:spPr bwMode="auto">
          <a:xfrm>
            <a:off x="611188" y="37179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49" name="Rectangle 9"/>
          <p:cNvSpPr>
            <a:spLocks noChangeArrowheads="1"/>
          </p:cNvSpPr>
          <p:nvPr/>
        </p:nvSpPr>
        <p:spPr bwMode="auto">
          <a:xfrm>
            <a:off x="611188" y="41497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50" name="Rectangle 10"/>
          <p:cNvSpPr>
            <a:spLocks noChangeArrowheads="1"/>
          </p:cNvSpPr>
          <p:nvPr/>
        </p:nvSpPr>
        <p:spPr bwMode="auto">
          <a:xfrm>
            <a:off x="611188" y="45815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51" name="Rectangle 11"/>
          <p:cNvSpPr>
            <a:spLocks noChangeArrowheads="1"/>
          </p:cNvSpPr>
          <p:nvPr/>
        </p:nvSpPr>
        <p:spPr bwMode="auto">
          <a:xfrm>
            <a:off x="611188" y="50133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452" name="Rectangle 12"/>
          <p:cNvSpPr>
            <a:spLocks noChangeArrowheads="1"/>
          </p:cNvSpPr>
          <p:nvPr/>
        </p:nvSpPr>
        <p:spPr bwMode="auto">
          <a:xfrm>
            <a:off x="611188" y="54451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3149" name="Line 13"/>
          <p:cNvSpPr>
            <a:spLocks noChangeShapeType="1"/>
          </p:cNvSpPr>
          <p:nvPr/>
        </p:nvSpPr>
        <p:spPr bwMode="auto">
          <a:xfrm flipV="1">
            <a:off x="1187450" y="2420938"/>
            <a:ext cx="1368425" cy="64770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43150" name="Line 14"/>
          <p:cNvSpPr>
            <a:spLocks noChangeShapeType="1"/>
          </p:cNvSpPr>
          <p:nvPr/>
        </p:nvSpPr>
        <p:spPr bwMode="auto">
          <a:xfrm>
            <a:off x="1187450" y="3500438"/>
            <a:ext cx="1368425" cy="865187"/>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43151" name="Line 15"/>
          <p:cNvSpPr>
            <a:spLocks noChangeShapeType="1"/>
          </p:cNvSpPr>
          <p:nvPr/>
        </p:nvSpPr>
        <p:spPr bwMode="auto">
          <a:xfrm>
            <a:off x="1187450" y="2205038"/>
            <a:ext cx="1368425" cy="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56" name="Text Box 16"/>
          <p:cNvSpPr txBox="1">
            <a:spLocks noChangeArrowheads="1"/>
          </p:cNvSpPr>
          <p:nvPr/>
        </p:nvSpPr>
        <p:spPr bwMode="auto">
          <a:xfrm>
            <a:off x="395288" y="1125538"/>
            <a:ext cx="1136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Metadata</a:t>
            </a:r>
          </a:p>
        </p:txBody>
      </p:sp>
      <p:sp>
        <p:nvSpPr>
          <p:cNvPr id="61457" name="Text Box 17"/>
          <p:cNvSpPr txBox="1">
            <a:spLocks noChangeArrowheads="1"/>
          </p:cNvSpPr>
          <p:nvPr/>
        </p:nvSpPr>
        <p:spPr bwMode="auto">
          <a:xfrm>
            <a:off x="6372225" y="1196975"/>
            <a:ext cx="12636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File blocks</a:t>
            </a:r>
          </a:p>
        </p:txBody>
      </p:sp>
      <p:grpSp>
        <p:nvGrpSpPr>
          <p:cNvPr id="2" name="Group 18"/>
          <p:cNvGrpSpPr>
            <a:grpSpLocks/>
          </p:cNvGrpSpPr>
          <p:nvPr/>
        </p:nvGrpSpPr>
        <p:grpSpPr bwMode="auto">
          <a:xfrm>
            <a:off x="6300788" y="1700213"/>
            <a:ext cx="1512887" cy="3887787"/>
            <a:chOff x="3969" y="1344"/>
            <a:chExt cx="953" cy="2449"/>
          </a:xfrm>
        </p:grpSpPr>
        <p:sp>
          <p:nvSpPr>
            <p:cNvPr id="61498" name="Rectangle 19"/>
            <p:cNvSpPr>
              <a:spLocks noChangeArrowheads="1"/>
            </p:cNvSpPr>
            <p:nvPr/>
          </p:nvSpPr>
          <p:spPr bwMode="auto">
            <a:xfrm>
              <a:off x="3969" y="1753"/>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99" name="Rectangle 20"/>
            <p:cNvSpPr>
              <a:spLocks noChangeArrowheads="1"/>
            </p:cNvSpPr>
            <p:nvPr/>
          </p:nvSpPr>
          <p:spPr bwMode="auto">
            <a:xfrm>
              <a:off x="3969" y="2161"/>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500" name="Rectangle 21"/>
            <p:cNvSpPr>
              <a:spLocks noChangeArrowheads="1"/>
            </p:cNvSpPr>
            <p:nvPr/>
          </p:nvSpPr>
          <p:spPr bwMode="auto">
            <a:xfrm>
              <a:off x="3969" y="202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nvGrpSpPr>
            <p:cNvPr id="61501" name="Group 22"/>
            <p:cNvGrpSpPr>
              <a:grpSpLocks/>
            </p:cNvGrpSpPr>
            <p:nvPr/>
          </p:nvGrpSpPr>
          <p:grpSpPr bwMode="auto">
            <a:xfrm>
              <a:off x="3969" y="1617"/>
              <a:ext cx="953" cy="136"/>
              <a:chOff x="1337" y="1298"/>
              <a:chExt cx="953" cy="136"/>
            </a:xfrm>
          </p:grpSpPr>
          <p:sp>
            <p:nvSpPr>
              <p:cNvPr id="61518" name="Rectangle 23"/>
              <p:cNvSpPr>
                <a:spLocks noChangeArrowheads="1"/>
              </p:cNvSpPr>
              <p:nvPr/>
            </p:nvSpPr>
            <p:spPr bwMode="auto">
              <a:xfrm>
                <a:off x="1337" y="1298"/>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519" name="Rectangle 24"/>
              <p:cNvSpPr>
                <a:spLocks noChangeArrowheads="1"/>
              </p:cNvSpPr>
              <p:nvPr/>
            </p:nvSpPr>
            <p:spPr bwMode="auto">
              <a:xfrm>
                <a:off x="1338" y="1298"/>
                <a:ext cx="816"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grpSp>
        <p:sp>
          <p:nvSpPr>
            <p:cNvPr id="61502" name="Rectangle 25"/>
            <p:cNvSpPr>
              <a:spLocks noChangeArrowheads="1"/>
            </p:cNvSpPr>
            <p:nvPr/>
          </p:nvSpPr>
          <p:spPr bwMode="auto">
            <a:xfrm>
              <a:off x="3969" y="2977"/>
              <a:ext cx="953"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nvGrpSpPr>
            <p:cNvPr id="61503" name="Group 26"/>
            <p:cNvGrpSpPr>
              <a:grpSpLocks/>
            </p:cNvGrpSpPr>
            <p:nvPr/>
          </p:nvGrpSpPr>
          <p:grpSpPr bwMode="auto">
            <a:xfrm>
              <a:off x="3969" y="2433"/>
              <a:ext cx="953" cy="136"/>
              <a:chOff x="3465" y="2251"/>
              <a:chExt cx="953" cy="136"/>
            </a:xfrm>
          </p:grpSpPr>
          <p:sp>
            <p:nvSpPr>
              <p:cNvPr id="61516" name="Rectangle 27"/>
              <p:cNvSpPr>
                <a:spLocks noChangeArrowheads="1"/>
              </p:cNvSpPr>
              <p:nvPr/>
            </p:nvSpPr>
            <p:spPr bwMode="auto">
              <a:xfrm>
                <a:off x="3465" y="2251"/>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1517" name="Rectangle 28"/>
              <p:cNvSpPr>
                <a:spLocks noChangeArrowheads="1"/>
              </p:cNvSpPr>
              <p:nvPr/>
            </p:nvSpPr>
            <p:spPr bwMode="auto">
              <a:xfrm>
                <a:off x="3465" y="2251"/>
                <a:ext cx="409"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61504" name="Rectangle 29"/>
            <p:cNvSpPr>
              <a:spLocks noChangeArrowheads="1"/>
            </p:cNvSpPr>
            <p:nvPr/>
          </p:nvSpPr>
          <p:spPr bwMode="auto">
            <a:xfrm>
              <a:off x="3969" y="188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5" name="Rectangle 30"/>
            <p:cNvSpPr>
              <a:spLocks noChangeArrowheads="1"/>
            </p:cNvSpPr>
            <p:nvPr/>
          </p:nvSpPr>
          <p:spPr bwMode="auto">
            <a:xfrm>
              <a:off x="3969" y="2297"/>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6" name="Rectangle 31"/>
            <p:cNvSpPr>
              <a:spLocks noChangeArrowheads="1"/>
            </p:cNvSpPr>
            <p:nvPr/>
          </p:nvSpPr>
          <p:spPr bwMode="auto">
            <a:xfrm>
              <a:off x="3969" y="256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7" name="Rectangle 32"/>
            <p:cNvSpPr>
              <a:spLocks noChangeArrowheads="1"/>
            </p:cNvSpPr>
            <p:nvPr/>
          </p:nvSpPr>
          <p:spPr bwMode="auto">
            <a:xfrm>
              <a:off x="3969" y="270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08" name="Rectangle 33"/>
            <p:cNvSpPr>
              <a:spLocks noChangeArrowheads="1"/>
            </p:cNvSpPr>
            <p:nvPr/>
          </p:nvSpPr>
          <p:spPr bwMode="auto">
            <a:xfrm>
              <a:off x="3969" y="2841"/>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509" name="Rectangle 34"/>
            <p:cNvSpPr>
              <a:spLocks noChangeArrowheads="1"/>
            </p:cNvSpPr>
            <p:nvPr/>
          </p:nvSpPr>
          <p:spPr bwMode="auto">
            <a:xfrm>
              <a:off x="3969" y="3113"/>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0" name="Rectangle 35"/>
            <p:cNvSpPr>
              <a:spLocks noChangeArrowheads="1"/>
            </p:cNvSpPr>
            <p:nvPr/>
          </p:nvSpPr>
          <p:spPr bwMode="auto">
            <a:xfrm>
              <a:off x="3969" y="324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1" name="Rectangle 36"/>
            <p:cNvSpPr>
              <a:spLocks noChangeArrowheads="1"/>
            </p:cNvSpPr>
            <p:nvPr/>
          </p:nvSpPr>
          <p:spPr bwMode="auto">
            <a:xfrm>
              <a:off x="3969" y="1480"/>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2" name="Rectangle 37"/>
            <p:cNvSpPr>
              <a:spLocks noChangeArrowheads="1"/>
            </p:cNvSpPr>
            <p:nvPr/>
          </p:nvSpPr>
          <p:spPr bwMode="auto">
            <a:xfrm>
              <a:off x="3969" y="1344"/>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3" name="Rectangle 38"/>
            <p:cNvSpPr>
              <a:spLocks noChangeArrowheads="1"/>
            </p:cNvSpPr>
            <p:nvPr/>
          </p:nvSpPr>
          <p:spPr bwMode="auto">
            <a:xfrm>
              <a:off x="3969" y="338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4" name="Rectangle 39"/>
            <p:cNvSpPr>
              <a:spLocks noChangeArrowheads="1"/>
            </p:cNvSpPr>
            <p:nvPr/>
          </p:nvSpPr>
          <p:spPr bwMode="auto">
            <a:xfrm>
              <a:off x="3969" y="3521"/>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515" name="Rectangle 40"/>
            <p:cNvSpPr>
              <a:spLocks noChangeArrowheads="1"/>
            </p:cNvSpPr>
            <p:nvPr/>
          </p:nvSpPr>
          <p:spPr bwMode="auto">
            <a:xfrm>
              <a:off x="3969" y="3657"/>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grpSp>
        <p:nvGrpSpPr>
          <p:cNvPr id="61459" name="Group 41"/>
          <p:cNvGrpSpPr>
            <a:grpSpLocks/>
          </p:cNvGrpSpPr>
          <p:nvPr/>
        </p:nvGrpSpPr>
        <p:grpSpPr bwMode="auto">
          <a:xfrm>
            <a:off x="2555875" y="1700213"/>
            <a:ext cx="287338" cy="3887787"/>
            <a:chOff x="2200" y="1343"/>
            <a:chExt cx="181" cy="2449"/>
          </a:xfrm>
        </p:grpSpPr>
        <p:sp>
          <p:nvSpPr>
            <p:cNvPr id="61480" name="Rectangle 42"/>
            <p:cNvSpPr>
              <a:spLocks noChangeArrowheads="1"/>
            </p:cNvSpPr>
            <p:nvPr/>
          </p:nvSpPr>
          <p:spPr bwMode="auto">
            <a:xfrm>
              <a:off x="2200" y="1752"/>
              <a:ext cx="181"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81" name="Rectangle 43"/>
            <p:cNvSpPr>
              <a:spLocks noChangeArrowheads="1"/>
            </p:cNvSpPr>
            <p:nvPr/>
          </p:nvSpPr>
          <p:spPr bwMode="auto">
            <a:xfrm>
              <a:off x="2200" y="2160"/>
              <a:ext cx="181"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82" name="Rectangle 44"/>
            <p:cNvSpPr>
              <a:spLocks noChangeArrowheads="1"/>
            </p:cNvSpPr>
            <p:nvPr/>
          </p:nvSpPr>
          <p:spPr bwMode="auto">
            <a:xfrm>
              <a:off x="2200" y="2024"/>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3" name="Rectangle 45"/>
            <p:cNvSpPr>
              <a:spLocks noChangeArrowheads="1"/>
            </p:cNvSpPr>
            <p:nvPr/>
          </p:nvSpPr>
          <p:spPr bwMode="auto">
            <a:xfrm>
              <a:off x="2200" y="1616"/>
              <a:ext cx="181"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1484" name="Rectangle 46"/>
            <p:cNvSpPr>
              <a:spLocks noChangeArrowheads="1"/>
            </p:cNvSpPr>
            <p:nvPr/>
          </p:nvSpPr>
          <p:spPr bwMode="auto">
            <a:xfrm>
              <a:off x="2200" y="2976"/>
              <a:ext cx="181"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1485" name="Rectangle 47"/>
            <p:cNvSpPr>
              <a:spLocks noChangeArrowheads="1"/>
            </p:cNvSpPr>
            <p:nvPr/>
          </p:nvSpPr>
          <p:spPr bwMode="auto">
            <a:xfrm>
              <a:off x="2200" y="2432"/>
              <a:ext cx="181"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1486" name="Rectangle 48"/>
            <p:cNvSpPr>
              <a:spLocks noChangeArrowheads="1"/>
            </p:cNvSpPr>
            <p:nvPr/>
          </p:nvSpPr>
          <p:spPr bwMode="auto">
            <a:xfrm>
              <a:off x="2200" y="1888"/>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7" name="Rectangle 49"/>
            <p:cNvSpPr>
              <a:spLocks noChangeArrowheads="1"/>
            </p:cNvSpPr>
            <p:nvPr/>
          </p:nvSpPr>
          <p:spPr bwMode="auto">
            <a:xfrm>
              <a:off x="2200" y="2296"/>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8" name="Rectangle 50"/>
            <p:cNvSpPr>
              <a:spLocks noChangeArrowheads="1"/>
            </p:cNvSpPr>
            <p:nvPr/>
          </p:nvSpPr>
          <p:spPr bwMode="auto">
            <a:xfrm>
              <a:off x="2200" y="2568"/>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89" name="Rectangle 51"/>
            <p:cNvSpPr>
              <a:spLocks noChangeArrowheads="1"/>
            </p:cNvSpPr>
            <p:nvPr/>
          </p:nvSpPr>
          <p:spPr bwMode="auto">
            <a:xfrm>
              <a:off x="2200" y="2704"/>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0" name="Rectangle 52"/>
            <p:cNvSpPr>
              <a:spLocks noChangeArrowheads="1"/>
            </p:cNvSpPr>
            <p:nvPr/>
          </p:nvSpPr>
          <p:spPr bwMode="auto">
            <a:xfrm>
              <a:off x="2200" y="2840"/>
              <a:ext cx="181"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1491" name="Rectangle 53"/>
            <p:cNvSpPr>
              <a:spLocks noChangeArrowheads="1"/>
            </p:cNvSpPr>
            <p:nvPr/>
          </p:nvSpPr>
          <p:spPr bwMode="auto">
            <a:xfrm>
              <a:off x="2200" y="3112"/>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2" name="Rectangle 54"/>
            <p:cNvSpPr>
              <a:spLocks noChangeArrowheads="1"/>
            </p:cNvSpPr>
            <p:nvPr/>
          </p:nvSpPr>
          <p:spPr bwMode="auto">
            <a:xfrm>
              <a:off x="2200" y="3248"/>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3" name="Rectangle 55"/>
            <p:cNvSpPr>
              <a:spLocks noChangeArrowheads="1"/>
            </p:cNvSpPr>
            <p:nvPr/>
          </p:nvSpPr>
          <p:spPr bwMode="auto">
            <a:xfrm>
              <a:off x="2200" y="1479"/>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4" name="Rectangle 56"/>
            <p:cNvSpPr>
              <a:spLocks noChangeArrowheads="1"/>
            </p:cNvSpPr>
            <p:nvPr/>
          </p:nvSpPr>
          <p:spPr bwMode="auto">
            <a:xfrm>
              <a:off x="2200" y="1343"/>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5" name="Rectangle 57"/>
            <p:cNvSpPr>
              <a:spLocks noChangeArrowheads="1"/>
            </p:cNvSpPr>
            <p:nvPr/>
          </p:nvSpPr>
          <p:spPr bwMode="auto">
            <a:xfrm>
              <a:off x="2200" y="3384"/>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6" name="Rectangle 58"/>
            <p:cNvSpPr>
              <a:spLocks noChangeArrowheads="1"/>
            </p:cNvSpPr>
            <p:nvPr/>
          </p:nvSpPr>
          <p:spPr bwMode="auto">
            <a:xfrm>
              <a:off x="2200" y="3520"/>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1497" name="Rectangle 59"/>
            <p:cNvSpPr>
              <a:spLocks noChangeArrowheads="1"/>
            </p:cNvSpPr>
            <p:nvPr/>
          </p:nvSpPr>
          <p:spPr bwMode="auto">
            <a:xfrm>
              <a:off x="2200" y="3656"/>
              <a:ext cx="181"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sp>
        <p:nvSpPr>
          <p:cNvPr id="1243196" name="Freeform 60"/>
          <p:cNvSpPr>
            <a:spLocks/>
          </p:cNvSpPr>
          <p:nvPr/>
        </p:nvSpPr>
        <p:spPr bwMode="auto">
          <a:xfrm>
            <a:off x="2843213" y="3573463"/>
            <a:ext cx="288925" cy="792162"/>
          </a:xfrm>
          <a:custGeom>
            <a:avLst/>
            <a:gdLst>
              <a:gd name="T0" fmla="*/ 0 w 182"/>
              <a:gd name="T1" fmla="*/ 499 h 499"/>
              <a:gd name="T2" fmla="*/ 182 w 182"/>
              <a:gd name="T3" fmla="*/ 227 h 499"/>
              <a:gd name="T4" fmla="*/ 0 w 182"/>
              <a:gd name="T5" fmla="*/ 0 h 499"/>
              <a:gd name="T6" fmla="*/ 0 60000 65536"/>
              <a:gd name="T7" fmla="*/ 0 60000 65536"/>
              <a:gd name="T8" fmla="*/ 0 60000 65536"/>
              <a:gd name="T9" fmla="*/ 0 w 182"/>
              <a:gd name="T10" fmla="*/ 0 h 499"/>
              <a:gd name="T11" fmla="*/ 182 w 182"/>
              <a:gd name="T12" fmla="*/ 499 h 499"/>
            </a:gdLst>
            <a:ahLst/>
            <a:cxnLst>
              <a:cxn ang="T6">
                <a:pos x="T0" y="T1"/>
              </a:cxn>
              <a:cxn ang="T7">
                <a:pos x="T2" y="T3"/>
              </a:cxn>
              <a:cxn ang="T8">
                <a:pos x="T4" y="T5"/>
              </a:cxn>
            </a:cxnLst>
            <a:rect l="T9" t="T10" r="T11" b="T12"/>
            <a:pathLst>
              <a:path w="182" h="499">
                <a:moveTo>
                  <a:pt x="0" y="499"/>
                </a:moveTo>
                <a:cubicBezTo>
                  <a:pt x="91" y="404"/>
                  <a:pt x="182" y="310"/>
                  <a:pt x="182" y="227"/>
                </a:cubicBezTo>
                <a:cubicBezTo>
                  <a:pt x="182" y="144"/>
                  <a:pt x="91" y="72"/>
                  <a:pt x="0"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3197" name="Freeform 61"/>
          <p:cNvSpPr>
            <a:spLocks/>
          </p:cNvSpPr>
          <p:nvPr/>
        </p:nvSpPr>
        <p:spPr bwMode="auto">
          <a:xfrm flipV="1">
            <a:off x="2843213" y="2492375"/>
            <a:ext cx="288925" cy="576263"/>
          </a:xfrm>
          <a:custGeom>
            <a:avLst/>
            <a:gdLst>
              <a:gd name="T0" fmla="*/ 0 w 182"/>
              <a:gd name="T1" fmla="*/ 499 h 499"/>
              <a:gd name="T2" fmla="*/ 182 w 182"/>
              <a:gd name="T3" fmla="*/ 227 h 499"/>
              <a:gd name="T4" fmla="*/ 0 w 182"/>
              <a:gd name="T5" fmla="*/ 0 h 499"/>
              <a:gd name="T6" fmla="*/ 0 60000 65536"/>
              <a:gd name="T7" fmla="*/ 0 60000 65536"/>
              <a:gd name="T8" fmla="*/ 0 60000 65536"/>
              <a:gd name="T9" fmla="*/ 0 w 182"/>
              <a:gd name="T10" fmla="*/ 0 h 499"/>
              <a:gd name="T11" fmla="*/ 182 w 182"/>
              <a:gd name="T12" fmla="*/ 499 h 499"/>
            </a:gdLst>
            <a:ahLst/>
            <a:cxnLst>
              <a:cxn ang="T6">
                <a:pos x="T0" y="T1"/>
              </a:cxn>
              <a:cxn ang="T7">
                <a:pos x="T2" y="T3"/>
              </a:cxn>
              <a:cxn ang="T8">
                <a:pos x="T4" y="T5"/>
              </a:cxn>
            </a:cxnLst>
            <a:rect l="T9" t="T10" r="T11" b="T12"/>
            <a:pathLst>
              <a:path w="182" h="499">
                <a:moveTo>
                  <a:pt x="0" y="499"/>
                </a:moveTo>
                <a:cubicBezTo>
                  <a:pt x="91" y="404"/>
                  <a:pt x="182" y="310"/>
                  <a:pt x="182" y="227"/>
                </a:cubicBezTo>
                <a:cubicBezTo>
                  <a:pt x="182" y="144"/>
                  <a:pt x="91" y="72"/>
                  <a:pt x="0"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3198" name="Freeform 62"/>
          <p:cNvSpPr>
            <a:spLocks/>
          </p:cNvSpPr>
          <p:nvPr/>
        </p:nvSpPr>
        <p:spPr bwMode="auto">
          <a:xfrm flipH="1" flipV="1">
            <a:off x="2268538" y="3068638"/>
            <a:ext cx="287337" cy="1081087"/>
          </a:xfrm>
          <a:custGeom>
            <a:avLst/>
            <a:gdLst>
              <a:gd name="T0" fmla="*/ 0 w 182"/>
              <a:gd name="T1" fmla="*/ 499 h 499"/>
              <a:gd name="T2" fmla="*/ 182 w 182"/>
              <a:gd name="T3" fmla="*/ 227 h 499"/>
              <a:gd name="T4" fmla="*/ 0 w 182"/>
              <a:gd name="T5" fmla="*/ 0 h 499"/>
              <a:gd name="T6" fmla="*/ 0 60000 65536"/>
              <a:gd name="T7" fmla="*/ 0 60000 65536"/>
              <a:gd name="T8" fmla="*/ 0 60000 65536"/>
              <a:gd name="T9" fmla="*/ 0 w 182"/>
              <a:gd name="T10" fmla="*/ 0 h 499"/>
              <a:gd name="T11" fmla="*/ 182 w 182"/>
              <a:gd name="T12" fmla="*/ 499 h 499"/>
            </a:gdLst>
            <a:ahLst/>
            <a:cxnLst>
              <a:cxn ang="T6">
                <a:pos x="T0" y="T1"/>
              </a:cxn>
              <a:cxn ang="T7">
                <a:pos x="T2" y="T3"/>
              </a:cxn>
              <a:cxn ang="T8">
                <a:pos x="T4" y="T5"/>
              </a:cxn>
            </a:cxnLst>
            <a:rect l="T9" t="T10" r="T11" b="T12"/>
            <a:pathLst>
              <a:path w="182" h="499">
                <a:moveTo>
                  <a:pt x="0" y="499"/>
                </a:moveTo>
                <a:cubicBezTo>
                  <a:pt x="91" y="404"/>
                  <a:pt x="182" y="310"/>
                  <a:pt x="182" y="227"/>
                </a:cubicBezTo>
                <a:cubicBezTo>
                  <a:pt x="182" y="144"/>
                  <a:pt x="91" y="72"/>
                  <a:pt x="0" y="0"/>
                </a:cubicBezTo>
              </a:path>
            </a:pathLst>
          </a:custGeom>
          <a:noFill/>
          <a:ln w="12700" cap="flat" cmpd="sng">
            <a:solidFill>
              <a:schemeClr val="tx1"/>
            </a:solidFill>
            <a:prstDash val="solid"/>
            <a:round/>
            <a:headEnd type="none" w="med" len="med"/>
            <a:tailEnd type="stealth"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grpSp>
        <p:nvGrpSpPr>
          <p:cNvPr id="6" name="Group 63"/>
          <p:cNvGrpSpPr>
            <a:grpSpLocks/>
          </p:cNvGrpSpPr>
          <p:nvPr/>
        </p:nvGrpSpPr>
        <p:grpSpPr bwMode="auto">
          <a:xfrm>
            <a:off x="2916238" y="2276475"/>
            <a:ext cx="3311525" cy="2160588"/>
            <a:chOff x="1837" y="1434"/>
            <a:chExt cx="2086" cy="1361"/>
          </a:xfrm>
        </p:grpSpPr>
        <p:sp>
          <p:nvSpPr>
            <p:cNvPr id="61474" name="Line 64"/>
            <p:cNvSpPr>
              <a:spLocks noChangeShapeType="1"/>
            </p:cNvSpPr>
            <p:nvPr/>
          </p:nvSpPr>
          <p:spPr bwMode="auto">
            <a:xfrm>
              <a:off x="1837" y="1434"/>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5" name="Line 65"/>
            <p:cNvSpPr>
              <a:spLocks noChangeShapeType="1"/>
            </p:cNvSpPr>
            <p:nvPr/>
          </p:nvSpPr>
          <p:spPr bwMode="auto">
            <a:xfrm>
              <a:off x="1837" y="1570"/>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6" name="Line 66"/>
            <p:cNvSpPr>
              <a:spLocks noChangeShapeType="1"/>
            </p:cNvSpPr>
            <p:nvPr/>
          </p:nvSpPr>
          <p:spPr bwMode="auto">
            <a:xfrm>
              <a:off x="1837" y="1979"/>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7" name="Line 67"/>
            <p:cNvSpPr>
              <a:spLocks noChangeShapeType="1"/>
            </p:cNvSpPr>
            <p:nvPr/>
          </p:nvSpPr>
          <p:spPr bwMode="auto">
            <a:xfrm>
              <a:off x="1837" y="2251"/>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8" name="Line 68"/>
            <p:cNvSpPr>
              <a:spLocks noChangeShapeType="1"/>
            </p:cNvSpPr>
            <p:nvPr/>
          </p:nvSpPr>
          <p:spPr bwMode="auto">
            <a:xfrm>
              <a:off x="1837" y="2659"/>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9" name="Line 69"/>
            <p:cNvSpPr>
              <a:spLocks noChangeShapeType="1"/>
            </p:cNvSpPr>
            <p:nvPr/>
          </p:nvSpPr>
          <p:spPr bwMode="auto">
            <a:xfrm>
              <a:off x="1837" y="2795"/>
              <a:ext cx="2086" cy="0"/>
            </a:xfrm>
            <a:prstGeom prst="line">
              <a:avLst/>
            </a:prstGeom>
            <a:noFill/>
            <a:ln w="12700">
              <a:solidFill>
                <a:schemeClr val="tx1"/>
              </a:solidFill>
              <a:prstDash val="dash"/>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1464" name="Group 70"/>
          <p:cNvGrpSpPr>
            <a:grpSpLocks/>
          </p:cNvGrpSpPr>
          <p:nvPr/>
        </p:nvGrpSpPr>
        <p:grpSpPr bwMode="auto">
          <a:xfrm>
            <a:off x="2555875" y="2133600"/>
            <a:ext cx="287338" cy="215900"/>
            <a:chOff x="1610" y="1344"/>
            <a:chExt cx="181" cy="136"/>
          </a:xfrm>
        </p:grpSpPr>
        <p:sp>
          <p:nvSpPr>
            <p:cNvPr id="61472" name="Line 71"/>
            <p:cNvSpPr>
              <a:spLocks noChangeShapeType="1"/>
            </p:cNvSpPr>
            <p:nvPr/>
          </p:nvSpPr>
          <p:spPr bwMode="auto">
            <a:xfrm>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3" name="Line 72"/>
            <p:cNvSpPr>
              <a:spLocks noChangeShapeType="1"/>
            </p:cNvSpPr>
            <p:nvPr/>
          </p:nvSpPr>
          <p:spPr bwMode="auto">
            <a:xfrm flipV="1">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1465" name="Group 73"/>
          <p:cNvGrpSpPr>
            <a:grpSpLocks/>
          </p:cNvGrpSpPr>
          <p:nvPr/>
        </p:nvGrpSpPr>
        <p:grpSpPr bwMode="auto">
          <a:xfrm>
            <a:off x="2555875" y="4076700"/>
            <a:ext cx="287338" cy="215900"/>
            <a:chOff x="1610" y="1344"/>
            <a:chExt cx="181" cy="136"/>
          </a:xfrm>
        </p:grpSpPr>
        <p:sp>
          <p:nvSpPr>
            <p:cNvPr id="61470" name="Line 74"/>
            <p:cNvSpPr>
              <a:spLocks noChangeShapeType="1"/>
            </p:cNvSpPr>
            <p:nvPr/>
          </p:nvSpPr>
          <p:spPr bwMode="auto">
            <a:xfrm>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71" name="Line 75"/>
            <p:cNvSpPr>
              <a:spLocks noChangeShapeType="1"/>
            </p:cNvSpPr>
            <p:nvPr/>
          </p:nvSpPr>
          <p:spPr bwMode="auto">
            <a:xfrm flipV="1">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1466" name="Group 76"/>
          <p:cNvGrpSpPr>
            <a:grpSpLocks/>
          </p:cNvGrpSpPr>
          <p:nvPr/>
        </p:nvGrpSpPr>
        <p:grpSpPr bwMode="auto">
          <a:xfrm>
            <a:off x="2555875" y="3429000"/>
            <a:ext cx="287338" cy="215900"/>
            <a:chOff x="1610" y="1344"/>
            <a:chExt cx="181" cy="136"/>
          </a:xfrm>
        </p:grpSpPr>
        <p:sp>
          <p:nvSpPr>
            <p:cNvPr id="61468" name="Line 77"/>
            <p:cNvSpPr>
              <a:spLocks noChangeShapeType="1"/>
            </p:cNvSpPr>
            <p:nvPr/>
          </p:nvSpPr>
          <p:spPr bwMode="auto">
            <a:xfrm>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1469" name="Line 78"/>
            <p:cNvSpPr>
              <a:spLocks noChangeShapeType="1"/>
            </p:cNvSpPr>
            <p:nvPr/>
          </p:nvSpPr>
          <p:spPr bwMode="auto">
            <a:xfrm flipV="1">
              <a:off x="1610" y="1344"/>
              <a:ext cx="181" cy="136"/>
            </a:xfrm>
            <a:prstGeom prst="line">
              <a:avLst/>
            </a:prstGeom>
            <a:noFill/>
            <a:ln w="12700">
              <a:solidFill>
                <a:schemeClr val="tx1"/>
              </a:solidFill>
              <a:round/>
              <a:headEnd/>
              <a:tailEnd type="none" w="lg" len="lg"/>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61467" name="Text Box 79"/>
          <p:cNvSpPr txBox="1">
            <a:spLocks noChangeArrowheads="1"/>
          </p:cNvSpPr>
          <p:nvPr/>
        </p:nvSpPr>
        <p:spPr bwMode="auto">
          <a:xfrm>
            <a:off x="2411413" y="1125538"/>
            <a:ext cx="628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Map</a:t>
            </a:r>
          </a:p>
        </p:txBody>
      </p:sp>
      <p:sp>
        <p:nvSpPr>
          <p:cNvPr id="3" name="TextBox 2"/>
          <p:cNvSpPr txBox="1"/>
          <p:nvPr/>
        </p:nvSpPr>
        <p:spPr>
          <a:xfrm>
            <a:off x="3091165" y="5966023"/>
            <a:ext cx="4039086" cy="461665"/>
          </a:xfrm>
          <a:prstGeom prst="rect">
            <a:avLst/>
          </a:prstGeom>
          <a:noFill/>
        </p:spPr>
        <p:txBody>
          <a:bodyPr wrap="none" rtlCol="0">
            <a:spAutoFit/>
          </a:bodyPr>
          <a:lstStyle/>
          <a:p>
            <a:r>
              <a:rPr lang="en-US" sz="2400" b="0" dirty="0">
                <a:solidFill>
                  <a:srgbClr val="FF9933"/>
                </a:solidFill>
              </a:rPr>
              <a:t>inefficient search in the map</a:t>
            </a:r>
          </a:p>
        </p:txBody>
      </p:sp>
      <p:sp>
        <p:nvSpPr>
          <p:cNvPr id="4" name="Bent Arrow 3"/>
          <p:cNvSpPr/>
          <p:nvPr/>
        </p:nvSpPr>
        <p:spPr bwMode="auto">
          <a:xfrm rot="16200000">
            <a:off x="2531399" y="5723732"/>
            <a:ext cx="584848" cy="534769"/>
          </a:xfrm>
          <a:prstGeom prst="bentArrow">
            <a:avLst/>
          </a:prstGeom>
          <a:solidFill>
            <a:srgbClr val="FF99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18009558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a:t>Table of Pointers</a:t>
            </a:r>
          </a:p>
        </p:txBody>
      </p:sp>
      <p:sp>
        <p:nvSpPr>
          <p:cNvPr id="63491" name="Rectangle 3"/>
          <p:cNvSpPr>
            <a:spLocks noChangeArrowheads="1"/>
          </p:cNvSpPr>
          <p:nvPr/>
        </p:nvSpPr>
        <p:spPr bwMode="auto">
          <a:xfrm>
            <a:off x="611188" y="155733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492" name="Rectangle 4"/>
          <p:cNvSpPr>
            <a:spLocks noChangeArrowheads="1"/>
          </p:cNvSpPr>
          <p:nvPr/>
        </p:nvSpPr>
        <p:spPr bwMode="auto">
          <a:xfrm>
            <a:off x="611188" y="1989138"/>
            <a:ext cx="792162" cy="431800"/>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3493" name="Rectangle 5"/>
          <p:cNvSpPr>
            <a:spLocks noChangeArrowheads="1"/>
          </p:cNvSpPr>
          <p:nvPr/>
        </p:nvSpPr>
        <p:spPr bwMode="auto">
          <a:xfrm>
            <a:off x="611188" y="242093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494" name="Rectangle 6"/>
          <p:cNvSpPr>
            <a:spLocks noChangeArrowheads="1"/>
          </p:cNvSpPr>
          <p:nvPr/>
        </p:nvSpPr>
        <p:spPr bwMode="auto">
          <a:xfrm>
            <a:off x="611188" y="2852738"/>
            <a:ext cx="792162" cy="4318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495" name="Rectangle 7"/>
          <p:cNvSpPr>
            <a:spLocks noChangeArrowheads="1"/>
          </p:cNvSpPr>
          <p:nvPr/>
        </p:nvSpPr>
        <p:spPr bwMode="auto">
          <a:xfrm>
            <a:off x="611188" y="3284538"/>
            <a:ext cx="792162" cy="43180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3496" name="Rectangle 8"/>
          <p:cNvSpPr>
            <a:spLocks noChangeArrowheads="1"/>
          </p:cNvSpPr>
          <p:nvPr/>
        </p:nvSpPr>
        <p:spPr bwMode="auto">
          <a:xfrm>
            <a:off x="611188" y="37179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497" name="Rectangle 9"/>
          <p:cNvSpPr>
            <a:spLocks noChangeArrowheads="1"/>
          </p:cNvSpPr>
          <p:nvPr/>
        </p:nvSpPr>
        <p:spPr bwMode="auto">
          <a:xfrm>
            <a:off x="611188" y="41497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498" name="Rectangle 10"/>
          <p:cNvSpPr>
            <a:spLocks noChangeArrowheads="1"/>
          </p:cNvSpPr>
          <p:nvPr/>
        </p:nvSpPr>
        <p:spPr bwMode="auto">
          <a:xfrm>
            <a:off x="611188" y="45815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499" name="Rectangle 11"/>
          <p:cNvSpPr>
            <a:spLocks noChangeArrowheads="1"/>
          </p:cNvSpPr>
          <p:nvPr/>
        </p:nvSpPr>
        <p:spPr bwMode="auto">
          <a:xfrm>
            <a:off x="611188" y="50133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500" name="Rectangle 12"/>
          <p:cNvSpPr>
            <a:spLocks noChangeArrowheads="1"/>
          </p:cNvSpPr>
          <p:nvPr/>
        </p:nvSpPr>
        <p:spPr bwMode="auto">
          <a:xfrm>
            <a:off x="611188" y="544512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501" name="Text Box 13"/>
          <p:cNvSpPr txBox="1">
            <a:spLocks noChangeArrowheads="1"/>
          </p:cNvSpPr>
          <p:nvPr/>
        </p:nvSpPr>
        <p:spPr bwMode="auto">
          <a:xfrm>
            <a:off x="395288" y="1125538"/>
            <a:ext cx="1136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Metadata</a:t>
            </a:r>
          </a:p>
        </p:txBody>
      </p:sp>
      <p:sp>
        <p:nvSpPr>
          <p:cNvPr id="63502" name="Text Box 14"/>
          <p:cNvSpPr txBox="1">
            <a:spLocks noChangeArrowheads="1"/>
          </p:cNvSpPr>
          <p:nvPr/>
        </p:nvSpPr>
        <p:spPr bwMode="auto">
          <a:xfrm>
            <a:off x="6372225" y="1196975"/>
            <a:ext cx="12636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File blocks</a:t>
            </a:r>
          </a:p>
        </p:txBody>
      </p:sp>
      <p:grpSp>
        <p:nvGrpSpPr>
          <p:cNvPr id="63503" name="Group 15"/>
          <p:cNvGrpSpPr>
            <a:grpSpLocks/>
          </p:cNvGrpSpPr>
          <p:nvPr/>
        </p:nvGrpSpPr>
        <p:grpSpPr bwMode="auto">
          <a:xfrm>
            <a:off x="6300788" y="1700213"/>
            <a:ext cx="1512887" cy="3887787"/>
            <a:chOff x="3969" y="1344"/>
            <a:chExt cx="953" cy="2449"/>
          </a:xfrm>
        </p:grpSpPr>
        <p:sp>
          <p:nvSpPr>
            <p:cNvPr id="63524" name="Rectangle 16"/>
            <p:cNvSpPr>
              <a:spLocks noChangeArrowheads="1"/>
            </p:cNvSpPr>
            <p:nvPr/>
          </p:nvSpPr>
          <p:spPr bwMode="auto">
            <a:xfrm>
              <a:off x="3969" y="1753"/>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525" name="Rectangle 17"/>
            <p:cNvSpPr>
              <a:spLocks noChangeArrowheads="1"/>
            </p:cNvSpPr>
            <p:nvPr/>
          </p:nvSpPr>
          <p:spPr bwMode="auto">
            <a:xfrm>
              <a:off x="3969" y="2161"/>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526" name="Rectangle 18"/>
            <p:cNvSpPr>
              <a:spLocks noChangeArrowheads="1"/>
            </p:cNvSpPr>
            <p:nvPr/>
          </p:nvSpPr>
          <p:spPr bwMode="auto">
            <a:xfrm>
              <a:off x="3969" y="202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nvGrpSpPr>
            <p:cNvPr id="63527" name="Group 19"/>
            <p:cNvGrpSpPr>
              <a:grpSpLocks/>
            </p:cNvGrpSpPr>
            <p:nvPr/>
          </p:nvGrpSpPr>
          <p:grpSpPr bwMode="auto">
            <a:xfrm>
              <a:off x="3969" y="1617"/>
              <a:ext cx="953" cy="136"/>
              <a:chOff x="1337" y="1298"/>
              <a:chExt cx="953" cy="136"/>
            </a:xfrm>
          </p:grpSpPr>
          <p:sp>
            <p:nvSpPr>
              <p:cNvPr id="63544" name="Rectangle 20"/>
              <p:cNvSpPr>
                <a:spLocks noChangeArrowheads="1"/>
              </p:cNvSpPr>
              <p:nvPr/>
            </p:nvSpPr>
            <p:spPr bwMode="auto">
              <a:xfrm>
                <a:off x="1337" y="1298"/>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545" name="Rectangle 21"/>
              <p:cNvSpPr>
                <a:spLocks noChangeArrowheads="1"/>
              </p:cNvSpPr>
              <p:nvPr/>
            </p:nvSpPr>
            <p:spPr bwMode="auto">
              <a:xfrm>
                <a:off x="1338" y="1298"/>
                <a:ext cx="816"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grpSp>
        <p:sp>
          <p:nvSpPr>
            <p:cNvPr id="63528" name="Rectangle 22"/>
            <p:cNvSpPr>
              <a:spLocks noChangeArrowheads="1"/>
            </p:cNvSpPr>
            <p:nvPr/>
          </p:nvSpPr>
          <p:spPr bwMode="auto">
            <a:xfrm>
              <a:off x="3969" y="2977"/>
              <a:ext cx="953"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nvGrpSpPr>
            <p:cNvPr id="63529" name="Group 23"/>
            <p:cNvGrpSpPr>
              <a:grpSpLocks/>
            </p:cNvGrpSpPr>
            <p:nvPr/>
          </p:nvGrpSpPr>
          <p:grpSpPr bwMode="auto">
            <a:xfrm>
              <a:off x="3969" y="2433"/>
              <a:ext cx="953" cy="136"/>
              <a:chOff x="3465" y="2251"/>
              <a:chExt cx="953" cy="136"/>
            </a:xfrm>
          </p:grpSpPr>
          <p:sp>
            <p:nvSpPr>
              <p:cNvPr id="63542" name="Rectangle 24"/>
              <p:cNvSpPr>
                <a:spLocks noChangeArrowheads="1"/>
              </p:cNvSpPr>
              <p:nvPr/>
            </p:nvSpPr>
            <p:spPr bwMode="auto">
              <a:xfrm>
                <a:off x="3465" y="2251"/>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3543" name="Rectangle 25"/>
              <p:cNvSpPr>
                <a:spLocks noChangeArrowheads="1"/>
              </p:cNvSpPr>
              <p:nvPr/>
            </p:nvSpPr>
            <p:spPr bwMode="auto">
              <a:xfrm>
                <a:off x="3465" y="2251"/>
                <a:ext cx="409"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63530" name="Rectangle 26"/>
            <p:cNvSpPr>
              <a:spLocks noChangeArrowheads="1"/>
            </p:cNvSpPr>
            <p:nvPr/>
          </p:nvSpPr>
          <p:spPr bwMode="auto">
            <a:xfrm>
              <a:off x="3969" y="188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1" name="Rectangle 27"/>
            <p:cNvSpPr>
              <a:spLocks noChangeArrowheads="1"/>
            </p:cNvSpPr>
            <p:nvPr/>
          </p:nvSpPr>
          <p:spPr bwMode="auto">
            <a:xfrm>
              <a:off x="3969" y="2297"/>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2" name="Rectangle 28"/>
            <p:cNvSpPr>
              <a:spLocks noChangeArrowheads="1"/>
            </p:cNvSpPr>
            <p:nvPr/>
          </p:nvSpPr>
          <p:spPr bwMode="auto">
            <a:xfrm>
              <a:off x="3969" y="256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3" name="Rectangle 29"/>
            <p:cNvSpPr>
              <a:spLocks noChangeArrowheads="1"/>
            </p:cNvSpPr>
            <p:nvPr/>
          </p:nvSpPr>
          <p:spPr bwMode="auto">
            <a:xfrm>
              <a:off x="3969" y="270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4" name="Rectangle 30"/>
            <p:cNvSpPr>
              <a:spLocks noChangeArrowheads="1"/>
            </p:cNvSpPr>
            <p:nvPr/>
          </p:nvSpPr>
          <p:spPr bwMode="auto">
            <a:xfrm>
              <a:off x="3969" y="2841"/>
              <a:ext cx="953" cy="136"/>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535" name="Rectangle 31"/>
            <p:cNvSpPr>
              <a:spLocks noChangeArrowheads="1"/>
            </p:cNvSpPr>
            <p:nvPr/>
          </p:nvSpPr>
          <p:spPr bwMode="auto">
            <a:xfrm>
              <a:off x="3969" y="3113"/>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6" name="Rectangle 32"/>
            <p:cNvSpPr>
              <a:spLocks noChangeArrowheads="1"/>
            </p:cNvSpPr>
            <p:nvPr/>
          </p:nvSpPr>
          <p:spPr bwMode="auto">
            <a:xfrm>
              <a:off x="3969" y="3249"/>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7" name="Rectangle 33"/>
            <p:cNvSpPr>
              <a:spLocks noChangeArrowheads="1"/>
            </p:cNvSpPr>
            <p:nvPr/>
          </p:nvSpPr>
          <p:spPr bwMode="auto">
            <a:xfrm>
              <a:off x="3969" y="1480"/>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8" name="Rectangle 34"/>
            <p:cNvSpPr>
              <a:spLocks noChangeArrowheads="1"/>
            </p:cNvSpPr>
            <p:nvPr/>
          </p:nvSpPr>
          <p:spPr bwMode="auto">
            <a:xfrm>
              <a:off x="3969" y="1344"/>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39" name="Rectangle 35"/>
            <p:cNvSpPr>
              <a:spLocks noChangeArrowheads="1"/>
            </p:cNvSpPr>
            <p:nvPr/>
          </p:nvSpPr>
          <p:spPr bwMode="auto">
            <a:xfrm>
              <a:off x="3969" y="3385"/>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40" name="Rectangle 36"/>
            <p:cNvSpPr>
              <a:spLocks noChangeArrowheads="1"/>
            </p:cNvSpPr>
            <p:nvPr/>
          </p:nvSpPr>
          <p:spPr bwMode="auto">
            <a:xfrm>
              <a:off x="3969" y="3521"/>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3541" name="Rectangle 37"/>
            <p:cNvSpPr>
              <a:spLocks noChangeArrowheads="1"/>
            </p:cNvSpPr>
            <p:nvPr/>
          </p:nvSpPr>
          <p:spPr bwMode="auto">
            <a:xfrm>
              <a:off x="3969" y="3657"/>
              <a:ext cx="953" cy="136"/>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sp>
        <p:nvSpPr>
          <p:cNvPr id="63504" name="Text Box 38"/>
          <p:cNvSpPr txBox="1">
            <a:spLocks noChangeArrowheads="1"/>
          </p:cNvSpPr>
          <p:nvPr/>
        </p:nvSpPr>
        <p:spPr bwMode="auto">
          <a:xfrm>
            <a:off x="2339975" y="1125538"/>
            <a:ext cx="18859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Table of pointers</a:t>
            </a:r>
          </a:p>
        </p:txBody>
      </p:sp>
      <p:grpSp>
        <p:nvGrpSpPr>
          <p:cNvPr id="5" name="Group 39"/>
          <p:cNvGrpSpPr>
            <a:grpSpLocks/>
          </p:cNvGrpSpPr>
          <p:nvPr/>
        </p:nvGrpSpPr>
        <p:grpSpPr bwMode="auto">
          <a:xfrm>
            <a:off x="1116013" y="1989138"/>
            <a:ext cx="5184775" cy="215900"/>
            <a:chOff x="703" y="1253"/>
            <a:chExt cx="3266" cy="136"/>
          </a:xfrm>
        </p:grpSpPr>
        <p:sp>
          <p:nvSpPr>
            <p:cNvPr id="63521" name="Rectangle 40"/>
            <p:cNvSpPr>
              <a:spLocks noChangeArrowheads="1"/>
            </p:cNvSpPr>
            <p:nvPr/>
          </p:nvSpPr>
          <p:spPr bwMode="auto">
            <a:xfrm>
              <a:off x="1973" y="1253"/>
              <a:ext cx="181" cy="90"/>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3522" name="Line 41"/>
            <p:cNvSpPr>
              <a:spLocks noChangeShapeType="1"/>
            </p:cNvSpPr>
            <p:nvPr/>
          </p:nvSpPr>
          <p:spPr bwMode="auto">
            <a:xfrm flipV="1">
              <a:off x="703" y="1298"/>
              <a:ext cx="1270"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3523" name="Line 42"/>
            <p:cNvSpPr>
              <a:spLocks noChangeShapeType="1"/>
            </p:cNvSpPr>
            <p:nvPr/>
          </p:nvSpPr>
          <p:spPr bwMode="auto">
            <a:xfrm>
              <a:off x="2064" y="1298"/>
              <a:ext cx="1905"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 name="Group 43"/>
          <p:cNvGrpSpPr>
            <a:grpSpLocks/>
          </p:cNvGrpSpPr>
          <p:nvPr/>
        </p:nvGrpSpPr>
        <p:grpSpPr bwMode="auto">
          <a:xfrm>
            <a:off x="1116013" y="2492375"/>
            <a:ext cx="5184775" cy="1657350"/>
            <a:chOff x="703" y="1570"/>
            <a:chExt cx="3266" cy="1044"/>
          </a:xfrm>
        </p:grpSpPr>
        <p:sp>
          <p:nvSpPr>
            <p:cNvPr id="63514" name="Rectangle 44"/>
            <p:cNvSpPr>
              <a:spLocks noChangeArrowheads="1"/>
            </p:cNvSpPr>
            <p:nvPr/>
          </p:nvSpPr>
          <p:spPr bwMode="auto">
            <a:xfrm>
              <a:off x="1973" y="1707"/>
              <a:ext cx="181" cy="9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515" name="Rectangle 45"/>
            <p:cNvSpPr>
              <a:spLocks noChangeArrowheads="1"/>
            </p:cNvSpPr>
            <p:nvPr/>
          </p:nvSpPr>
          <p:spPr bwMode="auto">
            <a:xfrm>
              <a:off x="1973" y="1797"/>
              <a:ext cx="181" cy="9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516" name="Rectangle 46"/>
            <p:cNvSpPr>
              <a:spLocks noChangeArrowheads="1"/>
            </p:cNvSpPr>
            <p:nvPr/>
          </p:nvSpPr>
          <p:spPr bwMode="auto">
            <a:xfrm>
              <a:off x="1973" y="1888"/>
              <a:ext cx="181" cy="9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3517" name="Line 47"/>
            <p:cNvSpPr>
              <a:spLocks noChangeShapeType="1"/>
            </p:cNvSpPr>
            <p:nvPr/>
          </p:nvSpPr>
          <p:spPr bwMode="auto">
            <a:xfrm flipV="1">
              <a:off x="703" y="1752"/>
              <a:ext cx="1270"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3518" name="Line 48"/>
            <p:cNvSpPr>
              <a:spLocks noChangeShapeType="1"/>
            </p:cNvSpPr>
            <p:nvPr/>
          </p:nvSpPr>
          <p:spPr bwMode="auto">
            <a:xfrm flipV="1">
              <a:off x="2064" y="1570"/>
              <a:ext cx="1905" cy="182"/>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3519" name="Line 49"/>
            <p:cNvSpPr>
              <a:spLocks noChangeShapeType="1"/>
            </p:cNvSpPr>
            <p:nvPr/>
          </p:nvSpPr>
          <p:spPr bwMode="auto">
            <a:xfrm>
              <a:off x="2064" y="1842"/>
              <a:ext cx="1905" cy="137"/>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3520" name="Line 50"/>
            <p:cNvSpPr>
              <a:spLocks noChangeShapeType="1"/>
            </p:cNvSpPr>
            <p:nvPr/>
          </p:nvSpPr>
          <p:spPr bwMode="auto">
            <a:xfrm>
              <a:off x="2064" y="1933"/>
              <a:ext cx="1905" cy="68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7" name="Group 51"/>
          <p:cNvGrpSpPr>
            <a:grpSpLocks/>
          </p:cNvGrpSpPr>
          <p:nvPr/>
        </p:nvGrpSpPr>
        <p:grpSpPr bwMode="auto">
          <a:xfrm>
            <a:off x="1116013" y="3500438"/>
            <a:ext cx="5184775" cy="865187"/>
            <a:chOff x="703" y="2205"/>
            <a:chExt cx="3266" cy="545"/>
          </a:xfrm>
        </p:grpSpPr>
        <p:sp>
          <p:nvSpPr>
            <p:cNvPr id="63509" name="Rectangle 52"/>
            <p:cNvSpPr>
              <a:spLocks noChangeArrowheads="1"/>
            </p:cNvSpPr>
            <p:nvPr/>
          </p:nvSpPr>
          <p:spPr bwMode="auto">
            <a:xfrm>
              <a:off x="1973" y="2205"/>
              <a:ext cx="181" cy="9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3510" name="Rectangle 53"/>
            <p:cNvSpPr>
              <a:spLocks noChangeArrowheads="1"/>
            </p:cNvSpPr>
            <p:nvPr/>
          </p:nvSpPr>
          <p:spPr bwMode="auto">
            <a:xfrm>
              <a:off x="1973" y="2296"/>
              <a:ext cx="181" cy="9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3511" name="Line 54"/>
            <p:cNvSpPr>
              <a:spLocks noChangeShapeType="1"/>
            </p:cNvSpPr>
            <p:nvPr/>
          </p:nvSpPr>
          <p:spPr bwMode="auto">
            <a:xfrm>
              <a:off x="703" y="2205"/>
              <a:ext cx="1270" cy="46"/>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3512" name="Line 55"/>
            <p:cNvSpPr>
              <a:spLocks noChangeShapeType="1"/>
            </p:cNvSpPr>
            <p:nvPr/>
          </p:nvSpPr>
          <p:spPr bwMode="auto">
            <a:xfrm>
              <a:off x="2064" y="2251"/>
              <a:ext cx="1905" cy="499"/>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3513" name="Line 56"/>
            <p:cNvSpPr>
              <a:spLocks noChangeShapeType="1"/>
            </p:cNvSpPr>
            <p:nvPr/>
          </p:nvSpPr>
          <p:spPr bwMode="auto">
            <a:xfrm flipV="1">
              <a:off x="2064" y="2251"/>
              <a:ext cx="1905" cy="9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245241" name="Text Box 57"/>
          <p:cNvSpPr txBox="1">
            <a:spLocks noChangeArrowheads="1"/>
          </p:cNvSpPr>
          <p:nvPr/>
        </p:nvSpPr>
        <p:spPr bwMode="auto">
          <a:xfrm>
            <a:off x="1511300" y="4546600"/>
            <a:ext cx="4326826" cy="15491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50000"/>
              </a:lnSpc>
              <a:buClr>
                <a:srgbClr val="33CC33"/>
              </a:buClr>
              <a:buFont typeface="Wingdings" pitchFamily="2" charset="2"/>
              <a:buChar char="C"/>
            </a:pPr>
            <a:r>
              <a:rPr lang="en-US" sz="1600" b="0" dirty="0"/>
              <a:t> good random and sequential access</a:t>
            </a:r>
          </a:p>
          <a:p>
            <a:pPr>
              <a:lnSpc>
                <a:spcPct val="150000"/>
              </a:lnSpc>
              <a:buClr>
                <a:srgbClr val="33CC33"/>
              </a:buClr>
              <a:buFont typeface="Wingdings" pitchFamily="2" charset="2"/>
              <a:buChar char="C"/>
            </a:pPr>
            <a:r>
              <a:rPr lang="en-US" sz="1600" b="0" dirty="0"/>
              <a:t> main structure small, extra blocks if needed</a:t>
            </a:r>
          </a:p>
          <a:p>
            <a:pPr>
              <a:lnSpc>
                <a:spcPct val="150000"/>
              </a:lnSpc>
              <a:buClr>
                <a:schemeClr val="hlink"/>
              </a:buClr>
              <a:buFont typeface="Wingdings" pitchFamily="2" charset="2"/>
              <a:buChar char="D"/>
            </a:pPr>
            <a:r>
              <a:rPr lang="en-US" sz="1600" b="0" dirty="0"/>
              <a:t> uses one indirect block regardless of size</a:t>
            </a:r>
          </a:p>
          <a:p>
            <a:pPr>
              <a:lnSpc>
                <a:spcPct val="150000"/>
              </a:lnSpc>
              <a:buClr>
                <a:schemeClr val="hlink"/>
              </a:buClr>
              <a:buFont typeface="Wingdings" pitchFamily="2" charset="2"/>
              <a:buChar char="D"/>
            </a:pPr>
            <a:r>
              <a:rPr lang="en-US" sz="1600" b="0" dirty="0"/>
              <a:t> can be too small for large files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45241"/>
                                        </p:tgtEl>
                                        <p:attrNameLst>
                                          <p:attrName>style.visibility</p:attrName>
                                        </p:attrNameLst>
                                      </p:cBhvr>
                                      <p:to>
                                        <p:strVal val="visible"/>
                                      </p:to>
                                    </p:set>
                                    <p:animEffect transition="in" filter="dissolve">
                                      <p:cBhvr>
                                        <p:cTn id="20" dur="500"/>
                                        <p:tgtEl>
                                          <p:spTgt spid="1245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5241"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en-US"/>
              <a:t>Unix/Linux Example: FFS, UFS, …</a:t>
            </a:r>
          </a:p>
        </p:txBody>
      </p:sp>
      <p:grpSp>
        <p:nvGrpSpPr>
          <p:cNvPr id="64515" name="Group 3"/>
          <p:cNvGrpSpPr>
            <a:grpSpLocks/>
          </p:cNvGrpSpPr>
          <p:nvPr/>
        </p:nvGrpSpPr>
        <p:grpSpPr bwMode="auto">
          <a:xfrm>
            <a:off x="323850" y="1341438"/>
            <a:ext cx="1584325" cy="2376487"/>
            <a:chOff x="884" y="2704"/>
            <a:chExt cx="499" cy="1497"/>
          </a:xfrm>
        </p:grpSpPr>
        <p:sp>
          <p:nvSpPr>
            <p:cNvPr id="64640" name="Rectangle 4"/>
            <p:cNvSpPr>
              <a:spLocks noChangeArrowheads="1"/>
            </p:cNvSpPr>
            <p:nvPr/>
          </p:nvSpPr>
          <p:spPr bwMode="auto">
            <a:xfrm>
              <a:off x="884" y="2704"/>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mode</a:t>
              </a:r>
            </a:p>
          </p:txBody>
        </p:sp>
        <p:sp>
          <p:nvSpPr>
            <p:cNvPr id="64641" name="Rectangle 5"/>
            <p:cNvSpPr>
              <a:spLocks noChangeArrowheads="1"/>
            </p:cNvSpPr>
            <p:nvPr/>
          </p:nvSpPr>
          <p:spPr bwMode="auto">
            <a:xfrm>
              <a:off x="884" y="2840"/>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owner</a:t>
              </a:r>
            </a:p>
          </p:txBody>
        </p:sp>
        <p:sp>
          <p:nvSpPr>
            <p:cNvPr id="64642" name="Rectangle 6"/>
            <p:cNvSpPr>
              <a:spLocks noChangeArrowheads="1"/>
            </p:cNvSpPr>
            <p:nvPr/>
          </p:nvSpPr>
          <p:spPr bwMode="auto">
            <a:xfrm>
              <a:off x="884" y="2976"/>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a:t>
              </a:r>
            </a:p>
          </p:txBody>
        </p:sp>
        <p:sp>
          <p:nvSpPr>
            <p:cNvPr id="64643" name="Rectangle 7"/>
            <p:cNvSpPr>
              <a:spLocks noChangeArrowheads="1"/>
            </p:cNvSpPr>
            <p:nvPr/>
          </p:nvSpPr>
          <p:spPr bwMode="auto">
            <a:xfrm>
              <a:off x="884" y="3113"/>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0</a:t>
              </a:r>
            </a:p>
          </p:txBody>
        </p:sp>
        <p:sp>
          <p:nvSpPr>
            <p:cNvPr id="64644" name="Rectangle 8"/>
            <p:cNvSpPr>
              <a:spLocks noChangeArrowheads="1"/>
            </p:cNvSpPr>
            <p:nvPr/>
          </p:nvSpPr>
          <p:spPr bwMode="auto">
            <a:xfrm>
              <a:off x="884" y="3249"/>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1</a:t>
              </a:r>
            </a:p>
          </p:txBody>
        </p:sp>
        <p:sp>
          <p:nvSpPr>
            <p:cNvPr id="64645" name="Rectangle 9"/>
            <p:cNvSpPr>
              <a:spLocks noChangeArrowheads="1"/>
            </p:cNvSpPr>
            <p:nvPr/>
          </p:nvSpPr>
          <p:spPr bwMode="auto">
            <a:xfrm>
              <a:off x="884" y="3385"/>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a:t>
              </a:r>
            </a:p>
          </p:txBody>
        </p:sp>
        <p:sp>
          <p:nvSpPr>
            <p:cNvPr id="64646" name="Rectangle 10"/>
            <p:cNvSpPr>
              <a:spLocks noChangeArrowheads="1"/>
            </p:cNvSpPr>
            <p:nvPr/>
          </p:nvSpPr>
          <p:spPr bwMode="auto">
            <a:xfrm>
              <a:off x="884" y="3521"/>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10</a:t>
              </a:r>
            </a:p>
          </p:txBody>
        </p:sp>
        <p:sp>
          <p:nvSpPr>
            <p:cNvPr id="64647" name="Rectangle 11"/>
            <p:cNvSpPr>
              <a:spLocks noChangeArrowheads="1"/>
            </p:cNvSpPr>
            <p:nvPr/>
          </p:nvSpPr>
          <p:spPr bwMode="auto">
            <a:xfrm>
              <a:off x="884" y="3657"/>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Direct block 11</a:t>
              </a:r>
            </a:p>
          </p:txBody>
        </p:sp>
        <p:sp>
          <p:nvSpPr>
            <p:cNvPr id="64648" name="Rectangle 12"/>
            <p:cNvSpPr>
              <a:spLocks noChangeArrowheads="1"/>
            </p:cNvSpPr>
            <p:nvPr/>
          </p:nvSpPr>
          <p:spPr bwMode="auto">
            <a:xfrm>
              <a:off x="884" y="3793"/>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Single indirect</a:t>
              </a:r>
            </a:p>
          </p:txBody>
        </p:sp>
        <p:sp>
          <p:nvSpPr>
            <p:cNvPr id="64649" name="Rectangle 13"/>
            <p:cNvSpPr>
              <a:spLocks noChangeArrowheads="1"/>
            </p:cNvSpPr>
            <p:nvPr/>
          </p:nvSpPr>
          <p:spPr bwMode="auto">
            <a:xfrm>
              <a:off x="884" y="3929"/>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Double indirect</a:t>
              </a:r>
            </a:p>
          </p:txBody>
        </p:sp>
        <p:sp>
          <p:nvSpPr>
            <p:cNvPr id="64650" name="Rectangle 14"/>
            <p:cNvSpPr>
              <a:spLocks noChangeArrowheads="1"/>
            </p:cNvSpPr>
            <p:nvPr/>
          </p:nvSpPr>
          <p:spPr bwMode="auto">
            <a:xfrm>
              <a:off x="884" y="4065"/>
              <a:ext cx="499" cy="13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Triple indirect</a:t>
              </a:r>
            </a:p>
          </p:txBody>
        </p:sp>
      </p:grpSp>
      <p:grpSp>
        <p:nvGrpSpPr>
          <p:cNvPr id="3" name="Group 15"/>
          <p:cNvGrpSpPr>
            <a:grpSpLocks/>
          </p:cNvGrpSpPr>
          <p:nvPr/>
        </p:nvGrpSpPr>
        <p:grpSpPr bwMode="auto">
          <a:xfrm>
            <a:off x="4932363" y="1268413"/>
            <a:ext cx="1728787" cy="1223962"/>
            <a:chOff x="3107" y="799"/>
            <a:chExt cx="1089" cy="771"/>
          </a:xfrm>
        </p:grpSpPr>
        <p:sp>
          <p:nvSpPr>
            <p:cNvPr id="64636" name="Rectangle 16"/>
            <p:cNvSpPr>
              <a:spLocks noChangeArrowheads="1"/>
            </p:cNvSpPr>
            <p:nvPr/>
          </p:nvSpPr>
          <p:spPr bwMode="auto">
            <a:xfrm>
              <a:off x="3107" y="799"/>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37" name="Rectangle 17"/>
            <p:cNvSpPr>
              <a:spLocks noChangeArrowheads="1"/>
            </p:cNvSpPr>
            <p:nvPr/>
          </p:nvSpPr>
          <p:spPr bwMode="auto">
            <a:xfrm>
              <a:off x="3198" y="890"/>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38" name="Rectangle 18"/>
            <p:cNvSpPr>
              <a:spLocks noChangeArrowheads="1"/>
            </p:cNvSpPr>
            <p:nvPr/>
          </p:nvSpPr>
          <p:spPr bwMode="auto">
            <a:xfrm>
              <a:off x="3470" y="1162"/>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39" name="Rectangle 19"/>
            <p:cNvSpPr>
              <a:spLocks noChangeArrowheads="1"/>
            </p:cNvSpPr>
            <p:nvPr/>
          </p:nvSpPr>
          <p:spPr bwMode="auto">
            <a:xfrm>
              <a:off x="3561" y="1253"/>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grpSp>
        <p:nvGrpSpPr>
          <p:cNvPr id="4" name="Group 20"/>
          <p:cNvGrpSpPr>
            <a:grpSpLocks/>
          </p:cNvGrpSpPr>
          <p:nvPr/>
        </p:nvGrpSpPr>
        <p:grpSpPr bwMode="auto">
          <a:xfrm>
            <a:off x="1908175" y="1557338"/>
            <a:ext cx="3743325" cy="1439862"/>
            <a:chOff x="1202" y="981"/>
            <a:chExt cx="2358" cy="907"/>
          </a:xfrm>
        </p:grpSpPr>
        <p:sp>
          <p:nvSpPr>
            <p:cNvPr id="64632" name="Line 21"/>
            <p:cNvSpPr>
              <a:spLocks noChangeShapeType="1"/>
            </p:cNvSpPr>
            <p:nvPr/>
          </p:nvSpPr>
          <p:spPr bwMode="auto">
            <a:xfrm flipV="1">
              <a:off x="1202" y="981"/>
              <a:ext cx="1905" cy="363"/>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633" name="Line 22"/>
            <p:cNvSpPr>
              <a:spLocks noChangeShapeType="1"/>
            </p:cNvSpPr>
            <p:nvPr/>
          </p:nvSpPr>
          <p:spPr bwMode="auto">
            <a:xfrm flipV="1">
              <a:off x="1202" y="1071"/>
              <a:ext cx="1996" cy="409"/>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634" name="Line 23"/>
            <p:cNvSpPr>
              <a:spLocks noChangeShapeType="1"/>
            </p:cNvSpPr>
            <p:nvPr/>
          </p:nvSpPr>
          <p:spPr bwMode="auto">
            <a:xfrm flipV="1">
              <a:off x="1202" y="1344"/>
              <a:ext cx="2268" cy="408"/>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635" name="Line 24"/>
            <p:cNvSpPr>
              <a:spLocks noChangeShapeType="1"/>
            </p:cNvSpPr>
            <p:nvPr/>
          </p:nvSpPr>
          <p:spPr bwMode="auto">
            <a:xfrm flipV="1">
              <a:off x="1202" y="1434"/>
              <a:ext cx="2358" cy="454"/>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5" name="Group 25"/>
          <p:cNvGrpSpPr>
            <a:grpSpLocks/>
          </p:cNvGrpSpPr>
          <p:nvPr/>
        </p:nvGrpSpPr>
        <p:grpSpPr bwMode="auto">
          <a:xfrm>
            <a:off x="3059113" y="2997200"/>
            <a:ext cx="503237" cy="650875"/>
            <a:chOff x="1202" y="2205"/>
            <a:chExt cx="317" cy="410"/>
          </a:xfrm>
        </p:grpSpPr>
        <p:sp>
          <p:nvSpPr>
            <p:cNvPr id="64627" name="Rectangle 26"/>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8" name="Rectangle 27"/>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9" name="Rectangle 28"/>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30" name="Rectangle 29"/>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31" name="Rectangle 30"/>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6" name="Group 31"/>
          <p:cNvGrpSpPr>
            <a:grpSpLocks/>
          </p:cNvGrpSpPr>
          <p:nvPr/>
        </p:nvGrpSpPr>
        <p:grpSpPr bwMode="auto">
          <a:xfrm>
            <a:off x="6011863" y="2563813"/>
            <a:ext cx="1655762" cy="1368425"/>
            <a:chOff x="3787" y="1615"/>
            <a:chExt cx="1043" cy="862"/>
          </a:xfrm>
        </p:grpSpPr>
        <p:sp>
          <p:nvSpPr>
            <p:cNvPr id="64623" name="Rectangle 32"/>
            <p:cNvSpPr>
              <a:spLocks noChangeArrowheads="1"/>
            </p:cNvSpPr>
            <p:nvPr/>
          </p:nvSpPr>
          <p:spPr bwMode="auto">
            <a:xfrm>
              <a:off x="3787" y="1615"/>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24" name="Rectangle 33"/>
            <p:cNvSpPr>
              <a:spLocks noChangeArrowheads="1"/>
            </p:cNvSpPr>
            <p:nvPr/>
          </p:nvSpPr>
          <p:spPr bwMode="auto">
            <a:xfrm>
              <a:off x="3878" y="1706"/>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25" name="Rectangle 34"/>
            <p:cNvSpPr>
              <a:spLocks noChangeArrowheads="1"/>
            </p:cNvSpPr>
            <p:nvPr/>
          </p:nvSpPr>
          <p:spPr bwMode="auto">
            <a:xfrm>
              <a:off x="4104" y="2070"/>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626" name="Rectangle 35"/>
            <p:cNvSpPr>
              <a:spLocks noChangeArrowheads="1"/>
            </p:cNvSpPr>
            <p:nvPr/>
          </p:nvSpPr>
          <p:spPr bwMode="auto">
            <a:xfrm>
              <a:off x="4195" y="2160"/>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sp>
        <p:nvSpPr>
          <p:cNvPr id="1246244" name="Line 36"/>
          <p:cNvSpPr>
            <a:spLocks noChangeShapeType="1"/>
          </p:cNvSpPr>
          <p:nvPr/>
        </p:nvSpPr>
        <p:spPr bwMode="auto">
          <a:xfrm flipV="1">
            <a:off x="1908175" y="3068638"/>
            <a:ext cx="1150938" cy="144462"/>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nvGrpSpPr>
          <p:cNvPr id="7" name="Group 37"/>
          <p:cNvGrpSpPr>
            <a:grpSpLocks/>
          </p:cNvGrpSpPr>
          <p:nvPr/>
        </p:nvGrpSpPr>
        <p:grpSpPr bwMode="auto">
          <a:xfrm>
            <a:off x="2555875" y="3860800"/>
            <a:ext cx="503238" cy="650875"/>
            <a:chOff x="1202" y="2205"/>
            <a:chExt cx="317" cy="410"/>
          </a:xfrm>
        </p:grpSpPr>
        <p:sp>
          <p:nvSpPr>
            <p:cNvPr id="64618" name="Rectangle 38"/>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9" name="Rectangle 39"/>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0" name="Rectangle 40"/>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21" name="Rectangle 41"/>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22" name="Rectangle 42"/>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8" name="Group 43"/>
          <p:cNvGrpSpPr>
            <a:grpSpLocks/>
          </p:cNvGrpSpPr>
          <p:nvPr/>
        </p:nvGrpSpPr>
        <p:grpSpPr bwMode="auto">
          <a:xfrm>
            <a:off x="1258888" y="5084763"/>
            <a:ext cx="503237" cy="650875"/>
            <a:chOff x="1202" y="2205"/>
            <a:chExt cx="317" cy="410"/>
          </a:xfrm>
        </p:grpSpPr>
        <p:sp>
          <p:nvSpPr>
            <p:cNvPr id="64613" name="Rectangle 44"/>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4" name="Rectangle 45"/>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5" name="Rectangle 46"/>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16" name="Rectangle 47"/>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7" name="Rectangle 48"/>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1246257" name="Line 49"/>
          <p:cNvSpPr>
            <a:spLocks noChangeShapeType="1"/>
          </p:cNvSpPr>
          <p:nvPr/>
        </p:nvSpPr>
        <p:spPr bwMode="auto">
          <a:xfrm>
            <a:off x="1908175" y="3429000"/>
            <a:ext cx="647700" cy="504825"/>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nvGrpSpPr>
          <p:cNvPr id="9" name="Group 50"/>
          <p:cNvGrpSpPr>
            <a:grpSpLocks/>
          </p:cNvGrpSpPr>
          <p:nvPr/>
        </p:nvGrpSpPr>
        <p:grpSpPr bwMode="auto">
          <a:xfrm>
            <a:off x="3708400" y="3860800"/>
            <a:ext cx="503238" cy="650875"/>
            <a:chOff x="1202" y="2205"/>
            <a:chExt cx="317" cy="410"/>
          </a:xfrm>
        </p:grpSpPr>
        <p:sp>
          <p:nvSpPr>
            <p:cNvPr id="64608" name="Rectangle 51"/>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9" name="Rectangle 52"/>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0" name="Rectangle 53"/>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11" name="Rectangle 54"/>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12" name="Rectangle 55"/>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0" name="Group 56"/>
          <p:cNvGrpSpPr>
            <a:grpSpLocks/>
          </p:cNvGrpSpPr>
          <p:nvPr/>
        </p:nvGrpSpPr>
        <p:grpSpPr bwMode="auto">
          <a:xfrm>
            <a:off x="3851275" y="3933825"/>
            <a:ext cx="503238" cy="650875"/>
            <a:chOff x="1202" y="2205"/>
            <a:chExt cx="317" cy="410"/>
          </a:xfrm>
        </p:grpSpPr>
        <p:sp>
          <p:nvSpPr>
            <p:cNvPr id="64603" name="Rectangle 57"/>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4" name="Rectangle 58"/>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5" name="Rectangle 59"/>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06" name="Rectangle 60"/>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7" name="Rectangle 61"/>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1" name="Group 62"/>
          <p:cNvGrpSpPr>
            <a:grpSpLocks/>
          </p:cNvGrpSpPr>
          <p:nvPr/>
        </p:nvGrpSpPr>
        <p:grpSpPr bwMode="auto">
          <a:xfrm>
            <a:off x="3708400" y="4652963"/>
            <a:ext cx="503238" cy="650875"/>
            <a:chOff x="1202" y="2205"/>
            <a:chExt cx="317" cy="410"/>
          </a:xfrm>
        </p:grpSpPr>
        <p:sp>
          <p:nvSpPr>
            <p:cNvPr id="64598" name="Rectangle 63"/>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9" name="Rectangle 64"/>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0" name="Rectangle 65"/>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601" name="Rectangle 66"/>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602" name="Rectangle 67"/>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2" name="Group 68"/>
          <p:cNvGrpSpPr>
            <a:grpSpLocks/>
          </p:cNvGrpSpPr>
          <p:nvPr/>
        </p:nvGrpSpPr>
        <p:grpSpPr bwMode="auto">
          <a:xfrm>
            <a:off x="3851275" y="4724400"/>
            <a:ext cx="503238" cy="650875"/>
            <a:chOff x="1202" y="2205"/>
            <a:chExt cx="317" cy="410"/>
          </a:xfrm>
        </p:grpSpPr>
        <p:sp>
          <p:nvSpPr>
            <p:cNvPr id="64593" name="Rectangle 69"/>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4" name="Rectangle 70"/>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5" name="Rectangle 71"/>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596" name="Rectangle 72"/>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97" name="Rectangle 73"/>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13" name="Group 74"/>
          <p:cNvGrpSpPr>
            <a:grpSpLocks/>
          </p:cNvGrpSpPr>
          <p:nvPr/>
        </p:nvGrpSpPr>
        <p:grpSpPr bwMode="auto">
          <a:xfrm>
            <a:off x="3563938" y="2852738"/>
            <a:ext cx="3095625" cy="792162"/>
            <a:chOff x="2245" y="1797"/>
            <a:chExt cx="1950" cy="499"/>
          </a:xfrm>
        </p:grpSpPr>
        <p:grpSp>
          <p:nvGrpSpPr>
            <p:cNvPr id="64584" name="Group 75"/>
            <p:cNvGrpSpPr>
              <a:grpSpLocks/>
            </p:cNvGrpSpPr>
            <p:nvPr/>
          </p:nvGrpSpPr>
          <p:grpSpPr bwMode="auto">
            <a:xfrm>
              <a:off x="2245" y="1797"/>
              <a:ext cx="1950" cy="499"/>
              <a:chOff x="2245" y="1797"/>
              <a:chExt cx="1950" cy="499"/>
            </a:xfrm>
          </p:grpSpPr>
          <p:sp>
            <p:nvSpPr>
              <p:cNvPr id="64589" name="Line 76"/>
              <p:cNvSpPr>
                <a:spLocks noChangeShapeType="1"/>
              </p:cNvSpPr>
              <p:nvPr/>
            </p:nvSpPr>
            <p:spPr bwMode="auto">
              <a:xfrm flipV="1">
                <a:off x="2245" y="1797"/>
                <a:ext cx="1542"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90" name="Line 77"/>
              <p:cNvSpPr>
                <a:spLocks noChangeShapeType="1"/>
              </p:cNvSpPr>
              <p:nvPr/>
            </p:nvSpPr>
            <p:spPr bwMode="auto">
              <a:xfrm flipV="1">
                <a:off x="2245" y="1842"/>
                <a:ext cx="1633"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91" name="Line 78"/>
              <p:cNvSpPr>
                <a:spLocks noChangeShapeType="1"/>
              </p:cNvSpPr>
              <p:nvPr/>
            </p:nvSpPr>
            <p:spPr bwMode="auto">
              <a:xfrm flipV="1">
                <a:off x="2245" y="2205"/>
                <a:ext cx="1860" cy="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92" name="Line 79"/>
              <p:cNvSpPr>
                <a:spLocks noChangeShapeType="1"/>
              </p:cNvSpPr>
              <p:nvPr/>
            </p:nvSpPr>
            <p:spPr bwMode="auto">
              <a:xfrm>
                <a:off x="2245" y="2252"/>
                <a:ext cx="1950" cy="44"/>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4585" name="Group 80"/>
            <p:cNvGrpSpPr>
              <a:grpSpLocks/>
            </p:cNvGrpSpPr>
            <p:nvPr/>
          </p:nvGrpSpPr>
          <p:grpSpPr bwMode="auto">
            <a:xfrm>
              <a:off x="2245" y="1979"/>
              <a:ext cx="499" cy="181"/>
              <a:chOff x="2245" y="1979"/>
              <a:chExt cx="499" cy="181"/>
            </a:xfrm>
          </p:grpSpPr>
          <p:sp>
            <p:nvSpPr>
              <p:cNvPr id="64586" name="Line 81"/>
              <p:cNvSpPr>
                <a:spLocks noChangeShapeType="1"/>
              </p:cNvSpPr>
              <p:nvPr/>
            </p:nvSpPr>
            <p:spPr bwMode="auto">
              <a:xfrm>
                <a:off x="2245" y="1979"/>
                <a:ext cx="499"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87" name="Line 82"/>
              <p:cNvSpPr>
                <a:spLocks noChangeShapeType="1"/>
              </p:cNvSpPr>
              <p:nvPr/>
            </p:nvSpPr>
            <p:spPr bwMode="auto">
              <a:xfrm>
                <a:off x="2245" y="2160"/>
                <a:ext cx="499"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88" name="Line 83"/>
              <p:cNvSpPr>
                <a:spLocks noChangeShapeType="1"/>
              </p:cNvSpPr>
              <p:nvPr/>
            </p:nvSpPr>
            <p:spPr bwMode="auto">
              <a:xfrm>
                <a:off x="2245" y="2069"/>
                <a:ext cx="499"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grpSp>
        <p:nvGrpSpPr>
          <p:cNvPr id="16" name="Group 84"/>
          <p:cNvGrpSpPr>
            <a:grpSpLocks/>
          </p:cNvGrpSpPr>
          <p:nvPr/>
        </p:nvGrpSpPr>
        <p:grpSpPr bwMode="auto">
          <a:xfrm>
            <a:off x="3059113" y="3860800"/>
            <a:ext cx="792162" cy="936625"/>
            <a:chOff x="1927" y="2432"/>
            <a:chExt cx="499" cy="590"/>
          </a:xfrm>
        </p:grpSpPr>
        <p:sp>
          <p:nvSpPr>
            <p:cNvPr id="64576" name="Line 85"/>
            <p:cNvSpPr>
              <a:spLocks noChangeShapeType="1"/>
            </p:cNvSpPr>
            <p:nvPr/>
          </p:nvSpPr>
          <p:spPr bwMode="auto">
            <a:xfrm>
              <a:off x="1927" y="2432"/>
              <a:ext cx="409" cy="46"/>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77" name="Line 86"/>
            <p:cNvSpPr>
              <a:spLocks noChangeShapeType="1"/>
            </p:cNvSpPr>
            <p:nvPr/>
          </p:nvSpPr>
          <p:spPr bwMode="auto">
            <a:xfrm>
              <a:off x="1927" y="2478"/>
              <a:ext cx="499" cy="45"/>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78" name="Line 87"/>
            <p:cNvSpPr>
              <a:spLocks noChangeShapeType="1"/>
            </p:cNvSpPr>
            <p:nvPr/>
          </p:nvSpPr>
          <p:spPr bwMode="auto">
            <a:xfrm>
              <a:off x="1927" y="2750"/>
              <a:ext cx="409"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79" name="Line 88"/>
            <p:cNvSpPr>
              <a:spLocks noChangeShapeType="1"/>
            </p:cNvSpPr>
            <p:nvPr/>
          </p:nvSpPr>
          <p:spPr bwMode="auto">
            <a:xfrm>
              <a:off x="1927" y="2795"/>
              <a:ext cx="499" cy="227"/>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nvGrpSpPr>
            <p:cNvPr id="64580" name="Group 89"/>
            <p:cNvGrpSpPr>
              <a:grpSpLocks/>
            </p:cNvGrpSpPr>
            <p:nvPr/>
          </p:nvGrpSpPr>
          <p:grpSpPr bwMode="auto">
            <a:xfrm>
              <a:off x="1927" y="2523"/>
              <a:ext cx="363" cy="272"/>
              <a:chOff x="1927" y="2523"/>
              <a:chExt cx="363" cy="272"/>
            </a:xfrm>
          </p:grpSpPr>
          <p:sp>
            <p:nvSpPr>
              <p:cNvPr id="64581" name="Line 90"/>
              <p:cNvSpPr>
                <a:spLocks noChangeShapeType="1"/>
              </p:cNvSpPr>
              <p:nvPr/>
            </p:nvSpPr>
            <p:spPr bwMode="auto">
              <a:xfrm>
                <a:off x="1927" y="2523"/>
                <a:ext cx="31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82" name="Line 91"/>
              <p:cNvSpPr>
                <a:spLocks noChangeShapeType="1"/>
              </p:cNvSpPr>
              <p:nvPr/>
            </p:nvSpPr>
            <p:spPr bwMode="auto">
              <a:xfrm>
                <a:off x="1927" y="2704"/>
                <a:ext cx="318" cy="91"/>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83" name="Line 92"/>
              <p:cNvSpPr>
                <a:spLocks noChangeShapeType="1"/>
              </p:cNvSpPr>
              <p:nvPr/>
            </p:nvSpPr>
            <p:spPr bwMode="auto">
              <a:xfrm>
                <a:off x="1927" y="2614"/>
                <a:ext cx="363" cy="9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grpSp>
        <p:nvGrpSpPr>
          <p:cNvPr id="18" name="Group 93"/>
          <p:cNvGrpSpPr>
            <a:grpSpLocks/>
          </p:cNvGrpSpPr>
          <p:nvPr/>
        </p:nvGrpSpPr>
        <p:grpSpPr bwMode="auto">
          <a:xfrm>
            <a:off x="5292725" y="3787775"/>
            <a:ext cx="1655763" cy="1368425"/>
            <a:chOff x="3334" y="2386"/>
            <a:chExt cx="1043" cy="862"/>
          </a:xfrm>
        </p:grpSpPr>
        <p:sp>
          <p:nvSpPr>
            <p:cNvPr id="64572" name="Rectangle 94"/>
            <p:cNvSpPr>
              <a:spLocks noChangeArrowheads="1"/>
            </p:cNvSpPr>
            <p:nvPr/>
          </p:nvSpPr>
          <p:spPr bwMode="auto">
            <a:xfrm>
              <a:off x="3334" y="2386"/>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573" name="Rectangle 95"/>
            <p:cNvSpPr>
              <a:spLocks noChangeArrowheads="1"/>
            </p:cNvSpPr>
            <p:nvPr/>
          </p:nvSpPr>
          <p:spPr bwMode="auto">
            <a:xfrm>
              <a:off x="3425" y="2477"/>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574" name="Rectangle 96"/>
            <p:cNvSpPr>
              <a:spLocks noChangeArrowheads="1"/>
            </p:cNvSpPr>
            <p:nvPr/>
          </p:nvSpPr>
          <p:spPr bwMode="auto">
            <a:xfrm>
              <a:off x="3651" y="2841"/>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64575" name="Rectangle 97"/>
            <p:cNvSpPr>
              <a:spLocks noChangeArrowheads="1"/>
            </p:cNvSpPr>
            <p:nvPr/>
          </p:nvSpPr>
          <p:spPr bwMode="auto">
            <a:xfrm>
              <a:off x="3742" y="2931"/>
              <a:ext cx="635" cy="31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grpSp>
        <p:nvGrpSpPr>
          <p:cNvPr id="19" name="Group 98"/>
          <p:cNvGrpSpPr>
            <a:grpSpLocks/>
          </p:cNvGrpSpPr>
          <p:nvPr/>
        </p:nvGrpSpPr>
        <p:grpSpPr bwMode="auto">
          <a:xfrm>
            <a:off x="4356100" y="3933825"/>
            <a:ext cx="1584325" cy="1439863"/>
            <a:chOff x="2744" y="2478"/>
            <a:chExt cx="998" cy="907"/>
          </a:xfrm>
        </p:grpSpPr>
        <p:sp>
          <p:nvSpPr>
            <p:cNvPr id="64556" name="Line 99"/>
            <p:cNvSpPr>
              <a:spLocks noChangeShapeType="1"/>
            </p:cNvSpPr>
            <p:nvPr/>
          </p:nvSpPr>
          <p:spPr bwMode="auto">
            <a:xfrm>
              <a:off x="2744" y="2478"/>
              <a:ext cx="590" cy="45"/>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57" name="Line 100"/>
            <p:cNvSpPr>
              <a:spLocks noChangeShapeType="1"/>
            </p:cNvSpPr>
            <p:nvPr/>
          </p:nvSpPr>
          <p:spPr bwMode="auto">
            <a:xfrm>
              <a:off x="2744" y="2523"/>
              <a:ext cx="680"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58" name="Line 101"/>
            <p:cNvSpPr>
              <a:spLocks noChangeShapeType="1"/>
            </p:cNvSpPr>
            <p:nvPr/>
          </p:nvSpPr>
          <p:spPr bwMode="auto">
            <a:xfrm>
              <a:off x="2744" y="2795"/>
              <a:ext cx="907"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59" name="Line 102"/>
            <p:cNvSpPr>
              <a:spLocks noChangeShapeType="1"/>
            </p:cNvSpPr>
            <p:nvPr/>
          </p:nvSpPr>
          <p:spPr bwMode="auto">
            <a:xfrm>
              <a:off x="2744" y="2840"/>
              <a:ext cx="998" cy="227"/>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nvGrpSpPr>
            <p:cNvPr id="64560" name="Group 103"/>
            <p:cNvGrpSpPr>
              <a:grpSpLocks/>
            </p:cNvGrpSpPr>
            <p:nvPr/>
          </p:nvGrpSpPr>
          <p:grpSpPr bwMode="auto">
            <a:xfrm>
              <a:off x="2744" y="2568"/>
              <a:ext cx="363" cy="272"/>
              <a:chOff x="1927" y="2523"/>
              <a:chExt cx="363" cy="272"/>
            </a:xfrm>
          </p:grpSpPr>
          <p:sp>
            <p:nvSpPr>
              <p:cNvPr id="64569" name="Line 104"/>
              <p:cNvSpPr>
                <a:spLocks noChangeShapeType="1"/>
              </p:cNvSpPr>
              <p:nvPr/>
            </p:nvSpPr>
            <p:spPr bwMode="auto">
              <a:xfrm>
                <a:off x="1927" y="2523"/>
                <a:ext cx="31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70" name="Line 105"/>
              <p:cNvSpPr>
                <a:spLocks noChangeShapeType="1"/>
              </p:cNvSpPr>
              <p:nvPr/>
            </p:nvSpPr>
            <p:spPr bwMode="auto">
              <a:xfrm>
                <a:off x="1927" y="2704"/>
                <a:ext cx="318" cy="91"/>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71" name="Line 106"/>
              <p:cNvSpPr>
                <a:spLocks noChangeShapeType="1"/>
              </p:cNvSpPr>
              <p:nvPr/>
            </p:nvSpPr>
            <p:spPr bwMode="auto">
              <a:xfrm>
                <a:off x="1927" y="2614"/>
                <a:ext cx="363" cy="9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4561" name="Group 107"/>
            <p:cNvGrpSpPr>
              <a:grpSpLocks/>
            </p:cNvGrpSpPr>
            <p:nvPr/>
          </p:nvGrpSpPr>
          <p:grpSpPr bwMode="auto">
            <a:xfrm>
              <a:off x="2744" y="2976"/>
              <a:ext cx="408" cy="409"/>
              <a:chOff x="2744" y="2976"/>
              <a:chExt cx="408" cy="409"/>
            </a:xfrm>
          </p:grpSpPr>
          <p:sp>
            <p:nvSpPr>
              <p:cNvPr id="64562" name="Line 108"/>
              <p:cNvSpPr>
                <a:spLocks noChangeShapeType="1"/>
              </p:cNvSpPr>
              <p:nvPr/>
            </p:nvSpPr>
            <p:spPr bwMode="auto">
              <a:xfrm>
                <a:off x="2744" y="3022"/>
                <a:ext cx="40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63" name="Line 109"/>
              <p:cNvSpPr>
                <a:spLocks noChangeShapeType="1"/>
              </p:cNvSpPr>
              <p:nvPr/>
            </p:nvSpPr>
            <p:spPr bwMode="auto">
              <a:xfrm>
                <a:off x="2744" y="3067"/>
                <a:ext cx="318" cy="45"/>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64" name="Line 110"/>
              <p:cNvSpPr>
                <a:spLocks noChangeShapeType="1"/>
              </p:cNvSpPr>
              <p:nvPr/>
            </p:nvSpPr>
            <p:spPr bwMode="auto">
              <a:xfrm>
                <a:off x="2744" y="3248"/>
                <a:ext cx="318" cy="91"/>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65" name="Line 111"/>
              <p:cNvSpPr>
                <a:spLocks noChangeShapeType="1"/>
              </p:cNvSpPr>
              <p:nvPr/>
            </p:nvSpPr>
            <p:spPr bwMode="auto">
              <a:xfrm>
                <a:off x="2744" y="3158"/>
                <a:ext cx="363" cy="9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66" name="Line 112"/>
              <p:cNvSpPr>
                <a:spLocks noChangeShapeType="1"/>
              </p:cNvSpPr>
              <p:nvPr/>
            </p:nvSpPr>
            <p:spPr bwMode="auto">
              <a:xfrm>
                <a:off x="2744" y="2976"/>
                <a:ext cx="181" cy="0"/>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67" name="Line 113"/>
              <p:cNvSpPr>
                <a:spLocks noChangeShapeType="1"/>
              </p:cNvSpPr>
              <p:nvPr/>
            </p:nvSpPr>
            <p:spPr bwMode="auto">
              <a:xfrm>
                <a:off x="2744" y="3339"/>
                <a:ext cx="91" cy="46"/>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68" name="Line 114"/>
              <p:cNvSpPr>
                <a:spLocks noChangeShapeType="1"/>
              </p:cNvSpPr>
              <p:nvPr/>
            </p:nvSpPr>
            <p:spPr bwMode="auto">
              <a:xfrm>
                <a:off x="2744" y="3294"/>
                <a:ext cx="181" cy="46"/>
              </a:xfrm>
              <a:prstGeom prst="line">
                <a:avLst/>
              </a:prstGeom>
              <a:noFill/>
              <a:ln w="12700">
                <a:solidFill>
                  <a:schemeClr val="tx1"/>
                </a:solidFill>
                <a:prstDash val="dash"/>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grpSp>
        <p:nvGrpSpPr>
          <p:cNvPr id="22" name="Group 115"/>
          <p:cNvGrpSpPr>
            <a:grpSpLocks/>
          </p:cNvGrpSpPr>
          <p:nvPr/>
        </p:nvGrpSpPr>
        <p:grpSpPr bwMode="auto">
          <a:xfrm>
            <a:off x="2555875" y="5445125"/>
            <a:ext cx="503238" cy="650875"/>
            <a:chOff x="1202" y="2205"/>
            <a:chExt cx="317" cy="410"/>
          </a:xfrm>
        </p:grpSpPr>
        <p:sp>
          <p:nvSpPr>
            <p:cNvPr id="64551" name="Rectangle 116"/>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2" name="Rectangle 117"/>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3" name="Rectangle 118"/>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554" name="Rectangle 119"/>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5" name="Rectangle 120"/>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grpSp>
        <p:nvGrpSpPr>
          <p:cNvPr id="23" name="Group 121"/>
          <p:cNvGrpSpPr>
            <a:grpSpLocks/>
          </p:cNvGrpSpPr>
          <p:nvPr/>
        </p:nvGrpSpPr>
        <p:grpSpPr bwMode="auto">
          <a:xfrm>
            <a:off x="3924300" y="5805488"/>
            <a:ext cx="503238" cy="650875"/>
            <a:chOff x="1202" y="2205"/>
            <a:chExt cx="317" cy="410"/>
          </a:xfrm>
        </p:grpSpPr>
        <p:sp>
          <p:nvSpPr>
            <p:cNvPr id="64546" name="Rectangle 122"/>
            <p:cNvSpPr>
              <a:spLocks noChangeArrowheads="1"/>
            </p:cNvSpPr>
            <p:nvPr/>
          </p:nvSpPr>
          <p:spPr bwMode="auto">
            <a:xfrm>
              <a:off x="1202" y="2205"/>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47" name="Rectangle 123"/>
            <p:cNvSpPr>
              <a:spLocks noChangeArrowheads="1"/>
            </p:cNvSpPr>
            <p:nvPr/>
          </p:nvSpPr>
          <p:spPr bwMode="auto">
            <a:xfrm>
              <a:off x="1202" y="2251"/>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48" name="Rectangle 124"/>
            <p:cNvSpPr>
              <a:spLocks noChangeArrowheads="1"/>
            </p:cNvSpPr>
            <p:nvPr/>
          </p:nvSpPr>
          <p:spPr bwMode="auto">
            <a:xfrm>
              <a:off x="1202" y="2296"/>
              <a:ext cx="317" cy="226"/>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index</a:t>
              </a:r>
            </a:p>
          </p:txBody>
        </p:sp>
        <p:sp>
          <p:nvSpPr>
            <p:cNvPr id="64549" name="Rectangle 125"/>
            <p:cNvSpPr>
              <a:spLocks noChangeArrowheads="1"/>
            </p:cNvSpPr>
            <p:nvPr/>
          </p:nvSpPr>
          <p:spPr bwMode="auto">
            <a:xfrm>
              <a:off x="1202" y="2523"/>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4550" name="Rectangle 126"/>
            <p:cNvSpPr>
              <a:spLocks noChangeArrowheads="1"/>
            </p:cNvSpPr>
            <p:nvPr/>
          </p:nvSpPr>
          <p:spPr bwMode="auto">
            <a:xfrm>
              <a:off x="1202" y="2569"/>
              <a:ext cx="317" cy="4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1246335" name="Rectangle 127"/>
          <p:cNvSpPr>
            <a:spLocks noChangeArrowheads="1"/>
          </p:cNvSpPr>
          <p:nvPr/>
        </p:nvSpPr>
        <p:spPr bwMode="auto">
          <a:xfrm>
            <a:off x="5435600" y="5876925"/>
            <a:ext cx="1008063" cy="503238"/>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sp>
        <p:nvSpPr>
          <p:cNvPr id="1246336" name="Line 128"/>
          <p:cNvSpPr>
            <a:spLocks noChangeShapeType="1"/>
          </p:cNvSpPr>
          <p:nvPr/>
        </p:nvSpPr>
        <p:spPr bwMode="auto">
          <a:xfrm>
            <a:off x="1042988" y="3716338"/>
            <a:ext cx="215900" cy="144145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46337" name="Line 129"/>
          <p:cNvSpPr>
            <a:spLocks noChangeShapeType="1"/>
          </p:cNvSpPr>
          <p:nvPr/>
        </p:nvSpPr>
        <p:spPr bwMode="auto">
          <a:xfrm>
            <a:off x="1763713" y="5084763"/>
            <a:ext cx="792162" cy="43180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1246338" name="Line 130"/>
          <p:cNvSpPr>
            <a:spLocks noChangeShapeType="1"/>
          </p:cNvSpPr>
          <p:nvPr/>
        </p:nvSpPr>
        <p:spPr bwMode="auto">
          <a:xfrm>
            <a:off x="3059113" y="5445125"/>
            <a:ext cx="865187" cy="431800"/>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38" name="Text Box 131"/>
          <p:cNvSpPr txBox="1">
            <a:spLocks noChangeArrowheads="1"/>
          </p:cNvSpPr>
          <p:nvPr/>
        </p:nvSpPr>
        <p:spPr bwMode="auto">
          <a:xfrm>
            <a:off x="684213" y="981075"/>
            <a:ext cx="7429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inode</a:t>
            </a:r>
          </a:p>
        </p:txBody>
      </p:sp>
      <p:sp>
        <p:nvSpPr>
          <p:cNvPr id="1246340" name="Text Box 132"/>
          <p:cNvSpPr txBox="1">
            <a:spLocks noChangeArrowheads="1"/>
          </p:cNvSpPr>
          <p:nvPr/>
        </p:nvSpPr>
        <p:spPr bwMode="auto">
          <a:xfrm>
            <a:off x="2051050" y="981075"/>
            <a:ext cx="2659063"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2400" b="0">
                <a:latin typeface="Helvetica" pitchFamily="34" charset="0"/>
              </a:rPr>
              <a:t>Flexible block size</a:t>
            </a:r>
          </a:p>
          <a:p>
            <a:r>
              <a:rPr lang="en-US" sz="2400" b="0">
                <a:latin typeface="Helvetica" pitchFamily="34" charset="0"/>
              </a:rPr>
              <a:t>e.g. 4KB</a:t>
            </a:r>
          </a:p>
        </p:txBody>
      </p:sp>
      <p:sp>
        <p:nvSpPr>
          <p:cNvPr id="1246341" name="Text Box 133"/>
          <p:cNvSpPr txBox="1">
            <a:spLocks noChangeArrowheads="1"/>
          </p:cNvSpPr>
          <p:nvPr/>
        </p:nvSpPr>
        <p:spPr bwMode="auto">
          <a:xfrm>
            <a:off x="2323034" y="2133600"/>
            <a:ext cx="2254794" cy="830997"/>
          </a:xfrm>
          <a:prstGeom prst="rect">
            <a:avLst/>
          </a:prstGeom>
          <a:solidFill>
            <a:schemeClr val="bg1">
              <a:lumMod val="85000"/>
            </a:schemeClr>
          </a:solidFill>
          <a:ln w="12700" algn="ctr">
            <a:solidFill>
              <a:schemeClr val="tx1"/>
            </a:solidFill>
            <a:miter lim="800000"/>
            <a:headEnd/>
            <a:tailEnd type="none" w="lg" len="lg"/>
          </a:ln>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2400" b="0" dirty="0">
                <a:latin typeface="Helvetica" pitchFamily="34" charset="0"/>
              </a:rPr>
              <a:t>1024 entries</a:t>
            </a:r>
          </a:p>
          <a:p>
            <a:pPr algn="ctr"/>
            <a:r>
              <a:rPr lang="en-US" sz="2400" b="0" dirty="0">
                <a:latin typeface="Helvetica" pitchFamily="34" charset="0"/>
              </a:rPr>
              <a:t>per index block</a:t>
            </a:r>
          </a:p>
        </p:txBody>
      </p:sp>
      <p:sp>
        <p:nvSpPr>
          <p:cNvPr id="1246342" name="Freeform 134"/>
          <p:cNvSpPr>
            <a:spLocks/>
          </p:cNvSpPr>
          <p:nvPr/>
        </p:nvSpPr>
        <p:spPr bwMode="auto">
          <a:xfrm>
            <a:off x="3352800" y="1550988"/>
            <a:ext cx="368300" cy="725487"/>
          </a:xfrm>
          <a:custGeom>
            <a:avLst/>
            <a:gdLst>
              <a:gd name="T0" fmla="*/ 0 w 232"/>
              <a:gd name="T1" fmla="*/ 0 h 457"/>
              <a:gd name="T2" fmla="*/ 232 w 232"/>
              <a:gd name="T3" fmla="*/ 6 h 457"/>
              <a:gd name="T4" fmla="*/ 225 w 232"/>
              <a:gd name="T5" fmla="*/ 457 h 457"/>
              <a:gd name="T6" fmla="*/ 0 60000 65536"/>
              <a:gd name="T7" fmla="*/ 0 60000 65536"/>
              <a:gd name="T8" fmla="*/ 0 60000 65536"/>
              <a:gd name="T9" fmla="*/ 0 w 232"/>
              <a:gd name="T10" fmla="*/ 0 h 457"/>
              <a:gd name="T11" fmla="*/ 232 w 232"/>
              <a:gd name="T12" fmla="*/ 457 h 457"/>
            </a:gdLst>
            <a:ahLst/>
            <a:cxnLst>
              <a:cxn ang="T6">
                <a:pos x="T0" y="T1"/>
              </a:cxn>
              <a:cxn ang="T7">
                <a:pos x="T2" y="T3"/>
              </a:cxn>
              <a:cxn ang="T8">
                <a:pos x="T4" y="T5"/>
              </a:cxn>
            </a:cxnLst>
            <a:rect l="T9" t="T10" r="T11" b="T12"/>
            <a:pathLst>
              <a:path w="232" h="457">
                <a:moveTo>
                  <a:pt x="0" y="0"/>
                </a:moveTo>
                <a:lnTo>
                  <a:pt x="232" y="6"/>
                </a:lnTo>
                <a:lnTo>
                  <a:pt x="225" y="457"/>
                </a:lnTo>
              </a:path>
            </a:pathLst>
          </a:custGeom>
          <a:noFill/>
          <a:ln w="76200" cap="flat" cmpd="sng">
            <a:solidFill>
              <a:schemeClr val="tx1"/>
            </a:solidFill>
            <a:prstDash val="solid"/>
            <a:round/>
            <a:headEnd type="none" w="med" len="med"/>
            <a:tailEnd type="triangl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6343" name="Rectangle 135"/>
          <p:cNvSpPr>
            <a:spLocks noChangeArrowheads="1"/>
          </p:cNvSpPr>
          <p:nvPr/>
        </p:nvSpPr>
        <p:spPr bwMode="auto">
          <a:xfrm>
            <a:off x="5580063" y="6021388"/>
            <a:ext cx="1008062" cy="503237"/>
          </a:xfrm>
          <a:prstGeom prst="rect">
            <a:avLst/>
          </a:prstGeom>
          <a:solidFill>
            <a:schemeClr val="accent1"/>
          </a:solidFill>
          <a:ln w="12700" algn="ctr">
            <a:solidFill>
              <a:schemeClr val="tx1"/>
            </a:solidFill>
            <a:miter lim="800000"/>
            <a:headEnd/>
            <a:tailEnd type="none" w="lg" len="lg"/>
          </a:ln>
        </p:spPr>
        <p:txBody>
          <a:bodyPr wrap="none" anchor="ctr"/>
          <a:lstStyle/>
          <a:p>
            <a:pPr marL="457200" indent="-457200" algn="ctr"/>
            <a:r>
              <a:rPr lang="en-US" sz="1600" b="0">
                <a:latin typeface="Helvetica" pitchFamily="34" charset="0"/>
              </a:rPr>
              <a:t>Data block</a:t>
            </a:r>
          </a:p>
        </p:txBody>
      </p:sp>
      <p:grpSp>
        <p:nvGrpSpPr>
          <p:cNvPr id="24" name="Group 136"/>
          <p:cNvGrpSpPr>
            <a:grpSpLocks/>
          </p:cNvGrpSpPr>
          <p:nvPr/>
        </p:nvGrpSpPr>
        <p:grpSpPr bwMode="auto">
          <a:xfrm>
            <a:off x="4427538" y="5805488"/>
            <a:ext cx="1152525" cy="431800"/>
            <a:chOff x="2789" y="3657"/>
            <a:chExt cx="726" cy="272"/>
          </a:xfrm>
        </p:grpSpPr>
        <p:sp>
          <p:nvSpPr>
            <p:cNvPr id="64544" name="Line 137"/>
            <p:cNvSpPr>
              <a:spLocks noChangeShapeType="1"/>
            </p:cNvSpPr>
            <p:nvPr/>
          </p:nvSpPr>
          <p:spPr bwMode="auto">
            <a:xfrm>
              <a:off x="2789" y="3657"/>
              <a:ext cx="635"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4545" name="Line 138"/>
            <p:cNvSpPr>
              <a:spLocks noChangeShapeType="1"/>
            </p:cNvSpPr>
            <p:nvPr/>
          </p:nvSpPr>
          <p:spPr bwMode="auto">
            <a:xfrm>
              <a:off x="2789" y="3702"/>
              <a:ext cx="726" cy="227"/>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634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246244"/>
                                        </p:tgtEl>
                                        <p:attrNameLst>
                                          <p:attrName>style.visibility</p:attrName>
                                        </p:attrNameLst>
                                      </p:cBhvr>
                                      <p:to>
                                        <p:strVal val="visible"/>
                                      </p:to>
                                    </p:set>
                                    <p:animEffect transition="in" filter="wipe(left)">
                                      <p:cBhvr>
                                        <p:cTn id="19" dur="500"/>
                                        <p:tgtEl>
                                          <p:spTgt spid="1246244"/>
                                        </p:tgtEl>
                                      </p:cBhvr>
                                    </p:animEffect>
                                  </p:childTnLst>
                                </p:cTn>
                              </p:par>
                            </p:childTnLst>
                          </p:cTn>
                        </p:par>
                        <p:par>
                          <p:cTn id="20" fill="hold" nodeType="afterGroup">
                            <p:stCondLst>
                              <p:cond delay="500"/>
                            </p:stCondLst>
                            <p:childTnLst>
                              <p:par>
                                <p:cTn id="21" presetID="1"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24634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46341"/>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nodeType="afterGroup">
                            <p:stCondLst>
                              <p:cond delay="500"/>
                            </p:stCondLst>
                            <p:childTnLst>
                              <p:par>
                                <p:cTn id="34" presetID="1"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1246342"/>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246341"/>
                                        </p:tgtEl>
                                        <p:attrNameLst>
                                          <p:attrName>style.visibility</p:attrName>
                                        </p:attrNameLst>
                                      </p:cBhvr>
                                      <p:to>
                                        <p:strVal val="hidden"/>
                                      </p:to>
                                    </p:set>
                                  </p:childTnLst>
                                </p:cTn>
                              </p:par>
                            </p:childTnLst>
                          </p:cTn>
                        </p:par>
                        <p:par>
                          <p:cTn id="42" fill="hold" nodeType="afterGroup">
                            <p:stCondLst>
                              <p:cond delay="0"/>
                            </p:stCondLst>
                            <p:childTnLst>
                              <p:par>
                                <p:cTn id="43" presetID="22" presetClass="entr" presetSubtype="8" fill="hold" grpId="0" nodeType="afterEffect">
                                  <p:stCondLst>
                                    <p:cond delay="0"/>
                                  </p:stCondLst>
                                  <p:childTnLst>
                                    <p:set>
                                      <p:cBhvr>
                                        <p:cTn id="44" dur="1" fill="hold">
                                          <p:stCondLst>
                                            <p:cond delay="0"/>
                                          </p:stCondLst>
                                        </p:cTn>
                                        <p:tgtEl>
                                          <p:spTgt spid="1246257"/>
                                        </p:tgtEl>
                                        <p:attrNameLst>
                                          <p:attrName>style.visibility</p:attrName>
                                        </p:attrNameLst>
                                      </p:cBhvr>
                                      <p:to>
                                        <p:strVal val="visible"/>
                                      </p:to>
                                    </p:set>
                                    <p:animEffect transition="in" filter="wipe(left)">
                                      <p:cBhvr>
                                        <p:cTn id="45" dur="500"/>
                                        <p:tgtEl>
                                          <p:spTgt spid="1246257"/>
                                        </p:tgtEl>
                                      </p:cBhvr>
                                    </p:animEffect>
                                  </p:childTnLst>
                                </p:cTn>
                              </p:par>
                            </p:childTnLst>
                          </p:cTn>
                        </p:par>
                        <p:par>
                          <p:cTn id="46" fill="hold" nodeType="afterGroup">
                            <p:stCondLst>
                              <p:cond delay="500"/>
                            </p:stCondLst>
                            <p:childTnLst>
                              <p:par>
                                <p:cTn id="47" presetID="1"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22" presetClass="entr" presetSubtype="8"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nodeType="afterGroup">
                            <p:stCondLst>
                              <p:cond delay="1000"/>
                            </p:stCondLst>
                            <p:childTnLst>
                              <p:par>
                                <p:cTn id="53" presetID="1" presetClass="entr" presetSubtype="0"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childTnLst>
                                </p:cTn>
                              </p:par>
                              <p:par>
                                <p:cTn id="61" presetID="22" presetClass="entr" presetSubtype="8"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nodeType="afterGroup">
                            <p:stCondLst>
                              <p:cond delay="1500"/>
                            </p:stCondLst>
                            <p:childTnLst>
                              <p:par>
                                <p:cTn id="65" presetID="1"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246336"/>
                                        </p:tgtEl>
                                        <p:attrNameLst>
                                          <p:attrName>style.visibility</p:attrName>
                                        </p:attrNameLst>
                                      </p:cBhvr>
                                      <p:to>
                                        <p:strVal val="visible"/>
                                      </p:to>
                                    </p:set>
                                    <p:animEffect transition="in" filter="wipe(up)">
                                      <p:cBhvr>
                                        <p:cTn id="71" dur="500"/>
                                        <p:tgtEl>
                                          <p:spTgt spid="1246336"/>
                                        </p:tgtEl>
                                      </p:cBhvr>
                                    </p:animEffect>
                                  </p:childTnLst>
                                </p:cTn>
                              </p:par>
                            </p:childTnLst>
                          </p:cTn>
                        </p:par>
                        <p:par>
                          <p:cTn id="72" fill="hold" nodeType="afterGroup">
                            <p:stCondLst>
                              <p:cond delay="500"/>
                            </p:stCondLst>
                            <p:childTnLst>
                              <p:par>
                                <p:cTn id="73" presetID="1" presetClass="entr" presetSubtype="0"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childTnLst>
                                </p:cTn>
                              </p:par>
                              <p:par>
                                <p:cTn id="75" presetID="22" presetClass="entr" presetSubtype="8" fill="hold" grpId="0" nodeType="withEffect">
                                  <p:stCondLst>
                                    <p:cond delay="0"/>
                                  </p:stCondLst>
                                  <p:childTnLst>
                                    <p:set>
                                      <p:cBhvr>
                                        <p:cTn id="76" dur="1" fill="hold">
                                          <p:stCondLst>
                                            <p:cond delay="0"/>
                                          </p:stCondLst>
                                        </p:cTn>
                                        <p:tgtEl>
                                          <p:spTgt spid="1246337"/>
                                        </p:tgtEl>
                                        <p:attrNameLst>
                                          <p:attrName>style.visibility</p:attrName>
                                        </p:attrNameLst>
                                      </p:cBhvr>
                                      <p:to>
                                        <p:strVal val="visible"/>
                                      </p:to>
                                    </p:set>
                                    <p:animEffect transition="in" filter="wipe(left)">
                                      <p:cBhvr>
                                        <p:cTn id="77" dur="500"/>
                                        <p:tgtEl>
                                          <p:spTgt spid="1246337"/>
                                        </p:tgtEl>
                                      </p:cBhvr>
                                    </p:animEffect>
                                  </p:childTnLst>
                                </p:cTn>
                              </p:par>
                            </p:childTnLst>
                          </p:cTn>
                        </p:par>
                        <p:par>
                          <p:cTn id="78" fill="hold" nodeType="afterGroup">
                            <p:stCondLst>
                              <p:cond delay="1000"/>
                            </p:stCondLst>
                            <p:childTnLst>
                              <p:par>
                                <p:cTn id="79" presetID="1" presetClass="entr" presetSubtype="0" fill="hold" nodeType="afterEffect">
                                  <p:stCondLst>
                                    <p:cond delay="0"/>
                                  </p:stCondLst>
                                  <p:childTnLst>
                                    <p:set>
                                      <p:cBhvr>
                                        <p:cTn id="80" dur="1" fill="hold">
                                          <p:stCondLst>
                                            <p:cond delay="0"/>
                                          </p:stCondLst>
                                        </p:cTn>
                                        <p:tgtEl>
                                          <p:spTgt spid="22"/>
                                        </p:tgtEl>
                                        <p:attrNameLst>
                                          <p:attrName>style.visibility</p:attrName>
                                        </p:attrNameLst>
                                      </p:cBhvr>
                                      <p:to>
                                        <p:strVal val="visible"/>
                                      </p:to>
                                    </p:set>
                                  </p:childTnLst>
                                </p:cTn>
                              </p:par>
                              <p:par>
                                <p:cTn id="81" presetID="22" presetClass="entr" presetSubtype="8" fill="hold" grpId="0" nodeType="withEffect">
                                  <p:stCondLst>
                                    <p:cond delay="0"/>
                                  </p:stCondLst>
                                  <p:childTnLst>
                                    <p:set>
                                      <p:cBhvr>
                                        <p:cTn id="82" dur="1" fill="hold">
                                          <p:stCondLst>
                                            <p:cond delay="0"/>
                                          </p:stCondLst>
                                        </p:cTn>
                                        <p:tgtEl>
                                          <p:spTgt spid="1246338"/>
                                        </p:tgtEl>
                                        <p:attrNameLst>
                                          <p:attrName>style.visibility</p:attrName>
                                        </p:attrNameLst>
                                      </p:cBhvr>
                                      <p:to>
                                        <p:strVal val="visible"/>
                                      </p:to>
                                    </p:set>
                                    <p:animEffect transition="in" filter="wipe(left)">
                                      <p:cBhvr>
                                        <p:cTn id="83" dur="500"/>
                                        <p:tgtEl>
                                          <p:spTgt spid="1246338"/>
                                        </p:tgtEl>
                                      </p:cBhvr>
                                    </p:animEffect>
                                  </p:childTnLst>
                                </p:cTn>
                              </p:par>
                            </p:childTnLst>
                          </p:cTn>
                        </p:par>
                        <p:par>
                          <p:cTn id="84" fill="hold" nodeType="afterGroup">
                            <p:stCondLst>
                              <p:cond delay="1500"/>
                            </p:stCondLst>
                            <p:childTnLst>
                              <p:par>
                                <p:cTn id="85" presetID="1" presetClass="entr" presetSubtype="0" fill="hold" nodeType="afterEffect">
                                  <p:stCondLst>
                                    <p:cond delay="0"/>
                                  </p:stCondLst>
                                  <p:childTnLst>
                                    <p:set>
                                      <p:cBhvr>
                                        <p:cTn id="86" dur="1" fill="hold">
                                          <p:stCondLst>
                                            <p:cond delay="0"/>
                                          </p:stCondLst>
                                        </p:cTn>
                                        <p:tgtEl>
                                          <p:spTgt spid="23"/>
                                        </p:tgtEl>
                                        <p:attrNameLst>
                                          <p:attrName>style.visibility</p:attrName>
                                        </p:attrNameLst>
                                      </p:cBhvr>
                                      <p:to>
                                        <p:strVal val="visible"/>
                                      </p:to>
                                    </p:set>
                                  </p:childTnLst>
                                </p:cTn>
                              </p:par>
                              <p:par>
                                <p:cTn id="87" presetID="22" presetClass="entr" presetSubtype="8" fill="hold" nodeType="with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left)">
                                      <p:cBhvr>
                                        <p:cTn id="89" dur="500"/>
                                        <p:tgtEl>
                                          <p:spTgt spid="24"/>
                                        </p:tgtEl>
                                      </p:cBhvr>
                                    </p:animEffect>
                                  </p:childTnLst>
                                </p:cTn>
                              </p:par>
                            </p:childTnLst>
                          </p:cTn>
                        </p:par>
                        <p:par>
                          <p:cTn id="90" fill="hold" nodeType="afterGroup">
                            <p:stCondLst>
                              <p:cond delay="2000"/>
                            </p:stCondLst>
                            <p:childTnLst>
                              <p:par>
                                <p:cTn id="91" presetID="1" presetClass="entr" presetSubtype="0" fill="hold" grpId="0" nodeType="afterEffect">
                                  <p:stCondLst>
                                    <p:cond delay="0"/>
                                  </p:stCondLst>
                                  <p:childTnLst>
                                    <p:set>
                                      <p:cBhvr>
                                        <p:cTn id="92" dur="1" fill="hold">
                                          <p:stCondLst>
                                            <p:cond delay="0"/>
                                          </p:stCondLst>
                                        </p:cTn>
                                        <p:tgtEl>
                                          <p:spTgt spid="124633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246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244" grpId="0" animBg="1"/>
      <p:bldP spid="1246257" grpId="0" animBg="1"/>
      <p:bldP spid="1246335" grpId="0" animBg="1"/>
      <p:bldP spid="1246336" grpId="0" animBg="1"/>
      <p:bldP spid="1246337" grpId="0" animBg="1"/>
      <p:bldP spid="1246338" grpId="0" animBg="1"/>
      <p:bldP spid="1246340" grpId="0"/>
      <p:bldP spid="1246341" grpId="0" animBg="1"/>
      <p:bldP spid="1246341" grpId="1" animBg="1"/>
      <p:bldP spid="1246342" grpId="0" animBg="1"/>
      <p:bldP spid="1246342" grpId="1" animBg="1"/>
      <p:bldP spid="124634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t>Extent-based Allocation</a:t>
            </a:r>
          </a:p>
        </p:txBody>
      </p:sp>
      <p:sp>
        <p:nvSpPr>
          <p:cNvPr id="65539" name="Rectangle 3"/>
          <p:cNvSpPr>
            <a:spLocks noChangeArrowheads="1"/>
          </p:cNvSpPr>
          <p:nvPr/>
        </p:nvSpPr>
        <p:spPr bwMode="auto">
          <a:xfrm>
            <a:off x="1154113" y="222408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0" name="Rectangle 4"/>
          <p:cNvSpPr>
            <a:spLocks noChangeArrowheads="1"/>
          </p:cNvSpPr>
          <p:nvPr/>
        </p:nvSpPr>
        <p:spPr bwMode="auto">
          <a:xfrm>
            <a:off x="1154113" y="2655888"/>
            <a:ext cx="792162" cy="431800"/>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5541" name="Rectangle 5"/>
          <p:cNvSpPr>
            <a:spLocks noChangeArrowheads="1"/>
          </p:cNvSpPr>
          <p:nvPr/>
        </p:nvSpPr>
        <p:spPr bwMode="auto">
          <a:xfrm>
            <a:off x="1154113" y="3087688"/>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2" name="Rectangle 6"/>
          <p:cNvSpPr>
            <a:spLocks noChangeArrowheads="1"/>
          </p:cNvSpPr>
          <p:nvPr/>
        </p:nvSpPr>
        <p:spPr bwMode="auto">
          <a:xfrm>
            <a:off x="1154113" y="3519488"/>
            <a:ext cx="792162" cy="4318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5543" name="Rectangle 7"/>
          <p:cNvSpPr>
            <a:spLocks noChangeArrowheads="1"/>
          </p:cNvSpPr>
          <p:nvPr/>
        </p:nvSpPr>
        <p:spPr bwMode="auto">
          <a:xfrm>
            <a:off x="1154113" y="3951288"/>
            <a:ext cx="792162" cy="43180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5544" name="Rectangle 8"/>
          <p:cNvSpPr>
            <a:spLocks noChangeArrowheads="1"/>
          </p:cNvSpPr>
          <p:nvPr/>
        </p:nvSpPr>
        <p:spPr bwMode="auto">
          <a:xfrm>
            <a:off x="1154113" y="438467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5" name="Rectangle 9"/>
          <p:cNvSpPr>
            <a:spLocks noChangeArrowheads="1"/>
          </p:cNvSpPr>
          <p:nvPr/>
        </p:nvSpPr>
        <p:spPr bwMode="auto">
          <a:xfrm>
            <a:off x="1154113" y="481647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6" name="Rectangle 10"/>
          <p:cNvSpPr>
            <a:spLocks noChangeArrowheads="1"/>
          </p:cNvSpPr>
          <p:nvPr/>
        </p:nvSpPr>
        <p:spPr bwMode="auto">
          <a:xfrm>
            <a:off x="1154113" y="524827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7" name="Rectangle 11"/>
          <p:cNvSpPr>
            <a:spLocks noChangeArrowheads="1"/>
          </p:cNvSpPr>
          <p:nvPr/>
        </p:nvSpPr>
        <p:spPr bwMode="auto">
          <a:xfrm>
            <a:off x="1154113" y="568007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8" name="Rectangle 12"/>
          <p:cNvSpPr>
            <a:spLocks noChangeArrowheads="1"/>
          </p:cNvSpPr>
          <p:nvPr/>
        </p:nvSpPr>
        <p:spPr bwMode="auto">
          <a:xfrm>
            <a:off x="1154113" y="6111875"/>
            <a:ext cx="792162" cy="431800"/>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49" name="Text Box 13"/>
          <p:cNvSpPr txBox="1">
            <a:spLocks noChangeArrowheads="1"/>
          </p:cNvSpPr>
          <p:nvPr/>
        </p:nvSpPr>
        <p:spPr bwMode="auto">
          <a:xfrm>
            <a:off x="938213" y="1849438"/>
            <a:ext cx="11366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Metadata</a:t>
            </a:r>
          </a:p>
        </p:txBody>
      </p:sp>
      <p:sp>
        <p:nvSpPr>
          <p:cNvPr id="65550" name="Text Box 14"/>
          <p:cNvSpPr txBox="1">
            <a:spLocks noChangeArrowheads="1"/>
          </p:cNvSpPr>
          <p:nvPr/>
        </p:nvSpPr>
        <p:spPr bwMode="auto">
          <a:xfrm>
            <a:off x="6915150" y="1863725"/>
            <a:ext cx="12636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File blocks</a:t>
            </a:r>
          </a:p>
        </p:txBody>
      </p:sp>
      <p:sp>
        <p:nvSpPr>
          <p:cNvPr id="65551" name="Rectangle 15"/>
          <p:cNvSpPr>
            <a:spLocks noChangeArrowheads="1"/>
          </p:cNvSpPr>
          <p:nvPr/>
        </p:nvSpPr>
        <p:spPr bwMode="auto">
          <a:xfrm>
            <a:off x="6838950" y="3016250"/>
            <a:ext cx="1512888" cy="2159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1247248" name="Rectangle 16"/>
          <p:cNvSpPr>
            <a:spLocks noChangeArrowheads="1"/>
          </p:cNvSpPr>
          <p:nvPr/>
        </p:nvSpPr>
        <p:spPr bwMode="auto">
          <a:xfrm>
            <a:off x="6838950" y="3663950"/>
            <a:ext cx="1512888" cy="2159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1247249" name="Rectangle 17"/>
          <p:cNvSpPr>
            <a:spLocks noChangeArrowheads="1"/>
          </p:cNvSpPr>
          <p:nvPr/>
        </p:nvSpPr>
        <p:spPr bwMode="auto">
          <a:xfrm>
            <a:off x="6838950" y="34480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nvGrpSpPr>
          <p:cNvPr id="65554" name="Group 18"/>
          <p:cNvGrpSpPr>
            <a:grpSpLocks/>
          </p:cNvGrpSpPr>
          <p:nvPr/>
        </p:nvGrpSpPr>
        <p:grpSpPr bwMode="auto">
          <a:xfrm>
            <a:off x="6838950" y="2800350"/>
            <a:ext cx="1512888" cy="215900"/>
            <a:chOff x="1337" y="1298"/>
            <a:chExt cx="953" cy="136"/>
          </a:xfrm>
        </p:grpSpPr>
        <p:sp>
          <p:nvSpPr>
            <p:cNvPr id="65595" name="Rectangle 19"/>
            <p:cNvSpPr>
              <a:spLocks noChangeArrowheads="1"/>
            </p:cNvSpPr>
            <p:nvPr/>
          </p:nvSpPr>
          <p:spPr bwMode="auto">
            <a:xfrm>
              <a:off x="1337" y="1298"/>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96" name="Rectangle 20"/>
            <p:cNvSpPr>
              <a:spLocks noChangeArrowheads="1"/>
            </p:cNvSpPr>
            <p:nvPr/>
          </p:nvSpPr>
          <p:spPr bwMode="auto">
            <a:xfrm>
              <a:off x="1338" y="1298"/>
              <a:ext cx="816" cy="136"/>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grpSp>
      <p:sp>
        <p:nvSpPr>
          <p:cNvPr id="1247253" name="Rectangle 21"/>
          <p:cNvSpPr>
            <a:spLocks noChangeArrowheads="1"/>
          </p:cNvSpPr>
          <p:nvPr/>
        </p:nvSpPr>
        <p:spPr bwMode="auto">
          <a:xfrm>
            <a:off x="6838950" y="4959350"/>
            <a:ext cx="1512888" cy="21590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nvGrpSpPr>
          <p:cNvPr id="65556" name="Group 22"/>
          <p:cNvGrpSpPr>
            <a:grpSpLocks/>
          </p:cNvGrpSpPr>
          <p:nvPr/>
        </p:nvGrpSpPr>
        <p:grpSpPr bwMode="auto">
          <a:xfrm>
            <a:off x="6838950" y="4095750"/>
            <a:ext cx="1512888" cy="215900"/>
            <a:chOff x="3465" y="2251"/>
            <a:chExt cx="953" cy="136"/>
          </a:xfrm>
        </p:grpSpPr>
        <p:sp>
          <p:nvSpPr>
            <p:cNvPr id="65593" name="Rectangle 23"/>
            <p:cNvSpPr>
              <a:spLocks noChangeArrowheads="1"/>
            </p:cNvSpPr>
            <p:nvPr/>
          </p:nvSpPr>
          <p:spPr bwMode="auto">
            <a:xfrm>
              <a:off x="3465" y="2251"/>
              <a:ext cx="953" cy="136"/>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65594" name="Rectangle 24"/>
            <p:cNvSpPr>
              <a:spLocks noChangeArrowheads="1"/>
            </p:cNvSpPr>
            <p:nvPr/>
          </p:nvSpPr>
          <p:spPr bwMode="auto">
            <a:xfrm>
              <a:off x="3465" y="2251"/>
              <a:ext cx="409" cy="136"/>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grpSp>
      <p:sp>
        <p:nvSpPr>
          <p:cNvPr id="1247257" name="Rectangle 25"/>
          <p:cNvSpPr>
            <a:spLocks noChangeArrowheads="1"/>
          </p:cNvSpPr>
          <p:nvPr/>
        </p:nvSpPr>
        <p:spPr bwMode="auto">
          <a:xfrm>
            <a:off x="6838950" y="32321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7258" name="Rectangle 26"/>
          <p:cNvSpPr>
            <a:spLocks noChangeArrowheads="1"/>
          </p:cNvSpPr>
          <p:nvPr/>
        </p:nvSpPr>
        <p:spPr bwMode="auto">
          <a:xfrm>
            <a:off x="6838950" y="38798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59" name="Rectangle 27"/>
          <p:cNvSpPr>
            <a:spLocks noChangeArrowheads="1"/>
          </p:cNvSpPr>
          <p:nvPr/>
        </p:nvSpPr>
        <p:spPr bwMode="auto">
          <a:xfrm>
            <a:off x="6838950" y="43116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0" name="Rectangle 28"/>
          <p:cNvSpPr>
            <a:spLocks noChangeArrowheads="1"/>
          </p:cNvSpPr>
          <p:nvPr/>
        </p:nvSpPr>
        <p:spPr bwMode="auto">
          <a:xfrm>
            <a:off x="6838950" y="45275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7261" name="Rectangle 29"/>
          <p:cNvSpPr>
            <a:spLocks noChangeArrowheads="1"/>
          </p:cNvSpPr>
          <p:nvPr/>
        </p:nvSpPr>
        <p:spPr bwMode="auto">
          <a:xfrm>
            <a:off x="6838950" y="4743450"/>
            <a:ext cx="1512888" cy="2159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5562" name="Rectangle 30"/>
          <p:cNvSpPr>
            <a:spLocks noChangeArrowheads="1"/>
          </p:cNvSpPr>
          <p:nvPr/>
        </p:nvSpPr>
        <p:spPr bwMode="auto">
          <a:xfrm>
            <a:off x="6838950" y="51752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3" name="Rectangle 31"/>
          <p:cNvSpPr>
            <a:spLocks noChangeArrowheads="1"/>
          </p:cNvSpPr>
          <p:nvPr/>
        </p:nvSpPr>
        <p:spPr bwMode="auto">
          <a:xfrm>
            <a:off x="6838950" y="53911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4" name="Rectangle 32"/>
          <p:cNvSpPr>
            <a:spLocks noChangeArrowheads="1"/>
          </p:cNvSpPr>
          <p:nvPr/>
        </p:nvSpPr>
        <p:spPr bwMode="auto">
          <a:xfrm>
            <a:off x="6838950" y="2582863"/>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5" name="Rectangle 33"/>
          <p:cNvSpPr>
            <a:spLocks noChangeArrowheads="1"/>
          </p:cNvSpPr>
          <p:nvPr/>
        </p:nvSpPr>
        <p:spPr bwMode="auto">
          <a:xfrm>
            <a:off x="6838950" y="2366963"/>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6" name="Rectangle 34"/>
          <p:cNvSpPr>
            <a:spLocks noChangeArrowheads="1"/>
          </p:cNvSpPr>
          <p:nvPr/>
        </p:nvSpPr>
        <p:spPr bwMode="auto">
          <a:xfrm>
            <a:off x="6838950" y="56070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7" name="Rectangle 35"/>
          <p:cNvSpPr>
            <a:spLocks noChangeArrowheads="1"/>
          </p:cNvSpPr>
          <p:nvPr/>
        </p:nvSpPr>
        <p:spPr bwMode="auto">
          <a:xfrm>
            <a:off x="6838950" y="58229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65568" name="Rectangle 36"/>
          <p:cNvSpPr>
            <a:spLocks noChangeArrowheads="1"/>
          </p:cNvSpPr>
          <p:nvPr/>
        </p:nvSpPr>
        <p:spPr bwMode="auto">
          <a:xfrm>
            <a:off x="6838950" y="60388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7269" name="Text Box 37"/>
          <p:cNvSpPr txBox="1">
            <a:spLocks noChangeArrowheads="1"/>
          </p:cNvSpPr>
          <p:nvPr/>
        </p:nvSpPr>
        <p:spPr bwMode="auto">
          <a:xfrm>
            <a:off x="3028950" y="1849438"/>
            <a:ext cx="15938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type="none" w="lg" len="lg"/>
              </a14:hiddenLine>
            </a:ext>
          </a:extLst>
        </p:spPr>
        <p:txBody>
          <a:bodyPr wrap="none">
            <a:spAutoFit/>
          </a:bodyPr>
          <a:lstStyle>
            <a:lvl1pPr marL="457200" indent="-457200">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1800" b="0">
                <a:latin typeface="Helvetica" pitchFamily="34" charset="0"/>
              </a:rPr>
              <a:t>List of extents</a:t>
            </a:r>
          </a:p>
        </p:txBody>
      </p:sp>
      <p:sp>
        <p:nvSpPr>
          <p:cNvPr id="1247270" name="Rectangle 38"/>
          <p:cNvSpPr>
            <a:spLocks noChangeArrowheads="1"/>
          </p:cNvSpPr>
          <p:nvPr/>
        </p:nvSpPr>
        <p:spPr bwMode="auto">
          <a:xfrm>
            <a:off x="6838950" y="3232150"/>
            <a:ext cx="1512888" cy="2159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1247271" name="Rectangle 39"/>
          <p:cNvSpPr>
            <a:spLocks noChangeArrowheads="1"/>
          </p:cNvSpPr>
          <p:nvPr/>
        </p:nvSpPr>
        <p:spPr bwMode="auto">
          <a:xfrm>
            <a:off x="6838950" y="36639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7272" name="Rectangle 40"/>
          <p:cNvSpPr>
            <a:spLocks noChangeArrowheads="1"/>
          </p:cNvSpPr>
          <p:nvPr/>
        </p:nvSpPr>
        <p:spPr bwMode="auto">
          <a:xfrm>
            <a:off x="6838950" y="3448050"/>
            <a:ext cx="1512888" cy="215900"/>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1247273" name="Rectangle 41"/>
          <p:cNvSpPr>
            <a:spLocks noChangeArrowheads="1"/>
          </p:cNvSpPr>
          <p:nvPr/>
        </p:nvSpPr>
        <p:spPr bwMode="auto">
          <a:xfrm>
            <a:off x="6838950" y="47434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7274" name="Rectangle 42"/>
          <p:cNvSpPr>
            <a:spLocks noChangeArrowheads="1"/>
          </p:cNvSpPr>
          <p:nvPr/>
        </p:nvSpPr>
        <p:spPr bwMode="auto">
          <a:xfrm>
            <a:off x="6838950" y="3879850"/>
            <a:ext cx="1512888" cy="215900"/>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1247275" name="Rectangle 43"/>
          <p:cNvSpPr>
            <a:spLocks noChangeArrowheads="1"/>
          </p:cNvSpPr>
          <p:nvPr/>
        </p:nvSpPr>
        <p:spPr bwMode="auto">
          <a:xfrm>
            <a:off x="6838950" y="4959350"/>
            <a:ext cx="1512888"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grpSp>
        <p:nvGrpSpPr>
          <p:cNvPr id="4" name="Group 44"/>
          <p:cNvGrpSpPr>
            <a:grpSpLocks/>
          </p:cNvGrpSpPr>
          <p:nvPr/>
        </p:nvGrpSpPr>
        <p:grpSpPr bwMode="auto">
          <a:xfrm>
            <a:off x="1658938" y="2582863"/>
            <a:ext cx="5184775" cy="288925"/>
            <a:chOff x="703" y="1207"/>
            <a:chExt cx="3266" cy="182"/>
          </a:xfrm>
        </p:grpSpPr>
        <p:sp>
          <p:nvSpPr>
            <p:cNvPr id="65589" name="Rectangle 45"/>
            <p:cNvSpPr>
              <a:spLocks noChangeArrowheads="1"/>
            </p:cNvSpPr>
            <p:nvPr/>
          </p:nvSpPr>
          <p:spPr bwMode="auto">
            <a:xfrm>
              <a:off x="2064" y="1207"/>
              <a:ext cx="181" cy="182"/>
            </a:xfrm>
            <a:prstGeom prst="rect">
              <a:avLst/>
            </a:prstGeom>
            <a:solidFill>
              <a:schemeClr val="folHlink"/>
            </a:solidFill>
            <a:ln w="12700" algn="ctr">
              <a:solidFill>
                <a:schemeClr val="tx1"/>
              </a:solidFill>
              <a:miter lim="800000"/>
              <a:headEnd/>
              <a:tailEnd type="none" w="lg" len="lg"/>
            </a:ln>
          </p:spPr>
          <p:txBody>
            <a:bodyPr wrap="none" anchor="ctr"/>
            <a:lstStyle/>
            <a:p>
              <a:endParaRPr lang="nb-NO"/>
            </a:p>
          </p:txBody>
        </p:sp>
        <p:sp>
          <p:nvSpPr>
            <p:cNvPr id="65590" name="Line 46"/>
            <p:cNvSpPr>
              <a:spLocks noChangeShapeType="1"/>
            </p:cNvSpPr>
            <p:nvPr/>
          </p:nvSpPr>
          <p:spPr bwMode="auto">
            <a:xfrm flipV="1">
              <a:off x="703" y="1298"/>
              <a:ext cx="1179"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5591" name="Line 47"/>
            <p:cNvSpPr>
              <a:spLocks noChangeShapeType="1"/>
            </p:cNvSpPr>
            <p:nvPr/>
          </p:nvSpPr>
          <p:spPr bwMode="auto">
            <a:xfrm>
              <a:off x="2154" y="1298"/>
              <a:ext cx="1815" cy="9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5592" name="Rectangle 48"/>
            <p:cNvSpPr>
              <a:spLocks noChangeArrowheads="1"/>
            </p:cNvSpPr>
            <p:nvPr/>
          </p:nvSpPr>
          <p:spPr bwMode="auto">
            <a:xfrm>
              <a:off x="1882" y="1207"/>
              <a:ext cx="182" cy="18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800" b="0">
                  <a:latin typeface="Helvetica" pitchFamily="34" charset="0"/>
                </a:rPr>
                <a:t>1</a:t>
              </a:r>
            </a:p>
          </p:txBody>
        </p:sp>
      </p:grpSp>
      <p:grpSp>
        <p:nvGrpSpPr>
          <p:cNvPr id="5" name="Group 49"/>
          <p:cNvGrpSpPr>
            <a:grpSpLocks/>
          </p:cNvGrpSpPr>
          <p:nvPr/>
        </p:nvGrpSpPr>
        <p:grpSpPr bwMode="auto">
          <a:xfrm>
            <a:off x="1658938" y="3159125"/>
            <a:ext cx="5184775" cy="576263"/>
            <a:chOff x="703" y="1570"/>
            <a:chExt cx="3266" cy="363"/>
          </a:xfrm>
        </p:grpSpPr>
        <p:sp>
          <p:nvSpPr>
            <p:cNvPr id="65585" name="Line 50"/>
            <p:cNvSpPr>
              <a:spLocks noChangeShapeType="1"/>
            </p:cNvSpPr>
            <p:nvPr/>
          </p:nvSpPr>
          <p:spPr bwMode="auto">
            <a:xfrm flipV="1">
              <a:off x="703" y="1752"/>
              <a:ext cx="1179" cy="181"/>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5586" name="Rectangle 51"/>
            <p:cNvSpPr>
              <a:spLocks noChangeArrowheads="1"/>
            </p:cNvSpPr>
            <p:nvPr/>
          </p:nvSpPr>
          <p:spPr bwMode="auto">
            <a:xfrm>
              <a:off x="2064" y="1661"/>
              <a:ext cx="181" cy="182"/>
            </a:xfrm>
            <a:prstGeom prst="rect">
              <a:avLst/>
            </a:prstGeom>
            <a:solidFill>
              <a:schemeClr val="hlink"/>
            </a:solidFill>
            <a:ln w="12700" algn="ctr">
              <a:solidFill>
                <a:schemeClr val="tx1"/>
              </a:solidFill>
              <a:miter lim="800000"/>
              <a:headEnd/>
              <a:tailEnd type="none" w="lg" len="lg"/>
            </a:ln>
          </p:spPr>
          <p:txBody>
            <a:bodyPr wrap="none" anchor="ctr"/>
            <a:lstStyle/>
            <a:p>
              <a:endParaRPr lang="nb-NO"/>
            </a:p>
          </p:txBody>
        </p:sp>
        <p:sp>
          <p:nvSpPr>
            <p:cNvPr id="65587" name="Rectangle 52"/>
            <p:cNvSpPr>
              <a:spLocks noChangeArrowheads="1"/>
            </p:cNvSpPr>
            <p:nvPr/>
          </p:nvSpPr>
          <p:spPr bwMode="auto">
            <a:xfrm>
              <a:off x="1882" y="1661"/>
              <a:ext cx="182" cy="18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800" b="0">
                  <a:latin typeface="Helvetica" pitchFamily="34" charset="0"/>
                </a:rPr>
                <a:t>3</a:t>
              </a:r>
            </a:p>
          </p:txBody>
        </p:sp>
        <p:sp>
          <p:nvSpPr>
            <p:cNvPr id="65588" name="Line 53"/>
            <p:cNvSpPr>
              <a:spLocks noChangeShapeType="1"/>
            </p:cNvSpPr>
            <p:nvPr/>
          </p:nvSpPr>
          <p:spPr bwMode="auto">
            <a:xfrm flipV="1">
              <a:off x="2154" y="1570"/>
              <a:ext cx="1815" cy="182"/>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grpSp>
        <p:nvGrpSpPr>
          <p:cNvPr id="6" name="Group 54"/>
          <p:cNvGrpSpPr>
            <a:grpSpLocks/>
          </p:cNvGrpSpPr>
          <p:nvPr/>
        </p:nvGrpSpPr>
        <p:grpSpPr bwMode="auto">
          <a:xfrm>
            <a:off x="1658938" y="3951288"/>
            <a:ext cx="5184775" cy="433387"/>
            <a:chOff x="703" y="2069"/>
            <a:chExt cx="3266" cy="273"/>
          </a:xfrm>
        </p:grpSpPr>
        <p:sp>
          <p:nvSpPr>
            <p:cNvPr id="65581" name="Line 55"/>
            <p:cNvSpPr>
              <a:spLocks noChangeShapeType="1"/>
            </p:cNvSpPr>
            <p:nvPr/>
          </p:nvSpPr>
          <p:spPr bwMode="auto">
            <a:xfrm>
              <a:off x="703" y="2205"/>
              <a:ext cx="1179" cy="46"/>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sp>
          <p:nvSpPr>
            <p:cNvPr id="65582" name="Rectangle 56"/>
            <p:cNvSpPr>
              <a:spLocks noChangeArrowheads="1"/>
            </p:cNvSpPr>
            <p:nvPr/>
          </p:nvSpPr>
          <p:spPr bwMode="auto">
            <a:xfrm>
              <a:off x="2064" y="2160"/>
              <a:ext cx="181" cy="182"/>
            </a:xfrm>
            <a:prstGeom prst="rect">
              <a:avLst/>
            </a:prstGeom>
            <a:solidFill>
              <a:schemeClr val="accent1"/>
            </a:solidFill>
            <a:ln w="12700" algn="ctr">
              <a:solidFill>
                <a:schemeClr val="tx1"/>
              </a:solidFill>
              <a:miter lim="800000"/>
              <a:headEnd/>
              <a:tailEnd type="none" w="lg" len="lg"/>
            </a:ln>
          </p:spPr>
          <p:txBody>
            <a:bodyPr wrap="none" anchor="ctr"/>
            <a:lstStyle/>
            <a:p>
              <a:endParaRPr lang="nb-NO"/>
            </a:p>
          </p:txBody>
        </p:sp>
        <p:sp>
          <p:nvSpPr>
            <p:cNvPr id="65583" name="Rectangle 57"/>
            <p:cNvSpPr>
              <a:spLocks noChangeArrowheads="1"/>
            </p:cNvSpPr>
            <p:nvPr/>
          </p:nvSpPr>
          <p:spPr bwMode="auto">
            <a:xfrm>
              <a:off x="1882" y="2160"/>
              <a:ext cx="182" cy="182"/>
            </a:xfrm>
            <a:prstGeom prst="rect">
              <a:avLst/>
            </a:prstGeom>
            <a:noFill/>
            <a:ln w="12700" algn="ctr">
              <a:solidFill>
                <a:schemeClr val="tx1"/>
              </a:solidFill>
              <a:miter lim="800000"/>
              <a:headEnd/>
              <a:tailEnd type="none" w="lg" len="lg"/>
            </a:ln>
            <a:extLst>
              <a:ext uri="{909E8E84-426E-40dd-AFC4-6F175D3DCCD1}">
                <a14:hiddenFill xmlns:a14="http://schemas.microsoft.com/office/drawing/2010/main" xmlns="">
                  <a:solidFill>
                    <a:srgbClr val="FFFFFF"/>
                  </a:solidFill>
                </a14:hiddenFill>
              </a:ext>
            </a:extLst>
          </p:spPr>
          <p:txBody>
            <a:bodyPr wrap="none" anchor="ctr"/>
            <a:lstStyle/>
            <a:p>
              <a:pPr marL="457200" indent="-457200" algn="ctr"/>
              <a:r>
                <a:rPr lang="en-US" sz="1800" b="0">
                  <a:latin typeface="Helvetica" pitchFamily="34" charset="0"/>
                </a:rPr>
                <a:t>2</a:t>
              </a:r>
            </a:p>
          </p:txBody>
        </p:sp>
        <p:sp>
          <p:nvSpPr>
            <p:cNvPr id="65584" name="Line 58"/>
            <p:cNvSpPr>
              <a:spLocks noChangeShapeType="1"/>
            </p:cNvSpPr>
            <p:nvPr/>
          </p:nvSpPr>
          <p:spPr bwMode="auto">
            <a:xfrm flipV="1">
              <a:off x="2154" y="2069"/>
              <a:ext cx="1815" cy="182"/>
            </a:xfrm>
            <a:prstGeom prst="line">
              <a:avLst/>
            </a:prstGeom>
            <a:noFill/>
            <a:ln w="12700">
              <a:solidFill>
                <a:schemeClr val="tx1"/>
              </a:solidFill>
              <a:round/>
              <a:headEnd/>
              <a:tailEnd type="stealth" w="lg" len="lg"/>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247291" name="Text Box 59"/>
          <p:cNvSpPr txBox="1">
            <a:spLocks noChangeArrowheads="1"/>
          </p:cNvSpPr>
          <p:nvPr/>
        </p:nvSpPr>
        <p:spPr bwMode="auto">
          <a:xfrm>
            <a:off x="2054225" y="4813300"/>
            <a:ext cx="4713288" cy="1558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nSpc>
                <a:spcPct val="150000"/>
              </a:lnSpc>
              <a:buClr>
                <a:srgbClr val="33CC33"/>
              </a:buClr>
              <a:buFont typeface="Wingdings" pitchFamily="2" charset="2"/>
              <a:buChar char="C"/>
            </a:pPr>
            <a:r>
              <a:rPr lang="en-US" sz="1600" b="0"/>
              <a:t> faster block allocation (many at a time)</a:t>
            </a:r>
          </a:p>
          <a:p>
            <a:pPr>
              <a:lnSpc>
                <a:spcPct val="150000"/>
              </a:lnSpc>
              <a:buClr>
                <a:srgbClr val="33CC33"/>
              </a:buClr>
              <a:buFont typeface="Wingdings" pitchFamily="2" charset="2"/>
              <a:buChar char="C"/>
            </a:pPr>
            <a:r>
              <a:rPr lang="en-US" sz="1600" b="0"/>
              <a:t> higher performance reading large data elements</a:t>
            </a:r>
          </a:p>
          <a:p>
            <a:pPr>
              <a:lnSpc>
                <a:spcPct val="150000"/>
              </a:lnSpc>
              <a:buClr>
                <a:srgbClr val="33CC33"/>
              </a:buClr>
              <a:buFont typeface="Wingdings" pitchFamily="2" charset="2"/>
              <a:buChar char="C"/>
            </a:pPr>
            <a:r>
              <a:rPr lang="en-US" sz="1600" b="0"/>
              <a:t> less file system meta data</a:t>
            </a:r>
          </a:p>
          <a:p>
            <a:pPr>
              <a:lnSpc>
                <a:spcPct val="150000"/>
              </a:lnSpc>
              <a:buClr>
                <a:srgbClr val="33CC33"/>
              </a:buClr>
              <a:buFont typeface="Wingdings" pitchFamily="2" charset="2"/>
              <a:buChar char="C"/>
            </a:pPr>
            <a:r>
              <a:rPr lang="en-US" sz="1600" b="0"/>
              <a:t> reduce number of lookups reading a file </a:t>
            </a:r>
          </a:p>
        </p:txBody>
      </p:sp>
      <p:sp>
        <p:nvSpPr>
          <p:cNvPr id="65580" name="Text Box 60"/>
          <p:cNvSpPr txBox="1">
            <a:spLocks noChangeArrowheads="1"/>
          </p:cNvSpPr>
          <p:nvPr/>
        </p:nvSpPr>
        <p:spPr bwMode="auto">
          <a:xfrm>
            <a:off x="6350" y="941388"/>
            <a:ext cx="8501063"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buClr>
                <a:schemeClr val="folHlink"/>
              </a:buClr>
              <a:buFont typeface="Wingdings" pitchFamily="2" charset="2"/>
              <a:buChar char="ü"/>
            </a:pPr>
            <a:r>
              <a:rPr lang="en-US" sz="2200" b="0" dirty="0"/>
              <a:t> Observation: </a:t>
            </a:r>
            <a:br>
              <a:rPr lang="en-US" sz="2200" b="0" dirty="0"/>
            </a:br>
            <a:r>
              <a:rPr lang="en-US" sz="2200" b="0" dirty="0"/>
              <a:t>    indirect block reads introduce disk I/O and break access locality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4" presetClass="path" presetSubtype="0" accel="50000" decel="50000" fill="hold" grpId="0" nodeType="clickEffect">
                                  <p:stCondLst>
                                    <p:cond delay="0"/>
                                  </p:stCondLst>
                                  <p:childTnLst>
                                    <p:animMotion origin="layout" path="M 3.05556E-6 -3.7037E-6 L 3.05556E-6 -0.06296 " pathEditMode="relative" rAng="0" ptsTypes="AA">
                                      <p:cBhvr>
                                        <p:cTn id="6" dur="500" fill="hold"/>
                                        <p:tgtEl>
                                          <p:spTgt spid="1247248"/>
                                        </p:tgtEl>
                                        <p:attrNameLst>
                                          <p:attrName>ppt_x</p:attrName>
                                          <p:attrName>ppt_y</p:attrName>
                                        </p:attrNameLst>
                                      </p:cBhvr>
                                      <p:rCtr x="0" y="-3148"/>
                                    </p:animMotion>
                                  </p:childTnLst>
                                </p:cTn>
                              </p:par>
                              <p:par>
                                <p:cTn id="7" presetID="42" presetClass="path" presetSubtype="0" accel="50000" decel="50000" fill="hold" grpId="0" nodeType="withEffect">
                                  <p:stCondLst>
                                    <p:cond delay="0"/>
                                  </p:stCondLst>
                                  <p:childTnLst>
                                    <p:animMotion origin="layout" path="M -1.38889E-6 -4.81481E-6 L -1.38889E-6 0.06297 " pathEditMode="relative" rAng="0" ptsTypes="AA">
                                      <p:cBhvr>
                                        <p:cTn id="8" dur="500" fill="hold"/>
                                        <p:tgtEl>
                                          <p:spTgt spid="1247257"/>
                                        </p:tgtEl>
                                        <p:attrNameLst>
                                          <p:attrName>ppt_x</p:attrName>
                                          <p:attrName>ppt_y</p:attrName>
                                        </p:attrNameLst>
                                      </p:cBhvr>
                                      <p:rCtr x="0" y="3148"/>
                                    </p:animMotion>
                                  </p:childTnLst>
                                </p:cTn>
                              </p:par>
                            </p:childTnLst>
                          </p:cTn>
                        </p:par>
                        <p:par>
                          <p:cTn id="9" fill="hold" nodeType="afterGroup">
                            <p:stCondLst>
                              <p:cond delay="500"/>
                            </p:stCondLst>
                            <p:childTnLst>
                              <p:par>
                                <p:cTn id="10" presetID="1" presetClass="exit" presetSubtype="0" fill="hold" grpId="1" nodeType="afterEffect">
                                  <p:stCondLst>
                                    <p:cond delay="0"/>
                                  </p:stCondLst>
                                  <p:childTnLst>
                                    <p:set>
                                      <p:cBhvr>
                                        <p:cTn id="11" dur="1" fill="hold">
                                          <p:stCondLst>
                                            <p:cond delay="0"/>
                                          </p:stCondLst>
                                        </p:cTn>
                                        <p:tgtEl>
                                          <p:spTgt spid="1247248"/>
                                        </p:tgtEl>
                                        <p:attrNameLst>
                                          <p:attrName>style.visibility</p:attrName>
                                        </p:attrNameLst>
                                      </p:cBhvr>
                                      <p:to>
                                        <p:strVal val="hidden"/>
                                      </p:to>
                                    </p:set>
                                  </p:childTnLst>
                                </p:cTn>
                              </p:par>
                              <p:par>
                                <p:cTn id="12" presetID="1" presetClass="exit" presetSubtype="0" fill="hold" grpId="1" nodeType="withEffect">
                                  <p:stCondLst>
                                    <p:cond delay="0"/>
                                  </p:stCondLst>
                                  <p:childTnLst>
                                    <p:set>
                                      <p:cBhvr>
                                        <p:cTn id="13" dur="1" fill="hold">
                                          <p:stCondLst>
                                            <p:cond delay="0"/>
                                          </p:stCondLst>
                                        </p:cTn>
                                        <p:tgtEl>
                                          <p:spTgt spid="1247257"/>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124727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247271"/>
                                        </p:tgtEl>
                                        <p:attrNameLst>
                                          <p:attrName>style.visibility</p:attrName>
                                        </p:attrNameLst>
                                      </p:cBhvr>
                                      <p:to>
                                        <p:strVal val="visible"/>
                                      </p:to>
                                    </p:set>
                                  </p:childTnLst>
                                </p:cTn>
                              </p:par>
                            </p:childTnLst>
                          </p:cTn>
                        </p:par>
                        <p:par>
                          <p:cTn id="18" fill="hold" nodeType="afterGroup">
                            <p:stCondLst>
                              <p:cond delay="500"/>
                            </p:stCondLst>
                            <p:childTnLst>
                              <p:par>
                                <p:cTn id="19" presetID="64" presetClass="path" presetSubtype="0" accel="50000" decel="50000" fill="hold" grpId="0" nodeType="afterEffect">
                                  <p:stCondLst>
                                    <p:cond delay="0"/>
                                  </p:stCondLst>
                                  <p:childTnLst>
                                    <p:animMotion origin="layout" path="M -2.77778E-6 -4.07407E-6 L -0.00121 -0.18935 " pathEditMode="relative" rAng="0" ptsTypes="AA">
                                      <p:cBhvr>
                                        <p:cTn id="20" dur="500" fill="hold"/>
                                        <p:tgtEl>
                                          <p:spTgt spid="1247261"/>
                                        </p:tgtEl>
                                        <p:attrNameLst>
                                          <p:attrName>ppt_x</p:attrName>
                                          <p:attrName>ppt_y</p:attrName>
                                        </p:attrNameLst>
                                      </p:cBhvr>
                                      <p:rCtr x="-69" y="-9468"/>
                                    </p:animMotion>
                                  </p:childTnLst>
                                </p:cTn>
                              </p:par>
                              <p:par>
                                <p:cTn id="21" presetID="42" presetClass="path" presetSubtype="0" accel="50000" decel="50000" fill="hold" grpId="0" nodeType="withEffect">
                                  <p:stCondLst>
                                    <p:cond delay="0"/>
                                  </p:stCondLst>
                                  <p:childTnLst>
                                    <p:animMotion origin="layout" path="M -1.38889E-6 1.48148E-6 L 0.00087 0.19097 " pathEditMode="relative" rAng="0" ptsTypes="AA">
                                      <p:cBhvr>
                                        <p:cTn id="22" dur="500" fill="hold"/>
                                        <p:tgtEl>
                                          <p:spTgt spid="1247249"/>
                                        </p:tgtEl>
                                        <p:attrNameLst>
                                          <p:attrName>ppt_x</p:attrName>
                                          <p:attrName>ppt_y</p:attrName>
                                        </p:attrNameLst>
                                      </p:cBhvr>
                                      <p:rCtr x="35" y="9537"/>
                                    </p:animMotion>
                                  </p:childTnLst>
                                </p:cTn>
                              </p:par>
                            </p:childTnLst>
                          </p:cTn>
                        </p:par>
                        <p:par>
                          <p:cTn id="23" fill="hold" nodeType="afterGroup">
                            <p:stCondLst>
                              <p:cond delay="1000"/>
                            </p:stCondLst>
                            <p:childTnLst>
                              <p:par>
                                <p:cTn id="24" presetID="1" presetClass="exit" presetSubtype="0" fill="hold" grpId="1" nodeType="afterEffect">
                                  <p:stCondLst>
                                    <p:cond delay="0"/>
                                  </p:stCondLst>
                                  <p:childTnLst>
                                    <p:set>
                                      <p:cBhvr>
                                        <p:cTn id="25" dur="1" fill="hold">
                                          <p:stCondLst>
                                            <p:cond delay="0"/>
                                          </p:stCondLst>
                                        </p:cTn>
                                        <p:tgtEl>
                                          <p:spTgt spid="1247261"/>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1247249"/>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124727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47273"/>
                                        </p:tgtEl>
                                        <p:attrNameLst>
                                          <p:attrName>style.visibility</p:attrName>
                                        </p:attrNameLst>
                                      </p:cBhvr>
                                      <p:to>
                                        <p:strVal val="visible"/>
                                      </p:to>
                                    </p:set>
                                  </p:childTnLst>
                                </p:cTn>
                              </p:par>
                            </p:childTnLst>
                          </p:cTn>
                        </p:par>
                        <p:par>
                          <p:cTn id="32" fill="hold" nodeType="afterGroup">
                            <p:stCondLst>
                              <p:cond delay="1000"/>
                            </p:stCondLst>
                            <p:childTnLst>
                              <p:par>
                                <p:cTn id="33" presetID="42" presetClass="path" presetSubtype="0" accel="50000" decel="50000" fill="hold" grpId="0" nodeType="afterEffect">
                                  <p:stCondLst>
                                    <p:cond delay="0"/>
                                  </p:stCondLst>
                                  <p:childTnLst>
                                    <p:animMotion origin="layout" path="M 2.5E-6 7.40741E-7 L 2.5E-6 0.15555 " pathEditMode="relative" rAng="0" ptsTypes="AA">
                                      <p:cBhvr>
                                        <p:cTn id="34" dur="500" fill="hold"/>
                                        <p:tgtEl>
                                          <p:spTgt spid="1247258"/>
                                        </p:tgtEl>
                                        <p:attrNameLst>
                                          <p:attrName>ppt_x</p:attrName>
                                          <p:attrName>ppt_y</p:attrName>
                                        </p:attrNameLst>
                                      </p:cBhvr>
                                      <p:rCtr x="0" y="7778"/>
                                    </p:animMotion>
                                  </p:childTnLst>
                                </p:cTn>
                              </p:par>
                              <p:par>
                                <p:cTn id="35" presetID="64" presetClass="path" presetSubtype="0" accel="50000" decel="50000" fill="hold" grpId="0" nodeType="withEffect">
                                  <p:stCondLst>
                                    <p:cond delay="0"/>
                                  </p:stCondLst>
                                  <p:childTnLst>
                                    <p:animMotion origin="layout" path="M 2.5E-6 -0.00185 L 2.5E-6 -0.1588 " pathEditMode="relative" rAng="0" ptsTypes="AA">
                                      <p:cBhvr>
                                        <p:cTn id="36" dur="500" fill="hold"/>
                                        <p:tgtEl>
                                          <p:spTgt spid="1247253"/>
                                        </p:tgtEl>
                                        <p:attrNameLst>
                                          <p:attrName>ppt_x</p:attrName>
                                          <p:attrName>ppt_y</p:attrName>
                                        </p:attrNameLst>
                                      </p:cBhvr>
                                      <p:rCtr x="0" y="-7847"/>
                                    </p:animMotion>
                                  </p:childTnLst>
                                </p:cTn>
                              </p:par>
                            </p:childTnLst>
                          </p:cTn>
                        </p:par>
                        <p:par>
                          <p:cTn id="37" fill="hold" nodeType="afterGroup">
                            <p:stCondLst>
                              <p:cond delay="1500"/>
                            </p:stCondLst>
                            <p:childTnLst>
                              <p:par>
                                <p:cTn id="38" presetID="1" presetClass="exit" presetSubtype="0" fill="hold" grpId="1" nodeType="afterEffect">
                                  <p:stCondLst>
                                    <p:cond delay="0"/>
                                  </p:stCondLst>
                                  <p:childTnLst>
                                    <p:set>
                                      <p:cBhvr>
                                        <p:cTn id="39" dur="1" fill="hold">
                                          <p:stCondLst>
                                            <p:cond delay="0"/>
                                          </p:stCondLst>
                                        </p:cTn>
                                        <p:tgtEl>
                                          <p:spTgt spid="1247258"/>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247253"/>
                                        </p:tgtEl>
                                        <p:attrNameLst>
                                          <p:attrName>style.visibility</p:attrName>
                                        </p:attrNameLst>
                                      </p:cBhvr>
                                      <p:to>
                                        <p:strVal val="hidden"/>
                                      </p:to>
                                    </p:set>
                                  </p:childTnLst>
                                </p:cTn>
                              </p:par>
                              <p:par>
                                <p:cTn id="42" presetID="1" presetClass="entr" presetSubtype="0" fill="hold" grpId="0" nodeType="withEffect">
                                  <p:stCondLst>
                                    <p:cond delay="0"/>
                                  </p:stCondLst>
                                  <p:childTnLst>
                                    <p:set>
                                      <p:cBhvr>
                                        <p:cTn id="43" dur="1" fill="hold">
                                          <p:stCondLst>
                                            <p:cond delay="0"/>
                                          </p:stCondLst>
                                        </p:cTn>
                                        <p:tgtEl>
                                          <p:spTgt spid="1247274"/>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47275"/>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247269"/>
                                        </p:tgtEl>
                                        <p:attrNameLst>
                                          <p:attrName>style.visibility</p:attrName>
                                        </p:attrNameLst>
                                      </p:cBhvr>
                                      <p:to>
                                        <p:strVal val="visible"/>
                                      </p:to>
                                    </p:set>
                                  </p:childTnLst>
                                </p:cTn>
                              </p:par>
                            </p:childTnLst>
                          </p:cTn>
                        </p:par>
                        <p:par>
                          <p:cTn id="50" fill="hold" nodeType="afterGroup">
                            <p:stCondLst>
                              <p:cond delay="0"/>
                            </p:stCondLst>
                            <p:childTnLst>
                              <p:par>
                                <p:cTn id="51" presetID="2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par>
                                <p:cTn id="54" presetID="22" presetClass="entr" presetSubtype="8"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par>
                                <p:cTn id="57" presetID="22" presetClass="entr" presetSubtype="8" fill="hold"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1247291"/>
                                        </p:tgtEl>
                                        <p:attrNameLst>
                                          <p:attrName>style.visibility</p:attrName>
                                        </p:attrNameLst>
                                      </p:cBhvr>
                                      <p:to>
                                        <p:strVal val="visible"/>
                                      </p:to>
                                    </p:set>
                                    <p:animEffect transition="in" filter="dissolve">
                                      <p:cBhvr>
                                        <p:cTn id="64" dur="500"/>
                                        <p:tgtEl>
                                          <p:spTgt spid="1247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7248" grpId="0" animBg="1"/>
      <p:bldP spid="1247248" grpId="1" animBg="1"/>
      <p:bldP spid="1247249" grpId="0" animBg="1"/>
      <p:bldP spid="1247249" grpId="1" animBg="1"/>
      <p:bldP spid="1247253" grpId="0" animBg="1"/>
      <p:bldP spid="1247253" grpId="1" animBg="1"/>
      <p:bldP spid="1247257" grpId="0" animBg="1"/>
      <p:bldP spid="1247257" grpId="1" animBg="1"/>
      <p:bldP spid="1247258" grpId="0" animBg="1"/>
      <p:bldP spid="1247258" grpId="1" animBg="1"/>
      <p:bldP spid="1247261" grpId="0" animBg="1"/>
      <p:bldP spid="1247261" grpId="1" animBg="1"/>
      <p:bldP spid="1247269" grpId="0"/>
      <p:bldP spid="1247270" grpId="0" animBg="1"/>
      <p:bldP spid="1247271" grpId="0" animBg="1"/>
      <p:bldP spid="1247272" grpId="0" animBg="1"/>
      <p:bldP spid="1247273" grpId="0" animBg="1"/>
      <p:bldP spid="1247274" grpId="0" animBg="1"/>
      <p:bldP spid="1247275" grpId="0" animBg="1"/>
      <p:bldP spid="1247291"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8258" name="Rectangle 2"/>
          <p:cNvSpPr>
            <a:spLocks noChangeArrowheads="1"/>
          </p:cNvSpPr>
          <p:nvPr/>
        </p:nvSpPr>
        <p:spPr bwMode="auto">
          <a:xfrm>
            <a:off x="5759450" y="2808288"/>
            <a:ext cx="1908175" cy="325437"/>
          </a:xfrm>
          <a:prstGeom prst="rect">
            <a:avLst/>
          </a:prstGeom>
          <a:solidFill>
            <a:srgbClr val="CCECFF"/>
          </a:solidFill>
          <a:ln w="9525">
            <a:solidFill>
              <a:schemeClr val="tx1"/>
            </a:solidFill>
            <a:miter lim="800000"/>
            <a:headEnd/>
            <a:tailEnd/>
          </a:ln>
        </p:spPr>
        <p:txBody>
          <a:bodyPr wrap="none" anchor="ctr"/>
          <a:lstStyle/>
          <a:p>
            <a:endParaRPr lang="nb-NO"/>
          </a:p>
        </p:txBody>
      </p:sp>
      <p:sp>
        <p:nvSpPr>
          <p:cNvPr id="66563" name="Rectangle 3"/>
          <p:cNvSpPr>
            <a:spLocks noGrp="1" noChangeArrowheads="1"/>
          </p:cNvSpPr>
          <p:nvPr>
            <p:ph type="title"/>
          </p:nvPr>
        </p:nvSpPr>
        <p:spPr/>
        <p:txBody>
          <a:bodyPr/>
          <a:lstStyle/>
          <a:p>
            <a:pPr eaLnBrk="1" hangingPunct="1"/>
            <a:r>
              <a:rPr lang="en-US"/>
              <a:t>Linux Example: XFS, JFS, EXT4…</a:t>
            </a:r>
          </a:p>
        </p:txBody>
      </p:sp>
      <p:sp>
        <p:nvSpPr>
          <p:cNvPr id="1248260" name="Rectangle 4"/>
          <p:cNvSpPr>
            <a:spLocks noGrp="1" noChangeArrowheads="1"/>
          </p:cNvSpPr>
          <p:nvPr>
            <p:ph type="body" idx="1"/>
          </p:nvPr>
        </p:nvSpPr>
        <p:spPr/>
        <p:txBody>
          <a:bodyPr/>
          <a:lstStyle/>
          <a:p>
            <a:pPr eaLnBrk="1" hangingPunct="1"/>
            <a:r>
              <a:rPr lang="en-US" sz="2400" dirty="0"/>
              <a:t>Count-augmented address indexing in the extent sections</a:t>
            </a:r>
          </a:p>
          <a:p>
            <a:pPr lvl="1" eaLnBrk="1" hangingPunct="1">
              <a:buFont typeface="Tahoma" pitchFamily="34" charset="0"/>
              <a:buNone/>
            </a:pPr>
            <a:endParaRPr lang="en-US" sz="2000" dirty="0"/>
          </a:p>
          <a:p>
            <a:pPr eaLnBrk="1" hangingPunct="1"/>
            <a:r>
              <a:rPr lang="en-US" sz="2400" dirty="0"/>
              <a:t>Introduce a new </a:t>
            </a:r>
            <a:r>
              <a:rPr lang="en-US" sz="2400" dirty="0" err="1"/>
              <a:t>inode</a:t>
            </a:r>
            <a:r>
              <a:rPr lang="en-US" sz="2400" dirty="0"/>
              <a:t> structure</a:t>
            </a:r>
            <a:br>
              <a:rPr lang="en-US" sz="2400" dirty="0"/>
            </a:br>
            <a:endParaRPr lang="en-US" sz="2400" dirty="0"/>
          </a:p>
          <a:p>
            <a:pPr lvl="1" eaLnBrk="1" hangingPunct="1"/>
            <a:r>
              <a:rPr lang="en-US" sz="2000" dirty="0"/>
              <a:t>add counter field to original direct </a:t>
            </a:r>
            <a:br>
              <a:rPr lang="en-US" sz="2000" dirty="0"/>
            </a:br>
            <a:r>
              <a:rPr lang="en-US" sz="2000" dirty="0"/>
              <a:t>entries </a:t>
            </a:r>
            <a:br>
              <a:rPr lang="en-US" sz="2000" dirty="0"/>
            </a:br>
            <a:r>
              <a:rPr lang="en-US" sz="2000" dirty="0"/>
              <a:t> </a:t>
            </a:r>
          </a:p>
          <a:p>
            <a:pPr lvl="2" eaLnBrk="1" hangingPunct="1"/>
            <a:r>
              <a:rPr lang="en-US" sz="1800" dirty="0">
                <a:solidFill>
                  <a:schemeClr val="folHlink"/>
                </a:solidFill>
              </a:rPr>
              <a:t>direct</a:t>
            </a:r>
            <a:r>
              <a:rPr lang="en-US" sz="1800" dirty="0"/>
              <a:t> points to a disk block</a:t>
            </a:r>
            <a:br>
              <a:rPr lang="en-US" sz="1800" dirty="0"/>
            </a:br>
            <a:endParaRPr lang="en-US" sz="1800" dirty="0"/>
          </a:p>
          <a:p>
            <a:pPr lvl="2" eaLnBrk="1" hangingPunct="1"/>
            <a:r>
              <a:rPr lang="en-US" sz="1800" dirty="0">
                <a:solidFill>
                  <a:schemeClr val="folHlink"/>
                </a:solidFill>
              </a:rPr>
              <a:t>count</a:t>
            </a:r>
            <a:r>
              <a:rPr lang="en-US" sz="1800" dirty="0"/>
              <a:t> indicated how many other </a:t>
            </a:r>
            <a:br>
              <a:rPr lang="en-US" sz="1800" dirty="0"/>
            </a:br>
            <a:r>
              <a:rPr lang="en-US" sz="1800" dirty="0"/>
              <a:t>blocks is following the first block </a:t>
            </a:r>
            <a:br>
              <a:rPr lang="en-US" sz="1800" dirty="0"/>
            </a:br>
            <a:r>
              <a:rPr lang="en-US" sz="1800" dirty="0"/>
              <a:t>(contiguously)</a:t>
            </a:r>
            <a:br>
              <a:rPr lang="en-US" sz="1800" dirty="0"/>
            </a:br>
            <a:br>
              <a:rPr lang="en-US" sz="1800" dirty="0"/>
            </a:br>
            <a:endParaRPr lang="en-US" sz="1800" dirty="0"/>
          </a:p>
        </p:txBody>
      </p:sp>
      <p:sp>
        <p:nvSpPr>
          <p:cNvPr id="1248261" name="Rectangle 5"/>
          <p:cNvSpPr>
            <a:spLocks noChangeArrowheads="1"/>
          </p:cNvSpPr>
          <p:nvPr/>
        </p:nvSpPr>
        <p:spPr bwMode="auto">
          <a:xfrm>
            <a:off x="5797550" y="283527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0</a:t>
            </a:r>
          </a:p>
        </p:txBody>
      </p:sp>
      <p:sp>
        <p:nvSpPr>
          <p:cNvPr id="1248262" name="Rectangle 6"/>
          <p:cNvSpPr>
            <a:spLocks noChangeArrowheads="1"/>
          </p:cNvSpPr>
          <p:nvPr/>
        </p:nvSpPr>
        <p:spPr bwMode="auto">
          <a:xfrm>
            <a:off x="5797550" y="3192463"/>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a:t>
            </a:r>
          </a:p>
        </p:txBody>
      </p:sp>
      <p:sp>
        <p:nvSpPr>
          <p:cNvPr id="1248263" name="Rectangle 7"/>
          <p:cNvSpPr>
            <a:spLocks noChangeArrowheads="1"/>
          </p:cNvSpPr>
          <p:nvPr/>
        </p:nvSpPr>
        <p:spPr bwMode="auto">
          <a:xfrm>
            <a:off x="5797550" y="3549650"/>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2</a:t>
            </a:r>
          </a:p>
        </p:txBody>
      </p:sp>
      <p:sp>
        <p:nvSpPr>
          <p:cNvPr id="1248264" name="Rectangle 8"/>
          <p:cNvSpPr>
            <a:spLocks noChangeArrowheads="1"/>
          </p:cNvSpPr>
          <p:nvPr/>
        </p:nvSpPr>
        <p:spPr bwMode="auto">
          <a:xfrm>
            <a:off x="5797550" y="390683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a:t>
            </a:r>
          </a:p>
        </p:txBody>
      </p:sp>
      <p:sp>
        <p:nvSpPr>
          <p:cNvPr id="1248265" name="Rectangle 9"/>
          <p:cNvSpPr>
            <a:spLocks noChangeArrowheads="1"/>
          </p:cNvSpPr>
          <p:nvPr/>
        </p:nvSpPr>
        <p:spPr bwMode="auto">
          <a:xfrm>
            <a:off x="5797550" y="426402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10</a:t>
            </a:r>
          </a:p>
        </p:txBody>
      </p:sp>
      <p:sp>
        <p:nvSpPr>
          <p:cNvPr id="1248266" name="Rectangle 10"/>
          <p:cNvSpPr>
            <a:spLocks noChangeArrowheads="1"/>
          </p:cNvSpPr>
          <p:nvPr/>
        </p:nvSpPr>
        <p:spPr bwMode="auto">
          <a:xfrm>
            <a:off x="5797550" y="4622800"/>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11</a:t>
            </a:r>
          </a:p>
        </p:txBody>
      </p:sp>
      <p:sp>
        <p:nvSpPr>
          <p:cNvPr id="1248267" name="Rectangle 11"/>
          <p:cNvSpPr>
            <a:spLocks noChangeArrowheads="1"/>
          </p:cNvSpPr>
          <p:nvPr/>
        </p:nvSpPr>
        <p:spPr bwMode="auto">
          <a:xfrm>
            <a:off x="5797550" y="569753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triple indirect</a:t>
            </a:r>
          </a:p>
        </p:txBody>
      </p:sp>
      <p:sp>
        <p:nvSpPr>
          <p:cNvPr id="1248268" name="Rectangle 12"/>
          <p:cNvSpPr>
            <a:spLocks noChangeArrowheads="1"/>
          </p:cNvSpPr>
          <p:nvPr/>
        </p:nvSpPr>
        <p:spPr bwMode="auto">
          <a:xfrm>
            <a:off x="5797550" y="498157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single indirect</a:t>
            </a:r>
          </a:p>
        </p:txBody>
      </p:sp>
      <p:sp>
        <p:nvSpPr>
          <p:cNvPr id="1248269" name="Rectangle 13"/>
          <p:cNvSpPr>
            <a:spLocks noChangeArrowheads="1"/>
          </p:cNvSpPr>
          <p:nvPr/>
        </p:nvSpPr>
        <p:spPr bwMode="auto">
          <a:xfrm>
            <a:off x="5797550" y="5338763"/>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double indirect</a:t>
            </a:r>
          </a:p>
        </p:txBody>
      </p:sp>
      <p:sp>
        <p:nvSpPr>
          <p:cNvPr id="1248270" name="Rectangle 14"/>
          <p:cNvSpPr>
            <a:spLocks noChangeArrowheads="1"/>
          </p:cNvSpPr>
          <p:nvPr/>
        </p:nvSpPr>
        <p:spPr bwMode="auto">
          <a:xfrm>
            <a:off x="5797550" y="2478088"/>
            <a:ext cx="1173163" cy="269875"/>
          </a:xfrm>
          <a:prstGeom prst="rect">
            <a:avLst/>
          </a:prstGeom>
          <a:solidFill>
            <a:schemeClr val="folHlink"/>
          </a:solidFill>
          <a:ln w="9525">
            <a:solidFill>
              <a:schemeClr val="tx1"/>
            </a:solidFill>
            <a:miter lim="800000"/>
            <a:headEnd/>
            <a:tailEnd/>
          </a:ln>
        </p:spPr>
        <p:txBody>
          <a:bodyPr wrap="none" anchor="ctr"/>
          <a:lstStyle/>
          <a:p>
            <a:pPr algn="ctr"/>
            <a:r>
              <a:rPr lang="en-US" sz="1000">
                <a:solidFill>
                  <a:schemeClr val="bg1"/>
                </a:solidFill>
              </a:rPr>
              <a:t>attributes</a:t>
            </a:r>
          </a:p>
        </p:txBody>
      </p:sp>
      <p:sp>
        <p:nvSpPr>
          <p:cNvPr id="1248271" name="Line 15"/>
          <p:cNvSpPr>
            <a:spLocks noChangeShapeType="1"/>
          </p:cNvSpPr>
          <p:nvPr/>
        </p:nvSpPr>
        <p:spPr bwMode="auto">
          <a:xfrm flipV="1">
            <a:off x="6977063" y="5287963"/>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72" name="Rectangle 16"/>
          <p:cNvSpPr>
            <a:spLocks noChangeArrowheads="1"/>
          </p:cNvSpPr>
          <p:nvPr/>
        </p:nvSpPr>
        <p:spPr bwMode="auto">
          <a:xfrm>
            <a:off x="7334250" y="5286375"/>
            <a:ext cx="190500" cy="2397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3" name="Line 17"/>
          <p:cNvSpPr>
            <a:spLocks noChangeShapeType="1"/>
          </p:cNvSpPr>
          <p:nvPr/>
        </p:nvSpPr>
        <p:spPr bwMode="auto">
          <a:xfrm flipV="1">
            <a:off x="7521575" y="5092700"/>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74" name="Rectangle 18"/>
          <p:cNvSpPr>
            <a:spLocks noChangeArrowheads="1"/>
          </p:cNvSpPr>
          <p:nvPr/>
        </p:nvSpPr>
        <p:spPr bwMode="auto">
          <a:xfrm>
            <a:off x="7878763" y="5091113"/>
            <a:ext cx="190500" cy="2397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5" name="Line 19"/>
          <p:cNvSpPr>
            <a:spLocks noChangeShapeType="1"/>
          </p:cNvSpPr>
          <p:nvPr/>
        </p:nvSpPr>
        <p:spPr bwMode="auto">
          <a:xfrm flipV="1">
            <a:off x="6977063" y="5649913"/>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76" name="Rectangle 20"/>
          <p:cNvSpPr>
            <a:spLocks noChangeArrowheads="1"/>
          </p:cNvSpPr>
          <p:nvPr/>
        </p:nvSpPr>
        <p:spPr bwMode="auto">
          <a:xfrm>
            <a:off x="7334250" y="5648325"/>
            <a:ext cx="190500" cy="2397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7" name="Line 21"/>
          <p:cNvSpPr>
            <a:spLocks noChangeShapeType="1"/>
          </p:cNvSpPr>
          <p:nvPr/>
        </p:nvSpPr>
        <p:spPr bwMode="auto">
          <a:xfrm flipV="1">
            <a:off x="7521575" y="5454650"/>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78" name="Rectangle 22"/>
          <p:cNvSpPr>
            <a:spLocks noChangeArrowheads="1"/>
          </p:cNvSpPr>
          <p:nvPr/>
        </p:nvSpPr>
        <p:spPr bwMode="auto">
          <a:xfrm>
            <a:off x="7878763" y="5453063"/>
            <a:ext cx="190500" cy="2397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79" name="Line 23"/>
          <p:cNvSpPr>
            <a:spLocks noChangeShapeType="1"/>
          </p:cNvSpPr>
          <p:nvPr/>
        </p:nvSpPr>
        <p:spPr bwMode="auto">
          <a:xfrm flipV="1">
            <a:off x="8066088" y="5259388"/>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80" name="Rectangle 24"/>
          <p:cNvSpPr>
            <a:spLocks noChangeArrowheads="1"/>
          </p:cNvSpPr>
          <p:nvPr/>
        </p:nvSpPr>
        <p:spPr bwMode="auto">
          <a:xfrm>
            <a:off x="8423275" y="5257800"/>
            <a:ext cx="190500" cy="239713"/>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81" name="Line 25"/>
          <p:cNvSpPr>
            <a:spLocks noChangeShapeType="1"/>
          </p:cNvSpPr>
          <p:nvPr/>
        </p:nvSpPr>
        <p:spPr bwMode="auto">
          <a:xfrm flipV="1">
            <a:off x="6978650" y="4930775"/>
            <a:ext cx="377825" cy="187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82" name="Rectangle 26"/>
          <p:cNvSpPr>
            <a:spLocks noChangeArrowheads="1"/>
          </p:cNvSpPr>
          <p:nvPr/>
        </p:nvSpPr>
        <p:spPr bwMode="auto">
          <a:xfrm>
            <a:off x="7335838" y="4929188"/>
            <a:ext cx="190500" cy="239712"/>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48283" name="Rectangle 27"/>
          <p:cNvSpPr>
            <a:spLocks noChangeArrowheads="1"/>
          </p:cNvSpPr>
          <p:nvPr/>
        </p:nvSpPr>
        <p:spPr bwMode="auto">
          <a:xfrm>
            <a:off x="7013575" y="2833688"/>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0</a:t>
            </a:r>
          </a:p>
        </p:txBody>
      </p:sp>
      <p:sp>
        <p:nvSpPr>
          <p:cNvPr id="1248284" name="Rectangle 28"/>
          <p:cNvSpPr>
            <a:spLocks noChangeArrowheads="1"/>
          </p:cNvSpPr>
          <p:nvPr/>
        </p:nvSpPr>
        <p:spPr bwMode="auto">
          <a:xfrm>
            <a:off x="7013575" y="319087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a:t>
            </a:r>
          </a:p>
        </p:txBody>
      </p:sp>
      <p:sp>
        <p:nvSpPr>
          <p:cNvPr id="1248285" name="Rectangle 29"/>
          <p:cNvSpPr>
            <a:spLocks noChangeArrowheads="1"/>
          </p:cNvSpPr>
          <p:nvPr/>
        </p:nvSpPr>
        <p:spPr bwMode="auto">
          <a:xfrm>
            <a:off x="7013575" y="3549650"/>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2</a:t>
            </a:r>
          </a:p>
        </p:txBody>
      </p:sp>
      <p:sp>
        <p:nvSpPr>
          <p:cNvPr id="1248286" name="Rectangle 30"/>
          <p:cNvSpPr>
            <a:spLocks noChangeArrowheads="1"/>
          </p:cNvSpPr>
          <p:nvPr/>
        </p:nvSpPr>
        <p:spPr bwMode="auto">
          <a:xfrm>
            <a:off x="7013575" y="3906838"/>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a:t>
            </a:r>
          </a:p>
        </p:txBody>
      </p:sp>
      <p:sp>
        <p:nvSpPr>
          <p:cNvPr id="1248287" name="Rectangle 31"/>
          <p:cNvSpPr>
            <a:spLocks noChangeArrowheads="1"/>
          </p:cNvSpPr>
          <p:nvPr/>
        </p:nvSpPr>
        <p:spPr bwMode="auto">
          <a:xfrm>
            <a:off x="7013575" y="426402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10</a:t>
            </a:r>
          </a:p>
        </p:txBody>
      </p:sp>
      <p:sp>
        <p:nvSpPr>
          <p:cNvPr id="1248288" name="Rectangle 32"/>
          <p:cNvSpPr>
            <a:spLocks noChangeArrowheads="1"/>
          </p:cNvSpPr>
          <p:nvPr/>
        </p:nvSpPr>
        <p:spPr bwMode="auto">
          <a:xfrm>
            <a:off x="7013575" y="4622800"/>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11</a:t>
            </a:r>
          </a:p>
        </p:txBody>
      </p:sp>
      <p:sp>
        <p:nvSpPr>
          <p:cNvPr id="1248289" name="Line 33"/>
          <p:cNvSpPr>
            <a:spLocks noChangeShapeType="1"/>
          </p:cNvSpPr>
          <p:nvPr/>
        </p:nvSpPr>
        <p:spPr bwMode="auto">
          <a:xfrm flipV="1">
            <a:off x="7534275" y="5426075"/>
            <a:ext cx="207963" cy="301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90" name="Line 34"/>
          <p:cNvSpPr>
            <a:spLocks noChangeShapeType="1"/>
          </p:cNvSpPr>
          <p:nvPr/>
        </p:nvSpPr>
        <p:spPr bwMode="auto">
          <a:xfrm flipV="1">
            <a:off x="7535863" y="5794375"/>
            <a:ext cx="207962" cy="3016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91" name="Line 35"/>
          <p:cNvSpPr>
            <a:spLocks noChangeShapeType="1"/>
          </p:cNvSpPr>
          <p:nvPr/>
        </p:nvSpPr>
        <p:spPr bwMode="auto">
          <a:xfrm flipV="1">
            <a:off x="8072438" y="5605463"/>
            <a:ext cx="207962" cy="3016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92" name="Line 36"/>
          <p:cNvSpPr>
            <a:spLocks noChangeShapeType="1"/>
          </p:cNvSpPr>
          <p:nvPr/>
        </p:nvSpPr>
        <p:spPr bwMode="auto">
          <a:xfrm>
            <a:off x="7670800" y="2973388"/>
            <a:ext cx="220663" cy="3175"/>
          </a:xfrm>
          <a:prstGeom prst="line">
            <a:avLst/>
          </a:prstGeom>
          <a:noFill/>
          <a:ln w="9525">
            <a:solidFill>
              <a:schemeClr val="tx1"/>
            </a:solidFill>
            <a:prstDash val="sysDot"/>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48293" name="Rectangle 37"/>
          <p:cNvSpPr>
            <a:spLocks noChangeArrowheads="1"/>
          </p:cNvSpPr>
          <p:nvPr/>
        </p:nvSpPr>
        <p:spPr bwMode="auto">
          <a:xfrm>
            <a:off x="7894638" y="2852738"/>
            <a:ext cx="252412"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1248294" name="Rectangle 38"/>
          <p:cNvSpPr>
            <a:spLocks noChangeArrowheads="1"/>
          </p:cNvSpPr>
          <p:nvPr/>
        </p:nvSpPr>
        <p:spPr bwMode="auto">
          <a:xfrm>
            <a:off x="7019925" y="283527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3</a:t>
            </a:r>
          </a:p>
        </p:txBody>
      </p:sp>
      <p:sp>
        <p:nvSpPr>
          <p:cNvPr id="1248295" name="Rectangle 39"/>
          <p:cNvSpPr>
            <a:spLocks noChangeArrowheads="1"/>
          </p:cNvSpPr>
          <p:nvPr/>
        </p:nvSpPr>
        <p:spPr bwMode="auto">
          <a:xfrm>
            <a:off x="8181975" y="2852738"/>
            <a:ext cx="252413"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1248296" name="Rectangle 40"/>
          <p:cNvSpPr>
            <a:spLocks noChangeArrowheads="1"/>
          </p:cNvSpPr>
          <p:nvPr/>
        </p:nvSpPr>
        <p:spPr bwMode="auto">
          <a:xfrm>
            <a:off x="8470900" y="2852738"/>
            <a:ext cx="252413"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1248297" name="Text Box 41"/>
          <p:cNvSpPr txBox="1">
            <a:spLocks noChangeArrowheads="1"/>
          </p:cNvSpPr>
          <p:nvPr/>
        </p:nvSpPr>
        <p:spPr bwMode="auto">
          <a:xfrm>
            <a:off x="5986463" y="2168525"/>
            <a:ext cx="6731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600" b="0"/>
              <a:t>inode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4826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4826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4826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48260">
                                            <p:txEl>
                                              <p:pRg st="5" end="5"/>
                                            </p:txEl>
                                          </p:spTgt>
                                        </p:tgtEl>
                                        <p:attrNameLst>
                                          <p:attrName>style.visibility</p:attrName>
                                        </p:attrNameLst>
                                      </p:cBhvr>
                                      <p:to>
                                        <p:strVal val="visible"/>
                                      </p:to>
                                    </p:set>
                                  </p:childTnLst>
                                </p:cTn>
                              </p:par>
                              <p:par>
                                <p:cTn id="13" presetID="10" presetClass="entr" presetSubtype="0" fill="hold" grpId="0" nodeType="withEffect">
                                  <p:stCondLst>
                                    <p:cond delay="0"/>
                                  </p:stCondLst>
                                  <p:childTnLst>
                                    <p:set>
                                      <p:cBhvr>
                                        <p:cTn id="14" dur="1" fill="hold">
                                          <p:stCondLst>
                                            <p:cond delay="0"/>
                                          </p:stCondLst>
                                        </p:cTn>
                                        <p:tgtEl>
                                          <p:spTgt spid="1248283"/>
                                        </p:tgtEl>
                                        <p:attrNameLst>
                                          <p:attrName>style.visibility</p:attrName>
                                        </p:attrNameLst>
                                      </p:cBhvr>
                                      <p:to>
                                        <p:strVal val="visible"/>
                                      </p:to>
                                    </p:set>
                                    <p:animEffect transition="in" filter="fade">
                                      <p:cBhvr>
                                        <p:cTn id="15" dur="2000"/>
                                        <p:tgtEl>
                                          <p:spTgt spid="124828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48284"/>
                                        </p:tgtEl>
                                        <p:attrNameLst>
                                          <p:attrName>style.visibility</p:attrName>
                                        </p:attrNameLst>
                                      </p:cBhvr>
                                      <p:to>
                                        <p:strVal val="visible"/>
                                      </p:to>
                                    </p:set>
                                    <p:animEffect transition="in" filter="fade">
                                      <p:cBhvr>
                                        <p:cTn id="18" dur="2000"/>
                                        <p:tgtEl>
                                          <p:spTgt spid="124828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48285"/>
                                        </p:tgtEl>
                                        <p:attrNameLst>
                                          <p:attrName>style.visibility</p:attrName>
                                        </p:attrNameLst>
                                      </p:cBhvr>
                                      <p:to>
                                        <p:strVal val="visible"/>
                                      </p:to>
                                    </p:set>
                                    <p:animEffect transition="in" filter="fade">
                                      <p:cBhvr>
                                        <p:cTn id="21" dur="2000"/>
                                        <p:tgtEl>
                                          <p:spTgt spid="124828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48286"/>
                                        </p:tgtEl>
                                        <p:attrNameLst>
                                          <p:attrName>style.visibility</p:attrName>
                                        </p:attrNameLst>
                                      </p:cBhvr>
                                      <p:to>
                                        <p:strVal val="visible"/>
                                      </p:to>
                                    </p:set>
                                    <p:animEffect transition="in" filter="fade">
                                      <p:cBhvr>
                                        <p:cTn id="24" dur="2000"/>
                                        <p:tgtEl>
                                          <p:spTgt spid="124828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48287"/>
                                        </p:tgtEl>
                                        <p:attrNameLst>
                                          <p:attrName>style.visibility</p:attrName>
                                        </p:attrNameLst>
                                      </p:cBhvr>
                                      <p:to>
                                        <p:strVal val="visible"/>
                                      </p:to>
                                    </p:set>
                                    <p:animEffect transition="in" filter="fade">
                                      <p:cBhvr>
                                        <p:cTn id="27" dur="2000"/>
                                        <p:tgtEl>
                                          <p:spTgt spid="124828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48288"/>
                                        </p:tgtEl>
                                        <p:attrNameLst>
                                          <p:attrName>style.visibility</p:attrName>
                                        </p:attrNameLst>
                                      </p:cBhvr>
                                      <p:to>
                                        <p:strVal val="visible"/>
                                      </p:to>
                                    </p:set>
                                    <p:animEffect transition="in" filter="fade">
                                      <p:cBhvr>
                                        <p:cTn id="30" dur="2000"/>
                                        <p:tgtEl>
                                          <p:spTgt spid="1248288"/>
                                        </p:tgtEl>
                                      </p:cBhvr>
                                    </p:animEffect>
                                  </p:childTnLst>
                                </p:cTn>
                              </p:par>
                              <p:par>
                                <p:cTn id="31" presetID="1" presetClass="emph" presetSubtype="2" fill="hold" nodeType="withEffect">
                                  <p:stCondLst>
                                    <p:cond delay="0"/>
                                  </p:stCondLst>
                                  <p:childTnLst>
                                    <p:animClr clrSpc="rgb" dir="cw">
                                      <p:cBhvr>
                                        <p:cTn id="32" dur="2000" fill="hold"/>
                                        <p:tgtEl>
                                          <p:spTgt spid="1248268"/>
                                        </p:tgtEl>
                                        <p:attrNameLst>
                                          <p:attrName>fillcolor</p:attrName>
                                        </p:attrNameLst>
                                      </p:cBhvr>
                                      <p:to>
                                        <a:srgbClr val="DDDDDD"/>
                                      </p:to>
                                    </p:animClr>
                                    <p:set>
                                      <p:cBhvr>
                                        <p:cTn id="33" dur="2000" fill="hold"/>
                                        <p:tgtEl>
                                          <p:spTgt spid="1248268"/>
                                        </p:tgtEl>
                                        <p:attrNameLst>
                                          <p:attrName>fill.type</p:attrName>
                                        </p:attrNameLst>
                                      </p:cBhvr>
                                      <p:to>
                                        <p:strVal val="solid"/>
                                      </p:to>
                                    </p:set>
                                    <p:set>
                                      <p:cBhvr>
                                        <p:cTn id="34" dur="2000" fill="hold"/>
                                        <p:tgtEl>
                                          <p:spTgt spid="1248268"/>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1248269"/>
                                        </p:tgtEl>
                                        <p:attrNameLst>
                                          <p:attrName>fillcolor</p:attrName>
                                        </p:attrNameLst>
                                      </p:cBhvr>
                                      <p:to>
                                        <a:srgbClr val="DDDDDD"/>
                                      </p:to>
                                    </p:animClr>
                                    <p:set>
                                      <p:cBhvr>
                                        <p:cTn id="37" dur="2000" fill="hold"/>
                                        <p:tgtEl>
                                          <p:spTgt spid="1248269"/>
                                        </p:tgtEl>
                                        <p:attrNameLst>
                                          <p:attrName>fill.type</p:attrName>
                                        </p:attrNameLst>
                                      </p:cBhvr>
                                      <p:to>
                                        <p:strVal val="solid"/>
                                      </p:to>
                                    </p:set>
                                    <p:set>
                                      <p:cBhvr>
                                        <p:cTn id="38" dur="2000" fill="hold"/>
                                        <p:tgtEl>
                                          <p:spTgt spid="1248269"/>
                                        </p:tgtEl>
                                        <p:attrNameLst>
                                          <p:attrName>fill.on</p:attrName>
                                        </p:attrNameLst>
                                      </p:cBhvr>
                                      <p:to>
                                        <p:strVal val="true"/>
                                      </p:to>
                                    </p:set>
                                  </p:childTnLst>
                                </p:cTn>
                              </p:par>
                              <p:par>
                                <p:cTn id="39" presetID="1" presetClass="emph" presetSubtype="2" fill="hold" nodeType="withEffect">
                                  <p:stCondLst>
                                    <p:cond delay="0"/>
                                  </p:stCondLst>
                                  <p:childTnLst>
                                    <p:animClr clrSpc="rgb" dir="cw">
                                      <p:cBhvr>
                                        <p:cTn id="40" dur="2000" fill="hold"/>
                                        <p:tgtEl>
                                          <p:spTgt spid="1248267"/>
                                        </p:tgtEl>
                                        <p:attrNameLst>
                                          <p:attrName>fillcolor</p:attrName>
                                        </p:attrNameLst>
                                      </p:cBhvr>
                                      <p:to>
                                        <a:srgbClr val="DDDDDD"/>
                                      </p:to>
                                    </p:animClr>
                                    <p:set>
                                      <p:cBhvr>
                                        <p:cTn id="41" dur="2000" fill="hold"/>
                                        <p:tgtEl>
                                          <p:spTgt spid="1248267"/>
                                        </p:tgtEl>
                                        <p:attrNameLst>
                                          <p:attrName>fill.type</p:attrName>
                                        </p:attrNameLst>
                                      </p:cBhvr>
                                      <p:to>
                                        <p:strVal val="solid"/>
                                      </p:to>
                                    </p:set>
                                    <p:set>
                                      <p:cBhvr>
                                        <p:cTn id="42" dur="2000" fill="hold"/>
                                        <p:tgtEl>
                                          <p:spTgt spid="1248267"/>
                                        </p:tgtEl>
                                        <p:attrNameLst>
                                          <p:attrName>fill.on</p:attrName>
                                        </p:attrNameLst>
                                      </p:cBhvr>
                                      <p:to>
                                        <p:strVal val="true"/>
                                      </p:to>
                                    </p:set>
                                  </p:childTnLst>
                                </p:cTn>
                              </p:par>
                              <p:par>
                                <p:cTn id="43" presetID="1" presetClass="emph" presetSubtype="2" fill="hold" nodeType="withEffect">
                                  <p:stCondLst>
                                    <p:cond delay="0"/>
                                  </p:stCondLst>
                                  <p:childTnLst>
                                    <p:animClr clrSpc="rgb" dir="cw">
                                      <p:cBhvr>
                                        <p:cTn id="44" dur="2000" fill="hold"/>
                                        <p:tgtEl>
                                          <p:spTgt spid="1248282"/>
                                        </p:tgtEl>
                                        <p:attrNameLst>
                                          <p:attrName>fillcolor</p:attrName>
                                        </p:attrNameLst>
                                      </p:cBhvr>
                                      <p:to>
                                        <a:srgbClr val="DDDDDD"/>
                                      </p:to>
                                    </p:animClr>
                                    <p:set>
                                      <p:cBhvr>
                                        <p:cTn id="45" dur="2000" fill="hold"/>
                                        <p:tgtEl>
                                          <p:spTgt spid="1248282"/>
                                        </p:tgtEl>
                                        <p:attrNameLst>
                                          <p:attrName>fill.type</p:attrName>
                                        </p:attrNameLst>
                                      </p:cBhvr>
                                      <p:to>
                                        <p:strVal val="solid"/>
                                      </p:to>
                                    </p:set>
                                    <p:set>
                                      <p:cBhvr>
                                        <p:cTn id="46" dur="2000" fill="hold"/>
                                        <p:tgtEl>
                                          <p:spTgt spid="1248282"/>
                                        </p:tgtEl>
                                        <p:attrNameLst>
                                          <p:attrName>fill.on</p:attrName>
                                        </p:attrNameLst>
                                      </p:cBhvr>
                                      <p:to>
                                        <p:strVal val="true"/>
                                      </p:to>
                                    </p:set>
                                  </p:childTnLst>
                                </p:cTn>
                              </p:par>
                              <p:par>
                                <p:cTn id="47" presetID="1" presetClass="emph" presetSubtype="2" fill="hold" nodeType="withEffect">
                                  <p:stCondLst>
                                    <p:cond delay="0"/>
                                  </p:stCondLst>
                                  <p:childTnLst>
                                    <p:animClr clrSpc="rgb" dir="cw">
                                      <p:cBhvr>
                                        <p:cTn id="48" dur="2000" fill="hold"/>
                                        <p:tgtEl>
                                          <p:spTgt spid="1248272"/>
                                        </p:tgtEl>
                                        <p:attrNameLst>
                                          <p:attrName>fillcolor</p:attrName>
                                        </p:attrNameLst>
                                      </p:cBhvr>
                                      <p:to>
                                        <a:srgbClr val="DDDDDD"/>
                                      </p:to>
                                    </p:animClr>
                                    <p:set>
                                      <p:cBhvr>
                                        <p:cTn id="49" dur="2000" fill="hold"/>
                                        <p:tgtEl>
                                          <p:spTgt spid="1248272"/>
                                        </p:tgtEl>
                                        <p:attrNameLst>
                                          <p:attrName>fill.type</p:attrName>
                                        </p:attrNameLst>
                                      </p:cBhvr>
                                      <p:to>
                                        <p:strVal val="solid"/>
                                      </p:to>
                                    </p:set>
                                    <p:set>
                                      <p:cBhvr>
                                        <p:cTn id="50" dur="2000" fill="hold"/>
                                        <p:tgtEl>
                                          <p:spTgt spid="1248272"/>
                                        </p:tgtEl>
                                        <p:attrNameLst>
                                          <p:attrName>fill.on</p:attrName>
                                        </p:attrNameLst>
                                      </p:cBhvr>
                                      <p:to>
                                        <p:strVal val="true"/>
                                      </p:to>
                                    </p:set>
                                  </p:childTnLst>
                                </p:cTn>
                              </p:par>
                              <p:par>
                                <p:cTn id="51" presetID="1" presetClass="emph" presetSubtype="2" fill="hold" nodeType="withEffect">
                                  <p:stCondLst>
                                    <p:cond delay="0"/>
                                  </p:stCondLst>
                                  <p:childTnLst>
                                    <p:animClr clrSpc="rgb" dir="cw">
                                      <p:cBhvr>
                                        <p:cTn id="52" dur="2000" fill="hold"/>
                                        <p:tgtEl>
                                          <p:spTgt spid="1248276"/>
                                        </p:tgtEl>
                                        <p:attrNameLst>
                                          <p:attrName>fillcolor</p:attrName>
                                        </p:attrNameLst>
                                      </p:cBhvr>
                                      <p:to>
                                        <a:srgbClr val="DDDDDD"/>
                                      </p:to>
                                    </p:animClr>
                                    <p:set>
                                      <p:cBhvr>
                                        <p:cTn id="53" dur="2000" fill="hold"/>
                                        <p:tgtEl>
                                          <p:spTgt spid="1248276"/>
                                        </p:tgtEl>
                                        <p:attrNameLst>
                                          <p:attrName>fill.type</p:attrName>
                                        </p:attrNameLst>
                                      </p:cBhvr>
                                      <p:to>
                                        <p:strVal val="solid"/>
                                      </p:to>
                                    </p:set>
                                    <p:set>
                                      <p:cBhvr>
                                        <p:cTn id="54" dur="2000" fill="hold"/>
                                        <p:tgtEl>
                                          <p:spTgt spid="1248276"/>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2000" fill="hold"/>
                                        <p:tgtEl>
                                          <p:spTgt spid="1248278"/>
                                        </p:tgtEl>
                                        <p:attrNameLst>
                                          <p:attrName>fillcolor</p:attrName>
                                        </p:attrNameLst>
                                      </p:cBhvr>
                                      <p:to>
                                        <a:srgbClr val="DDDDDD"/>
                                      </p:to>
                                    </p:animClr>
                                    <p:set>
                                      <p:cBhvr>
                                        <p:cTn id="57" dur="2000" fill="hold"/>
                                        <p:tgtEl>
                                          <p:spTgt spid="1248278"/>
                                        </p:tgtEl>
                                        <p:attrNameLst>
                                          <p:attrName>fill.type</p:attrName>
                                        </p:attrNameLst>
                                      </p:cBhvr>
                                      <p:to>
                                        <p:strVal val="solid"/>
                                      </p:to>
                                    </p:set>
                                    <p:set>
                                      <p:cBhvr>
                                        <p:cTn id="58" dur="2000" fill="hold"/>
                                        <p:tgtEl>
                                          <p:spTgt spid="1248278"/>
                                        </p:tgtEl>
                                        <p:attrNameLst>
                                          <p:attrName>fill.on</p:attrName>
                                        </p:attrNameLst>
                                      </p:cBhvr>
                                      <p:to>
                                        <p:strVal val="true"/>
                                      </p:to>
                                    </p:set>
                                  </p:childTnLst>
                                </p:cTn>
                              </p:par>
                              <p:par>
                                <p:cTn id="59" presetID="1" presetClass="emph" presetSubtype="2" fill="hold" nodeType="withEffect">
                                  <p:stCondLst>
                                    <p:cond delay="0"/>
                                  </p:stCondLst>
                                  <p:childTnLst>
                                    <p:animClr clrSpc="rgb" dir="cw">
                                      <p:cBhvr>
                                        <p:cTn id="60" dur="2000" fill="hold"/>
                                        <p:tgtEl>
                                          <p:spTgt spid="1248274"/>
                                        </p:tgtEl>
                                        <p:attrNameLst>
                                          <p:attrName>fillcolor</p:attrName>
                                        </p:attrNameLst>
                                      </p:cBhvr>
                                      <p:to>
                                        <a:srgbClr val="DDDDDD"/>
                                      </p:to>
                                    </p:animClr>
                                    <p:set>
                                      <p:cBhvr>
                                        <p:cTn id="61" dur="2000" fill="hold"/>
                                        <p:tgtEl>
                                          <p:spTgt spid="1248274"/>
                                        </p:tgtEl>
                                        <p:attrNameLst>
                                          <p:attrName>fill.type</p:attrName>
                                        </p:attrNameLst>
                                      </p:cBhvr>
                                      <p:to>
                                        <p:strVal val="solid"/>
                                      </p:to>
                                    </p:set>
                                    <p:set>
                                      <p:cBhvr>
                                        <p:cTn id="62" dur="2000" fill="hold"/>
                                        <p:tgtEl>
                                          <p:spTgt spid="1248274"/>
                                        </p:tgtEl>
                                        <p:attrNameLst>
                                          <p:attrName>fill.on</p:attrName>
                                        </p:attrNameLst>
                                      </p:cBhvr>
                                      <p:to>
                                        <p:strVal val="true"/>
                                      </p:to>
                                    </p:set>
                                  </p:childTnLst>
                                </p:cTn>
                              </p:par>
                              <p:par>
                                <p:cTn id="63" presetID="1" presetClass="emph" presetSubtype="2" fill="hold" nodeType="withEffect">
                                  <p:stCondLst>
                                    <p:cond delay="0"/>
                                  </p:stCondLst>
                                  <p:childTnLst>
                                    <p:animClr clrSpc="rgb" dir="cw">
                                      <p:cBhvr>
                                        <p:cTn id="64" dur="2000" fill="hold"/>
                                        <p:tgtEl>
                                          <p:spTgt spid="1248280"/>
                                        </p:tgtEl>
                                        <p:attrNameLst>
                                          <p:attrName>fillcolor</p:attrName>
                                        </p:attrNameLst>
                                      </p:cBhvr>
                                      <p:to>
                                        <a:srgbClr val="DDDDDD"/>
                                      </p:to>
                                    </p:animClr>
                                    <p:set>
                                      <p:cBhvr>
                                        <p:cTn id="65" dur="2000" fill="hold"/>
                                        <p:tgtEl>
                                          <p:spTgt spid="1248280"/>
                                        </p:tgtEl>
                                        <p:attrNameLst>
                                          <p:attrName>fill.type</p:attrName>
                                        </p:attrNameLst>
                                      </p:cBhvr>
                                      <p:to>
                                        <p:strVal val="solid"/>
                                      </p:to>
                                    </p:set>
                                    <p:set>
                                      <p:cBhvr>
                                        <p:cTn id="66" dur="2000" fill="hold"/>
                                        <p:tgtEl>
                                          <p:spTgt spid="1248280"/>
                                        </p:tgtEl>
                                        <p:attrNameLst>
                                          <p:attrName>fill.on</p:attrName>
                                        </p:attrNameLst>
                                      </p:cBhvr>
                                      <p:to>
                                        <p:strVal val="true"/>
                                      </p:to>
                                    </p:set>
                                  </p:childTnLst>
                                </p:cTn>
                              </p:par>
                              <p:par>
                                <p:cTn id="67" presetID="7" presetClass="emph" presetSubtype="2" fill="hold" nodeType="withEffect">
                                  <p:stCondLst>
                                    <p:cond delay="0"/>
                                  </p:stCondLst>
                                  <p:childTnLst>
                                    <p:animClr clrSpc="rgb" dir="cw">
                                      <p:cBhvr>
                                        <p:cTn id="68" dur="2000" fill="hold"/>
                                        <p:tgtEl>
                                          <p:spTgt spid="1248269"/>
                                        </p:tgtEl>
                                        <p:attrNameLst>
                                          <p:attrName>stroke.color</p:attrName>
                                        </p:attrNameLst>
                                      </p:cBhvr>
                                      <p:to>
                                        <a:srgbClr val="DDDDDD"/>
                                      </p:to>
                                    </p:animClr>
                                    <p:set>
                                      <p:cBhvr>
                                        <p:cTn id="69" dur="2000" fill="hold"/>
                                        <p:tgtEl>
                                          <p:spTgt spid="1248269"/>
                                        </p:tgtEl>
                                        <p:attrNameLst>
                                          <p:attrName>stroke.on</p:attrName>
                                        </p:attrNameLst>
                                      </p:cBhvr>
                                      <p:to>
                                        <p:strVal val="true"/>
                                      </p:to>
                                    </p:set>
                                  </p:childTnLst>
                                </p:cTn>
                              </p:par>
                              <p:par>
                                <p:cTn id="70" presetID="7" presetClass="emph" presetSubtype="2" fill="hold" nodeType="withEffect">
                                  <p:stCondLst>
                                    <p:cond delay="0"/>
                                  </p:stCondLst>
                                  <p:childTnLst>
                                    <p:animClr clrSpc="rgb" dir="cw">
                                      <p:cBhvr>
                                        <p:cTn id="71" dur="2000" fill="hold"/>
                                        <p:tgtEl>
                                          <p:spTgt spid="1248267"/>
                                        </p:tgtEl>
                                        <p:attrNameLst>
                                          <p:attrName>stroke.color</p:attrName>
                                        </p:attrNameLst>
                                      </p:cBhvr>
                                      <p:to>
                                        <a:srgbClr val="DDDDDD"/>
                                      </p:to>
                                    </p:animClr>
                                    <p:set>
                                      <p:cBhvr>
                                        <p:cTn id="72" dur="2000" fill="hold"/>
                                        <p:tgtEl>
                                          <p:spTgt spid="1248267"/>
                                        </p:tgtEl>
                                        <p:attrNameLst>
                                          <p:attrName>stroke.on</p:attrName>
                                        </p:attrNameLst>
                                      </p:cBhvr>
                                      <p:to>
                                        <p:strVal val="true"/>
                                      </p:to>
                                    </p:set>
                                  </p:childTnLst>
                                </p:cTn>
                              </p:par>
                              <p:par>
                                <p:cTn id="73" presetID="7" presetClass="emph" presetSubtype="2" fill="hold" nodeType="withEffect">
                                  <p:stCondLst>
                                    <p:cond delay="0"/>
                                  </p:stCondLst>
                                  <p:childTnLst>
                                    <p:animClr clrSpc="rgb" dir="cw">
                                      <p:cBhvr>
                                        <p:cTn id="74" dur="2000" fill="hold"/>
                                        <p:tgtEl>
                                          <p:spTgt spid="1248268"/>
                                        </p:tgtEl>
                                        <p:attrNameLst>
                                          <p:attrName>stroke.color</p:attrName>
                                        </p:attrNameLst>
                                      </p:cBhvr>
                                      <p:to>
                                        <a:srgbClr val="DDDDDD"/>
                                      </p:to>
                                    </p:animClr>
                                    <p:set>
                                      <p:cBhvr>
                                        <p:cTn id="75" dur="2000" fill="hold"/>
                                        <p:tgtEl>
                                          <p:spTgt spid="1248268"/>
                                        </p:tgtEl>
                                        <p:attrNameLst>
                                          <p:attrName>stroke.on</p:attrName>
                                        </p:attrNameLst>
                                      </p:cBhvr>
                                      <p:to>
                                        <p:strVal val="true"/>
                                      </p:to>
                                    </p:set>
                                  </p:childTnLst>
                                </p:cTn>
                              </p:par>
                              <p:par>
                                <p:cTn id="76" presetID="7" presetClass="emph" presetSubtype="2" fill="hold" nodeType="withEffect">
                                  <p:stCondLst>
                                    <p:cond delay="0"/>
                                  </p:stCondLst>
                                  <p:childTnLst>
                                    <p:animClr clrSpc="rgb" dir="cw">
                                      <p:cBhvr>
                                        <p:cTn id="77" dur="2000" fill="hold"/>
                                        <p:tgtEl>
                                          <p:spTgt spid="1248282"/>
                                        </p:tgtEl>
                                        <p:attrNameLst>
                                          <p:attrName>stroke.color</p:attrName>
                                        </p:attrNameLst>
                                      </p:cBhvr>
                                      <p:to>
                                        <a:srgbClr val="DDDDDD"/>
                                      </p:to>
                                    </p:animClr>
                                    <p:set>
                                      <p:cBhvr>
                                        <p:cTn id="78" dur="2000" fill="hold"/>
                                        <p:tgtEl>
                                          <p:spTgt spid="1248282"/>
                                        </p:tgtEl>
                                        <p:attrNameLst>
                                          <p:attrName>stroke.on</p:attrName>
                                        </p:attrNameLst>
                                      </p:cBhvr>
                                      <p:to>
                                        <p:strVal val="true"/>
                                      </p:to>
                                    </p:set>
                                  </p:childTnLst>
                                </p:cTn>
                              </p:par>
                              <p:par>
                                <p:cTn id="79" presetID="7" presetClass="emph" presetSubtype="2" fill="hold" nodeType="withEffect">
                                  <p:stCondLst>
                                    <p:cond delay="0"/>
                                  </p:stCondLst>
                                  <p:childTnLst>
                                    <p:animClr clrSpc="rgb" dir="cw">
                                      <p:cBhvr>
                                        <p:cTn id="80" dur="2000" fill="hold"/>
                                        <p:tgtEl>
                                          <p:spTgt spid="1248272"/>
                                        </p:tgtEl>
                                        <p:attrNameLst>
                                          <p:attrName>stroke.color</p:attrName>
                                        </p:attrNameLst>
                                      </p:cBhvr>
                                      <p:to>
                                        <a:srgbClr val="DDDDDD"/>
                                      </p:to>
                                    </p:animClr>
                                    <p:set>
                                      <p:cBhvr>
                                        <p:cTn id="81" dur="2000" fill="hold"/>
                                        <p:tgtEl>
                                          <p:spTgt spid="1248272"/>
                                        </p:tgtEl>
                                        <p:attrNameLst>
                                          <p:attrName>stroke.on</p:attrName>
                                        </p:attrNameLst>
                                      </p:cBhvr>
                                      <p:to>
                                        <p:strVal val="true"/>
                                      </p:to>
                                    </p:set>
                                  </p:childTnLst>
                                </p:cTn>
                              </p:par>
                              <p:par>
                                <p:cTn id="82" presetID="7" presetClass="emph" presetSubtype="2" fill="hold" nodeType="withEffect">
                                  <p:stCondLst>
                                    <p:cond delay="0"/>
                                  </p:stCondLst>
                                  <p:childTnLst>
                                    <p:animClr clrSpc="rgb" dir="cw">
                                      <p:cBhvr>
                                        <p:cTn id="83" dur="2000" fill="hold"/>
                                        <p:tgtEl>
                                          <p:spTgt spid="1248276"/>
                                        </p:tgtEl>
                                        <p:attrNameLst>
                                          <p:attrName>stroke.color</p:attrName>
                                        </p:attrNameLst>
                                      </p:cBhvr>
                                      <p:to>
                                        <a:srgbClr val="DDDDDD"/>
                                      </p:to>
                                    </p:animClr>
                                    <p:set>
                                      <p:cBhvr>
                                        <p:cTn id="84" dur="2000" fill="hold"/>
                                        <p:tgtEl>
                                          <p:spTgt spid="1248276"/>
                                        </p:tgtEl>
                                        <p:attrNameLst>
                                          <p:attrName>stroke.on</p:attrName>
                                        </p:attrNameLst>
                                      </p:cBhvr>
                                      <p:to>
                                        <p:strVal val="true"/>
                                      </p:to>
                                    </p:set>
                                  </p:childTnLst>
                                </p:cTn>
                              </p:par>
                              <p:par>
                                <p:cTn id="85" presetID="7" presetClass="emph" presetSubtype="2" fill="hold" nodeType="withEffect">
                                  <p:stCondLst>
                                    <p:cond delay="0"/>
                                  </p:stCondLst>
                                  <p:childTnLst>
                                    <p:animClr clrSpc="rgb" dir="cw">
                                      <p:cBhvr>
                                        <p:cTn id="86" dur="2000" fill="hold"/>
                                        <p:tgtEl>
                                          <p:spTgt spid="1248278"/>
                                        </p:tgtEl>
                                        <p:attrNameLst>
                                          <p:attrName>stroke.color</p:attrName>
                                        </p:attrNameLst>
                                      </p:cBhvr>
                                      <p:to>
                                        <a:srgbClr val="DDDDDD"/>
                                      </p:to>
                                    </p:animClr>
                                    <p:set>
                                      <p:cBhvr>
                                        <p:cTn id="87" dur="2000" fill="hold"/>
                                        <p:tgtEl>
                                          <p:spTgt spid="1248278"/>
                                        </p:tgtEl>
                                        <p:attrNameLst>
                                          <p:attrName>stroke.on</p:attrName>
                                        </p:attrNameLst>
                                      </p:cBhvr>
                                      <p:to>
                                        <p:strVal val="true"/>
                                      </p:to>
                                    </p:set>
                                  </p:childTnLst>
                                </p:cTn>
                              </p:par>
                              <p:par>
                                <p:cTn id="88" presetID="7" presetClass="emph" presetSubtype="2" fill="hold" nodeType="withEffect">
                                  <p:stCondLst>
                                    <p:cond delay="0"/>
                                  </p:stCondLst>
                                  <p:childTnLst>
                                    <p:animClr clrSpc="rgb" dir="cw">
                                      <p:cBhvr>
                                        <p:cTn id="89" dur="2000" fill="hold"/>
                                        <p:tgtEl>
                                          <p:spTgt spid="1248274"/>
                                        </p:tgtEl>
                                        <p:attrNameLst>
                                          <p:attrName>stroke.color</p:attrName>
                                        </p:attrNameLst>
                                      </p:cBhvr>
                                      <p:to>
                                        <a:srgbClr val="DDDDDD"/>
                                      </p:to>
                                    </p:animClr>
                                    <p:set>
                                      <p:cBhvr>
                                        <p:cTn id="90" dur="2000" fill="hold"/>
                                        <p:tgtEl>
                                          <p:spTgt spid="1248274"/>
                                        </p:tgtEl>
                                        <p:attrNameLst>
                                          <p:attrName>stroke.on</p:attrName>
                                        </p:attrNameLst>
                                      </p:cBhvr>
                                      <p:to>
                                        <p:strVal val="true"/>
                                      </p:to>
                                    </p:set>
                                  </p:childTnLst>
                                </p:cTn>
                              </p:par>
                              <p:par>
                                <p:cTn id="91" presetID="7" presetClass="emph" presetSubtype="2" fill="hold" nodeType="withEffect">
                                  <p:stCondLst>
                                    <p:cond delay="0"/>
                                  </p:stCondLst>
                                  <p:childTnLst>
                                    <p:animClr clrSpc="rgb" dir="cw">
                                      <p:cBhvr>
                                        <p:cTn id="92" dur="2000" fill="hold"/>
                                        <p:tgtEl>
                                          <p:spTgt spid="1248280"/>
                                        </p:tgtEl>
                                        <p:attrNameLst>
                                          <p:attrName>stroke.color</p:attrName>
                                        </p:attrNameLst>
                                      </p:cBhvr>
                                      <p:to>
                                        <a:srgbClr val="DDDDDD"/>
                                      </p:to>
                                    </p:animClr>
                                    <p:set>
                                      <p:cBhvr>
                                        <p:cTn id="93" dur="2000" fill="hold"/>
                                        <p:tgtEl>
                                          <p:spTgt spid="1248280"/>
                                        </p:tgtEl>
                                        <p:attrNameLst>
                                          <p:attrName>stroke.on</p:attrName>
                                        </p:attrNameLst>
                                      </p:cBhvr>
                                      <p:to>
                                        <p:strVal val="true"/>
                                      </p:to>
                                    </p:set>
                                  </p:childTnLst>
                                </p:cTn>
                              </p:par>
                            </p:childTnLst>
                          </p:cTn>
                        </p:par>
                      </p:childTnLst>
                    </p:cTn>
                  </p:par>
                  <p:par>
                    <p:cTn id="94" fill="hold" nodeType="clickPar">
                      <p:stCondLst>
                        <p:cond delay="indefinite"/>
                      </p:stCondLst>
                      <p:childTnLst>
                        <p:par>
                          <p:cTn id="95" fill="hold" nodeType="withGroup">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1248258"/>
                                        </p:tgtEl>
                                        <p:attrNameLst>
                                          <p:attrName>style.visibility</p:attrName>
                                        </p:attrNameLst>
                                      </p:cBhvr>
                                      <p:to>
                                        <p:strVal val="visible"/>
                                      </p:to>
                                    </p:set>
                                  </p:childTnLst>
                                </p:cTn>
                              </p:par>
                            </p:childTnLst>
                          </p:cTn>
                        </p:par>
                        <p:par>
                          <p:cTn id="98" fill="hold" nodeType="afterGroup">
                            <p:stCondLst>
                              <p:cond delay="0"/>
                            </p:stCondLst>
                            <p:childTnLst>
                              <p:par>
                                <p:cTn id="99" presetID="10" presetClass="entr" presetSubtype="0" fill="hold" grpId="0" nodeType="afterEffect">
                                  <p:stCondLst>
                                    <p:cond delay="0"/>
                                  </p:stCondLst>
                                  <p:childTnLst>
                                    <p:set>
                                      <p:cBhvr>
                                        <p:cTn id="100" dur="1" fill="hold">
                                          <p:stCondLst>
                                            <p:cond delay="0"/>
                                          </p:stCondLst>
                                        </p:cTn>
                                        <p:tgtEl>
                                          <p:spTgt spid="1248294"/>
                                        </p:tgtEl>
                                        <p:attrNameLst>
                                          <p:attrName>style.visibility</p:attrName>
                                        </p:attrNameLst>
                                      </p:cBhvr>
                                      <p:to>
                                        <p:strVal val="visible"/>
                                      </p:to>
                                    </p:set>
                                    <p:animEffect transition="in" filter="fade">
                                      <p:cBhvr>
                                        <p:cTn id="101" dur="2000"/>
                                        <p:tgtEl>
                                          <p:spTgt spid="1248294"/>
                                        </p:tgtEl>
                                      </p:cBhvr>
                                    </p:animEffect>
                                  </p:childTnLst>
                                </p:cTn>
                              </p:par>
                            </p:childTnLst>
                          </p:cTn>
                        </p:par>
                        <p:par>
                          <p:cTn id="102" fill="hold" nodeType="afterGroup">
                            <p:stCondLst>
                              <p:cond delay="2000"/>
                            </p:stCondLst>
                            <p:childTnLst>
                              <p:par>
                                <p:cTn id="103" presetID="22" presetClass="entr" presetSubtype="8" fill="hold" grpId="0" nodeType="afterEffect">
                                  <p:stCondLst>
                                    <p:cond delay="0"/>
                                  </p:stCondLst>
                                  <p:childTnLst>
                                    <p:set>
                                      <p:cBhvr>
                                        <p:cTn id="104" dur="1" fill="hold">
                                          <p:stCondLst>
                                            <p:cond delay="0"/>
                                          </p:stCondLst>
                                        </p:cTn>
                                        <p:tgtEl>
                                          <p:spTgt spid="1248292"/>
                                        </p:tgtEl>
                                        <p:attrNameLst>
                                          <p:attrName>style.visibility</p:attrName>
                                        </p:attrNameLst>
                                      </p:cBhvr>
                                      <p:to>
                                        <p:strVal val="visible"/>
                                      </p:to>
                                    </p:set>
                                    <p:animEffect transition="in" filter="wipe(left)">
                                      <p:cBhvr>
                                        <p:cTn id="105" dur="500"/>
                                        <p:tgtEl>
                                          <p:spTgt spid="1248292"/>
                                        </p:tgtEl>
                                      </p:cBhvr>
                                    </p:animEffect>
                                  </p:childTnLst>
                                </p:cTn>
                              </p:par>
                            </p:childTnLst>
                          </p:cTn>
                        </p:par>
                        <p:par>
                          <p:cTn id="106" fill="hold" nodeType="afterGroup">
                            <p:stCondLst>
                              <p:cond delay="2500"/>
                            </p:stCondLst>
                            <p:childTnLst>
                              <p:par>
                                <p:cTn id="107" presetID="1" presetClass="entr" presetSubtype="0" fill="hold" nodeType="afterEffect">
                                  <p:stCondLst>
                                    <p:cond delay="0"/>
                                  </p:stCondLst>
                                  <p:childTnLst>
                                    <p:set>
                                      <p:cBhvr>
                                        <p:cTn id="108" dur="1" fill="hold">
                                          <p:stCondLst>
                                            <p:cond delay="0"/>
                                          </p:stCondLst>
                                        </p:cTn>
                                        <p:tgtEl>
                                          <p:spTgt spid="1248293"/>
                                        </p:tgtEl>
                                        <p:attrNameLst>
                                          <p:attrName>style.visibility</p:attrName>
                                        </p:attrNameLst>
                                      </p:cBhvr>
                                      <p:to>
                                        <p:strVal val="visible"/>
                                      </p:to>
                                    </p:set>
                                  </p:childTnLst>
                                </p:cTn>
                              </p:par>
                            </p:childTnLst>
                          </p:cTn>
                        </p:par>
                        <p:par>
                          <p:cTn id="109" fill="hold" nodeType="afterGroup">
                            <p:stCondLst>
                              <p:cond delay="2500"/>
                            </p:stCondLst>
                            <p:childTnLst>
                              <p:par>
                                <p:cTn id="110" presetID="1" presetClass="entr" presetSubtype="0" fill="hold" nodeType="afterEffect">
                                  <p:stCondLst>
                                    <p:cond delay="0"/>
                                  </p:stCondLst>
                                  <p:childTnLst>
                                    <p:set>
                                      <p:cBhvr>
                                        <p:cTn id="111" dur="1" fill="hold">
                                          <p:stCondLst>
                                            <p:cond delay="0"/>
                                          </p:stCondLst>
                                        </p:cTn>
                                        <p:tgtEl>
                                          <p:spTgt spid="1248295"/>
                                        </p:tgtEl>
                                        <p:attrNameLst>
                                          <p:attrName>style.visibility</p:attrName>
                                        </p:attrNameLst>
                                      </p:cBhvr>
                                      <p:to>
                                        <p:strVal val="visible"/>
                                      </p:to>
                                    </p:set>
                                  </p:childTnLst>
                                </p:cTn>
                              </p:par>
                            </p:childTnLst>
                          </p:cTn>
                        </p:par>
                        <p:par>
                          <p:cTn id="112" fill="hold" nodeType="afterGroup">
                            <p:stCondLst>
                              <p:cond delay="2500"/>
                            </p:stCondLst>
                            <p:childTnLst>
                              <p:par>
                                <p:cTn id="113" presetID="1" presetClass="entr" presetSubtype="0" fill="hold" nodeType="afterEffect">
                                  <p:stCondLst>
                                    <p:cond delay="0"/>
                                  </p:stCondLst>
                                  <p:childTnLst>
                                    <p:set>
                                      <p:cBhvr>
                                        <p:cTn id="114" dur="1" fill="hold">
                                          <p:stCondLst>
                                            <p:cond delay="0"/>
                                          </p:stCondLst>
                                        </p:cTn>
                                        <p:tgtEl>
                                          <p:spTgt spid="1248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258" grpId="0" animBg="1"/>
      <p:bldP spid="1248283" grpId="0" animBg="1"/>
      <p:bldP spid="1248284" grpId="0" animBg="1"/>
      <p:bldP spid="1248285" grpId="0" animBg="1"/>
      <p:bldP spid="1248286" grpId="0" animBg="1"/>
      <p:bldP spid="1248287" grpId="0" animBg="1"/>
      <p:bldP spid="1248288" grpId="0" animBg="1"/>
      <p:bldP spid="1248292" grpId="0" animBg="1"/>
      <p:bldP spid="124829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5759450" y="2168525"/>
            <a:ext cx="2963863" cy="2724150"/>
            <a:chOff x="5759450" y="2168525"/>
            <a:chExt cx="2963863" cy="2724150"/>
          </a:xfrm>
        </p:grpSpPr>
        <p:sp>
          <p:nvSpPr>
            <p:cNvPr id="4" name="Rectangle 2"/>
            <p:cNvSpPr>
              <a:spLocks noChangeArrowheads="1"/>
            </p:cNvSpPr>
            <p:nvPr/>
          </p:nvSpPr>
          <p:spPr bwMode="auto">
            <a:xfrm>
              <a:off x="5759450" y="2808288"/>
              <a:ext cx="1908175" cy="325437"/>
            </a:xfrm>
            <a:prstGeom prst="rect">
              <a:avLst/>
            </a:prstGeom>
            <a:solidFill>
              <a:srgbClr val="CCECFF"/>
            </a:solidFill>
            <a:ln w="9525">
              <a:solidFill>
                <a:schemeClr val="tx1"/>
              </a:solidFill>
              <a:miter lim="800000"/>
              <a:headEnd/>
              <a:tailEnd/>
            </a:ln>
          </p:spPr>
          <p:txBody>
            <a:bodyPr wrap="none" anchor="ctr"/>
            <a:lstStyle/>
            <a:p>
              <a:endParaRPr lang="nb-NO"/>
            </a:p>
          </p:txBody>
        </p:sp>
        <p:sp>
          <p:nvSpPr>
            <p:cNvPr id="6" name="Rectangle 6"/>
            <p:cNvSpPr>
              <a:spLocks noChangeArrowheads="1"/>
            </p:cNvSpPr>
            <p:nvPr/>
          </p:nvSpPr>
          <p:spPr bwMode="auto">
            <a:xfrm>
              <a:off x="5797550" y="3192463"/>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a:t>
              </a:r>
            </a:p>
          </p:txBody>
        </p:sp>
        <p:sp>
          <p:nvSpPr>
            <p:cNvPr id="7" name="Rectangle 7"/>
            <p:cNvSpPr>
              <a:spLocks noChangeArrowheads="1"/>
            </p:cNvSpPr>
            <p:nvPr/>
          </p:nvSpPr>
          <p:spPr bwMode="auto">
            <a:xfrm>
              <a:off x="5797550" y="3549650"/>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2</a:t>
              </a:r>
            </a:p>
          </p:txBody>
        </p:sp>
        <p:sp>
          <p:nvSpPr>
            <p:cNvPr id="8" name="Rectangle 8"/>
            <p:cNvSpPr>
              <a:spLocks noChangeArrowheads="1"/>
            </p:cNvSpPr>
            <p:nvPr/>
          </p:nvSpPr>
          <p:spPr bwMode="auto">
            <a:xfrm>
              <a:off x="5797550" y="390683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a:t>
              </a:r>
            </a:p>
          </p:txBody>
        </p:sp>
        <p:sp>
          <p:nvSpPr>
            <p:cNvPr id="9" name="Rectangle 9"/>
            <p:cNvSpPr>
              <a:spLocks noChangeArrowheads="1"/>
            </p:cNvSpPr>
            <p:nvPr/>
          </p:nvSpPr>
          <p:spPr bwMode="auto">
            <a:xfrm>
              <a:off x="5797550" y="426402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10</a:t>
              </a:r>
            </a:p>
          </p:txBody>
        </p:sp>
        <p:sp>
          <p:nvSpPr>
            <p:cNvPr id="10" name="Rectangle 10"/>
            <p:cNvSpPr>
              <a:spLocks noChangeArrowheads="1"/>
            </p:cNvSpPr>
            <p:nvPr/>
          </p:nvSpPr>
          <p:spPr bwMode="auto">
            <a:xfrm>
              <a:off x="5797550" y="4622800"/>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a:solidFill>
                    <a:schemeClr val="bg1"/>
                  </a:solidFill>
                </a:rPr>
                <a:t>direct 11</a:t>
              </a:r>
            </a:p>
          </p:txBody>
        </p:sp>
        <p:sp>
          <p:nvSpPr>
            <p:cNvPr id="11" name="Rectangle 14"/>
            <p:cNvSpPr>
              <a:spLocks noChangeArrowheads="1"/>
            </p:cNvSpPr>
            <p:nvPr/>
          </p:nvSpPr>
          <p:spPr bwMode="auto">
            <a:xfrm>
              <a:off x="5797550" y="2478088"/>
              <a:ext cx="1173163" cy="269875"/>
            </a:xfrm>
            <a:prstGeom prst="rect">
              <a:avLst/>
            </a:prstGeom>
            <a:solidFill>
              <a:schemeClr val="folHlink"/>
            </a:solidFill>
            <a:ln w="9525">
              <a:solidFill>
                <a:schemeClr val="tx1"/>
              </a:solidFill>
              <a:miter lim="800000"/>
              <a:headEnd/>
              <a:tailEnd/>
            </a:ln>
          </p:spPr>
          <p:txBody>
            <a:bodyPr wrap="none" anchor="ctr"/>
            <a:lstStyle/>
            <a:p>
              <a:pPr algn="ctr"/>
              <a:r>
                <a:rPr lang="en-US" sz="1000">
                  <a:solidFill>
                    <a:schemeClr val="bg1"/>
                  </a:solidFill>
                </a:rPr>
                <a:t>attributes</a:t>
              </a:r>
            </a:p>
          </p:txBody>
        </p:sp>
        <p:sp>
          <p:nvSpPr>
            <p:cNvPr id="12" name="Rectangle 27"/>
            <p:cNvSpPr>
              <a:spLocks noChangeArrowheads="1"/>
            </p:cNvSpPr>
            <p:nvPr/>
          </p:nvSpPr>
          <p:spPr bwMode="auto">
            <a:xfrm>
              <a:off x="7013575" y="2833688"/>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0</a:t>
              </a:r>
            </a:p>
          </p:txBody>
        </p:sp>
        <p:sp>
          <p:nvSpPr>
            <p:cNvPr id="13" name="Rectangle 28"/>
            <p:cNvSpPr>
              <a:spLocks noChangeArrowheads="1"/>
            </p:cNvSpPr>
            <p:nvPr/>
          </p:nvSpPr>
          <p:spPr bwMode="auto">
            <a:xfrm>
              <a:off x="7013575" y="319087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a:t>
              </a:r>
            </a:p>
          </p:txBody>
        </p:sp>
        <p:sp>
          <p:nvSpPr>
            <p:cNvPr id="14" name="Rectangle 29"/>
            <p:cNvSpPr>
              <a:spLocks noChangeArrowheads="1"/>
            </p:cNvSpPr>
            <p:nvPr/>
          </p:nvSpPr>
          <p:spPr bwMode="auto">
            <a:xfrm>
              <a:off x="7013575" y="3549650"/>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2</a:t>
              </a:r>
            </a:p>
          </p:txBody>
        </p:sp>
        <p:sp>
          <p:nvSpPr>
            <p:cNvPr id="15" name="Rectangle 30"/>
            <p:cNvSpPr>
              <a:spLocks noChangeArrowheads="1"/>
            </p:cNvSpPr>
            <p:nvPr/>
          </p:nvSpPr>
          <p:spPr bwMode="auto">
            <a:xfrm>
              <a:off x="7013575" y="3906838"/>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a:t>
              </a:r>
            </a:p>
          </p:txBody>
        </p:sp>
        <p:sp>
          <p:nvSpPr>
            <p:cNvPr id="16" name="Rectangle 31"/>
            <p:cNvSpPr>
              <a:spLocks noChangeArrowheads="1"/>
            </p:cNvSpPr>
            <p:nvPr/>
          </p:nvSpPr>
          <p:spPr bwMode="auto">
            <a:xfrm>
              <a:off x="7013575" y="426402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10</a:t>
              </a:r>
            </a:p>
          </p:txBody>
        </p:sp>
        <p:sp>
          <p:nvSpPr>
            <p:cNvPr id="17" name="Rectangle 32"/>
            <p:cNvSpPr>
              <a:spLocks noChangeArrowheads="1"/>
            </p:cNvSpPr>
            <p:nvPr/>
          </p:nvSpPr>
          <p:spPr bwMode="auto">
            <a:xfrm>
              <a:off x="7013575" y="4622800"/>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count 11</a:t>
              </a:r>
            </a:p>
          </p:txBody>
        </p:sp>
        <p:sp>
          <p:nvSpPr>
            <p:cNvPr id="18" name="Line 36"/>
            <p:cNvSpPr>
              <a:spLocks noChangeShapeType="1"/>
            </p:cNvSpPr>
            <p:nvPr/>
          </p:nvSpPr>
          <p:spPr bwMode="auto">
            <a:xfrm>
              <a:off x="7670800" y="2973388"/>
              <a:ext cx="220663" cy="3175"/>
            </a:xfrm>
            <a:prstGeom prst="line">
              <a:avLst/>
            </a:prstGeom>
            <a:noFill/>
            <a:ln w="9525">
              <a:solidFill>
                <a:schemeClr val="tx1"/>
              </a:solidFill>
              <a:prstDash val="sysDot"/>
              <a:round/>
              <a:headEnd/>
              <a:tailEnd type="triangle" w="med" len="med"/>
            </a:ln>
          </p:spPr>
          <p:txBody>
            <a:bodyPr/>
            <a:lstStyle/>
            <a:p>
              <a:endParaRPr lang="nb-NO"/>
            </a:p>
          </p:txBody>
        </p:sp>
        <p:sp>
          <p:nvSpPr>
            <p:cNvPr id="19" name="Rectangle 37"/>
            <p:cNvSpPr>
              <a:spLocks noChangeArrowheads="1"/>
            </p:cNvSpPr>
            <p:nvPr/>
          </p:nvSpPr>
          <p:spPr bwMode="auto">
            <a:xfrm>
              <a:off x="7894638" y="2852738"/>
              <a:ext cx="252412"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20" name="Rectangle 38"/>
            <p:cNvSpPr>
              <a:spLocks noChangeArrowheads="1"/>
            </p:cNvSpPr>
            <p:nvPr/>
          </p:nvSpPr>
          <p:spPr bwMode="auto">
            <a:xfrm>
              <a:off x="7019925" y="2835275"/>
              <a:ext cx="617538" cy="269875"/>
            </a:xfrm>
            <a:prstGeom prst="rect">
              <a:avLst/>
            </a:prstGeom>
            <a:solidFill>
              <a:srgbClr val="C0C0C0"/>
            </a:solidFill>
            <a:ln w="9525">
              <a:solidFill>
                <a:schemeClr val="tx1"/>
              </a:solidFill>
              <a:miter lim="800000"/>
              <a:headEnd/>
              <a:tailEnd/>
            </a:ln>
          </p:spPr>
          <p:txBody>
            <a:bodyPr wrap="none" anchor="ctr"/>
            <a:lstStyle/>
            <a:p>
              <a:pPr algn="ctr"/>
              <a:r>
                <a:rPr lang="en-US" sz="1000"/>
                <a:t>3</a:t>
              </a:r>
            </a:p>
          </p:txBody>
        </p:sp>
        <p:sp>
          <p:nvSpPr>
            <p:cNvPr id="21" name="Rectangle 39"/>
            <p:cNvSpPr>
              <a:spLocks noChangeArrowheads="1"/>
            </p:cNvSpPr>
            <p:nvPr/>
          </p:nvSpPr>
          <p:spPr bwMode="auto">
            <a:xfrm>
              <a:off x="8181975" y="2852738"/>
              <a:ext cx="252413"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22" name="Rectangle 40"/>
            <p:cNvSpPr>
              <a:spLocks noChangeArrowheads="1"/>
            </p:cNvSpPr>
            <p:nvPr/>
          </p:nvSpPr>
          <p:spPr bwMode="auto">
            <a:xfrm>
              <a:off x="8470900" y="2852738"/>
              <a:ext cx="252413" cy="239712"/>
            </a:xfrm>
            <a:prstGeom prst="rect">
              <a:avLst/>
            </a:prstGeom>
            <a:solidFill>
              <a:srgbClr val="FF9933"/>
            </a:solidFill>
            <a:ln w="9525">
              <a:solidFill>
                <a:schemeClr val="tx1"/>
              </a:solidFill>
              <a:miter lim="800000"/>
              <a:headEnd/>
              <a:tailEnd/>
            </a:ln>
          </p:spPr>
          <p:txBody>
            <a:bodyPr wrap="none" anchor="ctr"/>
            <a:lstStyle/>
            <a:p>
              <a:pPr algn="ctr"/>
              <a:r>
                <a:rPr lang="en-US" sz="900" b="0"/>
                <a:t>data</a:t>
              </a:r>
            </a:p>
          </p:txBody>
        </p:sp>
        <p:sp>
          <p:nvSpPr>
            <p:cNvPr id="23" name="Text Box 41"/>
            <p:cNvSpPr txBox="1">
              <a:spLocks noChangeArrowheads="1"/>
            </p:cNvSpPr>
            <p:nvPr/>
          </p:nvSpPr>
          <p:spPr bwMode="auto">
            <a:xfrm>
              <a:off x="5986463" y="2168525"/>
              <a:ext cx="673100" cy="336550"/>
            </a:xfrm>
            <a:prstGeom prst="rect">
              <a:avLst/>
            </a:prstGeom>
            <a:noFill/>
            <a:ln w="9525">
              <a:noFill/>
              <a:miter lim="800000"/>
              <a:headEnd/>
              <a:tailEnd/>
            </a:ln>
          </p:spPr>
          <p:txBody>
            <a:bodyPr wrap="none">
              <a:spAutoFit/>
            </a:bodyPr>
            <a:lstStyle/>
            <a:p>
              <a:r>
                <a:rPr lang="en-US" sz="1600" b="0"/>
                <a:t>inode</a:t>
              </a:r>
            </a:p>
          </p:txBody>
        </p:sp>
      </p:grpSp>
      <p:sp>
        <p:nvSpPr>
          <p:cNvPr id="2" name="Title 1"/>
          <p:cNvSpPr>
            <a:spLocks noGrp="1"/>
          </p:cNvSpPr>
          <p:nvPr>
            <p:ph type="title"/>
          </p:nvPr>
        </p:nvSpPr>
        <p:spPr>
          <a:xfrm>
            <a:off x="312738" y="84796"/>
            <a:ext cx="8797925" cy="561975"/>
          </a:xfrm>
        </p:spPr>
        <p:txBody>
          <a:bodyPr/>
          <a:lstStyle/>
          <a:p>
            <a:r>
              <a:rPr lang="nb-NO" dirty="0">
                <a:latin typeface="Courier New" pitchFamily="49" charset="0"/>
                <a:cs typeface="Courier New" pitchFamily="49" charset="0"/>
              </a:rPr>
              <a:t>ext4_inode</a:t>
            </a:r>
            <a:endParaRPr lang="nb-NO" dirty="0"/>
          </a:p>
        </p:txBody>
      </p:sp>
      <p:sp>
        <p:nvSpPr>
          <p:cNvPr id="3" name="Content Placeholder 2"/>
          <p:cNvSpPr>
            <a:spLocks noGrp="1"/>
          </p:cNvSpPr>
          <p:nvPr>
            <p:ph idx="1"/>
          </p:nvPr>
        </p:nvSpPr>
        <p:spPr>
          <a:xfrm>
            <a:off x="-1" y="724881"/>
            <a:ext cx="7267903" cy="5648325"/>
          </a:xfrm>
        </p:spPr>
        <p:txBody>
          <a:bodyPr/>
          <a:lstStyle/>
          <a:p>
            <a:pPr>
              <a:buNone/>
            </a:pPr>
            <a:r>
              <a:rPr lang="nb-NO" sz="1200" dirty="0">
                <a:latin typeface="Courier New" pitchFamily="49" charset="0"/>
                <a:cs typeface="Courier New" pitchFamily="49" charset="0"/>
              </a:rPr>
              <a:t>struct </a:t>
            </a:r>
            <a:r>
              <a:rPr lang="nb-NO" sz="1200" b="1" dirty="0">
                <a:latin typeface="Courier New" pitchFamily="49" charset="0"/>
                <a:cs typeface="Courier New" pitchFamily="49" charset="0"/>
              </a:rPr>
              <a:t>ext4_inode</a:t>
            </a:r>
            <a:r>
              <a:rPr lang="nb-NO" sz="1200" dirty="0">
                <a:latin typeface="Courier New" pitchFamily="49" charset="0"/>
                <a:cs typeface="Courier New" pitchFamily="49" charset="0"/>
              </a:rPr>
              <a:t> { </a:t>
            </a:r>
          </a:p>
          <a:p>
            <a:pPr>
              <a:buNone/>
            </a:pPr>
            <a:r>
              <a:rPr lang="nb-NO" sz="1200" dirty="0">
                <a:latin typeface="Courier New" pitchFamily="49" charset="0"/>
                <a:cs typeface="Courier New" pitchFamily="49" charset="0"/>
              </a:rPr>
              <a:t>	__le16 i_mode; 		/* File mode */ </a:t>
            </a:r>
          </a:p>
          <a:p>
            <a:pPr>
              <a:buNone/>
            </a:pPr>
            <a:r>
              <a:rPr lang="nb-NO" sz="1200" dirty="0">
                <a:latin typeface="Courier New" pitchFamily="49" charset="0"/>
                <a:cs typeface="Courier New" pitchFamily="49" charset="0"/>
              </a:rPr>
              <a:t>	__le16 i_uid; 		/* Low 16 bits of Owner Uid */ </a:t>
            </a:r>
          </a:p>
          <a:p>
            <a:pPr>
              <a:buNone/>
            </a:pPr>
            <a:r>
              <a:rPr lang="nb-NO" sz="1200" dirty="0">
                <a:latin typeface="Courier New" pitchFamily="49" charset="0"/>
                <a:cs typeface="Courier New" pitchFamily="49" charset="0"/>
              </a:rPr>
              <a:t>	__le32 i_size; 		/* Size in bytes */ </a:t>
            </a:r>
          </a:p>
          <a:p>
            <a:pPr>
              <a:buNone/>
            </a:pPr>
            <a:r>
              <a:rPr lang="nb-NO" sz="1200" dirty="0">
                <a:latin typeface="Courier New" pitchFamily="49" charset="0"/>
                <a:cs typeface="Courier New" pitchFamily="49" charset="0"/>
              </a:rPr>
              <a:t>	__le32 i_atime; 		/* Access time */ </a:t>
            </a:r>
          </a:p>
          <a:p>
            <a:pPr>
              <a:buNone/>
            </a:pPr>
            <a:r>
              <a:rPr lang="nb-NO" sz="1200" dirty="0">
                <a:latin typeface="Courier New" pitchFamily="49" charset="0"/>
                <a:cs typeface="Courier New" pitchFamily="49" charset="0"/>
              </a:rPr>
              <a:t>	__le32 i_ctime; 		/* Inode Change time */ </a:t>
            </a:r>
          </a:p>
          <a:p>
            <a:pPr>
              <a:buNone/>
            </a:pPr>
            <a:r>
              <a:rPr lang="nb-NO" sz="1200" dirty="0">
                <a:latin typeface="Courier New" pitchFamily="49" charset="0"/>
                <a:cs typeface="Courier New" pitchFamily="49" charset="0"/>
              </a:rPr>
              <a:t>	__le32 i_mtime; 		/* Modification time */ </a:t>
            </a:r>
          </a:p>
          <a:p>
            <a:pPr>
              <a:buNone/>
            </a:pPr>
            <a:r>
              <a:rPr lang="nb-NO" sz="1200" dirty="0">
                <a:latin typeface="Courier New" pitchFamily="49" charset="0"/>
                <a:cs typeface="Courier New" pitchFamily="49" charset="0"/>
              </a:rPr>
              <a:t>	__le32 i_dtime; 		/* Deletion Time */ </a:t>
            </a:r>
          </a:p>
          <a:p>
            <a:pPr>
              <a:buNone/>
            </a:pPr>
            <a:r>
              <a:rPr lang="nb-NO" sz="1200" dirty="0">
                <a:latin typeface="Courier New" pitchFamily="49" charset="0"/>
                <a:cs typeface="Courier New" pitchFamily="49" charset="0"/>
              </a:rPr>
              <a:t>	__le16 i_gid; 		/* Low 16 bits of Group Id */ </a:t>
            </a:r>
          </a:p>
          <a:p>
            <a:pPr>
              <a:buNone/>
            </a:pPr>
            <a:r>
              <a:rPr lang="nb-NO" sz="1200" dirty="0">
                <a:latin typeface="Courier New" pitchFamily="49" charset="0"/>
                <a:cs typeface="Courier New" pitchFamily="49" charset="0"/>
              </a:rPr>
              <a:t>	__le16 i_links_count; 	/* Links count */ </a:t>
            </a:r>
          </a:p>
          <a:p>
            <a:pPr>
              <a:buNone/>
            </a:pPr>
            <a:r>
              <a:rPr lang="nb-NO" sz="1200" dirty="0">
                <a:latin typeface="Courier New" pitchFamily="49" charset="0"/>
                <a:cs typeface="Courier New" pitchFamily="49" charset="0"/>
              </a:rPr>
              <a:t>	__le32 i_blocks; 	/* Blocks count */ </a:t>
            </a:r>
          </a:p>
          <a:p>
            <a:pPr>
              <a:buNone/>
            </a:pPr>
            <a:r>
              <a:rPr lang="nb-NO" sz="1200" dirty="0">
                <a:latin typeface="Courier New" pitchFamily="49" charset="0"/>
                <a:cs typeface="Courier New" pitchFamily="49" charset="0"/>
              </a:rPr>
              <a:t>	__le32 i_flags; 		/* File flags */ </a:t>
            </a:r>
          </a:p>
          <a:p>
            <a:pPr>
              <a:buNone/>
            </a:pPr>
            <a:r>
              <a:rPr lang="nb-NO" sz="1200" dirty="0">
                <a:latin typeface="Courier New" pitchFamily="49" charset="0"/>
                <a:cs typeface="Courier New" pitchFamily="49" charset="0"/>
              </a:rPr>
              <a:t>	...	</a:t>
            </a:r>
          </a:p>
          <a:p>
            <a:pPr>
              <a:buNone/>
            </a:pPr>
            <a:r>
              <a:rPr lang="nb-NO" sz="1200" dirty="0">
                <a:latin typeface="Courier New" pitchFamily="49" charset="0"/>
                <a:cs typeface="Courier New" pitchFamily="49" charset="0"/>
              </a:rPr>
              <a:t> 	__le32 i_block[EXT4_N_BLOCKS];/* Pointers to blocks */ </a:t>
            </a:r>
          </a:p>
          <a:p>
            <a:pPr>
              <a:buNone/>
            </a:pPr>
            <a:r>
              <a:rPr lang="nb-NO" sz="1200" dirty="0">
                <a:latin typeface="Courier New" pitchFamily="49" charset="0"/>
                <a:cs typeface="Courier New" pitchFamily="49" charset="0"/>
              </a:rPr>
              <a:t>	__le32 i_generation; 	  /* File version (for NFS) */ </a:t>
            </a:r>
          </a:p>
          <a:p>
            <a:pPr>
              <a:buNone/>
            </a:pPr>
            <a:r>
              <a:rPr lang="nb-NO" sz="1200" dirty="0">
                <a:latin typeface="Courier New" pitchFamily="49" charset="0"/>
                <a:cs typeface="Courier New" pitchFamily="49" charset="0"/>
              </a:rPr>
              <a:t>	__le32 i_file_acl; 	  /* File ACL */ </a:t>
            </a:r>
          </a:p>
          <a:p>
            <a:pPr>
              <a:buNone/>
            </a:pPr>
            <a:r>
              <a:rPr lang="nb-NO" sz="1200" dirty="0">
                <a:latin typeface="Courier New" pitchFamily="49" charset="0"/>
                <a:cs typeface="Courier New" pitchFamily="49" charset="0"/>
              </a:rPr>
              <a:t>	__le32 i_dir_acl; 	  /* Directory ACL */ </a:t>
            </a:r>
          </a:p>
          <a:p>
            <a:pPr>
              <a:buNone/>
            </a:pPr>
            <a:r>
              <a:rPr lang="nb-NO" sz="1200" dirty="0">
                <a:latin typeface="Courier New" pitchFamily="49" charset="0"/>
                <a:cs typeface="Courier New" pitchFamily="49" charset="0"/>
              </a:rPr>
              <a:t>	__le32 i_faddr; 		  /* Fragment address */ </a:t>
            </a:r>
          </a:p>
          <a:p>
            <a:pPr>
              <a:buNone/>
            </a:pPr>
            <a:r>
              <a:rPr lang="nb-NO" sz="1200" dirty="0">
                <a:latin typeface="Courier New" pitchFamily="49" charset="0"/>
                <a:cs typeface="Courier New" pitchFamily="49" charset="0"/>
              </a:rPr>
              <a:t>	...		</a:t>
            </a:r>
            <a:br>
              <a:rPr lang="nb-NO" sz="1200" dirty="0">
                <a:latin typeface="Courier New" pitchFamily="49" charset="0"/>
                <a:cs typeface="Courier New" pitchFamily="49" charset="0"/>
              </a:rPr>
            </a:br>
            <a:r>
              <a:rPr lang="nb-NO" sz="1200" dirty="0">
                <a:latin typeface="Courier New" pitchFamily="49" charset="0"/>
                <a:cs typeface="Courier New" pitchFamily="49" charset="0"/>
              </a:rPr>
              <a:t>			 </a:t>
            </a:r>
          </a:p>
          <a:p>
            <a:pPr>
              <a:buNone/>
            </a:pPr>
            <a:r>
              <a:rPr lang="nb-NO" sz="1200" dirty="0">
                <a:latin typeface="Courier New" pitchFamily="49" charset="0"/>
                <a:cs typeface="Courier New" pitchFamily="49" charset="0"/>
              </a:rPr>
              <a:t>	__le32 i_ctime_extra; 	/* extra Change time (nsec &lt;&lt; 2 | epoch) */ </a:t>
            </a:r>
          </a:p>
          <a:p>
            <a:pPr>
              <a:buNone/>
            </a:pPr>
            <a:r>
              <a:rPr lang="nb-NO" sz="1200" dirty="0">
                <a:latin typeface="Courier New" pitchFamily="49" charset="0"/>
                <a:cs typeface="Courier New" pitchFamily="49" charset="0"/>
              </a:rPr>
              <a:t>	__le32 i_mtime_extra; 	/* extra Modification */ </a:t>
            </a:r>
          </a:p>
          <a:p>
            <a:pPr>
              <a:buNone/>
            </a:pPr>
            <a:r>
              <a:rPr lang="nb-NO" sz="1200" dirty="0">
                <a:latin typeface="Courier New" pitchFamily="49" charset="0"/>
                <a:cs typeface="Courier New" pitchFamily="49" charset="0"/>
              </a:rPr>
              <a:t>	__le32 i_atime_extra; 	/* extra Access time  */</a:t>
            </a:r>
            <a:br>
              <a:rPr lang="nb-NO" sz="1200" dirty="0">
                <a:latin typeface="Courier New" pitchFamily="49" charset="0"/>
                <a:cs typeface="Courier New" pitchFamily="49" charset="0"/>
              </a:rPr>
            </a:br>
            <a:r>
              <a:rPr lang="nb-NO" sz="1200" dirty="0">
                <a:latin typeface="Courier New" pitchFamily="49" charset="0"/>
                <a:cs typeface="Courier New" pitchFamily="49" charset="0"/>
              </a:rPr>
              <a:t>__le32 i_crtime; 	/* File Creation time */ </a:t>
            </a:r>
            <a:br>
              <a:rPr lang="nb-NO" sz="1200" dirty="0">
                <a:latin typeface="Courier New" pitchFamily="49" charset="0"/>
                <a:cs typeface="Courier New" pitchFamily="49" charset="0"/>
              </a:rPr>
            </a:br>
            <a:r>
              <a:rPr lang="nb-NO" sz="1200" dirty="0">
                <a:latin typeface="Courier New" pitchFamily="49" charset="0"/>
                <a:cs typeface="Courier New" pitchFamily="49" charset="0"/>
              </a:rPr>
              <a:t>__le32 i_crtime_extra; 	/* extra */ </a:t>
            </a:r>
          </a:p>
          <a:p>
            <a:pPr>
              <a:buNone/>
            </a:pPr>
            <a:r>
              <a:rPr lang="nb-NO" sz="1200" dirty="0">
                <a:latin typeface="Courier New" pitchFamily="49" charset="0"/>
                <a:cs typeface="Courier New" pitchFamily="49" charset="0"/>
              </a:rPr>
              <a:t>}; </a:t>
            </a:r>
          </a:p>
        </p:txBody>
      </p:sp>
      <p:sp>
        <p:nvSpPr>
          <p:cNvPr id="5" name="Rectangle 5"/>
          <p:cNvSpPr>
            <a:spLocks noChangeArrowheads="1"/>
          </p:cNvSpPr>
          <p:nvPr/>
        </p:nvSpPr>
        <p:spPr bwMode="auto">
          <a:xfrm>
            <a:off x="5797550" y="2835275"/>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dirty="0">
                <a:solidFill>
                  <a:schemeClr val="bg1"/>
                </a:solidFill>
              </a:rPr>
              <a:t>direct 0</a:t>
            </a:r>
          </a:p>
        </p:txBody>
      </p:sp>
      <p:sp>
        <p:nvSpPr>
          <p:cNvPr id="25" name="Rectangle 5"/>
          <p:cNvSpPr>
            <a:spLocks noChangeArrowheads="1"/>
          </p:cNvSpPr>
          <p:nvPr/>
        </p:nvSpPr>
        <p:spPr bwMode="auto">
          <a:xfrm>
            <a:off x="810389" y="133229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b="0" dirty="0" err="1">
                <a:solidFill>
                  <a:schemeClr val="bg1"/>
                </a:solidFill>
              </a:rPr>
              <a:t>i_block</a:t>
            </a:r>
            <a:r>
              <a:rPr lang="en-US" sz="1000" b="0" dirty="0">
                <a:solidFill>
                  <a:schemeClr val="bg1"/>
                </a:solidFill>
              </a:rPr>
              <a:t> [15]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3">
                                            <p:txEl>
                                              <p:pRg st="13" end="13"/>
                                            </p:txEl>
                                          </p:spTgt>
                                        </p:tgtEl>
                                        <p:attrNameLst>
                                          <p:attrName>style.color</p:attrName>
                                        </p:attrNameLst>
                                      </p:cBhvr>
                                      <p:to>
                                        <a:srgbClr val="CC0000"/>
                                      </p:to>
                                    </p:animClr>
                                  </p:childTnLst>
                                </p:cTn>
                              </p:par>
                              <p:par>
                                <p:cTn id="7" presetID="5" presetClass="emph" presetSubtype="1" nodeType="withEffect">
                                  <p:stCondLst>
                                    <p:cond delay="0"/>
                                  </p:stCondLst>
                                  <p:childTnLst>
                                    <p:set>
                                      <p:cBhvr override="childStyle">
                                        <p:cTn id="8" dur="indefinite"/>
                                        <p:tgtEl>
                                          <p:spTgt spid="3">
                                            <p:txEl>
                                              <p:pRg st="13" end="13"/>
                                            </p:txEl>
                                          </p:spTgt>
                                        </p:tgtEl>
                                        <p:attrNameLst>
                                          <p:attrName>style.fontStyle</p:attrName>
                                        </p:attrNameLst>
                                      </p:cBhvr>
                                      <p:to>
                                        <p:strVal val="normal"/>
                                      </p:to>
                                    </p:set>
                                    <p:set>
                                      <p:cBhvr override="childStyle">
                                        <p:cTn id="9" dur="indefinite"/>
                                        <p:tgtEl>
                                          <p:spTgt spid="3">
                                            <p:txEl>
                                              <p:pRg st="13" end="13"/>
                                            </p:txEl>
                                          </p:spTgt>
                                        </p:tgtEl>
                                        <p:attrNameLst>
                                          <p:attrName>style.fontWeight</p:attrName>
                                        </p:attrNameLst>
                                      </p:cBhvr>
                                      <p:to>
                                        <p:strVal val="bold"/>
                                      </p:to>
                                    </p:set>
                                    <p:set>
                                      <p:cBhvr override="childStyle">
                                        <p:cTn id="10" dur="indefinite"/>
                                        <p:tgtEl>
                                          <p:spTgt spid="3">
                                            <p:txEl>
                                              <p:pRg st="13" end="13"/>
                                            </p:txEl>
                                          </p:spTgt>
                                        </p:tgtEl>
                                        <p:attrNameLst>
                                          <p:attrName>style.textDecorationUnderline</p:attrName>
                                        </p:attrNameLst>
                                      </p:cBhvr>
                                      <p:to>
                                        <p:strVal val="false"/>
                                      </p:to>
                                    </p:set>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grpId="0" nodeType="clickEffect">
                                  <p:stCondLst>
                                    <p:cond delay="0"/>
                                  </p:stCondLst>
                                  <p:childTnLst>
                                    <p:animMotion origin="layout" path="M -2.77778E-7 -1.85185E-6 L -0.54479 -0.21829 " pathEditMode="relative" rAng="0" ptsTypes="AA">
                                      <p:cBhvr>
                                        <p:cTn id="14" dur="2000" fill="hold"/>
                                        <p:tgtEl>
                                          <p:spTgt spid="5"/>
                                        </p:tgtEl>
                                        <p:attrNameLst>
                                          <p:attrName>ppt_x</p:attrName>
                                          <p:attrName>ppt_y</p:attrName>
                                        </p:attrNameLst>
                                      </p:cBhvr>
                                      <p:rCtr x="-27200" y="-10900"/>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0" presetClass="exit" presetSubtype="0" fill="hold" grpId="1" nodeType="withEffect">
                                  <p:stCondLst>
                                    <p:cond delay="0"/>
                                  </p:stCondLst>
                                  <p:childTnLst>
                                    <p:animEffect transition="out" filter="fade">
                                      <p:cBhvr>
                                        <p:cTn id="19" dur="2000"/>
                                        <p:tgtEl>
                                          <p:spTgt spid="5"/>
                                        </p:tgtEl>
                                      </p:cBhvr>
                                    </p:animEffect>
                                    <p:set>
                                      <p:cBhvr>
                                        <p:cTn id="20" dur="1" fill="hold">
                                          <p:stCondLst>
                                            <p:cond delay="1999"/>
                                          </p:stCondLst>
                                        </p:cTn>
                                        <p:tgtEl>
                                          <p:spTgt spid="5"/>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24"/>
                                        </p:tgtEl>
                                      </p:cBhvr>
                                    </p:animEffect>
                                    <p:set>
                                      <p:cBhvr>
                                        <p:cTn id="23" dur="1" fill="hold">
                                          <p:stCondLst>
                                            <p:cond delay="499"/>
                                          </p:stCondLst>
                                        </p:cTn>
                                        <p:tgtEl>
                                          <p:spTgt spid="24"/>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2000"/>
                                        <p:tgtEl>
                                          <p:spTgt spid="3">
                                            <p:txEl>
                                              <p:pRg st="0" end="0"/>
                                            </p:txEl>
                                          </p:spTgt>
                                        </p:tgtEl>
                                      </p:cBhvr>
                                    </p:animEffect>
                                    <p:set>
                                      <p:cBhvr>
                                        <p:cTn id="26" dur="1" fill="hold">
                                          <p:stCondLst>
                                            <p:cond delay="1999"/>
                                          </p:stCondLst>
                                        </p:cTn>
                                        <p:tgtEl>
                                          <p:spTgt spid="3">
                                            <p:txEl>
                                              <p:pRg st="0" end="0"/>
                                            </p:txEl>
                                          </p:spTgt>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2000"/>
                                        <p:tgtEl>
                                          <p:spTgt spid="3">
                                            <p:txEl>
                                              <p:pRg st="1" end="1"/>
                                            </p:txEl>
                                          </p:spTgt>
                                        </p:tgtEl>
                                      </p:cBhvr>
                                    </p:animEffect>
                                    <p:set>
                                      <p:cBhvr>
                                        <p:cTn id="29" dur="1" fill="hold">
                                          <p:stCondLst>
                                            <p:cond delay="1999"/>
                                          </p:stCondLst>
                                        </p:cTn>
                                        <p:tgtEl>
                                          <p:spTgt spid="3">
                                            <p:txEl>
                                              <p:pRg st="1" end="1"/>
                                            </p:txEl>
                                          </p:spTgt>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2000"/>
                                        <p:tgtEl>
                                          <p:spTgt spid="3">
                                            <p:txEl>
                                              <p:pRg st="2" end="2"/>
                                            </p:txEl>
                                          </p:spTgt>
                                        </p:tgtEl>
                                      </p:cBhvr>
                                    </p:animEffect>
                                    <p:set>
                                      <p:cBhvr>
                                        <p:cTn id="32" dur="1" fill="hold">
                                          <p:stCondLst>
                                            <p:cond delay="1999"/>
                                          </p:stCondLst>
                                        </p:cTn>
                                        <p:tgtEl>
                                          <p:spTgt spid="3">
                                            <p:txEl>
                                              <p:pRg st="2" end="2"/>
                                            </p:txEl>
                                          </p:spTgt>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3">
                                            <p:txEl>
                                              <p:pRg st="3" end="3"/>
                                            </p:txEl>
                                          </p:spTgt>
                                        </p:tgtEl>
                                      </p:cBhvr>
                                    </p:animEffect>
                                    <p:set>
                                      <p:cBhvr>
                                        <p:cTn id="35" dur="1" fill="hold">
                                          <p:stCondLst>
                                            <p:cond delay="1999"/>
                                          </p:stCondLst>
                                        </p:cTn>
                                        <p:tgtEl>
                                          <p:spTgt spid="3">
                                            <p:txEl>
                                              <p:pRg st="3" end="3"/>
                                            </p:txEl>
                                          </p:spTgt>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2000"/>
                                        <p:tgtEl>
                                          <p:spTgt spid="3">
                                            <p:txEl>
                                              <p:pRg st="4" end="4"/>
                                            </p:txEl>
                                          </p:spTgt>
                                        </p:tgtEl>
                                      </p:cBhvr>
                                    </p:animEffect>
                                    <p:set>
                                      <p:cBhvr>
                                        <p:cTn id="38" dur="1" fill="hold">
                                          <p:stCondLst>
                                            <p:cond delay="1999"/>
                                          </p:stCondLst>
                                        </p:cTn>
                                        <p:tgtEl>
                                          <p:spTgt spid="3">
                                            <p:txEl>
                                              <p:pRg st="4" end="4"/>
                                            </p:txEl>
                                          </p:spTgt>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2000"/>
                                        <p:tgtEl>
                                          <p:spTgt spid="3">
                                            <p:txEl>
                                              <p:pRg st="5" end="5"/>
                                            </p:txEl>
                                          </p:spTgt>
                                        </p:tgtEl>
                                      </p:cBhvr>
                                    </p:animEffect>
                                    <p:set>
                                      <p:cBhvr>
                                        <p:cTn id="41" dur="1" fill="hold">
                                          <p:stCondLst>
                                            <p:cond delay="1999"/>
                                          </p:stCondLst>
                                        </p:cTn>
                                        <p:tgtEl>
                                          <p:spTgt spid="3">
                                            <p:txEl>
                                              <p:pRg st="5" end="5"/>
                                            </p:txEl>
                                          </p:spTgt>
                                        </p:tgtEl>
                                        <p:attrNameLst>
                                          <p:attrName>style.visibility</p:attrName>
                                        </p:attrNameLst>
                                      </p:cBhvr>
                                      <p:to>
                                        <p:strVal val="hidden"/>
                                      </p:to>
                                    </p:set>
                                  </p:childTnLst>
                                </p:cTn>
                              </p:par>
                              <p:par>
                                <p:cTn id="42" presetID="10" presetClass="exit" presetSubtype="0" fill="hold" grpId="0" nodeType="withEffect">
                                  <p:stCondLst>
                                    <p:cond delay="0"/>
                                  </p:stCondLst>
                                  <p:childTnLst>
                                    <p:animEffect transition="out" filter="fade">
                                      <p:cBhvr>
                                        <p:cTn id="43" dur="2000"/>
                                        <p:tgtEl>
                                          <p:spTgt spid="3">
                                            <p:txEl>
                                              <p:pRg st="6" end="6"/>
                                            </p:txEl>
                                          </p:spTgt>
                                        </p:tgtEl>
                                      </p:cBhvr>
                                    </p:animEffect>
                                    <p:set>
                                      <p:cBhvr>
                                        <p:cTn id="44" dur="1" fill="hold">
                                          <p:stCondLst>
                                            <p:cond delay="1999"/>
                                          </p:stCondLst>
                                        </p:cTn>
                                        <p:tgtEl>
                                          <p:spTgt spid="3">
                                            <p:txEl>
                                              <p:pRg st="6" end="6"/>
                                            </p:txEl>
                                          </p:spTgt>
                                        </p:tgtEl>
                                        <p:attrNameLst>
                                          <p:attrName>style.visibility</p:attrName>
                                        </p:attrNameLst>
                                      </p:cBhvr>
                                      <p:to>
                                        <p:strVal val="hidden"/>
                                      </p:to>
                                    </p:set>
                                  </p:childTnLst>
                                </p:cTn>
                              </p:par>
                              <p:par>
                                <p:cTn id="45" presetID="10" presetClass="exit" presetSubtype="0" fill="hold" grpId="0" nodeType="withEffect">
                                  <p:stCondLst>
                                    <p:cond delay="0"/>
                                  </p:stCondLst>
                                  <p:childTnLst>
                                    <p:animEffect transition="out" filter="fade">
                                      <p:cBhvr>
                                        <p:cTn id="46" dur="2000"/>
                                        <p:tgtEl>
                                          <p:spTgt spid="3">
                                            <p:txEl>
                                              <p:pRg st="7" end="7"/>
                                            </p:txEl>
                                          </p:spTgt>
                                        </p:tgtEl>
                                      </p:cBhvr>
                                    </p:animEffect>
                                    <p:set>
                                      <p:cBhvr>
                                        <p:cTn id="47" dur="1" fill="hold">
                                          <p:stCondLst>
                                            <p:cond delay="1999"/>
                                          </p:stCondLst>
                                        </p:cTn>
                                        <p:tgtEl>
                                          <p:spTgt spid="3">
                                            <p:txEl>
                                              <p:pRg st="7" end="7"/>
                                            </p:txEl>
                                          </p:spTgt>
                                        </p:tgtEl>
                                        <p:attrNameLst>
                                          <p:attrName>style.visibility</p:attrName>
                                        </p:attrNameLst>
                                      </p:cBhvr>
                                      <p:to>
                                        <p:strVal val="hidden"/>
                                      </p:to>
                                    </p:set>
                                  </p:childTnLst>
                                </p:cTn>
                              </p:par>
                              <p:par>
                                <p:cTn id="48" presetID="10" presetClass="exit" presetSubtype="0" fill="hold" grpId="0" nodeType="withEffect">
                                  <p:stCondLst>
                                    <p:cond delay="0"/>
                                  </p:stCondLst>
                                  <p:childTnLst>
                                    <p:animEffect transition="out" filter="fade">
                                      <p:cBhvr>
                                        <p:cTn id="49" dur="2000"/>
                                        <p:tgtEl>
                                          <p:spTgt spid="3">
                                            <p:txEl>
                                              <p:pRg st="8" end="8"/>
                                            </p:txEl>
                                          </p:spTgt>
                                        </p:tgtEl>
                                      </p:cBhvr>
                                    </p:animEffect>
                                    <p:set>
                                      <p:cBhvr>
                                        <p:cTn id="50" dur="1" fill="hold">
                                          <p:stCondLst>
                                            <p:cond delay="1999"/>
                                          </p:stCondLst>
                                        </p:cTn>
                                        <p:tgtEl>
                                          <p:spTgt spid="3">
                                            <p:txEl>
                                              <p:pRg st="8" end="8"/>
                                            </p:txEl>
                                          </p:spTgt>
                                        </p:tgtEl>
                                        <p:attrNameLst>
                                          <p:attrName>style.visibility</p:attrName>
                                        </p:attrNameLst>
                                      </p:cBhvr>
                                      <p:to>
                                        <p:strVal val="hidden"/>
                                      </p:to>
                                    </p:set>
                                  </p:childTnLst>
                                </p:cTn>
                              </p:par>
                              <p:par>
                                <p:cTn id="51" presetID="10" presetClass="exit" presetSubtype="0" fill="hold" grpId="0" nodeType="withEffect">
                                  <p:stCondLst>
                                    <p:cond delay="0"/>
                                  </p:stCondLst>
                                  <p:childTnLst>
                                    <p:animEffect transition="out" filter="fade">
                                      <p:cBhvr>
                                        <p:cTn id="52" dur="2000"/>
                                        <p:tgtEl>
                                          <p:spTgt spid="3">
                                            <p:txEl>
                                              <p:pRg st="9" end="9"/>
                                            </p:txEl>
                                          </p:spTgt>
                                        </p:tgtEl>
                                      </p:cBhvr>
                                    </p:animEffect>
                                    <p:set>
                                      <p:cBhvr>
                                        <p:cTn id="53" dur="1" fill="hold">
                                          <p:stCondLst>
                                            <p:cond delay="1999"/>
                                          </p:stCondLst>
                                        </p:cTn>
                                        <p:tgtEl>
                                          <p:spTgt spid="3">
                                            <p:txEl>
                                              <p:pRg st="9" end="9"/>
                                            </p:txEl>
                                          </p:spTgt>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2000"/>
                                        <p:tgtEl>
                                          <p:spTgt spid="3">
                                            <p:txEl>
                                              <p:pRg st="10" end="10"/>
                                            </p:txEl>
                                          </p:spTgt>
                                        </p:tgtEl>
                                      </p:cBhvr>
                                    </p:animEffect>
                                    <p:set>
                                      <p:cBhvr>
                                        <p:cTn id="56" dur="1" fill="hold">
                                          <p:stCondLst>
                                            <p:cond delay="1999"/>
                                          </p:stCondLst>
                                        </p:cTn>
                                        <p:tgtEl>
                                          <p:spTgt spid="3">
                                            <p:txEl>
                                              <p:pRg st="10" end="10"/>
                                            </p:txEl>
                                          </p:spTgt>
                                        </p:tgtEl>
                                        <p:attrNameLst>
                                          <p:attrName>style.visibility</p:attrName>
                                        </p:attrNameLst>
                                      </p:cBhvr>
                                      <p:to>
                                        <p:strVal val="hidden"/>
                                      </p:to>
                                    </p:set>
                                  </p:childTnLst>
                                </p:cTn>
                              </p:par>
                              <p:par>
                                <p:cTn id="57" presetID="10" presetClass="exit" presetSubtype="0" fill="hold" grpId="0" nodeType="withEffect">
                                  <p:stCondLst>
                                    <p:cond delay="0"/>
                                  </p:stCondLst>
                                  <p:childTnLst>
                                    <p:animEffect transition="out" filter="fade">
                                      <p:cBhvr>
                                        <p:cTn id="58" dur="2000"/>
                                        <p:tgtEl>
                                          <p:spTgt spid="3">
                                            <p:txEl>
                                              <p:pRg st="11" end="11"/>
                                            </p:txEl>
                                          </p:spTgt>
                                        </p:tgtEl>
                                      </p:cBhvr>
                                    </p:animEffect>
                                    <p:set>
                                      <p:cBhvr>
                                        <p:cTn id="59" dur="1" fill="hold">
                                          <p:stCondLst>
                                            <p:cond delay="1999"/>
                                          </p:stCondLst>
                                        </p:cTn>
                                        <p:tgtEl>
                                          <p:spTgt spid="3">
                                            <p:txEl>
                                              <p:pRg st="11" end="11"/>
                                            </p:txEl>
                                          </p:spTgt>
                                        </p:tgtEl>
                                        <p:attrNameLst>
                                          <p:attrName>style.visibility</p:attrName>
                                        </p:attrNameLst>
                                      </p:cBhvr>
                                      <p:to>
                                        <p:strVal val="hidden"/>
                                      </p:to>
                                    </p:set>
                                  </p:childTnLst>
                                </p:cTn>
                              </p:par>
                              <p:par>
                                <p:cTn id="60" presetID="10" presetClass="exit" presetSubtype="0" fill="hold" grpId="0" nodeType="withEffect">
                                  <p:stCondLst>
                                    <p:cond delay="0"/>
                                  </p:stCondLst>
                                  <p:childTnLst>
                                    <p:animEffect transition="out" filter="fade">
                                      <p:cBhvr>
                                        <p:cTn id="61" dur="2000"/>
                                        <p:tgtEl>
                                          <p:spTgt spid="3">
                                            <p:txEl>
                                              <p:pRg st="12" end="12"/>
                                            </p:txEl>
                                          </p:spTgt>
                                        </p:tgtEl>
                                      </p:cBhvr>
                                    </p:animEffect>
                                    <p:set>
                                      <p:cBhvr>
                                        <p:cTn id="62" dur="1" fill="hold">
                                          <p:stCondLst>
                                            <p:cond delay="1999"/>
                                          </p:stCondLst>
                                        </p:cTn>
                                        <p:tgtEl>
                                          <p:spTgt spid="3">
                                            <p:txEl>
                                              <p:pRg st="12" end="12"/>
                                            </p:txEl>
                                          </p:spTgt>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2000"/>
                                        <p:tgtEl>
                                          <p:spTgt spid="3">
                                            <p:txEl>
                                              <p:pRg st="13" end="13"/>
                                            </p:txEl>
                                          </p:spTgt>
                                        </p:tgtEl>
                                      </p:cBhvr>
                                    </p:animEffect>
                                    <p:set>
                                      <p:cBhvr>
                                        <p:cTn id="65" dur="1" fill="hold">
                                          <p:stCondLst>
                                            <p:cond delay="1999"/>
                                          </p:stCondLst>
                                        </p:cTn>
                                        <p:tgtEl>
                                          <p:spTgt spid="3">
                                            <p:txEl>
                                              <p:pRg st="13" end="13"/>
                                            </p:txEl>
                                          </p:spTgt>
                                        </p:tgtEl>
                                        <p:attrNameLst>
                                          <p:attrName>style.visibility</p:attrName>
                                        </p:attrNameLst>
                                      </p:cBhvr>
                                      <p:to>
                                        <p:strVal val="hidden"/>
                                      </p:to>
                                    </p:set>
                                  </p:childTnLst>
                                </p:cTn>
                              </p:par>
                              <p:par>
                                <p:cTn id="66" presetID="10" presetClass="exit" presetSubtype="0" fill="hold" grpId="0" nodeType="withEffect">
                                  <p:stCondLst>
                                    <p:cond delay="0"/>
                                  </p:stCondLst>
                                  <p:childTnLst>
                                    <p:animEffect transition="out" filter="fade">
                                      <p:cBhvr>
                                        <p:cTn id="67" dur="2000"/>
                                        <p:tgtEl>
                                          <p:spTgt spid="3">
                                            <p:txEl>
                                              <p:pRg st="14" end="14"/>
                                            </p:txEl>
                                          </p:spTgt>
                                        </p:tgtEl>
                                      </p:cBhvr>
                                    </p:animEffect>
                                    <p:set>
                                      <p:cBhvr>
                                        <p:cTn id="68" dur="1" fill="hold">
                                          <p:stCondLst>
                                            <p:cond delay="1999"/>
                                          </p:stCondLst>
                                        </p:cTn>
                                        <p:tgtEl>
                                          <p:spTgt spid="3">
                                            <p:txEl>
                                              <p:pRg st="14" end="14"/>
                                            </p:txEl>
                                          </p:spTgt>
                                        </p:tgtEl>
                                        <p:attrNameLst>
                                          <p:attrName>style.visibility</p:attrName>
                                        </p:attrNameLst>
                                      </p:cBhvr>
                                      <p:to>
                                        <p:strVal val="hidden"/>
                                      </p:to>
                                    </p:set>
                                  </p:childTnLst>
                                </p:cTn>
                              </p:par>
                              <p:par>
                                <p:cTn id="69" presetID="10" presetClass="exit" presetSubtype="0" fill="hold" grpId="0" nodeType="withEffect">
                                  <p:stCondLst>
                                    <p:cond delay="0"/>
                                  </p:stCondLst>
                                  <p:childTnLst>
                                    <p:animEffect transition="out" filter="fade">
                                      <p:cBhvr>
                                        <p:cTn id="70" dur="2000"/>
                                        <p:tgtEl>
                                          <p:spTgt spid="3">
                                            <p:txEl>
                                              <p:pRg st="15" end="15"/>
                                            </p:txEl>
                                          </p:spTgt>
                                        </p:tgtEl>
                                      </p:cBhvr>
                                    </p:animEffect>
                                    <p:set>
                                      <p:cBhvr>
                                        <p:cTn id="71" dur="1" fill="hold">
                                          <p:stCondLst>
                                            <p:cond delay="1999"/>
                                          </p:stCondLst>
                                        </p:cTn>
                                        <p:tgtEl>
                                          <p:spTgt spid="3">
                                            <p:txEl>
                                              <p:pRg st="15" end="15"/>
                                            </p:txEl>
                                          </p:spTgt>
                                        </p:tgtEl>
                                        <p:attrNameLst>
                                          <p:attrName>style.visibility</p:attrName>
                                        </p:attrNameLst>
                                      </p:cBhvr>
                                      <p:to>
                                        <p:strVal val="hidden"/>
                                      </p:to>
                                    </p:set>
                                  </p:childTnLst>
                                </p:cTn>
                              </p:par>
                              <p:par>
                                <p:cTn id="72" presetID="10" presetClass="exit" presetSubtype="0" fill="hold" grpId="0" nodeType="withEffect">
                                  <p:stCondLst>
                                    <p:cond delay="0"/>
                                  </p:stCondLst>
                                  <p:childTnLst>
                                    <p:animEffect transition="out" filter="fade">
                                      <p:cBhvr>
                                        <p:cTn id="73" dur="2000"/>
                                        <p:tgtEl>
                                          <p:spTgt spid="3">
                                            <p:txEl>
                                              <p:pRg st="16" end="16"/>
                                            </p:txEl>
                                          </p:spTgt>
                                        </p:tgtEl>
                                      </p:cBhvr>
                                    </p:animEffect>
                                    <p:set>
                                      <p:cBhvr>
                                        <p:cTn id="74" dur="1" fill="hold">
                                          <p:stCondLst>
                                            <p:cond delay="1999"/>
                                          </p:stCondLst>
                                        </p:cTn>
                                        <p:tgtEl>
                                          <p:spTgt spid="3">
                                            <p:txEl>
                                              <p:pRg st="16" end="16"/>
                                            </p:txEl>
                                          </p:spTgt>
                                        </p:tgtEl>
                                        <p:attrNameLst>
                                          <p:attrName>style.visibility</p:attrName>
                                        </p:attrNameLst>
                                      </p:cBhvr>
                                      <p:to>
                                        <p:strVal val="hidden"/>
                                      </p:to>
                                    </p:set>
                                  </p:childTnLst>
                                </p:cTn>
                              </p:par>
                              <p:par>
                                <p:cTn id="75" presetID="10" presetClass="exit" presetSubtype="0" fill="hold" grpId="0" nodeType="withEffect">
                                  <p:stCondLst>
                                    <p:cond delay="0"/>
                                  </p:stCondLst>
                                  <p:childTnLst>
                                    <p:animEffect transition="out" filter="fade">
                                      <p:cBhvr>
                                        <p:cTn id="76" dur="2000"/>
                                        <p:tgtEl>
                                          <p:spTgt spid="3">
                                            <p:txEl>
                                              <p:pRg st="17" end="17"/>
                                            </p:txEl>
                                          </p:spTgt>
                                        </p:tgtEl>
                                      </p:cBhvr>
                                    </p:animEffect>
                                    <p:set>
                                      <p:cBhvr>
                                        <p:cTn id="77" dur="1" fill="hold">
                                          <p:stCondLst>
                                            <p:cond delay="1999"/>
                                          </p:stCondLst>
                                        </p:cTn>
                                        <p:tgtEl>
                                          <p:spTgt spid="3">
                                            <p:txEl>
                                              <p:pRg st="17" end="17"/>
                                            </p:txEl>
                                          </p:spTgt>
                                        </p:tgtEl>
                                        <p:attrNameLst>
                                          <p:attrName>style.visibility</p:attrName>
                                        </p:attrNameLst>
                                      </p:cBhvr>
                                      <p:to>
                                        <p:strVal val="hidden"/>
                                      </p:to>
                                    </p:set>
                                  </p:childTnLst>
                                </p:cTn>
                              </p:par>
                              <p:par>
                                <p:cTn id="78" presetID="10" presetClass="exit" presetSubtype="0" fill="hold" grpId="0" nodeType="withEffect">
                                  <p:stCondLst>
                                    <p:cond delay="0"/>
                                  </p:stCondLst>
                                  <p:childTnLst>
                                    <p:animEffect transition="out" filter="fade">
                                      <p:cBhvr>
                                        <p:cTn id="79" dur="2000"/>
                                        <p:tgtEl>
                                          <p:spTgt spid="3">
                                            <p:txEl>
                                              <p:pRg st="18" end="18"/>
                                            </p:txEl>
                                          </p:spTgt>
                                        </p:tgtEl>
                                      </p:cBhvr>
                                    </p:animEffect>
                                    <p:set>
                                      <p:cBhvr>
                                        <p:cTn id="80" dur="1" fill="hold">
                                          <p:stCondLst>
                                            <p:cond delay="1999"/>
                                          </p:stCondLst>
                                        </p:cTn>
                                        <p:tgtEl>
                                          <p:spTgt spid="3">
                                            <p:txEl>
                                              <p:pRg st="18" end="18"/>
                                            </p:txEl>
                                          </p:spTgt>
                                        </p:tgtEl>
                                        <p:attrNameLst>
                                          <p:attrName>style.visibility</p:attrName>
                                        </p:attrNameLst>
                                      </p:cBhvr>
                                      <p:to>
                                        <p:strVal val="hidden"/>
                                      </p:to>
                                    </p:set>
                                  </p:childTnLst>
                                </p:cTn>
                              </p:par>
                              <p:par>
                                <p:cTn id="81" presetID="10" presetClass="exit" presetSubtype="0" fill="hold" grpId="0" nodeType="withEffect">
                                  <p:stCondLst>
                                    <p:cond delay="0"/>
                                  </p:stCondLst>
                                  <p:childTnLst>
                                    <p:animEffect transition="out" filter="fade">
                                      <p:cBhvr>
                                        <p:cTn id="82" dur="2000"/>
                                        <p:tgtEl>
                                          <p:spTgt spid="3">
                                            <p:txEl>
                                              <p:pRg st="19" end="19"/>
                                            </p:txEl>
                                          </p:spTgt>
                                        </p:tgtEl>
                                      </p:cBhvr>
                                    </p:animEffect>
                                    <p:set>
                                      <p:cBhvr>
                                        <p:cTn id="83" dur="1" fill="hold">
                                          <p:stCondLst>
                                            <p:cond delay="1999"/>
                                          </p:stCondLst>
                                        </p:cTn>
                                        <p:tgtEl>
                                          <p:spTgt spid="3">
                                            <p:txEl>
                                              <p:pRg st="19" end="19"/>
                                            </p:txEl>
                                          </p:spTgt>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2000"/>
                                        <p:tgtEl>
                                          <p:spTgt spid="3">
                                            <p:txEl>
                                              <p:pRg st="20" end="20"/>
                                            </p:txEl>
                                          </p:spTgt>
                                        </p:tgtEl>
                                      </p:cBhvr>
                                    </p:animEffect>
                                    <p:set>
                                      <p:cBhvr>
                                        <p:cTn id="86" dur="1" fill="hold">
                                          <p:stCondLst>
                                            <p:cond delay="1999"/>
                                          </p:stCondLst>
                                        </p:cTn>
                                        <p:tgtEl>
                                          <p:spTgt spid="3">
                                            <p:txEl>
                                              <p:pRg st="20" end="20"/>
                                            </p:txEl>
                                          </p:spTgt>
                                        </p:tgtEl>
                                        <p:attrNameLst>
                                          <p:attrName>style.visibility</p:attrName>
                                        </p:attrNameLst>
                                      </p:cBhvr>
                                      <p:to>
                                        <p:strVal val="hidden"/>
                                      </p:to>
                                    </p:set>
                                  </p:childTnLst>
                                </p:cTn>
                              </p:par>
                              <p:par>
                                <p:cTn id="87" presetID="10" presetClass="exit" presetSubtype="0" fill="hold" grpId="0" nodeType="withEffect">
                                  <p:stCondLst>
                                    <p:cond delay="0"/>
                                  </p:stCondLst>
                                  <p:childTnLst>
                                    <p:animEffect transition="out" filter="fade">
                                      <p:cBhvr>
                                        <p:cTn id="88" dur="2000"/>
                                        <p:tgtEl>
                                          <p:spTgt spid="3">
                                            <p:txEl>
                                              <p:pRg st="21" end="21"/>
                                            </p:txEl>
                                          </p:spTgt>
                                        </p:tgtEl>
                                      </p:cBhvr>
                                    </p:animEffect>
                                    <p:set>
                                      <p:cBhvr>
                                        <p:cTn id="89" dur="1" fill="hold">
                                          <p:stCondLst>
                                            <p:cond delay="1999"/>
                                          </p:stCondLst>
                                        </p:cTn>
                                        <p:tgtEl>
                                          <p:spTgt spid="3">
                                            <p:txEl>
                                              <p:pRg st="21" end="21"/>
                                            </p:txEl>
                                          </p:spTgt>
                                        </p:tgtEl>
                                        <p:attrNameLst>
                                          <p:attrName>style.visibility</p:attrName>
                                        </p:attrNameLst>
                                      </p:cBhvr>
                                      <p:to>
                                        <p:strVal val="hidden"/>
                                      </p:to>
                                    </p:set>
                                  </p:childTnLst>
                                </p:cTn>
                              </p:par>
                              <p:par>
                                <p:cTn id="90" presetID="10" presetClass="exit" presetSubtype="0" fill="hold" grpId="0" nodeType="withEffect">
                                  <p:stCondLst>
                                    <p:cond delay="0"/>
                                  </p:stCondLst>
                                  <p:childTnLst>
                                    <p:animEffect transition="out" filter="fade">
                                      <p:cBhvr>
                                        <p:cTn id="91" dur="2000"/>
                                        <p:tgtEl>
                                          <p:spTgt spid="3">
                                            <p:txEl>
                                              <p:pRg st="22" end="22"/>
                                            </p:txEl>
                                          </p:spTgt>
                                        </p:tgtEl>
                                      </p:cBhvr>
                                    </p:animEffect>
                                    <p:set>
                                      <p:cBhvr>
                                        <p:cTn id="92" dur="1" fill="hold">
                                          <p:stCondLst>
                                            <p:cond delay="1999"/>
                                          </p:stCondLst>
                                        </p:cTn>
                                        <p:tgtEl>
                                          <p:spTgt spid="3">
                                            <p:txEl>
                                              <p:pRg st="22" end="2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2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ular Callout 26"/>
          <p:cNvSpPr/>
          <p:nvPr/>
        </p:nvSpPr>
        <p:spPr bwMode="auto">
          <a:xfrm>
            <a:off x="3091468" y="1192336"/>
            <a:ext cx="2099516" cy="1761886"/>
          </a:xfrm>
          <a:prstGeom prst="wedgeRectCallout">
            <a:avLst>
              <a:gd name="adj1" fmla="val -130355"/>
              <a:gd name="adj2" fmla="val -40692"/>
            </a:avLst>
          </a:prstGeom>
          <a:gradFill flip="none" rotWithShape="1">
            <a:gsLst>
              <a:gs pos="0">
                <a:srgbClr val="C0C0C0">
                  <a:shade val="30000"/>
                  <a:satMod val="115000"/>
                </a:srgbClr>
              </a:gs>
              <a:gs pos="50000">
                <a:srgbClr val="C0C0C0">
                  <a:shade val="67500"/>
                  <a:satMod val="115000"/>
                </a:srgbClr>
              </a:gs>
              <a:gs pos="100000">
                <a:srgbClr val="C0C0C0">
                  <a:shade val="100000"/>
                  <a:satMod val="115000"/>
                </a:srgbClr>
              </a:gs>
            </a:gsLst>
            <a:lin ang="0" scaled="1"/>
            <a:tileRect/>
          </a:gradFill>
          <a:ln w="9525" cap="flat" cmpd="sng" algn="ctr">
            <a:solidFill>
              <a:schemeClr val="tx1"/>
            </a:solidFill>
            <a:prstDash val="solid"/>
            <a:round/>
            <a:headEnd type="none" w="med" len="med"/>
            <a:tailEnd type="none" w="med" len="med"/>
          </a:ln>
          <a:effectLst>
            <a:outerShdw blurRad="50800" dist="1270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50000"/>
              </a:lnSpc>
              <a:spcBef>
                <a:spcPct val="0"/>
              </a:spcBef>
              <a:spcAft>
                <a:spcPct val="0"/>
              </a:spcAft>
              <a:buClrTx/>
              <a:buSzTx/>
              <a:buFontTx/>
              <a:buNone/>
              <a:tabLst/>
            </a:pPr>
            <a:r>
              <a:rPr lang="nb-NO" sz="1400" b="0" dirty="0">
                <a:latin typeface="Courier New" pitchFamily="49" charset="0"/>
                <a:cs typeface="Courier New" pitchFamily="49" charset="0"/>
              </a:rPr>
              <a:t>ext4_extent_header</a:t>
            </a:r>
          </a:p>
          <a:p>
            <a:pPr>
              <a:lnSpc>
                <a:spcPct val="150000"/>
              </a:lnSpc>
            </a:pPr>
            <a:r>
              <a:rPr lang="nb-NO" sz="1400" b="0" dirty="0">
                <a:latin typeface="Courier New" pitchFamily="49" charset="0"/>
                <a:cs typeface="Courier New" pitchFamily="49" charset="0"/>
              </a:rPr>
              <a:t>ext4_extent</a:t>
            </a:r>
          </a:p>
          <a:p>
            <a:pPr>
              <a:lnSpc>
                <a:spcPct val="150000"/>
              </a:lnSpc>
            </a:pPr>
            <a:r>
              <a:rPr lang="nb-NO" sz="1400" b="0" dirty="0">
                <a:latin typeface="Courier New" pitchFamily="49" charset="0"/>
                <a:cs typeface="Courier New" pitchFamily="49" charset="0"/>
              </a:rPr>
              <a:t>ext4_extent</a:t>
            </a:r>
          </a:p>
          <a:p>
            <a:pPr>
              <a:lnSpc>
                <a:spcPct val="150000"/>
              </a:lnSpc>
            </a:pPr>
            <a:r>
              <a:rPr lang="nb-NO" sz="1400" b="0" dirty="0">
                <a:latin typeface="Courier New" pitchFamily="49" charset="0"/>
                <a:cs typeface="Courier New" pitchFamily="49" charset="0"/>
              </a:rPr>
              <a:t>ext4_extent</a:t>
            </a:r>
          </a:p>
          <a:p>
            <a:pPr>
              <a:lnSpc>
                <a:spcPct val="150000"/>
              </a:lnSpc>
            </a:pPr>
            <a:r>
              <a:rPr lang="nb-NO" sz="1400" b="0" dirty="0">
                <a:latin typeface="Courier New" pitchFamily="49" charset="0"/>
                <a:cs typeface="Courier New" pitchFamily="49" charset="0"/>
              </a:rPr>
              <a:t>ext4_extent</a:t>
            </a:r>
            <a:endParaRPr kumimoji="0" lang="nb-NO" sz="1400" b="0" i="0" u="none" strike="noStrike" cap="none" normalizeH="0" baseline="0" dirty="0">
              <a:ln>
                <a:noFill/>
              </a:ln>
              <a:solidFill>
                <a:schemeClr val="tx1"/>
              </a:solidFill>
              <a:effectLst/>
              <a:latin typeface="Courier New" pitchFamily="49" charset="0"/>
              <a:cs typeface="Courier New" pitchFamily="49" charset="0"/>
            </a:endParaRPr>
          </a:p>
          <a:p>
            <a:pPr marL="0" marR="0" indent="0" algn="l" defTabSz="914400" rtl="0" eaLnBrk="0" fontAlgn="base" latinLnBrk="0" hangingPunct="0">
              <a:lnSpc>
                <a:spcPct val="150000"/>
              </a:lnSpc>
              <a:spcBef>
                <a:spcPct val="0"/>
              </a:spcBef>
              <a:spcAft>
                <a:spcPct val="0"/>
              </a:spcAft>
              <a:buClrTx/>
              <a:buSzTx/>
              <a:buFontTx/>
              <a:buNone/>
              <a:tabLst/>
            </a:pPr>
            <a:endParaRPr kumimoji="0" lang="nb-NO" sz="1400" b="0" i="0" u="none" strike="noStrike" cap="none" normalizeH="0" baseline="0" dirty="0">
              <a:ln>
                <a:noFill/>
              </a:ln>
              <a:solidFill>
                <a:schemeClr val="tx1"/>
              </a:solidFill>
              <a:effectLst/>
              <a:latin typeface="Courier New" pitchFamily="49" charset="0"/>
              <a:cs typeface="Courier New" pitchFamily="49" charset="0"/>
            </a:endParaRPr>
          </a:p>
        </p:txBody>
      </p:sp>
      <p:sp>
        <p:nvSpPr>
          <p:cNvPr id="2" name="Title 1"/>
          <p:cNvSpPr>
            <a:spLocks noGrp="1"/>
          </p:cNvSpPr>
          <p:nvPr>
            <p:ph type="title"/>
          </p:nvPr>
        </p:nvSpPr>
        <p:spPr>
          <a:xfrm>
            <a:off x="312738" y="84796"/>
            <a:ext cx="8797925" cy="561975"/>
          </a:xfrm>
        </p:spPr>
        <p:txBody>
          <a:bodyPr/>
          <a:lstStyle/>
          <a:p>
            <a:r>
              <a:rPr lang="nb-NO" dirty="0">
                <a:latin typeface="Courier New" pitchFamily="49" charset="0"/>
                <a:cs typeface="Courier New" pitchFamily="49" charset="0"/>
              </a:rPr>
              <a:t>ext4_inode</a:t>
            </a:r>
            <a:endParaRPr lang="nb-NO" dirty="0"/>
          </a:p>
        </p:txBody>
      </p:sp>
      <p:sp>
        <p:nvSpPr>
          <p:cNvPr id="3" name="Content Placeholder 2"/>
          <p:cNvSpPr>
            <a:spLocks noGrp="1"/>
          </p:cNvSpPr>
          <p:nvPr>
            <p:ph idx="1"/>
          </p:nvPr>
        </p:nvSpPr>
        <p:spPr>
          <a:xfrm>
            <a:off x="157659" y="3972898"/>
            <a:ext cx="7441316" cy="1592330"/>
          </a:xfrm>
          <a:solidFill>
            <a:schemeClr val="bg1">
              <a:lumMod val="85000"/>
            </a:schemeClr>
          </a:solidFill>
          <a:effectLst>
            <a:outerShdw blurRad="50800" dist="127000" dir="2700000" algn="tl" rotWithShape="0">
              <a:prstClr val="black">
                <a:alpha val="40000"/>
              </a:prstClr>
            </a:outerShdw>
          </a:effectLst>
        </p:spPr>
        <p:txBody>
          <a:bodyPr/>
          <a:lstStyle/>
          <a:p>
            <a:pPr>
              <a:buNone/>
            </a:pPr>
            <a:r>
              <a:rPr lang="en-US" sz="1400" dirty="0" err="1">
                <a:latin typeface="Courier New" pitchFamily="49" charset="0"/>
                <a:cs typeface="Courier New" pitchFamily="49" charset="0"/>
              </a:rPr>
              <a:t>struct</a:t>
            </a:r>
            <a:r>
              <a:rPr lang="en-US" sz="1400" dirty="0">
                <a:latin typeface="Courier New" pitchFamily="49" charset="0"/>
                <a:cs typeface="Courier New" pitchFamily="49" charset="0"/>
              </a:rPr>
              <a:t> </a:t>
            </a:r>
            <a:r>
              <a:rPr lang="en-US" sz="1400" b="1" dirty="0">
                <a:latin typeface="Courier New" pitchFamily="49" charset="0"/>
                <a:cs typeface="Courier New" pitchFamily="49" charset="0"/>
              </a:rPr>
              <a:t>ext4_extent</a:t>
            </a:r>
            <a:r>
              <a:rPr lang="en-US" sz="1400" dirty="0">
                <a:latin typeface="Courier New" pitchFamily="49" charset="0"/>
                <a:cs typeface="Courier New" pitchFamily="49" charset="0"/>
              </a:rPr>
              <a:t> { </a:t>
            </a:r>
          </a:p>
          <a:p>
            <a:pPr>
              <a:buNone/>
            </a:pPr>
            <a:r>
              <a:rPr lang="en-US" sz="1400" dirty="0">
                <a:latin typeface="Courier New" pitchFamily="49" charset="0"/>
                <a:cs typeface="Courier New" pitchFamily="49" charset="0"/>
              </a:rPr>
              <a:t>	__le32 </a:t>
            </a:r>
            <a:r>
              <a:rPr lang="en-US" sz="1400" dirty="0" err="1">
                <a:latin typeface="Courier New" pitchFamily="49" charset="0"/>
                <a:cs typeface="Courier New" pitchFamily="49" charset="0"/>
              </a:rPr>
              <a:t>ee_block</a:t>
            </a:r>
            <a:r>
              <a:rPr lang="en-US" sz="1400" dirty="0">
                <a:latin typeface="Courier New" pitchFamily="49" charset="0"/>
                <a:cs typeface="Courier New" pitchFamily="49" charset="0"/>
              </a:rPr>
              <a:t>; 	/* first logical block extent covers */ </a:t>
            </a:r>
          </a:p>
          <a:p>
            <a:pPr>
              <a:buNone/>
            </a:pPr>
            <a:r>
              <a:rPr lang="en-US" sz="1400" dirty="0">
                <a:latin typeface="Courier New" pitchFamily="49" charset="0"/>
                <a:cs typeface="Courier New" pitchFamily="49" charset="0"/>
              </a:rPr>
              <a:t>	__le16 </a:t>
            </a:r>
            <a:r>
              <a:rPr lang="en-US" sz="1400" dirty="0" err="1">
                <a:latin typeface="Courier New" pitchFamily="49" charset="0"/>
                <a:cs typeface="Courier New" pitchFamily="49" charset="0"/>
              </a:rPr>
              <a:t>ee_len</a:t>
            </a:r>
            <a:r>
              <a:rPr lang="en-US" sz="1400" dirty="0">
                <a:latin typeface="Courier New" pitchFamily="49" charset="0"/>
                <a:cs typeface="Courier New" pitchFamily="49" charset="0"/>
              </a:rPr>
              <a:t>; 	/* number of blocks covered by extent */ </a:t>
            </a:r>
          </a:p>
          <a:p>
            <a:pPr>
              <a:buNone/>
            </a:pPr>
            <a:r>
              <a:rPr lang="en-US" sz="1400" dirty="0">
                <a:latin typeface="Courier New" pitchFamily="49" charset="0"/>
                <a:cs typeface="Courier New" pitchFamily="49" charset="0"/>
              </a:rPr>
              <a:t>	__le16 </a:t>
            </a:r>
            <a:r>
              <a:rPr lang="en-US" sz="1400" dirty="0" err="1">
                <a:latin typeface="Courier New" pitchFamily="49" charset="0"/>
                <a:cs typeface="Courier New" pitchFamily="49" charset="0"/>
              </a:rPr>
              <a:t>ee_start_hi</a:t>
            </a:r>
            <a:r>
              <a:rPr lang="en-US" sz="1400" dirty="0">
                <a:latin typeface="Courier New" pitchFamily="49" charset="0"/>
                <a:cs typeface="Courier New" pitchFamily="49" charset="0"/>
              </a:rPr>
              <a:t>; 	/* high 16 bits of physical block */ </a:t>
            </a:r>
          </a:p>
          <a:p>
            <a:pPr>
              <a:buNone/>
            </a:pPr>
            <a:r>
              <a:rPr lang="en-US" sz="1400" dirty="0">
                <a:latin typeface="Courier New" pitchFamily="49" charset="0"/>
                <a:cs typeface="Courier New" pitchFamily="49" charset="0"/>
              </a:rPr>
              <a:t>	__le32 </a:t>
            </a:r>
            <a:r>
              <a:rPr lang="en-US" sz="1400" dirty="0" err="1">
                <a:latin typeface="Courier New" pitchFamily="49" charset="0"/>
                <a:cs typeface="Courier New" pitchFamily="49" charset="0"/>
              </a:rPr>
              <a:t>ee_start</a:t>
            </a:r>
            <a:r>
              <a:rPr lang="en-US" sz="1400" dirty="0">
                <a:latin typeface="Courier New" pitchFamily="49" charset="0"/>
                <a:cs typeface="Courier New" pitchFamily="49" charset="0"/>
              </a:rPr>
              <a:t>; 	/* low 32 bits of physical block */ </a:t>
            </a:r>
          </a:p>
          <a:p>
            <a:pPr>
              <a:buNone/>
            </a:pPr>
            <a:r>
              <a:rPr lang="en-US" sz="1400" dirty="0">
                <a:latin typeface="Courier New" pitchFamily="49" charset="0"/>
                <a:cs typeface="Courier New" pitchFamily="49" charset="0"/>
              </a:rPr>
              <a:t>};</a:t>
            </a:r>
            <a:endParaRPr lang="nb-NO" sz="1400" dirty="0">
              <a:latin typeface="Courier New" pitchFamily="49" charset="0"/>
              <a:cs typeface="Courier New" pitchFamily="49" charset="0"/>
            </a:endParaRPr>
          </a:p>
        </p:txBody>
      </p:sp>
      <p:sp>
        <p:nvSpPr>
          <p:cNvPr id="29" name="Rectangle 5"/>
          <p:cNvSpPr>
            <a:spLocks noChangeArrowheads="1"/>
          </p:cNvSpPr>
          <p:nvPr/>
        </p:nvSpPr>
        <p:spPr bwMode="auto">
          <a:xfrm>
            <a:off x="810389" y="133229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b="0" dirty="0" err="1">
                <a:solidFill>
                  <a:schemeClr val="bg1"/>
                </a:solidFill>
              </a:rPr>
              <a:t>i_block</a:t>
            </a:r>
            <a:r>
              <a:rPr lang="en-US" sz="1000" b="0" dirty="0">
                <a:solidFill>
                  <a:schemeClr val="bg1"/>
                </a:solidFill>
              </a:rPr>
              <a:t> [NUM]</a:t>
            </a:r>
          </a:p>
        </p:txBody>
      </p:sp>
      <p:graphicFrame>
        <p:nvGraphicFramePr>
          <p:cNvPr id="30" name="Table 29"/>
          <p:cNvGraphicFramePr>
            <a:graphicFrameLocks noGrp="1"/>
          </p:cNvGraphicFramePr>
          <p:nvPr/>
        </p:nvGraphicFramePr>
        <p:xfrm>
          <a:off x="8357468" y="252691"/>
          <a:ext cx="588579" cy="6217920"/>
        </p:xfrm>
        <a:graphic>
          <a:graphicData uri="http://schemas.openxmlformats.org/drawingml/2006/table">
            <a:tbl>
              <a:tblPr firstRow="1" bandRow="1">
                <a:effectLst>
                  <a:outerShdw blurRad="50800" dist="127000" dir="2700000" algn="tl" rotWithShape="0">
                    <a:prstClr val="black">
                      <a:alpha val="40000"/>
                    </a:prstClr>
                  </a:outerShdw>
                </a:effectLst>
                <a:tableStyleId>{69C7853C-536D-4A76-A0AE-DD22124D55A5}</a:tableStyleId>
              </a:tblPr>
              <a:tblGrid>
                <a:gridCol w="588579">
                  <a:extLst>
                    <a:ext uri="{9D8B030D-6E8A-4147-A177-3AD203B41FA5}">
                      <a16:colId xmlns:a16="http://schemas.microsoft.com/office/drawing/2014/main" val="20000"/>
                    </a:ext>
                  </a:extLst>
                </a:gridCol>
              </a:tblGrid>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31" name="Trapezoid 30"/>
          <p:cNvSpPr/>
          <p:nvPr/>
        </p:nvSpPr>
        <p:spPr bwMode="auto">
          <a:xfrm>
            <a:off x="157651" y="2841674"/>
            <a:ext cx="7394027" cy="1131235"/>
          </a:xfrm>
          <a:prstGeom prst="trapezoid">
            <a:avLst>
              <a:gd name="adj" fmla="val 291992"/>
            </a:avLst>
          </a:prstGeom>
          <a:gradFill flip="none" rotWithShape="1">
            <a:gsLst>
              <a:gs pos="0">
                <a:schemeClr val="tx1">
                  <a:lumMod val="85000"/>
                  <a:lumOff val="15000"/>
                </a:schemeClr>
              </a:gs>
              <a:gs pos="50000">
                <a:schemeClr val="bg1">
                  <a:lumMod val="85000"/>
                  <a:shade val="67500"/>
                  <a:satMod val="115000"/>
                </a:schemeClr>
              </a:gs>
              <a:gs pos="100000">
                <a:schemeClr val="bg1">
                  <a:lumMod val="85000"/>
                  <a:shade val="100000"/>
                  <a:satMod val="115000"/>
                </a:schemeClr>
              </a:gs>
            </a:gsLst>
            <a:lin ang="81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38" name="Freeform 37"/>
          <p:cNvSpPr/>
          <p:nvPr/>
        </p:nvSpPr>
        <p:spPr bwMode="auto">
          <a:xfrm>
            <a:off x="7031421" y="1883979"/>
            <a:ext cx="1261241" cy="3192518"/>
          </a:xfrm>
          <a:custGeom>
            <a:avLst/>
            <a:gdLst>
              <a:gd name="connsiteX0" fmla="*/ 0 w 1261241"/>
              <a:gd name="connsiteY0" fmla="*/ 3192518 h 3192518"/>
              <a:gd name="connsiteX1" fmla="*/ 772510 w 1261241"/>
              <a:gd name="connsiteY1" fmla="*/ 2372711 h 3192518"/>
              <a:gd name="connsiteX2" fmla="*/ 867103 w 1261241"/>
              <a:gd name="connsiteY2" fmla="*/ 386255 h 3192518"/>
              <a:gd name="connsiteX3" fmla="*/ 1261241 w 1261241"/>
              <a:gd name="connsiteY3" fmla="*/ 55180 h 3192518"/>
            </a:gdLst>
            <a:ahLst/>
            <a:cxnLst>
              <a:cxn ang="0">
                <a:pos x="connsiteX0" y="connsiteY0"/>
              </a:cxn>
              <a:cxn ang="0">
                <a:pos x="connsiteX1" y="connsiteY1"/>
              </a:cxn>
              <a:cxn ang="0">
                <a:pos x="connsiteX2" y="connsiteY2"/>
              </a:cxn>
              <a:cxn ang="0">
                <a:pos x="connsiteX3" y="connsiteY3"/>
              </a:cxn>
            </a:cxnLst>
            <a:rect l="l" t="t" r="r" b="b"/>
            <a:pathLst>
              <a:path w="1261241" h="3192518">
                <a:moveTo>
                  <a:pt x="0" y="3192518"/>
                </a:moveTo>
                <a:cubicBezTo>
                  <a:pt x="313996" y="3016470"/>
                  <a:pt x="627993" y="2840422"/>
                  <a:pt x="772510" y="2372711"/>
                </a:cubicBezTo>
                <a:cubicBezTo>
                  <a:pt x="917027" y="1905001"/>
                  <a:pt x="785648" y="772510"/>
                  <a:pt x="867103" y="386255"/>
                </a:cubicBezTo>
                <a:cubicBezTo>
                  <a:pt x="948558" y="0"/>
                  <a:pt x="1104899" y="27590"/>
                  <a:pt x="1261241" y="55180"/>
                </a:cubicBezTo>
              </a:path>
            </a:pathLst>
          </a:custGeom>
          <a:noFill/>
          <a:ln w="12700" cap="flat" cmpd="sng" algn="ctr">
            <a:solidFill>
              <a:srgbClr val="FF000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9" name="Rectangle 8"/>
          <p:cNvSpPr/>
          <p:nvPr/>
        </p:nvSpPr>
        <p:spPr bwMode="auto">
          <a:xfrm>
            <a:off x="8426674" y="1772531"/>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0" name="Rectangle 9"/>
          <p:cNvSpPr/>
          <p:nvPr/>
        </p:nvSpPr>
        <p:spPr bwMode="auto">
          <a:xfrm>
            <a:off x="8426674" y="2508741"/>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1" name="Rectangle 10"/>
          <p:cNvSpPr/>
          <p:nvPr/>
        </p:nvSpPr>
        <p:spPr bwMode="auto">
          <a:xfrm>
            <a:off x="8426674" y="2140636"/>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2" name="Rectangle 11"/>
          <p:cNvSpPr/>
          <p:nvPr/>
        </p:nvSpPr>
        <p:spPr bwMode="auto">
          <a:xfrm>
            <a:off x="8426674" y="2876846"/>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3" name="TextBox 12"/>
          <p:cNvSpPr txBox="1"/>
          <p:nvPr/>
        </p:nvSpPr>
        <p:spPr>
          <a:xfrm>
            <a:off x="2447776" y="4403189"/>
            <a:ext cx="332142" cy="369332"/>
          </a:xfrm>
          <a:prstGeom prst="rect">
            <a:avLst/>
          </a:prstGeom>
          <a:noFill/>
          <a:ln>
            <a:solidFill>
              <a:srgbClr val="0070C0"/>
            </a:solidFill>
          </a:ln>
        </p:spPr>
        <p:txBody>
          <a:bodyPr wrap="none" rtlCol="0">
            <a:spAutoFit/>
          </a:bodyPr>
          <a:lstStyle/>
          <a:p>
            <a:r>
              <a:rPr lang="nb-NO" sz="1800" dirty="0">
                <a:solidFill>
                  <a:srgbClr val="0070C0"/>
                </a:solidFill>
              </a:rPr>
              <a:t>4</a:t>
            </a:r>
          </a:p>
        </p:txBody>
      </p:sp>
      <p:sp>
        <p:nvSpPr>
          <p:cNvPr id="14" name="Rectangular Callout 13"/>
          <p:cNvSpPr/>
          <p:nvPr/>
        </p:nvSpPr>
        <p:spPr bwMode="auto">
          <a:xfrm>
            <a:off x="196937" y="5824024"/>
            <a:ext cx="4459458" cy="741876"/>
          </a:xfrm>
          <a:prstGeom prst="wedgeRectCallout">
            <a:avLst>
              <a:gd name="adj1" fmla="val -19473"/>
              <a:gd name="adj2" fmla="val -196393"/>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Tahoma" pitchFamily="34" charset="0"/>
              </a:rPr>
              <a:t>Theoretically, each extent can have 2</a:t>
            </a:r>
            <a:r>
              <a:rPr kumimoji="0" lang="nb-NO" sz="1400" b="0" i="0" u="none" strike="noStrike" cap="none" normalizeH="0" baseline="36000" dirty="0">
                <a:ln>
                  <a:noFill/>
                </a:ln>
                <a:solidFill>
                  <a:schemeClr val="tx1"/>
                </a:solidFill>
                <a:effectLst/>
                <a:latin typeface="Tahoma" pitchFamily="34" charset="0"/>
              </a:rPr>
              <a:t>16 </a:t>
            </a:r>
            <a:r>
              <a:rPr kumimoji="0" lang="nb-NO" sz="1400" b="0" i="0" u="none" strike="noStrike" cap="none" normalizeH="0" baseline="0" dirty="0">
                <a:ln>
                  <a:noFill/>
                </a:ln>
                <a:solidFill>
                  <a:schemeClr val="tx1"/>
                </a:solidFill>
                <a:effectLst/>
                <a:latin typeface="Tahoma" pitchFamily="34" charset="0"/>
              </a:rPr>
              <a:t>- 1 </a:t>
            </a:r>
            <a:r>
              <a:rPr kumimoji="0" lang="nb-NO" sz="1400" b="0" i="0" u="none" strike="noStrike" cap="none" normalizeH="0" baseline="0" dirty="0" err="1">
                <a:ln>
                  <a:noFill/>
                </a:ln>
                <a:solidFill>
                  <a:schemeClr val="tx1"/>
                </a:solidFill>
                <a:effectLst/>
                <a:latin typeface="Tahoma" pitchFamily="34" charset="0"/>
              </a:rPr>
              <a:t>continuous</a:t>
            </a:r>
            <a:r>
              <a:rPr kumimoji="0" lang="nb-NO" sz="1400" b="0" i="0" u="none" strike="noStrike" cap="none" normalizeH="0" dirty="0">
                <a:ln>
                  <a:noFill/>
                </a:ln>
                <a:solidFill>
                  <a:schemeClr val="tx1"/>
                </a:solidFill>
                <a:effectLst/>
                <a:latin typeface="Tahoma" pitchFamily="34" charset="0"/>
              </a:rPr>
              <a:t> blocks, i.e., 64 GB data using a 4KB </a:t>
            </a:r>
            <a:r>
              <a:rPr kumimoji="0" lang="nb-NO" sz="1400" b="0" i="0" u="none" strike="noStrike" cap="none" normalizeH="0" dirty="0" err="1">
                <a:ln>
                  <a:noFill/>
                </a:ln>
                <a:solidFill>
                  <a:schemeClr val="tx1"/>
                </a:solidFill>
                <a:effectLst/>
                <a:latin typeface="Tahoma" pitchFamily="34" charset="0"/>
              </a:rPr>
              <a:t>block</a:t>
            </a:r>
            <a:r>
              <a:rPr kumimoji="0" lang="nb-NO" sz="1400" b="0" i="0" u="none" strike="noStrike" cap="none" normalizeH="0" dirty="0">
                <a:ln>
                  <a:noFill/>
                </a:ln>
                <a:solidFill>
                  <a:schemeClr val="tx1"/>
                </a:solidFill>
                <a:effectLst/>
                <a:latin typeface="Tahoma" pitchFamily="34" charset="0"/>
              </a:rPr>
              <a:t> </a:t>
            </a:r>
            <a:r>
              <a:rPr kumimoji="0" lang="nb-NO" sz="1400" b="0" i="0" u="none" strike="noStrike" cap="none" normalizeH="0" dirty="0" err="1">
                <a:ln>
                  <a:noFill/>
                </a:ln>
                <a:solidFill>
                  <a:schemeClr val="tx1"/>
                </a:solidFill>
                <a:effectLst/>
                <a:latin typeface="Tahoma" pitchFamily="34" charset="0"/>
              </a:rPr>
              <a:t>size</a:t>
            </a:r>
            <a:r>
              <a:rPr kumimoji="0" lang="nb-NO" sz="1400" b="0" i="0" u="none" strike="noStrike" cap="none" normalizeH="0" dirty="0">
                <a:ln>
                  <a:noFill/>
                </a:ln>
                <a:solidFill>
                  <a:schemeClr val="tx1"/>
                </a:solidFill>
                <a:effectLst/>
                <a:latin typeface="Tahoma" pitchFamily="34" charset="0"/>
              </a:rPr>
              <a:t>, </a:t>
            </a:r>
          </a:p>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dirty="0" err="1">
                <a:ln>
                  <a:noFill/>
                </a:ln>
                <a:solidFill>
                  <a:schemeClr val="tx1"/>
                </a:solidFill>
                <a:effectLst/>
                <a:latin typeface="Tahoma" pitchFamily="34" charset="0"/>
              </a:rPr>
              <a:t>but</a:t>
            </a:r>
            <a:r>
              <a:rPr kumimoji="0" lang="nb-NO" sz="1400" b="0" i="0" u="none" strike="noStrike" cap="none" normalizeH="0" dirty="0">
                <a:ln>
                  <a:noFill/>
                </a:ln>
                <a:solidFill>
                  <a:schemeClr val="tx1"/>
                </a:solidFill>
                <a:effectLst/>
                <a:latin typeface="Tahoma" pitchFamily="34" charset="0"/>
              </a:rPr>
              <a:t> limited to 128 MB</a:t>
            </a:r>
            <a:endParaRPr kumimoji="0" lang="nb-NO" sz="1400" b="0" i="0" u="none" strike="noStrike" cap="none" normalizeH="0" baseline="0" dirty="0">
              <a:ln>
                <a:noFill/>
              </a:ln>
              <a:solidFill>
                <a:schemeClr val="tx1"/>
              </a:solidFill>
              <a:effectLst/>
              <a:latin typeface="Tahoma" pitchFamily="34" charset="0"/>
            </a:endParaRPr>
          </a:p>
        </p:txBody>
      </p:sp>
      <p:sp>
        <p:nvSpPr>
          <p:cNvPr id="15" name="Rectangular Callout 14"/>
          <p:cNvSpPr/>
          <p:nvPr/>
        </p:nvSpPr>
        <p:spPr bwMode="auto">
          <a:xfrm>
            <a:off x="5016500" y="5842000"/>
            <a:ext cx="3238500" cy="723900"/>
          </a:xfrm>
          <a:prstGeom prst="wedgeRectCallout">
            <a:avLst>
              <a:gd name="adj1" fmla="val -140912"/>
              <a:gd name="adj2" fmla="val 28267"/>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dirty="0">
                <a:ln>
                  <a:noFill/>
                </a:ln>
                <a:solidFill>
                  <a:schemeClr val="tx1"/>
                </a:solidFill>
                <a:effectLst/>
                <a:latin typeface="Tahoma" pitchFamily="34" charset="0"/>
              </a:rPr>
              <a:t>Max </a:t>
            </a:r>
            <a:r>
              <a:rPr kumimoji="0" lang="nb-NO" sz="1400" b="0" i="0" u="none" strike="noStrike" cap="none" normalizeH="0" dirty="0" err="1">
                <a:ln>
                  <a:noFill/>
                </a:ln>
                <a:solidFill>
                  <a:schemeClr val="tx1"/>
                </a:solidFill>
                <a:effectLst/>
                <a:latin typeface="Tahoma" pitchFamily="34" charset="0"/>
              </a:rPr>
              <a:t>size</a:t>
            </a:r>
            <a:r>
              <a:rPr kumimoji="0" lang="nb-NO" sz="1400" b="0" i="0" u="none" strike="noStrike" cap="none" normalizeH="0" dirty="0">
                <a:ln>
                  <a:noFill/>
                </a:ln>
                <a:solidFill>
                  <a:schemeClr val="tx1"/>
                </a:solidFill>
                <a:effectLst/>
                <a:latin typeface="Tahoma" pitchFamily="34" charset="0"/>
              </a:rPr>
              <a:t> </a:t>
            </a:r>
            <a:r>
              <a:rPr kumimoji="0" lang="nb-NO" sz="1400" b="0" i="0" u="none" strike="noStrike" cap="none" normalizeH="0" dirty="0" err="1">
                <a:ln>
                  <a:noFill/>
                </a:ln>
                <a:solidFill>
                  <a:schemeClr val="tx1"/>
                </a:solidFill>
                <a:effectLst/>
                <a:latin typeface="Tahoma" pitchFamily="34" charset="0"/>
              </a:rPr>
              <a:t>of</a:t>
            </a:r>
            <a:r>
              <a:rPr kumimoji="0" lang="nb-NO" sz="1400" b="0" i="0" u="none" strike="noStrike" cap="none" normalizeH="0" dirty="0">
                <a:ln>
                  <a:noFill/>
                </a:ln>
                <a:solidFill>
                  <a:schemeClr val="tx1"/>
                </a:solidFill>
                <a:effectLst/>
                <a:latin typeface="Tahoma" pitchFamily="34" charset="0"/>
              </a:rPr>
              <a:t> 4 x 128 = </a:t>
            </a:r>
            <a:r>
              <a:rPr kumimoji="0" lang="nb-NO" sz="1400" i="0" u="none" strike="noStrike" cap="none" normalizeH="0" dirty="0">
                <a:ln>
                  <a:noFill/>
                </a:ln>
                <a:solidFill>
                  <a:schemeClr val="tx1"/>
                </a:solidFill>
                <a:effectLst/>
                <a:latin typeface="Tahoma" pitchFamily="34" charset="0"/>
              </a:rPr>
              <a:t>512 MB files</a:t>
            </a:r>
            <a:r>
              <a:rPr kumimoji="0" lang="nb-NO" sz="1400" b="0" i="0" u="none" strike="noStrike" cap="none" normalizeH="0" dirty="0">
                <a:ln>
                  <a:noFill/>
                </a:ln>
                <a:solidFill>
                  <a:schemeClr val="tx1"/>
                </a:solidFill>
                <a:effectLst/>
                <a:latin typeface="Tahoma" pitchFamily="34" charset="0"/>
              </a:rPr>
              <a:t>?</a:t>
            </a:r>
          </a:p>
          <a:p>
            <a:pPr marL="0" marR="0" indent="0" algn="l" defTabSz="914400" rtl="0" eaLnBrk="0" fontAlgn="base" latinLnBrk="0" hangingPunct="0">
              <a:lnSpc>
                <a:spcPct val="100000"/>
              </a:lnSpc>
              <a:spcBef>
                <a:spcPct val="0"/>
              </a:spcBef>
              <a:spcAft>
                <a:spcPct val="0"/>
              </a:spcAft>
              <a:buClrTx/>
              <a:buSzTx/>
              <a:buFontTx/>
              <a:buNone/>
              <a:tabLst/>
            </a:pPr>
            <a:br>
              <a:rPr lang="nb-NO" sz="800" b="0" dirty="0"/>
            </a:br>
            <a:r>
              <a:rPr lang="nb-NO" sz="1400" b="0" dirty="0" err="1"/>
              <a:t>W</a:t>
            </a:r>
            <a:r>
              <a:rPr lang="nb-NO" sz="1400" b="0" baseline="0" dirty="0" err="1"/>
              <a:t>hat</a:t>
            </a:r>
            <a:r>
              <a:rPr lang="nb-NO" sz="1400" b="0" dirty="0"/>
              <a:t> </a:t>
            </a:r>
            <a:r>
              <a:rPr lang="nb-NO" sz="1400" b="0" dirty="0" err="1"/>
              <a:t>about</a:t>
            </a:r>
            <a:r>
              <a:rPr lang="nb-NO" sz="1400" b="0" dirty="0"/>
              <a:t> </a:t>
            </a:r>
            <a:r>
              <a:rPr lang="nb-NO" sz="1400" dirty="0" err="1"/>
              <a:t>fragmented</a:t>
            </a:r>
            <a:r>
              <a:rPr lang="nb-NO" sz="1400" dirty="0"/>
              <a:t> disks</a:t>
            </a:r>
            <a:r>
              <a:rPr lang="nb-NO" sz="1400" b="0" dirty="0"/>
              <a:t>??</a:t>
            </a:r>
            <a:r>
              <a:rPr lang="nb-NO" sz="1400" b="0" baseline="0" dirty="0"/>
              <a:t> </a:t>
            </a:r>
            <a:endParaRPr kumimoji="0" lang="nb-NO" sz="1400" b="0" i="0" u="none" strike="noStrike" cap="none" normalizeH="0" baseline="0" dirty="0">
              <a:ln>
                <a:noFill/>
              </a:ln>
              <a:solidFill>
                <a:schemeClr val="tx1"/>
              </a:solidFill>
              <a:effectLst/>
              <a:latin typeface="Tahoma" pitchFamily="34" charset="0"/>
            </a:endParaRPr>
          </a:p>
        </p:txBody>
      </p:sp>
      <p:sp>
        <p:nvSpPr>
          <p:cNvPr id="17" name="Rectangular Callout 16"/>
          <p:cNvSpPr/>
          <p:nvPr/>
        </p:nvSpPr>
        <p:spPr bwMode="auto">
          <a:xfrm>
            <a:off x="5695061" y="234448"/>
            <a:ext cx="2534542" cy="1411460"/>
          </a:xfrm>
          <a:prstGeom prst="wedgeRectCallout">
            <a:avLst>
              <a:gd name="adj1" fmla="val -72019"/>
              <a:gd name="adj2" fmla="val 32466"/>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400" b="0" dirty="0">
                <a:latin typeface="Courier New" pitchFamily="49" charset="0"/>
                <a:cs typeface="Courier New" pitchFamily="49" charset="0"/>
              </a:rPr>
              <a:t>...</a:t>
            </a:r>
            <a:endParaRPr kumimoji="0" lang="nb-NO" sz="1400" b="0" i="0" u="none" strike="noStrike" cap="none" normalizeH="0" baseline="0" dirty="0">
              <a:ln>
                <a:noFill/>
              </a:ln>
              <a:solidFill>
                <a:schemeClr val="tx1"/>
              </a:solidFill>
              <a:effectLst/>
              <a:latin typeface="Courier New" pitchFamily="49" charset="0"/>
              <a:cs typeface="Courier New"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Courier New" pitchFamily="49" charset="0"/>
                <a:cs typeface="Courier New" pitchFamily="49" charset="0"/>
              </a:rPr>
              <a:t>__le16 eh_depth;</a:t>
            </a:r>
          </a:p>
          <a:p>
            <a:pPr marL="0" marR="0" indent="0" algn="l" defTabSz="914400" rtl="0" eaLnBrk="0" fontAlgn="base" latinLnBrk="0" hangingPunct="0">
              <a:lnSpc>
                <a:spcPct val="100000"/>
              </a:lnSpc>
              <a:spcBef>
                <a:spcPct val="0"/>
              </a:spcBef>
              <a:spcAft>
                <a:spcPct val="0"/>
              </a:spcAft>
              <a:buClrTx/>
              <a:buSzTx/>
              <a:buFontTx/>
              <a:buNone/>
              <a:tabLst/>
            </a:pPr>
            <a:r>
              <a:rPr lang="nb-NO" sz="1400" b="0" dirty="0">
                <a:latin typeface="Courier New" pitchFamily="49" charset="0"/>
                <a:cs typeface="Courier New" pitchFamily="49" charset="0"/>
              </a:rPr>
              <a:t>...</a:t>
            </a:r>
            <a:br>
              <a:rPr lang="nb-NO" sz="1400" b="0" dirty="0">
                <a:latin typeface="Courier New" pitchFamily="49" charset="0"/>
                <a:cs typeface="Courier New" pitchFamily="49" charset="0"/>
              </a:rPr>
            </a:br>
            <a:endParaRPr lang="nb-NO" sz="1400" b="0" dirty="0">
              <a:latin typeface="Courier New" pitchFamily="49" charset="0"/>
              <a:cs typeface="Courier New"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mn-lt"/>
                <a:cs typeface="Courier New" pitchFamily="49" charset="0"/>
                <a:sym typeface="Wingdings"/>
              </a:rPr>
              <a:t></a:t>
            </a:r>
            <a:r>
              <a:rPr kumimoji="0" lang="nb-NO" sz="1400" b="0" i="0" u="none" strike="noStrike" cap="none" normalizeH="0" baseline="0" dirty="0">
                <a:ln>
                  <a:noFill/>
                </a:ln>
                <a:solidFill>
                  <a:schemeClr val="tx1"/>
                </a:solidFill>
                <a:effectLst/>
                <a:latin typeface="+mn-lt"/>
                <a:cs typeface="Courier New" pitchFamily="49" charset="0"/>
              </a:rPr>
              <a:t>Tree of extents organized</a:t>
            </a:r>
            <a:r>
              <a:rPr kumimoji="0" lang="nb-NO" sz="1400" b="0" i="0" u="none" strike="noStrike" cap="none" normalizeH="0" dirty="0">
                <a:ln>
                  <a:noFill/>
                </a:ln>
                <a:solidFill>
                  <a:schemeClr val="tx1"/>
                </a:solidFill>
                <a:effectLst/>
                <a:latin typeface="+mn-lt"/>
                <a:cs typeface="Courier New" pitchFamily="49" charset="0"/>
              </a:rPr>
              <a:t>      </a:t>
            </a:r>
            <a:br>
              <a:rPr kumimoji="0" lang="nb-NO" sz="1400" b="0" i="0" u="none" strike="noStrike" cap="none" normalizeH="0" dirty="0">
                <a:ln>
                  <a:noFill/>
                </a:ln>
                <a:solidFill>
                  <a:schemeClr val="tx1"/>
                </a:solidFill>
                <a:effectLst/>
                <a:latin typeface="+mn-lt"/>
                <a:cs typeface="Courier New" pitchFamily="49" charset="0"/>
              </a:rPr>
            </a:br>
            <a:r>
              <a:rPr kumimoji="0" lang="nb-NO" sz="1400" b="0" i="0" u="none" strike="noStrike" cap="none" normalizeH="0" dirty="0">
                <a:ln>
                  <a:noFill/>
                </a:ln>
                <a:solidFill>
                  <a:schemeClr val="tx1"/>
                </a:solidFill>
                <a:effectLst/>
                <a:latin typeface="+mn-lt"/>
                <a:cs typeface="Courier New" pitchFamily="49" charset="0"/>
              </a:rPr>
              <a:t>   using an </a:t>
            </a:r>
            <a:r>
              <a:rPr kumimoji="0" lang="nb-NO" sz="1400" b="0" i="0" u="none" strike="noStrike" cap="none" normalizeH="0" baseline="0" dirty="0">
                <a:ln>
                  <a:noFill/>
                </a:ln>
                <a:solidFill>
                  <a:schemeClr val="tx1"/>
                </a:solidFill>
                <a:effectLst/>
                <a:latin typeface="+mn-lt"/>
                <a:cs typeface="Courier New" pitchFamily="49" charset="0"/>
              </a:rPr>
              <a:t>HTREE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bg/>
                                          </p:spTgt>
                                        </p:tgtEl>
                                        <p:attrNameLst>
                                          <p:attrName>style.visibility</p:attrName>
                                        </p:attrNameLst>
                                      </p:cBhvr>
                                      <p:to>
                                        <p:strVal val="visible"/>
                                      </p:to>
                                    </p:set>
                                    <p:animEffect transition="in" filter="wipe(left)">
                                      <p:cBhvr>
                                        <p:cTn id="7" dur="500"/>
                                        <p:tgtEl>
                                          <p:spTgt spid="27">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xEl>
                                              <p:pRg st="0" end="0"/>
                                            </p:txEl>
                                          </p:spTgt>
                                        </p:tgtEl>
                                        <p:attrNameLst>
                                          <p:attrName>style.visibility</p:attrName>
                                        </p:attrNameLst>
                                      </p:cBhvr>
                                      <p:to>
                                        <p:strVal val="visible"/>
                                      </p:to>
                                    </p:set>
                                    <p:animEffect transition="in" filter="wipe(left)">
                                      <p:cBhvr>
                                        <p:cTn id="10" dur="500"/>
                                        <p:tgtEl>
                                          <p:spTgt spid="27">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animEffect transition="in" filter="wipe(left)">
                                      <p:cBhvr>
                                        <p:cTn id="13" dur="500"/>
                                        <p:tgtEl>
                                          <p:spTgt spid="27">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
                                            <p:txEl>
                                              <p:pRg st="2" end="2"/>
                                            </p:txEl>
                                          </p:spTgt>
                                        </p:tgtEl>
                                        <p:attrNameLst>
                                          <p:attrName>style.visibility</p:attrName>
                                        </p:attrNameLst>
                                      </p:cBhvr>
                                      <p:to>
                                        <p:strVal val="visible"/>
                                      </p:to>
                                    </p:set>
                                    <p:animEffect transition="in" filter="wipe(left)">
                                      <p:cBhvr>
                                        <p:cTn id="16" dur="500"/>
                                        <p:tgtEl>
                                          <p:spTgt spid="27">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7">
                                            <p:txEl>
                                              <p:pRg st="3" end="3"/>
                                            </p:txEl>
                                          </p:spTgt>
                                        </p:tgtEl>
                                        <p:attrNameLst>
                                          <p:attrName>style.visibility</p:attrName>
                                        </p:attrNameLst>
                                      </p:cBhvr>
                                      <p:to>
                                        <p:strVal val="visible"/>
                                      </p:to>
                                    </p:set>
                                    <p:animEffect transition="in" filter="wipe(left)">
                                      <p:cBhvr>
                                        <p:cTn id="19" dur="500"/>
                                        <p:tgtEl>
                                          <p:spTgt spid="27">
                                            <p:txEl>
                                              <p:pRg st="3" end="3"/>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7">
                                            <p:txEl>
                                              <p:pRg st="4" end="4"/>
                                            </p:txEl>
                                          </p:spTgt>
                                        </p:tgtEl>
                                        <p:attrNameLst>
                                          <p:attrName>style.visibility</p:attrName>
                                        </p:attrNameLst>
                                      </p:cBhvr>
                                      <p:to>
                                        <p:strVal val="visible"/>
                                      </p:to>
                                    </p:set>
                                    <p:animEffect transition="in" filter="wipe(left)">
                                      <p:cBhvr>
                                        <p:cTn id="22" dur="500"/>
                                        <p:tgtEl>
                                          <p:spTgt spid="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mph" presetSubtype="1" nodeType="clickEffect">
                                  <p:stCondLst>
                                    <p:cond delay="0"/>
                                  </p:stCondLst>
                                  <p:childTnLst>
                                    <p:set>
                                      <p:cBhvr override="childStyle">
                                        <p:cTn id="26" dur="indefinite"/>
                                        <p:tgtEl>
                                          <p:spTgt spid="27">
                                            <p:txEl>
                                              <p:pRg st="4" end="4"/>
                                            </p:txEl>
                                          </p:spTgt>
                                        </p:tgtEl>
                                        <p:attrNameLst>
                                          <p:attrName>style.fontStyle</p:attrName>
                                        </p:attrNameLst>
                                      </p:cBhvr>
                                      <p:to>
                                        <p:strVal val="normal"/>
                                      </p:to>
                                    </p:set>
                                    <p:set>
                                      <p:cBhvr override="childStyle">
                                        <p:cTn id="27" dur="indefinite"/>
                                        <p:tgtEl>
                                          <p:spTgt spid="27">
                                            <p:txEl>
                                              <p:pRg st="4" end="4"/>
                                            </p:txEl>
                                          </p:spTgt>
                                        </p:tgtEl>
                                        <p:attrNameLst>
                                          <p:attrName>style.fontWeight</p:attrName>
                                        </p:attrNameLst>
                                      </p:cBhvr>
                                      <p:to>
                                        <p:strVal val="bold"/>
                                      </p:to>
                                    </p:set>
                                    <p:set>
                                      <p:cBhvr override="childStyle">
                                        <p:cTn id="28" dur="indefinite"/>
                                        <p:tgtEl>
                                          <p:spTgt spid="27">
                                            <p:txEl>
                                              <p:pRg st="4" end="4"/>
                                            </p:txEl>
                                          </p:spTgt>
                                        </p:tgtEl>
                                        <p:attrNameLst>
                                          <p:attrName>style.textDecorationUnderline</p:attrName>
                                        </p:attrNameLst>
                                      </p:cBhvr>
                                      <p:to>
                                        <p:strVal val="false"/>
                                      </p:to>
                                    </p:set>
                                  </p:childTnLst>
                                </p:cTn>
                              </p:par>
                            </p:childTnLst>
                          </p:cTn>
                        </p:par>
                        <p:par>
                          <p:cTn id="29" fill="hold">
                            <p:stCondLst>
                              <p:cond delay="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3">
                                            <p:bg/>
                                          </p:spTgt>
                                        </p:tgtEl>
                                        <p:attrNameLst>
                                          <p:attrName>style.visibility</p:attrName>
                                        </p:attrNameLst>
                                      </p:cBhvr>
                                      <p:to>
                                        <p:strVal val="visible"/>
                                      </p:to>
                                    </p:set>
                                    <p:animEffect transition="in" filter="wipe(up)">
                                      <p:cBhvr>
                                        <p:cTn id="36" dur="500"/>
                                        <p:tgtEl>
                                          <p:spTgt spid="3">
                                            <p:bg/>
                                          </p:spTgt>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up)">
                                      <p:cBhvr>
                                        <p:cTn id="39" dur="500"/>
                                        <p:tgtEl>
                                          <p:spTgt spid="3">
                                            <p:txEl>
                                              <p:pRg st="0" end="0"/>
                                            </p:txEl>
                                          </p:spTgt>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wipe(up)">
                                      <p:cBhvr>
                                        <p:cTn id="42" dur="500"/>
                                        <p:tgtEl>
                                          <p:spTgt spid="3">
                                            <p:txEl>
                                              <p:pRg st="1" end="1"/>
                                            </p:txEl>
                                          </p:spTgt>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wipe(up)">
                                      <p:cBhvr>
                                        <p:cTn id="45" dur="500"/>
                                        <p:tgtEl>
                                          <p:spTgt spid="3">
                                            <p:txEl>
                                              <p:pRg st="2" end="2"/>
                                            </p:txEl>
                                          </p:spTgt>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Effect transition="in" filter="wipe(up)">
                                      <p:cBhvr>
                                        <p:cTn id="48" dur="500"/>
                                        <p:tgtEl>
                                          <p:spTgt spid="3">
                                            <p:txEl>
                                              <p:pRg st="3" end="3"/>
                                            </p:tx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up)">
                                      <p:cBhvr>
                                        <p:cTn id="51" dur="500"/>
                                        <p:tgtEl>
                                          <p:spTgt spid="3">
                                            <p:txEl>
                                              <p:pRg st="4" end="4"/>
                                            </p:txEl>
                                          </p:spTgt>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wipe(up)">
                                      <p:cBhvr>
                                        <p:cTn id="54" dur="500"/>
                                        <p:tgtEl>
                                          <p:spTgt spid="3">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3" presetClass="emph" presetSubtype="2" fill="hold" nodeType="clickEffect">
                                  <p:stCondLst>
                                    <p:cond delay="0"/>
                                  </p:stCondLst>
                                  <p:childTnLst>
                                    <p:animClr clrSpc="rgb" dir="cw">
                                      <p:cBhvr override="childStyle">
                                        <p:cTn id="62" dur="500" fill="hold"/>
                                        <p:tgtEl>
                                          <p:spTgt spid="3">
                                            <p:txEl>
                                              <p:pRg st="3" end="3"/>
                                            </p:txEl>
                                          </p:spTgt>
                                        </p:tgtEl>
                                        <p:attrNameLst>
                                          <p:attrName>style.color</p:attrName>
                                        </p:attrNameLst>
                                      </p:cBhvr>
                                      <p:to>
                                        <a:srgbClr val="CC0000"/>
                                      </p:to>
                                    </p:animClr>
                                  </p:childTnLst>
                                </p:cTn>
                              </p:par>
                              <p:par>
                                <p:cTn id="63" presetID="3" presetClass="emph" presetSubtype="2" fill="hold" nodeType="withEffect">
                                  <p:stCondLst>
                                    <p:cond delay="0"/>
                                  </p:stCondLst>
                                  <p:childTnLst>
                                    <p:animClr clrSpc="rgb" dir="cw">
                                      <p:cBhvr override="childStyle">
                                        <p:cTn id="64" dur="500" fill="hold"/>
                                        <p:tgtEl>
                                          <p:spTgt spid="3">
                                            <p:txEl>
                                              <p:pRg st="4" end="4"/>
                                            </p:txEl>
                                          </p:spTgt>
                                        </p:tgtEl>
                                        <p:attrNameLst>
                                          <p:attrName>style.color</p:attrName>
                                        </p:attrNameLst>
                                      </p:cBhvr>
                                      <p:to>
                                        <a:srgbClr val="CC0000"/>
                                      </p:to>
                                    </p:animClr>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down)">
                                      <p:cBhvr>
                                        <p:cTn id="68" dur="1000"/>
                                        <p:tgtEl>
                                          <p:spTgt spid="38"/>
                                        </p:tgtEl>
                                      </p:cBhvr>
                                    </p:animEffect>
                                  </p:childTnLst>
                                </p:cTn>
                              </p:par>
                            </p:childTnLst>
                          </p:cTn>
                        </p:par>
                        <p:par>
                          <p:cTn id="69" fill="hold">
                            <p:stCondLst>
                              <p:cond delay="1500"/>
                            </p:stCondLst>
                            <p:childTnLst>
                              <p:par>
                                <p:cTn id="70" presetID="9" presetClass="entr" presetSubtype="0"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dissolve">
                                      <p:cBhvr>
                                        <p:cTn id="72" dur="500"/>
                                        <p:tgtEl>
                                          <p:spTgt spid="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mph" presetSubtype="2" fill="hold" nodeType="clickEffect">
                                  <p:stCondLst>
                                    <p:cond delay="0"/>
                                  </p:stCondLst>
                                  <p:childTnLst>
                                    <p:animClr clrSpc="rgb" dir="cw">
                                      <p:cBhvr override="childStyle">
                                        <p:cTn id="76" dur="500" fill="hold"/>
                                        <p:tgtEl>
                                          <p:spTgt spid="3">
                                            <p:txEl>
                                              <p:pRg st="2" end="2"/>
                                            </p:txEl>
                                          </p:spTgt>
                                        </p:tgtEl>
                                        <p:attrNameLst>
                                          <p:attrName>style.color</p:attrName>
                                        </p:attrNameLst>
                                      </p:cBhvr>
                                      <p:to>
                                        <a:schemeClr val="folHlink"/>
                                      </p:to>
                                    </p:animClr>
                                  </p:childTnLst>
                                </p:cTn>
                              </p:par>
                            </p:childTnLst>
                          </p:cTn>
                        </p:par>
                        <p:par>
                          <p:cTn id="77" fill="hold">
                            <p:stCondLst>
                              <p:cond delay="500"/>
                            </p:stCondLst>
                            <p:childTnLst>
                              <p:par>
                                <p:cTn id="78" presetID="49" presetClass="entr" presetSubtype="0" decel="100000"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p:cTn id="80" dur="500" fill="hold"/>
                                        <p:tgtEl>
                                          <p:spTgt spid="13"/>
                                        </p:tgtEl>
                                        <p:attrNameLst>
                                          <p:attrName>ppt_w</p:attrName>
                                        </p:attrNameLst>
                                      </p:cBhvr>
                                      <p:tavLst>
                                        <p:tav tm="0">
                                          <p:val>
                                            <p:fltVal val="0"/>
                                          </p:val>
                                        </p:tav>
                                        <p:tav tm="100000">
                                          <p:val>
                                            <p:strVal val="#ppt_w"/>
                                          </p:val>
                                        </p:tav>
                                      </p:tavLst>
                                    </p:anim>
                                    <p:anim calcmode="lin" valueType="num">
                                      <p:cBhvr>
                                        <p:cTn id="81" dur="500" fill="hold"/>
                                        <p:tgtEl>
                                          <p:spTgt spid="13"/>
                                        </p:tgtEl>
                                        <p:attrNameLst>
                                          <p:attrName>ppt_h</p:attrName>
                                        </p:attrNameLst>
                                      </p:cBhvr>
                                      <p:tavLst>
                                        <p:tav tm="0">
                                          <p:val>
                                            <p:fltVal val="0"/>
                                          </p:val>
                                        </p:tav>
                                        <p:tav tm="100000">
                                          <p:val>
                                            <p:strVal val="#ppt_h"/>
                                          </p:val>
                                        </p:tav>
                                      </p:tavLst>
                                    </p:anim>
                                    <p:anim calcmode="lin" valueType="num">
                                      <p:cBhvr>
                                        <p:cTn id="82" dur="500" fill="hold"/>
                                        <p:tgtEl>
                                          <p:spTgt spid="13"/>
                                        </p:tgtEl>
                                        <p:attrNameLst>
                                          <p:attrName>style.rotation</p:attrName>
                                        </p:attrNameLst>
                                      </p:cBhvr>
                                      <p:tavLst>
                                        <p:tav tm="0">
                                          <p:val>
                                            <p:fltVal val="360"/>
                                          </p:val>
                                        </p:tav>
                                        <p:tav tm="100000">
                                          <p:val>
                                            <p:fltVal val="0"/>
                                          </p:val>
                                        </p:tav>
                                      </p:tavLst>
                                    </p:anim>
                                    <p:animEffect transition="in" filter="fade">
                                      <p:cBhvr>
                                        <p:cTn id="83" dur="500"/>
                                        <p:tgtEl>
                                          <p:spTgt spid="13"/>
                                        </p:tgtEl>
                                      </p:cBhvr>
                                    </p:animEffect>
                                  </p:childTnLst>
                                </p:cTn>
                              </p:par>
                            </p:childTnLst>
                          </p:cTn>
                        </p:par>
                        <p:par>
                          <p:cTn id="84" fill="hold">
                            <p:stCondLst>
                              <p:cond delay="2000"/>
                            </p:stCondLst>
                            <p:childTnLst>
                              <p:par>
                                <p:cTn id="85" presetID="9" presetClass="entr" presetSubtype="0"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dissolve">
                                      <p:cBhvr>
                                        <p:cTn id="87" dur="1000"/>
                                        <p:tgtEl>
                                          <p:spTgt spid="11"/>
                                        </p:tgtEl>
                                      </p:cBhvr>
                                    </p:animEffect>
                                  </p:childTnLst>
                                </p:cTn>
                              </p:par>
                            </p:childTnLst>
                          </p:cTn>
                        </p:par>
                        <p:par>
                          <p:cTn id="88" fill="hold">
                            <p:stCondLst>
                              <p:cond delay="3000"/>
                            </p:stCondLst>
                            <p:childTnLst>
                              <p:par>
                                <p:cTn id="89" presetID="9" presetClass="entr" presetSubtype="0" fill="hold" grpId="0" nodeType="after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dissolve">
                                      <p:cBhvr>
                                        <p:cTn id="91" dur="1000"/>
                                        <p:tgtEl>
                                          <p:spTgt spid="10"/>
                                        </p:tgtEl>
                                      </p:cBhvr>
                                    </p:animEffect>
                                  </p:childTnLst>
                                </p:cTn>
                              </p:par>
                            </p:childTnLst>
                          </p:cTn>
                        </p:par>
                        <p:par>
                          <p:cTn id="92" fill="hold">
                            <p:stCondLst>
                              <p:cond delay="4000"/>
                            </p:stCondLst>
                            <p:childTnLst>
                              <p:par>
                                <p:cTn id="93" presetID="9"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dissolve">
                                      <p:cBhvr>
                                        <p:cTn id="95" dur="1000"/>
                                        <p:tgtEl>
                                          <p:spTgt spid="12"/>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1" fill="hold" grpId="0" nodeType="click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up)">
                                      <p:cBhvr>
                                        <p:cTn id="100" dur="500"/>
                                        <p:tgtEl>
                                          <p:spTgt spid="14"/>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left)">
                                      <p:cBhvr>
                                        <p:cTn id="105" dur="500"/>
                                        <p:tgtEl>
                                          <p:spTgt spid="15"/>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grpId="0" nodeType="clickEffect">
                                  <p:stCondLst>
                                    <p:cond delay="0"/>
                                  </p:stCondLst>
                                  <p:childTnLst>
                                    <p:set>
                                      <p:cBhvr>
                                        <p:cTn id="109" dur="1" fill="hold">
                                          <p:stCondLst>
                                            <p:cond delay="0"/>
                                          </p:stCondLst>
                                        </p:cTn>
                                        <p:tgtEl>
                                          <p:spTgt spid="17"/>
                                        </p:tgtEl>
                                        <p:attrNameLst>
                                          <p:attrName>style.visibility</p:attrName>
                                        </p:attrNameLst>
                                      </p:cBhvr>
                                      <p:to>
                                        <p:strVal val="visible"/>
                                      </p:to>
                                    </p:set>
                                    <p:animEffect transition="in" filter="wipe(left)">
                                      <p:cBhvr>
                                        <p:cTn id="1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allAtOnce" animBg="1"/>
      <p:bldP spid="3" grpId="0" build="p" animBg="1"/>
      <p:bldP spid="31" grpId="0" animBg="1"/>
      <p:bldP spid="38" grpId="0" animBg="1"/>
      <p:bldP spid="9" grpId="0" animBg="1"/>
      <p:bldP spid="10" grpId="0" animBg="1"/>
      <p:bldP spid="11" grpId="0" animBg="1"/>
      <p:bldP spid="12" grpId="0" animBg="1"/>
      <p:bldP spid="13" grpId="0" animBg="1"/>
      <p:bldP spid="14" grpId="0" animBg="1"/>
      <p:bldP spid="15" grpId="0" animBg="1"/>
      <p:bldP spid="17"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ular Callout 26"/>
          <p:cNvSpPr/>
          <p:nvPr/>
        </p:nvSpPr>
        <p:spPr bwMode="auto">
          <a:xfrm>
            <a:off x="3091468" y="432664"/>
            <a:ext cx="2099516" cy="1761886"/>
          </a:xfrm>
          <a:prstGeom prst="wedgeRectCallout">
            <a:avLst>
              <a:gd name="adj1" fmla="val -125664"/>
              <a:gd name="adj2" fmla="val 1626"/>
            </a:avLst>
          </a:prstGeom>
          <a:gradFill flip="none" rotWithShape="1">
            <a:gsLst>
              <a:gs pos="0">
                <a:srgbClr val="C0C0C0">
                  <a:shade val="30000"/>
                  <a:satMod val="115000"/>
                </a:srgbClr>
              </a:gs>
              <a:gs pos="50000">
                <a:srgbClr val="C0C0C0">
                  <a:shade val="67500"/>
                  <a:satMod val="115000"/>
                </a:srgbClr>
              </a:gs>
              <a:gs pos="100000">
                <a:srgbClr val="C0C0C0">
                  <a:shade val="100000"/>
                  <a:satMod val="115000"/>
                </a:srgbClr>
              </a:gs>
            </a:gsLst>
            <a:lin ang="0" scaled="1"/>
            <a:tileRect/>
          </a:gradFill>
          <a:ln w="9525" cap="flat" cmpd="sng" algn="ctr">
            <a:solidFill>
              <a:schemeClr val="tx1"/>
            </a:solidFill>
            <a:prstDash val="solid"/>
            <a:round/>
            <a:headEnd type="none" w="med" len="med"/>
            <a:tailEnd type="none" w="med" len="med"/>
          </a:ln>
          <a:effectLst>
            <a:outerShdw blurRad="50800" dist="1270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50000"/>
              </a:lnSpc>
              <a:spcBef>
                <a:spcPct val="0"/>
              </a:spcBef>
              <a:spcAft>
                <a:spcPct val="0"/>
              </a:spcAft>
              <a:buClrTx/>
              <a:buSzTx/>
              <a:buFontTx/>
              <a:buNone/>
              <a:tabLst/>
            </a:pPr>
            <a:r>
              <a:rPr lang="nb-NO" sz="1400" b="0" dirty="0">
                <a:latin typeface="Courier New" pitchFamily="49" charset="0"/>
                <a:cs typeface="Courier New" pitchFamily="49" charset="0"/>
              </a:rPr>
              <a:t>ext4_extent_header</a:t>
            </a:r>
          </a:p>
          <a:p>
            <a:pPr>
              <a:lnSpc>
                <a:spcPct val="150000"/>
              </a:lnSpc>
            </a:pPr>
            <a:r>
              <a:rPr lang="nb-NO" sz="1400" b="0" dirty="0">
                <a:latin typeface="Courier New" pitchFamily="49" charset="0"/>
                <a:cs typeface="Courier New" pitchFamily="49" charset="0"/>
              </a:rPr>
              <a:t>ext4_extent_idx</a:t>
            </a:r>
          </a:p>
          <a:p>
            <a:pPr>
              <a:lnSpc>
                <a:spcPct val="150000"/>
              </a:lnSpc>
            </a:pPr>
            <a:r>
              <a:rPr lang="nb-NO" sz="1400" b="0" dirty="0">
                <a:latin typeface="Courier New" pitchFamily="49" charset="0"/>
                <a:cs typeface="Courier New" pitchFamily="49" charset="0"/>
              </a:rPr>
              <a:t>ext4_extent_idx</a:t>
            </a:r>
          </a:p>
          <a:p>
            <a:pPr>
              <a:lnSpc>
                <a:spcPct val="150000"/>
              </a:lnSpc>
            </a:pPr>
            <a:r>
              <a:rPr lang="nb-NO" sz="1400" b="0" dirty="0">
                <a:latin typeface="Courier New" pitchFamily="49" charset="0"/>
                <a:cs typeface="Courier New" pitchFamily="49" charset="0"/>
              </a:rPr>
              <a:t>ext4_extent_idx</a:t>
            </a:r>
          </a:p>
          <a:p>
            <a:pPr>
              <a:lnSpc>
                <a:spcPct val="150000"/>
              </a:lnSpc>
            </a:pPr>
            <a:r>
              <a:rPr lang="nb-NO" sz="1400" b="0" dirty="0">
                <a:latin typeface="Courier New" pitchFamily="49" charset="0"/>
                <a:cs typeface="Courier New" pitchFamily="49" charset="0"/>
              </a:rPr>
              <a:t>ext4_extent_idx</a:t>
            </a:r>
            <a:endParaRPr kumimoji="0" lang="nb-NO" sz="1400" b="0" i="0" u="none" strike="noStrike" cap="none" normalizeH="0" baseline="0" dirty="0">
              <a:ln>
                <a:noFill/>
              </a:ln>
              <a:solidFill>
                <a:schemeClr val="tx1"/>
              </a:solidFill>
              <a:effectLst/>
              <a:latin typeface="Courier New" pitchFamily="49" charset="0"/>
              <a:cs typeface="Courier New" pitchFamily="49" charset="0"/>
            </a:endParaRPr>
          </a:p>
          <a:p>
            <a:pPr marL="0" marR="0" indent="0" algn="l" defTabSz="914400" rtl="0" eaLnBrk="0" fontAlgn="base" latinLnBrk="0" hangingPunct="0">
              <a:lnSpc>
                <a:spcPct val="150000"/>
              </a:lnSpc>
              <a:spcBef>
                <a:spcPct val="0"/>
              </a:spcBef>
              <a:spcAft>
                <a:spcPct val="0"/>
              </a:spcAft>
              <a:buClrTx/>
              <a:buSzTx/>
              <a:buFontTx/>
              <a:buNone/>
              <a:tabLst/>
            </a:pPr>
            <a:endParaRPr kumimoji="0" lang="nb-NO" sz="1400" b="0" i="0" u="none" strike="noStrike" cap="none" normalizeH="0" baseline="0" dirty="0">
              <a:ln>
                <a:noFill/>
              </a:ln>
              <a:solidFill>
                <a:schemeClr val="tx1"/>
              </a:solidFill>
              <a:effectLst/>
              <a:latin typeface="Courier New" pitchFamily="49" charset="0"/>
              <a:cs typeface="Courier New" pitchFamily="49" charset="0"/>
            </a:endParaRPr>
          </a:p>
        </p:txBody>
      </p:sp>
      <p:sp>
        <p:nvSpPr>
          <p:cNvPr id="2" name="Title 1"/>
          <p:cNvSpPr>
            <a:spLocks noGrp="1"/>
          </p:cNvSpPr>
          <p:nvPr>
            <p:ph type="title"/>
          </p:nvPr>
        </p:nvSpPr>
        <p:spPr>
          <a:xfrm>
            <a:off x="312738" y="84796"/>
            <a:ext cx="8797925" cy="561975"/>
          </a:xfrm>
        </p:spPr>
        <p:txBody>
          <a:bodyPr/>
          <a:lstStyle/>
          <a:p>
            <a:r>
              <a:rPr lang="nb-NO" dirty="0">
                <a:latin typeface="Courier New" pitchFamily="49" charset="0"/>
                <a:cs typeface="Courier New" pitchFamily="49" charset="0"/>
              </a:rPr>
              <a:t>ext4_inode</a:t>
            </a:r>
          </a:p>
        </p:txBody>
      </p:sp>
      <p:sp>
        <p:nvSpPr>
          <p:cNvPr id="3" name="Content Placeholder 2"/>
          <p:cNvSpPr>
            <a:spLocks noGrp="1"/>
          </p:cNvSpPr>
          <p:nvPr>
            <p:ph idx="1"/>
          </p:nvPr>
        </p:nvSpPr>
        <p:spPr>
          <a:xfrm>
            <a:off x="101387" y="2833390"/>
            <a:ext cx="7860926" cy="1794856"/>
          </a:xfrm>
          <a:solidFill>
            <a:schemeClr val="bg1">
              <a:lumMod val="85000"/>
            </a:schemeClr>
          </a:solidFill>
          <a:effectLst>
            <a:outerShdw blurRad="50800" dist="127000" dir="2700000" algn="tl" rotWithShape="0">
              <a:prstClr val="black">
                <a:alpha val="40000"/>
              </a:prstClr>
            </a:outerShdw>
          </a:effectLst>
        </p:spPr>
        <p:txBody>
          <a:bodyPr/>
          <a:lstStyle/>
          <a:p>
            <a:pPr>
              <a:buNone/>
            </a:pPr>
            <a:r>
              <a:rPr lang="en-US" sz="1400" dirty="0" err="1">
                <a:latin typeface="Courier New" pitchFamily="49" charset="0"/>
                <a:cs typeface="Courier New" pitchFamily="49" charset="0"/>
              </a:rPr>
              <a:t>struct</a:t>
            </a:r>
            <a:r>
              <a:rPr lang="en-US" sz="1400" dirty="0">
                <a:latin typeface="Courier New" pitchFamily="49" charset="0"/>
                <a:cs typeface="Courier New" pitchFamily="49" charset="0"/>
              </a:rPr>
              <a:t> </a:t>
            </a:r>
            <a:r>
              <a:rPr lang="en-US" sz="1400" b="1" dirty="0">
                <a:latin typeface="Courier New" pitchFamily="49" charset="0"/>
                <a:cs typeface="Courier New" pitchFamily="49" charset="0"/>
              </a:rPr>
              <a:t>ext4_extent_idx</a:t>
            </a:r>
            <a:r>
              <a:rPr lang="en-US" sz="1400" dirty="0">
                <a:latin typeface="Courier New" pitchFamily="49" charset="0"/>
                <a:cs typeface="Courier New" pitchFamily="49" charset="0"/>
              </a:rPr>
              <a:t> { </a:t>
            </a:r>
          </a:p>
          <a:p>
            <a:pPr>
              <a:buNone/>
            </a:pPr>
            <a:r>
              <a:rPr lang="en-US" sz="1400" dirty="0">
                <a:latin typeface="Courier New" pitchFamily="49" charset="0"/>
                <a:cs typeface="Courier New" pitchFamily="49" charset="0"/>
              </a:rPr>
              <a:t>	__le32 </a:t>
            </a:r>
            <a:r>
              <a:rPr lang="en-US" sz="1400" dirty="0" err="1">
                <a:latin typeface="Courier New" pitchFamily="49" charset="0"/>
                <a:cs typeface="Courier New" pitchFamily="49" charset="0"/>
              </a:rPr>
              <a:t>ei_block</a:t>
            </a:r>
            <a:r>
              <a:rPr lang="en-US" sz="1400" dirty="0">
                <a:latin typeface="Courier New" pitchFamily="49" charset="0"/>
                <a:cs typeface="Courier New" pitchFamily="49" charset="0"/>
              </a:rPr>
              <a:t>; 	/* index covers logical blocks from 'block' */</a:t>
            </a:r>
            <a:br>
              <a:rPr lang="en-US" sz="1400" dirty="0">
                <a:latin typeface="Courier New" pitchFamily="49" charset="0"/>
                <a:cs typeface="Courier New" pitchFamily="49" charset="0"/>
              </a:rPr>
            </a:br>
            <a:r>
              <a:rPr lang="en-US" sz="1400" dirty="0">
                <a:latin typeface="Courier New" pitchFamily="49" charset="0"/>
                <a:cs typeface="Courier New" pitchFamily="49" charset="0"/>
              </a:rPr>
              <a:t>__le32 </a:t>
            </a:r>
            <a:r>
              <a:rPr lang="en-US" sz="1400" dirty="0" err="1">
                <a:latin typeface="Courier New" pitchFamily="49" charset="0"/>
                <a:cs typeface="Courier New" pitchFamily="49" charset="0"/>
              </a:rPr>
              <a:t>ei_leaf</a:t>
            </a:r>
            <a:r>
              <a:rPr lang="en-US" sz="1400" dirty="0">
                <a:latin typeface="Courier New" pitchFamily="49" charset="0"/>
                <a:cs typeface="Courier New" pitchFamily="49" charset="0"/>
              </a:rPr>
              <a:t>;  	/* pointer to the physical block of the next * 			 * level. leaf or next index could be there */ </a:t>
            </a:r>
          </a:p>
          <a:p>
            <a:pPr>
              <a:buNone/>
            </a:pPr>
            <a:r>
              <a:rPr lang="en-US" sz="1400" dirty="0">
                <a:latin typeface="Courier New" pitchFamily="49" charset="0"/>
                <a:cs typeface="Courier New" pitchFamily="49" charset="0"/>
              </a:rPr>
              <a:t>	__le16 </a:t>
            </a:r>
            <a:r>
              <a:rPr lang="en-US" sz="1400" dirty="0" err="1">
                <a:latin typeface="Courier New" pitchFamily="49" charset="0"/>
                <a:cs typeface="Courier New" pitchFamily="49" charset="0"/>
              </a:rPr>
              <a:t>ei_leaf_hi</a:t>
            </a:r>
            <a:r>
              <a:rPr lang="en-US" sz="1400" dirty="0">
                <a:latin typeface="Courier New" pitchFamily="49" charset="0"/>
                <a:cs typeface="Courier New" pitchFamily="49" charset="0"/>
              </a:rPr>
              <a:t>; 	/* high 16 bits of physical block */ </a:t>
            </a:r>
          </a:p>
          <a:p>
            <a:pPr>
              <a:buNone/>
            </a:pPr>
            <a:r>
              <a:rPr lang="en-US" sz="1400" dirty="0">
                <a:latin typeface="Courier New" pitchFamily="49" charset="0"/>
                <a:cs typeface="Courier New" pitchFamily="49" charset="0"/>
              </a:rPr>
              <a:t>	__u16 </a:t>
            </a:r>
            <a:r>
              <a:rPr lang="en-US" sz="1400" dirty="0" err="1">
                <a:latin typeface="Courier New" pitchFamily="49" charset="0"/>
                <a:cs typeface="Courier New" pitchFamily="49" charset="0"/>
              </a:rPr>
              <a:t>ei_unused</a:t>
            </a:r>
            <a:r>
              <a:rPr lang="en-US" sz="1400" dirty="0">
                <a:latin typeface="Courier New" pitchFamily="49" charset="0"/>
                <a:cs typeface="Courier New" pitchFamily="49" charset="0"/>
              </a:rPr>
              <a:t>; </a:t>
            </a:r>
          </a:p>
          <a:p>
            <a:pPr>
              <a:buNone/>
            </a:pPr>
            <a:r>
              <a:rPr lang="en-US" sz="1400" dirty="0">
                <a:latin typeface="Courier New" pitchFamily="49" charset="0"/>
                <a:cs typeface="Courier New" pitchFamily="49" charset="0"/>
              </a:rPr>
              <a:t>};</a:t>
            </a:r>
            <a:endParaRPr lang="nb-NO" sz="1400" dirty="0">
              <a:latin typeface="Courier New" pitchFamily="49" charset="0"/>
              <a:cs typeface="Courier New" pitchFamily="49" charset="0"/>
            </a:endParaRPr>
          </a:p>
        </p:txBody>
      </p:sp>
      <p:sp>
        <p:nvSpPr>
          <p:cNvPr id="29" name="Rectangle 5"/>
          <p:cNvSpPr>
            <a:spLocks noChangeArrowheads="1"/>
          </p:cNvSpPr>
          <p:nvPr/>
        </p:nvSpPr>
        <p:spPr bwMode="auto">
          <a:xfrm>
            <a:off x="810389" y="1332298"/>
            <a:ext cx="1173163" cy="269875"/>
          </a:xfrm>
          <a:prstGeom prst="rect">
            <a:avLst/>
          </a:prstGeom>
          <a:solidFill>
            <a:schemeClr val="hlink"/>
          </a:solidFill>
          <a:ln w="9525">
            <a:solidFill>
              <a:schemeClr val="tx1"/>
            </a:solidFill>
            <a:miter lim="800000"/>
            <a:headEnd/>
            <a:tailEnd/>
          </a:ln>
        </p:spPr>
        <p:txBody>
          <a:bodyPr wrap="none" anchor="ctr"/>
          <a:lstStyle/>
          <a:p>
            <a:pPr algn="ctr"/>
            <a:r>
              <a:rPr lang="en-US" sz="1000" b="0" dirty="0" err="1">
                <a:solidFill>
                  <a:schemeClr val="bg1"/>
                </a:solidFill>
              </a:rPr>
              <a:t>i_block</a:t>
            </a:r>
            <a:r>
              <a:rPr lang="en-US" sz="1000" b="0" dirty="0">
                <a:solidFill>
                  <a:schemeClr val="bg1"/>
                </a:solidFill>
              </a:rPr>
              <a:t> [NUM]</a:t>
            </a:r>
          </a:p>
        </p:txBody>
      </p:sp>
      <p:graphicFrame>
        <p:nvGraphicFramePr>
          <p:cNvPr id="30" name="Table 29"/>
          <p:cNvGraphicFramePr>
            <a:graphicFrameLocks noGrp="1"/>
          </p:cNvGraphicFramePr>
          <p:nvPr/>
        </p:nvGraphicFramePr>
        <p:xfrm>
          <a:off x="8357468" y="252691"/>
          <a:ext cx="588579" cy="6217920"/>
        </p:xfrm>
        <a:graphic>
          <a:graphicData uri="http://schemas.openxmlformats.org/drawingml/2006/table">
            <a:tbl>
              <a:tblPr firstRow="1" bandRow="1">
                <a:effectLst>
                  <a:outerShdw blurRad="50800" dist="127000" dir="2700000" algn="tl" rotWithShape="0">
                    <a:prstClr val="black">
                      <a:alpha val="40000"/>
                    </a:prstClr>
                  </a:outerShdw>
                </a:effectLst>
                <a:tableStyleId>{69C7853C-536D-4A76-A0AE-DD22124D55A5}</a:tableStyleId>
              </a:tblPr>
              <a:tblGrid>
                <a:gridCol w="588579">
                  <a:extLst>
                    <a:ext uri="{9D8B030D-6E8A-4147-A177-3AD203B41FA5}">
                      <a16:colId xmlns:a16="http://schemas.microsoft.com/office/drawing/2014/main" val="20000"/>
                    </a:ext>
                  </a:extLst>
                </a:gridCol>
              </a:tblGrid>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77861">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3"/>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4"/>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20745">
                <a:tc>
                  <a:txBody>
                    <a:bodyPr/>
                    <a:lstStyle/>
                    <a:p>
                      <a:endParaRPr lang="nb-NO"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31" name="Trapezoid 30"/>
          <p:cNvSpPr/>
          <p:nvPr/>
        </p:nvSpPr>
        <p:spPr bwMode="auto">
          <a:xfrm>
            <a:off x="157651" y="2124206"/>
            <a:ext cx="7762460" cy="717467"/>
          </a:xfrm>
          <a:prstGeom prst="trapezoid">
            <a:avLst>
              <a:gd name="adj" fmla="val 448852"/>
            </a:avLst>
          </a:prstGeom>
          <a:gradFill flip="none" rotWithShape="1">
            <a:gsLst>
              <a:gs pos="0">
                <a:schemeClr val="tx1">
                  <a:lumMod val="85000"/>
                  <a:lumOff val="15000"/>
                </a:schemeClr>
              </a:gs>
              <a:gs pos="50000">
                <a:schemeClr val="bg1">
                  <a:lumMod val="85000"/>
                  <a:shade val="67500"/>
                  <a:satMod val="115000"/>
                </a:schemeClr>
              </a:gs>
              <a:gs pos="100000">
                <a:schemeClr val="bg1">
                  <a:lumMod val="85000"/>
                  <a:shade val="100000"/>
                  <a:satMod val="115000"/>
                </a:schemeClr>
              </a:gs>
            </a:gsLst>
            <a:lin ang="81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9" name="Rectangle 8"/>
          <p:cNvSpPr/>
          <p:nvPr/>
        </p:nvSpPr>
        <p:spPr bwMode="auto">
          <a:xfrm>
            <a:off x="8426674" y="1772531"/>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0" name="Rectangle 9"/>
          <p:cNvSpPr/>
          <p:nvPr/>
        </p:nvSpPr>
        <p:spPr bwMode="auto">
          <a:xfrm>
            <a:off x="8426674" y="2508741"/>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1" name="Rectangle 10"/>
          <p:cNvSpPr/>
          <p:nvPr/>
        </p:nvSpPr>
        <p:spPr bwMode="auto">
          <a:xfrm>
            <a:off x="8426674" y="2140636"/>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12" name="Rectangle 11"/>
          <p:cNvSpPr/>
          <p:nvPr/>
        </p:nvSpPr>
        <p:spPr bwMode="auto">
          <a:xfrm>
            <a:off x="8426674" y="2876846"/>
            <a:ext cx="450166" cy="23914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cxnSp>
        <p:nvCxnSpPr>
          <p:cNvPr id="19" name="Elbow Connector 18"/>
          <p:cNvCxnSpPr/>
          <p:nvPr/>
        </p:nvCxnSpPr>
        <p:spPr bwMode="auto">
          <a:xfrm>
            <a:off x="2363372" y="3446585"/>
            <a:ext cx="5908431" cy="1026941"/>
          </a:xfrm>
          <a:prstGeom prst="bentConnector3">
            <a:avLst>
              <a:gd name="adj1" fmla="val 6667"/>
            </a:avLst>
          </a:prstGeom>
          <a:solidFill>
            <a:schemeClr val="accent1"/>
          </a:solidFill>
          <a:ln w="12700" cap="flat" cmpd="sng" algn="ctr">
            <a:solidFill>
              <a:srgbClr val="FF0000"/>
            </a:solidFill>
            <a:prstDash val="solid"/>
            <a:round/>
            <a:headEnd type="none" w="med" len="med"/>
            <a:tailEnd type="triangle" w="lg" len="med"/>
          </a:ln>
          <a:effectLst/>
        </p:spPr>
      </p:cxnSp>
      <p:sp>
        <p:nvSpPr>
          <p:cNvPr id="26" name="Rectangular Callout 25"/>
          <p:cNvSpPr/>
          <p:nvPr/>
        </p:nvSpPr>
        <p:spPr bwMode="auto">
          <a:xfrm>
            <a:off x="1833562" y="4852213"/>
            <a:ext cx="5186668" cy="1814052"/>
          </a:xfrm>
          <a:prstGeom prst="wedgeRectCallout">
            <a:avLst>
              <a:gd name="adj1" fmla="val 83056"/>
              <a:gd name="adj2" fmla="val -72127"/>
            </a:avLst>
          </a:prstGeom>
          <a:solidFill>
            <a:srgbClr val="C0C0C0"/>
          </a:solidFill>
          <a:ln w="9525" cap="flat" cmpd="sng" algn="ctr">
            <a:solidFill>
              <a:schemeClr val="tx1"/>
            </a:solidFill>
            <a:prstDash val="solid"/>
            <a:round/>
            <a:headEnd type="none" w="med" len="med"/>
            <a:tailEnd type="none" w="med" len="med"/>
          </a:ln>
          <a:effectLst>
            <a:outerShdw blurRad="50800" dist="1270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buNone/>
            </a:pPr>
            <a:r>
              <a:rPr lang="en-US" sz="1400" dirty="0">
                <a:latin typeface="Courier New" pitchFamily="49" charset="0"/>
                <a:cs typeface="Courier New" pitchFamily="49" charset="0"/>
              </a:rPr>
              <a:t>...</a:t>
            </a:r>
          </a:p>
          <a:p>
            <a:pPr>
              <a:buNone/>
            </a:pPr>
            <a:r>
              <a:rPr lang="en-US" sz="1400" dirty="0">
                <a:latin typeface="Courier New" pitchFamily="49" charset="0"/>
                <a:cs typeface="Courier New" pitchFamily="49" charset="0"/>
              </a:rPr>
              <a:t>__le16 </a:t>
            </a:r>
            <a:r>
              <a:rPr lang="en-US" sz="1400" dirty="0" err="1">
                <a:latin typeface="Courier New" pitchFamily="49" charset="0"/>
                <a:cs typeface="Courier New" pitchFamily="49" charset="0"/>
              </a:rPr>
              <a:t>ee_len</a:t>
            </a:r>
            <a:r>
              <a:rPr lang="en-US" sz="1400" dirty="0">
                <a:latin typeface="Courier New" pitchFamily="49" charset="0"/>
                <a:cs typeface="Courier New" pitchFamily="49" charset="0"/>
              </a:rPr>
              <a:t>; 	</a:t>
            </a:r>
          </a:p>
          <a:p>
            <a:pPr>
              <a:buNone/>
            </a:pPr>
            <a:r>
              <a:rPr lang="en-US" sz="1400" dirty="0">
                <a:latin typeface="Courier New" pitchFamily="49" charset="0"/>
                <a:cs typeface="Courier New" pitchFamily="49" charset="0"/>
              </a:rPr>
              <a:t>__le16 </a:t>
            </a:r>
            <a:r>
              <a:rPr lang="en-US" sz="1400" dirty="0" err="1">
                <a:latin typeface="Courier New" pitchFamily="49" charset="0"/>
                <a:cs typeface="Courier New" pitchFamily="49" charset="0"/>
              </a:rPr>
              <a:t>ee_start_hi</a:t>
            </a:r>
            <a:r>
              <a:rPr lang="en-US" sz="1400" dirty="0">
                <a:latin typeface="Courier New" pitchFamily="49" charset="0"/>
                <a:cs typeface="Courier New" pitchFamily="49" charset="0"/>
              </a:rPr>
              <a:t>; </a:t>
            </a:r>
          </a:p>
          <a:p>
            <a:pPr>
              <a:buNone/>
            </a:pPr>
            <a:r>
              <a:rPr lang="en-US" sz="1400" dirty="0">
                <a:latin typeface="Courier New" pitchFamily="49" charset="0"/>
                <a:cs typeface="Courier New" pitchFamily="49" charset="0"/>
              </a:rPr>
              <a:t>__le32 </a:t>
            </a:r>
            <a:r>
              <a:rPr lang="en-US" sz="1400" dirty="0" err="1">
                <a:latin typeface="Courier New" pitchFamily="49" charset="0"/>
                <a:cs typeface="Courier New" pitchFamily="49" charset="0"/>
              </a:rPr>
              <a:t>ee_start</a:t>
            </a:r>
            <a:r>
              <a:rPr lang="en-US" sz="1400" dirty="0">
                <a:latin typeface="Courier New" pitchFamily="49" charset="0"/>
                <a:cs typeface="Courier New" pitchFamily="49" charset="0"/>
              </a:rPr>
              <a:t>; </a:t>
            </a:r>
            <a:br>
              <a:rPr lang="nb-NO" sz="1400" b="0" dirty="0">
                <a:latin typeface="Courier New" pitchFamily="49" charset="0"/>
                <a:cs typeface="Courier New" pitchFamily="49" charset="0"/>
              </a:rPr>
            </a:br>
            <a:endParaRPr lang="nb-NO" sz="1400" b="0" dirty="0">
              <a:latin typeface="Courier New" pitchFamily="49" charset="0"/>
              <a:cs typeface="Courier New" pitchFamily="49"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chemeClr val="tx1"/>
                </a:solidFill>
                <a:effectLst/>
                <a:latin typeface="+mn-lt"/>
                <a:cs typeface="Courier New" pitchFamily="49" charset="0"/>
                <a:sym typeface="Wingdings"/>
              </a:rPr>
              <a:t> </a:t>
            </a:r>
            <a:r>
              <a:rPr kumimoji="0" lang="nb-NO" sz="1400" b="0" i="0" u="none" strike="noStrike" cap="none" normalizeH="0" baseline="0" dirty="0">
                <a:ln>
                  <a:noFill/>
                </a:ln>
                <a:solidFill>
                  <a:schemeClr val="tx1"/>
                </a:solidFill>
                <a:effectLst/>
                <a:latin typeface="+mn-lt"/>
                <a:cs typeface="Courier New" pitchFamily="49" charset="0"/>
              </a:rPr>
              <a:t>one 4 KB can hold 340 </a:t>
            </a:r>
            <a:r>
              <a:rPr kumimoji="0" lang="nb-NO" sz="1400" i="0" u="none" strike="noStrike" cap="none" normalizeH="0" baseline="0" dirty="0">
                <a:ln>
                  <a:noFill/>
                </a:ln>
                <a:solidFill>
                  <a:schemeClr val="tx1"/>
                </a:solidFill>
                <a:effectLst/>
                <a:latin typeface="Courier New" pitchFamily="49" charset="0"/>
                <a:cs typeface="Courier New" pitchFamily="49" charset="0"/>
              </a:rPr>
              <a:t>ext4_extents</a:t>
            </a:r>
            <a:r>
              <a:rPr kumimoji="0" lang="nb-NO" sz="1400" b="0" i="0" u="none" strike="noStrike" cap="none" normalizeH="0" baseline="0" dirty="0">
                <a:ln>
                  <a:noFill/>
                </a:ln>
                <a:solidFill>
                  <a:schemeClr val="tx1"/>
                </a:solidFill>
                <a:effectLst/>
                <a:latin typeface="+mn-lt"/>
                <a:cs typeface="Courier New" pitchFamily="49" charset="0"/>
              </a:rPr>
              <a:t>(</a:t>
            </a:r>
            <a:r>
              <a:rPr kumimoji="0" lang="nb-NO" sz="1400" b="0" i="0" u="none" strike="noStrike" cap="none" normalizeH="0" baseline="0" dirty="0">
                <a:ln>
                  <a:noFill/>
                </a:ln>
                <a:solidFill>
                  <a:schemeClr val="tx1"/>
                </a:solidFill>
                <a:effectLst/>
                <a:latin typeface="Courier New" pitchFamily="49" charset="0"/>
                <a:cs typeface="Courier New" pitchFamily="49" charset="0"/>
              </a:rPr>
              <a:t>_idx</a:t>
            </a:r>
            <a:r>
              <a:rPr kumimoji="0" lang="nb-NO" sz="1400" b="0" i="0" u="none" strike="noStrike" cap="none" normalizeH="0" baseline="0" dirty="0">
                <a:ln>
                  <a:noFill/>
                </a:ln>
                <a:solidFill>
                  <a:schemeClr val="tx1"/>
                </a:solidFill>
                <a:effectLst/>
                <a:latin typeface="+mn-lt"/>
                <a:cs typeface="Courier New" pitchFamily="49" charset="0"/>
              </a:rPr>
              <a:t>)</a:t>
            </a:r>
          </a:p>
          <a:p>
            <a:r>
              <a:rPr lang="nb-NO" sz="1400" b="0" dirty="0">
                <a:cs typeface="Courier New" pitchFamily="49" charset="0"/>
                <a:sym typeface="Wingdings"/>
              </a:rPr>
              <a:t> </a:t>
            </a:r>
            <a:r>
              <a:rPr lang="nb-NO" sz="1400" b="0" dirty="0">
                <a:cs typeface="Courier New" pitchFamily="49" charset="0"/>
              </a:rPr>
              <a:t>first level </a:t>
            </a:r>
            <a:r>
              <a:rPr lang="nb-NO" sz="1400" u="sng" dirty="0">
                <a:cs typeface="Courier New" pitchFamily="49" charset="0"/>
              </a:rPr>
              <a:t>can</a:t>
            </a:r>
            <a:r>
              <a:rPr lang="nb-NO" sz="1400" b="0" dirty="0">
                <a:cs typeface="Courier New" pitchFamily="49" charset="0"/>
              </a:rPr>
              <a:t> hold 170 GB</a:t>
            </a:r>
          </a:p>
          <a:p>
            <a:r>
              <a:rPr lang="nb-NO" sz="1400" b="0" dirty="0">
                <a:cs typeface="Courier New" pitchFamily="49" charset="0"/>
                <a:sym typeface="Wingdings"/>
              </a:rPr>
              <a:t> </a:t>
            </a:r>
            <a:r>
              <a:rPr lang="nb-NO" sz="1400" b="0" dirty="0">
                <a:cs typeface="Courier New" pitchFamily="49" charset="0"/>
              </a:rPr>
              <a:t>second level can hold 56 TB (limed to 16 TB, 32 bit pointer)</a:t>
            </a:r>
          </a:p>
        </p:txBody>
      </p:sp>
      <p:sp>
        <p:nvSpPr>
          <p:cNvPr id="22" name="Rectangle 21"/>
          <p:cNvSpPr/>
          <p:nvPr/>
        </p:nvSpPr>
        <p:spPr bwMode="auto">
          <a:xfrm>
            <a:off x="8424326" y="4337571"/>
            <a:ext cx="450166" cy="239149"/>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28" name="Freeform 27"/>
          <p:cNvSpPr/>
          <p:nvPr/>
        </p:nvSpPr>
        <p:spPr bwMode="auto">
          <a:xfrm>
            <a:off x="4051495" y="1827706"/>
            <a:ext cx="4241168" cy="3729032"/>
          </a:xfrm>
          <a:custGeom>
            <a:avLst/>
            <a:gdLst>
              <a:gd name="connsiteX0" fmla="*/ 0 w 1261241"/>
              <a:gd name="connsiteY0" fmla="*/ 3192518 h 3192518"/>
              <a:gd name="connsiteX1" fmla="*/ 772510 w 1261241"/>
              <a:gd name="connsiteY1" fmla="*/ 2372711 h 3192518"/>
              <a:gd name="connsiteX2" fmla="*/ 867103 w 1261241"/>
              <a:gd name="connsiteY2" fmla="*/ 386255 h 3192518"/>
              <a:gd name="connsiteX3" fmla="*/ 1261241 w 1261241"/>
              <a:gd name="connsiteY3" fmla="*/ 55180 h 3192518"/>
            </a:gdLst>
            <a:ahLst/>
            <a:cxnLst>
              <a:cxn ang="0">
                <a:pos x="connsiteX0" y="connsiteY0"/>
              </a:cxn>
              <a:cxn ang="0">
                <a:pos x="connsiteX1" y="connsiteY1"/>
              </a:cxn>
              <a:cxn ang="0">
                <a:pos x="connsiteX2" y="connsiteY2"/>
              </a:cxn>
              <a:cxn ang="0">
                <a:pos x="connsiteX3" y="connsiteY3"/>
              </a:cxn>
            </a:cxnLst>
            <a:rect l="l" t="t" r="r" b="b"/>
            <a:pathLst>
              <a:path w="1261241" h="3192518">
                <a:moveTo>
                  <a:pt x="0" y="3192518"/>
                </a:moveTo>
                <a:cubicBezTo>
                  <a:pt x="313996" y="3016470"/>
                  <a:pt x="627993" y="2840422"/>
                  <a:pt x="772510" y="2372711"/>
                </a:cubicBezTo>
                <a:cubicBezTo>
                  <a:pt x="917027" y="1905001"/>
                  <a:pt x="785648" y="772510"/>
                  <a:pt x="867103" y="386255"/>
                </a:cubicBezTo>
                <a:cubicBezTo>
                  <a:pt x="948558" y="0"/>
                  <a:pt x="1104899" y="27590"/>
                  <a:pt x="1261241" y="55180"/>
                </a:cubicBezTo>
              </a:path>
            </a:pathLst>
          </a:custGeom>
          <a:noFill/>
          <a:ln w="12700" cap="flat" cmpd="sng" algn="ctr">
            <a:solidFill>
              <a:srgbClr val="0070C0"/>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3200" b="1" i="0" u="none" strike="noStrike" cap="none" normalizeH="0" baseline="0">
              <a:ln>
                <a:noFill/>
              </a:ln>
              <a:solidFill>
                <a:schemeClr val="tx1"/>
              </a:solidFill>
              <a:effectLst/>
              <a:latin typeface="Tahoma" pitchFamily="34" charset="0"/>
            </a:endParaRPr>
          </a:p>
        </p:txBody>
      </p:sp>
      <p:sp>
        <p:nvSpPr>
          <p:cNvPr id="32" name="TextBox 31"/>
          <p:cNvSpPr txBox="1"/>
          <p:nvPr/>
        </p:nvSpPr>
        <p:spPr>
          <a:xfrm>
            <a:off x="3474740" y="4867433"/>
            <a:ext cx="380232" cy="461665"/>
          </a:xfrm>
          <a:prstGeom prst="rect">
            <a:avLst/>
          </a:prstGeom>
          <a:noFill/>
          <a:ln>
            <a:solidFill>
              <a:srgbClr val="0070C0"/>
            </a:solidFill>
          </a:ln>
        </p:spPr>
        <p:txBody>
          <a:bodyPr wrap="none" rtlCol="0">
            <a:spAutoFit/>
          </a:bodyPr>
          <a:lstStyle/>
          <a:p>
            <a:r>
              <a:rPr lang="nb-NO" sz="2400" dirty="0">
                <a:solidFill>
                  <a:srgbClr val="0070C0"/>
                </a:solidFill>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bg/>
                                          </p:spTgt>
                                        </p:tgtEl>
                                        <p:attrNameLst>
                                          <p:attrName>style.visibility</p:attrName>
                                        </p:attrNameLst>
                                      </p:cBhvr>
                                      <p:to>
                                        <p:strVal val="visible"/>
                                      </p:to>
                                    </p:set>
                                    <p:animEffect transition="in" filter="wipe(left)">
                                      <p:cBhvr>
                                        <p:cTn id="7" dur="500"/>
                                        <p:tgtEl>
                                          <p:spTgt spid="27">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
                                            <p:txEl>
                                              <p:pRg st="0" end="0"/>
                                            </p:txEl>
                                          </p:spTgt>
                                        </p:tgtEl>
                                        <p:attrNameLst>
                                          <p:attrName>style.visibility</p:attrName>
                                        </p:attrNameLst>
                                      </p:cBhvr>
                                      <p:to>
                                        <p:strVal val="visible"/>
                                      </p:to>
                                    </p:set>
                                    <p:animEffect transition="in" filter="wipe(left)">
                                      <p:cBhvr>
                                        <p:cTn id="10" dur="500"/>
                                        <p:tgtEl>
                                          <p:spTgt spid="27">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animEffect transition="in" filter="wipe(left)">
                                      <p:cBhvr>
                                        <p:cTn id="13" dur="500"/>
                                        <p:tgtEl>
                                          <p:spTgt spid="27">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
                                            <p:txEl>
                                              <p:pRg st="2" end="2"/>
                                            </p:txEl>
                                          </p:spTgt>
                                        </p:tgtEl>
                                        <p:attrNameLst>
                                          <p:attrName>style.visibility</p:attrName>
                                        </p:attrNameLst>
                                      </p:cBhvr>
                                      <p:to>
                                        <p:strVal val="visible"/>
                                      </p:to>
                                    </p:set>
                                    <p:animEffect transition="in" filter="wipe(left)">
                                      <p:cBhvr>
                                        <p:cTn id="16" dur="500"/>
                                        <p:tgtEl>
                                          <p:spTgt spid="27">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7">
                                            <p:txEl>
                                              <p:pRg st="3" end="3"/>
                                            </p:txEl>
                                          </p:spTgt>
                                        </p:tgtEl>
                                        <p:attrNameLst>
                                          <p:attrName>style.visibility</p:attrName>
                                        </p:attrNameLst>
                                      </p:cBhvr>
                                      <p:to>
                                        <p:strVal val="visible"/>
                                      </p:to>
                                    </p:set>
                                    <p:animEffect transition="in" filter="wipe(left)">
                                      <p:cBhvr>
                                        <p:cTn id="19" dur="500"/>
                                        <p:tgtEl>
                                          <p:spTgt spid="27">
                                            <p:txEl>
                                              <p:pRg st="3" end="3"/>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7">
                                            <p:txEl>
                                              <p:pRg st="4" end="4"/>
                                            </p:txEl>
                                          </p:spTgt>
                                        </p:tgtEl>
                                        <p:attrNameLst>
                                          <p:attrName>style.visibility</p:attrName>
                                        </p:attrNameLst>
                                      </p:cBhvr>
                                      <p:to>
                                        <p:strVal val="visible"/>
                                      </p:to>
                                    </p:set>
                                    <p:animEffect transition="in" filter="wipe(left)">
                                      <p:cBhvr>
                                        <p:cTn id="22" dur="500"/>
                                        <p:tgtEl>
                                          <p:spTgt spid="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mph" presetSubtype="1" nodeType="clickEffect">
                                  <p:stCondLst>
                                    <p:cond delay="0"/>
                                  </p:stCondLst>
                                  <p:childTnLst>
                                    <p:set>
                                      <p:cBhvr override="childStyle">
                                        <p:cTn id="26" dur="indefinite"/>
                                        <p:tgtEl>
                                          <p:spTgt spid="27">
                                            <p:txEl>
                                              <p:pRg st="4" end="4"/>
                                            </p:txEl>
                                          </p:spTgt>
                                        </p:tgtEl>
                                        <p:attrNameLst>
                                          <p:attrName>style.fontStyle</p:attrName>
                                        </p:attrNameLst>
                                      </p:cBhvr>
                                      <p:to>
                                        <p:strVal val="normal"/>
                                      </p:to>
                                    </p:set>
                                    <p:set>
                                      <p:cBhvr override="childStyle">
                                        <p:cTn id="27" dur="indefinite"/>
                                        <p:tgtEl>
                                          <p:spTgt spid="27">
                                            <p:txEl>
                                              <p:pRg st="4" end="4"/>
                                            </p:txEl>
                                          </p:spTgt>
                                        </p:tgtEl>
                                        <p:attrNameLst>
                                          <p:attrName>style.fontWeight</p:attrName>
                                        </p:attrNameLst>
                                      </p:cBhvr>
                                      <p:to>
                                        <p:strVal val="bold"/>
                                      </p:to>
                                    </p:set>
                                    <p:set>
                                      <p:cBhvr override="childStyle">
                                        <p:cTn id="28" dur="indefinite"/>
                                        <p:tgtEl>
                                          <p:spTgt spid="27">
                                            <p:txEl>
                                              <p:pRg st="4" end="4"/>
                                            </p:txEl>
                                          </p:spTgt>
                                        </p:tgtEl>
                                        <p:attrNameLst>
                                          <p:attrName>style.textDecorationUnderline</p:attrName>
                                        </p:attrNameLst>
                                      </p:cBhvr>
                                      <p:to>
                                        <p:strVal val="false"/>
                                      </p:to>
                                    </p:set>
                                  </p:childTnLst>
                                </p:cTn>
                              </p:par>
                            </p:childTnLst>
                          </p:cTn>
                        </p:par>
                        <p:par>
                          <p:cTn id="29" fill="hold">
                            <p:stCondLst>
                              <p:cond delay="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3">
                                            <p:bg/>
                                          </p:spTgt>
                                        </p:tgtEl>
                                        <p:attrNameLst>
                                          <p:attrName>style.visibility</p:attrName>
                                        </p:attrNameLst>
                                      </p:cBhvr>
                                      <p:to>
                                        <p:strVal val="visible"/>
                                      </p:to>
                                    </p:set>
                                    <p:animEffect transition="in" filter="wipe(up)">
                                      <p:cBhvr>
                                        <p:cTn id="36" dur="500"/>
                                        <p:tgtEl>
                                          <p:spTgt spid="3">
                                            <p:bg/>
                                          </p:spTgt>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animEffect transition="in" filter="wipe(up)">
                                      <p:cBhvr>
                                        <p:cTn id="39" dur="500"/>
                                        <p:tgtEl>
                                          <p:spTgt spid="3">
                                            <p:txEl>
                                              <p:pRg st="0" end="0"/>
                                            </p:txEl>
                                          </p:spTgt>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
                                            <p:txEl>
                                              <p:pRg st="1" end="1"/>
                                            </p:txEl>
                                          </p:spTgt>
                                        </p:tgtEl>
                                        <p:attrNameLst>
                                          <p:attrName>style.visibility</p:attrName>
                                        </p:attrNameLst>
                                      </p:cBhvr>
                                      <p:to>
                                        <p:strVal val="visible"/>
                                      </p:to>
                                    </p:set>
                                    <p:animEffect transition="in" filter="wipe(up)">
                                      <p:cBhvr>
                                        <p:cTn id="42" dur="500"/>
                                        <p:tgtEl>
                                          <p:spTgt spid="3">
                                            <p:txEl>
                                              <p:pRg st="1" end="1"/>
                                            </p:txEl>
                                          </p:spTgt>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
                                            <p:txEl>
                                              <p:pRg st="2" end="2"/>
                                            </p:txEl>
                                          </p:spTgt>
                                        </p:tgtEl>
                                        <p:attrNameLst>
                                          <p:attrName>style.visibility</p:attrName>
                                        </p:attrNameLst>
                                      </p:cBhvr>
                                      <p:to>
                                        <p:strVal val="visible"/>
                                      </p:to>
                                    </p:set>
                                    <p:animEffect transition="in" filter="wipe(up)">
                                      <p:cBhvr>
                                        <p:cTn id="45" dur="500"/>
                                        <p:tgtEl>
                                          <p:spTgt spid="3">
                                            <p:txEl>
                                              <p:pRg st="2" end="2"/>
                                            </p:txEl>
                                          </p:spTgt>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Effect transition="in" filter="wipe(up)">
                                      <p:cBhvr>
                                        <p:cTn id="48" dur="500"/>
                                        <p:tgtEl>
                                          <p:spTgt spid="3">
                                            <p:txEl>
                                              <p:pRg st="3" end="3"/>
                                            </p:tx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wipe(up)">
                                      <p:cBhvr>
                                        <p:cTn id="51" dur="500"/>
                                        <p:tgtEl>
                                          <p:spTgt spid="3">
                                            <p:txEl>
                                              <p:pRg st="4" end="4"/>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500"/>
                            </p:stCondLst>
                            <p:childTnLst>
                              <p:par>
                                <p:cTn id="58" presetID="9"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dissolve">
                                      <p:cBhvr>
                                        <p:cTn id="60" dur="10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right)">
                                      <p:cBhvr>
                                        <p:cTn id="65" dur="500"/>
                                        <p:tgtEl>
                                          <p:spTgt spid="2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down)">
                                      <p:cBhvr>
                                        <p:cTn id="70" dur="1000"/>
                                        <p:tgtEl>
                                          <p:spTgt spid="28"/>
                                        </p:tgtEl>
                                      </p:cBhvr>
                                    </p:animEffect>
                                  </p:childTnLst>
                                </p:cTn>
                              </p:par>
                            </p:childTnLst>
                          </p:cTn>
                        </p:par>
                        <p:par>
                          <p:cTn id="71" fill="hold">
                            <p:stCondLst>
                              <p:cond delay="1000"/>
                            </p:stCondLst>
                            <p:childTnLst>
                              <p:par>
                                <p:cTn id="72" presetID="9"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dissolve">
                                      <p:cBhvr>
                                        <p:cTn id="74" dur="500"/>
                                        <p:tgtEl>
                                          <p:spTgt spid="9"/>
                                        </p:tgtEl>
                                      </p:cBhvr>
                                    </p:animEffect>
                                  </p:childTnLst>
                                </p:cTn>
                              </p:par>
                            </p:childTnLst>
                          </p:cTn>
                        </p:par>
                        <p:par>
                          <p:cTn id="75" fill="hold">
                            <p:stCondLst>
                              <p:cond delay="1500"/>
                            </p:stCondLst>
                            <p:childTnLst>
                              <p:par>
                                <p:cTn id="76" presetID="49" presetClass="entr" presetSubtype="0" decel="10000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p:cTn id="78" dur="500" fill="hold"/>
                                        <p:tgtEl>
                                          <p:spTgt spid="32"/>
                                        </p:tgtEl>
                                        <p:attrNameLst>
                                          <p:attrName>ppt_w</p:attrName>
                                        </p:attrNameLst>
                                      </p:cBhvr>
                                      <p:tavLst>
                                        <p:tav tm="0">
                                          <p:val>
                                            <p:fltVal val="0"/>
                                          </p:val>
                                        </p:tav>
                                        <p:tav tm="100000">
                                          <p:val>
                                            <p:strVal val="#ppt_w"/>
                                          </p:val>
                                        </p:tav>
                                      </p:tavLst>
                                    </p:anim>
                                    <p:anim calcmode="lin" valueType="num">
                                      <p:cBhvr>
                                        <p:cTn id="79" dur="500" fill="hold"/>
                                        <p:tgtEl>
                                          <p:spTgt spid="32"/>
                                        </p:tgtEl>
                                        <p:attrNameLst>
                                          <p:attrName>ppt_h</p:attrName>
                                        </p:attrNameLst>
                                      </p:cBhvr>
                                      <p:tavLst>
                                        <p:tav tm="0">
                                          <p:val>
                                            <p:fltVal val="0"/>
                                          </p:val>
                                        </p:tav>
                                        <p:tav tm="100000">
                                          <p:val>
                                            <p:strVal val="#ppt_h"/>
                                          </p:val>
                                        </p:tav>
                                      </p:tavLst>
                                    </p:anim>
                                    <p:anim calcmode="lin" valueType="num">
                                      <p:cBhvr>
                                        <p:cTn id="80" dur="500" fill="hold"/>
                                        <p:tgtEl>
                                          <p:spTgt spid="32"/>
                                        </p:tgtEl>
                                        <p:attrNameLst>
                                          <p:attrName>style.rotation</p:attrName>
                                        </p:attrNameLst>
                                      </p:cBhvr>
                                      <p:tavLst>
                                        <p:tav tm="0">
                                          <p:val>
                                            <p:fltVal val="360"/>
                                          </p:val>
                                        </p:tav>
                                        <p:tav tm="100000">
                                          <p:val>
                                            <p:fltVal val="0"/>
                                          </p:val>
                                        </p:tav>
                                      </p:tavLst>
                                    </p:anim>
                                    <p:animEffect transition="in" filter="fade">
                                      <p:cBhvr>
                                        <p:cTn id="81" dur="500"/>
                                        <p:tgtEl>
                                          <p:spTgt spid="32"/>
                                        </p:tgtEl>
                                      </p:cBhvr>
                                    </p:animEffect>
                                  </p:childTnLst>
                                </p:cTn>
                              </p:par>
                            </p:childTnLst>
                          </p:cTn>
                        </p:par>
                        <p:par>
                          <p:cTn id="82" fill="hold">
                            <p:stCondLst>
                              <p:cond delay="2000"/>
                            </p:stCondLst>
                            <p:childTnLst>
                              <p:par>
                                <p:cTn id="83" presetID="9" presetClass="entr" presetSubtype="0"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dissolve">
                                      <p:cBhvr>
                                        <p:cTn id="85" dur="1000"/>
                                        <p:tgtEl>
                                          <p:spTgt spid="11"/>
                                        </p:tgtEl>
                                      </p:cBhvr>
                                    </p:animEffect>
                                  </p:childTnLst>
                                </p:cTn>
                              </p:par>
                            </p:childTnLst>
                          </p:cTn>
                        </p:par>
                        <p:par>
                          <p:cTn id="86" fill="hold">
                            <p:stCondLst>
                              <p:cond delay="3000"/>
                            </p:stCondLst>
                            <p:childTnLst>
                              <p:par>
                                <p:cTn id="87" presetID="9"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dissolve">
                                      <p:cBhvr>
                                        <p:cTn id="89" dur="1000"/>
                                        <p:tgtEl>
                                          <p:spTgt spid="10"/>
                                        </p:tgtEl>
                                      </p:cBhvr>
                                    </p:animEffect>
                                  </p:childTnLst>
                                </p:cTn>
                              </p:par>
                            </p:childTnLst>
                          </p:cTn>
                        </p:par>
                        <p:par>
                          <p:cTn id="90" fill="hold">
                            <p:stCondLst>
                              <p:cond delay="4000"/>
                            </p:stCondLst>
                            <p:childTnLst>
                              <p:par>
                                <p:cTn id="91" presetID="9" presetClass="entr" presetSubtype="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dissolve">
                                      <p:cBhvr>
                                        <p:cTn id="9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allAtOnce" animBg="1"/>
      <p:bldP spid="3" grpId="0" build="p" animBg="1"/>
      <p:bldP spid="31" grpId="0" animBg="1"/>
      <p:bldP spid="9" grpId="0" animBg="1"/>
      <p:bldP spid="10" grpId="0" animBg="1"/>
      <p:bldP spid="11" grpId="0" animBg="1"/>
      <p:bldP spid="12" grpId="0" animBg="1"/>
      <p:bldP spid="26" grpId="0" animBg="1"/>
      <p:bldP spid="22" grpId="0" animBg="1"/>
      <p:bldP spid="28" grpId="0" animBg="1"/>
      <p:bldP spid="3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82" name="Rectangle 2"/>
          <p:cNvSpPr>
            <a:spLocks noChangeArrowheads="1"/>
          </p:cNvSpPr>
          <p:nvPr/>
        </p:nvSpPr>
        <p:spPr bwMode="auto">
          <a:xfrm>
            <a:off x="500063" y="4573588"/>
            <a:ext cx="1512887" cy="215900"/>
          </a:xfrm>
          <a:prstGeom prst="rect">
            <a:avLst/>
          </a:prstGeom>
          <a:solidFill>
            <a:srgbClr val="C0C0C0"/>
          </a:solidFill>
          <a:ln w="12700" algn="ctr">
            <a:solidFill>
              <a:schemeClr val="tx1"/>
            </a:solidFill>
            <a:prstDash val="sysDot"/>
            <a:miter lim="800000"/>
            <a:headEnd/>
            <a:tailEnd type="none" w="lg" len="lg"/>
          </a:ln>
        </p:spPr>
        <p:txBody>
          <a:bodyPr wrap="none" anchor="ctr"/>
          <a:lstStyle/>
          <a:p>
            <a:endParaRPr lang="nb-NO"/>
          </a:p>
        </p:txBody>
      </p:sp>
      <p:sp>
        <p:nvSpPr>
          <p:cNvPr id="1249283" name="Rectangle 3"/>
          <p:cNvSpPr>
            <a:spLocks noChangeArrowheads="1"/>
          </p:cNvSpPr>
          <p:nvPr/>
        </p:nvSpPr>
        <p:spPr bwMode="auto">
          <a:xfrm>
            <a:off x="500063" y="5221288"/>
            <a:ext cx="1512887" cy="215900"/>
          </a:xfrm>
          <a:prstGeom prst="rect">
            <a:avLst/>
          </a:prstGeom>
          <a:solidFill>
            <a:srgbClr val="C0C0C0"/>
          </a:solidFill>
          <a:ln w="12700" algn="ctr">
            <a:solidFill>
              <a:schemeClr val="tx1"/>
            </a:solidFill>
            <a:prstDash val="sysDot"/>
            <a:miter lim="800000"/>
            <a:headEnd/>
            <a:tailEnd type="none" w="lg" len="lg"/>
          </a:ln>
        </p:spPr>
        <p:txBody>
          <a:bodyPr wrap="none" anchor="ctr"/>
          <a:lstStyle/>
          <a:p>
            <a:endParaRPr lang="nb-NO"/>
          </a:p>
        </p:txBody>
      </p:sp>
      <p:sp>
        <p:nvSpPr>
          <p:cNvPr id="1249284" name="Rectangle 4"/>
          <p:cNvSpPr>
            <a:spLocks noChangeArrowheads="1"/>
          </p:cNvSpPr>
          <p:nvPr/>
        </p:nvSpPr>
        <p:spPr bwMode="auto">
          <a:xfrm>
            <a:off x="500063" y="2846388"/>
            <a:ext cx="1512887" cy="215900"/>
          </a:xfrm>
          <a:prstGeom prst="rect">
            <a:avLst/>
          </a:prstGeom>
          <a:solidFill>
            <a:srgbClr val="C0C0C0"/>
          </a:solidFill>
          <a:ln w="12700" algn="ctr">
            <a:solidFill>
              <a:schemeClr val="tx1"/>
            </a:solidFill>
            <a:prstDash val="sysDot"/>
            <a:miter lim="800000"/>
            <a:headEnd/>
            <a:tailEnd type="none" w="lg" len="lg"/>
          </a:ln>
        </p:spPr>
        <p:txBody>
          <a:bodyPr wrap="none" anchor="ctr"/>
          <a:lstStyle/>
          <a:p>
            <a:endParaRPr lang="nb-NO"/>
          </a:p>
        </p:txBody>
      </p:sp>
      <p:sp>
        <p:nvSpPr>
          <p:cNvPr id="67589" name="Rectangle 5"/>
          <p:cNvSpPr>
            <a:spLocks noGrp="1" noChangeArrowheads="1"/>
          </p:cNvSpPr>
          <p:nvPr>
            <p:ph type="title"/>
          </p:nvPr>
        </p:nvSpPr>
        <p:spPr/>
        <p:txBody>
          <a:bodyPr/>
          <a:lstStyle/>
          <a:p>
            <a:pPr eaLnBrk="1" hangingPunct="1"/>
            <a:r>
              <a:rPr lang="en-US"/>
              <a:t>Windows Example: NTFS</a:t>
            </a:r>
          </a:p>
        </p:txBody>
      </p:sp>
      <p:sp>
        <p:nvSpPr>
          <p:cNvPr id="67590" name="Rectangle 6"/>
          <p:cNvSpPr>
            <a:spLocks noGrp="1" noChangeArrowheads="1"/>
          </p:cNvSpPr>
          <p:nvPr>
            <p:ph type="body" idx="1"/>
          </p:nvPr>
        </p:nvSpPr>
        <p:spPr/>
        <p:txBody>
          <a:bodyPr/>
          <a:lstStyle/>
          <a:p>
            <a:pPr eaLnBrk="1" hangingPunct="1"/>
            <a:r>
              <a:rPr lang="en-US" sz="2400"/>
              <a:t>Each partition contains a </a:t>
            </a:r>
            <a:r>
              <a:rPr lang="en-US" sz="2400">
                <a:solidFill>
                  <a:schemeClr val="folHlink"/>
                </a:solidFill>
              </a:rPr>
              <a:t>master file table</a:t>
            </a:r>
            <a:r>
              <a:rPr lang="en-US" sz="2400"/>
              <a:t> (MFT)</a:t>
            </a:r>
          </a:p>
          <a:p>
            <a:pPr lvl="1" eaLnBrk="1" hangingPunct="1"/>
            <a:r>
              <a:rPr lang="en-US" sz="2000"/>
              <a:t>a linear sequence of 1 KB records</a:t>
            </a:r>
          </a:p>
          <a:p>
            <a:pPr lvl="1" eaLnBrk="1" hangingPunct="1"/>
            <a:r>
              <a:rPr lang="en-US" sz="2000"/>
              <a:t>each record describes a directory or a file (attributes and disk addresses)</a:t>
            </a:r>
          </a:p>
        </p:txBody>
      </p:sp>
      <p:sp>
        <p:nvSpPr>
          <p:cNvPr id="1249287" name="Rectangle 7"/>
          <p:cNvSpPr>
            <a:spLocks noChangeArrowheads="1"/>
          </p:cNvSpPr>
          <p:nvPr/>
        </p:nvSpPr>
        <p:spPr bwMode="auto">
          <a:xfrm>
            <a:off x="500063" y="47894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88" name="Rectangle 8"/>
          <p:cNvSpPr>
            <a:spLocks noChangeArrowheads="1"/>
          </p:cNvSpPr>
          <p:nvPr/>
        </p:nvSpPr>
        <p:spPr bwMode="auto">
          <a:xfrm>
            <a:off x="500063" y="54371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89" name="Rectangle 9"/>
          <p:cNvSpPr>
            <a:spLocks noChangeArrowheads="1"/>
          </p:cNvSpPr>
          <p:nvPr/>
        </p:nvSpPr>
        <p:spPr bwMode="auto">
          <a:xfrm>
            <a:off x="500063" y="56530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0" name="Rectangle 10"/>
          <p:cNvSpPr>
            <a:spLocks noChangeArrowheads="1"/>
          </p:cNvSpPr>
          <p:nvPr/>
        </p:nvSpPr>
        <p:spPr bwMode="auto">
          <a:xfrm>
            <a:off x="500063" y="58689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1" name="Rectangle 11"/>
          <p:cNvSpPr>
            <a:spLocks noChangeArrowheads="1"/>
          </p:cNvSpPr>
          <p:nvPr/>
        </p:nvSpPr>
        <p:spPr bwMode="auto">
          <a:xfrm>
            <a:off x="500063" y="60848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2" name="Rectangle 12"/>
          <p:cNvSpPr>
            <a:spLocks noChangeArrowheads="1"/>
          </p:cNvSpPr>
          <p:nvPr/>
        </p:nvSpPr>
        <p:spPr bwMode="auto">
          <a:xfrm>
            <a:off x="500063" y="6302375"/>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3" name="Rectangle 13"/>
          <p:cNvSpPr>
            <a:spLocks noChangeArrowheads="1"/>
          </p:cNvSpPr>
          <p:nvPr/>
        </p:nvSpPr>
        <p:spPr bwMode="auto">
          <a:xfrm>
            <a:off x="500063" y="50053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4" name="Rectangle 14"/>
          <p:cNvSpPr>
            <a:spLocks noChangeArrowheads="1"/>
          </p:cNvSpPr>
          <p:nvPr/>
        </p:nvSpPr>
        <p:spPr bwMode="auto">
          <a:xfrm>
            <a:off x="500063" y="26304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5" name="Rectangle 15"/>
          <p:cNvSpPr>
            <a:spLocks noChangeArrowheads="1"/>
          </p:cNvSpPr>
          <p:nvPr/>
        </p:nvSpPr>
        <p:spPr bwMode="auto">
          <a:xfrm>
            <a:off x="500063" y="34940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6" name="Rectangle 16"/>
          <p:cNvSpPr>
            <a:spLocks noChangeArrowheads="1"/>
          </p:cNvSpPr>
          <p:nvPr/>
        </p:nvSpPr>
        <p:spPr bwMode="auto">
          <a:xfrm>
            <a:off x="500063" y="37099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7" name="Rectangle 17"/>
          <p:cNvSpPr>
            <a:spLocks noChangeArrowheads="1"/>
          </p:cNvSpPr>
          <p:nvPr/>
        </p:nvSpPr>
        <p:spPr bwMode="auto">
          <a:xfrm>
            <a:off x="500063" y="39258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8" name="Rectangle 18"/>
          <p:cNvSpPr>
            <a:spLocks noChangeArrowheads="1"/>
          </p:cNvSpPr>
          <p:nvPr/>
        </p:nvSpPr>
        <p:spPr bwMode="auto">
          <a:xfrm>
            <a:off x="500063" y="41417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299" name="Rectangle 19"/>
          <p:cNvSpPr>
            <a:spLocks noChangeArrowheads="1"/>
          </p:cNvSpPr>
          <p:nvPr/>
        </p:nvSpPr>
        <p:spPr bwMode="auto">
          <a:xfrm>
            <a:off x="500063" y="43576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0" name="Rectangle 20"/>
          <p:cNvSpPr>
            <a:spLocks noChangeArrowheads="1"/>
          </p:cNvSpPr>
          <p:nvPr/>
        </p:nvSpPr>
        <p:spPr bwMode="auto">
          <a:xfrm>
            <a:off x="500063" y="30622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1" name="Rectangle 21"/>
          <p:cNvSpPr>
            <a:spLocks noChangeArrowheads="1"/>
          </p:cNvSpPr>
          <p:nvPr/>
        </p:nvSpPr>
        <p:spPr bwMode="auto">
          <a:xfrm>
            <a:off x="500063" y="3278188"/>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2" name="AutoShape 22"/>
          <p:cNvSpPr>
            <a:spLocks/>
          </p:cNvSpPr>
          <p:nvPr/>
        </p:nvSpPr>
        <p:spPr bwMode="auto">
          <a:xfrm>
            <a:off x="2081213" y="4997450"/>
            <a:ext cx="133350" cy="1519238"/>
          </a:xfrm>
          <a:prstGeom prst="rightBrace">
            <a:avLst>
              <a:gd name="adj1" fmla="val 94941"/>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nb-NO"/>
          </a:p>
        </p:txBody>
      </p:sp>
      <p:sp>
        <p:nvSpPr>
          <p:cNvPr id="1249303" name="Text Box 23"/>
          <p:cNvSpPr txBox="1">
            <a:spLocks noChangeArrowheads="1"/>
          </p:cNvSpPr>
          <p:nvPr/>
        </p:nvSpPr>
        <p:spPr bwMode="auto">
          <a:xfrm>
            <a:off x="2155825" y="5487988"/>
            <a:ext cx="1736725"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400" b="0"/>
              <a:t>first 16 reserved for</a:t>
            </a:r>
          </a:p>
          <a:p>
            <a:r>
              <a:rPr lang="en-US" sz="1400" b="0"/>
              <a:t>NTFS metadata</a:t>
            </a:r>
          </a:p>
        </p:txBody>
      </p:sp>
      <p:sp>
        <p:nvSpPr>
          <p:cNvPr id="1249304" name="Rectangle 24"/>
          <p:cNvSpPr>
            <a:spLocks noChangeArrowheads="1"/>
          </p:cNvSpPr>
          <p:nvPr/>
        </p:nvSpPr>
        <p:spPr bwMode="auto">
          <a:xfrm>
            <a:off x="3059113" y="3036888"/>
            <a:ext cx="5976937" cy="468312"/>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
        <p:nvSpPr>
          <p:cNvPr id="1249305" name="Text Box 25"/>
          <p:cNvSpPr txBox="1">
            <a:spLocks noChangeArrowheads="1"/>
          </p:cNvSpPr>
          <p:nvPr/>
        </p:nvSpPr>
        <p:spPr bwMode="auto">
          <a:xfrm rot="2650051">
            <a:off x="2411413" y="2581275"/>
            <a:ext cx="966787"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record header</a:t>
            </a:r>
          </a:p>
        </p:txBody>
      </p:sp>
      <p:sp>
        <p:nvSpPr>
          <p:cNvPr id="1249306" name="Rectangle 26"/>
          <p:cNvSpPr>
            <a:spLocks noChangeArrowheads="1"/>
          </p:cNvSpPr>
          <p:nvPr/>
        </p:nvSpPr>
        <p:spPr bwMode="auto">
          <a:xfrm>
            <a:off x="3059113" y="3036888"/>
            <a:ext cx="144462" cy="468312"/>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249307" name="Text Box 27"/>
          <p:cNvSpPr txBox="1">
            <a:spLocks noChangeArrowheads="1"/>
          </p:cNvSpPr>
          <p:nvPr/>
        </p:nvSpPr>
        <p:spPr bwMode="auto">
          <a:xfrm rot="2650051">
            <a:off x="2713038" y="2597150"/>
            <a:ext cx="922337"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standard info</a:t>
            </a:r>
          </a:p>
        </p:txBody>
      </p:sp>
      <p:sp>
        <p:nvSpPr>
          <p:cNvPr id="1249308" name="Rectangle 28"/>
          <p:cNvSpPr>
            <a:spLocks noChangeArrowheads="1"/>
          </p:cNvSpPr>
          <p:nvPr/>
        </p:nvSpPr>
        <p:spPr bwMode="auto">
          <a:xfrm>
            <a:off x="3200400" y="3036888"/>
            <a:ext cx="401638" cy="468312"/>
          </a:xfrm>
          <a:prstGeom prst="rect">
            <a:avLst/>
          </a:prstGeom>
          <a:solidFill>
            <a:srgbClr val="CCECFF"/>
          </a:solidFill>
          <a:ln w="9525">
            <a:solidFill>
              <a:schemeClr val="tx1"/>
            </a:solidFill>
            <a:miter lim="800000"/>
            <a:headEnd/>
            <a:tailEnd/>
          </a:ln>
        </p:spPr>
        <p:txBody>
          <a:bodyPr wrap="none" anchor="ctr"/>
          <a:lstStyle/>
          <a:p>
            <a:endParaRPr lang="nb-NO"/>
          </a:p>
        </p:txBody>
      </p:sp>
      <p:sp>
        <p:nvSpPr>
          <p:cNvPr id="1249309" name="Text Box 29"/>
          <p:cNvSpPr txBox="1">
            <a:spLocks noChangeArrowheads="1"/>
          </p:cNvSpPr>
          <p:nvPr/>
        </p:nvSpPr>
        <p:spPr bwMode="auto">
          <a:xfrm rot="2650051">
            <a:off x="3276600" y="2674938"/>
            <a:ext cx="6985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file name</a:t>
            </a:r>
          </a:p>
        </p:txBody>
      </p:sp>
      <p:sp>
        <p:nvSpPr>
          <p:cNvPr id="1249310" name="Rectangle 30"/>
          <p:cNvSpPr>
            <a:spLocks noChangeArrowheads="1"/>
          </p:cNvSpPr>
          <p:nvPr/>
        </p:nvSpPr>
        <p:spPr bwMode="auto">
          <a:xfrm>
            <a:off x="3598863" y="3036888"/>
            <a:ext cx="401637" cy="468312"/>
          </a:xfrm>
          <a:prstGeom prst="rect">
            <a:avLst/>
          </a:prstGeom>
          <a:solidFill>
            <a:srgbClr val="66CCFF"/>
          </a:solidFill>
          <a:ln w="9525">
            <a:solidFill>
              <a:schemeClr val="tx1"/>
            </a:solidFill>
            <a:miter lim="800000"/>
            <a:headEnd/>
            <a:tailEnd/>
          </a:ln>
        </p:spPr>
        <p:txBody>
          <a:bodyPr wrap="none" anchor="ctr"/>
          <a:lstStyle/>
          <a:p>
            <a:endParaRPr lang="nb-NO"/>
          </a:p>
        </p:txBody>
      </p:sp>
      <p:sp>
        <p:nvSpPr>
          <p:cNvPr id="1249311" name="Text Box 31"/>
          <p:cNvSpPr txBox="1">
            <a:spLocks noChangeArrowheads="1"/>
          </p:cNvSpPr>
          <p:nvPr/>
        </p:nvSpPr>
        <p:spPr bwMode="auto">
          <a:xfrm rot="2650051">
            <a:off x="3462338" y="2619375"/>
            <a:ext cx="8572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data header</a:t>
            </a:r>
          </a:p>
        </p:txBody>
      </p:sp>
      <p:sp>
        <p:nvSpPr>
          <p:cNvPr id="1249312" name="Rectangle 32"/>
          <p:cNvSpPr>
            <a:spLocks noChangeArrowheads="1"/>
          </p:cNvSpPr>
          <p:nvPr/>
        </p:nvSpPr>
        <p:spPr bwMode="auto">
          <a:xfrm>
            <a:off x="3995738" y="3036888"/>
            <a:ext cx="144462" cy="468312"/>
          </a:xfrm>
          <a:prstGeom prst="rect">
            <a:avLst/>
          </a:prstGeom>
          <a:solidFill>
            <a:schemeClr val="folHlink"/>
          </a:solidFill>
          <a:ln w="9525">
            <a:solidFill>
              <a:schemeClr val="tx1"/>
            </a:solidFill>
            <a:miter lim="800000"/>
            <a:headEnd/>
            <a:tailEnd/>
          </a:ln>
        </p:spPr>
        <p:txBody>
          <a:bodyPr wrap="none" anchor="ctr"/>
          <a:lstStyle/>
          <a:p>
            <a:endParaRPr lang="nb-NO"/>
          </a:p>
        </p:txBody>
      </p:sp>
      <p:grpSp>
        <p:nvGrpSpPr>
          <p:cNvPr id="2" name="Group 33"/>
          <p:cNvGrpSpPr>
            <a:grpSpLocks/>
          </p:cNvGrpSpPr>
          <p:nvPr/>
        </p:nvGrpSpPr>
        <p:grpSpPr bwMode="auto">
          <a:xfrm>
            <a:off x="3959225" y="2439988"/>
            <a:ext cx="5041900" cy="244475"/>
            <a:chOff x="2494" y="1575"/>
            <a:chExt cx="3176" cy="154"/>
          </a:xfrm>
        </p:grpSpPr>
        <p:sp>
          <p:nvSpPr>
            <p:cNvPr id="67657" name="Line 34"/>
            <p:cNvSpPr>
              <a:spLocks noChangeShapeType="1"/>
            </p:cNvSpPr>
            <p:nvPr/>
          </p:nvSpPr>
          <p:spPr bwMode="auto">
            <a:xfrm>
              <a:off x="2494" y="1661"/>
              <a:ext cx="317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67658" name="Text Box 35"/>
            <p:cNvSpPr txBox="1">
              <a:spLocks noChangeArrowheads="1"/>
            </p:cNvSpPr>
            <p:nvPr/>
          </p:nvSpPr>
          <p:spPr bwMode="auto">
            <a:xfrm>
              <a:off x="3572" y="1575"/>
              <a:ext cx="896" cy="1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t>info about data blocks</a:t>
              </a:r>
            </a:p>
          </p:txBody>
        </p:sp>
      </p:grpSp>
      <p:sp>
        <p:nvSpPr>
          <p:cNvPr id="1249316" name="Rectangle 36"/>
          <p:cNvSpPr>
            <a:spLocks noChangeArrowheads="1"/>
          </p:cNvSpPr>
          <p:nvPr/>
        </p:nvSpPr>
        <p:spPr bwMode="auto">
          <a:xfrm>
            <a:off x="4140200" y="3036888"/>
            <a:ext cx="4392613" cy="468312"/>
          </a:xfrm>
          <a:prstGeom prst="rect">
            <a:avLst/>
          </a:prstGeom>
          <a:solidFill>
            <a:srgbClr val="DDDDDD"/>
          </a:solidFill>
          <a:ln w="9525">
            <a:solidFill>
              <a:schemeClr val="tx1"/>
            </a:solidFill>
            <a:miter lim="800000"/>
            <a:headEnd/>
            <a:tailEnd/>
          </a:ln>
        </p:spPr>
        <p:txBody>
          <a:bodyPr wrap="none" anchor="ctr"/>
          <a:lstStyle/>
          <a:p>
            <a:pPr algn="ctr"/>
            <a:r>
              <a:rPr lang="en-US" sz="1400" b="0"/>
              <a:t>…data…</a:t>
            </a:r>
          </a:p>
        </p:txBody>
      </p:sp>
      <p:sp>
        <p:nvSpPr>
          <p:cNvPr id="1249317" name="Text Box 37"/>
          <p:cNvSpPr txBox="1">
            <a:spLocks noChangeArrowheads="1"/>
          </p:cNvSpPr>
          <p:nvPr/>
        </p:nvSpPr>
        <p:spPr bwMode="auto">
          <a:xfrm>
            <a:off x="3725863" y="4622800"/>
            <a:ext cx="5291137" cy="177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spcAft>
                <a:spcPct val="50000"/>
              </a:spcAft>
            </a:pPr>
            <a:r>
              <a:rPr lang="en-US" sz="2000" b="0"/>
              <a:t>A file can be …</a:t>
            </a:r>
            <a:endParaRPr lang="en-US" sz="1600" b="0"/>
          </a:p>
          <a:p>
            <a:pPr>
              <a:spcAft>
                <a:spcPct val="50000"/>
              </a:spcAft>
              <a:buFontTx/>
              <a:buChar char="•"/>
            </a:pPr>
            <a:r>
              <a:rPr lang="en-US" sz="1600" b="0"/>
              <a:t> stored </a:t>
            </a:r>
            <a:r>
              <a:rPr lang="en-US" sz="1600" b="0">
                <a:solidFill>
                  <a:schemeClr val="folHlink"/>
                </a:solidFill>
              </a:rPr>
              <a:t>within the record</a:t>
            </a:r>
            <a:r>
              <a:rPr lang="en-US" sz="1600" b="0"/>
              <a:t> (immediate file, &lt; few 100 B)</a:t>
            </a:r>
          </a:p>
          <a:p>
            <a:pPr>
              <a:spcAft>
                <a:spcPct val="50000"/>
              </a:spcAft>
              <a:buFontTx/>
              <a:buChar char="•"/>
            </a:pPr>
            <a:r>
              <a:rPr lang="en-US" sz="1600" b="0"/>
              <a:t> represented by disk block addresses (which hold data):</a:t>
            </a:r>
            <a:br>
              <a:rPr lang="en-US" sz="1600" b="0"/>
            </a:br>
            <a:r>
              <a:rPr lang="en-US" sz="1600" b="0"/>
              <a:t>  </a:t>
            </a:r>
            <a:r>
              <a:rPr lang="en-US" sz="800" b="0"/>
              <a:t> </a:t>
            </a:r>
            <a:r>
              <a:rPr lang="en-US" sz="1600">
                <a:solidFill>
                  <a:schemeClr val="folHlink"/>
                </a:solidFill>
              </a:rPr>
              <a:t>runs</a:t>
            </a:r>
            <a:r>
              <a:rPr lang="en-US" sz="1600" b="0"/>
              <a:t> of consecutive blocks (&lt;addr, no&gt;, like extents)</a:t>
            </a:r>
          </a:p>
          <a:p>
            <a:pPr>
              <a:spcAft>
                <a:spcPct val="50000"/>
              </a:spcAft>
              <a:buFontTx/>
              <a:buChar char="•"/>
            </a:pPr>
            <a:r>
              <a:rPr lang="en-US" sz="1600" b="0"/>
              <a:t> use several records if more runs are needed</a:t>
            </a:r>
          </a:p>
        </p:txBody>
      </p:sp>
      <p:grpSp>
        <p:nvGrpSpPr>
          <p:cNvPr id="3" name="Group 38"/>
          <p:cNvGrpSpPr>
            <a:grpSpLocks/>
          </p:cNvGrpSpPr>
          <p:nvPr/>
        </p:nvGrpSpPr>
        <p:grpSpPr bwMode="auto">
          <a:xfrm>
            <a:off x="4140200" y="2840038"/>
            <a:ext cx="647700" cy="665162"/>
            <a:chOff x="2631" y="1789"/>
            <a:chExt cx="408" cy="419"/>
          </a:xfrm>
        </p:grpSpPr>
        <p:grpSp>
          <p:nvGrpSpPr>
            <p:cNvPr id="67653" name="Group 39"/>
            <p:cNvGrpSpPr>
              <a:grpSpLocks/>
            </p:cNvGrpSpPr>
            <p:nvPr/>
          </p:nvGrpSpPr>
          <p:grpSpPr bwMode="auto">
            <a:xfrm>
              <a:off x="2631" y="1913"/>
              <a:ext cx="408" cy="295"/>
              <a:chOff x="2608" y="2500"/>
              <a:chExt cx="408" cy="295"/>
            </a:xfrm>
          </p:grpSpPr>
          <p:sp>
            <p:nvSpPr>
              <p:cNvPr id="67655" name="Rectangle 40"/>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20</a:t>
                </a:r>
              </a:p>
            </p:txBody>
          </p:sp>
          <p:sp>
            <p:nvSpPr>
              <p:cNvPr id="67656" name="Rectangle 41"/>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4</a:t>
                </a:r>
              </a:p>
            </p:txBody>
          </p:sp>
        </p:grpSp>
        <p:sp>
          <p:nvSpPr>
            <p:cNvPr id="67654" name="Text Box 42"/>
            <p:cNvSpPr txBox="1">
              <a:spLocks noChangeArrowheads="1"/>
            </p:cNvSpPr>
            <p:nvPr/>
          </p:nvSpPr>
          <p:spPr bwMode="auto">
            <a:xfrm>
              <a:off x="2693" y="1789"/>
              <a:ext cx="284"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pPr algn="ctr"/>
              <a:r>
                <a:rPr lang="en-US" sz="900" b="0">
                  <a:solidFill>
                    <a:schemeClr val="folHlink"/>
                  </a:solidFill>
                </a:rPr>
                <a:t>run 1</a:t>
              </a:r>
            </a:p>
          </p:txBody>
        </p:sp>
      </p:grpSp>
      <p:grpSp>
        <p:nvGrpSpPr>
          <p:cNvPr id="5" name="Group 43"/>
          <p:cNvGrpSpPr>
            <a:grpSpLocks/>
          </p:cNvGrpSpPr>
          <p:nvPr/>
        </p:nvGrpSpPr>
        <p:grpSpPr bwMode="auto">
          <a:xfrm>
            <a:off x="4787900" y="2840038"/>
            <a:ext cx="647700" cy="665162"/>
            <a:chOff x="3039" y="1789"/>
            <a:chExt cx="408" cy="419"/>
          </a:xfrm>
        </p:grpSpPr>
        <p:grpSp>
          <p:nvGrpSpPr>
            <p:cNvPr id="67649" name="Group 44"/>
            <p:cNvGrpSpPr>
              <a:grpSpLocks/>
            </p:cNvGrpSpPr>
            <p:nvPr/>
          </p:nvGrpSpPr>
          <p:grpSpPr bwMode="auto">
            <a:xfrm>
              <a:off x="3039" y="1913"/>
              <a:ext cx="408" cy="295"/>
              <a:chOff x="2608" y="2500"/>
              <a:chExt cx="408" cy="295"/>
            </a:xfrm>
          </p:grpSpPr>
          <p:sp>
            <p:nvSpPr>
              <p:cNvPr id="67651" name="Rectangle 45"/>
              <p:cNvSpPr>
                <a:spLocks noChangeArrowheads="1"/>
              </p:cNvSpPr>
              <p:nvPr/>
            </p:nvSpPr>
            <p:spPr bwMode="auto">
              <a:xfrm>
                <a:off x="2608" y="2500"/>
                <a:ext cx="204" cy="295"/>
              </a:xfrm>
              <a:prstGeom prst="rect">
                <a:avLst/>
              </a:prstGeom>
              <a:solidFill>
                <a:srgbClr val="FF9900"/>
              </a:solidFill>
              <a:ln w="9525">
                <a:solidFill>
                  <a:schemeClr val="tx1"/>
                </a:solidFill>
                <a:miter lim="800000"/>
                <a:headEnd/>
                <a:tailEnd/>
              </a:ln>
            </p:spPr>
            <p:txBody>
              <a:bodyPr wrap="none" anchor="ctr"/>
              <a:lstStyle/>
              <a:p>
                <a:pPr algn="ctr"/>
                <a:r>
                  <a:rPr lang="en-US" sz="1400"/>
                  <a:t>30</a:t>
                </a:r>
              </a:p>
            </p:txBody>
          </p:sp>
          <p:sp>
            <p:nvSpPr>
              <p:cNvPr id="67652" name="Rectangle 46"/>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2</a:t>
                </a:r>
              </a:p>
            </p:txBody>
          </p:sp>
        </p:grpSp>
        <p:sp>
          <p:nvSpPr>
            <p:cNvPr id="67650" name="Text Box 47"/>
            <p:cNvSpPr txBox="1">
              <a:spLocks noChangeArrowheads="1"/>
            </p:cNvSpPr>
            <p:nvPr/>
          </p:nvSpPr>
          <p:spPr bwMode="auto">
            <a:xfrm>
              <a:off x="3101" y="1789"/>
              <a:ext cx="284"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 2</a:t>
              </a:r>
            </a:p>
          </p:txBody>
        </p:sp>
      </p:grpSp>
      <p:grpSp>
        <p:nvGrpSpPr>
          <p:cNvPr id="7" name="Group 48"/>
          <p:cNvGrpSpPr>
            <a:grpSpLocks/>
          </p:cNvGrpSpPr>
          <p:nvPr/>
        </p:nvGrpSpPr>
        <p:grpSpPr bwMode="auto">
          <a:xfrm>
            <a:off x="5435600" y="2840038"/>
            <a:ext cx="647700" cy="665162"/>
            <a:chOff x="3447" y="1789"/>
            <a:chExt cx="408" cy="419"/>
          </a:xfrm>
        </p:grpSpPr>
        <p:grpSp>
          <p:nvGrpSpPr>
            <p:cNvPr id="67645" name="Group 49"/>
            <p:cNvGrpSpPr>
              <a:grpSpLocks/>
            </p:cNvGrpSpPr>
            <p:nvPr/>
          </p:nvGrpSpPr>
          <p:grpSpPr bwMode="auto">
            <a:xfrm>
              <a:off x="3447" y="1913"/>
              <a:ext cx="408" cy="295"/>
              <a:chOff x="2608" y="2500"/>
              <a:chExt cx="408" cy="295"/>
            </a:xfrm>
          </p:grpSpPr>
          <p:sp>
            <p:nvSpPr>
              <p:cNvPr id="67647" name="Rectangle 50"/>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74</a:t>
                </a:r>
              </a:p>
            </p:txBody>
          </p:sp>
          <p:sp>
            <p:nvSpPr>
              <p:cNvPr id="67648" name="Rectangle 51"/>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7</a:t>
                </a:r>
              </a:p>
            </p:txBody>
          </p:sp>
        </p:grpSp>
        <p:sp>
          <p:nvSpPr>
            <p:cNvPr id="67646" name="Text Box 52"/>
            <p:cNvSpPr txBox="1">
              <a:spLocks noChangeArrowheads="1"/>
            </p:cNvSpPr>
            <p:nvPr/>
          </p:nvSpPr>
          <p:spPr bwMode="auto">
            <a:xfrm>
              <a:off x="3509" y="1789"/>
              <a:ext cx="284"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 3</a:t>
              </a:r>
            </a:p>
          </p:txBody>
        </p:sp>
      </p:grpSp>
      <p:sp>
        <p:nvSpPr>
          <p:cNvPr id="1249333" name="Text Box 53"/>
          <p:cNvSpPr txBox="1">
            <a:spLocks noChangeArrowheads="1"/>
          </p:cNvSpPr>
          <p:nvPr/>
        </p:nvSpPr>
        <p:spPr bwMode="auto">
          <a:xfrm rot="2650051">
            <a:off x="8516938" y="3141663"/>
            <a:ext cx="592137"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t>unused</a:t>
            </a:r>
          </a:p>
        </p:txBody>
      </p:sp>
      <p:sp>
        <p:nvSpPr>
          <p:cNvPr id="1249334" name="Text Box 54"/>
          <p:cNvSpPr txBox="1">
            <a:spLocks noChangeArrowheads="1"/>
          </p:cNvSpPr>
          <p:nvPr/>
        </p:nvSpPr>
        <p:spPr bwMode="auto">
          <a:xfrm>
            <a:off x="1979613" y="4365625"/>
            <a:ext cx="11049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24 - base record</a:t>
            </a:r>
          </a:p>
        </p:txBody>
      </p:sp>
      <p:sp>
        <p:nvSpPr>
          <p:cNvPr id="1249335" name="Text Box 55"/>
          <p:cNvSpPr txBox="1">
            <a:spLocks noChangeArrowheads="1"/>
          </p:cNvSpPr>
          <p:nvPr/>
        </p:nvSpPr>
        <p:spPr bwMode="auto">
          <a:xfrm>
            <a:off x="1979613" y="3897313"/>
            <a:ext cx="163512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26 - first extension record</a:t>
            </a:r>
          </a:p>
        </p:txBody>
      </p:sp>
      <p:sp>
        <p:nvSpPr>
          <p:cNvPr id="1249336" name="Text Box 56"/>
          <p:cNvSpPr txBox="1">
            <a:spLocks noChangeArrowheads="1"/>
          </p:cNvSpPr>
          <p:nvPr/>
        </p:nvSpPr>
        <p:spPr bwMode="auto">
          <a:xfrm>
            <a:off x="1979613" y="3681413"/>
            <a:ext cx="181292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1000" b="0">
                <a:solidFill>
                  <a:schemeClr val="folHlink"/>
                </a:solidFill>
              </a:rPr>
              <a:t>27 - second extension record</a:t>
            </a:r>
          </a:p>
        </p:txBody>
      </p:sp>
      <p:grpSp>
        <p:nvGrpSpPr>
          <p:cNvPr id="9" name="Group 57"/>
          <p:cNvGrpSpPr>
            <a:grpSpLocks/>
          </p:cNvGrpSpPr>
          <p:nvPr/>
        </p:nvGrpSpPr>
        <p:grpSpPr bwMode="auto">
          <a:xfrm>
            <a:off x="5724525" y="2840038"/>
            <a:ext cx="647700" cy="665162"/>
            <a:chOff x="3447" y="1789"/>
            <a:chExt cx="408" cy="419"/>
          </a:xfrm>
        </p:grpSpPr>
        <p:grpSp>
          <p:nvGrpSpPr>
            <p:cNvPr id="67641" name="Group 58"/>
            <p:cNvGrpSpPr>
              <a:grpSpLocks/>
            </p:cNvGrpSpPr>
            <p:nvPr/>
          </p:nvGrpSpPr>
          <p:grpSpPr bwMode="auto">
            <a:xfrm>
              <a:off x="3447" y="1913"/>
              <a:ext cx="408" cy="295"/>
              <a:chOff x="2608" y="2500"/>
              <a:chExt cx="408" cy="295"/>
            </a:xfrm>
          </p:grpSpPr>
          <p:sp>
            <p:nvSpPr>
              <p:cNvPr id="67643" name="Rectangle 59"/>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10</a:t>
                </a:r>
              </a:p>
            </p:txBody>
          </p:sp>
          <p:sp>
            <p:nvSpPr>
              <p:cNvPr id="67644" name="Rectangle 60"/>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2</a:t>
                </a:r>
              </a:p>
            </p:txBody>
          </p:sp>
        </p:grpSp>
        <p:sp>
          <p:nvSpPr>
            <p:cNvPr id="67642" name="Text Box 61"/>
            <p:cNvSpPr txBox="1">
              <a:spLocks noChangeArrowheads="1"/>
            </p:cNvSpPr>
            <p:nvPr/>
          </p:nvSpPr>
          <p:spPr bwMode="auto">
            <a:xfrm>
              <a:off x="3509" y="1789"/>
              <a:ext cx="284"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 1</a:t>
              </a:r>
            </a:p>
          </p:txBody>
        </p:sp>
      </p:grpSp>
      <p:grpSp>
        <p:nvGrpSpPr>
          <p:cNvPr id="11" name="Group 62"/>
          <p:cNvGrpSpPr>
            <a:grpSpLocks/>
          </p:cNvGrpSpPr>
          <p:nvPr/>
        </p:nvGrpSpPr>
        <p:grpSpPr bwMode="auto">
          <a:xfrm>
            <a:off x="8388350" y="2840038"/>
            <a:ext cx="647700" cy="665162"/>
            <a:chOff x="3447" y="1789"/>
            <a:chExt cx="408" cy="419"/>
          </a:xfrm>
        </p:grpSpPr>
        <p:grpSp>
          <p:nvGrpSpPr>
            <p:cNvPr id="67637" name="Group 63"/>
            <p:cNvGrpSpPr>
              <a:grpSpLocks/>
            </p:cNvGrpSpPr>
            <p:nvPr/>
          </p:nvGrpSpPr>
          <p:grpSpPr bwMode="auto">
            <a:xfrm>
              <a:off x="3447" y="1913"/>
              <a:ext cx="408" cy="295"/>
              <a:chOff x="2608" y="2500"/>
              <a:chExt cx="408" cy="295"/>
            </a:xfrm>
          </p:grpSpPr>
          <p:sp>
            <p:nvSpPr>
              <p:cNvPr id="67639" name="Rectangle 64"/>
              <p:cNvSpPr>
                <a:spLocks noChangeArrowheads="1"/>
              </p:cNvSpPr>
              <p:nvPr/>
            </p:nvSpPr>
            <p:spPr bwMode="auto">
              <a:xfrm>
                <a:off x="2608"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a:t>78</a:t>
                </a:r>
              </a:p>
            </p:txBody>
          </p:sp>
          <p:sp>
            <p:nvSpPr>
              <p:cNvPr id="67640" name="Rectangle 65"/>
              <p:cNvSpPr>
                <a:spLocks noChangeArrowheads="1"/>
              </p:cNvSpPr>
              <p:nvPr/>
            </p:nvSpPr>
            <p:spPr bwMode="auto">
              <a:xfrm>
                <a:off x="2812" y="2500"/>
                <a:ext cx="204" cy="295"/>
              </a:xfrm>
              <a:prstGeom prst="rect">
                <a:avLst/>
              </a:prstGeom>
              <a:solidFill>
                <a:srgbClr val="FF9933"/>
              </a:solidFill>
              <a:ln w="9525">
                <a:solidFill>
                  <a:schemeClr val="tx1"/>
                </a:solidFill>
                <a:miter lim="800000"/>
                <a:headEnd/>
                <a:tailEnd/>
              </a:ln>
            </p:spPr>
            <p:txBody>
              <a:bodyPr wrap="none" anchor="ctr"/>
              <a:lstStyle/>
              <a:p>
                <a:pPr algn="ctr"/>
                <a:r>
                  <a:rPr lang="en-US" sz="1400" b="0"/>
                  <a:t>3</a:t>
                </a:r>
              </a:p>
            </p:txBody>
          </p:sp>
        </p:grpSp>
        <p:sp>
          <p:nvSpPr>
            <p:cNvPr id="67638" name="Text Box 66"/>
            <p:cNvSpPr txBox="1">
              <a:spLocks noChangeArrowheads="1"/>
            </p:cNvSpPr>
            <p:nvPr/>
          </p:nvSpPr>
          <p:spPr bwMode="auto">
            <a:xfrm>
              <a:off x="3509" y="1789"/>
              <a:ext cx="286"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run</a:t>
              </a:r>
              <a:r>
                <a:rPr lang="en-US" sz="900" i="1">
                  <a:solidFill>
                    <a:schemeClr val="folHlink"/>
                  </a:solidFill>
                </a:rPr>
                <a:t> k</a:t>
              </a:r>
            </a:p>
          </p:txBody>
        </p:sp>
      </p:grpSp>
      <p:grpSp>
        <p:nvGrpSpPr>
          <p:cNvPr id="13" name="Group 67"/>
          <p:cNvGrpSpPr>
            <a:grpSpLocks/>
          </p:cNvGrpSpPr>
          <p:nvPr/>
        </p:nvGrpSpPr>
        <p:grpSpPr bwMode="auto">
          <a:xfrm>
            <a:off x="4895850" y="2840038"/>
            <a:ext cx="890588" cy="665162"/>
            <a:chOff x="2661" y="2409"/>
            <a:chExt cx="561" cy="419"/>
          </a:xfrm>
        </p:grpSpPr>
        <p:sp>
          <p:nvSpPr>
            <p:cNvPr id="67635" name="Rectangle 68"/>
            <p:cNvSpPr>
              <a:spLocks noChangeArrowheads="1"/>
            </p:cNvSpPr>
            <p:nvPr/>
          </p:nvSpPr>
          <p:spPr bwMode="auto">
            <a:xfrm>
              <a:off x="2671" y="2533"/>
              <a:ext cx="517" cy="295"/>
            </a:xfrm>
            <a:prstGeom prst="rect">
              <a:avLst/>
            </a:prstGeom>
            <a:solidFill>
              <a:schemeClr val="accent2"/>
            </a:solidFill>
            <a:ln w="9525">
              <a:solidFill>
                <a:schemeClr val="tx1"/>
              </a:solidFill>
              <a:miter lim="800000"/>
              <a:headEnd/>
              <a:tailEnd/>
            </a:ln>
          </p:spPr>
          <p:txBody>
            <a:bodyPr wrap="none" anchor="ctr"/>
            <a:lstStyle/>
            <a:p>
              <a:pPr algn="ctr"/>
              <a:r>
                <a:rPr lang="en-US" sz="1400" b="0"/>
                <a:t>MFT 27</a:t>
              </a:r>
            </a:p>
          </p:txBody>
        </p:sp>
        <p:sp>
          <p:nvSpPr>
            <p:cNvPr id="67636" name="Text Box 69"/>
            <p:cNvSpPr txBox="1">
              <a:spLocks noChangeArrowheads="1"/>
            </p:cNvSpPr>
            <p:nvPr/>
          </p:nvSpPr>
          <p:spPr bwMode="auto">
            <a:xfrm>
              <a:off x="2661" y="2409"/>
              <a:ext cx="561"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2nd extension</a:t>
              </a:r>
            </a:p>
          </p:txBody>
        </p:sp>
      </p:grpSp>
      <p:grpSp>
        <p:nvGrpSpPr>
          <p:cNvPr id="14" name="Group 70"/>
          <p:cNvGrpSpPr>
            <a:grpSpLocks/>
          </p:cNvGrpSpPr>
          <p:nvPr/>
        </p:nvGrpSpPr>
        <p:grpSpPr bwMode="auto">
          <a:xfrm>
            <a:off x="4114800" y="2840038"/>
            <a:ext cx="852488" cy="665162"/>
            <a:chOff x="2661" y="2409"/>
            <a:chExt cx="537" cy="419"/>
          </a:xfrm>
        </p:grpSpPr>
        <p:sp>
          <p:nvSpPr>
            <p:cNvPr id="67633" name="Rectangle 71"/>
            <p:cNvSpPr>
              <a:spLocks noChangeArrowheads="1"/>
            </p:cNvSpPr>
            <p:nvPr/>
          </p:nvSpPr>
          <p:spPr bwMode="auto">
            <a:xfrm>
              <a:off x="2671" y="2533"/>
              <a:ext cx="517" cy="295"/>
            </a:xfrm>
            <a:prstGeom prst="rect">
              <a:avLst/>
            </a:prstGeom>
            <a:solidFill>
              <a:schemeClr val="accent2"/>
            </a:solidFill>
            <a:ln w="9525">
              <a:solidFill>
                <a:schemeClr val="tx1"/>
              </a:solidFill>
              <a:miter lim="800000"/>
              <a:headEnd/>
              <a:tailEnd/>
            </a:ln>
          </p:spPr>
          <p:txBody>
            <a:bodyPr wrap="none" anchor="ctr"/>
            <a:lstStyle/>
            <a:p>
              <a:pPr algn="ctr"/>
              <a:r>
                <a:rPr lang="en-US" sz="1400" b="0"/>
                <a:t>MFT 26</a:t>
              </a:r>
            </a:p>
          </p:txBody>
        </p:sp>
        <p:sp>
          <p:nvSpPr>
            <p:cNvPr id="67634" name="Text Box 72"/>
            <p:cNvSpPr txBox="1">
              <a:spLocks noChangeArrowheads="1"/>
            </p:cNvSpPr>
            <p:nvPr/>
          </p:nvSpPr>
          <p:spPr bwMode="auto">
            <a:xfrm>
              <a:off x="2661" y="2409"/>
              <a:ext cx="537"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pitchFamily="34" charset="0"/>
                </a:defRPr>
              </a:lvl1pPr>
              <a:lvl2pPr marL="742950" indent="-285750">
                <a:defRPr sz="3200" b="1">
                  <a:solidFill>
                    <a:schemeClr val="tx1"/>
                  </a:solidFill>
                  <a:latin typeface="Tahoma" pitchFamily="34" charset="0"/>
                </a:defRPr>
              </a:lvl2pPr>
              <a:lvl3pPr marL="1143000" indent="-228600">
                <a:defRPr sz="3200" b="1">
                  <a:solidFill>
                    <a:schemeClr val="tx1"/>
                  </a:solidFill>
                  <a:latin typeface="Tahoma" pitchFamily="34" charset="0"/>
                </a:defRPr>
              </a:lvl3pPr>
              <a:lvl4pPr marL="1600200" indent="-228600">
                <a:defRPr sz="3200" b="1">
                  <a:solidFill>
                    <a:schemeClr val="tx1"/>
                  </a:solidFill>
                  <a:latin typeface="Tahoma" pitchFamily="34" charset="0"/>
                </a:defRPr>
              </a:lvl4pPr>
              <a:lvl5pPr marL="2057400" indent="-228600">
                <a:defRPr sz="3200" b="1">
                  <a:solidFill>
                    <a:schemeClr val="tx1"/>
                  </a:solidFill>
                  <a:latin typeface="Tahoma" pitchFamily="34" charset="0"/>
                </a:defRPr>
              </a:lvl5pPr>
              <a:lvl6pPr marL="2514600" indent="-228600" eaLnBrk="0" fontAlgn="base" hangingPunct="0">
                <a:spcBef>
                  <a:spcPct val="0"/>
                </a:spcBef>
                <a:spcAft>
                  <a:spcPct val="0"/>
                </a:spcAft>
                <a:defRPr sz="3200" b="1">
                  <a:solidFill>
                    <a:schemeClr val="tx1"/>
                  </a:solidFill>
                  <a:latin typeface="Tahoma" pitchFamily="34" charset="0"/>
                </a:defRPr>
              </a:lvl6pPr>
              <a:lvl7pPr marL="2971800" indent="-228600" eaLnBrk="0" fontAlgn="base" hangingPunct="0">
                <a:spcBef>
                  <a:spcPct val="0"/>
                </a:spcBef>
                <a:spcAft>
                  <a:spcPct val="0"/>
                </a:spcAft>
                <a:defRPr sz="3200" b="1">
                  <a:solidFill>
                    <a:schemeClr val="tx1"/>
                  </a:solidFill>
                  <a:latin typeface="Tahoma" pitchFamily="34" charset="0"/>
                </a:defRPr>
              </a:lvl7pPr>
              <a:lvl8pPr marL="3429000" indent="-228600" eaLnBrk="0" fontAlgn="base" hangingPunct="0">
                <a:spcBef>
                  <a:spcPct val="0"/>
                </a:spcBef>
                <a:spcAft>
                  <a:spcPct val="0"/>
                </a:spcAft>
                <a:defRPr sz="3200" b="1">
                  <a:solidFill>
                    <a:schemeClr val="tx1"/>
                  </a:solidFill>
                  <a:latin typeface="Tahoma" pitchFamily="34" charset="0"/>
                </a:defRPr>
              </a:lvl8pPr>
              <a:lvl9pPr marL="3886200" indent="-228600" eaLnBrk="0" fontAlgn="base" hangingPunct="0">
                <a:spcBef>
                  <a:spcPct val="0"/>
                </a:spcBef>
                <a:spcAft>
                  <a:spcPct val="0"/>
                </a:spcAft>
                <a:defRPr sz="3200" b="1">
                  <a:solidFill>
                    <a:schemeClr val="tx1"/>
                  </a:solidFill>
                  <a:latin typeface="Tahoma" pitchFamily="34" charset="0"/>
                </a:defRPr>
              </a:lvl9pPr>
            </a:lstStyle>
            <a:p>
              <a:r>
                <a:rPr lang="en-US" sz="900" b="0">
                  <a:solidFill>
                    <a:schemeClr val="folHlink"/>
                  </a:solidFill>
                </a:rPr>
                <a:t>1st extension</a:t>
              </a:r>
            </a:p>
          </p:txBody>
        </p:sp>
      </p:grpSp>
      <p:sp>
        <p:nvSpPr>
          <p:cNvPr id="1249353" name="Rectangle 73"/>
          <p:cNvSpPr>
            <a:spLocks noChangeArrowheads="1"/>
          </p:cNvSpPr>
          <p:nvPr/>
        </p:nvSpPr>
        <p:spPr bwMode="auto">
          <a:xfrm>
            <a:off x="6372225" y="3038475"/>
            <a:ext cx="2016125" cy="466725"/>
          </a:xfrm>
          <a:prstGeom prst="rect">
            <a:avLst/>
          </a:prstGeom>
          <a:solidFill>
            <a:srgbClr val="FF9933"/>
          </a:solidFill>
          <a:ln w="9525">
            <a:solidFill>
              <a:schemeClr val="tx1"/>
            </a:solidFill>
            <a:miter lim="800000"/>
            <a:headEnd/>
            <a:tailEnd/>
          </a:ln>
        </p:spPr>
        <p:txBody>
          <a:bodyPr wrap="none" anchor="ctr"/>
          <a:lstStyle/>
          <a:p>
            <a:pPr algn="ctr"/>
            <a:r>
              <a:rPr lang="en-US" sz="1200" b="0"/>
              <a:t>run 2, run 3, …, run  k-1</a:t>
            </a:r>
          </a:p>
        </p:txBody>
      </p:sp>
      <p:sp>
        <p:nvSpPr>
          <p:cNvPr id="1249354" name="Rectangle 74"/>
          <p:cNvSpPr>
            <a:spLocks noChangeArrowheads="1"/>
          </p:cNvSpPr>
          <p:nvPr/>
        </p:nvSpPr>
        <p:spPr bwMode="auto">
          <a:xfrm>
            <a:off x="503238" y="4371975"/>
            <a:ext cx="1512887" cy="215900"/>
          </a:xfrm>
          <a:prstGeom prst="rect">
            <a:avLst/>
          </a:prstGeom>
          <a:solidFill>
            <a:srgbClr val="C0C0C0"/>
          </a:solidFill>
          <a:ln w="12700" algn="ctr">
            <a:solidFill>
              <a:schemeClr val="tx1"/>
            </a:solidFill>
            <a:miter lim="800000"/>
            <a:headEnd/>
            <a:tailEnd type="none" w="lg" len="lg"/>
          </a:ln>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2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92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492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492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4929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929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4929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4929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4928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492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492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492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4929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4929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492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4929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4930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4930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mph" presetSubtype="2" fill="hold" nodeType="clickEffect">
                                  <p:stCondLst>
                                    <p:cond delay="0"/>
                                  </p:stCondLst>
                                  <p:childTnLst>
                                    <p:animClr clrSpc="rgb" dir="cw">
                                      <p:cBhvr>
                                        <p:cTn id="44" dur="2000" fill="hold"/>
                                        <p:tgtEl>
                                          <p:spTgt spid="1249288"/>
                                        </p:tgtEl>
                                        <p:attrNameLst>
                                          <p:attrName>fillcolor</p:attrName>
                                        </p:attrNameLst>
                                      </p:cBhvr>
                                      <p:to>
                                        <a:schemeClr val="accent2"/>
                                      </p:to>
                                    </p:animClr>
                                    <p:set>
                                      <p:cBhvr>
                                        <p:cTn id="45" dur="2000" fill="hold"/>
                                        <p:tgtEl>
                                          <p:spTgt spid="1249288"/>
                                        </p:tgtEl>
                                        <p:attrNameLst>
                                          <p:attrName>fill.type</p:attrName>
                                        </p:attrNameLst>
                                      </p:cBhvr>
                                      <p:to>
                                        <p:strVal val="solid"/>
                                      </p:to>
                                    </p:set>
                                    <p:set>
                                      <p:cBhvr>
                                        <p:cTn id="46" dur="2000" fill="hold"/>
                                        <p:tgtEl>
                                          <p:spTgt spid="1249288"/>
                                        </p:tgtEl>
                                        <p:attrNameLst>
                                          <p:attrName>fill.on</p:attrName>
                                        </p:attrNameLst>
                                      </p:cBhvr>
                                      <p:to>
                                        <p:strVal val="true"/>
                                      </p:to>
                                    </p:set>
                                  </p:childTnLst>
                                </p:cTn>
                              </p:par>
                              <p:par>
                                <p:cTn id="47" presetID="1" presetClass="emph" presetSubtype="2" fill="hold" nodeType="withEffect">
                                  <p:stCondLst>
                                    <p:cond delay="0"/>
                                  </p:stCondLst>
                                  <p:childTnLst>
                                    <p:animClr clrSpc="rgb" dir="cw">
                                      <p:cBhvr>
                                        <p:cTn id="48" dur="2000" fill="hold"/>
                                        <p:tgtEl>
                                          <p:spTgt spid="1249289"/>
                                        </p:tgtEl>
                                        <p:attrNameLst>
                                          <p:attrName>fillcolor</p:attrName>
                                        </p:attrNameLst>
                                      </p:cBhvr>
                                      <p:to>
                                        <a:schemeClr val="accent2"/>
                                      </p:to>
                                    </p:animClr>
                                    <p:set>
                                      <p:cBhvr>
                                        <p:cTn id="49" dur="2000" fill="hold"/>
                                        <p:tgtEl>
                                          <p:spTgt spid="1249289"/>
                                        </p:tgtEl>
                                        <p:attrNameLst>
                                          <p:attrName>fill.type</p:attrName>
                                        </p:attrNameLst>
                                      </p:cBhvr>
                                      <p:to>
                                        <p:strVal val="solid"/>
                                      </p:to>
                                    </p:set>
                                    <p:set>
                                      <p:cBhvr>
                                        <p:cTn id="50" dur="2000" fill="hold"/>
                                        <p:tgtEl>
                                          <p:spTgt spid="1249289"/>
                                        </p:tgtEl>
                                        <p:attrNameLst>
                                          <p:attrName>fill.on</p:attrName>
                                        </p:attrNameLst>
                                      </p:cBhvr>
                                      <p:to>
                                        <p:strVal val="true"/>
                                      </p:to>
                                    </p:set>
                                  </p:childTnLst>
                                </p:cTn>
                              </p:par>
                              <p:par>
                                <p:cTn id="51" presetID="1" presetClass="emph" presetSubtype="2" fill="hold" nodeType="withEffect">
                                  <p:stCondLst>
                                    <p:cond delay="0"/>
                                  </p:stCondLst>
                                  <p:childTnLst>
                                    <p:animClr clrSpc="rgb" dir="cw">
                                      <p:cBhvr>
                                        <p:cTn id="52" dur="2000" fill="hold"/>
                                        <p:tgtEl>
                                          <p:spTgt spid="1249290"/>
                                        </p:tgtEl>
                                        <p:attrNameLst>
                                          <p:attrName>fillcolor</p:attrName>
                                        </p:attrNameLst>
                                      </p:cBhvr>
                                      <p:to>
                                        <a:schemeClr val="accent2"/>
                                      </p:to>
                                    </p:animClr>
                                    <p:set>
                                      <p:cBhvr>
                                        <p:cTn id="53" dur="2000" fill="hold"/>
                                        <p:tgtEl>
                                          <p:spTgt spid="1249290"/>
                                        </p:tgtEl>
                                        <p:attrNameLst>
                                          <p:attrName>fill.type</p:attrName>
                                        </p:attrNameLst>
                                      </p:cBhvr>
                                      <p:to>
                                        <p:strVal val="solid"/>
                                      </p:to>
                                    </p:set>
                                    <p:set>
                                      <p:cBhvr>
                                        <p:cTn id="54" dur="2000" fill="hold"/>
                                        <p:tgtEl>
                                          <p:spTgt spid="1249290"/>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2000" fill="hold"/>
                                        <p:tgtEl>
                                          <p:spTgt spid="1249291"/>
                                        </p:tgtEl>
                                        <p:attrNameLst>
                                          <p:attrName>fillcolor</p:attrName>
                                        </p:attrNameLst>
                                      </p:cBhvr>
                                      <p:to>
                                        <a:schemeClr val="accent2"/>
                                      </p:to>
                                    </p:animClr>
                                    <p:set>
                                      <p:cBhvr>
                                        <p:cTn id="57" dur="2000" fill="hold"/>
                                        <p:tgtEl>
                                          <p:spTgt spid="1249291"/>
                                        </p:tgtEl>
                                        <p:attrNameLst>
                                          <p:attrName>fill.type</p:attrName>
                                        </p:attrNameLst>
                                      </p:cBhvr>
                                      <p:to>
                                        <p:strVal val="solid"/>
                                      </p:to>
                                    </p:set>
                                    <p:set>
                                      <p:cBhvr>
                                        <p:cTn id="58" dur="2000" fill="hold"/>
                                        <p:tgtEl>
                                          <p:spTgt spid="1249291"/>
                                        </p:tgtEl>
                                        <p:attrNameLst>
                                          <p:attrName>fill.on</p:attrName>
                                        </p:attrNameLst>
                                      </p:cBhvr>
                                      <p:to>
                                        <p:strVal val="true"/>
                                      </p:to>
                                    </p:set>
                                  </p:childTnLst>
                                </p:cTn>
                              </p:par>
                              <p:par>
                                <p:cTn id="59" presetID="1" presetClass="emph" presetSubtype="2" fill="hold" nodeType="withEffect">
                                  <p:stCondLst>
                                    <p:cond delay="0"/>
                                  </p:stCondLst>
                                  <p:childTnLst>
                                    <p:animClr clrSpc="rgb" dir="cw">
                                      <p:cBhvr>
                                        <p:cTn id="60" dur="2000" fill="hold"/>
                                        <p:tgtEl>
                                          <p:spTgt spid="1249292"/>
                                        </p:tgtEl>
                                        <p:attrNameLst>
                                          <p:attrName>fillcolor</p:attrName>
                                        </p:attrNameLst>
                                      </p:cBhvr>
                                      <p:to>
                                        <a:schemeClr val="accent2"/>
                                      </p:to>
                                    </p:animClr>
                                    <p:set>
                                      <p:cBhvr>
                                        <p:cTn id="61" dur="2000" fill="hold"/>
                                        <p:tgtEl>
                                          <p:spTgt spid="1249292"/>
                                        </p:tgtEl>
                                        <p:attrNameLst>
                                          <p:attrName>fill.type</p:attrName>
                                        </p:attrNameLst>
                                      </p:cBhvr>
                                      <p:to>
                                        <p:strVal val="solid"/>
                                      </p:to>
                                    </p:set>
                                    <p:set>
                                      <p:cBhvr>
                                        <p:cTn id="62" dur="2000" fill="hold"/>
                                        <p:tgtEl>
                                          <p:spTgt spid="1249292"/>
                                        </p:tgtEl>
                                        <p:attrNameLst>
                                          <p:attrName>fill.on</p:attrName>
                                        </p:attrNameLst>
                                      </p:cBhvr>
                                      <p:to>
                                        <p:strVal val="true"/>
                                      </p:to>
                                    </p:set>
                                  </p:childTnLst>
                                </p:cTn>
                              </p:par>
                              <p:par>
                                <p:cTn id="63" presetID="1" presetClass="emph" presetSubtype="2" fill="hold" nodeType="withEffect">
                                  <p:stCondLst>
                                    <p:cond delay="0"/>
                                  </p:stCondLst>
                                  <p:childTnLst>
                                    <p:animClr clrSpc="rgb" dir="cw">
                                      <p:cBhvr>
                                        <p:cTn id="64" dur="2000" fill="hold"/>
                                        <p:tgtEl>
                                          <p:spTgt spid="1249293"/>
                                        </p:tgtEl>
                                        <p:attrNameLst>
                                          <p:attrName>fillcolor</p:attrName>
                                        </p:attrNameLst>
                                      </p:cBhvr>
                                      <p:to>
                                        <a:schemeClr val="accent2"/>
                                      </p:to>
                                    </p:animClr>
                                    <p:set>
                                      <p:cBhvr>
                                        <p:cTn id="65" dur="2000" fill="hold"/>
                                        <p:tgtEl>
                                          <p:spTgt spid="1249293"/>
                                        </p:tgtEl>
                                        <p:attrNameLst>
                                          <p:attrName>fill.type</p:attrName>
                                        </p:attrNameLst>
                                      </p:cBhvr>
                                      <p:to>
                                        <p:strVal val="solid"/>
                                      </p:to>
                                    </p:set>
                                    <p:set>
                                      <p:cBhvr>
                                        <p:cTn id="66" dur="2000" fill="hold"/>
                                        <p:tgtEl>
                                          <p:spTgt spid="1249293"/>
                                        </p:tgtEl>
                                        <p:attrNameLst>
                                          <p:attrName>fill.on</p:attrName>
                                        </p:attrNameLst>
                                      </p:cBhvr>
                                      <p:to>
                                        <p:strVal val="true"/>
                                      </p:to>
                                    </p:set>
                                  </p:childTnLst>
                                </p:cTn>
                              </p:par>
                              <p:par>
                                <p:cTn id="67" presetID="1" presetClass="emph" presetSubtype="2" fill="hold" nodeType="withEffect">
                                  <p:stCondLst>
                                    <p:cond delay="0"/>
                                  </p:stCondLst>
                                  <p:childTnLst>
                                    <p:animClr clrSpc="rgb" dir="cw">
                                      <p:cBhvr>
                                        <p:cTn id="68" dur="2000" fill="hold"/>
                                        <p:tgtEl>
                                          <p:spTgt spid="1249283"/>
                                        </p:tgtEl>
                                        <p:attrNameLst>
                                          <p:attrName>fillcolor</p:attrName>
                                        </p:attrNameLst>
                                      </p:cBhvr>
                                      <p:to>
                                        <a:schemeClr val="accent2"/>
                                      </p:to>
                                    </p:animClr>
                                    <p:set>
                                      <p:cBhvr>
                                        <p:cTn id="69" dur="2000" fill="hold"/>
                                        <p:tgtEl>
                                          <p:spTgt spid="1249283"/>
                                        </p:tgtEl>
                                        <p:attrNameLst>
                                          <p:attrName>fill.type</p:attrName>
                                        </p:attrNameLst>
                                      </p:cBhvr>
                                      <p:to>
                                        <p:strVal val="solid"/>
                                      </p:to>
                                    </p:set>
                                    <p:set>
                                      <p:cBhvr>
                                        <p:cTn id="70" dur="2000" fill="hold"/>
                                        <p:tgtEl>
                                          <p:spTgt spid="1249283"/>
                                        </p:tgtEl>
                                        <p:attrNameLst>
                                          <p:attrName>fill.on</p:attrName>
                                        </p:attrNameLst>
                                      </p:cBhvr>
                                      <p:to>
                                        <p:strVal val="true"/>
                                      </p:to>
                                    </p:set>
                                  </p:childTnLst>
                                </p:cTn>
                              </p:par>
                            </p:childTnLst>
                          </p:cTn>
                        </p:par>
                        <p:par>
                          <p:cTn id="71" fill="hold" nodeType="afterGroup">
                            <p:stCondLst>
                              <p:cond delay="2000"/>
                            </p:stCondLst>
                            <p:childTnLst>
                              <p:par>
                                <p:cTn id="72" presetID="22" presetClass="entr" presetSubtype="8" fill="hold" grpId="0" nodeType="afterEffect">
                                  <p:stCondLst>
                                    <p:cond delay="0"/>
                                  </p:stCondLst>
                                  <p:childTnLst>
                                    <p:set>
                                      <p:cBhvr>
                                        <p:cTn id="73" dur="1" fill="hold">
                                          <p:stCondLst>
                                            <p:cond delay="0"/>
                                          </p:stCondLst>
                                        </p:cTn>
                                        <p:tgtEl>
                                          <p:spTgt spid="1249302"/>
                                        </p:tgtEl>
                                        <p:attrNameLst>
                                          <p:attrName>style.visibility</p:attrName>
                                        </p:attrNameLst>
                                      </p:cBhvr>
                                      <p:to>
                                        <p:strVal val="visible"/>
                                      </p:to>
                                    </p:set>
                                    <p:animEffect transition="in" filter="wipe(left)">
                                      <p:cBhvr>
                                        <p:cTn id="74" dur="500"/>
                                        <p:tgtEl>
                                          <p:spTgt spid="1249302"/>
                                        </p:tgtEl>
                                      </p:cBhvr>
                                    </p:animEffect>
                                  </p:childTnLst>
                                </p:cTn>
                              </p:par>
                            </p:childTnLst>
                          </p:cTn>
                        </p:par>
                        <p:par>
                          <p:cTn id="75" fill="hold" nodeType="afterGroup">
                            <p:stCondLst>
                              <p:cond delay="2500"/>
                            </p:stCondLst>
                            <p:childTnLst>
                              <p:par>
                                <p:cTn id="76" presetID="22" presetClass="entr" presetSubtype="8" fill="hold" grpId="0" nodeType="afterEffect">
                                  <p:stCondLst>
                                    <p:cond delay="0"/>
                                  </p:stCondLst>
                                  <p:childTnLst>
                                    <p:set>
                                      <p:cBhvr>
                                        <p:cTn id="77" dur="1" fill="hold">
                                          <p:stCondLst>
                                            <p:cond delay="0"/>
                                          </p:stCondLst>
                                        </p:cTn>
                                        <p:tgtEl>
                                          <p:spTgt spid="1249303"/>
                                        </p:tgtEl>
                                        <p:attrNameLst>
                                          <p:attrName>style.visibility</p:attrName>
                                        </p:attrNameLst>
                                      </p:cBhvr>
                                      <p:to>
                                        <p:strVal val="visible"/>
                                      </p:to>
                                    </p:set>
                                    <p:animEffect transition="in" filter="wipe(left)">
                                      <p:cBhvr>
                                        <p:cTn id="78" dur="500"/>
                                        <p:tgtEl>
                                          <p:spTgt spid="1249303"/>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mph" presetSubtype="2" fill="hold" nodeType="clickEffect">
                                  <p:stCondLst>
                                    <p:cond delay="0"/>
                                  </p:stCondLst>
                                  <p:childTnLst>
                                    <p:animClr clrSpc="rgb" dir="cw">
                                      <p:cBhvr>
                                        <p:cTn id="82" dur="2000" fill="hold"/>
                                        <p:tgtEl>
                                          <p:spTgt spid="1249299"/>
                                        </p:tgtEl>
                                        <p:attrNameLst>
                                          <p:attrName>fillcolor</p:attrName>
                                        </p:attrNameLst>
                                      </p:cBhvr>
                                      <p:to>
                                        <a:schemeClr val="folHlink"/>
                                      </p:to>
                                    </p:animClr>
                                    <p:set>
                                      <p:cBhvr>
                                        <p:cTn id="83" dur="2000" fill="hold"/>
                                        <p:tgtEl>
                                          <p:spTgt spid="1249299"/>
                                        </p:tgtEl>
                                        <p:attrNameLst>
                                          <p:attrName>fill.type</p:attrName>
                                        </p:attrNameLst>
                                      </p:cBhvr>
                                      <p:to>
                                        <p:strVal val="solid"/>
                                      </p:to>
                                    </p:set>
                                    <p:set>
                                      <p:cBhvr>
                                        <p:cTn id="84" dur="2000" fill="hold"/>
                                        <p:tgtEl>
                                          <p:spTgt spid="1249299"/>
                                        </p:tgtEl>
                                        <p:attrNameLst>
                                          <p:attrName>fill.on</p:attrName>
                                        </p:attrNameLst>
                                      </p:cBhvr>
                                      <p:to>
                                        <p:strVal val="true"/>
                                      </p:to>
                                    </p:set>
                                  </p:childTnLst>
                                </p:cTn>
                              </p:par>
                              <p:par>
                                <p:cTn id="85" presetID="1" presetClass="exit" presetSubtype="0" fill="hold" grpId="1" nodeType="withEffect">
                                  <p:stCondLst>
                                    <p:cond delay="0"/>
                                  </p:stCondLst>
                                  <p:childTnLst>
                                    <p:set>
                                      <p:cBhvr>
                                        <p:cTn id="86" dur="1" fill="hold">
                                          <p:stCondLst>
                                            <p:cond delay="0"/>
                                          </p:stCondLst>
                                        </p:cTn>
                                        <p:tgtEl>
                                          <p:spTgt spid="1249303"/>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1249302"/>
                                        </p:tgtEl>
                                        <p:attrNameLst>
                                          <p:attrName>style.visibility</p:attrName>
                                        </p:attrNameLst>
                                      </p:cBhvr>
                                      <p:to>
                                        <p:strVal val="hidden"/>
                                      </p:to>
                                    </p:set>
                                  </p:childTnLst>
                                </p:cTn>
                              </p:par>
                              <p:par>
                                <p:cTn id="89" presetID="1" presetClass="entr" presetSubtype="0" fill="hold" grpId="0" nodeType="withEffect">
                                  <p:stCondLst>
                                    <p:cond delay="0"/>
                                  </p:stCondLst>
                                  <p:childTnLst>
                                    <p:set>
                                      <p:cBhvr>
                                        <p:cTn id="90" dur="1" fill="hold">
                                          <p:stCondLst>
                                            <p:cond delay="0"/>
                                          </p:stCondLst>
                                        </p:cTn>
                                        <p:tgtEl>
                                          <p:spTgt spid="1249354"/>
                                        </p:tgtEl>
                                        <p:attrNameLst>
                                          <p:attrName>style.visibility</p:attrName>
                                        </p:attrNameLst>
                                      </p:cBhvr>
                                      <p:to>
                                        <p:strVal val="visible"/>
                                      </p:to>
                                    </p:set>
                                  </p:childTnLst>
                                </p:cTn>
                              </p:par>
                              <p:par>
                                <p:cTn id="91" presetID="6" presetClass="emph" presetSubtype="0" fill="hold" grpId="1" nodeType="withEffect">
                                  <p:stCondLst>
                                    <p:cond delay="0"/>
                                  </p:stCondLst>
                                  <p:childTnLst>
                                    <p:animScale>
                                      <p:cBhvr>
                                        <p:cTn id="92" dur="2000" fill="hold"/>
                                        <p:tgtEl>
                                          <p:spTgt spid="1249354"/>
                                        </p:tgtEl>
                                      </p:cBhvr>
                                      <p:by x="100000" y="220000"/>
                                    </p:animScale>
                                  </p:childTnLst>
                                </p:cTn>
                              </p:par>
                              <p:par>
                                <p:cTn id="93" presetID="6" presetClass="emph" presetSubtype="0" fill="hold" grpId="2" nodeType="withEffect">
                                  <p:stCondLst>
                                    <p:cond delay="0"/>
                                  </p:stCondLst>
                                  <p:childTnLst>
                                    <p:animScale>
                                      <p:cBhvr>
                                        <p:cTn id="94" dur="2000" fill="hold"/>
                                        <p:tgtEl>
                                          <p:spTgt spid="1249354"/>
                                        </p:tgtEl>
                                      </p:cBhvr>
                                      <p:by x="392000" y="100000"/>
                                    </p:animScale>
                                  </p:childTnLst>
                                </p:cTn>
                              </p:par>
                              <p:par>
                                <p:cTn id="95" presetID="63" presetClass="path" presetSubtype="0" accel="50000" decel="50000" fill="hold" grpId="3" nodeType="withEffect">
                                  <p:stCondLst>
                                    <p:cond delay="0"/>
                                  </p:stCondLst>
                                  <p:childTnLst>
                                    <p:animMotion origin="layout" path="M -3.61111E-6 -7.40741E-7 L 0.525 -0.17268 " pathEditMode="relative" rAng="0" ptsTypes="AA">
                                      <p:cBhvr>
                                        <p:cTn id="96" dur="2000" fill="hold"/>
                                        <p:tgtEl>
                                          <p:spTgt spid="1249354"/>
                                        </p:tgtEl>
                                        <p:attrNameLst>
                                          <p:attrName>ppt_x</p:attrName>
                                          <p:attrName>ppt_y</p:attrName>
                                        </p:attrNameLst>
                                      </p:cBhvr>
                                      <p:rCtr x="26250" y="-8634"/>
                                    </p:animMotion>
                                  </p:childTnLst>
                                </p:cTn>
                              </p:par>
                            </p:childTnLst>
                          </p:cTn>
                        </p:par>
                        <p:par>
                          <p:cTn id="97" fill="hold" nodeType="afterGroup">
                            <p:stCondLst>
                              <p:cond delay="2000"/>
                            </p:stCondLst>
                            <p:childTnLst>
                              <p:par>
                                <p:cTn id="98" presetID="1" presetClass="exit" presetSubtype="0" fill="hold" grpId="4" nodeType="afterEffect">
                                  <p:stCondLst>
                                    <p:cond delay="0"/>
                                  </p:stCondLst>
                                  <p:childTnLst>
                                    <p:set>
                                      <p:cBhvr>
                                        <p:cTn id="99" dur="1" fill="hold">
                                          <p:stCondLst>
                                            <p:cond delay="0"/>
                                          </p:stCondLst>
                                        </p:cTn>
                                        <p:tgtEl>
                                          <p:spTgt spid="1249354"/>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1249304"/>
                                        </p:tgtEl>
                                        <p:attrNameLst>
                                          <p:attrName>style.visibility</p:attrName>
                                        </p:attrNameLst>
                                      </p:cBhvr>
                                      <p:to>
                                        <p:strVal val="visible"/>
                                      </p:to>
                                    </p:se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1" presetClass="entr" presetSubtype="0" fill="hold" grpId="0" nodeType="clickEffect">
                                  <p:stCondLst>
                                    <p:cond delay="0"/>
                                  </p:stCondLst>
                                  <p:childTnLst>
                                    <p:set>
                                      <p:cBhvr>
                                        <p:cTn id="105" dur="1" fill="hold">
                                          <p:stCondLst>
                                            <p:cond delay="0"/>
                                          </p:stCondLst>
                                        </p:cTn>
                                        <p:tgtEl>
                                          <p:spTgt spid="124930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1249305"/>
                                        </p:tgtEl>
                                        <p:attrNameLst>
                                          <p:attrName>style.visibility</p:attrName>
                                        </p:attrNameLst>
                                      </p:cBhvr>
                                      <p:to>
                                        <p:strVal val="visible"/>
                                      </p:to>
                                    </p:set>
                                  </p:childTnLst>
                                </p:cTn>
                              </p:par>
                            </p:childTnLst>
                          </p:cTn>
                        </p:par>
                        <p:par>
                          <p:cTn id="108" fill="hold" nodeType="withGroup">
                            <p:stCondLst>
                              <p:cond delay="0"/>
                            </p:stCondLst>
                            <p:childTnLst>
                              <p:par>
                                <p:cTn id="109" presetID="1" presetClass="entr" presetSubtype="0" fill="hold" grpId="0" nodeType="afterEffect">
                                  <p:stCondLst>
                                    <p:cond delay="0"/>
                                  </p:stCondLst>
                                  <p:childTnLst>
                                    <p:set>
                                      <p:cBhvr>
                                        <p:cTn id="110" dur="1" fill="hold">
                                          <p:stCondLst>
                                            <p:cond delay="0"/>
                                          </p:stCondLst>
                                        </p:cTn>
                                        <p:tgtEl>
                                          <p:spTgt spid="124930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49307"/>
                                        </p:tgtEl>
                                        <p:attrNameLst>
                                          <p:attrName>style.visibility</p:attrName>
                                        </p:attrNameLst>
                                      </p:cBhvr>
                                      <p:to>
                                        <p:strVal val="visible"/>
                                      </p:to>
                                    </p:set>
                                  </p:childTnLst>
                                </p:cTn>
                              </p:par>
                            </p:childTnLst>
                          </p:cTn>
                        </p:par>
                        <p:par>
                          <p:cTn id="113" fill="hold" nodeType="withGroup">
                            <p:stCondLst>
                              <p:cond delay="0"/>
                            </p:stCondLst>
                            <p:childTnLst>
                              <p:par>
                                <p:cTn id="114" presetID="1" presetClass="entr" presetSubtype="0" fill="hold" grpId="0" nodeType="afterEffect">
                                  <p:stCondLst>
                                    <p:cond delay="0"/>
                                  </p:stCondLst>
                                  <p:childTnLst>
                                    <p:set>
                                      <p:cBhvr>
                                        <p:cTn id="115" dur="1" fill="hold">
                                          <p:stCondLst>
                                            <p:cond delay="0"/>
                                          </p:stCondLst>
                                        </p:cTn>
                                        <p:tgtEl>
                                          <p:spTgt spid="1249310"/>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249309"/>
                                        </p:tgtEl>
                                        <p:attrNameLst>
                                          <p:attrName>style.visibility</p:attrName>
                                        </p:attrNameLst>
                                      </p:cBhvr>
                                      <p:to>
                                        <p:strVal val="visible"/>
                                      </p:to>
                                    </p:set>
                                  </p:childTnLst>
                                </p:cTn>
                              </p:par>
                            </p:childTnLst>
                          </p:cTn>
                        </p:par>
                        <p:par>
                          <p:cTn id="118" fill="hold" nodeType="withGroup">
                            <p:stCondLst>
                              <p:cond delay="0"/>
                            </p:stCondLst>
                            <p:childTnLst>
                              <p:par>
                                <p:cTn id="119" presetID="1" presetClass="entr" presetSubtype="0" fill="hold" grpId="0" nodeType="afterEffect">
                                  <p:stCondLst>
                                    <p:cond delay="0"/>
                                  </p:stCondLst>
                                  <p:childTnLst>
                                    <p:set>
                                      <p:cBhvr>
                                        <p:cTn id="120" dur="1" fill="hold">
                                          <p:stCondLst>
                                            <p:cond delay="0"/>
                                          </p:stCondLst>
                                        </p:cTn>
                                        <p:tgtEl>
                                          <p:spTgt spid="124931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249311"/>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2"/>
                                        </p:tgtEl>
                                        <p:attrNameLst>
                                          <p:attrName>style.visibility</p:attrName>
                                        </p:attrNameLst>
                                      </p:cBhvr>
                                      <p:to>
                                        <p:strVal val="visible"/>
                                      </p:to>
                                    </p:se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1" presetClass="entr" presetSubtype="0" fill="hold" nodeType="clickEffect">
                                  <p:stCondLst>
                                    <p:cond delay="0"/>
                                  </p:stCondLst>
                                  <p:childTnLst>
                                    <p:set>
                                      <p:cBhvr>
                                        <p:cTn id="128" dur="1" fill="hold">
                                          <p:stCondLst>
                                            <p:cond delay="0"/>
                                          </p:stCondLst>
                                        </p:cTn>
                                        <p:tgtEl>
                                          <p:spTgt spid="1249317">
                                            <p:txEl>
                                              <p:pRg st="0" end="0"/>
                                            </p:txEl>
                                          </p:spTgt>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249333"/>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249317">
                                            <p:txEl>
                                              <p:pRg st="1" end="1"/>
                                            </p:txEl>
                                          </p:spTgt>
                                        </p:tgtEl>
                                        <p:attrNameLst>
                                          <p:attrName>style.visibility</p:attrName>
                                        </p:attrNameLst>
                                      </p:cBhvr>
                                      <p:to>
                                        <p:strVal val="visible"/>
                                      </p:to>
                                    </p:set>
                                  </p:childTnLst>
                                </p:cTn>
                              </p:par>
                              <p:par>
                                <p:cTn id="133" presetID="9" presetClass="entr" presetSubtype="0" fill="hold" grpId="0" nodeType="withEffect">
                                  <p:stCondLst>
                                    <p:cond delay="0"/>
                                  </p:stCondLst>
                                  <p:childTnLst>
                                    <p:set>
                                      <p:cBhvr>
                                        <p:cTn id="134" dur="1" fill="hold">
                                          <p:stCondLst>
                                            <p:cond delay="0"/>
                                          </p:stCondLst>
                                        </p:cTn>
                                        <p:tgtEl>
                                          <p:spTgt spid="1249316"/>
                                        </p:tgtEl>
                                        <p:attrNameLst>
                                          <p:attrName>style.visibility</p:attrName>
                                        </p:attrNameLst>
                                      </p:cBhvr>
                                      <p:to>
                                        <p:strVal val="visible"/>
                                      </p:to>
                                    </p:set>
                                    <p:animEffect transition="in" filter="dissolve">
                                      <p:cBhvr>
                                        <p:cTn id="135" dur="500"/>
                                        <p:tgtEl>
                                          <p:spTgt spid="1249316"/>
                                        </p:tgtEl>
                                      </p:cBhvr>
                                    </p:animEffect>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 presetClass="entr" presetSubtype="0" fill="hold" nodeType="clickEffect">
                                  <p:stCondLst>
                                    <p:cond delay="0"/>
                                  </p:stCondLst>
                                  <p:childTnLst>
                                    <p:set>
                                      <p:cBhvr>
                                        <p:cTn id="139" dur="1" fill="hold">
                                          <p:stCondLst>
                                            <p:cond delay="0"/>
                                          </p:stCondLst>
                                        </p:cTn>
                                        <p:tgtEl>
                                          <p:spTgt spid="1249317">
                                            <p:txEl>
                                              <p:pRg st="2" end="2"/>
                                            </p:txEl>
                                          </p:spTgt>
                                        </p:tgtEl>
                                        <p:attrNameLst>
                                          <p:attrName>style.visibility</p:attrName>
                                        </p:attrNameLst>
                                      </p:cBhvr>
                                      <p:to>
                                        <p:strVal val="visible"/>
                                      </p:to>
                                    </p:set>
                                  </p:childTnLst>
                                </p:cTn>
                              </p:par>
                              <p:par>
                                <p:cTn id="140" presetID="1" presetClass="exit" presetSubtype="0" fill="hold" grpId="1" nodeType="withEffect">
                                  <p:stCondLst>
                                    <p:cond delay="0"/>
                                  </p:stCondLst>
                                  <p:childTnLst>
                                    <p:set>
                                      <p:cBhvr>
                                        <p:cTn id="141" dur="1" fill="hold">
                                          <p:stCondLst>
                                            <p:cond delay="0"/>
                                          </p:stCondLst>
                                        </p:cTn>
                                        <p:tgtEl>
                                          <p:spTgt spid="1249333"/>
                                        </p:tgtEl>
                                        <p:attrNameLst>
                                          <p:attrName>style.visibility</p:attrName>
                                        </p:attrNameLst>
                                      </p:cBhvr>
                                      <p:to>
                                        <p:strVal val="hidden"/>
                                      </p:to>
                                    </p:set>
                                  </p:childTnLst>
                                </p:cTn>
                              </p:par>
                              <p:par>
                                <p:cTn id="142" presetID="9" presetClass="exit" presetSubtype="0" fill="hold" grpId="1" nodeType="withEffect">
                                  <p:stCondLst>
                                    <p:cond delay="0"/>
                                  </p:stCondLst>
                                  <p:childTnLst>
                                    <p:animEffect transition="out" filter="dissolve">
                                      <p:cBhvr>
                                        <p:cTn id="143" dur="500"/>
                                        <p:tgtEl>
                                          <p:spTgt spid="1249316"/>
                                        </p:tgtEl>
                                      </p:cBhvr>
                                    </p:animEffect>
                                    <p:set>
                                      <p:cBhvr>
                                        <p:cTn id="144" dur="1" fill="hold">
                                          <p:stCondLst>
                                            <p:cond delay="499"/>
                                          </p:stCondLst>
                                        </p:cTn>
                                        <p:tgtEl>
                                          <p:spTgt spid="1249316"/>
                                        </p:tgtEl>
                                        <p:attrNameLst>
                                          <p:attrName>style.visibility</p:attrName>
                                        </p:attrNameLst>
                                      </p:cBhvr>
                                      <p:to>
                                        <p:strVal val="hidden"/>
                                      </p:to>
                                    </p:set>
                                  </p:childTnLst>
                                </p:cTn>
                              </p:par>
                            </p:childTnLst>
                          </p:cTn>
                        </p:par>
                        <p:par>
                          <p:cTn id="145" fill="hold" nodeType="afterGroup">
                            <p:stCondLst>
                              <p:cond delay="500"/>
                            </p:stCondLst>
                            <p:childTnLst>
                              <p:par>
                                <p:cTn id="146" presetID="9" presetClass="entr" presetSubtype="0" fill="hold" nodeType="afterEffect">
                                  <p:stCondLst>
                                    <p:cond delay="0"/>
                                  </p:stCondLst>
                                  <p:childTnLst>
                                    <p:set>
                                      <p:cBhvr>
                                        <p:cTn id="147" dur="1" fill="hold">
                                          <p:stCondLst>
                                            <p:cond delay="0"/>
                                          </p:stCondLst>
                                        </p:cTn>
                                        <p:tgtEl>
                                          <p:spTgt spid="3"/>
                                        </p:tgtEl>
                                        <p:attrNameLst>
                                          <p:attrName>style.visibility</p:attrName>
                                        </p:attrNameLst>
                                      </p:cBhvr>
                                      <p:to>
                                        <p:strVal val="visible"/>
                                      </p:to>
                                    </p:set>
                                    <p:animEffect transition="in" filter="dissolve">
                                      <p:cBhvr>
                                        <p:cTn id="148" dur="500"/>
                                        <p:tgtEl>
                                          <p:spTgt spid="3"/>
                                        </p:tgtEl>
                                      </p:cBhvr>
                                    </p:animEffect>
                                  </p:childTnLst>
                                </p:cTn>
                              </p:par>
                            </p:childTnLst>
                          </p:cTn>
                        </p:par>
                        <p:par>
                          <p:cTn id="149" fill="hold" nodeType="afterGroup">
                            <p:stCondLst>
                              <p:cond delay="1000"/>
                            </p:stCondLst>
                            <p:childTnLst>
                              <p:par>
                                <p:cTn id="150" presetID="9" presetClass="entr" presetSubtype="0" fill="hold" nodeType="afterEffect">
                                  <p:stCondLst>
                                    <p:cond delay="0"/>
                                  </p:stCondLst>
                                  <p:childTnLst>
                                    <p:set>
                                      <p:cBhvr>
                                        <p:cTn id="151" dur="1" fill="hold">
                                          <p:stCondLst>
                                            <p:cond delay="0"/>
                                          </p:stCondLst>
                                        </p:cTn>
                                        <p:tgtEl>
                                          <p:spTgt spid="5"/>
                                        </p:tgtEl>
                                        <p:attrNameLst>
                                          <p:attrName>style.visibility</p:attrName>
                                        </p:attrNameLst>
                                      </p:cBhvr>
                                      <p:to>
                                        <p:strVal val="visible"/>
                                      </p:to>
                                    </p:set>
                                    <p:animEffect transition="in" filter="dissolve">
                                      <p:cBhvr>
                                        <p:cTn id="152" dur="500"/>
                                        <p:tgtEl>
                                          <p:spTgt spid="5"/>
                                        </p:tgtEl>
                                      </p:cBhvr>
                                    </p:animEffect>
                                  </p:childTnLst>
                                </p:cTn>
                              </p:par>
                            </p:childTnLst>
                          </p:cTn>
                        </p:par>
                        <p:par>
                          <p:cTn id="153" fill="hold" nodeType="afterGroup">
                            <p:stCondLst>
                              <p:cond delay="1500"/>
                            </p:stCondLst>
                            <p:childTnLst>
                              <p:par>
                                <p:cTn id="154" presetID="9" presetClass="entr" presetSubtype="0" fill="hold" nodeType="afterEffect">
                                  <p:stCondLst>
                                    <p:cond delay="0"/>
                                  </p:stCondLst>
                                  <p:childTnLst>
                                    <p:set>
                                      <p:cBhvr>
                                        <p:cTn id="155" dur="1" fill="hold">
                                          <p:stCondLst>
                                            <p:cond delay="0"/>
                                          </p:stCondLst>
                                        </p:cTn>
                                        <p:tgtEl>
                                          <p:spTgt spid="7"/>
                                        </p:tgtEl>
                                        <p:attrNameLst>
                                          <p:attrName>style.visibility</p:attrName>
                                        </p:attrNameLst>
                                      </p:cBhvr>
                                      <p:to>
                                        <p:strVal val="visible"/>
                                      </p:to>
                                    </p:set>
                                    <p:animEffect transition="in" filter="dissolve">
                                      <p:cBhvr>
                                        <p:cTn id="156" dur="500"/>
                                        <p:tgtEl>
                                          <p:spTgt spid="7"/>
                                        </p:tgtEl>
                                      </p:cBhvr>
                                    </p:animEffect>
                                  </p:childTnLst>
                                </p:cTn>
                              </p:par>
                            </p:childTnLst>
                          </p:cTn>
                        </p:par>
                        <p:par>
                          <p:cTn id="157" fill="hold" nodeType="afterGroup">
                            <p:stCondLst>
                              <p:cond delay="2000"/>
                            </p:stCondLst>
                            <p:childTnLst>
                              <p:par>
                                <p:cTn id="158" presetID="1" presetClass="entr" presetSubtype="0" fill="hold" grpId="2" nodeType="afterEffect">
                                  <p:stCondLst>
                                    <p:cond delay="0"/>
                                  </p:stCondLst>
                                  <p:childTnLst>
                                    <p:set>
                                      <p:cBhvr>
                                        <p:cTn id="159" dur="1" fill="hold">
                                          <p:stCondLst>
                                            <p:cond delay="0"/>
                                          </p:stCondLst>
                                        </p:cTn>
                                        <p:tgtEl>
                                          <p:spTgt spid="1249333"/>
                                        </p:tgtEl>
                                        <p:attrNameLst>
                                          <p:attrName>style.visibility</p:attrName>
                                        </p:attrNameLst>
                                      </p:cBhvr>
                                      <p:to>
                                        <p:strVal val="visible"/>
                                      </p:to>
                                    </p:set>
                                  </p:childTnLst>
                                </p:cTn>
                              </p:par>
                            </p:childTnLst>
                          </p:cTn>
                        </p:par>
                      </p:childTnLst>
                    </p:cTn>
                  </p:par>
                  <p:par>
                    <p:cTn id="160" fill="hold" nodeType="clickPar">
                      <p:stCondLst>
                        <p:cond delay="indefinite"/>
                      </p:stCondLst>
                      <p:childTnLst>
                        <p:par>
                          <p:cTn id="161" fill="hold" nodeType="withGroup">
                            <p:stCondLst>
                              <p:cond delay="0"/>
                            </p:stCondLst>
                            <p:childTnLst>
                              <p:par>
                                <p:cTn id="162" presetID="1" presetClass="entr" presetSubtype="0" fill="hold" nodeType="clickEffect">
                                  <p:stCondLst>
                                    <p:cond delay="0"/>
                                  </p:stCondLst>
                                  <p:childTnLst>
                                    <p:set>
                                      <p:cBhvr>
                                        <p:cTn id="163" dur="1" fill="hold">
                                          <p:stCondLst>
                                            <p:cond delay="0"/>
                                          </p:stCondLst>
                                        </p:cTn>
                                        <p:tgtEl>
                                          <p:spTgt spid="1249317">
                                            <p:txEl>
                                              <p:pRg st="3" end="3"/>
                                            </p:txEl>
                                          </p:spTgt>
                                        </p:tgtEl>
                                        <p:attrNameLst>
                                          <p:attrName>style.visibility</p:attrName>
                                        </p:attrNameLst>
                                      </p:cBhvr>
                                      <p:to>
                                        <p:strVal val="visible"/>
                                      </p:to>
                                    </p:set>
                                  </p:childTnLst>
                                </p:cTn>
                              </p:par>
                              <p:par>
                                <p:cTn id="164" presetID="9" presetClass="exit" presetSubtype="0" fill="hold" nodeType="withEffect">
                                  <p:stCondLst>
                                    <p:cond delay="0"/>
                                  </p:stCondLst>
                                  <p:childTnLst>
                                    <p:animEffect transition="out" filter="dissolve">
                                      <p:cBhvr>
                                        <p:cTn id="165" dur="500"/>
                                        <p:tgtEl>
                                          <p:spTgt spid="3"/>
                                        </p:tgtEl>
                                      </p:cBhvr>
                                    </p:animEffect>
                                    <p:set>
                                      <p:cBhvr>
                                        <p:cTn id="166" dur="1" fill="hold">
                                          <p:stCondLst>
                                            <p:cond delay="499"/>
                                          </p:stCondLst>
                                        </p:cTn>
                                        <p:tgtEl>
                                          <p:spTgt spid="3"/>
                                        </p:tgtEl>
                                        <p:attrNameLst>
                                          <p:attrName>style.visibility</p:attrName>
                                        </p:attrNameLst>
                                      </p:cBhvr>
                                      <p:to>
                                        <p:strVal val="hidden"/>
                                      </p:to>
                                    </p:set>
                                  </p:childTnLst>
                                </p:cTn>
                              </p:par>
                              <p:par>
                                <p:cTn id="167" presetID="9" presetClass="exit" presetSubtype="0" fill="hold" nodeType="withEffect">
                                  <p:stCondLst>
                                    <p:cond delay="0"/>
                                  </p:stCondLst>
                                  <p:childTnLst>
                                    <p:animEffect transition="out" filter="dissolve">
                                      <p:cBhvr>
                                        <p:cTn id="168" dur="500"/>
                                        <p:tgtEl>
                                          <p:spTgt spid="5"/>
                                        </p:tgtEl>
                                      </p:cBhvr>
                                    </p:animEffect>
                                    <p:set>
                                      <p:cBhvr>
                                        <p:cTn id="169" dur="1" fill="hold">
                                          <p:stCondLst>
                                            <p:cond delay="499"/>
                                          </p:stCondLst>
                                        </p:cTn>
                                        <p:tgtEl>
                                          <p:spTgt spid="5"/>
                                        </p:tgtEl>
                                        <p:attrNameLst>
                                          <p:attrName>style.visibility</p:attrName>
                                        </p:attrNameLst>
                                      </p:cBhvr>
                                      <p:to>
                                        <p:strVal val="hidden"/>
                                      </p:to>
                                    </p:set>
                                  </p:childTnLst>
                                </p:cTn>
                              </p:par>
                              <p:par>
                                <p:cTn id="170" presetID="9" presetClass="exit" presetSubtype="0" fill="hold" nodeType="withEffect">
                                  <p:stCondLst>
                                    <p:cond delay="0"/>
                                  </p:stCondLst>
                                  <p:childTnLst>
                                    <p:animEffect transition="out" filter="dissolve">
                                      <p:cBhvr>
                                        <p:cTn id="171" dur="500"/>
                                        <p:tgtEl>
                                          <p:spTgt spid="7"/>
                                        </p:tgtEl>
                                      </p:cBhvr>
                                    </p:animEffect>
                                    <p:set>
                                      <p:cBhvr>
                                        <p:cTn id="172" dur="1" fill="hold">
                                          <p:stCondLst>
                                            <p:cond delay="499"/>
                                          </p:stCondLst>
                                        </p:cTn>
                                        <p:tgtEl>
                                          <p:spTgt spid="7"/>
                                        </p:tgtEl>
                                        <p:attrNameLst>
                                          <p:attrName>style.visibility</p:attrName>
                                        </p:attrNameLst>
                                      </p:cBhvr>
                                      <p:to>
                                        <p:strVal val="hidden"/>
                                      </p:to>
                                    </p:se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1" presetClass="entr" presetSubtype="0" fill="hold" nodeType="clickEffect">
                                  <p:stCondLst>
                                    <p:cond delay="0"/>
                                  </p:stCondLst>
                                  <p:childTnLst>
                                    <p:set>
                                      <p:cBhvr>
                                        <p:cTn id="176" dur="1" fill="hold">
                                          <p:stCondLst>
                                            <p:cond delay="0"/>
                                          </p:stCondLst>
                                        </p:cTn>
                                        <p:tgtEl>
                                          <p:spTgt spid="1249334">
                                            <p:txEl>
                                              <p:pRg st="0" end="0"/>
                                            </p:txEl>
                                          </p:spTgt>
                                        </p:tgtEl>
                                        <p:attrNameLst>
                                          <p:attrName>style.visibility</p:attrName>
                                        </p:attrNameLst>
                                      </p:cBhvr>
                                      <p:to>
                                        <p:strVal val="visible"/>
                                      </p:to>
                                    </p:se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1" presetClass="entr" presetSubtype="0" fill="hold" nodeType="clickEffect">
                                  <p:stCondLst>
                                    <p:cond delay="0"/>
                                  </p:stCondLst>
                                  <p:childTnLst>
                                    <p:set>
                                      <p:cBhvr>
                                        <p:cTn id="180" dur="1" fill="hold">
                                          <p:stCondLst>
                                            <p:cond delay="0"/>
                                          </p:stCondLst>
                                        </p:cTn>
                                        <p:tgtEl>
                                          <p:spTgt spid="1249335">
                                            <p:txEl>
                                              <p:pRg st="0" end="0"/>
                                            </p:txEl>
                                          </p:spTgt>
                                        </p:tgtEl>
                                        <p:attrNameLst>
                                          <p:attrName>style.visibility</p:attrName>
                                        </p:attrNameLst>
                                      </p:cBhvr>
                                      <p:to>
                                        <p:strVal val="visible"/>
                                      </p:to>
                                    </p:set>
                                  </p:childTnLst>
                                </p:cTn>
                              </p:par>
                            </p:childTnLst>
                          </p:cTn>
                        </p:par>
                        <p:par>
                          <p:cTn id="181" fill="hold" nodeType="afterGroup">
                            <p:stCondLst>
                              <p:cond delay="0"/>
                            </p:stCondLst>
                            <p:childTnLst>
                              <p:par>
                                <p:cTn id="182" presetID="1" presetClass="emph" presetSubtype="2" fill="hold" nodeType="afterEffect">
                                  <p:stCondLst>
                                    <p:cond delay="0"/>
                                  </p:stCondLst>
                                  <p:childTnLst>
                                    <p:animClr clrSpc="rgb" dir="cw">
                                      <p:cBhvr>
                                        <p:cTn id="183" dur="2000" fill="hold"/>
                                        <p:tgtEl>
                                          <p:spTgt spid="1249297"/>
                                        </p:tgtEl>
                                        <p:attrNameLst>
                                          <p:attrName>fillcolor</p:attrName>
                                        </p:attrNameLst>
                                      </p:cBhvr>
                                      <p:to>
                                        <a:schemeClr val="folHlink"/>
                                      </p:to>
                                    </p:animClr>
                                    <p:set>
                                      <p:cBhvr>
                                        <p:cTn id="184" dur="2000" fill="hold"/>
                                        <p:tgtEl>
                                          <p:spTgt spid="1249297"/>
                                        </p:tgtEl>
                                        <p:attrNameLst>
                                          <p:attrName>fill.type</p:attrName>
                                        </p:attrNameLst>
                                      </p:cBhvr>
                                      <p:to>
                                        <p:strVal val="solid"/>
                                      </p:to>
                                    </p:set>
                                    <p:set>
                                      <p:cBhvr>
                                        <p:cTn id="185" dur="2000" fill="hold"/>
                                        <p:tgtEl>
                                          <p:spTgt spid="1249297"/>
                                        </p:tgtEl>
                                        <p:attrNameLst>
                                          <p:attrName>fill.on</p:attrName>
                                        </p:attrNameLst>
                                      </p:cBhvr>
                                      <p:to>
                                        <p:strVal val="true"/>
                                      </p:to>
                                    </p:set>
                                  </p:childTnLst>
                                </p:cTn>
                              </p:par>
                            </p:childTnLst>
                          </p:cTn>
                        </p:par>
                        <p:par>
                          <p:cTn id="186" fill="hold" nodeType="afterGroup">
                            <p:stCondLst>
                              <p:cond delay="2000"/>
                            </p:stCondLst>
                            <p:childTnLst>
                              <p:par>
                                <p:cTn id="187" presetID="1" presetClass="entr" presetSubtype="0" fill="hold" nodeType="afterEffect">
                                  <p:stCondLst>
                                    <p:cond delay="0"/>
                                  </p:stCondLst>
                                  <p:childTnLst>
                                    <p:set>
                                      <p:cBhvr>
                                        <p:cTn id="188" dur="1" fill="hold">
                                          <p:stCondLst>
                                            <p:cond delay="0"/>
                                          </p:stCondLst>
                                        </p:cTn>
                                        <p:tgtEl>
                                          <p:spTgt spid="1249336">
                                            <p:txEl>
                                              <p:pRg st="0" end="0"/>
                                            </p:txEl>
                                          </p:spTgt>
                                        </p:tgtEl>
                                        <p:attrNameLst>
                                          <p:attrName>style.visibility</p:attrName>
                                        </p:attrNameLst>
                                      </p:cBhvr>
                                      <p:to>
                                        <p:strVal val="visible"/>
                                      </p:to>
                                    </p:set>
                                  </p:childTnLst>
                                </p:cTn>
                              </p:par>
                            </p:childTnLst>
                          </p:cTn>
                        </p:par>
                        <p:par>
                          <p:cTn id="189" fill="hold" nodeType="afterGroup">
                            <p:stCondLst>
                              <p:cond delay="2000"/>
                            </p:stCondLst>
                            <p:childTnLst>
                              <p:par>
                                <p:cTn id="190" presetID="1" presetClass="emph" presetSubtype="2" fill="hold" nodeType="afterEffect">
                                  <p:stCondLst>
                                    <p:cond delay="0"/>
                                  </p:stCondLst>
                                  <p:childTnLst>
                                    <p:animClr clrSpc="rgb" dir="cw">
                                      <p:cBhvr>
                                        <p:cTn id="191" dur="2000" fill="hold"/>
                                        <p:tgtEl>
                                          <p:spTgt spid="1249296"/>
                                        </p:tgtEl>
                                        <p:attrNameLst>
                                          <p:attrName>fillcolor</p:attrName>
                                        </p:attrNameLst>
                                      </p:cBhvr>
                                      <p:to>
                                        <a:schemeClr val="folHlink"/>
                                      </p:to>
                                    </p:animClr>
                                    <p:set>
                                      <p:cBhvr>
                                        <p:cTn id="192" dur="2000" fill="hold"/>
                                        <p:tgtEl>
                                          <p:spTgt spid="1249296"/>
                                        </p:tgtEl>
                                        <p:attrNameLst>
                                          <p:attrName>fill.type</p:attrName>
                                        </p:attrNameLst>
                                      </p:cBhvr>
                                      <p:to>
                                        <p:strVal val="solid"/>
                                      </p:to>
                                    </p:set>
                                    <p:set>
                                      <p:cBhvr>
                                        <p:cTn id="193" dur="2000" fill="hold"/>
                                        <p:tgtEl>
                                          <p:spTgt spid="1249296"/>
                                        </p:tgtEl>
                                        <p:attrNameLst>
                                          <p:attrName>fill.on</p:attrName>
                                        </p:attrNameLst>
                                      </p:cBhvr>
                                      <p:to>
                                        <p:strVal val="true"/>
                                      </p:to>
                                    </p:set>
                                  </p:childTnLst>
                                </p:cTn>
                              </p:par>
                            </p:childTnLst>
                          </p:cTn>
                        </p:par>
                        <p:par>
                          <p:cTn id="194" fill="hold" nodeType="afterGroup">
                            <p:stCondLst>
                              <p:cond delay="4000"/>
                            </p:stCondLst>
                            <p:childTnLst>
                              <p:par>
                                <p:cTn id="195" presetID="9" presetClass="entr" presetSubtype="0" fill="hold" nodeType="afterEffect">
                                  <p:stCondLst>
                                    <p:cond delay="0"/>
                                  </p:stCondLst>
                                  <p:childTnLst>
                                    <p:set>
                                      <p:cBhvr>
                                        <p:cTn id="196" dur="1" fill="hold">
                                          <p:stCondLst>
                                            <p:cond delay="0"/>
                                          </p:stCondLst>
                                        </p:cTn>
                                        <p:tgtEl>
                                          <p:spTgt spid="14"/>
                                        </p:tgtEl>
                                        <p:attrNameLst>
                                          <p:attrName>style.visibility</p:attrName>
                                        </p:attrNameLst>
                                      </p:cBhvr>
                                      <p:to>
                                        <p:strVal val="visible"/>
                                      </p:to>
                                    </p:set>
                                    <p:animEffect transition="in" filter="dissolve">
                                      <p:cBhvr>
                                        <p:cTn id="197" dur="500"/>
                                        <p:tgtEl>
                                          <p:spTgt spid="14"/>
                                        </p:tgtEl>
                                      </p:cBhvr>
                                    </p:animEffect>
                                  </p:childTnLst>
                                </p:cTn>
                              </p:par>
                            </p:childTnLst>
                          </p:cTn>
                        </p:par>
                        <p:par>
                          <p:cTn id="198" fill="hold" nodeType="afterGroup">
                            <p:stCondLst>
                              <p:cond delay="4500"/>
                            </p:stCondLst>
                            <p:childTnLst>
                              <p:par>
                                <p:cTn id="199" presetID="9" presetClass="entr" presetSubtype="0" fill="hold" nodeType="afterEffect">
                                  <p:stCondLst>
                                    <p:cond delay="0"/>
                                  </p:stCondLst>
                                  <p:childTnLst>
                                    <p:set>
                                      <p:cBhvr>
                                        <p:cTn id="200" dur="1" fill="hold">
                                          <p:stCondLst>
                                            <p:cond delay="0"/>
                                          </p:stCondLst>
                                        </p:cTn>
                                        <p:tgtEl>
                                          <p:spTgt spid="13"/>
                                        </p:tgtEl>
                                        <p:attrNameLst>
                                          <p:attrName>style.visibility</p:attrName>
                                        </p:attrNameLst>
                                      </p:cBhvr>
                                      <p:to>
                                        <p:strVal val="visible"/>
                                      </p:to>
                                    </p:set>
                                    <p:animEffect transition="in" filter="dissolve">
                                      <p:cBhvr>
                                        <p:cTn id="201" dur="500"/>
                                        <p:tgtEl>
                                          <p:spTgt spid="13"/>
                                        </p:tgtEl>
                                      </p:cBhvr>
                                    </p:animEffect>
                                  </p:childTnLst>
                                </p:cTn>
                              </p:par>
                            </p:childTnLst>
                          </p:cTn>
                        </p:par>
                        <p:par>
                          <p:cTn id="202" fill="hold" nodeType="afterGroup">
                            <p:stCondLst>
                              <p:cond delay="5000"/>
                            </p:stCondLst>
                            <p:childTnLst>
                              <p:par>
                                <p:cTn id="203" presetID="9" presetClass="entr" presetSubtype="0" fill="hold" nodeType="afterEffect">
                                  <p:stCondLst>
                                    <p:cond delay="0"/>
                                  </p:stCondLst>
                                  <p:childTnLst>
                                    <p:set>
                                      <p:cBhvr>
                                        <p:cTn id="204" dur="1" fill="hold">
                                          <p:stCondLst>
                                            <p:cond delay="0"/>
                                          </p:stCondLst>
                                        </p:cTn>
                                        <p:tgtEl>
                                          <p:spTgt spid="9"/>
                                        </p:tgtEl>
                                        <p:attrNameLst>
                                          <p:attrName>style.visibility</p:attrName>
                                        </p:attrNameLst>
                                      </p:cBhvr>
                                      <p:to>
                                        <p:strVal val="visible"/>
                                      </p:to>
                                    </p:set>
                                    <p:animEffect transition="in" filter="dissolve">
                                      <p:cBhvr>
                                        <p:cTn id="205" dur="500"/>
                                        <p:tgtEl>
                                          <p:spTgt spid="9"/>
                                        </p:tgtEl>
                                      </p:cBhvr>
                                    </p:animEffect>
                                  </p:childTnLst>
                                </p:cTn>
                              </p:par>
                            </p:childTnLst>
                          </p:cTn>
                        </p:par>
                        <p:par>
                          <p:cTn id="206" fill="hold" nodeType="afterGroup">
                            <p:stCondLst>
                              <p:cond delay="5500"/>
                            </p:stCondLst>
                            <p:childTnLst>
                              <p:par>
                                <p:cTn id="207" presetID="9" presetClass="entr" presetSubtype="0" fill="hold" grpId="0" nodeType="afterEffect">
                                  <p:stCondLst>
                                    <p:cond delay="0"/>
                                  </p:stCondLst>
                                  <p:childTnLst>
                                    <p:set>
                                      <p:cBhvr>
                                        <p:cTn id="208" dur="1" fill="hold">
                                          <p:stCondLst>
                                            <p:cond delay="0"/>
                                          </p:stCondLst>
                                        </p:cTn>
                                        <p:tgtEl>
                                          <p:spTgt spid="1249353"/>
                                        </p:tgtEl>
                                        <p:attrNameLst>
                                          <p:attrName>style.visibility</p:attrName>
                                        </p:attrNameLst>
                                      </p:cBhvr>
                                      <p:to>
                                        <p:strVal val="visible"/>
                                      </p:to>
                                    </p:set>
                                    <p:animEffect transition="in" filter="dissolve">
                                      <p:cBhvr>
                                        <p:cTn id="209" dur="500"/>
                                        <p:tgtEl>
                                          <p:spTgt spid="1249353"/>
                                        </p:tgtEl>
                                      </p:cBhvr>
                                    </p:animEffect>
                                  </p:childTnLst>
                                </p:cTn>
                              </p:par>
                            </p:childTnLst>
                          </p:cTn>
                        </p:par>
                        <p:par>
                          <p:cTn id="210" fill="hold" nodeType="afterGroup">
                            <p:stCondLst>
                              <p:cond delay="6000"/>
                            </p:stCondLst>
                            <p:childTnLst>
                              <p:par>
                                <p:cTn id="211" presetID="9" presetClass="entr" presetSubtype="0" fill="hold" nodeType="afterEffect">
                                  <p:stCondLst>
                                    <p:cond delay="0"/>
                                  </p:stCondLst>
                                  <p:childTnLst>
                                    <p:set>
                                      <p:cBhvr>
                                        <p:cTn id="212" dur="1" fill="hold">
                                          <p:stCondLst>
                                            <p:cond delay="0"/>
                                          </p:stCondLst>
                                        </p:cTn>
                                        <p:tgtEl>
                                          <p:spTgt spid="11"/>
                                        </p:tgtEl>
                                        <p:attrNameLst>
                                          <p:attrName>style.visibility</p:attrName>
                                        </p:attrNameLst>
                                      </p:cBhvr>
                                      <p:to>
                                        <p:strVal val="visible"/>
                                      </p:to>
                                    </p:set>
                                    <p:animEffect transition="in" filter="dissolve">
                                      <p:cBhvr>
                                        <p:cTn id="2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282" grpId="0" animBg="1"/>
      <p:bldP spid="1249283" grpId="0" animBg="1"/>
      <p:bldP spid="1249284" grpId="0" animBg="1"/>
      <p:bldP spid="1249287" grpId="0" animBg="1"/>
      <p:bldP spid="1249288" grpId="0" animBg="1"/>
      <p:bldP spid="1249289" grpId="0" animBg="1"/>
      <p:bldP spid="1249290" grpId="0" animBg="1"/>
      <p:bldP spid="1249291" grpId="0" animBg="1"/>
      <p:bldP spid="1249292" grpId="0" animBg="1"/>
      <p:bldP spid="1249293" grpId="0" animBg="1"/>
      <p:bldP spid="1249294" grpId="0" animBg="1"/>
      <p:bldP spid="1249295" grpId="0" animBg="1"/>
      <p:bldP spid="1249296" grpId="0" animBg="1"/>
      <p:bldP spid="1249297" grpId="0" animBg="1"/>
      <p:bldP spid="1249298" grpId="0" animBg="1"/>
      <p:bldP spid="1249299" grpId="0" animBg="1"/>
      <p:bldP spid="1249300" grpId="0" animBg="1"/>
      <p:bldP spid="1249301" grpId="0" animBg="1"/>
      <p:bldP spid="1249302" grpId="0" animBg="1"/>
      <p:bldP spid="1249302" grpId="1" animBg="1"/>
      <p:bldP spid="1249303" grpId="0"/>
      <p:bldP spid="1249303" grpId="1"/>
      <p:bldP spid="1249304" grpId="0" animBg="1"/>
      <p:bldP spid="1249305" grpId="0"/>
      <p:bldP spid="1249306" grpId="0" animBg="1"/>
      <p:bldP spid="1249307" grpId="0"/>
      <p:bldP spid="1249308" grpId="0" animBg="1"/>
      <p:bldP spid="1249309" grpId="0"/>
      <p:bldP spid="1249310" grpId="0" animBg="1"/>
      <p:bldP spid="1249311" grpId="0"/>
      <p:bldP spid="1249312" grpId="0" animBg="1"/>
      <p:bldP spid="1249316" grpId="0" animBg="1"/>
      <p:bldP spid="1249316" grpId="1" animBg="1"/>
      <p:bldP spid="1249333" grpId="0"/>
      <p:bldP spid="1249333" grpId="1"/>
      <p:bldP spid="1249333" grpId="2"/>
      <p:bldP spid="1249353" grpId="0" animBg="1"/>
      <p:bldP spid="1249354" grpId="0" animBg="1"/>
      <p:bldP spid="1249354" grpId="1" animBg="1"/>
      <p:bldP spid="1249354" grpId="2" animBg="1"/>
      <p:bldP spid="1249354" grpId="3" animBg="1"/>
      <p:bldP spid="1249354" grpId="4" animBg="1"/>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t>Recovery &amp; Journaling</a:t>
            </a:r>
          </a:p>
        </p:txBody>
      </p:sp>
      <p:sp>
        <p:nvSpPr>
          <p:cNvPr id="1250307" name="Rectangle 3"/>
          <p:cNvSpPr>
            <a:spLocks noGrp="1" noChangeArrowheads="1"/>
          </p:cNvSpPr>
          <p:nvPr>
            <p:ph type="body" idx="1"/>
          </p:nvPr>
        </p:nvSpPr>
        <p:spPr/>
        <p:txBody>
          <a:bodyPr/>
          <a:lstStyle/>
          <a:p>
            <a:pPr eaLnBrk="1" hangingPunct="1"/>
            <a:r>
              <a:rPr lang="en-US" sz="2400" dirty="0"/>
              <a:t>When data is </a:t>
            </a:r>
            <a:r>
              <a:rPr lang="en-US" sz="2400" b="1" dirty="0">
                <a:solidFill>
                  <a:srgbClr val="0000FF"/>
                </a:solidFill>
              </a:rPr>
              <a:t>written </a:t>
            </a:r>
            <a:r>
              <a:rPr lang="en-US" sz="2400" dirty="0"/>
              <a:t>to a file, both metadata and data must be updated</a:t>
            </a:r>
          </a:p>
          <a:p>
            <a:pPr lvl="1" eaLnBrk="1" hangingPunct="1"/>
            <a:r>
              <a:rPr lang="en-US" sz="2000" dirty="0"/>
              <a:t>metadata is written asynchronously, data may be written earlier</a:t>
            </a:r>
          </a:p>
          <a:p>
            <a:pPr lvl="1" eaLnBrk="1" hangingPunct="1"/>
            <a:r>
              <a:rPr lang="en-US" sz="2000" dirty="0"/>
              <a:t>if a system crashes, the file system may be corrupted and data is lost</a:t>
            </a:r>
            <a:br>
              <a:rPr lang="en-US" sz="2000" dirty="0"/>
            </a:br>
            <a:endParaRPr lang="en-US" sz="2000" dirty="0"/>
          </a:p>
          <a:p>
            <a:pPr eaLnBrk="1" hangingPunct="1"/>
            <a:r>
              <a:rPr lang="en-US" sz="2400" dirty="0"/>
              <a:t>Journaling file systems provide improved consistency and recoverability</a:t>
            </a:r>
          </a:p>
          <a:p>
            <a:pPr lvl="1" eaLnBrk="1" hangingPunct="1"/>
            <a:r>
              <a:rPr lang="en-US" sz="2000" dirty="0"/>
              <a:t>makes a log to keep track of changes</a:t>
            </a:r>
          </a:p>
          <a:p>
            <a:pPr lvl="1" eaLnBrk="1" hangingPunct="1"/>
            <a:r>
              <a:rPr lang="en-US" sz="2000" dirty="0"/>
              <a:t>the log can be used to undo partially completed operations</a:t>
            </a:r>
          </a:p>
          <a:p>
            <a:pPr lvl="1" eaLnBrk="1" hangingPunct="1"/>
            <a:r>
              <a:rPr lang="en-US" sz="2000" dirty="0"/>
              <a:t>e.g., </a:t>
            </a:r>
            <a:r>
              <a:rPr lang="en-US" sz="2000" dirty="0" err="1"/>
              <a:t>ReiserFS</a:t>
            </a:r>
            <a:r>
              <a:rPr lang="en-US" sz="2000" dirty="0"/>
              <a:t>, JFS, XFS and Ext3 (all Linux)</a:t>
            </a:r>
            <a:br>
              <a:rPr lang="en-US" sz="2000" dirty="0"/>
            </a:br>
            <a:endParaRPr lang="en-US" sz="2000" dirty="0"/>
          </a:p>
          <a:p>
            <a:pPr lvl="1" eaLnBrk="1" hangingPunct="1"/>
            <a:r>
              <a:rPr lang="en-US" sz="2000" dirty="0"/>
              <a:t>NTFS (Windows) provide journaling properties where all changes to MFT and file system structure are logged</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49634" name="Rectangle 2"/>
          <p:cNvSpPr>
            <a:spLocks noGrp="1" noChangeArrowheads="1"/>
          </p:cNvSpPr>
          <p:nvPr>
            <p:ph type="ctrTitle"/>
          </p:nvPr>
        </p:nvSpPr>
        <p:spPr>
          <a:xfrm>
            <a:off x="638175" y="1704975"/>
            <a:ext cx="7361238" cy="1462088"/>
          </a:xfrm>
        </p:spPr>
        <p:txBody>
          <a:bodyPr/>
          <a:lstStyle/>
          <a:p>
            <a:pPr eaLnBrk="1" hangingPunct="1"/>
            <a:r>
              <a:rPr lang="en-US" sz="5400"/>
              <a:t>Multiple Disks</a:t>
            </a:r>
          </a:p>
        </p:txBody>
      </p:sp>
    </p:spTree>
    <p:extLst>
      <p:ext uri="{BB962C8B-B14F-4D97-AF65-F5344CB8AC3E}">
        <p14:creationId xmlns:p14="http://schemas.microsoft.com/office/powerpoint/2010/main" val="36246857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49634"/>
                                        </p:tgtEl>
                                        <p:attrNameLst>
                                          <p:attrName>style.visibility</p:attrName>
                                        </p:attrNameLst>
                                      </p:cBhvr>
                                      <p:to>
                                        <p:strVal val="visible"/>
                                      </p:to>
                                    </p:set>
                                    <p:animEffect transition="in" filter="fade">
                                      <p:cBhvr>
                                        <p:cTn id="7" dur="800">
                                          <p:stCondLst>
                                            <p:cond delay="0"/>
                                          </p:stCondLst>
                                        </p:cTn>
                                        <p:tgtEl>
                                          <p:spTgt spid="1349634"/>
                                        </p:tgtEl>
                                      </p:cBhvr>
                                    </p:animEffect>
                                    <p:anim calcmode="lin" valueType="num">
                                      <p:cBhvr>
                                        <p:cTn id="8" dur="800" fill="hold">
                                          <p:stCondLst>
                                            <p:cond delay="0"/>
                                          </p:stCondLst>
                                        </p:cTn>
                                        <p:tgtEl>
                                          <p:spTgt spid="1349634"/>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1349634"/>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134963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9634"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r>
              <a:rPr lang="en-US"/>
              <a:t>Parallel Access</a:t>
            </a:r>
          </a:p>
        </p:txBody>
      </p:sp>
      <p:sp>
        <p:nvSpPr>
          <p:cNvPr id="155651" name="Rectangle 3"/>
          <p:cNvSpPr>
            <a:spLocks noGrp="1" noChangeArrowheads="1"/>
          </p:cNvSpPr>
          <p:nvPr>
            <p:ph type="body" idx="1"/>
          </p:nvPr>
        </p:nvSpPr>
        <p:spPr>
          <a:xfrm>
            <a:off x="0" y="922338"/>
            <a:ext cx="9144000" cy="3375025"/>
          </a:xfrm>
        </p:spPr>
        <p:txBody>
          <a:bodyPr/>
          <a:lstStyle/>
          <a:p>
            <a:pPr eaLnBrk="1" hangingPunct="1"/>
            <a:r>
              <a:rPr lang="en-US" sz="2400"/>
              <a:t>Disk controllers and busses manage several devices</a:t>
            </a:r>
            <a:br>
              <a:rPr lang="en-US" sz="2400"/>
            </a:br>
            <a:endParaRPr lang="en-US" sz="2400"/>
          </a:p>
          <a:p>
            <a:pPr eaLnBrk="1" hangingPunct="1"/>
            <a:r>
              <a:rPr lang="en-US" sz="2400"/>
              <a:t>One </a:t>
            </a:r>
            <a:r>
              <a:rPr lang="en-US" sz="2400" i="1"/>
              <a:t>can</a:t>
            </a:r>
            <a:r>
              <a:rPr lang="en-US" sz="2400"/>
              <a:t>  improve total system performance by replacing one large disk with many small accessed in parallel</a:t>
            </a:r>
            <a:br>
              <a:rPr lang="en-US" sz="2400"/>
            </a:br>
            <a:endParaRPr lang="en-US" sz="2400"/>
          </a:p>
          <a:p>
            <a:pPr eaLnBrk="1" hangingPunct="1"/>
            <a:r>
              <a:rPr lang="en-US" sz="2400"/>
              <a:t>Several independent heads can read simultaneously</a:t>
            </a:r>
            <a:br>
              <a:rPr lang="en-US" sz="2400"/>
            </a:br>
            <a:endParaRPr lang="en-US" sz="2000"/>
          </a:p>
        </p:txBody>
      </p:sp>
      <p:sp>
        <p:nvSpPr>
          <p:cNvPr id="1351684" name="Oval 4"/>
          <p:cNvSpPr>
            <a:spLocks noChangeArrowheads="1"/>
          </p:cNvSpPr>
          <p:nvPr/>
        </p:nvSpPr>
        <p:spPr bwMode="auto">
          <a:xfrm rot="10800000" flipV="1">
            <a:off x="1601788" y="6065838"/>
            <a:ext cx="727075" cy="198437"/>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5" name="Oval 5"/>
          <p:cNvSpPr>
            <a:spLocks noChangeArrowheads="1"/>
          </p:cNvSpPr>
          <p:nvPr/>
        </p:nvSpPr>
        <p:spPr bwMode="auto">
          <a:xfrm rot="10800000" flipV="1">
            <a:off x="1601788" y="596900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6" name="Oval 6"/>
          <p:cNvSpPr>
            <a:spLocks noChangeArrowheads="1"/>
          </p:cNvSpPr>
          <p:nvPr/>
        </p:nvSpPr>
        <p:spPr bwMode="auto">
          <a:xfrm rot="10800000" flipV="1">
            <a:off x="1601788" y="58705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7" name="Oval 7"/>
          <p:cNvSpPr>
            <a:spLocks noChangeArrowheads="1"/>
          </p:cNvSpPr>
          <p:nvPr/>
        </p:nvSpPr>
        <p:spPr bwMode="auto">
          <a:xfrm rot="10800000" flipV="1">
            <a:off x="1601788" y="57689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8" name="Oval 8"/>
          <p:cNvSpPr>
            <a:spLocks noChangeArrowheads="1"/>
          </p:cNvSpPr>
          <p:nvPr/>
        </p:nvSpPr>
        <p:spPr bwMode="auto">
          <a:xfrm rot="10800000" flipV="1">
            <a:off x="1601788" y="567372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89" name="Line 9"/>
          <p:cNvSpPr>
            <a:spLocks noChangeShapeType="1"/>
          </p:cNvSpPr>
          <p:nvPr/>
        </p:nvSpPr>
        <p:spPr bwMode="auto">
          <a:xfrm>
            <a:off x="1862138" y="5273675"/>
            <a:ext cx="0" cy="360363"/>
          </a:xfrm>
          <a:prstGeom prst="line">
            <a:avLst/>
          </a:prstGeom>
          <a:noFill/>
          <a:ln w="190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690" name="Line 10"/>
          <p:cNvSpPr>
            <a:spLocks noChangeShapeType="1"/>
          </p:cNvSpPr>
          <p:nvPr/>
        </p:nvSpPr>
        <p:spPr bwMode="auto">
          <a:xfrm>
            <a:off x="2041525" y="5273675"/>
            <a:ext cx="0" cy="360363"/>
          </a:xfrm>
          <a:prstGeom prst="line">
            <a:avLst/>
          </a:prstGeom>
          <a:noFill/>
          <a:ln w="19050">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691" name="Oval 11"/>
          <p:cNvSpPr>
            <a:spLocks noChangeArrowheads="1"/>
          </p:cNvSpPr>
          <p:nvPr/>
        </p:nvSpPr>
        <p:spPr bwMode="auto">
          <a:xfrm rot="10800000" flipV="1">
            <a:off x="2582863" y="6065838"/>
            <a:ext cx="727075" cy="198437"/>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2" name="Oval 12"/>
          <p:cNvSpPr>
            <a:spLocks noChangeArrowheads="1"/>
          </p:cNvSpPr>
          <p:nvPr/>
        </p:nvSpPr>
        <p:spPr bwMode="auto">
          <a:xfrm rot="10800000" flipV="1">
            <a:off x="2582863" y="596900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3" name="Oval 13"/>
          <p:cNvSpPr>
            <a:spLocks noChangeArrowheads="1"/>
          </p:cNvSpPr>
          <p:nvPr/>
        </p:nvSpPr>
        <p:spPr bwMode="auto">
          <a:xfrm rot="10800000" flipV="1">
            <a:off x="2582863" y="58705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4" name="Oval 14"/>
          <p:cNvSpPr>
            <a:spLocks noChangeArrowheads="1"/>
          </p:cNvSpPr>
          <p:nvPr/>
        </p:nvSpPr>
        <p:spPr bwMode="auto">
          <a:xfrm rot="10800000" flipV="1">
            <a:off x="2582863" y="577215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5" name="Oval 15"/>
          <p:cNvSpPr>
            <a:spLocks noChangeArrowheads="1"/>
          </p:cNvSpPr>
          <p:nvPr/>
        </p:nvSpPr>
        <p:spPr bwMode="auto">
          <a:xfrm rot="10800000" flipV="1">
            <a:off x="2582863" y="567372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696" name="Line 16"/>
          <p:cNvSpPr>
            <a:spLocks noChangeShapeType="1"/>
          </p:cNvSpPr>
          <p:nvPr/>
        </p:nvSpPr>
        <p:spPr bwMode="auto">
          <a:xfrm>
            <a:off x="2833688" y="5273675"/>
            <a:ext cx="0" cy="36036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697" name="Line 17"/>
          <p:cNvSpPr>
            <a:spLocks noChangeShapeType="1"/>
          </p:cNvSpPr>
          <p:nvPr/>
        </p:nvSpPr>
        <p:spPr bwMode="auto">
          <a:xfrm>
            <a:off x="3022600" y="5273675"/>
            <a:ext cx="0" cy="360363"/>
          </a:xfrm>
          <a:prstGeom prst="line">
            <a:avLst/>
          </a:prstGeom>
          <a:noFill/>
          <a:ln w="19050">
            <a:solidFill>
              <a:srgbClr val="996633"/>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698" name="Line 18"/>
          <p:cNvSpPr>
            <a:spLocks noChangeShapeType="1"/>
          </p:cNvSpPr>
          <p:nvPr/>
        </p:nvSpPr>
        <p:spPr bwMode="auto">
          <a:xfrm>
            <a:off x="1862138" y="4868863"/>
            <a:ext cx="0" cy="360362"/>
          </a:xfrm>
          <a:prstGeom prst="line">
            <a:avLst/>
          </a:prstGeom>
          <a:noFill/>
          <a:ln w="1905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699" name="Line 19"/>
          <p:cNvSpPr>
            <a:spLocks noChangeShapeType="1"/>
          </p:cNvSpPr>
          <p:nvPr/>
        </p:nvSpPr>
        <p:spPr bwMode="auto">
          <a:xfrm>
            <a:off x="2833688" y="4868863"/>
            <a:ext cx="0" cy="360362"/>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0" name="Line 20"/>
          <p:cNvSpPr>
            <a:spLocks noChangeShapeType="1"/>
          </p:cNvSpPr>
          <p:nvPr/>
        </p:nvSpPr>
        <p:spPr bwMode="auto">
          <a:xfrm>
            <a:off x="1862138" y="4464050"/>
            <a:ext cx="0" cy="36036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1" name="Line 21"/>
          <p:cNvSpPr>
            <a:spLocks noChangeShapeType="1"/>
          </p:cNvSpPr>
          <p:nvPr/>
        </p:nvSpPr>
        <p:spPr bwMode="auto">
          <a:xfrm>
            <a:off x="2833688" y="4464050"/>
            <a:ext cx="0" cy="360363"/>
          </a:xfrm>
          <a:prstGeom prst="line">
            <a:avLst/>
          </a:prstGeom>
          <a:noFill/>
          <a:ln w="1905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2" name="Line 22"/>
          <p:cNvSpPr>
            <a:spLocks noChangeShapeType="1"/>
          </p:cNvSpPr>
          <p:nvPr/>
        </p:nvSpPr>
        <p:spPr bwMode="auto">
          <a:xfrm>
            <a:off x="1862138" y="4059238"/>
            <a:ext cx="0" cy="360362"/>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3" name="Line 23"/>
          <p:cNvSpPr>
            <a:spLocks noChangeShapeType="1"/>
          </p:cNvSpPr>
          <p:nvPr/>
        </p:nvSpPr>
        <p:spPr bwMode="auto">
          <a:xfrm>
            <a:off x="2833688" y="4059238"/>
            <a:ext cx="0" cy="360362"/>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4" name="Line 24"/>
          <p:cNvSpPr>
            <a:spLocks noChangeShapeType="1"/>
          </p:cNvSpPr>
          <p:nvPr/>
        </p:nvSpPr>
        <p:spPr bwMode="auto">
          <a:xfrm>
            <a:off x="1862138" y="5273675"/>
            <a:ext cx="0" cy="360363"/>
          </a:xfrm>
          <a:prstGeom prst="line">
            <a:avLst/>
          </a:prstGeom>
          <a:noFill/>
          <a:ln w="1905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5" name="Line 25"/>
          <p:cNvSpPr>
            <a:spLocks noChangeShapeType="1"/>
          </p:cNvSpPr>
          <p:nvPr/>
        </p:nvSpPr>
        <p:spPr bwMode="auto">
          <a:xfrm>
            <a:off x="2833688" y="5273675"/>
            <a:ext cx="0" cy="36036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6" name="Line 26"/>
          <p:cNvSpPr>
            <a:spLocks noChangeShapeType="1"/>
          </p:cNvSpPr>
          <p:nvPr/>
        </p:nvSpPr>
        <p:spPr bwMode="auto">
          <a:xfrm>
            <a:off x="1862138" y="4868863"/>
            <a:ext cx="0" cy="360362"/>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7" name="Line 27"/>
          <p:cNvSpPr>
            <a:spLocks noChangeShapeType="1"/>
          </p:cNvSpPr>
          <p:nvPr/>
        </p:nvSpPr>
        <p:spPr bwMode="auto">
          <a:xfrm>
            <a:off x="2833688" y="4868863"/>
            <a:ext cx="0" cy="360362"/>
          </a:xfrm>
          <a:prstGeom prst="line">
            <a:avLst/>
          </a:prstGeom>
          <a:noFill/>
          <a:ln w="1905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8" name="Line 28"/>
          <p:cNvSpPr>
            <a:spLocks noChangeShapeType="1"/>
          </p:cNvSpPr>
          <p:nvPr/>
        </p:nvSpPr>
        <p:spPr bwMode="auto">
          <a:xfrm>
            <a:off x="1862138" y="4464050"/>
            <a:ext cx="0" cy="36036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09" name="Line 29"/>
          <p:cNvSpPr>
            <a:spLocks noChangeShapeType="1"/>
          </p:cNvSpPr>
          <p:nvPr/>
        </p:nvSpPr>
        <p:spPr bwMode="auto">
          <a:xfrm>
            <a:off x="2833688" y="4464050"/>
            <a:ext cx="0" cy="36036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0" name="Line 30"/>
          <p:cNvSpPr>
            <a:spLocks noChangeShapeType="1"/>
          </p:cNvSpPr>
          <p:nvPr/>
        </p:nvSpPr>
        <p:spPr bwMode="auto">
          <a:xfrm>
            <a:off x="1862138" y="5273675"/>
            <a:ext cx="0" cy="36036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1" name="Line 31"/>
          <p:cNvSpPr>
            <a:spLocks noChangeShapeType="1"/>
          </p:cNvSpPr>
          <p:nvPr/>
        </p:nvSpPr>
        <p:spPr bwMode="auto">
          <a:xfrm>
            <a:off x="2833688" y="5273675"/>
            <a:ext cx="0" cy="360363"/>
          </a:xfrm>
          <a:prstGeom prst="line">
            <a:avLst/>
          </a:prstGeom>
          <a:noFill/>
          <a:ln w="19050">
            <a:solidFill>
              <a:schemeClr val="fo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2" name="Line 32"/>
          <p:cNvSpPr>
            <a:spLocks noChangeShapeType="1"/>
          </p:cNvSpPr>
          <p:nvPr/>
        </p:nvSpPr>
        <p:spPr bwMode="auto">
          <a:xfrm>
            <a:off x="1862138" y="4868863"/>
            <a:ext cx="0" cy="360362"/>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3" name="Line 33"/>
          <p:cNvSpPr>
            <a:spLocks noChangeShapeType="1"/>
          </p:cNvSpPr>
          <p:nvPr/>
        </p:nvSpPr>
        <p:spPr bwMode="auto">
          <a:xfrm>
            <a:off x="2833688" y="4868863"/>
            <a:ext cx="0" cy="360362"/>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4" name="Line 34"/>
          <p:cNvSpPr>
            <a:spLocks noChangeShapeType="1"/>
          </p:cNvSpPr>
          <p:nvPr/>
        </p:nvSpPr>
        <p:spPr bwMode="auto">
          <a:xfrm>
            <a:off x="1862138" y="5273675"/>
            <a:ext cx="0" cy="36036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5" name="Line 35"/>
          <p:cNvSpPr>
            <a:spLocks noChangeShapeType="1"/>
          </p:cNvSpPr>
          <p:nvPr/>
        </p:nvSpPr>
        <p:spPr bwMode="auto">
          <a:xfrm>
            <a:off x="2833688" y="5273675"/>
            <a:ext cx="0" cy="36036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16" name="Line 36"/>
          <p:cNvSpPr>
            <a:spLocks noChangeShapeType="1"/>
          </p:cNvSpPr>
          <p:nvPr/>
        </p:nvSpPr>
        <p:spPr bwMode="auto">
          <a:xfrm>
            <a:off x="2041525" y="5273675"/>
            <a:ext cx="0" cy="360363"/>
          </a:xfrm>
          <a:prstGeom prst="line">
            <a:avLst/>
          </a:prstGeom>
          <a:noFill/>
          <a:ln w="19050">
            <a:solidFill>
              <a:schemeClr val="tx2"/>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17" name="Line 37"/>
          <p:cNvSpPr>
            <a:spLocks noChangeShapeType="1"/>
          </p:cNvSpPr>
          <p:nvPr/>
        </p:nvSpPr>
        <p:spPr bwMode="auto">
          <a:xfrm>
            <a:off x="3022600" y="5273675"/>
            <a:ext cx="0" cy="360363"/>
          </a:xfrm>
          <a:prstGeom prst="line">
            <a:avLst/>
          </a:prstGeom>
          <a:noFill/>
          <a:ln w="19050">
            <a:solidFill>
              <a:srgbClr val="009900"/>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18" name="Line 38"/>
          <p:cNvSpPr>
            <a:spLocks noChangeShapeType="1"/>
          </p:cNvSpPr>
          <p:nvPr/>
        </p:nvSpPr>
        <p:spPr bwMode="auto">
          <a:xfrm>
            <a:off x="2041525" y="5273675"/>
            <a:ext cx="0" cy="360363"/>
          </a:xfrm>
          <a:prstGeom prst="line">
            <a:avLst/>
          </a:prstGeom>
          <a:noFill/>
          <a:ln w="19050">
            <a:solidFill>
              <a:srgbClr val="009900"/>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19" name="Line 39"/>
          <p:cNvSpPr>
            <a:spLocks noChangeShapeType="1"/>
          </p:cNvSpPr>
          <p:nvPr/>
        </p:nvSpPr>
        <p:spPr bwMode="auto">
          <a:xfrm>
            <a:off x="3022600" y="5273675"/>
            <a:ext cx="0" cy="360363"/>
          </a:xfrm>
          <a:prstGeom prst="line">
            <a:avLst/>
          </a:prstGeom>
          <a:noFill/>
          <a:ln w="19050">
            <a:solidFill>
              <a:schemeClr val="tx2"/>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20" name="Line 40"/>
          <p:cNvSpPr>
            <a:spLocks noChangeShapeType="1"/>
          </p:cNvSpPr>
          <p:nvPr/>
        </p:nvSpPr>
        <p:spPr bwMode="auto">
          <a:xfrm>
            <a:off x="2041525" y="5273675"/>
            <a:ext cx="0" cy="360363"/>
          </a:xfrm>
          <a:prstGeom prst="line">
            <a:avLst/>
          </a:prstGeom>
          <a:noFill/>
          <a:ln w="19050">
            <a:solidFill>
              <a:srgbClr val="996633"/>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21" name="Line 41"/>
          <p:cNvSpPr>
            <a:spLocks noChangeShapeType="1"/>
          </p:cNvSpPr>
          <p:nvPr/>
        </p:nvSpPr>
        <p:spPr bwMode="auto">
          <a:xfrm>
            <a:off x="3022600" y="5273675"/>
            <a:ext cx="0" cy="360363"/>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22" name="Text Box 42"/>
          <p:cNvSpPr txBox="1">
            <a:spLocks noChangeArrowheads="1"/>
          </p:cNvSpPr>
          <p:nvPr/>
        </p:nvSpPr>
        <p:spPr bwMode="auto">
          <a:xfrm>
            <a:off x="3536950" y="3921125"/>
            <a:ext cx="1338263"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Single disk:</a:t>
            </a:r>
          </a:p>
        </p:txBody>
      </p:sp>
      <p:sp>
        <p:nvSpPr>
          <p:cNvPr id="1351723" name="Text Box 43"/>
          <p:cNvSpPr txBox="1">
            <a:spLocks noChangeArrowheads="1"/>
          </p:cNvSpPr>
          <p:nvPr/>
        </p:nvSpPr>
        <p:spPr bwMode="auto">
          <a:xfrm>
            <a:off x="385763" y="3924300"/>
            <a:ext cx="126047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Two disks:</a:t>
            </a:r>
          </a:p>
        </p:txBody>
      </p:sp>
      <p:sp>
        <p:nvSpPr>
          <p:cNvPr id="1351724" name="Oval 44"/>
          <p:cNvSpPr>
            <a:spLocks noChangeArrowheads="1"/>
          </p:cNvSpPr>
          <p:nvPr/>
        </p:nvSpPr>
        <p:spPr bwMode="auto">
          <a:xfrm rot="10800000" flipV="1">
            <a:off x="5014913" y="6065838"/>
            <a:ext cx="727075" cy="198437"/>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5" name="Oval 45"/>
          <p:cNvSpPr>
            <a:spLocks noChangeArrowheads="1"/>
          </p:cNvSpPr>
          <p:nvPr/>
        </p:nvSpPr>
        <p:spPr bwMode="auto">
          <a:xfrm rot="10800000" flipV="1">
            <a:off x="5014913" y="596900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6" name="Oval 46"/>
          <p:cNvSpPr>
            <a:spLocks noChangeArrowheads="1"/>
          </p:cNvSpPr>
          <p:nvPr/>
        </p:nvSpPr>
        <p:spPr bwMode="auto">
          <a:xfrm rot="10800000" flipV="1">
            <a:off x="5014913" y="587057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7" name="Oval 47"/>
          <p:cNvSpPr>
            <a:spLocks noChangeArrowheads="1"/>
          </p:cNvSpPr>
          <p:nvPr/>
        </p:nvSpPr>
        <p:spPr bwMode="auto">
          <a:xfrm rot="10800000" flipV="1">
            <a:off x="5014913" y="5772150"/>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sp>
        <p:nvSpPr>
          <p:cNvPr id="1351728" name="Oval 48"/>
          <p:cNvSpPr>
            <a:spLocks noChangeArrowheads="1"/>
          </p:cNvSpPr>
          <p:nvPr/>
        </p:nvSpPr>
        <p:spPr bwMode="auto">
          <a:xfrm rot="10800000" flipV="1">
            <a:off x="5014913" y="5673725"/>
            <a:ext cx="727075" cy="198438"/>
          </a:xfrm>
          <a:prstGeom prst="ellipse">
            <a:avLst/>
          </a:prstGeom>
          <a:solidFill>
            <a:schemeClr val="accent1"/>
          </a:solidFill>
          <a:ln w="12700">
            <a:solidFill>
              <a:schemeClr val="tx1"/>
            </a:solidFill>
            <a:round/>
            <a:headEnd type="none" w="sm" len="sm"/>
            <a:tailEnd type="none" w="sm" len="sm"/>
          </a:ln>
        </p:spPr>
        <p:txBody>
          <a:bodyPr wrap="none" anchor="ctr"/>
          <a:lstStyle/>
          <a:p>
            <a:endParaRPr lang="nb-NO"/>
          </a:p>
        </p:txBody>
      </p:sp>
      <p:grpSp>
        <p:nvGrpSpPr>
          <p:cNvPr id="2" name="Group 49"/>
          <p:cNvGrpSpPr>
            <a:grpSpLocks/>
          </p:cNvGrpSpPr>
          <p:nvPr/>
        </p:nvGrpSpPr>
        <p:grpSpPr bwMode="auto">
          <a:xfrm>
            <a:off x="5195888" y="4149725"/>
            <a:ext cx="0" cy="1436688"/>
            <a:chOff x="4383" y="2557"/>
            <a:chExt cx="0" cy="905"/>
          </a:xfrm>
        </p:grpSpPr>
        <p:sp>
          <p:nvSpPr>
            <p:cNvPr id="155741" name="Line 50"/>
            <p:cNvSpPr>
              <a:spLocks noChangeShapeType="1"/>
            </p:cNvSpPr>
            <p:nvPr/>
          </p:nvSpPr>
          <p:spPr bwMode="auto">
            <a:xfrm>
              <a:off x="4383" y="2557"/>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2" name="Line 51"/>
            <p:cNvSpPr>
              <a:spLocks noChangeShapeType="1"/>
            </p:cNvSpPr>
            <p:nvPr/>
          </p:nvSpPr>
          <p:spPr bwMode="auto">
            <a:xfrm>
              <a:off x="4383" y="2670"/>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3" name="Line 52"/>
            <p:cNvSpPr>
              <a:spLocks noChangeShapeType="1"/>
            </p:cNvSpPr>
            <p:nvPr/>
          </p:nvSpPr>
          <p:spPr bwMode="auto">
            <a:xfrm>
              <a:off x="4383" y="2784"/>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4" name="Line 53"/>
            <p:cNvSpPr>
              <a:spLocks noChangeShapeType="1"/>
            </p:cNvSpPr>
            <p:nvPr/>
          </p:nvSpPr>
          <p:spPr bwMode="auto">
            <a:xfrm>
              <a:off x="4383" y="2897"/>
              <a:ext cx="0" cy="11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5" name="Line 54"/>
            <p:cNvSpPr>
              <a:spLocks noChangeShapeType="1"/>
            </p:cNvSpPr>
            <p:nvPr/>
          </p:nvSpPr>
          <p:spPr bwMode="auto">
            <a:xfrm>
              <a:off x="4383" y="3010"/>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6" name="Line 55"/>
            <p:cNvSpPr>
              <a:spLocks noChangeShapeType="1"/>
            </p:cNvSpPr>
            <p:nvPr/>
          </p:nvSpPr>
          <p:spPr bwMode="auto">
            <a:xfrm>
              <a:off x="4383" y="3123"/>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7" name="Line 56"/>
            <p:cNvSpPr>
              <a:spLocks noChangeShapeType="1"/>
            </p:cNvSpPr>
            <p:nvPr/>
          </p:nvSpPr>
          <p:spPr bwMode="auto">
            <a:xfrm>
              <a:off x="4383" y="3236"/>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8" name="Line 57"/>
            <p:cNvSpPr>
              <a:spLocks noChangeShapeType="1"/>
            </p:cNvSpPr>
            <p:nvPr/>
          </p:nvSpPr>
          <p:spPr bwMode="auto">
            <a:xfrm>
              <a:off x="4383" y="3349"/>
              <a:ext cx="0" cy="11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3" name="Group 58"/>
          <p:cNvGrpSpPr>
            <a:grpSpLocks/>
          </p:cNvGrpSpPr>
          <p:nvPr/>
        </p:nvGrpSpPr>
        <p:grpSpPr bwMode="auto">
          <a:xfrm>
            <a:off x="5195888" y="4332288"/>
            <a:ext cx="0" cy="1257300"/>
            <a:chOff x="4468" y="2670"/>
            <a:chExt cx="0" cy="792"/>
          </a:xfrm>
        </p:grpSpPr>
        <p:sp>
          <p:nvSpPr>
            <p:cNvPr id="155734" name="Line 59"/>
            <p:cNvSpPr>
              <a:spLocks noChangeShapeType="1"/>
            </p:cNvSpPr>
            <p:nvPr/>
          </p:nvSpPr>
          <p:spPr bwMode="auto">
            <a:xfrm>
              <a:off x="4468" y="2670"/>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5" name="Line 60"/>
            <p:cNvSpPr>
              <a:spLocks noChangeShapeType="1"/>
            </p:cNvSpPr>
            <p:nvPr/>
          </p:nvSpPr>
          <p:spPr bwMode="auto">
            <a:xfrm>
              <a:off x="4468" y="2784"/>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6" name="Line 61"/>
            <p:cNvSpPr>
              <a:spLocks noChangeShapeType="1"/>
            </p:cNvSpPr>
            <p:nvPr/>
          </p:nvSpPr>
          <p:spPr bwMode="auto">
            <a:xfrm>
              <a:off x="4468" y="2897"/>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7" name="Line 62"/>
            <p:cNvSpPr>
              <a:spLocks noChangeShapeType="1"/>
            </p:cNvSpPr>
            <p:nvPr/>
          </p:nvSpPr>
          <p:spPr bwMode="auto">
            <a:xfrm>
              <a:off x="4468" y="3010"/>
              <a:ext cx="0" cy="11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8" name="Line 63"/>
            <p:cNvSpPr>
              <a:spLocks noChangeShapeType="1"/>
            </p:cNvSpPr>
            <p:nvPr/>
          </p:nvSpPr>
          <p:spPr bwMode="auto">
            <a:xfrm>
              <a:off x="4468" y="3123"/>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9" name="Line 64"/>
            <p:cNvSpPr>
              <a:spLocks noChangeShapeType="1"/>
            </p:cNvSpPr>
            <p:nvPr/>
          </p:nvSpPr>
          <p:spPr bwMode="auto">
            <a:xfrm>
              <a:off x="4468" y="3236"/>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40" name="Line 65"/>
            <p:cNvSpPr>
              <a:spLocks noChangeShapeType="1"/>
            </p:cNvSpPr>
            <p:nvPr/>
          </p:nvSpPr>
          <p:spPr bwMode="auto">
            <a:xfrm>
              <a:off x="4468" y="3349"/>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4" name="Group 66"/>
          <p:cNvGrpSpPr>
            <a:grpSpLocks/>
          </p:cNvGrpSpPr>
          <p:nvPr/>
        </p:nvGrpSpPr>
        <p:grpSpPr bwMode="auto">
          <a:xfrm>
            <a:off x="5195888" y="4513263"/>
            <a:ext cx="0" cy="1076325"/>
            <a:chOff x="4581" y="2784"/>
            <a:chExt cx="0" cy="678"/>
          </a:xfrm>
        </p:grpSpPr>
        <p:sp>
          <p:nvSpPr>
            <p:cNvPr id="155728" name="Line 67"/>
            <p:cNvSpPr>
              <a:spLocks noChangeShapeType="1"/>
            </p:cNvSpPr>
            <p:nvPr/>
          </p:nvSpPr>
          <p:spPr bwMode="auto">
            <a:xfrm>
              <a:off x="4581" y="2784"/>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9" name="Line 68"/>
            <p:cNvSpPr>
              <a:spLocks noChangeShapeType="1"/>
            </p:cNvSpPr>
            <p:nvPr/>
          </p:nvSpPr>
          <p:spPr bwMode="auto">
            <a:xfrm>
              <a:off x="4581" y="2897"/>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0" name="Line 69"/>
            <p:cNvSpPr>
              <a:spLocks noChangeShapeType="1"/>
            </p:cNvSpPr>
            <p:nvPr/>
          </p:nvSpPr>
          <p:spPr bwMode="auto">
            <a:xfrm>
              <a:off x="4581" y="3010"/>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1" name="Line 70"/>
            <p:cNvSpPr>
              <a:spLocks noChangeShapeType="1"/>
            </p:cNvSpPr>
            <p:nvPr/>
          </p:nvSpPr>
          <p:spPr bwMode="auto">
            <a:xfrm>
              <a:off x="4581" y="3123"/>
              <a:ext cx="0" cy="11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2" name="Line 71"/>
            <p:cNvSpPr>
              <a:spLocks noChangeShapeType="1"/>
            </p:cNvSpPr>
            <p:nvPr/>
          </p:nvSpPr>
          <p:spPr bwMode="auto">
            <a:xfrm>
              <a:off x="4581" y="3236"/>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33" name="Line 72"/>
            <p:cNvSpPr>
              <a:spLocks noChangeShapeType="1"/>
            </p:cNvSpPr>
            <p:nvPr/>
          </p:nvSpPr>
          <p:spPr bwMode="auto">
            <a:xfrm>
              <a:off x="4581" y="3349"/>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5" name="Group 73"/>
          <p:cNvGrpSpPr>
            <a:grpSpLocks/>
          </p:cNvGrpSpPr>
          <p:nvPr/>
        </p:nvGrpSpPr>
        <p:grpSpPr bwMode="auto">
          <a:xfrm>
            <a:off x="5195888" y="4692650"/>
            <a:ext cx="0" cy="896938"/>
            <a:chOff x="4694" y="2897"/>
            <a:chExt cx="0" cy="565"/>
          </a:xfrm>
        </p:grpSpPr>
        <p:sp>
          <p:nvSpPr>
            <p:cNvPr id="155723" name="Line 74"/>
            <p:cNvSpPr>
              <a:spLocks noChangeShapeType="1"/>
            </p:cNvSpPr>
            <p:nvPr/>
          </p:nvSpPr>
          <p:spPr bwMode="auto">
            <a:xfrm>
              <a:off x="4694" y="2897"/>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4" name="Line 75"/>
            <p:cNvSpPr>
              <a:spLocks noChangeShapeType="1"/>
            </p:cNvSpPr>
            <p:nvPr/>
          </p:nvSpPr>
          <p:spPr bwMode="auto">
            <a:xfrm>
              <a:off x="4694" y="3010"/>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5" name="Line 76"/>
            <p:cNvSpPr>
              <a:spLocks noChangeShapeType="1"/>
            </p:cNvSpPr>
            <p:nvPr/>
          </p:nvSpPr>
          <p:spPr bwMode="auto">
            <a:xfrm>
              <a:off x="4694" y="3123"/>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6" name="Line 77"/>
            <p:cNvSpPr>
              <a:spLocks noChangeShapeType="1"/>
            </p:cNvSpPr>
            <p:nvPr/>
          </p:nvSpPr>
          <p:spPr bwMode="auto">
            <a:xfrm>
              <a:off x="4694" y="3236"/>
              <a:ext cx="0" cy="11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7" name="Line 78"/>
            <p:cNvSpPr>
              <a:spLocks noChangeShapeType="1"/>
            </p:cNvSpPr>
            <p:nvPr/>
          </p:nvSpPr>
          <p:spPr bwMode="auto">
            <a:xfrm>
              <a:off x="4694" y="3349"/>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6" name="Group 79"/>
          <p:cNvGrpSpPr>
            <a:grpSpLocks/>
          </p:cNvGrpSpPr>
          <p:nvPr/>
        </p:nvGrpSpPr>
        <p:grpSpPr bwMode="auto">
          <a:xfrm>
            <a:off x="5195888" y="4872038"/>
            <a:ext cx="0" cy="717550"/>
            <a:chOff x="4807" y="3010"/>
            <a:chExt cx="0" cy="452"/>
          </a:xfrm>
        </p:grpSpPr>
        <p:sp>
          <p:nvSpPr>
            <p:cNvPr id="155719" name="Line 80"/>
            <p:cNvSpPr>
              <a:spLocks noChangeShapeType="1"/>
            </p:cNvSpPr>
            <p:nvPr/>
          </p:nvSpPr>
          <p:spPr bwMode="auto">
            <a:xfrm>
              <a:off x="4807" y="3010"/>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0" name="Line 81"/>
            <p:cNvSpPr>
              <a:spLocks noChangeShapeType="1"/>
            </p:cNvSpPr>
            <p:nvPr/>
          </p:nvSpPr>
          <p:spPr bwMode="auto">
            <a:xfrm>
              <a:off x="4807" y="3123"/>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1" name="Line 82"/>
            <p:cNvSpPr>
              <a:spLocks noChangeShapeType="1"/>
            </p:cNvSpPr>
            <p:nvPr/>
          </p:nvSpPr>
          <p:spPr bwMode="auto">
            <a:xfrm>
              <a:off x="4807" y="3236"/>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22" name="Line 83"/>
            <p:cNvSpPr>
              <a:spLocks noChangeShapeType="1"/>
            </p:cNvSpPr>
            <p:nvPr/>
          </p:nvSpPr>
          <p:spPr bwMode="auto">
            <a:xfrm>
              <a:off x="4807" y="3349"/>
              <a:ext cx="0" cy="113"/>
            </a:xfrm>
            <a:prstGeom prst="line">
              <a:avLst/>
            </a:prstGeom>
            <a:noFill/>
            <a:ln w="1905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7" name="Group 84"/>
          <p:cNvGrpSpPr>
            <a:grpSpLocks/>
          </p:cNvGrpSpPr>
          <p:nvPr/>
        </p:nvGrpSpPr>
        <p:grpSpPr bwMode="auto">
          <a:xfrm>
            <a:off x="5195888" y="5051425"/>
            <a:ext cx="0" cy="538163"/>
            <a:chOff x="4920" y="3123"/>
            <a:chExt cx="0" cy="339"/>
          </a:xfrm>
        </p:grpSpPr>
        <p:sp>
          <p:nvSpPr>
            <p:cNvPr id="155716" name="Line 85"/>
            <p:cNvSpPr>
              <a:spLocks noChangeShapeType="1"/>
            </p:cNvSpPr>
            <p:nvPr/>
          </p:nvSpPr>
          <p:spPr bwMode="auto">
            <a:xfrm>
              <a:off x="4920" y="3123"/>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17" name="Line 86"/>
            <p:cNvSpPr>
              <a:spLocks noChangeShapeType="1"/>
            </p:cNvSpPr>
            <p:nvPr/>
          </p:nvSpPr>
          <p:spPr bwMode="auto">
            <a:xfrm>
              <a:off x="4920" y="3236"/>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18" name="Line 87"/>
            <p:cNvSpPr>
              <a:spLocks noChangeShapeType="1"/>
            </p:cNvSpPr>
            <p:nvPr/>
          </p:nvSpPr>
          <p:spPr bwMode="auto">
            <a:xfrm>
              <a:off x="4920" y="3349"/>
              <a:ext cx="0" cy="113"/>
            </a:xfrm>
            <a:prstGeom prst="line">
              <a:avLst/>
            </a:prstGeom>
            <a:noFill/>
            <a:ln w="19050">
              <a:solidFill>
                <a:srgbClr val="009900"/>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grpSp>
        <p:nvGrpSpPr>
          <p:cNvPr id="8" name="Group 88"/>
          <p:cNvGrpSpPr>
            <a:grpSpLocks/>
          </p:cNvGrpSpPr>
          <p:nvPr/>
        </p:nvGrpSpPr>
        <p:grpSpPr bwMode="auto">
          <a:xfrm>
            <a:off x="5195888" y="5230813"/>
            <a:ext cx="0" cy="358775"/>
            <a:chOff x="5033" y="3236"/>
            <a:chExt cx="0" cy="226"/>
          </a:xfrm>
        </p:grpSpPr>
        <p:sp>
          <p:nvSpPr>
            <p:cNvPr id="155714" name="Line 89"/>
            <p:cNvSpPr>
              <a:spLocks noChangeShapeType="1"/>
            </p:cNvSpPr>
            <p:nvPr/>
          </p:nvSpPr>
          <p:spPr bwMode="auto">
            <a:xfrm>
              <a:off x="5033" y="3236"/>
              <a:ext cx="0" cy="113"/>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55715" name="Line 90"/>
            <p:cNvSpPr>
              <a:spLocks noChangeShapeType="1"/>
            </p:cNvSpPr>
            <p:nvPr/>
          </p:nvSpPr>
          <p:spPr bwMode="auto">
            <a:xfrm>
              <a:off x="5033" y="3349"/>
              <a:ext cx="0" cy="113"/>
            </a:xfrm>
            <a:prstGeom prst="line">
              <a:avLst/>
            </a:prstGeom>
            <a:noFill/>
            <a:ln w="19050">
              <a:solidFill>
                <a:srgbClr val="996633"/>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1351771" name="Line 91"/>
          <p:cNvSpPr>
            <a:spLocks noChangeShapeType="1"/>
          </p:cNvSpPr>
          <p:nvPr/>
        </p:nvSpPr>
        <p:spPr bwMode="auto">
          <a:xfrm>
            <a:off x="5195888" y="5410200"/>
            <a:ext cx="0" cy="179388"/>
          </a:xfrm>
          <a:prstGeom prst="line">
            <a:avLst/>
          </a:prstGeom>
          <a:noFill/>
          <a:ln w="19050">
            <a:solidFill>
              <a:schemeClr val="tx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351772" name="Line 92"/>
          <p:cNvSpPr>
            <a:spLocks noChangeShapeType="1"/>
          </p:cNvSpPr>
          <p:nvPr/>
        </p:nvSpPr>
        <p:spPr bwMode="auto">
          <a:xfrm>
            <a:off x="5510213" y="5410200"/>
            <a:ext cx="0" cy="179388"/>
          </a:xfrm>
          <a:prstGeom prst="line">
            <a:avLst/>
          </a:prstGeom>
          <a:noFill/>
          <a:ln w="19050">
            <a:solidFill>
              <a:srgbClr val="009900"/>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3" name="Line 93"/>
          <p:cNvSpPr>
            <a:spLocks noChangeShapeType="1"/>
          </p:cNvSpPr>
          <p:nvPr/>
        </p:nvSpPr>
        <p:spPr bwMode="auto">
          <a:xfrm>
            <a:off x="5510213" y="5410200"/>
            <a:ext cx="0" cy="179388"/>
          </a:xfrm>
          <a:prstGeom prst="line">
            <a:avLst/>
          </a:prstGeom>
          <a:noFill/>
          <a:ln w="19050">
            <a:solidFill>
              <a:srgbClr val="996633"/>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4" name="Line 94"/>
          <p:cNvSpPr>
            <a:spLocks noChangeShapeType="1"/>
          </p:cNvSpPr>
          <p:nvPr/>
        </p:nvSpPr>
        <p:spPr bwMode="auto">
          <a:xfrm>
            <a:off x="5510213" y="5410200"/>
            <a:ext cx="0" cy="179388"/>
          </a:xfrm>
          <a:prstGeom prst="line">
            <a:avLst/>
          </a:prstGeom>
          <a:noFill/>
          <a:ln w="19050">
            <a:solidFill>
              <a:schemeClr val="tx2"/>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5" name="Line 95"/>
          <p:cNvSpPr>
            <a:spLocks noChangeShapeType="1"/>
          </p:cNvSpPr>
          <p:nvPr/>
        </p:nvSpPr>
        <p:spPr bwMode="auto">
          <a:xfrm>
            <a:off x="5510213" y="5410200"/>
            <a:ext cx="0" cy="179388"/>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6" name="Line 96"/>
          <p:cNvSpPr>
            <a:spLocks noChangeShapeType="1"/>
          </p:cNvSpPr>
          <p:nvPr/>
        </p:nvSpPr>
        <p:spPr bwMode="auto">
          <a:xfrm>
            <a:off x="5510213" y="5408613"/>
            <a:ext cx="0" cy="179387"/>
          </a:xfrm>
          <a:prstGeom prst="line">
            <a:avLst/>
          </a:prstGeom>
          <a:noFill/>
          <a:ln w="19050">
            <a:solidFill>
              <a:srgbClr val="009900"/>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7" name="Line 97"/>
          <p:cNvSpPr>
            <a:spLocks noChangeShapeType="1"/>
          </p:cNvSpPr>
          <p:nvPr/>
        </p:nvSpPr>
        <p:spPr bwMode="auto">
          <a:xfrm>
            <a:off x="5510213" y="5410200"/>
            <a:ext cx="0" cy="179388"/>
          </a:xfrm>
          <a:prstGeom prst="line">
            <a:avLst/>
          </a:prstGeom>
          <a:noFill/>
          <a:ln w="19050">
            <a:solidFill>
              <a:srgbClr val="996633"/>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8" name="Line 98"/>
          <p:cNvSpPr>
            <a:spLocks noChangeShapeType="1"/>
          </p:cNvSpPr>
          <p:nvPr/>
        </p:nvSpPr>
        <p:spPr bwMode="auto">
          <a:xfrm>
            <a:off x="5510213" y="5410200"/>
            <a:ext cx="0" cy="179388"/>
          </a:xfrm>
          <a:prstGeom prst="line">
            <a:avLst/>
          </a:prstGeom>
          <a:noFill/>
          <a:ln w="19050">
            <a:solidFill>
              <a:schemeClr val="tx2"/>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79" name="Line 99"/>
          <p:cNvSpPr>
            <a:spLocks noChangeShapeType="1"/>
          </p:cNvSpPr>
          <p:nvPr/>
        </p:nvSpPr>
        <p:spPr bwMode="auto">
          <a:xfrm>
            <a:off x="5510213" y="5410200"/>
            <a:ext cx="0" cy="179388"/>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351780" name="Text Box 100"/>
          <p:cNvSpPr txBox="1">
            <a:spLocks noChangeArrowheads="1"/>
          </p:cNvSpPr>
          <p:nvPr/>
        </p:nvSpPr>
        <p:spPr bwMode="auto">
          <a:xfrm>
            <a:off x="6327775" y="4194175"/>
            <a:ext cx="2744788" cy="229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u="sng">
                <a:solidFill>
                  <a:schemeClr val="hlink"/>
                </a:solidFill>
              </a:rPr>
              <a:t>Note:</a:t>
            </a:r>
            <a:br>
              <a:rPr lang="en-US" sz="1600" u="sng">
                <a:solidFill>
                  <a:schemeClr val="hlink"/>
                </a:solidFill>
              </a:rPr>
            </a:br>
            <a:r>
              <a:rPr lang="en-US" sz="1600" b="0">
                <a:solidFill>
                  <a:schemeClr val="hlink"/>
                </a:solidFill>
              </a:rPr>
              <a:t>the single disk might be faster, but as seek time and rotational delay are the dominant factors of total disk access time, the two smaller disks might operate faster together performing seeks in parallel...</a:t>
            </a:r>
            <a:endParaRPr lang="en-US" sz="1600" b="0" baseline="40000">
              <a:solidFill>
                <a:schemeClr val="hlink"/>
              </a:solidFill>
            </a:endParaRPr>
          </a:p>
        </p:txBody>
      </p:sp>
    </p:spTree>
    <p:extLst>
      <p:ext uri="{BB962C8B-B14F-4D97-AF65-F5344CB8AC3E}">
        <p14:creationId xmlns:p14="http://schemas.microsoft.com/office/powerpoint/2010/main" val="17799559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17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168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168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168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16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168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169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5169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5169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516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169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517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517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517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517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517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517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5168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5169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5170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5170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5169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5169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517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51703"/>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mph" presetSubtype="2" autoRev="1" fill="hold" nodeType="clickEffect">
                                  <p:stCondLst>
                                    <p:cond delay="0"/>
                                  </p:stCondLst>
                                  <p:childTnLst>
                                    <p:animClr clrSpc="rgb" dir="cw">
                                      <p:cBhvr>
                                        <p:cTn id="60" dur="500" fill="hold"/>
                                        <p:tgtEl>
                                          <p:spTgt spid="1351725"/>
                                        </p:tgtEl>
                                        <p:attrNameLst>
                                          <p:attrName>fillcolor</p:attrName>
                                        </p:attrNameLst>
                                      </p:cBhvr>
                                      <p:to>
                                        <a:schemeClr val="hlink"/>
                                      </p:to>
                                    </p:animClr>
                                    <p:set>
                                      <p:cBhvr>
                                        <p:cTn id="61" dur="500" fill="hold"/>
                                        <p:tgtEl>
                                          <p:spTgt spid="1351725"/>
                                        </p:tgtEl>
                                        <p:attrNameLst>
                                          <p:attrName>fill.type</p:attrName>
                                        </p:attrNameLst>
                                      </p:cBhvr>
                                      <p:to>
                                        <p:strVal val="solid"/>
                                      </p:to>
                                    </p:set>
                                    <p:set>
                                      <p:cBhvr>
                                        <p:cTn id="62" dur="500" fill="hold"/>
                                        <p:tgtEl>
                                          <p:spTgt spid="1351725"/>
                                        </p:tgtEl>
                                        <p:attrNameLst>
                                          <p:attrName>fill.on</p:attrName>
                                        </p:attrNameLst>
                                      </p:cBhvr>
                                      <p:to>
                                        <p:strVal val="true"/>
                                      </p:to>
                                    </p:set>
                                  </p:childTnLst>
                                </p:cTn>
                              </p:par>
                            </p:childTnLst>
                          </p:cTn>
                        </p:par>
                        <p:par>
                          <p:cTn id="63" fill="hold" nodeType="afterGroup">
                            <p:stCondLst>
                              <p:cond delay="1000"/>
                            </p:stCondLst>
                            <p:childTnLst>
                              <p:par>
                                <p:cTn id="64" presetID="1" presetClass="exit" presetSubtype="0" fill="hold" nodeType="afterEffect">
                                  <p:stCondLst>
                                    <p:cond delay="0"/>
                                  </p:stCondLst>
                                  <p:childTnLst>
                                    <p:set>
                                      <p:cBhvr>
                                        <p:cTn id="65" dur="1" fill="hold">
                                          <p:stCondLst>
                                            <p:cond delay="0"/>
                                          </p:stCondLst>
                                        </p:cTn>
                                        <p:tgtEl>
                                          <p:spTgt spid="2"/>
                                        </p:tgtEl>
                                        <p:attrNameLst>
                                          <p:attrName>style.visibility</p:attrName>
                                        </p:attrNameLst>
                                      </p:cBhvr>
                                      <p:to>
                                        <p:strVal val="hidden"/>
                                      </p:to>
                                    </p:set>
                                  </p:childTnLst>
                                </p:cTn>
                              </p:par>
                            </p:childTnLst>
                          </p:cTn>
                        </p:par>
                        <p:par>
                          <p:cTn id="66" fill="hold" nodeType="afterGroup">
                            <p:stCondLst>
                              <p:cond delay="1000"/>
                            </p:stCondLst>
                            <p:childTnLst>
                              <p:par>
                                <p:cTn id="67" presetID="1" presetClass="entr" presetSubtype="0" fill="hold" grpId="0" nodeType="afterEffect">
                                  <p:stCondLst>
                                    <p:cond delay="0"/>
                                  </p:stCondLst>
                                  <p:childTnLst>
                                    <p:set>
                                      <p:cBhvr>
                                        <p:cTn id="68" dur="1" fill="hold">
                                          <p:stCondLst>
                                            <p:cond delay="0"/>
                                          </p:stCondLst>
                                        </p:cTn>
                                        <p:tgtEl>
                                          <p:spTgt spid="1351779"/>
                                        </p:tgtEl>
                                        <p:attrNameLst>
                                          <p:attrName>style.visibility</p:attrName>
                                        </p:attrNameLst>
                                      </p:cBhvr>
                                      <p:to>
                                        <p:strVal val="visible"/>
                                      </p:to>
                                    </p:set>
                                  </p:childTnLst>
                                </p:cTn>
                              </p:par>
                            </p:childTnLst>
                          </p:cTn>
                        </p:par>
                        <p:par>
                          <p:cTn id="69" fill="hold" nodeType="afterGroup">
                            <p:stCondLst>
                              <p:cond delay="1000"/>
                            </p:stCondLst>
                            <p:childTnLst>
                              <p:par>
                                <p:cTn id="70" presetID="1" presetClass="entr" presetSubtype="0"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childTnLst>
                                </p:cTn>
                              </p:par>
                            </p:childTnLst>
                          </p:cTn>
                        </p:par>
                        <p:par>
                          <p:cTn id="72" fill="hold" nodeType="afterGroup">
                            <p:stCondLst>
                              <p:cond delay="1000"/>
                            </p:stCondLst>
                            <p:childTnLst>
                              <p:par>
                                <p:cTn id="73" presetID="1" presetClass="emph" presetSubtype="2" autoRev="1" fill="hold" nodeType="afterEffect">
                                  <p:stCondLst>
                                    <p:cond delay="0"/>
                                  </p:stCondLst>
                                  <p:childTnLst>
                                    <p:animClr clrSpc="rgb" dir="cw">
                                      <p:cBhvr>
                                        <p:cTn id="74" dur="500" fill="hold"/>
                                        <p:tgtEl>
                                          <p:spTgt spid="1351724"/>
                                        </p:tgtEl>
                                        <p:attrNameLst>
                                          <p:attrName>fillcolor</p:attrName>
                                        </p:attrNameLst>
                                      </p:cBhvr>
                                      <p:to>
                                        <a:srgbClr val="009900"/>
                                      </p:to>
                                    </p:animClr>
                                    <p:set>
                                      <p:cBhvr>
                                        <p:cTn id="75" dur="500" fill="hold"/>
                                        <p:tgtEl>
                                          <p:spTgt spid="1351724"/>
                                        </p:tgtEl>
                                        <p:attrNameLst>
                                          <p:attrName>fill.type</p:attrName>
                                        </p:attrNameLst>
                                      </p:cBhvr>
                                      <p:to>
                                        <p:strVal val="solid"/>
                                      </p:to>
                                    </p:set>
                                    <p:set>
                                      <p:cBhvr>
                                        <p:cTn id="76" dur="500" fill="hold"/>
                                        <p:tgtEl>
                                          <p:spTgt spid="1351724"/>
                                        </p:tgtEl>
                                        <p:attrNameLst>
                                          <p:attrName>fill.on</p:attrName>
                                        </p:attrNameLst>
                                      </p:cBhvr>
                                      <p:to>
                                        <p:strVal val="true"/>
                                      </p:to>
                                    </p:set>
                                  </p:childTnLst>
                                </p:cTn>
                              </p:par>
                            </p:childTnLst>
                          </p:cTn>
                        </p:par>
                        <p:par>
                          <p:cTn id="77" fill="hold" nodeType="afterGroup">
                            <p:stCondLst>
                              <p:cond delay="2000"/>
                            </p:stCondLst>
                            <p:childTnLst>
                              <p:par>
                                <p:cTn id="78" presetID="1" presetClass="exit" presetSubtype="0" fill="hold" nodeType="afterEffect">
                                  <p:stCondLst>
                                    <p:cond delay="0"/>
                                  </p:stCondLst>
                                  <p:childTnLst>
                                    <p:set>
                                      <p:cBhvr>
                                        <p:cTn id="79" dur="1" fill="hold">
                                          <p:stCondLst>
                                            <p:cond delay="0"/>
                                          </p:stCondLst>
                                        </p:cTn>
                                        <p:tgtEl>
                                          <p:spTgt spid="3"/>
                                        </p:tgtEl>
                                        <p:attrNameLst>
                                          <p:attrName>style.visibility</p:attrName>
                                        </p:attrNameLst>
                                      </p:cBhvr>
                                      <p:to>
                                        <p:strVal val="hidden"/>
                                      </p:to>
                                    </p:set>
                                  </p:childTnLst>
                                </p:cTn>
                              </p:par>
                            </p:childTnLst>
                          </p:cTn>
                        </p:par>
                        <p:par>
                          <p:cTn id="80" fill="hold" nodeType="afterGroup">
                            <p:stCondLst>
                              <p:cond delay="2000"/>
                            </p:stCondLst>
                            <p:childTnLst>
                              <p:par>
                                <p:cTn id="81" presetID="1" presetClass="entr" presetSubtype="0"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childTnLst>
                                </p:cTn>
                              </p:par>
                            </p:childTnLst>
                          </p:cTn>
                        </p:par>
                        <p:par>
                          <p:cTn id="83" fill="hold" nodeType="afterGroup">
                            <p:stCondLst>
                              <p:cond delay="2000"/>
                            </p:stCondLst>
                            <p:childTnLst>
                              <p:par>
                                <p:cTn id="84" presetID="1" presetClass="exit" presetSubtype="0" fill="hold" grpId="1" nodeType="afterEffect">
                                  <p:stCondLst>
                                    <p:cond delay="0"/>
                                  </p:stCondLst>
                                  <p:childTnLst>
                                    <p:set>
                                      <p:cBhvr>
                                        <p:cTn id="85" dur="1" fill="hold">
                                          <p:stCondLst>
                                            <p:cond delay="0"/>
                                          </p:stCondLst>
                                        </p:cTn>
                                        <p:tgtEl>
                                          <p:spTgt spid="1351779"/>
                                        </p:tgtEl>
                                        <p:attrNameLst>
                                          <p:attrName>style.visibility</p:attrName>
                                        </p:attrNameLst>
                                      </p:cBhvr>
                                      <p:to>
                                        <p:strVal val="hidden"/>
                                      </p:to>
                                    </p:set>
                                  </p:childTnLst>
                                </p:cTn>
                              </p:par>
                            </p:childTnLst>
                          </p:cTn>
                        </p:par>
                        <p:par>
                          <p:cTn id="86" fill="hold" nodeType="afterGroup">
                            <p:stCondLst>
                              <p:cond delay="2000"/>
                            </p:stCondLst>
                            <p:childTnLst>
                              <p:par>
                                <p:cTn id="87" presetID="1" presetClass="entr" presetSubtype="0" fill="hold" grpId="0" nodeType="afterEffect">
                                  <p:stCondLst>
                                    <p:cond delay="0"/>
                                  </p:stCondLst>
                                  <p:childTnLst>
                                    <p:set>
                                      <p:cBhvr>
                                        <p:cTn id="88" dur="1" fill="hold">
                                          <p:stCondLst>
                                            <p:cond delay="0"/>
                                          </p:stCondLst>
                                        </p:cTn>
                                        <p:tgtEl>
                                          <p:spTgt spid="1351772"/>
                                        </p:tgtEl>
                                        <p:attrNameLst>
                                          <p:attrName>style.visibility</p:attrName>
                                        </p:attrNameLst>
                                      </p:cBhvr>
                                      <p:to>
                                        <p:strVal val="visible"/>
                                      </p:to>
                                    </p:set>
                                  </p:childTnLst>
                                </p:cTn>
                              </p:par>
                            </p:childTnLst>
                          </p:cTn>
                        </p:par>
                        <p:par>
                          <p:cTn id="89" fill="hold" nodeType="afterGroup">
                            <p:stCondLst>
                              <p:cond delay="2000"/>
                            </p:stCondLst>
                            <p:childTnLst>
                              <p:par>
                                <p:cTn id="90" presetID="1" presetClass="emph" presetSubtype="2" autoRev="1" fill="hold" nodeType="afterEffect">
                                  <p:stCondLst>
                                    <p:cond delay="0"/>
                                  </p:stCondLst>
                                  <p:childTnLst>
                                    <p:animClr clrSpc="rgb" dir="cw">
                                      <p:cBhvr>
                                        <p:cTn id="91" dur="500" fill="hold"/>
                                        <p:tgtEl>
                                          <p:spTgt spid="1351728"/>
                                        </p:tgtEl>
                                        <p:attrNameLst>
                                          <p:attrName>fillcolor</p:attrName>
                                        </p:attrNameLst>
                                      </p:cBhvr>
                                      <p:to>
                                        <a:srgbClr val="996633"/>
                                      </p:to>
                                    </p:animClr>
                                    <p:set>
                                      <p:cBhvr>
                                        <p:cTn id="92" dur="500" fill="hold"/>
                                        <p:tgtEl>
                                          <p:spTgt spid="1351728"/>
                                        </p:tgtEl>
                                        <p:attrNameLst>
                                          <p:attrName>fill.type</p:attrName>
                                        </p:attrNameLst>
                                      </p:cBhvr>
                                      <p:to>
                                        <p:strVal val="solid"/>
                                      </p:to>
                                    </p:set>
                                    <p:set>
                                      <p:cBhvr>
                                        <p:cTn id="93" dur="500" fill="hold"/>
                                        <p:tgtEl>
                                          <p:spTgt spid="1351728"/>
                                        </p:tgtEl>
                                        <p:attrNameLst>
                                          <p:attrName>fill.on</p:attrName>
                                        </p:attrNameLst>
                                      </p:cBhvr>
                                      <p:to>
                                        <p:strVal val="true"/>
                                      </p:to>
                                    </p:set>
                                  </p:childTnLst>
                                </p:cTn>
                              </p:par>
                            </p:childTnLst>
                          </p:cTn>
                        </p:par>
                        <p:par>
                          <p:cTn id="94" fill="hold" nodeType="afterGroup">
                            <p:stCondLst>
                              <p:cond delay="3000"/>
                            </p:stCondLst>
                            <p:childTnLst>
                              <p:par>
                                <p:cTn id="95" presetID="1" presetClass="exit" presetSubtype="0" fill="hold" nodeType="afterEffect">
                                  <p:stCondLst>
                                    <p:cond delay="0"/>
                                  </p:stCondLst>
                                  <p:childTnLst>
                                    <p:set>
                                      <p:cBhvr>
                                        <p:cTn id="96" dur="1" fill="hold">
                                          <p:stCondLst>
                                            <p:cond delay="0"/>
                                          </p:stCondLst>
                                        </p:cTn>
                                        <p:tgtEl>
                                          <p:spTgt spid="4"/>
                                        </p:tgtEl>
                                        <p:attrNameLst>
                                          <p:attrName>style.visibility</p:attrName>
                                        </p:attrNameLst>
                                      </p:cBhvr>
                                      <p:to>
                                        <p:strVal val="hidden"/>
                                      </p:to>
                                    </p:set>
                                  </p:childTnLst>
                                </p:cTn>
                              </p:par>
                            </p:childTnLst>
                          </p:cTn>
                        </p:par>
                        <p:par>
                          <p:cTn id="97" fill="hold" nodeType="afterGroup">
                            <p:stCondLst>
                              <p:cond delay="3000"/>
                            </p:stCondLst>
                            <p:childTnLst>
                              <p:par>
                                <p:cTn id="98" presetID="1" presetClass="exit" presetSubtype="0" fill="hold" grpId="1" nodeType="afterEffect">
                                  <p:stCondLst>
                                    <p:cond delay="0"/>
                                  </p:stCondLst>
                                  <p:childTnLst>
                                    <p:set>
                                      <p:cBhvr>
                                        <p:cTn id="99" dur="1" fill="hold">
                                          <p:stCondLst>
                                            <p:cond delay="0"/>
                                          </p:stCondLst>
                                        </p:cTn>
                                        <p:tgtEl>
                                          <p:spTgt spid="1351772"/>
                                        </p:tgtEl>
                                        <p:attrNameLst>
                                          <p:attrName>style.visibility</p:attrName>
                                        </p:attrNameLst>
                                      </p:cBhvr>
                                      <p:to>
                                        <p:strVal val="hidden"/>
                                      </p:to>
                                    </p:set>
                                  </p:childTnLst>
                                </p:cTn>
                              </p:par>
                            </p:childTnLst>
                          </p:cTn>
                        </p:par>
                        <p:par>
                          <p:cTn id="100" fill="hold" nodeType="afterGroup">
                            <p:stCondLst>
                              <p:cond delay="3000"/>
                            </p:stCondLst>
                            <p:childTnLst>
                              <p:par>
                                <p:cTn id="101" presetID="1" presetClass="entr" presetSubtype="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childTnLst>
                                </p:cTn>
                              </p:par>
                            </p:childTnLst>
                          </p:cTn>
                        </p:par>
                        <p:par>
                          <p:cTn id="103" fill="hold" nodeType="afterGroup">
                            <p:stCondLst>
                              <p:cond delay="3000"/>
                            </p:stCondLst>
                            <p:childTnLst>
                              <p:par>
                                <p:cTn id="104" presetID="1" presetClass="entr" presetSubtype="0" fill="hold" grpId="0" nodeType="afterEffect">
                                  <p:stCondLst>
                                    <p:cond delay="0"/>
                                  </p:stCondLst>
                                  <p:childTnLst>
                                    <p:set>
                                      <p:cBhvr>
                                        <p:cTn id="105" dur="1" fill="hold">
                                          <p:stCondLst>
                                            <p:cond delay="0"/>
                                          </p:stCondLst>
                                        </p:cTn>
                                        <p:tgtEl>
                                          <p:spTgt spid="1351773"/>
                                        </p:tgtEl>
                                        <p:attrNameLst>
                                          <p:attrName>style.visibility</p:attrName>
                                        </p:attrNameLst>
                                      </p:cBhvr>
                                      <p:to>
                                        <p:strVal val="visible"/>
                                      </p:to>
                                    </p:set>
                                  </p:childTnLst>
                                </p:cTn>
                              </p:par>
                            </p:childTnLst>
                          </p:cTn>
                        </p:par>
                        <p:par>
                          <p:cTn id="106" fill="hold" nodeType="afterGroup">
                            <p:stCondLst>
                              <p:cond delay="3000"/>
                            </p:stCondLst>
                            <p:childTnLst>
                              <p:par>
                                <p:cTn id="107" presetID="1" presetClass="emph" presetSubtype="2" autoRev="1" fill="hold" nodeType="afterEffect">
                                  <p:stCondLst>
                                    <p:cond delay="0"/>
                                  </p:stCondLst>
                                  <p:childTnLst>
                                    <p:animClr clrSpc="rgb" dir="cw">
                                      <p:cBhvr>
                                        <p:cTn id="108" dur="500" fill="hold"/>
                                        <p:tgtEl>
                                          <p:spTgt spid="1351724"/>
                                        </p:tgtEl>
                                        <p:attrNameLst>
                                          <p:attrName>fillcolor</p:attrName>
                                        </p:attrNameLst>
                                      </p:cBhvr>
                                      <p:to>
                                        <a:schemeClr val="tx2"/>
                                      </p:to>
                                    </p:animClr>
                                    <p:set>
                                      <p:cBhvr>
                                        <p:cTn id="109" dur="500" fill="hold"/>
                                        <p:tgtEl>
                                          <p:spTgt spid="1351724"/>
                                        </p:tgtEl>
                                        <p:attrNameLst>
                                          <p:attrName>fill.type</p:attrName>
                                        </p:attrNameLst>
                                      </p:cBhvr>
                                      <p:to>
                                        <p:strVal val="solid"/>
                                      </p:to>
                                    </p:set>
                                    <p:set>
                                      <p:cBhvr>
                                        <p:cTn id="110" dur="500" fill="hold"/>
                                        <p:tgtEl>
                                          <p:spTgt spid="1351724"/>
                                        </p:tgtEl>
                                        <p:attrNameLst>
                                          <p:attrName>fill.on</p:attrName>
                                        </p:attrNameLst>
                                      </p:cBhvr>
                                      <p:to>
                                        <p:strVal val="true"/>
                                      </p:to>
                                    </p:set>
                                  </p:childTnLst>
                                </p:cTn>
                              </p:par>
                            </p:childTnLst>
                          </p:cTn>
                        </p:par>
                        <p:par>
                          <p:cTn id="111" fill="hold" nodeType="afterGroup">
                            <p:stCondLst>
                              <p:cond delay="4000"/>
                            </p:stCondLst>
                            <p:childTnLst>
                              <p:par>
                                <p:cTn id="112" presetID="1" presetClass="exit" presetSubtype="0" fill="hold" nodeType="afterEffect">
                                  <p:stCondLst>
                                    <p:cond delay="0"/>
                                  </p:stCondLst>
                                  <p:childTnLst>
                                    <p:set>
                                      <p:cBhvr>
                                        <p:cTn id="113" dur="1" fill="hold">
                                          <p:stCondLst>
                                            <p:cond delay="0"/>
                                          </p:stCondLst>
                                        </p:cTn>
                                        <p:tgtEl>
                                          <p:spTgt spid="5"/>
                                        </p:tgtEl>
                                        <p:attrNameLst>
                                          <p:attrName>style.visibility</p:attrName>
                                        </p:attrNameLst>
                                      </p:cBhvr>
                                      <p:to>
                                        <p:strVal val="hidden"/>
                                      </p:to>
                                    </p:set>
                                  </p:childTnLst>
                                </p:cTn>
                              </p:par>
                            </p:childTnLst>
                          </p:cTn>
                        </p:par>
                        <p:par>
                          <p:cTn id="114" fill="hold" nodeType="afterGroup">
                            <p:stCondLst>
                              <p:cond delay="4000"/>
                            </p:stCondLst>
                            <p:childTnLst>
                              <p:par>
                                <p:cTn id="115" presetID="1" presetClass="exit" presetSubtype="0" fill="hold" grpId="1" nodeType="afterEffect">
                                  <p:stCondLst>
                                    <p:cond delay="0"/>
                                  </p:stCondLst>
                                  <p:childTnLst>
                                    <p:set>
                                      <p:cBhvr>
                                        <p:cTn id="116" dur="1" fill="hold">
                                          <p:stCondLst>
                                            <p:cond delay="0"/>
                                          </p:stCondLst>
                                        </p:cTn>
                                        <p:tgtEl>
                                          <p:spTgt spid="1351773"/>
                                        </p:tgtEl>
                                        <p:attrNameLst>
                                          <p:attrName>style.visibility</p:attrName>
                                        </p:attrNameLst>
                                      </p:cBhvr>
                                      <p:to>
                                        <p:strVal val="hidden"/>
                                      </p:to>
                                    </p:set>
                                  </p:childTnLst>
                                </p:cTn>
                              </p:par>
                            </p:childTnLst>
                          </p:cTn>
                        </p:par>
                        <p:par>
                          <p:cTn id="117" fill="hold" nodeType="afterGroup">
                            <p:stCondLst>
                              <p:cond delay="4000"/>
                            </p:stCondLst>
                            <p:childTnLst>
                              <p:par>
                                <p:cTn id="118" presetID="1" presetClass="entr" presetSubtype="0" fill="hold" nodeType="afterEffect">
                                  <p:stCondLst>
                                    <p:cond delay="0"/>
                                  </p:stCondLst>
                                  <p:childTnLst>
                                    <p:set>
                                      <p:cBhvr>
                                        <p:cTn id="119" dur="1" fill="hold">
                                          <p:stCondLst>
                                            <p:cond delay="0"/>
                                          </p:stCondLst>
                                        </p:cTn>
                                        <p:tgtEl>
                                          <p:spTgt spid="6"/>
                                        </p:tgtEl>
                                        <p:attrNameLst>
                                          <p:attrName>style.visibility</p:attrName>
                                        </p:attrNameLst>
                                      </p:cBhvr>
                                      <p:to>
                                        <p:strVal val="visible"/>
                                      </p:to>
                                    </p:set>
                                  </p:childTnLst>
                                </p:cTn>
                              </p:par>
                            </p:childTnLst>
                          </p:cTn>
                        </p:par>
                        <p:par>
                          <p:cTn id="120" fill="hold" nodeType="afterGroup">
                            <p:stCondLst>
                              <p:cond delay="4000"/>
                            </p:stCondLst>
                            <p:childTnLst>
                              <p:par>
                                <p:cTn id="121" presetID="1" presetClass="entr" presetSubtype="0" fill="hold" grpId="0" nodeType="afterEffect">
                                  <p:stCondLst>
                                    <p:cond delay="0"/>
                                  </p:stCondLst>
                                  <p:childTnLst>
                                    <p:set>
                                      <p:cBhvr>
                                        <p:cTn id="122" dur="1" fill="hold">
                                          <p:stCondLst>
                                            <p:cond delay="0"/>
                                          </p:stCondLst>
                                        </p:cTn>
                                        <p:tgtEl>
                                          <p:spTgt spid="1351774"/>
                                        </p:tgtEl>
                                        <p:attrNameLst>
                                          <p:attrName>style.visibility</p:attrName>
                                        </p:attrNameLst>
                                      </p:cBhvr>
                                      <p:to>
                                        <p:strVal val="visible"/>
                                      </p:to>
                                    </p:set>
                                  </p:childTnLst>
                                </p:cTn>
                              </p:par>
                            </p:childTnLst>
                          </p:cTn>
                        </p:par>
                        <p:par>
                          <p:cTn id="123" fill="hold" nodeType="afterGroup">
                            <p:stCondLst>
                              <p:cond delay="4000"/>
                            </p:stCondLst>
                            <p:childTnLst>
                              <p:par>
                                <p:cTn id="124" presetID="1" presetClass="emph" presetSubtype="2" autoRev="1" fill="hold" nodeType="afterEffect">
                                  <p:stCondLst>
                                    <p:cond delay="0"/>
                                  </p:stCondLst>
                                  <p:childTnLst>
                                    <p:animClr clrSpc="rgb" dir="cw">
                                      <p:cBhvr>
                                        <p:cTn id="125" dur="500" fill="hold"/>
                                        <p:tgtEl>
                                          <p:spTgt spid="1351726"/>
                                        </p:tgtEl>
                                        <p:attrNameLst>
                                          <p:attrName>fillcolor</p:attrName>
                                        </p:attrNameLst>
                                      </p:cBhvr>
                                      <p:to>
                                        <a:schemeClr val="hlink"/>
                                      </p:to>
                                    </p:animClr>
                                    <p:set>
                                      <p:cBhvr>
                                        <p:cTn id="126" dur="500" fill="hold"/>
                                        <p:tgtEl>
                                          <p:spTgt spid="1351726"/>
                                        </p:tgtEl>
                                        <p:attrNameLst>
                                          <p:attrName>fill.type</p:attrName>
                                        </p:attrNameLst>
                                      </p:cBhvr>
                                      <p:to>
                                        <p:strVal val="solid"/>
                                      </p:to>
                                    </p:set>
                                    <p:set>
                                      <p:cBhvr>
                                        <p:cTn id="127" dur="500" fill="hold"/>
                                        <p:tgtEl>
                                          <p:spTgt spid="1351726"/>
                                        </p:tgtEl>
                                        <p:attrNameLst>
                                          <p:attrName>fill.on</p:attrName>
                                        </p:attrNameLst>
                                      </p:cBhvr>
                                      <p:to>
                                        <p:strVal val="true"/>
                                      </p:to>
                                    </p:set>
                                  </p:childTnLst>
                                </p:cTn>
                              </p:par>
                            </p:childTnLst>
                          </p:cTn>
                        </p:par>
                        <p:par>
                          <p:cTn id="128" fill="hold" nodeType="afterGroup">
                            <p:stCondLst>
                              <p:cond delay="5000"/>
                            </p:stCondLst>
                            <p:childTnLst>
                              <p:par>
                                <p:cTn id="129" presetID="1" presetClass="exit" presetSubtype="0" fill="hold" grpId="1" nodeType="afterEffect">
                                  <p:stCondLst>
                                    <p:cond delay="0"/>
                                  </p:stCondLst>
                                  <p:childTnLst>
                                    <p:set>
                                      <p:cBhvr>
                                        <p:cTn id="130" dur="1" fill="hold">
                                          <p:stCondLst>
                                            <p:cond delay="0"/>
                                          </p:stCondLst>
                                        </p:cTn>
                                        <p:tgtEl>
                                          <p:spTgt spid="1351774"/>
                                        </p:tgtEl>
                                        <p:attrNameLst>
                                          <p:attrName>style.visibility</p:attrName>
                                        </p:attrNameLst>
                                      </p:cBhvr>
                                      <p:to>
                                        <p:strVal val="hidden"/>
                                      </p:to>
                                    </p:set>
                                  </p:childTnLst>
                                </p:cTn>
                              </p:par>
                            </p:childTnLst>
                          </p:cTn>
                        </p:par>
                        <p:par>
                          <p:cTn id="131" fill="hold" nodeType="afterGroup">
                            <p:stCondLst>
                              <p:cond delay="5000"/>
                            </p:stCondLst>
                            <p:childTnLst>
                              <p:par>
                                <p:cTn id="132" presetID="1" presetClass="exit" presetSubtype="0" fill="hold" nodeType="afterEffect">
                                  <p:stCondLst>
                                    <p:cond delay="0"/>
                                  </p:stCondLst>
                                  <p:childTnLst>
                                    <p:set>
                                      <p:cBhvr>
                                        <p:cTn id="133" dur="1" fill="hold">
                                          <p:stCondLst>
                                            <p:cond delay="0"/>
                                          </p:stCondLst>
                                        </p:cTn>
                                        <p:tgtEl>
                                          <p:spTgt spid="6"/>
                                        </p:tgtEl>
                                        <p:attrNameLst>
                                          <p:attrName>style.visibility</p:attrName>
                                        </p:attrNameLst>
                                      </p:cBhvr>
                                      <p:to>
                                        <p:strVal val="hidden"/>
                                      </p:to>
                                    </p:set>
                                  </p:childTnLst>
                                </p:cTn>
                              </p:par>
                            </p:childTnLst>
                          </p:cTn>
                        </p:par>
                        <p:par>
                          <p:cTn id="134" fill="hold" nodeType="afterGroup">
                            <p:stCondLst>
                              <p:cond delay="5000"/>
                            </p:stCondLst>
                            <p:childTnLst>
                              <p:par>
                                <p:cTn id="135" presetID="1" presetClass="entr" presetSubtype="0" fill="hold" nodeType="afterEffect">
                                  <p:stCondLst>
                                    <p:cond delay="0"/>
                                  </p:stCondLst>
                                  <p:childTnLst>
                                    <p:set>
                                      <p:cBhvr>
                                        <p:cTn id="136" dur="1" fill="hold">
                                          <p:stCondLst>
                                            <p:cond delay="0"/>
                                          </p:stCondLst>
                                        </p:cTn>
                                        <p:tgtEl>
                                          <p:spTgt spid="7"/>
                                        </p:tgtEl>
                                        <p:attrNameLst>
                                          <p:attrName>style.visibility</p:attrName>
                                        </p:attrNameLst>
                                      </p:cBhvr>
                                      <p:to>
                                        <p:strVal val="visible"/>
                                      </p:to>
                                    </p:set>
                                  </p:childTnLst>
                                </p:cTn>
                              </p:par>
                            </p:childTnLst>
                          </p:cTn>
                        </p:par>
                        <p:par>
                          <p:cTn id="137" fill="hold" nodeType="afterGroup">
                            <p:stCondLst>
                              <p:cond delay="5000"/>
                            </p:stCondLst>
                            <p:childTnLst>
                              <p:par>
                                <p:cTn id="138" presetID="1" presetClass="entr" presetSubtype="0" fill="hold" grpId="0" nodeType="afterEffect">
                                  <p:stCondLst>
                                    <p:cond delay="0"/>
                                  </p:stCondLst>
                                  <p:childTnLst>
                                    <p:set>
                                      <p:cBhvr>
                                        <p:cTn id="139" dur="1" fill="hold">
                                          <p:stCondLst>
                                            <p:cond delay="0"/>
                                          </p:stCondLst>
                                        </p:cTn>
                                        <p:tgtEl>
                                          <p:spTgt spid="1351775"/>
                                        </p:tgtEl>
                                        <p:attrNameLst>
                                          <p:attrName>style.visibility</p:attrName>
                                        </p:attrNameLst>
                                      </p:cBhvr>
                                      <p:to>
                                        <p:strVal val="visible"/>
                                      </p:to>
                                    </p:set>
                                  </p:childTnLst>
                                </p:cTn>
                              </p:par>
                            </p:childTnLst>
                          </p:cTn>
                        </p:par>
                        <p:par>
                          <p:cTn id="140" fill="hold" nodeType="afterGroup">
                            <p:stCondLst>
                              <p:cond delay="5000"/>
                            </p:stCondLst>
                            <p:childTnLst>
                              <p:par>
                                <p:cTn id="141" presetID="1" presetClass="emph" presetSubtype="2" autoRev="1" fill="hold" nodeType="afterEffect">
                                  <p:stCondLst>
                                    <p:cond delay="0"/>
                                  </p:stCondLst>
                                  <p:childTnLst>
                                    <p:animClr clrSpc="rgb" dir="cw">
                                      <p:cBhvr>
                                        <p:cTn id="142" dur="500" fill="hold"/>
                                        <p:tgtEl>
                                          <p:spTgt spid="1351725"/>
                                        </p:tgtEl>
                                        <p:attrNameLst>
                                          <p:attrName>fillcolor</p:attrName>
                                        </p:attrNameLst>
                                      </p:cBhvr>
                                      <p:to>
                                        <a:srgbClr val="009900"/>
                                      </p:to>
                                    </p:animClr>
                                    <p:set>
                                      <p:cBhvr>
                                        <p:cTn id="143" dur="500" fill="hold"/>
                                        <p:tgtEl>
                                          <p:spTgt spid="1351725"/>
                                        </p:tgtEl>
                                        <p:attrNameLst>
                                          <p:attrName>fill.type</p:attrName>
                                        </p:attrNameLst>
                                      </p:cBhvr>
                                      <p:to>
                                        <p:strVal val="solid"/>
                                      </p:to>
                                    </p:set>
                                    <p:set>
                                      <p:cBhvr>
                                        <p:cTn id="144" dur="500" fill="hold"/>
                                        <p:tgtEl>
                                          <p:spTgt spid="1351725"/>
                                        </p:tgtEl>
                                        <p:attrNameLst>
                                          <p:attrName>fill.on</p:attrName>
                                        </p:attrNameLst>
                                      </p:cBhvr>
                                      <p:to>
                                        <p:strVal val="true"/>
                                      </p:to>
                                    </p:set>
                                  </p:childTnLst>
                                </p:cTn>
                              </p:par>
                            </p:childTnLst>
                          </p:cTn>
                        </p:par>
                        <p:par>
                          <p:cTn id="145" fill="hold" nodeType="afterGroup">
                            <p:stCondLst>
                              <p:cond delay="6000"/>
                            </p:stCondLst>
                            <p:childTnLst>
                              <p:par>
                                <p:cTn id="146" presetID="1" presetClass="exit" presetSubtype="0" fill="hold" grpId="1" nodeType="afterEffect">
                                  <p:stCondLst>
                                    <p:cond delay="0"/>
                                  </p:stCondLst>
                                  <p:childTnLst>
                                    <p:set>
                                      <p:cBhvr>
                                        <p:cTn id="147" dur="1" fill="hold">
                                          <p:stCondLst>
                                            <p:cond delay="0"/>
                                          </p:stCondLst>
                                        </p:cTn>
                                        <p:tgtEl>
                                          <p:spTgt spid="1351775"/>
                                        </p:tgtEl>
                                        <p:attrNameLst>
                                          <p:attrName>style.visibility</p:attrName>
                                        </p:attrNameLst>
                                      </p:cBhvr>
                                      <p:to>
                                        <p:strVal val="hidden"/>
                                      </p:to>
                                    </p:set>
                                  </p:childTnLst>
                                </p:cTn>
                              </p:par>
                            </p:childTnLst>
                          </p:cTn>
                        </p:par>
                        <p:par>
                          <p:cTn id="148" fill="hold" nodeType="afterGroup">
                            <p:stCondLst>
                              <p:cond delay="6000"/>
                            </p:stCondLst>
                            <p:childTnLst>
                              <p:par>
                                <p:cTn id="149" presetID="1" presetClass="exit" presetSubtype="0" fill="hold" nodeType="afterEffect">
                                  <p:stCondLst>
                                    <p:cond delay="0"/>
                                  </p:stCondLst>
                                  <p:childTnLst>
                                    <p:set>
                                      <p:cBhvr>
                                        <p:cTn id="150" dur="1" fill="hold">
                                          <p:stCondLst>
                                            <p:cond delay="0"/>
                                          </p:stCondLst>
                                        </p:cTn>
                                        <p:tgtEl>
                                          <p:spTgt spid="7"/>
                                        </p:tgtEl>
                                        <p:attrNameLst>
                                          <p:attrName>style.visibility</p:attrName>
                                        </p:attrNameLst>
                                      </p:cBhvr>
                                      <p:to>
                                        <p:strVal val="hidden"/>
                                      </p:to>
                                    </p:set>
                                  </p:childTnLst>
                                </p:cTn>
                              </p:par>
                            </p:childTnLst>
                          </p:cTn>
                        </p:par>
                        <p:par>
                          <p:cTn id="151" fill="hold" nodeType="afterGroup">
                            <p:stCondLst>
                              <p:cond delay="6000"/>
                            </p:stCondLst>
                            <p:childTnLst>
                              <p:par>
                                <p:cTn id="152" presetID="1" presetClass="entr" presetSubtype="0" fill="hold" nodeType="afterEffect">
                                  <p:stCondLst>
                                    <p:cond delay="0"/>
                                  </p:stCondLst>
                                  <p:childTnLst>
                                    <p:set>
                                      <p:cBhvr>
                                        <p:cTn id="153" dur="1" fill="hold">
                                          <p:stCondLst>
                                            <p:cond delay="0"/>
                                          </p:stCondLst>
                                        </p:cTn>
                                        <p:tgtEl>
                                          <p:spTgt spid="8"/>
                                        </p:tgtEl>
                                        <p:attrNameLst>
                                          <p:attrName>style.visibility</p:attrName>
                                        </p:attrNameLst>
                                      </p:cBhvr>
                                      <p:to>
                                        <p:strVal val="visible"/>
                                      </p:to>
                                    </p:set>
                                  </p:childTnLst>
                                </p:cTn>
                              </p:par>
                            </p:childTnLst>
                          </p:cTn>
                        </p:par>
                        <p:par>
                          <p:cTn id="154" fill="hold" nodeType="afterGroup">
                            <p:stCondLst>
                              <p:cond delay="6000"/>
                            </p:stCondLst>
                            <p:childTnLst>
                              <p:par>
                                <p:cTn id="155" presetID="1" presetClass="entr" presetSubtype="0" fill="hold" grpId="0" nodeType="afterEffect">
                                  <p:stCondLst>
                                    <p:cond delay="0"/>
                                  </p:stCondLst>
                                  <p:childTnLst>
                                    <p:set>
                                      <p:cBhvr>
                                        <p:cTn id="156" dur="1" fill="hold">
                                          <p:stCondLst>
                                            <p:cond delay="0"/>
                                          </p:stCondLst>
                                        </p:cTn>
                                        <p:tgtEl>
                                          <p:spTgt spid="1351776"/>
                                        </p:tgtEl>
                                        <p:attrNameLst>
                                          <p:attrName>style.visibility</p:attrName>
                                        </p:attrNameLst>
                                      </p:cBhvr>
                                      <p:to>
                                        <p:strVal val="visible"/>
                                      </p:to>
                                    </p:set>
                                  </p:childTnLst>
                                </p:cTn>
                              </p:par>
                            </p:childTnLst>
                          </p:cTn>
                        </p:par>
                        <p:par>
                          <p:cTn id="157" fill="hold" nodeType="afterGroup">
                            <p:stCondLst>
                              <p:cond delay="6000"/>
                            </p:stCondLst>
                            <p:childTnLst>
                              <p:par>
                                <p:cTn id="158" presetID="1" presetClass="emph" presetSubtype="2" autoRev="1" fill="hold" nodeType="afterEffect">
                                  <p:stCondLst>
                                    <p:cond delay="0"/>
                                  </p:stCondLst>
                                  <p:childTnLst>
                                    <p:animClr clrSpc="rgb" dir="cw">
                                      <p:cBhvr>
                                        <p:cTn id="159" dur="500" fill="hold"/>
                                        <p:tgtEl>
                                          <p:spTgt spid="1351728"/>
                                        </p:tgtEl>
                                        <p:attrNameLst>
                                          <p:attrName>fillcolor</p:attrName>
                                        </p:attrNameLst>
                                      </p:cBhvr>
                                      <p:to>
                                        <a:srgbClr val="996633"/>
                                      </p:to>
                                    </p:animClr>
                                    <p:set>
                                      <p:cBhvr>
                                        <p:cTn id="160" dur="500" fill="hold"/>
                                        <p:tgtEl>
                                          <p:spTgt spid="1351728"/>
                                        </p:tgtEl>
                                        <p:attrNameLst>
                                          <p:attrName>fill.type</p:attrName>
                                        </p:attrNameLst>
                                      </p:cBhvr>
                                      <p:to>
                                        <p:strVal val="solid"/>
                                      </p:to>
                                    </p:set>
                                    <p:set>
                                      <p:cBhvr>
                                        <p:cTn id="161" dur="500" fill="hold"/>
                                        <p:tgtEl>
                                          <p:spTgt spid="1351728"/>
                                        </p:tgtEl>
                                        <p:attrNameLst>
                                          <p:attrName>fill.on</p:attrName>
                                        </p:attrNameLst>
                                      </p:cBhvr>
                                      <p:to>
                                        <p:strVal val="true"/>
                                      </p:to>
                                    </p:set>
                                  </p:childTnLst>
                                </p:cTn>
                              </p:par>
                            </p:childTnLst>
                          </p:cTn>
                        </p:par>
                        <p:par>
                          <p:cTn id="162" fill="hold" nodeType="afterGroup">
                            <p:stCondLst>
                              <p:cond delay="7000"/>
                            </p:stCondLst>
                            <p:childTnLst>
                              <p:par>
                                <p:cTn id="163" presetID="1" presetClass="exit" presetSubtype="0" fill="hold" nodeType="afterEffect">
                                  <p:stCondLst>
                                    <p:cond delay="0"/>
                                  </p:stCondLst>
                                  <p:childTnLst>
                                    <p:set>
                                      <p:cBhvr>
                                        <p:cTn id="164" dur="1" fill="hold">
                                          <p:stCondLst>
                                            <p:cond delay="0"/>
                                          </p:stCondLst>
                                        </p:cTn>
                                        <p:tgtEl>
                                          <p:spTgt spid="8"/>
                                        </p:tgtEl>
                                        <p:attrNameLst>
                                          <p:attrName>style.visibility</p:attrName>
                                        </p:attrNameLst>
                                      </p:cBhvr>
                                      <p:to>
                                        <p:strVal val="hidden"/>
                                      </p:to>
                                    </p:set>
                                  </p:childTnLst>
                                </p:cTn>
                              </p:par>
                            </p:childTnLst>
                          </p:cTn>
                        </p:par>
                        <p:par>
                          <p:cTn id="165" fill="hold" nodeType="afterGroup">
                            <p:stCondLst>
                              <p:cond delay="7000"/>
                            </p:stCondLst>
                            <p:childTnLst>
                              <p:par>
                                <p:cTn id="166" presetID="1" presetClass="exit" presetSubtype="0" fill="hold" grpId="1" nodeType="afterEffect">
                                  <p:stCondLst>
                                    <p:cond delay="0"/>
                                  </p:stCondLst>
                                  <p:childTnLst>
                                    <p:set>
                                      <p:cBhvr>
                                        <p:cTn id="167" dur="1" fill="hold">
                                          <p:stCondLst>
                                            <p:cond delay="0"/>
                                          </p:stCondLst>
                                        </p:cTn>
                                        <p:tgtEl>
                                          <p:spTgt spid="1351776"/>
                                        </p:tgtEl>
                                        <p:attrNameLst>
                                          <p:attrName>style.visibility</p:attrName>
                                        </p:attrNameLst>
                                      </p:cBhvr>
                                      <p:to>
                                        <p:strVal val="hidden"/>
                                      </p:to>
                                    </p:set>
                                  </p:childTnLst>
                                </p:cTn>
                              </p:par>
                            </p:childTnLst>
                          </p:cTn>
                        </p:par>
                        <p:par>
                          <p:cTn id="168" fill="hold" nodeType="afterGroup">
                            <p:stCondLst>
                              <p:cond delay="7000"/>
                            </p:stCondLst>
                            <p:childTnLst>
                              <p:par>
                                <p:cTn id="169" presetID="1" presetClass="entr" presetSubtype="0" fill="hold" grpId="0" nodeType="afterEffect">
                                  <p:stCondLst>
                                    <p:cond delay="0"/>
                                  </p:stCondLst>
                                  <p:childTnLst>
                                    <p:set>
                                      <p:cBhvr>
                                        <p:cTn id="170" dur="1" fill="hold">
                                          <p:stCondLst>
                                            <p:cond delay="0"/>
                                          </p:stCondLst>
                                        </p:cTn>
                                        <p:tgtEl>
                                          <p:spTgt spid="1351771"/>
                                        </p:tgtEl>
                                        <p:attrNameLst>
                                          <p:attrName>style.visibility</p:attrName>
                                        </p:attrNameLst>
                                      </p:cBhvr>
                                      <p:to>
                                        <p:strVal val="visible"/>
                                      </p:to>
                                    </p:set>
                                  </p:childTnLst>
                                </p:cTn>
                              </p:par>
                            </p:childTnLst>
                          </p:cTn>
                        </p:par>
                        <p:par>
                          <p:cTn id="171" fill="hold" nodeType="afterGroup">
                            <p:stCondLst>
                              <p:cond delay="7000"/>
                            </p:stCondLst>
                            <p:childTnLst>
                              <p:par>
                                <p:cTn id="172" presetID="1" presetClass="entr" presetSubtype="0" fill="hold" grpId="0" nodeType="afterEffect">
                                  <p:stCondLst>
                                    <p:cond delay="0"/>
                                  </p:stCondLst>
                                  <p:childTnLst>
                                    <p:set>
                                      <p:cBhvr>
                                        <p:cTn id="173" dur="1" fill="hold">
                                          <p:stCondLst>
                                            <p:cond delay="0"/>
                                          </p:stCondLst>
                                        </p:cTn>
                                        <p:tgtEl>
                                          <p:spTgt spid="1351777"/>
                                        </p:tgtEl>
                                        <p:attrNameLst>
                                          <p:attrName>style.visibility</p:attrName>
                                        </p:attrNameLst>
                                      </p:cBhvr>
                                      <p:to>
                                        <p:strVal val="visible"/>
                                      </p:to>
                                    </p:set>
                                  </p:childTnLst>
                                </p:cTn>
                              </p:par>
                            </p:childTnLst>
                          </p:cTn>
                        </p:par>
                        <p:par>
                          <p:cTn id="174" fill="hold" nodeType="afterGroup">
                            <p:stCondLst>
                              <p:cond delay="7000"/>
                            </p:stCondLst>
                            <p:childTnLst>
                              <p:par>
                                <p:cTn id="175" presetID="1" presetClass="emph" presetSubtype="2" autoRev="1" fill="hold" nodeType="afterEffect">
                                  <p:stCondLst>
                                    <p:cond delay="0"/>
                                  </p:stCondLst>
                                  <p:childTnLst>
                                    <p:animClr clrSpc="rgb" dir="cw">
                                      <p:cBhvr>
                                        <p:cTn id="176" dur="500" fill="hold"/>
                                        <p:tgtEl>
                                          <p:spTgt spid="1351724"/>
                                        </p:tgtEl>
                                        <p:attrNameLst>
                                          <p:attrName>fillcolor</p:attrName>
                                        </p:attrNameLst>
                                      </p:cBhvr>
                                      <p:to>
                                        <a:schemeClr val="tx2"/>
                                      </p:to>
                                    </p:animClr>
                                    <p:set>
                                      <p:cBhvr>
                                        <p:cTn id="177" dur="500" fill="hold"/>
                                        <p:tgtEl>
                                          <p:spTgt spid="1351724"/>
                                        </p:tgtEl>
                                        <p:attrNameLst>
                                          <p:attrName>fill.type</p:attrName>
                                        </p:attrNameLst>
                                      </p:cBhvr>
                                      <p:to>
                                        <p:strVal val="solid"/>
                                      </p:to>
                                    </p:set>
                                    <p:set>
                                      <p:cBhvr>
                                        <p:cTn id="178" dur="500" fill="hold"/>
                                        <p:tgtEl>
                                          <p:spTgt spid="1351724"/>
                                        </p:tgtEl>
                                        <p:attrNameLst>
                                          <p:attrName>fill.on</p:attrName>
                                        </p:attrNameLst>
                                      </p:cBhvr>
                                      <p:to>
                                        <p:strVal val="true"/>
                                      </p:to>
                                    </p:set>
                                  </p:childTnLst>
                                </p:cTn>
                              </p:par>
                            </p:childTnLst>
                          </p:cTn>
                        </p:par>
                        <p:par>
                          <p:cTn id="179" fill="hold" nodeType="afterGroup">
                            <p:stCondLst>
                              <p:cond delay="8000"/>
                            </p:stCondLst>
                            <p:childTnLst>
                              <p:par>
                                <p:cTn id="180" presetID="1" presetClass="exit" presetSubtype="0" fill="hold" grpId="1" nodeType="afterEffect">
                                  <p:stCondLst>
                                    <p:cond delay="0"/>
                                  </p:stCondLst>
                                  <p:childTnLst>
                                    <p:set>
                                      <p:cBhvr>
                                        <p:cTn id="181" dur="1" fill="hold">
                                          <p:stCondLst>
                                            <p:cond delay="0"/>
                                          </p:stCondLst>
                                        </p:cTn>
                                        <p:tgtEl>
                                          <p:spTgt spid="1351771"/>
                                        </p:tgtEl>
                                        <p:attrNameLst>
                                          <p:attrName>style.visibility</p:attrName>
                                        </p:attrNameLst>
                                      </p:cBhvr>
                                      <p:to>
                                        <p:strVal val="hidden"/>
                                      </p:to>
                                    </p:set>
                                  </p:childTnLst>
                                </p:cTn>
                              </p:par>
                            </p:childTnLst>
                          </p:cTn>
                        </p:par>
                        <p:par>
                          <p:cTn id="182" fill="hold" nodeType="afterGroup">
                            <p:stCondLst>
                              <p:cond delay="8000"/>
                            </p:stCondLst>
                            <p:childTnLst>
                              <p:par>
                                <p:cTn id="183" presetID="1" presetClass="exit" presetSubtype="0" fill="hold" grpId="1" nodeType="afterEffect">
                                  <p:stCondLst>
                                    <p:cond delay="0"/>
                                  </p:stCondLst>
                                  <p:childTnLst>
                                    <p:set>
                                      <p:cBhvr>
                                        <p:cTn id="184" dur="1" fill="hold">
                                          <p:stCondLst>
                                            <p:cond delay="0"/>
                                          </p:stCondLst>
                                        </p:cTn>
                                        <p:tgtEl>
                                          <p:spTgt spid="1351777"/>
                                        </p:tgtEl>
                                        <p:attrNameLst>
                                          <p:attrName>style.visibility</p:attrName>
                                        </p:attrNameLst>
                                      </p:cBhvr>
                                      <p:to>
                                        <p:strVal val="hidden"/>
                                      </p:to>
                                    </p:set>
                                  </p:childTnLst>
                                </p:cTn>
                              </p:par>
                            </p:childTnLst>
                          </p:cTn>
                        </p:par>
                        <p:par>
                          <p:cTn id="185" fill="hold" nodeType="afterGroup">
                            <p:stCondLst>
                              <p:cond delay="8000"/>
                            </p:stCondLst>
                            <p:childTnLst>
                              <p:par>
                                <p:cTn id="186" presetID="1" presetClass="entr" presetSubtype="0" fill="hold" grpId="0" nodeType="afterEffect">
                                  <p:stCondLst>
                                    <p:cond delay="0"/>
                                  </p:stCondLst>
                                  <p:childTnLst>
                                    <p:set>
                                      <p:cBhvr>
                                        <p:cTn id="187" dur="1" fill="hold">
                                          <p:stCondLst>
                                            <p:cond delay="0"/>
                                          </p:stCondLst>
                                        </p:cTn>
                                        <p:tgtEl>
                                          <p:spTgt spid="1351778"/>
                                        </p:tgtEl>
                                        <p:attrNameLst>
                                          <p:attrName>style.visibility</p:attrName>
                                        </p:attrNameLst>
                                      </p:cBhvr>
                                      <p:to>
                                        <p:strVal val="visible"/>
                                      </p:to>
                                    </p:se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1" presetClass="emph" presetSubtype="2" autoRev="1" fill="hold" nodeType="clickEffect">
                                  <p:stCondLst>
                                    <p:cond delay="0"/>
                                  </p:stCondLst>
                                  <p:childTnLst>
                                    <p:animClr clrSpc="rgb" dir="cw">
                                      <p:cBhvr>
                                        <p:cTn id="191" dur="1000" fill="hold"/>
                                        <p:tgtEl>
                                          <p:spTgt spid="1351686"/>
                                        </p:tgtEl>
                                        <p:attrNameLst>
                                          <p:attrName>fillcolor</p:attrName>
                                        </p:attrNameLst>
                                      </p:cBhvr>
                                      <p:to>
                                        <a:schemeClr val="tx1"/>
                                      </p:to>
                                    </p:animClr>
                                    <p:set>
                                      <p:cBhvr>
                                        <p:cTn id="192" dur="1000" fill="hold"/>
                                        <p:tgtEl>
                                          <p:spTgt spid="1351686"/>
                                        </p:tgtEl>
                                        <p:attrNameLst>
                                          <p:attrName>fill.type</p:attrName>
                                        </p:attrNameLst>
                                      </p:cBhvr>
                                      <p:to>
                                        <p:strVal val="solid"/>
                                      </p:to>
                                    </p:set>
                                    <p:set>
                                      <p:cBhvr>
                                        <p:cTn id="193" dur="1000" fill="hold"/>
                                        <p:tgtEl>
                                          <p:spTgt spid="1351686"/>
                                        </p:tgtEl>
                                        <p:attrNameLst>
                                          <p:attrName>fill.on</p:attrName>
                                        </p:attrNameLst>
                                      </p:cBhvr>
                                      <p:to>
                                        <p:strVal val="true"/>
                                      </p:to>
                                    </p:set>
                                  </p:childTnLst>
                                </p:cTn>
                              </p:par>
                              <p:par>
                                <p:cTn id="194" presetID="1" presetClass="emph" presetSubtype="2" autoRev="1" fill="hold" nodeType="withEffect">
                                  <p:stCondLst>
                                    <p:cond delay="0"/>
                                  </p:stCondLst>
                                  <p:childTnLst>
                                    <p:animClr clrSpc="rgb" dir="cw">
                                      <p:cBhvr>
                                        <p:cTn id="195" dur="1000" fill="hold"/>
                                        <p:tgtEl>
                                          <p:spTgt spid="1351691"/>
                                        </p:tgtEl>
                                        <p:attrNameLst>
                                          <p:attrName>fillcolor</p:attrName>
                                        </p:attrNameLst>
                                      </p:cBhvr>
                                      <p:to>
                                        <a:srgbClr val="996633"/>
                                      </p:to>
                                    </p:animClr>
                                    <p:set>
                                      <p:cBhvr>
                                        <p:cTn id="196" dur="1000" fill="hold"/>
                                        <p:tgtEl>
                                          <p:spTgt spid="1351691"/>
                                        </p:tgtEl>
                                        <p:attrNameLst>
                                          <p:attrName>fill.type</p:attrName>
                                        </p:attrNameLst>
                                      </p:cBhvr>
                                      <p:to>
                                        <p:strVal val="solid"/>
                                      </p:to>
                                    </p:set>
                                    <p:set>
                                      <p:cBhvr>
                                        <p:cTn id="197" dur="1000" fill="hold"/>
                                        <p:tgtEl>
                                          <p:spTgt spid="1351691"/>
                                        </p:tgtEl>
                                        <p:attrNameLst>
                                          <p:attrName>fill.on</p:attrName>
                                        </p:attrNameLst>
                                      </p:cBhvr>
                                      <p:to>
                                        <p:strVal val="true"/>
                                      </p:to>
                                    </p:set>
                                  </p:childTnLst>
                                </p:cTn>
                              </p:par>
                            </p:childTnLst>
                          </p:cTn>
                        </p:par>
                        <p:par>
                          <p:cTn id="198" fill="hold" nodeType="afterGroup">
                            <p:stCondLst>
                              <p:cond delay="2000"/>
                            </p:stCondLst>
                            <p:childTnLst>
                              <p:par>
                                <p:cTn id="199" presetID="1" presetClass="exit" presetSubtype="0" fill="hold" grpId="1" nodeType="afterEffect">
                                  <p:stCondLst>
                                    <p:cond delay="0"/>
                                  </p:stCondLst>
                                  <p:childTnLst>
                                    <p:set>
                                      <p:cBhvr>
                                        <p:cTn id="200" dur="1" fill="hold">
                                          <p:stCondLst>
                                            <p:cond delay="0"/>
                                          </p:stCondLst>
                                        </p:cTn>
                                        <p:tgtEl>
                                          <p:spTgt spid="1351699"/>
                                        </p:tgtEl>
                                        <p:attrNameLst>
                                          <p:attrName>style.visibility</p:attrName>
                                        </p:attrNameLst>
                                      </p:cBhvr>
                                      <p:to>
                                        <p:strVal val="hidden"/>
                                      </p:to>
                                    </p:set>
                                  </p:childTnLst>
                                </p:cTn>
                              </p:par>
                            </p:childTnLst>
                          </p:cTn>
                        </p:par>
                        <p:par>
                          <p:cTn id="201" fill="hold" nodeType="afterGroup">
                            <p:stCondLst>
                              <p:cond delay="2000"/>
                            </p:stCondLst>
                            <p:childTnLst>
                              <p:par>
                                <p:cTn id="202" presetID="1" presetClass="entr" presetSubtype="0" fill="hold" grpId="0" nodeType="afterEffect">
                                  <p:stCondLst>
                                    <p:cond delay="0"/>
                                  </p:stCondLst>
                                  <p:childTnLst>
                                    <p:set>
                                      <p:cBhvr>
                                        <p:cTn id="203" dur="1" fill="hold">
                                          <p:stCondLst>
                                            <p:cond delay="0"/>
                                          </p:stCondLst>
                                        </p:cTn>
                                        <p:tgtEl>
                                          <p:spTgt spid="1351697"/>
                                        </p:tgtEl>
                                        <p:attrNameLst>
                                          <p:attrName>style.visibility</p:attrName>
                                        </p:attrNameLst>
                                      </p:cBhvr>
                                      <p:to>
                                        <p:strVal val="visible"/>
                                      </p:to>
                                    </p:set>
                                  </p:childTnLst>
                                </p:cTn>
                              </p:par>
                            </p:childTnLst>
                          </p:cTn>
                        </p:par>
                        <p:par>
                          <p:cTn id="204" fill="hold" nodeType="afterGroup">
                            <p:stCondLst>
                              <p:cond delay="2000"/>
                            </p:stCondLst>
                            <p:childTnLst>
                              <p:par>
                                <p:cTn id="205" presetID="1" presetClass="entr" presetSubtype="0" fill="hold" grpId="0" nodeType="afterEffect">
                                  <p:stCondLst>
                                    <p:cond delay="0"/>
                                  </p:stCondLst>
                                  <p:childTnLst>
                                    <p:set>
                                      <p:cBhvr>
                                        <p:cTn id="206" dur="1" fill="hold">
                                          <p:stCondLst>
                                            <p:cond delay="0"/>
                                          </p:stCondLst>
                                        </p:cTn>
                                        <p:tgtEl>
                                          <p:spTgt spid="1351690"/>
                                        </p:tgtEl>
                                        <p:attrNameLst>
                                          <p:attrName>style.visibility</p:attrName>
                                        </p:attrNameLst>
                                      </p:cBhvr>
                                      <p:to>
                                        <p:strVal val="visible"/>
                                      </p:to>
                                    </p:set>
                                  </p:childTnLst>
                                </p:cTn>
                              </p:par>
                            </p:childTnLst>
                          </p:cTn>
                        </p:par>
                        <p:par>
                          <p:cTn id="207" fill="hold" nodeType="afterGroup">
                            <p:stCondLst>
                              <p:cond delay="2000"/>
                            </p:stCondLst>
                            <p:childTnLst>
                              <p:par>
                                <p:cTn id="208" presetID="1" presetClass="exit" presetSubtype="0" fill="hold" grpId="1" nodeType="afterEffect">
                                  <p:stCondLst>
                                    <p:cond delay="0"/>
                                  </p:stCondLst>
                                  <p:childTnLst>
                                    <p:set>
                                      <p:cBhvr>
                                        <p:cTn id="209" dur="1" fill="hold">
                                          <p:stCondLst>
                                            <p:cond delay="0"/>
                                          </p:stCondLst>
                                        </p:cTn>
                                        <p:tgtEl>
                                          <p:spTgt spid="1351696"/>
                                        </p:tgtEl>
                                        <p:attrNameLst>
                                          <p:attrName>style.visibility</p:attrName>
                                        </p:attrNameLst>
                                      </p:cBhvr>
                                      <p:to>
                                        <p:strVal val="hidden"/>
                                      </p:to>
                                    </p:set>
                                  </p:childTnLst>
                                </p:cTn>
                              </p:par>
                            </p:childTnLst>
                          </p:cTn>
                        </p:par>
                        <p:par>
                          <p:cTn id="210" fill="hold" nodeType="afterGroup">
                            <p:stCondLst>
                              <p:cond delay="2000"/>
                            </p:stCondLst>
                            <p:childTnLst>
                              <p:par>
                                <p:cTn id="211" presetID="1" presetClass="exit" presetSubtype="0" fill="hold" grpId="1" nodeType="afterEffect">
                                  <p:stCondLst>
                                    <p:cond delay="0"/>
                                  </p:stCondLst>
                                  <p:childTnLst>
                                    <p:set>
                                      <p:cBhvr>
                                        <p:cTn id="212" dur="1" fill="hold">
                                          <p:stCondLst>
                                            <p:cond delay="0"/>
                                          </p:stCondLst>
                                        </p:cTn>
                                        <p:tgtEl>
                                          <p:spTgt spid="1351701"/>
                                        </p:tgtEl>
                                        <p:attrNameLst>
                                          <p:attrName>style.visibility</p:attrName>
                                        </p:attrNameLst>
                                      </p:cBhvr>
                                      <p:to>
                                        <p:strVal val="hidden"/>
                                      </p:to>
                                    </p:set>
                                  </p:childTnLst>
                                </p:cTn>
                              </p:par>
                            </p:childTnLst>
                          </p:cTn>
                        </p:par>
                        <p:par>
                          <p:cTn id="213" fill="hold" nodeType="afterGroup">
                            <p:stCondLst>
                              <p:cond delay="2000"/>
                            </p:stCondLst>
                            <p:childTnLst>
                              <p:par>
                                <p:cTn id="214" presetID="1" presetClass="exit" presetSubtype="0" fill="hold" grpId="1" nodeType="afterEffect">
                                  <p:stCondLst>
                                    <p:cond delay="0"/>
                                  </p:stCondLst>
                                  <p:childTnLst>
                                    <p:set>
                                      <p:cBhvr>
                                        <p:cTn id="215" dur="1" fill="hold">
                                          <p:stCondLst>
                                            <p:cond delay="0"/>
                                          </p:stCondLst>
                                        </p:cTn>
                                        <p:tgtEl>
                                          <p:spTgt spid="1351703"/>
                                        </p:tgtEl>
                                        <p:attrNameLst>
                                          <p:attrName>style.visibility</p:attrName>
                                        </p:attrNameLst>
                                      </p:cBhvr>
                                      <p:to>
                                        <p:strVal val="hidden"/>
                                      </p:to>
                                    </p:set>
                                  </p:childTnLst>
                                </p:cTn>
                              </p:par>
                            </p:childTnLst>
                          </p:cTn>
                        </p:par>
                        <p:par>
                          <p:cTn id="216" fill="hold" nodeType="afterGroup">
                            <p:stCondLst>
                              <p:cond delay="2000"/>
                            </p:stCondLst>
                            <p:childTnLst>
                              <p:par>
                                <p:cTn id="217" presetID="1" presetClass="exit" presetSubtype="0" fill="hold" grpId="1" nodeType="afterEffect">
                                  <p:stCondLst>
                                    <p:cond delay="0"/>
                                  </p:stCondLst>
                                  <p:childTnLst>
                                    <p:set>
                                      <p:cBhvr>
                                        <p:cTn id="218" dur="1" fill="hold">
                                          <p:stCondLst>
                                            <p:cond delay="0"/>
                                          </p:stCondLst>
                                        </p:cTn>
                                        <p:tgtEl>
                                          <p:spTgt spid="1351689"/>
                                        </p:tgtEl>
                                        <p:attrNameLst>
                                          <p:attrName>style.visibility</p:attrName>
                                        </p:attrNameLst>
                                      </p:cBhvr>
                                      <p:to>
                                        <p:strVal val="hidden"/>
                                      </p:to>
                                    </p:set>
                                  </p:childTnLst>
                                </p:cTn>
                              </p:par>
                            </p:childTnLst>
                          </p:cTn>
                        </p:par>
                        <p:par>
                          <p:cTn id="219" fill="hold" nodeType="afterGroup">
                            <p:stCondLst>
                              <p:cond delay="2000"/>
                            </p:stCondLst>
                            <p:childTnLst>
                              <p:par>
                                <p:cTn id="220" presetID="1" presetClass="exit" presetSubtype="0" fill="hold" grpId="1" nodeType="afterEffect">
                                  <p:stCondLst>
                                    <p:cond delay="0"/>
                                  </p:stCondLst>
                                  <p:childTnLst>
                                    <p:set>
                                      <p:cBhvr>
                                        <p:cTn id="221" dur="1" fill="hold">
                                          <p:stCondLst>
                                            <p:cond delay="0"/>
                                          </p:stCondLst>
                                        </p:cTn>
                                        <p:tgtEl>
                                          <p:spTgt spid="1351698"/>
                                        </p:tgtEl>
                                        <p:attrNameLst>
                                          <p:attrName>style.visibility</p:attrName>
                                        </p:attrNameLst>
                                      </p:cBhvr>
                                      <p:to>
                                        <p:strVal val="hidden"/>
                                      </p:to>
                                    </p:set>
                                  </p:childTnLst>
                                </p:cTn>
                              </p:par>
                            </p:childTnLst>
                          </p:cTn>
                        </p:par>
                        <p:par>
                          <p:cTn id="222" fill="hold" nodeType="afterGroup">
                            <p:stCondLst>
                              <p:cond delay="2000"/>
                            </p:stCondLst>
                            <p:childTnLst>
                              <p:par>
                                <p:cTn id="223" presetID="1" presetClass="exit" presetSubtype="0" fill="hold" grpId="1" nodeType="afterEffect">
                                  <p:stCondLst>
                                    <p:cond delay="0"/>
                                  </p:stCondLst>
                                  <p:childTnLst>
                                    <p:set>
                                      <p:cBhvr>
                                        <p:cTn id="224" dur="1" fill="hold">
                                          <p:stCondLst>
                                            <p:cond delay="0"/>
                                          </p:stCondLst>
                                        </p:cTn>
                                        <p:tgtEl>
                                          <p:spTgt spid="1351700"/>
                                        </p:tgtEl>
                                        <p:attrNameLst>
                                          <p:attrName>style.visibility</p:attrName>
                                        </p:attrNameLst>
                                      </p:cBhvr>
                                      <p:to>
                                        <p:strVal val="hidden"/>
                                      </p:to>
                                    </p:set>
                                  </p:childTnLst>
                                </p:cTn>
                              </p:par>
                            </p:childTnLst>
                          </p:cTn>
                        </p:par>
                        <p:par>
                          <p:cTn id="225" fill="hold" nodeType="afterGroup">
                            <p:stCondLst>
                              <p:cond delay="2000"/>
                            </p:stCondLst>
                            <p:childTnLst>
                              <p:par>
                                <p:cTn id="226" presetID="1" presetClass="exit" presetSubtype="0" fill="hold" grpId="1" nodeType="afterEffect">
                                  <p:stCondLst>
                                    <p:cond delay="0"/>
                                  </p:stCondLst>
                                  <p:childTnLst>
                                    <p:set>
                                      <p:cBhvr>
                                        <p:cTn id="227" dur="1" fill="hold">
                                          <p:stCondLst>
                                            <p:cond delay="0"/>
                                          </p:stCondLst>
                                        </p:cTn>
                                        <p:tgtEl>
                                          <p:spTgt spid="1351702"/>
                                        </p:tgtEl>
                                        <p:attrNameLst>
                                          <p:attrName>style.visibility</p:attrName>
                                        </p:attrNameLst>
                                      </p:cBhvr>
                                      <p:to>
                                        <p:strVal val="hidden"/>
                                      </p:to>
                                    </p:set>
                                  </p:childTnLst>
                                </p:cTn>
                              </p:par>
                            </p:childTnLst>
                          </p:cTn>
                        </p:par>
                        <p:par>
                          <p:cTn id="228" fill="hold" nodeType="afterGroup">
                            <p:stCondLst>
                              <p:cond delay="2000"/>
                            </p:stCondLst>
                            <p:childTnLst>
                              <p:par>
                                <p:cTn id="229" presetID="1" presetClass="entr" presetSubtype="0" fill="hold" grpId="0" nodeType="afterEffect">
                                  <p:stCondLst>
                                    <p:cond delay="0"/>
                                  </p:stCondLst>
                                  <p:childTnLst>
                                    <p:set>
                                      <p:cBhvr>
                                        <p:cTn id="230" dur="1" fill="hold">
                                          <p:stCondLst>
                                            <p:cond delay="0"/>
                                          </p:stCondLst>
                                        </p:cTn>
                                        <p:tgtEl>
                                          <p:spTgt spid="1351705"/>
                                        </p:tgtEl>
                                        <p:attrNameLst>
                                          <p:attrName>style.visibility</p:attrName>
                                        </p:attrNameLst>
                                      </p:cBhvr>
                                      <p:to>
                                        <p:strVal val="visible"/>
                                      </p:to>
                                    </p:set>
                                  </p:childTnLst>
                                </p:cTn>
                              </p:par>
                            </p:childTnLst>
                          </p:cTn>
                        </p:par>
                        <p:par>
                          <p:cTn id="231" fill="hold" nodeType="afterGroup">
                            <p:stCondLst>
                              <p:cond delay="2000"/>
                            </p:stCondLst>
                            <p:childTnLst>
                              <p:par>
                                <p:cTn id="232" presetID="1" presetClass="entr" presetSubtype="0" fill="hold" grpId="0" nodeType="afterEffect">
                                  <p:stCondLst>
                                    <p:cond delay="0"/>
                                  </p:stCondLst>
                                  <p:childTnLst>
                                    <p:set>
                                      <p:cBhvr>
                                        <p:cTn id="233" dur="1" fill="hold">
                                          <p:stCondLst>
                                            <p:cond delay="0"/>
                                          </p:stCondLst>
                                        </p:cTn>
                                        <p:tgtEl>
                                          <p:spTgt spid="1351707"/>
                                        </p:tgtEl>
                                        <p:attrNameLst>
                                          <p:attrName>style.visibility</p:attrName>
                                        </p:attrNameLst>
                                      </p:cBhvr>
                                      <p:to>
                                        <p:strVal val="visible"/>
                                      </p:to>
                                    </p:set>
                                  </p:childTnLst>
                                </p:cTn>
                              </p:par>
                            </p:childTnLst>
                          </p:cTn>
                        </p:par>
                        <p:par>
                          <p:cTn id="234" fill="hold" nodeType="afterGroup">
                            <p:stCondLst>
                              <p:cond delay="2000"/>
                            </p:stCondLst>
                            <p:childTnLst>
                              <p:par>
                                <p:cTn id="235" presetID="1" presetClass="entr" presetSubtype="0" fill="hold" grpId="0" nodeType="afterEffect">
                                  <p:stCondLst>
                                    <p:cond delay="0"/>
                                  </p:stCondLst>
                                  <p:childTnLst>
                                    <p:set>
                                      <p:cBhvr>
                                        <p:cTn id="236" dur="1" fill="hold">
                                          <p:stCondLst>
                                            <p:cond delay="0"/>
                                          </p:stCondLst>
                                        </p:cTn>
                                        <p:tgtEl>
                                          <p:spTgt spid="1351709"/>
                                        </p:tgtEl>
                                        <p:attrNameLst>
                                          <p:attrName>style.visibility</p:attrName>
                                        </p:attrNameLst>
                                      </p:cBhvr>
                                      <p:to>
                                        <p:strVal val="visible"/>
                                      </p:to>
                                    </p:set>
                                  </p:childTnLst>
                                </p:cTn>
                              </p:par>
                            </p:childTnLst>
                          </p:cTn>
                        </p:par>
                        <p:par>
                          <p:cTn id="237" fill="hold" nodeType="afterGroup">
                            <p:stCondLst>
                              <p:cond delay="2000"/>
                            </p:stCondLst>
                            <p:childTnLst>
                              <p:par>
                                <p:cTn id="238" presetID="1" presetClass="entr" presetSubtype="0" fill="hold" grpId="0" nodeType="afterEffect">
                                  <p:stCondLst>
                                    <p:cond delay="0"/>
                                  </p:stCondLst>
                                  <p:childTnLst>
                                    <p:set>
                                      <p:cBhvr>
                                        <p:cTn id="239" dur="1" fill="hold">
                                          <p:stCondLst>
                                            <p:cond delay="0"/>
                                          </p:stCondLst>
                                        </p:cTn>
                                        <p:tgtEl>
                                          <p:spTgt spid="1351704"/>
                                        </p:tgtEl>
                                        <p:attrNameLst>
                                          <p:attrName>style.visibility</p:attrName>
                                        </p:attrNameLst>
                                      </p:cBhvr>
                                      <p:to>
                                        <p:strVal val="visible"/>
                                      </p:to>
                                    </p:set>
                                  </p:childTnLst>
                                </p:cTn>
                              </p:par>
                            </p:childTnLst>
                          </p:cTn>
                        </p:par>
                        <p:par>
                          <p:cTn id="240" fill="hold" nodeType="afterGroup">
                            <p:stCondLst>
                              <p:cond delay="2000"/>
                            </p:stCondLst>
                            <p:childTnLst>
                              <p:par>
                                <p:cTn id="241" presetID="1" presetClass="entr" presetSubtype="0" fill="hold" grpId="0" nodeType="afterEffect">
                                  <p:stCondLst>
                                    <p:cond delay="0"/>
                                  </p:stCondLst>
                                  <p:childTnLst>
                                    <p:set>
                                      <p:cBhvr>
                                        <p:cTn id="242" dur="1" fill="hold">
                                          <p:stCondLst>
                                            <p:cond delay="0"/>
                                          </p:stCondLst>
                                        </p:cTn>
                                        <p:tgtEl>
                                          <p:spTgt spid="1351706"/>
                                        </p:tgtEl>
                                        <p:attrNameLst>
                                          <p:attrName>style.visibility</p:attrName>
                                        </p:attrNameLst>
                                      </p:cBhvr>
                                      <p:to>
                                        <p:strVal val="visible"/>
                                      </p:to>
                                    </p:set>
                                  </p:childTnLst>
                                </p:cTn>
                              </p:par>
                            </p:childTnLst>
                          </p:cTn>
                        </p:par>
                        <p:par>
                          <p:cTn id="243" fill="hold" nodeType="afterGroup">
                            <p:stCondLst>
                              <p:cond delay="2000"/>
                            </p:stCondLst>
                            <p:childTnLst>
                              <p:par>
                                <p:cTn id="244" presetID="1" presetClass="entr" presetSubtype="0" fill="hold" grpId="0" nodeType="afterEffect">
                                  <p:stCondLst>
                                    <p:cond delay="0"/>
                                  </p:stCondLst>
                                  <p:childTnLst>
                                    <p:set>
                                      <p:cBhvr>
                                        <p:cTn id="245" dur="1" fill="hold">
                                          <p:stCondLst>
                                            <p:cond delay="0"/>
                                          </p:stCondLst>
                                        </p:cTn>
                                        <p:tgtEl>
                                          <p:spTgt spid="1351708"/>
                                        </p:tgtEl>
                                        <p:attrNameLst>
                                          <p:attrName>style.visibility</p:attrName>
                                        </p:attrNameLst>
                                      </p:cBhvr>
                                      <p:to>
                                        <p:strVal val="visible"/>
                                      </p:to>
                                    </p:set>
                                  </p:childTnLst>
                                </p:cTn>
                              </p:par>
                              <p:par>
                                <p:cTn id="246" presetID="1" presetClass="emph" presetSubtype="2" autoRev="1" fill="hold" nodeType="withEffect">
                                  <p:stCondLst>
                                    <p:cond delay="0"/>
                                  </p:stCondLst>
                                  <p:childTnLst>
                                    <p:animClr clrSpc="rgb" dir="cw">
                                      <p:cBhvr>
                                        <p:cTn id="247" dur="1000" fill="hold"/>
                                        <p:tgtEl>
                                          <p:spTgt spid="1351688"/>
                                        </p:tgtEl>
                                        <p:attrNameLst>
                                          <p:attrName>fillcolor</p:attrName>
                                        </p:attrNameLst>
                                      </p:cBhvr>
                                      <p:to>
                                        <a:schemeClr val="tx2"/>
                                      </p:to>
                                    </p:animClr>
                                    <p:set>
                                      <p:cBhvr>
                                        <p:cTn id="248" dur="1000" fill="hold"/>
                                        <p:tgtEl>
                                          <p:spTgt spid="1351688"/>
                                        </p:tgtEl>
                                        <p:attrNameLst>
                                          <p:attrName>fill.type</p:attrName>
                                        </p:attrNameLst>
                                      </p:cBhvr>
                                      <p:to>
                                        <p:strVal val="solid"/>
                                      </p:to>
                                    </p:set>
                                    <p:set>
                                      <p:cBhvr>
                                        <p:cTn id="249" dur="1000" fill="hold"/>
                                        <p:tgtEl>
                                          <p:spTgt spid="1351688"/>
                                        </p:tgtEl>
                                        <p:attrNameLst>
                                          <p:attrName>fill.on</p:attrName>
                                        </p:attrNameLst>
                                      </p:cBhvr>
                                      <p:to>
                                        <p:strVal val="true"/>
                                      </p:to>
                                    </p:set>
                                  </p:childTnLst>
                                </p:cTn>
                              </p:par>
                              <p:par>
                                <p:cTn id="250" presetID="1" presetClass="emph" presetSubtype="2" autoRev="1" fill="hold" nodeType="withEffect">
                                  <p:stCondLst>
                                    <p:cond delay="0"/>
                                  </p:stCondLst>
                                  <p:childTnLst>
                                    <p:animClr clrSpc="rgb" dir="cw">
                                      <p:cBhvr>
                                        <p:cTn id="251" dur="1000" fill="hold"/>
                                        <p:tgtEl>
                                          <p:spTgt spid="1351694"/>
                                        </p:tgtEl>
                                        <p:attrNameLst>
                                          <p:attrName>fillcolor</p:attrName>
                                        </p:attrNameLst>
                                      </p:cBhvr>
                                      <p:to>
                                        <a:srgbClr val="009900"/>
                                      </p:to>
                                    </p:animClr>
                                    <p:set>
                                      <p:cBhvr>
                                        <p:cTn id="252" dur="1000" fill="hold"/>
                                        <p:tgtEl>
                                          <p:spTgt spid="1351694"/>
                                        </p:tgtEl>
                                        <p:attrNameLst>
                                          <p:attrName>fill.type</p:attrName>
                                        </p:attrNameLst>
                                      </p:cBhvr>
                                      <p:to>
                                        <p:strVal val="solid"/>
                                      </p:to>
                                    </p:set>
                                    <p:set>
                                      <p:cBhvr>
                                        <p:cTn id="253" dur="1000" fill="hold"/>
                                        <p:tgtEl>
                                          <p:spTgt spid="1351694"/>
                                        </p:tgtEl>
                                        <p:attrNameLst>
                                          <p:attrName>fill.on</p:attrName>
                                        </p:attrNameLst>
                                      </p:cBhvr>
                                      <p:to>
                                        <p:strVal val="true"/>
                                      </p:to>
                                    </p:set>
                                  </p:childTnLst>
                                </p:cTn>
                              </p:par>
                            </p:childTnLst>
                          </p:cTn>
                        </p:par>
                        <p:par>
                          <p:cTn id="254" fill="hold" nodeType="afterGroup">
                            <p:stCondLst>
                              <p:cond delay="4000"/>
                            </p:stCondLst>
                            <p:childTnLst>
                              <p:par>
                                <p:cTn id="255" presetID="1" presetClass="entr" presetSubtype="0" fill="hold" grpId="0" nodeType="afterEffect">
                                  <p:stCondLst>
                                    <p:cond delay="0"/>
                                  </p:stCondLst>
                                  <p:childTnLst>
                                    <p:set>
                                      <p:cBhvr>
                                        <p:cTn id="256" dur="1" fill="hold">
                                          <p:stCondLst>
                                            <p:cond delay="0"/>
                                          </p:stCondLst>
                                        </p:cTn>
                                        <p:tgtEl>
                                          <p:spTgt spid="1351716"/>
                                        </p:tgtEl>
                                        <p:attrNameLst>
                                          <p:attrName>style.visibility</p:attrName>
                                        </p:attrNameLst>
                                      </p:cBhvr>
                                      <p:to>
                                        <p:strVal val="visible"/>
                                      </p:to>
                                    </p:set>
                                  </p:childTnLst>
                                </p:cTn>
                              </p:par>
                            </p:childTnLst>
                          </p:cTn>
                        </p:par>
                        <p:par>
                          <p:cTn id="257" fill="hold" nodeType="afterGroup">
                            <p:stCondLst>
                              <p:cond delay="4000"/>
                            </p:stCondLst>
                            <p:childTnLst>
                              <p:par>
                                <p:cTn id="258" presetID="1" presetClass="entr" presetSubtype="0" fill="hold" grpId="0" nodeType="afterEffect">
                                  <p:stCondLst>
                                    <p:cond delay="0"/>
                                  </p:stCondLst>
                                  <p:childTnLst>
                                    <p:set>
                                      <p:cBhvr>
                                        <p:cTn id="259" dur="1" fill="hold">
                                          <p:stCondLst>
                                            <p:cond delay="0"/>
                                          </p:stCondLst>
                                        </p:cTn>
                                        <p:tgtEl>
                                          <p:spTgt spid="1351717"/>
                                        </p:tgtEl>
                                        <p:attrNameLst>
                                          <p:attrName>style.visibility</p:attrName>
                                        </p:attrNameLst>
                                      </p:cBhvr>
                                      <p:to>
                                        <p:strVal val="visible"/>
                                      </p:to>
                                    </p:set>
                                  </p:childTnLst>
                                </p:cTn>
                              </p:par>
                            </p:childTnLst>
                          </p:cTn>
                        </p:par>
                        <p:par>
                          <p:cTn id="260" fill="hold" nodeType="afterGroup">
                            <p:stCondLst>
                              <p:cond delay="4000"/>
                            </p:stCondLst>
                            <p:childTnLst>
                              <p:par>
                                <p:cTn id="261" presetID="1" presetClass="exit" presetSubtype="0" fill="hold" grpId="1" nodeType="afterEffect">
                                  <p:stCondLst>
                                    <p:cond delay="0"/>
                                  </p:stCondLst>
                                  <p:childTnLst>
                                    <p:set>
                                      <p:cBhvr>
                                        <p:cTn id="262" dur="1" fill="hold">
                                          <p:stCondLst>
                                            <p:cond delay="0"/>
                                          </p:stCondLst>
                                        </p:cTn>
                                        <p:tgtEl>
                                          <p:spTgt spid="1351690"/>
                                        </p:tgtEl>
                                        <p:attrNameLst>
                                          <p:attrName>style.visibility</p:attrName>
                                        </p:attrNameLst>
                                      </p:cBhvr>
                                      <p:to>
                                        <p:strVal val="hidden"/>
                                      </p:to>
                                    </p:set>
                                  </p:childTnLst>
                                </p:cTn>
                              </p:par>
                            </p:childTnLst>
                          </p:cTn>
                        </p:par>
                        <p:par>
                          <p:cTn id="263" fill="hold" nodeType="afterGroup">
                            <p:stCondLst>
                              <p:cond delay="4000"/>
                            </p:stCondLst>
                            <p:childTnLst>
                              <p:par>
                                <p:cTn id="264" presetID="1" presetClass="exit" presetSubtype="0" fill="hold" grpId="1" nodeType="afterEffect">
                                  <p:stCondLst>
                                    <p:cond delay="0"/>
                                  </p:stCondLst>
                                  <p:childTnLst>
                                    <p:set>
                                      <p:cBhvr>
                                        <p:cTn id="265" dur="1" fill="hold">
                                          <p:stCondLst>
                                            <p:cond delay="0"/>
                                          </p:stCondLst>
                                        </p:cTn>
                                        <p:tgtEl>
                                          <p:spTgt spid="1351697"/>
                                        </p:tgtEl>
                                        <p:attrNameLst>
                                          <p:attrName>style.visibility</p:attrName>
                                        </p:attrNameLst>
                                      </p:cBhvr>
                                      <p:to>
                                        <p:strVal val="hidden"/>
                                      </p:to>
                                    </p:set>
                                  </p:childTnLst>
                                </p:cTn>
                              </p:par>
                            </p:childTnLst>
                          </p:cTn>
                        </p:par>
                        <p:par>
                          <p:cTn id="266" fill="hold" nodeType="afterGroup">
                            <p:stCondLst>
                              <p:cond delay="4000"/>
                            </p:stCondLst>
                            <p:childTnLst>
                              <p:par>
                                <p:cTn id="267" presetID="1" presetClass="exit" presetSubtype="0" fill="hold" grpId="2" nodeType="afterEffect">
                                  <p:stCondLst>
                                    <p:cond delay="0"/>
                                  </p:stCondLst>
                                  <p:childTnLst>
                                    <p:set>
                                      <p:cBhvr>
                                        <p:cTn id="268" dur="1" fill="hold">
                                          <p:stCondLst>
                                            <p:cond delay="0"/>
                                          </p:stCondLst>
                                        </p:cTn>
                                        <p:tgtEl>
                                          <p:spTgt spid="1351689"/>
                                        </p:tgtEl>
                                        <p:attrNameLst>
                                          <p:attrName>style.visibility</p:attrName>
                                        </p:attrNameLst>
                                      </p:cBhvr>
                                      <p:to>
                                        <p:strVal val="hidden"/>
                                      </p:to>
                                    </p:set>
                                  </p:childTnLst>
                                </p:cTn>
                              </p:par>
                            </p:childTnLst>
                          </p:cTn>
                        </p:par>
                        <p:par>
                          <p:cTn id="269" fill="hold" nodeType="afterGroup">
                            <p:stCondLst>
                              <p:cond delay="4000"/>
                            </p:stCondLst>
                            <p:childTnLst>
                              <p:par>
                                <p:cTn id="270" presetID="1" presetClass="exit" presetSubtype="0" fill="hold" grpId="2" nodeType="afterEffect">
                                  <p:stCondLst>
                                    <p:cond delay="0"/>
                                  </p:stCondLst>
                                  <p:childTnLst>
                                    <p:set>
                                      <p:cBhvr>
                                        <p:cTn id="271" dur="1" fill="hold">
                                          <p:stCondLst>
                                            <p:cond delay="0"/>
                                          </p:stCondLst>
                                        </p:cTn>
                                        <p:tgtEl>
                                          <p:spTgt spid="1351696"/>
                                        </p:tgtEl>
                                        <p:attrNameLst>
                                          <p:attrName>style.visibility</p:attrName>
                                        </p:attrNameLst>
                                      </p:cBhvr>
                                      <p:to>
                                        <p:strVal val="hidden"/>
                                      </p:to>
                                    </p:set>
                                  </p:childTnLst>
                                </p:cTn>
                              </p:par>
                            </p:childTnLst>
                          </p:cTn>
                        </p:par>
                        <p:par>
                          <p:cTn id="272" fill="hold" nodeType="afterGroup">
                            <p:stCondLst>
                              <p:cond delay="4000"/>
                            </p:stCondLst>
                            <p:childTnLst>
                              <p:par>
                                <p:cTn id="273" presetID="1" presetClass="exit" presetSubtype="0" fill="hold" grpId="2" nodeType="afterEffect">
                                  <p:stCondLst>
                                    <p:cond delay="0"/>
                                  </p:stCondLst>
                                  <p:childTnLst>
                                    <p:set>
                                      <p:cBhvr>
                                        <p:cTn id="274" dur="1" fill="hold">
                                          <p:stCondLst>
                                            <p:cond delay="0"/>
                                          </p:stCondLst>
                                        </p:cTn>
                                        <p:tgtEl>
                                          <p:spTgt spid="1351698"/>
                                        </p:tgtEl>
                                        <p:attrNameLst>
                                          <p:attrName>style.visibility</p:attrName>
                                        </p:attrNameLst>
                                      </p:cBhvr>
                                      <p:to>
                                        <p:strVal val="hidden"/>
                                      </p:to>
                                    </p:set>
                                  </p:childTnLst>
                                </p:cTn>
                              </p:par>
                            </p:childTnLst>
                          </p:cTn>
                        </p:par>
                        <p:par>
                          <p:cTn id="275" fill="hold" nodeType="afterGroup">
                            <p:stCondLst>
                              <p:cond delay="4000"/>
                            </p:stCondLst>
                            <p:childTnLst>
                              <p:par>
                                <p:cTn id="276" presetID="1" presetClass="exit" presetSubtype="0" fill="hold" grpId="2" nodeType="afterEffect">
                                  <p:stCondLst>
                                    <p:cond delay="0"/>
                                  </p:stCondLst>
                                  <p:childTnLst>
                                    <p:set>
                                      <p:cBhvr>
                                        <p:cTn id="277" dur="1" fill="hold">
                                          <p:stCondLst>
                                            <p:cond delay="0"/>
                                          </p:stCondLst>
                                        </p:cTn>
                                        <p:tgtEl>
                                          <p:spTgt spid="1351699"/>
                                        </p:tgtEl>
                                        <p:attrNameLst>
                                          <p:attrName>style.visibility</p:attrName>
                                        </p:attrNameLst>
                                      </p:cBhvr>
                                      <p:to>
                                        <p:strVal val="hidden"/>
                                      </p:to>
                                    </p:set>
                                  </p:childTnLst>
                                </p:cTn>
                              </p:par>
                            </p:childTnLst>
                          </p:cTn>
                        </p:par>
                        <p:par>
                          <p:cTn id="278" fill="hold" nodeType="afterGroup">
                            <p:stCondLst>
                              <p:cond delay="4000"/>
                            </p:stCondLst>
                            <p:childTnLst>
                              <p:par>
                                <p:cTn id="279" presetID="1" presetClass="exit" presetSubtype="0" fill="hold" grpId="2" nodeType="afterEffect">
                                  <p:stCondLst>
                                    <p:cond delay="0"/>
                                  </p:stCondLst>
                                  <p:childTnLst>
                                    <p:set>
                                      <p:cBhvr>
                                        <p:cTn id="280" dur="1" fill="hold">
                                          <p:stCondLst>
                                            <p:cond delay="0"/>
                                          </p:stCondLst>
                                        </p:cTn>
                                        <p:tgtEl>
                                          <p:spTgt spid="1351700"/>
                                        </p:tgtEl>
                                        <p:attrNameLst>
                                          <p:attrName>style.visibility</p:attrName>
                                        </p:attrNameLst>
                                      </p:cBhvr>
                                      <p:to>
                                        <p:strVal val="hidden"/>
                                      </p:to>
                                    </p:set>
                                  </p:childTnLst>
                                </p:cTn>
                              </p:par>
                            </p:childTnLst>
                          </p:cTn>
                        </p:par>
                        <p:par>
                          <p:cTn id="281" fill="hold" nodeType="afterGroup">
                            <p:stCondLst>
                              <p:cond delay="4000"/>
                            </p:stCondLst>
                            <p:childTnLst>
                              <p:par>
                                <p:cTn id="282" presetID="1" presetClass="exit" presetSubtype="0" fill="hold" grpId="2" nodeType="afterEffect">
                                  <p:stCondLst>
                                    <p:cond delay="0"/>
                                  </p:stCondLst>
                                  <p:childTnLst>
                                    <p:set>
                                      <p:cBhvr>
                                        <p:cTn id="283" dur="1" fill="hold">
                                          <p:stCondLst>
                                            <p:cond delay="0"/>
                                          </p:stCondLst>
                                        </p:cTn>
                                        <p:tgtEl>
                                          <p:spTgt spid="1351701"/>
                                        </p:tgtEl>
                                        <p:attrNameLst>
                                          <p:attrName>style.visibility</p:attrName>
                                        </p:attrNameLst>
                                      </p:cBhvr>
                                      <p:to>
                                        <p:strVal val="hidden"/>
                                      </p:to>
                                    </p:set>
                                  </p:childTnLst>
                                </p:cTn>
                              </p:par>
                            </p:childTnLst>
                          </p:cTn>
                        </p:par>
                        <p:par>
                          <p:cTn id="284" fill="hold" nodeType="afterGroup">
                            <p:stCondLst>
                              <p:cond delay="4000"/>
                            </p:stCondLst>
                            <p:childTnLst>
                              <p:par>
                                <p:cTn id="285" presetID="1" presetClass="exit" presetSubtype="0" fill="hold" grpId="1" nodeType="afterEffect">
                                  <p:stCondLst>
                                    <p:cond delay="0"/>
                                  </p:stCondLst>
                                  <p:childTnLst>
                                    <p:set>
                                      <p:cBhvr>
                                        <p:cTn id="286" dur="1" fill="hold">
                                          <p:stCondLst>
                                            <p:cond delay="0"/>
                                          </p:stCondLst>
                                        </p:cTn>
                                        <p:tgtEl>
                                          <p:spTgt spid="1351704"/>
                                        </p:tgtEl>
                                        <p:attrNameLst>
                                          <p:attrName>style.visibility</p:attrName>
                                        </p:attrNameLst>
                                      </p:cBhvr>
                                      <p:to>
                                        <p:strVal val="hidden"/>
                                      </p:to>
                                    </p:set>
                                  </p:childTnLst>
                                </p:cTn>
                              </p:par>
                            </p:childTnLst>
                          </p:cTn>
                        </p:par>
                        <p:par>
                          <p:cTn id="287" fill="hold" nodeType="afterGroup">
                            <p:stCondLst>
                              <p:cond delay="4000"/>
                            </p:stCondLst>
                            <p:childTnLst>
                              <p:par>
                                <p:cTn id="288" presetID="1" presetClass="exit" presetSubtype="0" fill="hold" grpId="1" nodeType="afterEffect">
                                  <p:stCondLst>
                                    <p:cond delay="0"/>
                                  </p:stCondLst>
                                  <p:childTnLst>
                                    <p:set>
                                      <p:cBhvr>
                                        <p:cTn id="289" dur="1" fill="hold">
                                          <p:stCondLst>
                                            <p:cond delay="0"/>
                                          </p:stCondLst>
                                        </p:cTn>
                                        <p:tgtEl>
                                          <p:spTgt spid="1351705"/>
                                        </p:tgtEl>
                                        <p:attrNameLst>
                                          <p:attrName>style.visibility</p:attrName>
                                        </p:attrNameLst>
                                      </p:cBhvr>
                                      <p:to>
                                        <p:strVal val="hidden"/>
                                      </p:to>
                                    </p:set>
                                  </p:childTnLst>
                                </p:cTn>
                              </p:par>
                            </p:childTnLst>
                          </p:cTn>
                        </p:par>
                        <p:par>
                          <p:cTn id="290" fill="hold" nodeType="afterGroup">
                            <p:stCondLst>
                              <p:cond delay="4000"/>
                            </p:stCondLst>
                            <p:childTnLst>
                              <p:par>
                                <p:cTn id="291" presetID="1" presetClass="exit" presetSubtype="0" fill="hold" grpId="1" nodeType="afterEffect">
                                  <p:stCondLst>
                                    <p:cond delay="0"/>
                                  </p:stCondLst>
                                  <p:childTnLst>
                                    <p:set>
                                      <p:cBhvr>
                                        <p:cTn id="292" dur="1" fill="hold">
                                          <p:stCondLst>
                                            <p:cond delay="0"/>
                                          </p:stCondLst>
                                        </p:cTn>
                                        <p:tgtEl>
                                          <p:spTgt spid="1351706"/>
                                        </p:tgtEl>
                                        <p:attrNameLst>
                                          <p:attrName>style.visibility</p:attrName>
                                        </p:attrNameLst>
                                      </p:cBhvr>
                                      <p:to>
                                        <p:strVal val="hidden"/>
                                      </p:to>
                                    </p:set>
                                  </p:childTnLst>
                                </p:cTn>
                              </p:par>
                            </p:childTnLst>
                          </p:cTn>
                        </p:par>
                        <p:par>
                          <p:cTn id="293" fill="hold" nodeType="afterGroup">
                            <p:stCondLst>
                              <p:cond delay="4000"/>
                            </p:stCondLst>
                            <p:childTnLst>
                              <p:par>
                                <p:cTn id="294" presetID="1" presetClass="exit" presetSubtype="0" fill="hold" grpId="1" nodeType="afterEffect">
                                  <p:stCondLst>
                                    <p:cond delay="0"/>
                                  </p:stCondLst>
                                  <p:childTnLst>
                                    <p:set>
                                      <p:cBhvr>
                                        <p:cTn id="295" dur="1" fill="hold">
                                          <p:stCondLst>
                                            <p:cond delay="0"/>
                                          </p:stCondLst>
                                        </p:cTn>
                                        <p:tgtEl>
                                          <p:spTgt spid="1351707"/>
                                        </p:tgtEl>
                                        <p:attrNameLst>
                                          <p:attrName>style.visibility</p:attrName>
                                        </p:attrNameLst>
                                      </p:cBhvr>
                                      <p:to>
                                        <p:strVal val="hidden"/>
                                      </p:to>
                                    </p:set>
                                  </p:childTnLst>
                                </p:cTn>
                              </p:par>
                            </p:childTnLst>
                          </p:cTn>
                        </p:par>
                        <p:par>
                          <p:cTn id="296" fill="hold" nodeType="afterGroup">
                            <p:stCondLst>
                              <p:cond delay="4000"/>
                            </p:stCondLst>
                            <p:childTnLst>
                              <p:par>
                                <p:cTn id="297" presetID="1" presetClass="exit" presetSubtype="0" fill="hold" grpId="1" nodeType="afterEffect">
                                  <p:stCondLst>
                                    <p:cond delay="0"/>
                                  </p:stCondLst>
                                  <p:childTnLst>
                                    <p:set>
                                      <p:cBhvr>
                                        <p:cTn id="298" dur="1" fill="hold">
                                          <p:stCondLst>
                                            <p:cond delay="0"/>
                                          </p:stCondLst>
                                        </p:cTn>
                                        <p:tgtEl>
                                          <p:spTgt spid="1351708"/>
                                        </p:tgtEl>
                                        <p:attrNameLst>
                                          <p:attrName>style.visibility</p:attrName>
                                        </p:attrNameLst>
                                      </p:cBhvr>
                                      <p:to>
                                        <p:strVal val="hidden"/>
                                      </p:to>
                                    </p:set>
                                  </p:childTnLst>
                                </p:cTn>
                              </p:par>
                            </p:childTnLst>
                          </p:cTn>
                        </p:par>
                        <p:par>
                          <p:cTn id="299" fill="hold" nodeType="afterGroup">
                            <p:stCondLst>
                              <p:cond delay="4000"/>
                            </p:stCondLst>
                            <p:childTnLst>
                              <p:par>
                                <p:cTn id="300" presetID="1" presetClass="exit" presetSubtype="0" fill="hold" grpId="1" nodeType="afterEffect">
                                  <p:stCondLst>
                                    <p:cond delay="0"/>
                                  </p:stCondLst>
                                  <p:childTnLst>
                                    <p:set>
                                      <p:cBhvr>
                                        <p:cTn id="301" dur="1" fill="hold">
                                          <p:stCondLst>
                                            <p:cond delay="0"/>
                                          </p:stCondLst>
                                        </p:cTn>
                                        <p:tgtEl>
                                          <p:spTgt spid="1351709"/>
                                        </p:tgtEl>
                                        <p:attrNameLst>
                                          <p:attrName>style.visibility</p:attrName>
                                        </p:attrNameLst>
                                      </p:cBhvr>
                                      <p:to>
                                        <p:strVal val="hidden"/>
                                      </p:to>
                                    </p:set>
                                  </p:childTnLst>
                                </p:cTn>
                              </p:par>
                            </p:childTnLst>
                          </p:cTn>
                        </p:par>
                        <p:par>
                          <p:cTn id="302" fill="hold" nodeType="afterGroup">
                            <p:stCondLst>
                              <p:cond delay="4000"/>
                            </p:stCondLst>
                            <p:childTnLst>
                              <p:par>
                                <p:cTn id="303" presetID="1" presetClass="entr" presetSubtype="0" fill="hold" grpId="0" nodeType="afterEffect">
                                  <p:stCondLst>
                                    <p:cond delay="0"/>
                                  </p:stCondLst>
                                  <p:childTnLst>
                                    <p:set>
                                      <p:cBhvr>
                                        <p:cTn id="304" dur="1" fill="hold">
                                          <p:stCondLst>
                                            <p:cond delay="0"/>
                                          </p:stCondLst>
                                        </p:cTn>
                                        <p:tgtEl>
                                          <p:spTgt spid="1351710"/>
                                        </p:tgtEl>
                                        <p:attrNameLst>
                                          <p:attrName>style.visibility</p:attrName>
                                        </p:attrNameLst>
                                      </p:cBhvr>
                                      <p:to>
                                        <p:strVal val="visible"/>
                                      </p:to>
                                    </p:set>
                                  </p:childTnLst>
                                </p:cTn>
                              </p:par>
                            </p:childTnLst>
                          </p:cTn>
                        </p:par>
                        <p:par>
                          <p:cTn id="305" fill="hold" nodeType="afterGroup">
                            <p:stCondLst>
                              <p:cond delay="4000"/>
                            </p:stCondLst>
                            <p:childTnLst>
                              <p:par>
                                <p:cTn id="306" presetID="1" presetClass="entr" presetSubtype="0" fill="hold" grpId="0" nodeType="afterEffect">
                                  <p:stCondLst>
                                    <p:cond delay="0"/>
                                  </p:stCondLst>
                                  <p:childTnLst>
                                    <p:set>
                                      <p:cBhvr>
                                        <p:cTn id="307" dur="1" fill="hold">
                                          <p:stCondLst>
                                            <p:cond delay="0"/>
                                          </p:stCondLst>
                                        </p:cTn>
                                        <p:tgtEl>
                                          <p:spTgt spid="1351711"/>
                                        </p:tgtEl>
                                        <p:attrNameLst>
                                          <p:attrName>style.visibility</p:attrName>
                                        </p:attrNameLst>
                                      </p:cBhvr>
                                      <p:to>
                                        <p:strVal val="visible"/>
                                      </p:to>
                                    </p:set>
                                  </p:childTnLst>
                                </p:cTn>
                              </p:par>
                            </p:childTnLst>
                          </p:cTn>
                        </p:par>
                        <p:par>
                          <p:cTn id="308" fill="hold" nodeType="afterGroup">
                            <p:stCondLst>
                              <p:cond delay="4000"/>
                            </p:stCondLst>
                            <p:childTnLst>
                              <p:par>
                                <p:cTn id="309" presetID="1" presetClass="entr" presetSubtype="0" fill="hold" grpId="0" nodeType="afterEffect">
                                  <p:stCondLst>
                                    <p:cond delay="0"/>
                                  </p:stCondLst>
                                  <p:childTnLst>
                                    <p:set>
                                      <p:cBhvr>
                                        <p:cTn id="310" dur="1" fill="hold">
                                          <p:stCondLst>
                                            <p:cond delay="0"/>
                                          </p:stCondLst>
                                        </p:cTn>
                                        <p:tgtEl>
                                          <p:spTgt spid="1351712"/>
                                        </p:tgtEl>
                                        <p:attrNameLst>
                                          <p:attrName>style.visibility</p:attrName>
                                        </p:attrNameLst>
                                      </p:cBhvr>
                                      <p:to>
                                        <p:strVal val="visible"/>
                                      </p:to>
                                    </p:set>
                                  </p:childTnLst>
                                </p:cTn>
                              </p:par>
                            </p:childTnLst>
                          </p:cTn>
                        </p:par>
                        <p:par>
                          <p:cTn id="311" fill="hold" nodeType="afterGroup">
                            <p:stCondLst>
                              <p:cond delay="4000"/>
                            </p:stCondLst>
                            <p:childTnLst>
                              <p:par>
                                <p:cTn id="312" presetID="1" presetClass="entr" presetSubtype="0" fill="hold" grpId="0" nodeType="afterEffect">
                                  <p:stCondLst>
                                    <p:cond delay="0"/>
                                  </p:stCondLst>
                                  <p:childTnLst>
                                    <p:set>
                                      <p:cBhvr>
                                        <p:cTn id="313" dur="1" fill="hold">
                                          <p:stCondLst>
                                            <p:cond delay="0"/>
                                          </p:stCondLst>
                                        </p:cTn>
                                        <p:tgtEl>
                                          <p:spTgt spid="1351713"/>
                                        </p:tgtEl>
                                        <p:attrNameLst>
                                          <p:attrName>style.visibility</p:attrName>
                                        </p:attrNameLst>
                                      </p:cBhvr>
                                      <p:to>
                                        <p:strVal val="visible"/>
                                      </p:to>
                                    </p:set>
                                  </p:childTnLst>
                                </p:cTn>
                              </p:par>
                              <p:par>
                                <p:cTn id="314" presetID="1" presetClass="emph" presetSubtype="2" autoRev="1" fill="hold" nodeType="withEffect">
                                  <p:stCondLst>
                                    <p:cond delay="0"/>
                                  </p:stCondLst>
                                  <p:childTnLst>
                                    <p:animClr clrSpc="rgb" dir="cw">
                                      <p:cBhvr>
                                        <p:cTn id="315" dur="1000" fill="hold"/>
                                        <p:tgtEl>
                                          <p:spTgt spid="1351685"/>
                                        </p:tgtEl>
                                        <p:attrNameLst>
                                          <p:attrName>fillcolor</p:attrName>
                                        </p:attrNameLst>
                                      </p:cBhvr>
                                      <p:to>
                                        <a:srgbClr val="009900"/>
                                      </p:to>
                                    </p:animClr>
                                    <p:set>
                                      <p:cBhvr>
                                        <p:cTn id="316" dur="1000" fill="hold"/>
                                        <p:tgtEl>
                                          <p:spTgt spid="1351685"/>
                                        </p:tgtEl>
                                        <p:attrNameLst>
                                          <p:attrName>fill.type</p:attrName>
                                        </p:attrNameLst>
                                      </p:cBhvr>
                                      <p:to>
                                        <p:strVal val="solid"/>
                                      </p:to>
                                    </p:set>
                                    <p:set>
                                      <p:cBhvr>
                                        <p:cTn id="317" dur="1000" fill="hold"/>
                                        <p:tgtEl>
                                          <p:spTgt spid="1351685"/>
                                        </p:tgtEl>
                                        <p:attrNameLst>
                                          <p:attrName>fill.on</p:attrName>
                                        </p:attrNameLst>
                                      </p:cBhvr>
                                      <p:to>
                                        <p:strVal val="true"/>
                                      </p:to>
                                    </p:set>
                                  </p:childTnLst>
                                </p:cTn>
                              </p:par>
                              <p:par>
                                <p:cTn id="318" presetID="1" presetClass="emph" presetSubtype="2" autoRev="1" fill="hold" nodeType="withEffect">
                                  <p:stCondLst>
                                    <p:cond delay="0"/>
                                  </p:stCondLst>
                                  <p:childTnLst>
                                    <p:animClr clrSpc="rgb" dir="cw">
                                      <p:cBhvr>
                                        <p:cTn id="319" dur="1000" fill="hold"/>
                                        <p:tgtEl>
                                          <p:spTgt spid="1351692"/>
                                        </p:tgtEl>
                                        <p:attrNameLst>
                                          <p:attrName>fillcolor</p:attrName>
                                        </p:attrNameLst>
                                      </p:cBhvr>
                                      <p:to>
                                        <a:schemeClr val="folHlink"/>
                                      </p:to>
                                    </p:animClr>
                                    <p:set>
                                      <p:cBhvr>
                                        <p:cTn id="320" dur="1000" fill="hold"/>
                                        <p:tgtEl>
                                          <p:spTgt spid="1351692"/>
                                        </p:tgtEl>
                                        <p:attrNameLst>
                                          <p:attrName>fill.type</p:attrName>
                                        </p:attrNameLst>
                                      </p:cBhvr>
                                      <p:to>
                                        <p:strVal val="solid"/>
                                      </p:to>
                                    </p:set>
                                    <p:set>
                                      <p:cBhvr>
                                        <p:cTn id="321" dur="1000" fill="hold"/>
                                        <p:tgtEl>
                                          <p:spTgt spid="1351692"/>
                                        </p:tgtEl>
                                        <p:attrNameLst>
                                          <p:attrName>fill.on</p:attrName>
                                        </p:attrNameLst>
                                      </p:cBhvr>
                                      <p:to>
                                        <p:strVal val="true"/>
                                      </p:to>
                                    </p:set>
                                  </p:childTnLst>
                                </p:cTn>
                              </p:par>
                            </p:childTnLst>
                          </p:cTn>
                        </p:par>
                        <p:par>
                          <p:cTn id="322" fill="hold" nodeType="afterGroup">
                            <p:stCondLst>
                              <p:cond delay="6000"/>
                            </p:stCondLst>
                            <p:childTnLst>
                              <p:par>
                                <p:cTn id="323" presetID="1" presetClass="exit" presetSubtype="0" fill="hold" grpId="1" nodeType="afterEffect">
                                  <p:stCondLst>
                                    <p:cond delay="0"/>
                                  </p:stCondLst>
                                  <p:childTnLst>
                                    <p:set>
                                      <p:cBhvr>
                                        <p:cTn id="324" dur="1" fill="hold">
                                          <p:stCondLst>
                                            <p:cond delay="0"/>
                                          </p:stCondLst>
                                        </p:cTn>
                                        <p:tgtEl>
                                          <p:spTgt spid="1351717"/>
                                        </p:tgtEl>
                                        <p:attrNameLst>
                                          <p:attrName>style.visibility</p:attrName>
                                        </p:attrNameLst>
                                      </p:cBhvr>
                                      <p:to>
                                        <p:strVal val="hidden"/>
                                      </p:to>
                                    </p:set>
                                  </p:childTnLst>
                                </p:cTn>
                              </p:par>
                            </p:childTnLst>
                          </p:cTn>
                        </p:par>
                        <p:par>
                          <p:cTn id="325" fill="hold" nodeType="afterGroup">
                            <p:stCondLst>
                              <p:cond delay="6000"/>
                            </p:stCondLst>
                            <p:childTnLst>
                              <p:par>
                                <p:cTn id="326" presetID="1" presetClass="exit" presetSubtype="0" fill="hold" grpId="1" nodeType="afterEffect">
                                  <p:stCondLst>
                                    <p:cond delay="0"/>
                                  </p:stCondLst>
                                  <p:childTnLst>
                                    <p:set>
                                      <p:cBhvr>
                                        <p:cTn id="327" dur="1" fill="hold">
                                          <p:stCondLst>
                                            <p:cond delay="0"/>
                                          </p:stCondLst>
                                        </p:cTn>
                                        <p:tgtEl>
                                          <p:spTgt spid="1351716"/>
                                        </p:tgtEl>
                                        <p:attrNameLst>
                                          <p:attrName>style.visibility</p:attrName>
                                        </p:attrNameLst>
                                      </p:cBhvr>
                                      <p:to>
                                        <p:strVal val="hidden"/>
                                      </p:to>
                                    </p:set>
                                  </p:childTnLst>
                                </p:cTn>
                              </p:par>
                            </p:childTnLst>
                          </p:cTn>
                        </p:par>
                        <p:par>
                          <p:cTn id="328" fill="hold" nodeType="afterGroup">
                            <p:stCondLst>
                              <p:cond delay="6000"/>
                            </p:stCondLst>
                            <p:childTnLst>
                              <p:par>
                                <p:cTn id="329" presetID="1" presetClass="entr" presetSubtype="0" fill="hold" grpId="0" nodeType="afterEffect">
                                  <p:stCondLst>
                                    <p:cond delay="0"/>
                                  </p:stCondLst>
                                  <p:childTnLst>
                                    <p:set>
                                      <p:cBhvr>
                                        <p:cTn id="330" dur="1" fill="hold">
                                          <p:stCondLst>
                                            <p:cond delay="0"/>
                                          </p:stCondLst>
                                        </p:cTn>
                                        <p:tgtEl>
                                          <p:spTgt spid="1351718"/>
                                        </p:tgtEl>
                                        <p:attrNameLst>
                                          <p:attrName>style.visibility</p:attrName>
                                        </p:attrNameLst>
                                      </p:cBhvr>
                                      <p:to>
                                        <p:strVal val="visible"/>
                                      </p:to>
                                    </p:set>
                                  </p:childTnLst>
                                </p:cTn>
                              </p:par>
                            </p:childTnLst>
                          </p:cTn>
                        </p:par>
                        <p:par>
                          <p:cTn id="331" fill="hold" nodeType="afterGroup">
                            <p:stCondLst>
                              <p:cond delay="6000"/>
                            </p:stCondLst>
                            <p:childTnLst>
                              <p:par>
                                <p:cTn id="332" presetID="1" presetClass="entr" presetSubtype="0" fill="hold" grpId="0" nodeType="afterEffect">
                                  <p:stCondLst>
                                    <p:cond delay="0"/>
                                  </p:stCondLst>
                                  <p:childTnLst>
                                    <p:set>
                                      <p:cBhvr>
                                        <p:cTn id="333" dur="1" fill="hold">
                                          <p:stCondLst>
                                            <p:cond delay="0"/>
                                          </p:stCondLst>
                                        </p:cTn>
                                        <p:tgtEl>
                                          <p:spTgt spid="1351719"/>
                                        </p:tgtEl>
                                        <p:attrNameLst>
                                          <p:attrName>style.visibility</p:attrName>
                                        </p:attrNameLst>
                                      </p:cBhvr>
                                      <p:to>
                                        <p:strVal val="visible"/>
                                      </p:to>
                                    </p:set>
                                  </p:childTnLst>
                                </p:cTn>
                              </p:par>
                            </p:childTnLst>
                          </p:cTn>
                        </p:par>
                        <p:par>
                          <p:cTn id="334" fill="hold" nodeType="afterGroup">
                            <p:stCondLst>
                              <p:cond delay="6000"/>
                            </p:stCondLst>
                            <p:childTnLst>
                              <p:par>
                                <p:cTn id="335" presetID="1" presetClass="exit" presetSubtype="0" fill="hold" grpId="1" nodeType="afterEffect">
                                  <p:stCondLst>
                                    <p:cond delay="0"/>
                                  </p:stCondLst>
                                  <p:childTnLst>
                                    <p:set>
                                      <p:cBhvr>
                                        <p:cTn id="336" dur="1" fill="hold">
                                          <p:stCondLst>
                                            <p:cond delay="0"/>
                                          </p:stCondLst>
                                        </p:cTn>
                                        <p:tgtEl>
                                          <p:spTgt spid="1351710"/>
                                        </p:tgtEl>
                                        <p:attrNameLst>
                                          <p:attrName>style.visibility</p:attrName>
                                        </p:attrNameLst>
                                      </p:cBhvr>
                                      <p:to>
                                        <p:strVal val="hidden"/>
                                      </p:to>
                                    </p:set>
                                  </p:childTnLst>
                                </p:cTn>
                              </p:par>
                            </p:childTnLst>
                          </p:cTn>
                        </p:par>
                        <p:par>
                          <p:cTn id="337" fill="hold" nodeType="afterGroup">
                            <p:stCondLst>
                              <p:cond delay="6000"/>
                            </p:stCondLst>
                            <p:childTnLst>
                              <p:par>
                                <p:cTn id="338" presetID="1" presetClass="exit" presetSubtype="0" fill="hold" grpId="1" nodeType="afterEffect">
                                  <p:stCondLst>
                                    <p:cond delay="0"/>
                                  </p:stCondLst>
                                  <p:childTnLst>
                                    <p:set>
                                      <p:cBhvr>
                                        <p:cTn id="339" dur="1" fill="hold">
                                          <p:stCondLst>
                                            <p:cond delay="0"/>
                                          </p:stCondLst>
                                        </p:cTn>
                                        <p:tgtEl>
                                          <p:spTgt spid="1351711"/>
                                        </p:tgtEl>
                                        <p:attrNameLst>
                                          <p:attrName>style.visibility</p:attrName>
                                        </p:attrNameLst>
                                      </p:cBhvr>
                                      <p:to>
                                        <p:strVal val="hidden"/>
                                      </p:to>
                                    </p:set>
                                  </p:childTnLst>
                                </p:cTn>
                              </p:par>
                            </p:childTnLst>
                          </p:cTn>
                        </p:par>
                        <p:par>
                          <p:cTn id="340" fill="hold" nodeType="afterGroup">
                            <p:stCondLst>
                              <p:cond delay="6000"/>
                            </p:stCondLst>
                            <p:childTnLst>
                              <p:par>
                                <p:cTn id="341" presetID="1" presetClass="exit" presetSubtype="0" fill="hold" grpId="1" nodeType="afterEffect">
                                  <p:stCondLst>
                                    <p:cond delay="0"/>
                                  </p:stCondLst>
                                  <p:childTnLst>
                                    <p:set>
                                      <p:cBhvr>
                                        <p:cTn id="342" dur="1" fill="hold">
                                          <p:stCondLst>
                                            <p:cond delay="0"/>
                                          </p:stCondLst>
                                        </p:cTn>
                                        <p:tgtEl>
                                          <p:spTgt spid="1351712"/>
                                        </p:tgtEl>
                                        <p:attrNameLst>
                                          <p:attrName>style.visibility</p:attrName>
                                        </p:attrNameLst>
                                      </p:cBhvr>
                                      <p:to>
                                        <p:strVal val="hidden"/>
                                      </p:to>
                                    </p:set>
                                  </p:childTnLst>
                                </p:cTn>
                              </p:par>
                            </p:childTnLst>
                          </p:cTn>
                        </p:par>
                        <p:par>
                          <p:cTn id="343" fill="hold" nodeType="afterGroup">
                            <p:stCondLst>
                              <p:cond delay="6000"/>
                            </p:stCondLst>
                            <p:childTnLst>
                              <p:par>
                                <p:cTn id="344" presetID="1" presetClass="exit" presetSubtype="0" fill="hold" grpId="1" nodeType="afterEffect">
                                  <p:stCondLst>
                                    <p:cond delay="0"/>
                                  </p:stCondLst>
                                  <p:childTnLst>
                                    <p:set>
                                      <p:cBhvr>
                                        <p:cTn id="345" dur="1" fill="hold">
                                          <p:stCondLst>
                                            <p:cond delay="0"/>
                                          </p:stCondLst>
                                        </p:cTn>
                                        <p:tgtEl>
                                          <p:spTgt spid="1351713"/>
                                        </p:tgtEl>
                                        <p:attrNameLst>
                                          <p:attrName>style.visibility</p:attrName>
                                        </p:attrNameLst>
                                      </p:cBhvr>
                                      <p:to>
                                        <p:strVal val="hidden"/>
                                      </p:to>
                                    </p:set>
                                  </p:childTnLst>
                                </p:cTn>
                              </p:par>
                            </p:childTnLst>
                          </p:cTn>
                        </p:par>
                        <p:par>
                          <p:cTn id="346" fill="hold" nodeType="afterGroup">
                            <p:stCondLst>
                              <p:cond delay="6000"/>
                            </p:stCondLst>
                            <p:childTnLst>
                              <p:par>
                                <p:cTn id="347" presetID="1" presetClass="entr" presetSubtype="0" fill="hold" grpId="0" nodeType="afterEffect">
                                  <p:stCondLst>
                                    <p:cond delay="0"/>
                                  </p:stCondLst>
                                  <p:childTnLst>
                                    <p:set>
                                      <p:cBhvr>
                                        <p:cTn id="348" dur="1" fill="hold">
                                          <p:stCondLst>
                                            <p:cond delay="0"/>
                                          </p:stCondLst>
                                        </p:cTn>
                                        <p:tgtEl>
                                          <p:spTgt spid="1351714"/>
                                        </p:tgtEl>
                                        <p:attrNameLst>
                                          <p:attrName>style.visibility</p:attrName>
                                        </p:attrNameLst>
                                      </p:cBhvr>
                                      <p:to>
                                        <p:strVal val="visible"/>
                                      </p:to>
                                    </p:set>
                                  </p:childTnLst>
                                </p:cTn>
                              </p:par>
                            </p:childTnLst>
                          </p:cTn>
                        </p:par>
                        <p:par>
                          <p:cTn id="349" fill="hold" nodeType="afterGroup">
                            <p:stCondLst>
                              <p:cond delay="6000"/>
                            </p:stCondLst>
                            <p:childTnLst>
                              <p:par>
                                <p:cTn id="350" presetID="1" presetClass="entr" presetSubtype="0" fill="hold" grpId="0" nodeType="afterEffect">
                                  <p:stCondLst>
                                    <p:cond delay="0"/>
                                  </p:stCondLst>
                                  <p:childTnLst>
                                    <p:set>
                                      <p:cBhvr>
                                        <p:cTn id="351" dur="1" fill="hold">
                                          <p:stCondLst>
                                            <p:cond delay="0"/>
                                          </p:stCondLst>
                                        </p:cTn>
                                        <p:tgtEl>
                                          <p:spTgt spid="1351715"/>
                                        </p:tgtEl>
                                        <p:attrNameLst>
                                          <p:attrName>style.visibility</p:attrName>
                                        </p:attrNameLst>
                                      </p:cBhvr>
                                      <p:to>
                                        <p:strVal val="visible"/>
                                      </p:to>
                                    </p:set>
                                  </p:childTnLst>
                                </p:cTn>
                              </p:par>
                              <p:par>
                                <p:cTn id="352" presetID="1" presetClass="emph" presetSubtype="2" autoRev="1" fill="hold" nodeType="withEffect">
                                  <p:stCondLst>
                                    <p:cond delay="0"/>
                                  </p:stCondLst>
                                  <p:childTnLst>
                                    <p:animClr clrSpc="rgb" dir="cw">
                                      <p:cBhvr>
                                        <p:cTn id="353" dur="1000" fill="hold"/>
                                        <p:tgtEl>
                                          <p:spTgt spid="1351687"/>
                                        </p:tgtEl>
                                        <p:attrNameLst>
                                          <p:attrName>fillcolor</p:attrName>
                                        </p:attrNameLst>
                                      </p:cBhvr>
                                      <p:to>
                                        <a:srgbClr val="996633"/>
                                      </p:to>
                                    </p:animClr>
                                    <p:set>
                                      <p:cBhvr>
                                        <p:cTn id="354" dur="1000" fill="hold"/>
                                        <p:tgtEl>
                                          <p:spTgt spid="1351687"/>
                                        </p:tgtEl>
                                        <p:attrNameLst>
                                          <p:attrName>fill.type</p:attrName>
                                        </p:attrNameLst>
                                      </p:cBhvr>
                                      <p:to>
                                        <p:strVal val="solid"/>
                                      </p:to>
                                    </p:set>
                                    <p:set>
                                      <p:cBhvr>
                                        <p:cTn id="355" dur="1000" fill="hold"/>
                                        <p:tgtEl>
                                          <p:spTgt spid="1351687"/>
                                        </p:tgtEl>
                                        <p:attrNameLst>
                                          <p:attrName>fill.on</p:attrName>
                                        </p:attrNameLst>
                                      </p:cBhvr>
                                      <p:to>
                                        <p:strVal val="true"/>
                                      </p:to>
                                    </p:set>
                                  </p:childTnLst>
                                </p:cTn>
                              </p:par>
                              <p:par>
                                <p:cTn id="356" presetID="1" presetClass="emph" presetSubtype="2" autoRev="1" fill="hold" nodeType="withEffect">
                                  <p:stCondLst>
                                    <p:cond delay="0"/>
                                  </p:stCondLst>
                                  <p:childTnLst>
                                    <p:animClr clrSpc="rgb" dir="cw">
                                      <p:cBhvr>
                                        <p:cTn id="357" dur="1000" fill="hold"/>
                                        <p:tgtEl>
                                          <p:spTgt spid="1351695"/>
                                        </p:tgtEl>
                                        <p:attrNameLst>
                                          <p:attrName>fillcolor</p:attrName>
                                        </p:attrNameLst>
                                      </p:cBhvr>
                                      <p:to>
                                        <a:schemeClr val="hlink"/>
                                      </p:to>
                                    </p:animClr>
                                    <p:set>
                                      <p:cBhvr>
                                        <p:cTn id="358" dur="1000" fill="hold"/>
                                        <p:tgtEl>
                                          <p:spTgt spid="1351695"/>
                                        </p:tgtEl>
                                        <p:attrNameLst>
                                          <p:attrName>fill.type</p:attrName>
                                        </p:attrNameLst>
                                      </p:cBhvr>
                                      <p:to>
                                        <p:strVal val="solid"/>
                                      </p:to>
                                    </p:set>
                                    <p:set>
                                      <p:cBhvr>
                                        <p:cTn id="359" dur="1000" fill="hold"/>
                                        <p:tgtEl>
                                          <p:spTgt spid="1351695"/>
                                        </p:tgtEl>
                                        <p:attrNameLst>
                                          <p:attrName>fill.on</p:attrName>
                                        </p:attrNameLst>
                                      </p:cBhvr>
                                      <p:to>
                                        <p:strVal val="true"/>
                                      </p:to>
                                    </p:set>
                                  </p:childTnLst>
                                </p:cTn>
                              </p:par>
                            </p:childTnLst>
                          </p:cTn>
                        </p:par>
                        <p:par>
                          <p:cTn id="360" fill="hold" nodeType="afterGroup">
                            <p:stCondLst>
                              <p:cond delay="8000"/>
                            </p:stCondLst>
                            <p:childTnLst>
                              <p:par>
                                <p:cTn id="361" presetID="1" presetClass="exit" presetSubtype="0" fill="hold" grpId="1" nodeType="afterEffect">
                                  <p:stCondLst>
                                    <p:cond delay="0"/>
                                  </p:stCondLst>
                                  <p:childTnLst>
                                    <p:set>
                                      <p:cBhvr>
                                        <p:cTn id="362" dur="1" fill="hold">
                                          <p:stCondLst>
                                            <p:cond delay="0"/>
                                          </p:stCondLst>
                                        </p:cTn>
                                        <p:tgtEl>
                                          <p:spTgt spid="1351714"/>
                                        </p:tgtEl>
                                        <p:attrNameLst>
                                          <p:attrName>style.visibility</p:attrName>
                                        </p:attrNameLst>
                                      </p:cBhvr>
                                      <p:to>
                                        <p:strVal val="hidden"/>
                                      </p:to>
                                    </p:set>
                                  </p:childTnLst>
                                </p:cTn>
                              </p:par>
                            </p:childTnLst>
                          </p:cTn>
                        </p:par>
                        <p:par>
                          <p:cTn id="363" fill="hold" nodeType="afterGroup">
                            <p:stCondLst>
                              <p:cond delay="8000"/>
                            </p:stCondLst>
                            <p:childTnLst>
                              <p:par>
                                <p:cTn id="364" presetID="1" presetClass="exit" presetSubtype="0" fill="hold" grpId="1" nodeType="afterEffect">
                                  <p:stCondLst>
                                    <p:cond delay="0"/>
                                  </p:stCondLst>
                                  <p:childTnLst>
                                    <p:set>
                                      <p:cBhvr>
                                        <p:cTn id="365" dur="1" fill="hold">
                                          <p:stCondLst>
                                            <p:cond delay="0"/>
                                          </p:stCondLst>
                                        </p:cTn>
                                        <p:tgtEl>
                                          <p:spTgt spid="1351715"/>
                                        </p:tgtEl>
                                        <p:attrNameLst>
                                          <p:attrName>style.visibility</p:attrName>
                                        </p:attrNameLst>
                                      </p:cBhvr>
                                      <p:to>
                                        <p:strVal val="hidden"/>
                                      </p:to>
                                    </p:set>
                                  </p:childTnLst>
                                </p:cTn>
                              </p:par>
                            </p:childTnLst>
                          </p:cTn>
                        </p:par>
                        <p:par>
                          <p:cTn id="366" fill="hold" nodeType="afterGroup">
                            <p:stCondLst>
                              <p:cond delay="8000"/>
                            </p:stCondLst>
                            <p:childTnLst>
                              <p:par>
                                <p:cTn id="367" presetID="1" presetClass="exit" presetSubtype="0" fill="hold" grpId="1" nodeType="afterEffect">
                                  <p:stCondLst>
                                    <p:cond delay="0"/>
                                  </p:stCondLst>
                                  <p:childTnLst>
                                    <p:set>
                                      <p:cBhvr>
                                        <p:cTn id="368" dur="1" fill="hold">
                                          <p:stCondLst>
                                            <p:cond delay="0"/>
                                          </p:stCondLst>
                                        </p:cTn>
                                        <p:tgtEl>
                                          <p:spTgt spid="1351718"/>
                                        </p:tgtEl>
                                        <p:attrNameLst>
                                          <p:attrName>style.visibility</p:attrName>
                                        </p:attrNameLst>
                                      </p:cBhvr>
                                      <p:to>
                                        <p:strVal val="hidden"/>
                                      </p:to>
                                    </p:set>
                                  </p:childTnLst>
                                </p:cTn>
                              </p:par>
                            </p:childTnLst>
                          </p:cTn>
                        </p:par>
                        <p:par>
                          <p:cTn id="369" fill="hold" nodeType="afterGroup">
                            <p:stCondLst>
                              <p:cond delay="8000"/>
                            </p:stCondLst>
                            <p:childTnLst>
                              <p:par>
                                <p:cTn id="370" presetID="1" presetClass="exit" presetSubtype="0" fill="hold" grpId="1" nodeType="afterEffect">
                                  <p:stCondLst>
                                    <p:cond delay="0"/>
                                  </p:stCondLst>
                                  <p:childTnLst>
                                    <p:set>
                                      <p:cBhvr>
                                        <p:cTn id="371" dur="1" fill="hold">
                                          <p:stCondLst>
                                            <p:cond delay="0"/>
                                          </p:stCondLst>
                                        </p:cTn>
                                        <p:tgtEl>
                                          <p:spTgt spid="1351719"/>
                                        </p:tgtEl>
                                        <p:attrNameLst>
                                          <p:attrName>style.visibility</p:attrName>
                                        </p:attrNameLst>
                                      </p:cBhvr>
                                      <p:to>
                                        <p:strVal val="hidden"/>
                                      </p:to>
                                    </p:set>
                                  </p:childTnLst>
                                </p:cTn>
                              </p:par>
                            </p:childTnLst>
                          </p:cTn>
                        </p:par>
                        <p:par>
                          <p:cTn id="372" fill="hold" nodeType="afterGroup">
                            <p:stCondLst>
                              <p:cond delay="8000"/>
                            </p:stCondLst>
                            <p:childTnLst>
                              <p:par>
                                <p:cTn id="373" presetID="1" presetClass="entr" presetSubtype="0" fill="hold" grpId="0" nodeType="afterEffect">
                                  <p:stCondLst>
                                    <p:cond delay="0"/>
                                  </p:stCondLst>
                                  <p:childTnLst>
                                    <p:set>
                                      <p:cBhvr>
                                        <p:cTn id="374" dur="1" fill="hold">
                                          <p:stCondLst>
                                            <p:cond delay="0"/>
                                          </p:stCondLst>
                                        </p:cTn>
                                        <p:tgtEl>
                                          <p:spTgt spid="1351720"/>
                                        </p:tgtEl>
                                        <p:attrNameLst>
                                          <p:attrName>style.visibility</p:attrName>
                                        </p:attrNameLst>
                                      </p:cBhvr>
                                      <p:to>
                                        <p:strVal val="visible"/>
                                      </p:to>
                                    </p:set>
                                  </p:childTnLst>
                                </p:cTn>
                              </p:par>
                            </p:childTnLst>
                          </p:cTn>
                        </p:par>
                        <p:par>
                          <p:cTn id="375" fill="hold" nodeType="afterGroup">
                            <p:stCondLst>
                              <p:cond delay="8000"/>
                            </p:stCondLst>
                            <p:childTnLst>
                              <p:par>
                                <p:cTn id="376" presetID="1" presetClass="entr" presetSubtype="0" fill="hold" grpId="0" nodeType="afterEffect">
                                  <p:stCondLst>
                                    <p:cond delay="0"/>
                                  </p:stCondLst>
                                  <p:childTnLst>
                                    <p:set>
                                      <p:cBhvr>
                                        <p:cTn id="377" dur="1" fill="hold">
                                          <p:stCondLst>
                                            <p:cond delay="0"/>
                                          </p:stCondLst>
                                        </p:cTn>
                                        <p:tgtEl>
                                          <p:spTgt spid="1351721"/>
                                        </p:tgtEl>
                                        <p:attrNameLst>
                                          <p:attrName>style.visibility</p:attrName>
                                        </p:attrNameLst>
                                      </p:cBhvr>
                                      <p:to>
                                        <p:strVal val="visible"/>
                                      </p:to>
                                    </p:set>
                                  </p:childTnLst>
                                </p:cTn>
                              </p:par>
                            </p:childTnLst>
                          </p:cTn>
                        </p:par>
                      </p:childTnLst>
                    </p:cTn>
                  </p:par>
                  <p:par>
                    <p:cTn id="378" fill="hold" nodeType="clickPar">
                      <p:stCondLst>
                        <p:cond delay="indefinite"/>
                      </p:stCondLst>
                      <p:childTnLst>
                        <p:par>
                          <p:cTn id="379" fill="hold" nodeType="withGroup">
                            <p:stCondLst>
                              <p:cond delay="0"/>
                            </p:stCondLst>
                            <p:childTnLst>
                              <p:par>
                                <p:cTn id="380" presetID="1" presetClass="entr" presetSubtype="0" fill="hold" nodeType="clickEffect">
                                  <p:stCondLst>
                                    <p:cond delay="0"/>
                                  </p:stCondLst>
                                  <p:childTnLst>
                                    <p:set>
                                      <p:cBhvr>
                                        <p:cTn id="381" dur="1" fill="hold">
                                          <p:stCondLst>
                                            <p:cond delay="0"/>
                                          </p:stCondLst>
                                        </p:cTn>
                                        <p:tgtEl>
                                          <p:spTgt spid="1351780"/>
                                        </p:tgtEl>
                                        <p:attrNameLst>
                                          <p:attrName>style.visibility</p:attrName>
                                        </p:attrNameLst>
                                      </p:cBhvr>
                                      <p:to>
                                        <p:strVal val="visible"/>
                                      </p:to>
                                    </p:set>
                                  </p:childTnLst>
                                </p:cTn>
                              </p:par>
                              <p:par>
                                <p:cTn id="382" presetID="1" presetClass="exit" presetSubtype="0" fill="hold" grpId="1" nodeType="withEffect">
                                  <p:stCondLst>
                                    <p:cond delay="0"/>
                                  </p:stCondLst>
                                  <p:childTnLst>
                                    <p:set>
                                      <p:cBhvr>
                                        <p:cTn id="383" dur="1" fill="hold">
                                          <p:stCondLst>
                                            <p:cond delay="0"/>
                                          </p:stCondLst>
                                        </p:cTn>
                                        <p:tgtEl>
                                          <p:spTgt spid="1351720"/>
                                        </p:tgtEl>
                                        <p:attrNameLst>
                                          <p:attrName>style.visibility</p:attrName>
                                        </p:attrNameLst>
                                      </p:cBhvr>
                                      <p:to>
                                        <p:strVal val="hidden"/>
                                      </p:to>
                                    </p:set>
                                  </p:childTnLst>
                                </p:cTn>
                              </p:par>
                              <p:par>
                                <p:cTn id="384" presetID="1" presetClass="exit" presetSubtype="0" fill="hold" grpId="1" nodeType="withEffect">
                                  <p:stCondLst>
                                    <p:cond delay="0"/>
                                  </p:stCondLst>
                                  <p:childTnLst>
                                    <p:set>
                                      <p:cBhvr>
                                        <p:cTn id="385" dur="1" fill="hold">
                                          <p:stCondLst>
                                            <p:cond delay="0"/>
                                          </p:stCondLst>
                                        </p:cTn>
                                        <p:tgtEl>
                                          <p:spTgt spid="13517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684" grpId="0" animBg="1"/>
      <p:bldP spid="1351685" grpId="0" animBg="1"/>
      <p:bldP spid="1351686" grpId="0" animBg="1"/>
      <p:bldP spid="1351687" grpId="0" animBg="1"/>
      <p:bldP spid="1351688" grpId="0" animBg="1"/>
      <p:bldP spid="1351689" grpId="0" animBg="1"/>
      <p:bldP spid="1351689" grpId="1" animBg="1"/>
      <p:bldP spid="1351689" grpId="2" animBg="1"/>
      <p:bldP spid="1351690" grpId="0" animBg="1"/>
      <p:bldP spid="1351690" grpId="1" animBg="1"/>
      <p:bldP spid="1351691" grpId="0" animBg="1"/>
      <p:bldP spid="1351692" grpId="0" animBg="1"/>
      <p:bldP spid="1351693" grpId="0" animBg="1"/>
      <p:bldP spid="1351694" grpId="0" animBg="1"/>
      <p:bldP spid="1351695" grpId="0" animBg="1"/>
      <p:bldP spid="1351696" grpId="0" animBg="1"/>
      <p:bldP spid="1351696" grpId="1" animBg="1"/>
      <p:bldP spid="1351696" grpId="2" animBg="1"/>
      <p:bldP spid="1351697" grpId="0" animBg="1"/>
      <p:bldP spid="1351697" grpId="1" animBg="1"/>
      <p:bldP spid="1351698" grpId="0" animBg="1"/>
      <p:bldP spid="1351698" grpId="1" animBg="1"/>
      <p:bldP spid="1351698" grpId="2" animBg="1"/>
      <p:bldP spid="1351699" grpId="0" animBg="1"/>
      <p:bldP spid="1351699" grpId="1" animBg="1"/>
      <p:bldP spid="1351699" grpId="2" animBg="1"/>
      <p:bldP spid="1351700" grpId="0" animBg="1"/>
      <p:bldP spid="1351700" grpId="1" animBg="1"/>
      <p:bldP spid="1351700" grpId="2" animBg="1"/>
      <p:bldP spid="1351701" grpId="0" animBg="1"/>
      <p:bldP spid="1351701" grpId="1" animBg="1"/>
      <p:bldP spid="1351701" grpId="2" animBg="1"/>
      <p:bldP spid="1351702" grpId="0" animBg="1"/>
      <p:bldP spid="1351702" grpId="1" animBg="1"/>
      <p:bldP spid="1351703" grpId="0" animBg="1"/>
      <p:bldP spid="1351703" grpId="1" animBg="1"/>
      <p:bldP spid="1351704" grpId="0" animBg="1"/>
      <p:bldP spid="1351704" grpId="1" animBg="1"/>
      <p:bldP spid="1351705" grpId="0" animBg="1"/>
      <p:bldP spid="1351705" grpId="1" animBg="1"/>
      <p:bldP spid="1351706" grpId="0" animBg="1"/>
      <p:bldP spid="1351706" grpId="1" animBg="1"/>
      <p:bldP spid="1351707" grpId="0" animBg="1"/>
      <p:bldP spid="1351707" grpId="1" animBg="1"/>
      <p:bldP spid="1351708" grpId="0" animBg="1"/>
      <p:bldP spid="1351708" grpId="1" animBg="1"/>
      <p:bldP spid="1351709" grpId="0" animBg="1"/>
      <p:bldP spid="1351709" grpId="1" animBg="1"/>
      <p:bldP spid="1351710" grpId="0" animBg="1"/>
      <p:bldP spid="1351710" grpId="1" animBg="1"/>
      <p:bldP spid="1351711" grpId="0" animBg="1"/>
      <p:bldP spid="1351711" grpId="1" animBg="1"/>
      <p:bldP spid="1351712" grpId="0" animBg="1"/>
      <p:bldP spid="1351712" grpId="1" animBg="1"/>
      <p:bldP spid="1351713" grpId="0" animBg="1"/>
      <p:bldP spid="1351713" grpId="1" animBg="1"/>
      <p:bldP spid="1351714" grpId="0" animBg="1"/>
      <p:bldP spid="1351714" grpId="1" animBg="1"/>
      <p:bldP spid="1351715" grpId="0" animBg="1"/>
      <p:bldP spid="1351715" grpId="1" animBg="1"/>
      <p:bldP spid="1351716" grpId="0" animBg="1"/>
      <p:bldP spid="1351716" grpId="1" animBg="1"/>
      <p:bldP spid="1351717" grpId="0" animBg="1"/>
      <p:bldP spid="1351717" grpId="1" animBg="1"/>
      <p:bldP spid="1351718" grpId="0" animBg="1"/>
      <p:bldP spid="1351718" grpId="1" animBg="1"/>
      <p:bldP spid="1351719" grpId="0" animBg="1"/>
      <p:bldP spid="1351719" grpId="1" animBg="1"/>
      <p:bldP spid="1351720" grpId="0" animBg="1"/>
      <p:bldP spid="1351720" grpId="1" animBg="1"/>
      <p:bldP spid="1351721" grpId="0" animBg="1"/>
      <p:bldP spid="1351721" grpId="1" animBg="1"/>
      <p:bldP spid="1351722" grpId="0"/>
      <p:bldP spid="1351723" grpId="0"/>
      <p:bldP spid="1351724" grpId="0" animBg="1"/>
      <p:bldP spid="1351725" grpId="0" animBg="1"/>
      <p:bldP spid="1351726" grpId="0" animBg="1"/>
      <p:bldP spid="1351727" grpId="0" animBg="1"/>
      <p:bldP spid="1351728" grpId="0" animBg="1"/>
      <p:bldP spid="1351771" grpId="0" animBg="1"/>
      <p:bldP spid="1351771" grpId="1" animBg="1"/>
      <p:bldP spid="1351772" grpId="0" animBg="1"/>
      <p:bldP spid="1351772" grpId="1" animBg="1"/>
      <p:bldP spid="1351773" grpId="0" animBg="1"/>
      <p:bldP spid="1351773" grpId="1" animBg="1"/>
      <p:bldP spid="1351774" grpId="0" animBg="1"/>
      <p:bldP spid="1351774" grpId="1" animBg="1"/>
      <p:bldP spid="1351775" grpId="0" animBg="1"/>
      <p:bldP spid="1351775" grpId="1" animBg="1"/>
      <p:bldP spid="1351776" grpId="0" animBg="1"/>
      <p:bldP spid="1351776" grpId="1" animBg="1"/>
      <p:bldP spid="1351777" grpId="0" animBg="1"/>
      <p:bldP spid="1351777" grpId="1" animBg="1"/>
      <p:bldP spid="1351778" grpId="0" animBg="1"/>
      <p:bldP spid="1351779" grpId="0" animBg="1"/>
      <p:bldP spid="1351779" grpId="1"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221163" y="1776413"/>
            <a:ext cx="4895850" cy="4757737"/>
            <a:chOff x="2659" y="1119"/>
            <a:chExt cx="3084" cy="2997"/>
          </a:xfrm>
        </p:grpSpPr>
        <p:sp>
          <p:nvSpPr>
            <p:cNvPr id="157801" name="Text Box 3"/>
            <p:cNvSpPr txBox="1">
              <a:spLocks noChangeArrowheads="1"/>
            </p:cNvSpPr>
            <p:nvPr/>
          </p:nvSpPr>
          <p:spPr bwMode="auto">
            <a:xfrm>
              <a:off x="2659" y="1119"/>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Client1</a:t>
              </a:r>
              <a:endParaRPr lang="en-GB" sz="1800" b="0">
                <a:latin typeface="Times New Roman" charset="0"/>
              </a:endParaRPr>
            </a:p>
          </p:txBody>
        </p:sp>
        <p:sp>
          <p:nvSpPr>
            <p:cNvPr id="157802" name="Text Box 4"/>
            <p:cNvSpPr txBox="1">
              <a:spLocks noChangeArrowheads="1"/>
            </p:cNvSpPr>
            <p:nvPr/>
          </p:nvSpPr>
          <p:spPr bwMode="auto">
            <a:xfrm>
              <a:off x="3295" y="1119"/>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Client2</a:t>
              </a:r>
              <a:endParaRPr lang="en-GB" sz="1800" b="0">
                <a:latin typeface="Times New Roman" charset="0"/>
              </a:endParaRPr>
            </a:p>
          </p:txBody>
        </p:sp>
        <p:sp>
          <p:nvSpPr>
            <p:cNvPr id="157803" name="Text Box 5"/>
            <p:cNvSpPr txBox="1">
              <a:spLocks noChangeArrowheads="1"/>
            </p:cNvSpPr>
            <p:nvPr/>
          </p:nvSpPr>
          <p:spPr bwMode="auto">
            <a:xfrm>
              <a:off x="3931" y="1119"/>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Client3</a:t>
              </a:r>
              <a:endParaRPr lang="en-GB" sz="1800" b="0">
                <a:latin typeface="Times New Roman" charset="0"/>
              </a:endParaRPr>
            </a:p>
          </p:txBody>
        </p:sp>
        <p:sp>
          <p:nvSpPr>
            <p:cNvPr id="157804" name="Text Box 6"/>
            <p:cNvSpPr txBox="1">
              <a:spLocks noChangeArrowheads="1"/>
            </p:cNvSpPr>
            <p:nvPr/>
          </p:nvSpPr>
          <p:spPr bwMode="auto">
            <a:xfrm>
              <a:off x="4567" y="1119"/>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Client4</a:t>
              </a:r>
              <a:endParaRPr lang="en-GB" sz="1800" b="0">
                <a:latin typeface="Times New Roman" charset="0"/>
              </a:endParaRPr>
            </a:p>
          </p:txBody>
        </p:sp>
        <p:sp>
          <p:nvSpPr>
            <p:cNvPr id="157805" name="Text Box 7"/>
            <p:cNvSpPr txBox="1">
              <a:spLocks noChangeArrowheads="1"/>
            </p:cNvSpPr>
            <p:nvPr/>
          </p:nvSpPr>
          <p:spPr bwMode="auto">
            <a:xfrm>
              <a:off x="5203" y="1119"/>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Client5</a:t>
              </a:r>
              <a:endParaRPr lang="en-GB" sz="1800" b="0">
                <a:latin typeface="Times New Roman" charset="0"/>
              </a:endParaRPr>
            </a:p>
          </p:txBody>
        </p:sp>
        <p:sp>
          <p:nvSpPr>
            <p:cNvPr id="157806" name="Rectangle 8"/>
            <p:cNvSpPr>
              <a:spLocks noChangeArrowheads="1"/>
            </p:cNvSpPr>
            <p:nvPr/>
          </p:nvSpPr>
          <p:spPr bwMode="auto">
            <a:xfrm>
              <a:off x="3571" y="2349"/>
              <a:ext cx="912" cy="384"/>
            </a:xfrm>
            <a:prstGeom prst="rect">
              <a:avLst/>
            </a:prstGeom>
            <a:solidFill>
              <a:schemeClr val="accent1"/>
            </a:solidFill>
            <a:ln w="12700">
              <a:solidFill>
                <a:schemeClr val="tx1"/>
              </a:solidFill>
              <a:miter lim="800000"/>
              <a:headEnd type="none" w="sm" len="sm"/>
              <a:tailEnd type="none" w="sm" len="sm"/>
            </a:ln>
          </p:spPr>
          <p:txBody>
            <a:bodyPr wrap="none" anchor="ctr"/>
            <a:lstStyle/>
            <a:p>
              <a:pPr algn="ctr" eaLnBrk="1" hangingPunct="1"/>
              <a:r>
                <a:rPr lang="nb-NO" sz="1800" b="0">
                  <a:latin typeface="Times New Roman" charset="0"/>
                </a:rPr>
                <a:t>Server</a:t>
              </a:r>
              <a:endParaRPr lang="en-GB" sz="1800" b="0">
                <a:latin typeface="Times New Roman" charset="0"/>
              </a:endParaRPr>
            </a:p>
          </p:txBody>
        </p:sp>
        <p:grpSp>
          <p:nvGrpSpPr>
            <p:cNvPr id="157807" name="Group 9"/>
            <p:cNvGrpSpPr>
              <a:grpSpLocks/>
            </p:cNvGrpSpPr>
            <p:nvPr/>
          </p:nvGrpSpPr>
          <p:grpSpPr bwMode="auto">
            <a:xfrm>
              <a:off x="2661" y="3727"/>
              <a:ext cx="2748" cy="389"/>
              <a:chOff x="338" y="3634"/>
              <a:chExt cx="2748" cy="389"/>
            </a:xfrm>
          </p:grpSpPr>
          <p:grpSp>
            <p:nvGrpSpPr>
              <p:cNvPr id="157808" name="Group 10"/>
              <p:cNvGrpSpPr>
                <a:grpSpLocks/>
              </p:cNvGrpSpPr>
              <p:nvPr/>
            </p:nvGrpSpPr>
            <p:grpSpPr bwMode="auto">
              <a:xfrm>
                <a:off x="812" y="3634"/>
                <a:ext cx="376" cy="389"/>
                <a:chOff x="764" y="3595"/>
                <a:chExt cx="376" cy="389"/>
              </a:xfrm>
            </p:grpSpPr>
            <p:sp>
              <p:nvSpPr>
                <p:cNvPr id="157834" name="Rectangle 11"/>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35" name="Oval 12"/>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6" name="Oval 13"/>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7" name="Rectangle 14"/>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09" name="Group 15"/>
              <p:cNvGrpSpPr>
                <a:grpSpLocks/>
              </p:cNvGrpSpPr>
              <p:nvPr/>
            </p:nvGrpSpPr>
            <p:grpSpPr bwMode="auto">
              <a:xfrm>
                <a:off x="1286" y="3634"/>
                <a:ext cx="376" cy="389"/>
                <a:chOff x="1255" y="3595"/>
                <a:chExt cx="376" cy="389"/>
              </a:xfrm>
            </p:grpSpPr>
            <p:sp>
              <p:nvSpPr>
                <p:cNvPr id="157830" name="Rectangle 16"/>
                <p:cNvSpPr>
                  <a:spLocks noChangeArrowheads="1"/>
                </p:cNvSpPr>
                <p:nvPr/>
              </p:nvSpPr>
              <p:spPr bwMode="auto">
                <a:xfrm>
                  <a:off x="1255"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31" name="Oval 17"/>
                <p:cNvSpPr>
                  <a:spLocks noChangeArrowheads="1"/>
                </p:cNvSpPr>
                <p:nvPr/>
              </p:nvSpPr>
              <p:spPr bwMode="auto">
                <a:xfrm>
                  <a:off x="1256"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2" name="Oval 18"/>
                <p:cNvSpPr>
                  <a:spLocks noChangeArrowheads="1"/>
                </p:cNvSpPr>
                <p:nvPr/>
              </p:nvSpPr>
              <p:spPr bwMode="auto">
                <a:xfrm>
                  <a:off x="1259"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33" name="Rectangle 19"/>
                <p:cNvSpPr>
                  <a:spLocks noChangeArrowheads="1"/>
                </p:cNvSpPr>
                <p:nvPr/>
              </p:nvSpPr>
              <p:spPr bwMode="auto">
                <a:xfrm>
                  <a:off x="1264" y="3906"/>
                  <a:ext cx="357"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0" name="Group 20"/>
              <p:cNvGrpSpPr>
                <a:grpSpLocks/>
              </p:cNvGrpSpPr>
              <p:nvPr/>
            </p:nvGrpSpPr>
            <p:grpSpPr bwMode="auto">
              <a:xfrm>
                <a:off x="1761" y="3634"/>
                <a:ext cx="376" cy="389"/>
                <a:chOff x="1740" y="3595"/>
                <a:chExt cx="376" cy="389"/>
              </a:xfrm>
            </p:grpSpPr>
            <p:sp>
              <p:nvSpPr>
                <p:cNvPr id="157826" name="Rectangle 21"/>
                <p:cNvSpPr>
                  <a:spLocks noChangeArrowheads="1"/>
                </p:cNvSpPr>
                <p:nvPr/>
              </p:nvSpPr>
              <p:spPr bwMode="auto">
                <a:xfrm>
                  <a:off x="1740"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27" name="Oval 22"/>
                <p:cNvSpPr>
                  <a:spLocks noChangeArrowheads="1"/>
                </p:cNvSpPr>
                <p:nvPr/>
              </p:nvSpPr>
              <p:spPr bwMode="auto">
                <a:xfrm>
                  <a:off x="1741"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8" name="Oval 23"/>
                <p:cNvSpPr>
                  <a:spLocks noChangeArrowheads="1"/>
                </p:cNvSpPr>
                <p:nvPr/>
              </p:nvSpPr>
              <p:spPr bwMode="auto">
                <a:xfrm>
                  <a:off x="1744"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9" name="Rectangle 24"/>
                <p:cNvSpPr>
                  <a:spLocks noChangeArrowheads="1"/>
                </p:cNvSpPr>
                <p:nvPr/>
              </p:nvSpPr>
              <p:spPr bwMode="auto">
                <a:xfrm>
                  <a:off x="1748"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1" name="Group 25"/>
              <p:cNvGrpSpPr>
                <a:grpSpLocks/>
              </p:cNvGrpSpPr>
              <p:nvPr/>
            </p:nvGrpSpPr>
            <p:grpSpPr bwMode="auto">
              <a:xfrm>
                <a:off x="2235" y="3634"/>
                <a:ext cx="376" cy="389"/>
                <a:chOff x="2259" y="3595"/>
                <a:chExt cx="376" cy="389"/>
              </a:xfrm>
            </p:grpSpPr>
            <p:sp>
              <p:nvSpPr>
                <p:cNvPr id="157822" name="Rectangle 26"/>
                <p:cNvSpPr>
                  <a:spLocks noChangeArrowheads="1"/>
                </p:cNvSpPr>
                <p:nvPr/>
              </p:nvSpPr>
              <p:spPr bwMode="auto">
                <a:xfrm>
                  <a:off x="2259"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23" name="Oval 27"/>
                <p:cNvSpPr>
                  <a:spLocks noChangeArrowheads="1"/>
                </p:cNvSpPr>
                <p:nvPr/>
              </p:nvSpPr>
              <p:spPr bwMode="auto">
                <a:xfrm>
                  <a:off x="2260"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4" name="Oval 28"/>
                <p:cNvSpPr>
                  <a:spLocks noChangeArrowheads="1"/>
                </p:cNvSpPr>
                <p:nvPr/>
              </p:nvSpPr>
              <p:spPr bwMode="auto">
                <a:xfrm>
                  <a:off x="2263"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5" name="Rectangle 29"/>
                <p:cNvSpPr>
                  <a:spLocks noChangeArrowheads="1"/>
                </p:cNvSpPr>
                <p:nvPr/>
              </p:nvSpPr>
              <p:spPr bwMode="auto">
                <a:xfrm>
                  <a:off x="2266" y="3906"/>
                  <a:ext cx="361"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2" name="Group 30"/>
              <p:cNvGrpSpPr>
                <a:grpSpLocks/>
              </p:cNvGrpSpPr>
              <p:nvPr/>
            </p:nvGrpSpPr>
            <p:grpSpPr bwMode="auto">
              <a:xfrm>
                <a:off x="338" y="3634"/>
                <a:ext cx="376" cy="389"/>
                <a:chOff x="764" y="3595"/>
                <a:chExt cx="376" cy="389"/>
              </a:xfrm>
            </p:grpSpPr>
            <p:sp>
              <p:nvSpPr>
                <p:cNvPr id="157818" name="Rectangle 31"/>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19" name="Oval 32"/>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0" name="Oval 33"/>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21" name="Rectangle 34"/>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7813" name="Group 35"/>
              <p:cNvGrpSpPr>
                <a:grpSpLocks/>
              </p:cNvGrpSpPr>
              <p:nvPr/>
            </p:nvGrpSpPr>
            <p:grpSpPr bwMode="auto">
              <a:xfrm>
                <a:off x="2710" y="3634"/>
                <a:ext cx="376" cy="389"/>
                <a:chOff x="764" y="3595"/>
                <a:chExt cx="376" cy="389"/>
              </a:xfrm>
            </p:grpSpPr>
            <p:sp>
              <p:nvSpPr>
                <p:cNvPr id="157814" name="Rectangle 36"/>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7815" name="Oval 37"/>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16" name="Oval 38"/>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7817" name="Rectangle 39"/>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grpSp>
      <p:sp>
        <p:nvSpPr>
          <p:cNvPr id="157699" name="Rectangle 40"/>
          <p:cNvSpPr>
            <a:spLocks noGrp="1" noChangeArrowheads="1"/>
          </p:cNvSpPr>
          <p:nvPr>
            <p:ph type="title"/>
          </p:nvPr>
        </p:nvSpPr>
        <p:spPr/>
        <p:txBody>
          <a:bodyPr/>
          <a:lstStyle/>
          <a:p>
            <a:pPr eaLnBrk="1" hangingPunct="1"/>
            <a:r>
              <a:rPr lang="en-US"/>
              <a:t>Striping</a:t>
            </a:r>
          </a:p>
        </p:txBody>
      </p:sp>
      <p:sp>
        <p:nvSpPr>
          <p:cNvPr id="1353769" name="Rectangle 41"/>
          <p:cNvSpPr>
            <a:spLocks noGrp="1" noChangeArrowheads="1"/>
          </p:cNvSpPr>
          <p:nvPr>
            <p:ph type="body" idx="1"/>
          </p:nvPr>
        </p:nvSpPr>
        <p:spPr>
          <a:xfrm>
            <a:off x="0" y="909638"/>
            <a:ext cx="9144000" cy="5580062"/>
          </a:xfrm>
        </p:spPr>
        <p:txBody>
          <a:bodyPr/>
          <a:lstStyle/>
          <a:p>
            <a:pPr eaLnBrk="1" hangingPunct="1">
              <a:lnSpc>
                <a:spcPct val="95000"/>
              </a:lnSpc>
            </a:pPr>
            <a:r>
              <a:rPr lang="en-US" sz="2400" dirty="0"/>
              <a:t>A reason to use multiple disks is when one disk cannot deliver requested data rate</a:t>
            </a:r>
          </a:p>
          <a:p>
            <a:pPr eaLnBrk="1" hangingPunct="1">
              <a:lnSpc>
                <a:spcPct val="95000"/>
              </a:lnSpc>
            </a:pPr>
            <a:r>
              <a:rPr lang="en-US" sz="2400" dirty="0"/>
              <a:t>In such a scenario, one </a:t>
            </a:r>
            <a:br>
              <a:rPr lang="en-US" sz="2400" dirty="0"/>
            </a:br>
            <a:r>
              <a:rPr lang="en-US" sz="2400" dirty="0"/>
              <a:t>might use several disks </a:t>
            </a:r>
            <a:br>
              <a:rPr lang="en-US" sz="2400" dirty="0"/>
            </a:br>
            <a:r>
              <a:rPr lang="en-US" sz="2400" dirty="0"/>
              <a:t>for </a:t>
            </a:r>
            <a:r>
              <a:rPr lang="en-US" sz="2400" dirty="0">
                <a:solidFill>
                  <a:schemeClr val="folHlink"/>
                </a:solidFill>
              </a:rPr>
              <a:t>striping</a:t>
            </a:r>
            <a:r>
              <a:rPr lang="en-US" sz="2400" dirty="0"/>
              <a:t>:</a:t>
            </a:r>
          </a:p>
          <a:p>
            <a:pPr lvl="1" eaLnBrk="1" hangingPunct="1">
              <a:lnSpc>
                <a:spcPct val="95000"/>
              </a:lnSpc>
            </a:pPr>
            <a:r>
              <a:rPr lang="en-US" sz="1600" dirty="0"/>
              <a:t>bandwidth disk: </a:t>
            </a:r>
            <a:r>
              <a:rPr lang="en-US" sz="1600" dirty="0" err="1"/>
              <a:t>B</a:t>
            </a:r>
            <a:r>
              <a:rPr lang="en-US" sz="1600" baseline="-25000" dirty="0" err="1"/>
              <a:t>disk</a:t>
            </a:r>
            <a:endParaRPr lang="en-US" sz="1600" dirty="0"/>
          </a:p>
          <a:p>
            <a:pPr lvl="1" eaLnBrk="1" hangingPunct="1">
              <a:lnSpc>
                <a:spcPct val="95000"/>
              </a:lnSpc>
            </a:pPr>
            <a:r>
              <a:rPr lang="en-US" sz="1600" dirty="0"/>
              <a:t>required bandwidth: </a:t>
            </a:r>
            <a:r>
              <a:rPr lang="en-US" sz="1600" dirty="0" err="1"/>
              <a:t>B</a:t>
            </a:r>
            <a:r>
              <a:rPr lang="en-US" sz="1600" baseline="-25000" dirty="0" err="1"/>
              <a:t>consume</a:t>
            </a:r>
            <a:endParaRPr lang="en-US" sz="1600" dirty="0"/>
          </a:p>
          <a:p>
            <a:pPr lvl="1" eaLnBrk="1" hangingPunct="1">
              <a:lnSpc>
                <a:spcPct val="95000"/>
              </a:lnSpc>
            </a:pPr>
            <a:r>
              <a:rPr lang="en-US" sz="1600" dirty="0" err="1"/>
              <a:t>B</a:t>
            </a:r>
            <a:r>
              <a:rPr lang="en-US" sz="1600" baseline="-25000" dirty="0" err="1"/>
              <a:t>disk</a:t>
            </a:r>
            <a:r>
              <a:rPr lang="en-US" sz="1600" baseline="-25000" dirty="0"/>
              <a:t> </a:t>
            </a:r>
            <a:r>
              <a:rPr lang="en-US" sz="1600" dirty="0"/>
              <a:t>&lt; </a:t>
            </a:r>
            <a:r>
              <a:rPr lang="en-US" sz="1600" dirty="0" err="1"/>
              <a:t>B</a:t>
            </a:r>
            <a:r>
              <a:rPr lang="en-US" sz="1600" baseline="-25000" dirty="0" err="1"/>
              <a:t>consume</a:t>
            </a:r>
            <a:r>
              <a:rPr lang="en-US" sz="1600" dirty="0"/>
              <a:t> </a:t>
            </a:r>
          </a:p>
          <a:p>
            <a:pPr lvl="1" eaLnBrk="1" hangingPunct="1">
              <a:lnSpc>
                <a:spcPct val="95000"/>
              </a:lnSpc>
            </a:pPr>
            <a:r>
              <a:rPr lang="en-US" sz="1600" dirty="0"/>
              <a:t>read from </a:t>
            </a:r>
            <a:r>
              <a:rPr lang="en-US" sz="1600" i="1" dirty="0" err="1"/>
              <a:t>n</a:t>
            </a:r>
            <a:r>
              <a:rPr lang="en-US" sz="1600" dirty="0"/>
              <a:t> disks in parallel: </a:t>
            </a:r>
            <a:r>
              <a:rPr lang="en-US" sz="1600" i="1" dirty="0" err="1"/>
              <a:t>n</a:t>
            </a:r>
            <a:r>
              <a:rPr lang="en-US" sz="1600" i="1" dirty="0"/>
              <a:t> </a:t>
            </a:r>
            <a:r>
              <a:rPr lang="en-US" sz="1600" dirty="0" err="1"/>
              <a:t>B</a:t>
            </a:r>
            <a:r>
              <a:rPr lang="en-US" sz="1600" baseline="-25000" dirty="0" err="1"/>
              <a:t>disk</a:t>
            </a:r>
            <a:r>
              <a:rPr lang="en-US" sz="1600" dirty="0"/>
              <a:t> &gt; </a:t>
            </a:r>
            <a:r>
              <a:rPr lang="en-US" sz="1600" dirty="0" err="1"/>
              <a:t>B</a:t>
            </a:r>
            <a:r>
              <a:rPr lang="en-US" sz="1600" baseline="-25000" dirty="0" err="1"/>
              <a:t>consume</a:t>
            </a:r>
            <a:br>
              <a:rPr lang="en-US" sz="1600" baseline="-25000" dirty="0"/>
            </a:br>
            <a:endParaRPr lang="en-US" sz="1600" baseline="-25000" dirty="0"/>
          </a:p>
          <a:p>
            <a:pPr eaLnBrk="1" hangingPunct="1">
              <a:lnSpc>
                <a:spcPct val="95000"/>
              </a:lnSpc>
            </a:pPr>
            <a:r>
              <a:rPr lang="en-US" sz="2400" dirty="0"/>
              <a:t>Advantages</a:t>
            </a:r>
          </a:p>
          <a:p>
            <a:pPr lvl="1" eaLnBrk="1" hangingPunct="1">
              <a:lnSpc>
                <a:spcPct val="95000"/>
              </a:lnSpc>
            </a:pPr>
            <a:r>
              <a:rPr lang="en-US" sz="1600" dirty="0"/>
              <a:t>higher </a:t>
            </a:r>
            <a:r>
              <a:rPr lang="en-US" sz="1600" u="sng" dirty="0"/>
              <a:t>transfer rate</a:t>
            </a:r>
            <a:r>
              <a:rPr lang="en-US" sz="1600" dirty="0"/>
              <a:t> compared to one disk</a:t>
            </a:r>
            <a:br>
              <a:rPr lang="en-US" sz="1600" dirty="0"/>
            </a:br>
            <a:endParaRPr lang="en-US" sz="1600" dirty="0"/>
          </a:p>
          <a:p>
            <a:pPr eaLnBrk="1" hangingPunct="1">
              <a:lnSpc>
                <a:spcPct val="95000"/>
              </a:lnSpc>
            </a:pPr>
            <a:r>
              <a:rPr lang="en-US" sz="2400" dirty="0"/>
              <a:t>Drawbacks</a:t>
            </a:r>
          </a:p>
          <a:p>
            <a:pPr lvl="1" eaLnBrk="1" hangingPunct="1">
              <a:lnSpc>
                <a:spcPct val="95000"/>
              </a:lnSpc>
            </a:pPr>
            <a:r>
              <a:rPr lang="en-US" sz="1600" dirty="0"/>
              <a:t>can’t serve multiple clients in parallel</a:t>
            </a:r>
          </a:p>
          <a:p>
            <a:pPr lvl="1" eaLnBrk="1" hangingPunct="1">
              <a:lnSpc>
                <a:spcPct val="95000"/>
              </a:lnSpc>
            </a:pPr>
            <a:r>
              <a:rPr lang="en-US" sz="1600" dirty="0"/>
              <a:t>positioning time increases </a:t>
            </a:r>
            <a:br>
              <a:rPr lang="en-US" sz="1600" dirty="0"/>
            </a:br>
            <a:r>
              <a:rPr lang="en-US" sz="1600" dirty="0"/>
              <a:t>(i.e., reduced efficiency)</a:t>
            </a:r>
          </a:p>
        </p:txBody>
      </p:sp>
      <p:grpSp>
        <p:nvGrpSpPr>
          <p:cNvPr id="10" name="Group 42"/>
          <p:cNvGrpSpPr>
            <a:grpSpLocks/>
          </p:cNvGrpSpPr>
          <p:nvPr/>
        </p:nvGrpSpPr>
        <p:grpSpPr bwMode="auto">
          <a:xfrm>
            <a:off x="4527550" y="2222500"/>
            <a:ext cx="3724275" cy="3614738"/>
            <a:chOff x="534" y="1323"/>
            <a:chExt cx="2346" cy="2277"/>
          </a:xfrm>
        </p:grpSpPr>
        <p:grpSp>
          <p:nvGrpSpPr>
            <p:cNvPr id="157792" name="Group 43"/>
            <p:cNvGrpSpPr>
              <a:grpSpLocks/>
            </p:cNvGrpSpPr>
            <p:nvPr/>
          </p:nvGrpSpPr>
          <p:grpSpPr bwMode="auto">
            <a:xfrm>
              <a:off x="534" y="2640"/>
              <a:ext cx="2346" cy="960"/>
              <a:chOff x="1326" y="1464"/>
              <a:chExt cx="2604" cy="1416"/>
            </a:xfrm>
          </p:grpSpPr>
          <p:sp>
            <p:nvSpPr>
              <p:cNvPr id="157795" name="Line 4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96" name="Line 4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97" name="Line 4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98" name="Line 4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99" name="Line 4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800" name="Line 4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93" name="Line 5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94" name="Line 51"/>
            <p:cNvSpPr>
              <a:spLocks noChangeShapeType="1"/>
            </p:cNvSpPr>
            <p:nvPr/>
          </p:nvSpPr>
          <p:spPr bwMode="auto">
            <a:xfrm flipH="1" flipV="1">
              <a:off x="638" y="1323"/>
              <a:ext cx="1074" cy="91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2" name="Group 52"/>
          <p:cNvGrpSpPr>
            <a:grpSpLocks/>
          </p:cNvGrpSpPr>
          <p:nvPr/>
        </p:nvGrpSpPr>
        <p:grpSpPr bwMode="auto">
          <a:xfrm>
            <a:off x="4525963" y="2209800"/>
            <a:ext cx="3724275" cy="3624263"/>
            <a:chOff x="528" y="1299"/>
            <a:chExt cx="2346" cy="2283"/>
          </a:xfrm>
        </p:grpSpPr>
        <p:grpSp>
          <p:nvGrpSpPr>
            <p:cNvPr id="157783" name="Group 53"/>
            <p:cNvGrpSpPr>
              <a:grpSpLocks/>
            </p:cNvGrpSpPr>
            <p:nvPr/>
          </p:nvGrpSpPr>
          <p:grpSpPr bwMode="auto">
            <a:xfrm>
              <a:off x="528" y="2622"/>
              <a:ext cx="2346" cy="960"/>
              <a:chOff x="1326" y="1464"/>
              <a:chExt cx="2604" cy="1416"/>
            </a:xfrm>
          </p:grpSpPr>
          <p:sp>
            <p:nvSpPr>
              <p:cNvPr id="157786" name="Line 5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87" name="Line 5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88" name="Line 5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89" name="Line 5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90" name="Line 5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91" name="Line 5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84" name="Line 60"/>
            <p:cNvSpPr>
              <a:spLocks noChangeShapeType="1"/>
            </p:cNvSpPr>
            <p:nvPr/>
          </p:nvSpPr>
          <p:spPr bwMode="auto">
            <a:xfrm flipV="1">
              <a:off x="1706" y="2219"/>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85" name="Line 61"/>
            <p:cNvSpPr>
              <a:spLocks noChangeShapeType="1"/>
            </p:cNvSpPr>
            <p:nvPr/>
          </p:nvSpPr>
          <p:spPr bwMode="auto">
            <a:xfrm flipH="1" flipV="1">
              <a:off x="1270" y="1299"/>
              <a:ext cx="436" cy="92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4" name="Group 62"/>
          <p:cNvGrpSpPr>
            <a:grpSpLocks/>
          </p:cNvGrpSpPr>
          <p:nvPr/>
        </p:nvGrpSpPr>
        <p:grpSpPr bwMode="auto">
          <a:xfrm>
            <a:off x="4535488" y="2232025"/>
            <a:ext cx="3724275" cy="3630613"/>
            <a:chOff x="534" y="1313"/>
            <a:chExt cx="2346" cy="2287"/>
          </a:xfrm>
        </p:grpSpPr>
        <p:grpSp>
          <p:nvGrpSpPr>
            <p:cNvPr id="157774" name="Group 63"/>
            <p:cNvGrpSpPr>
              <a:grpSpLocks/>
            </p:cNvGrpSpPr>
            <p:nvPr/>
          </p:nvGrpSpPr>
          <p:grpSpPr bwMode="auto">
            <a:xfrm>
              <a:off x="534" y="2640"/>
              <a:ext cx="2346" cy="960"/>
              <a:chOff x="1326" y="1464"/>
              <a:chExt cx="2604" cy="1416"/>
            </a:xfrm>
          </p:grpSpPr>
          <p:sp>
            <p:nvSpPr>
              <p:cNvPr id="157777" name="Line 6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78" name="Line 6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79" name="Line 6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80" name="Line 6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81" name="Line 6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82" name="Line 6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75" name="Line 7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76" name="Line 71"/>
            <p:cNvSpPr>
              <a:spLocks noChangeShapeType="1"/>
            </p:cNvSpPr>
            <p:nvPr/>
          </p:nvSpPr>
          <p:spPr bwMode="auto">
            <a:xfrm flipV="1">
              <a:off x="1712" y="1313"/>
              <a:ext cx="202" cy="92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6" name="Group 72"/>
          <p:cNvGrpSpPr>
            <a:grpSpLocks/>
          </p:cNvGrpSpPr>
          <p:nvPr/>
        </p:nvGrpSpPr>
        <p:grpSpPr bwMode="auto">
          <a:xfrm>
            <a:off x="4535488" y="2255838"/>
            <a:ext cx="3724275" cy="3606800"/>
            <a:chOff x="534" y="1328"/>
            <a:chExt cx="2346" cy="2272"/>
          </a:xfrm>
        </p:grpSpPr>
        <p:grpSp>
          <p:nvGrpSpPr>
            <p:cNvPr id="157765" name="Group 73"/>
            <p:cNvGrpSpPr>
              <a:grpSpLocks/>
            </p:cNvGrpSpPr>
            <p:nvPr/>
          </p:nvGrpSpPr>
          <p:grpSpPr bwMode="auto">
            <a:xfrm>
              <a:off x="534" y="2640"/>
              <a:ext cx="2346" cy="960"/>
              <a:chOff x="1326" y="1464"/>
              <a:chExt cx="2604" cy="1416"/>
            </a:xfrm>
          </p:grpSpPr>
          <p:sp>
            <p:nvSpPr>
              <p:cNvPr id="157768" name="Line 7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69" name="Line 7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70" name="Line 7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71" name="Line 7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72" name="Line 7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73" name="Line 7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66" name="Line 8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67" name="Line 81"/>
            <p:cNvSpPr>
              <a:spLocks noChangeShapeType="1"/>
            </p:cNvSpPr>
            <p:nvPr/>
          </p:nvSpPr>
          <p:spPr bwMode="auto">
            <a:xfrm flipV="1">
              <a:off x="1712" y="1328"/>
              <a:ext cx="805" cy="909"/>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8" name="Group 82"/>
          <p:cNvGrpSpPr>
            <a:grpSpLocks/>
          </p:cNvGrpSpPr>
          <p:nvPr/>
        </p:nvGrpSpPr>
        <p:grpSpPr bwMode="auto">
          <a:xfrm>
            <a:off x="4514850" y="2278063"/>
            <a:ext cx="4110038" cy="3573462"/>
            <a:chOff x="521" y="1342"/>
            <a:chExt cx="2589" cy="2251"/>
          </a:xfrm>
        </p:grpSpPr>
        <p:grpSp>
          <p:nvGrpSpPr>
            <p:cNvPr id="157756" name="Group 83"/>
            <p:cNvGrpSpPr>
              <a:grpSpLocks/>
            </p:cNvGrpSpPr>
            <p:nvPr/>
          </p:nvGrpSpPr>
          <p:grpSpPr bwMode="auto">
            <a:xfrm>
              <a:off x="521" y="2633"/>
              <a:ext cx="2346" cy="960"/>
              <a:chOff x="1326" y="1464"/>
              <a:chExt cx="2604" cy="1416"/>
            </a:xfrm>
          </p:grpSpPr>
          <p:sp>
            <p:nvSpPr>
              <p:cNvPr id="157759" name="Line 8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60" name="Line 8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61" name="Line 8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62" name="Line 8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63" name="Line 8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64" name="Line 8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57" name="Line 90"/>
            <p:cNvSpPr>
              <a:spLocks noChangeShapeType="1"/>
            </p:cNvSpPr>
            <p:nvPr/>
          </p:nvSpPr>
          <p:spPr bwMode="auto">
            <a:xfrm flipV="1">
              <a:off x="1699" y="2230"/>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58" name="Line 91"/>
            <p:cNvSpPr>
              <a:spLocks noChangeShapeType="1"/>
            </p:cNvSpPr>
            <p:nvPr/>
          </p:nvSpPr>
          <p:spPr bwMode="auto">
            <a:xfrm flipV="1">
              <a:off x="1699" y="1342"/>
              <a:ext cx="1411" cy="88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20" name="Group 92"/>
          <p:cNvGrpSpPr>
            <a:grpSpLocks/>
          </p:cNvGrpSpPr>
          <p:nvPr/>
        </p:nvGrpSpPr>
        <p:grpSpPr bwMode="auto">
          <a:xfrm>
            <a:off x="4538663" y="2268538"/>
            <a:ext cx="3724275" cy="3614737"/>
            <a:chOff x="534" y="1323"/>
            <a:chExt cx="2346" cy="2277"/>
          </a:xfrm>
        </p:grpSpPr>
        <p:grpSp>
          <p:nvGrpSpPr>
            <p:cNvPr id="157747" name="Group 93"/>
            <p:cNvGrpSpPr>
              <a:grpSpLocks/>
            </p:cNvGrpSpPr>
            <p:nvPr/>
          </p:nvGrpSpPr>
          <p:grpSpPr bwMode="auto">
            <a:xfrm>
              <a:off x="534" y="2640"/>
              <a:ext cx="2346" cy="960"/>
              <a:chOff x="1326" y="1464"/>
              <a:chExt cx="2604" cy="1416"/>
            </a:xfrm>
          </p:grpSpPr>
          <p:sp>
            <p:nvSpPr>
              <p:cNvPr id="157750" name="Line 9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51" name="Line 9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52" name="Line 9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53" name="Line 9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54" name="Line 9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55" name="Line 9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48" name="Line 10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49" name="Line 101"/>
            <p:cNvSpPr>
              <a:spLocks noChangeShapeType="1"/>
            </p:cNvSpPr>
            <p:nvPr/>
          </p:nvSpPr>
          <p:spPr bwMode="auto">
            <a:xfrm flipH="1" flipV="1">
              <a:off x="638" y="1323"/>
              <a:ext cx="1074" cy="91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22" name="Group 102"/>
          <p:cNvGrpSpPr>
            <a:grpSpLocks/>
          </p:cNvGrpSpPr>
          <p:nvPr/>
        </p:nvGrpSpPr>
        <p:grpSpPr bwMode="auto">
          <a:xfrm>
            <a:off x="4537075" y="2255838"/>
            <a:ext cx="3724275" cy="3624262"/>
            <a:chOff x="528" y="1299"/>
            <a:chExt cx="2346" cy="2283"/>
          </a:xfrm>
        </p:grpSpPr>
        <p:grpSp>
          <p:nvGrpSpPr>
            <p:cNvPr id="157738" name="Group 103"/>
            <p:cNvGrpSpPr>
              <a:grpSpLocks/>
            </p:cNvGrpSpPr>
            <p:nvPr/>
          </p:nvGrpSpPr>
          <p:grpSpPr bwMode="auto">
            <a:xfrm>
              <a:off x="528" y="2622"/>
              <a:ext cx="2346" cy="960"/>
              <a:chOff x="1326" y="1464"/>
              <a:chExt cx="2604" cy="1416"/>
            </a:xfrm>
          </p:grpSpPr>
          <p:sp>
            <p:nvSpPr>
              <p:cNvPr id="157741" name="Line 10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42" name="Line 10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43" name="Line 10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44" name="Line 10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45" name="Line 10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46" name="Line 10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39" name="Line 110"/>
            <p:cNvSpPr>
              <a:spLocks noChangeShapeType="1"/>
            </p:cNvSpPr>
            <p:nvPr/>
          </p:nvSpPr>
          <p:spPr bwMode="auto">
            <a:xfrm flipV="1">
              <a:off x="1706" y="2219"/>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40" name="Line 111"/>
            <p:cNvSpPr>
              <a:spLocks noChangeShapeType="1"/>
            </p:cNvSpPr>
            <p:nvPr/>
          </p:nvSpPr>
          <p:spPr bwMode="auto">
            <a:xfrm flipH="1" flipV="1">
              <a:off x="1270" y="1299"/>
              <a:ext cx="436" cy="92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24" name="Group 112"/>
          <p:cNvGrpSpPr>
            <a:grpSpLocks/>
          </p:cNvGrpSpPr>
          <p:nvPr/>
        </p:nvGrpSpPr>
        <p:grpSpPr bwMode="auto">
          <a:xfrm>
            <a:off x="4546600" y="2278063"/>
            <a:ext cx="3724275" cy="3630612"/>
            <a:chOff x="534" y="1313"/>
            <a:chExt cx="2346" cy="2287"/>
          </a:xfrm>
        </p:grpSpPr>
        <p:grpSp>
          <p:nvGrpSpPr>
            <p:cNvPr id="157729" name="Group 113"/>
            <p:cNvGrpSpPr>
              <a:grpSpLocks/>
            </p:cNvGrpSpPr>
            <p:nvPr/>
          </p:nvGrpSpPr>
          <p:grpSpPr bwMode="auto">
            <a:xfrm>
              <a:off x="534" y="2640"/>
              <a:ext cx="2346" cy="960"/>
              <a:chOff x="1326" y="1464"/>
              <a:chExt cx="2604" cy="1416"/>
            </a:xfrm>
          </p:grpSpPr>
          <p:sp>
            <p:nvSpPr>
              <p:cNvPr id="157732" name="Line 11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33" name="Line 11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34" name="Line 11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35" name="Line 11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36" name="Line 11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37" name="Line 11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30" name="Line 12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31" name="Line 121"/>
            <p:cNvSpPr>
              <a:spLocks noChangeShapeType="1"/>
            </p:cNvSpPr>
            <p:nvPr/>
          </p:nvSpPr>
          <p:spPr bwMode="auto">
            <a:xfrm flipV="1">
              <a:off x="1712" y="1313"/>
              <a:ext cx="202" cy="92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26" name="Group 122"/>
          <p:cNvGrpSpPr>
            <a:grpSpLocks/>
          </p:cNvGrpSpPr>
          <p:nvPr/>
        </p:nvGrpSpPr>
        <p:grpSpPr bwMode="auto">
          <a:xfrm>
            <a:off x="4546600" y="2301875"/>
            <a:ext cx="3724275" cy="3606800"/>
            <a:chOff x="534" y="1328"/>
            <a:chExt cx="2346" cy="2272"/>
          </a:xfrm>
        </p:grpSpPr>
        <p:grpSp>
          <p:nvGrpSpPr>
            <p:cNvPr id="157720" name="Group 123"/>
            <p:cNvGrpSpPr>
              <a:grpSpLocks/>
            </p:cNvGrpSpPr>
            <p:nvPr/>
          </p:nvGrpSpPr>
          <p:grpSpPr bwMode="auto">
            <a:xfrm>
              <a:off x="534" y="2640"/>
              <a:ext cx="2346" cy="960"/>
              <a:chOff x="1326" y="1464"/>
              <a:chExt cx="2604" cy="1416"/>
            </a:xfrm>
          </p:grpSpPr>
          <p:sp>
            <p:nvSpPr>
              <p:cNvPr id="157723" name="Line 12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24" name="Line 12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25" name="Line 12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26" name="Line 12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27" name="Line 12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28" name="Line 12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21" name="Line 130"/>
            <p:cNvSpPr>
              <a:spLocks noChangeShapeType="1"/>
            </p:cNvSpPr>
            <p:nvPr/>
          </p:nvSpPr>
          <p:spPr bwMode="auto">
            <a:xfrm flipV="1">
              <a:off x="1712" y="2237"/>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22" name="Line 131"/>
            <p:cNvSpPr>
              <a:spLocks noChangeShapeType="1"/>
            </p:cNvSpPr>
            <p:nvPr/>
          </p:nvSpPr>
          <p:spPr bwMode="auto">
            <a:xfrm flipV="1">
              <a:off x="1712" y="1328"/>
              <a:ext cx="805" cy="909"/>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28" name="Group 132"/>
          <p:cNvGrpSpPr>
            <a:grpSpLocks/>
          </p:cNvGrpSpPr>
          <p:nvPr/>
        </p:nvGrpSpPr>
        <p:grpSpPr bwMode="auto">
          <a:xfrm>
            <a:off x="4525963" y="2324100"/>
            <a:ext cx="4110037" cy="3573463"/>
            <a:chOff x="521" y="1342"/>
            <a:chExt cx="2589" cy="2251"/>
          </a:xfrm>
        </p:grpSpPr>
        <p:grpSp>
          <p:nvGrpSpPr>
            <p:cNvPr id="157711" name="Group 133"/>
            <p:cNvGrpSpPr>
              <a:grpSpLocks/>
            </p:cNvGrpSpPr>
            <p:nvPr/>
          </p:nvGrpSpPr>
          <p:grpSpPr bwMode="auto">
            <a:xfrm>
              <a:off x="521" y="2633"/>
              <a:ext cx="2346" cy="960"/>
              <a:chOff x="1326" y="1464"/>
              <a:chExt cx="2604" cy="1416"/>
            </a:xfrm>
          </p:grpSpPr>
          <p:sp>
            <p:nvSpPr>
              <p:cNvPr id="157714" name="Line 134"/>
              <p:cNvSpPr>
                <a:spLocks noChangeShapeType="1"/>
              </p:cNvSpPr>
              <p:nvPr/>
            </p:nvSpPr>
            <p:spPr bwMode="auto">
              <a:xfrm flipH="1">
                <a:off x="1818" y="1488"/>
                <a:ext cx="822" cy="136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15" name="Line 135"/>
              <p:cNvSpPr>
                <a:spLocks noChangeShapeType="1"/>
              </p:cNvSpPr>
              <p:nvPr/>
            </p:nvSpPr>
            <p:spPr bwMode="auto">
              <a:xfrm flipH="1">
                <a:off x="2358" y="1482"/>
                <a:ext cx="276" cy="13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16" name="Line 136"/>
              <p:cNvSpPr>
                <a:spLocks noChangeShapeType="1"/>
              </p:cNvSpPr>
              <p:nvPr/>
            </p:nvSpPr>
            <p:spPr bwMode="auto">
              <a:xfrm>
                <a:off x="2634" y="1476"/>
                <a:ext cx="750" cy="140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17" name="Line 137"/>
              <p:cNvSpPr>
                <a:spLocks noChangeShapeType="1"/>
              </p:cNvSpPr>
              <p:nvPr/>
            </p:nvSpPr>
            <p:spPr bwMode="auto">
              <a:xfrm>
                <a:off x="2634" y="1470"/>
                <a:ext cx="1296" cy="139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18" name="Line 138"/>
              <p:cNvSpPr>
                <a:spLocks noChangeShapeType="1"/>
              </p:cNvSpPr>
              <p:nvPr/>
            </p:nvSpPr>
            <p:spPr bwMode="auto">
              <a:xfrm flipH="1">
                <a:off x="1326" y="1464"/>
                <a:ext cx="1302" cy="1410"/>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sp>
            <p:nvSpPr>
              <p:cNvPr id="157719" name="Line 139"/>
              <p:cNvSpPr>
                <a:spLocks noChangeShapeType="1"/>
              </p:cNvSpPr>
              <p:nvPr/>
            </p:nvSpPr>
            <p:spPr bwMode="auto">
              <a:xfrm>
                <a:off x="2622" y="1464"/>
                <a:ext cx="240" cy="141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157712" name="Line 140"/>
            <p:cNvSpPr>
              <a:spLocks noChangeShapeType="1"/>
            </p:cNvSpPr>
            <p:nvPr/>
          </p:nvSpPr>
          <p:spPr bwMode="auto">
            <a:xfrm flipV="1">
              <a:off x="1699" y="2230"/>
              <a:ext cx="0" cy="415"/>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7713" name="Line 141"/>
            <p:cNvSpPr>
              <a:spLocks noChangeShapeType="1"/>
            </p:cNvSpPr>
            <p:nvPr/>
          </p:nvSpPr>
          <p:spPr bwMode="auto">
            <a:xfrm flipV="1">
              <a:off x="1699" y="1342"/>
              <a:ext cx="1411" cy="88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spTree>
    <p:extLst>
      <p:ext uri="{BB962C8B-B14F-4D97-AF65-F5344CB8AC3E}">
        <p14:creationId xmlns:p14="http://schemas.microsoft.com/office/powerpoint/2010/main" val="4184071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376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376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376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376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3769">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par>
                          <p:cTn id="23" fill="hold" nodeType="afterGroup">
                            <p:stCondLst>
                              <p:cond delay="500"/>
                            </p:stCondLst>
                            <p:childTnLst>
                              <p:par>
                                <p:cTn id="24" presetID="1" presetClass="entr" presetSubtype="0" fill="hold" nodeType="afterEffect">
                                  <p:stCondLst>
                                    <p:cond delay="1000"/>
                                  </p:stCondLst>
                                  <p:childTnLst>
                                    <p:set>
                                      <p:cBhvr>
                                        <p:cTn id="25" dur="1" fill="hold">
                                          <p:stCondLst>
                                            <p:cond delay="499"/>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par>
                          <p:cTn id="26" fill="hold" nodeType="afterGroup">
                            <p:stCondLst>
                              <p:cond delay="2000"/>
                            </p:stCondLst>
                            <p:childTnLst>
                              <p:par>
                                <p:cTn id="27" presetID="1" presetClass="entr" presetSubtype="0" fill="hold" nodeType="afterEffect">
                                  <p:stCondLst>
                                    <p:cond delay="1000"/>
                                  </p:stCondLst>
                                  <p:childTnLst>
                                    <p:set>
                                      <p:cBhvr>
                                        <p:cTn id="28" dur="1" fill="hold">
                                          <p:stCondLst>
                                            <p:cond delay="499"/>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par>
                          <p:cTn id="29" fill="hold" nodeType="afterGroup">
                            <p:stCondLst>
                              <p:cond delay="3500"/>
                            </p:stCondLst>
                            <p:childTnLst>
                              <p:par>
                                <p:cTn id="30" presetID="1" presetClass="entr" presetSubtype="0" fill="hold" nodeType="afterEffect">
                                  <p:stCondLst>
                                    <p:cond delay="1000"/>
                                  </p:stCondLst>
                                  <p:childTnLst>
                                    <p:set>
                                      <p:cBhvr>
                                        <p:cTn id="31" dur="1" fill="hold">
                                          <p:stCondLst>
                                            <p:cond delay="499"/>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par>
                          <p:cTn id="32" fill="hold" nodeType="afterGroup">
                            <p:stCondLst>
                              <p:cond delay="5000"/>
                            </p:stCondLst>
                            <p:childTnLst>
                              <p:par>
                                <p:cTn id="33" presetID="1" presetClass="entr" presetSubtype="0" fill="hold" nodeType="afterEffect">
                                  <p:stCondLst>
                                    <p:cond delay="1000"/>
                                  </p:stCondLst>
                                  <p:childTnLst>
                                    <p:set>
                                      <p:cBhvr>
                                        <p:cTn id="34" dur="1" fill="hold">
                                          <p:stCondLst>
                                            <p:cond delay="499"/>
                                          </p:stCondLst>
                                        </p:cTn>
                                        <p:tgtEl>
                                          <p:spTgt spid="18"/>
                                        </p:tgtEl>
                                        <p:attrNameLst>
                                          <p:attrName>style.visibility</p:attrName>
                                        </p:attrNameLst>
                                      </p:cBhvr>
                                      <p:to>
                                        <p:strVal val="visible"/>
                                      </p:to>
                                    </p:se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par>
                          <p:cTn id="35" fill="hold" nodeType="afterGroup">
                            <p:stCondLst>
                              <p:cond delay="6500"/>
                            </p:stCondLst>
                            <p:childTnLst>
                              <p:par>
                                <p:cTn id="36" presetID="1" presetClass="entr" presetSubtype="0" fill="hold" nodeType="afterEffect">
                                  <p:stCondLst>
                                    <p:cond delay="0"/>
                                  </p:stCondLst>
                                  <p:childTnLst>
                                    <p:set>
                                      <p:cBhvr>
                                        <p:cTn id="37" dur="1" fill="hold">
                                          <p:stCondLst>
                                            <p:cond delay="499"/>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par>
                          <p:cTn id="38" fill="hold" nodeType="afterGroup">
                            <p:stCondLst>
                              <p:cond delay="7000"/>
                            </p:stCondLst>
                            <p:childTnLst>
                              <p:par>
                                <p:cTn id="39" presetID="1" presetClass="entr" presetSubtype="0" fill="hold" nodeType="afterEffect">
                                  <p:stCondLst>
                                    <p:cond delay="1000"/>
                                  </p:stCondLst>
                                  <p:childTnLst>
                                    <p:set>
                                      <p:cBhvr>
                                        <p:cTn id="40" dur="1" fill="hold">
                                          <p:stCondLst>
                                            <p:cond delay="499"/>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par>
                          <p:cTn id="41" fill="hold" nodeType="afterGroup">
                            <p:stCondLst>
                              <p:cond delay="8500"/>
                            </p:stCondLst>
                            <p:childTnLst>
                              <p:par>
                                <p:cTn id="42" presetID="1" presetClass="entr" presetSubtype="0" fill="hold" nodeType="afterEffect">
                                  <p:stCondLst>
                                    <p:cond delay="1000"/>
                                  </p:stCondLst>
                                  <p:childTnLst>
                                    <p:set>
                                      <p:cBhvr>
                                        <p:cTn id="43" dur="1" fill="hold">
                                          <p:stCondLst>
                                            <p:cond delay="499"/>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par>
                          <p:cTn id="44" fill="hold" nodeType="afterGroup">
                            <p:stCondLst>
                              <p:cond delay="10000"/>
                            </p:stCondLst>
                            <p:childTnLst>
                              <p:par>
                                <p:cTn id="45" presetID="1" presetClass="entr" presetSubtype="0" fill="hold" nodeType="afterEffect">
                                  <p:stCondLst>
                                    <p:cond delay="1000"/>
                                  </p:stCondLst>
                                  <p:childTnLst>
                                    <p:set>
                                      <p:cBhvr>
                                        <p:cTn id="46" dur="1" fill="hold">
                                          <p:stCondLst>
                                            <p:cond delay="499"/>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par>
                          <p:cTn id="47" fill="hold" nodeType="afterGroup">
                            <p:stCondLst>
                              <p:cond delay="11500"/>
                            </p:stCondLst>
                            <p:childTnLst>
                              <p:par>
                                <p:cTn id="48" presetID="1" presetClass="entr" presetSubtype="0" fill="hold" nodeType="afterEffect">
                                  <p:stCondLst>
                                    <p:cond delay="1000"/>
                                  </p:stCondLst>
                                  <p:childTnLst>
                                    <p:set>
                                      <p:cBhvr>
                                        <p:cTn id="49" dur="1" fill="hold">
                                          <p:stCondLst>
                                            <p:cond delay="499"/>
                                          </p:stCondLst>
                                        </p:cTn>
                                        <p:tgtEl>
                                          <p:spTgt spid="28"/>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353769">
                                            <p:txEl>
                                              <p:pRg st="6" end="6"/>
                                            </p:txEl>
                                          </p:spTgt>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353769">
                                            <p:txEl>
                                              <p:pRg st="7" end="7"/>
                                            </p:txEl>
                                          </p:spTgt>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353769">
                                            <p:txEl>
                                              <p:pRg st="8" end="8"/>
                                            </p:txEl>
                                          </p:spTgt>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353769">
                                            <p:txEl>
                                              <p:pRg st="9" end="9"/>
                                            </p:txEl>
                                          </p:spTgt>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35376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3769" grpId="0" build="p" bldLvl="2"/>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r>
              <a:rPr lang="en-US"/>
              <a:t>Interleaving (Compound Striping)</a:t>
            </a:r>
          </a:p>
        </p:txBody>
      </p:sp>
      <p:sp>
        <p:nvSpPr>
          <p:cNvPr id="1355779" name="Rectangle 3"/>
          <p:cNvSpPr>
            <a:spLocks noGrp="1" noChangeArrowheads="1"/>
          </p:cNvSpPr>
          <p:nvPr>
            <p:ph type="body" idx="1"/>
          </p:nvPr>
        </p:nvSpPr>
        <p:spPr/>
        <p:txBody>
          <a:bodyPr/>
          <a:lstStyle/>
          <a:p>
            <a:pPr eaLnBrk="1" hangingPunct="1"/>
            <a:r>
              <a:rPr lang="en-US" sz="2400"/>
              <a:t>Full striping usually not necessary today:  </a:t>
            </a:r>
          </a:p>
          <a:p>
            <a:pPr lvl="1" eaLnBrk="1" hangingPunct="1"/>
            <a:r>
              <a:rPr lang="en-US" sz="2000"/>
              <a:t>faster disks</a:t>
            </a:r>
          </a:p>
          <a:p>
            <a:pPr lvl="1" eaLnBrk="1" hangingPunct="1"/>
            <a:r>
              <a:rPr lang="en-US" sz="2000"/>
              <a:t>better compression algorithms</a:t>
            </a:r>
            <a:br>
              <a:rPr lang="en-US" sz="2000"/>
            </a:br>
            <a:br>
              <a:rPr lang="en-US" sz="2000"/>
            </a:br>
            <a:endParaRPr lang="en-US" sz="2000"/>
          </a:p>
          <a:p>
            <a:pPr eaLnBrk="1" hangingPunct="1"/>
            <a:r>
              <a:rPr lang="en-US" sz="2400">
                <a:solidFill>
                  <a:schemeClr val="folHlink"/>
                </a:solidFill>
              </a:rPr>
              <a:t>Interleaving</a:t>
            </a:r>
            <a:r>
              <a:rPr lang="en-US" sz="2400"/>
              <a:t> lets each client be serviced</a:t>
            </a:r>
            <a:br>
              <a:rPr lang="en-US" sz="2400"/>
            </a:br>
            <a:r>
              <a:rPr lang="en-US" sz="2400"/>
              <a:t>by only a set of the available disks</a:t>
            </a:r>
            <a:br>
              <a:rPr lang="en-US" sz="2400"/>
            </a:br>
            <a:endParaRPr lang="en-US" sz="700"/>
          </a:p>
          <a:p>
            <a:pPr lvl="1" eaLnBrk="1" hangingPunct="1"/>
            <a:r>
              <a:rPr lang="en-US" sz="2000"/>
              <a:t>make groups </a:t>
            </a:r>
            <a:br>
              <a:rPr lang="en-US" sz="2000"/>
            </a:br>
            <a:endParaRPr lang="en-US" sz="2000"/>
          </a:p>
          <a:p>
            <a:pPr lvl="1" eaLnBrk="1" hangingPunct="1"/>
            <a:r>
              <a:rPr lang="en-US" sz="2000"/>
              <a:t>”stripe” data in a way such that a consecutive </a:t>
            </a:r>
            <a:br>
              <a:rPr lang="en-US" sz="2000"/>
            </a:br>
            <a:r>
              <a:rPr lang="en-US" sz="2000"/>
              <a:t>request arrive at next group </a:t>
            </a:r>
            <a:br>
              <a:rPr lang="en-US" sz="2000"/>
            </a:br>
            <a:endParaRPr lang="en-US" sz="2000"/>
          </a:p>
          <a:p>
            <a:pPr lvl="1" eaLnBrk="1" hangingPunct="1"/>
            <a:r>
              <a:rPr lang="en-US" sz="2000"/>
              <a:t>one disk group example:</a:t>
            </a:r>
          </a:p>
        </p:txBody>
      </p:sp>
      <p:grpSp>
        <p:nvGrpSpPr>
          <p:cNvPr id="2" name="Group 4"/>
          <p:cNvGrpSpPr>
            <a:grpSpLocks/>
          </p:cNvGrpSpPr>
          <p:nvPr/>
        </p:nvGrpSpPr>
        <p:grpSpPr bwMode="auto">
          <a:xfrm>
            <a:off x="5846763" y="1789113"/>
            <a:ext cx="3176587" cy="4754562"/>
            <a:chOff x="3683" y="1127"/>
            <a:chExt cx="2001" cy="2995"/>
          </a:xfrm>
        </p:grpSpPr>
        <p:sp>
          <p:nvSpPr>
            <p:cNvPr id="159842" name="Text Box 5"/>
            <p:cNvSpPr txBox="1">
              <a:spLocks noChangeArrowheads="1"/>
            </p:cNvSpPr>
            <p:nvPr/>
          </p:nvSpPr>
          <p:spPr bwMode="auto">
            <a:xfrm>
              <a:off x="3940" y="1127"/>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Client1</a:t>
              </a:r>
              <a:endParaRPr lang="en-GB" sz="1800" b="0">
                <a:latin typeface="Times New Roman" charset="0"/>
              </a:endParaRPr>
            </a:p>
          </p:txBody>
        </p:sp>
        <p:sp>
          <p:nvSpPr>
            <p:cNvPr id="159843" name="Text Box 6"/>
            <p:cNvSpPr txBox="1">
              <a:spLocks noChangeArrowheads="1"/>
            </p:cNvSpPr>
            <p:nvPr/>
          </p:nvSpPr>
          <p:spPr bwMode="auto">
            <a:xfrm>
              <a:off x="4542" y="1127"/>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Client2</a:t>
              </a:r>
              <a:endParaRPr lang="en-GB" sz="1800" b="0">
                <a:latin typeface="Times New Roman" charset="0"/>
              </a:endParaRPr>
            </a:p>
          </p:txBody>
        </p:sp>
        <p:sp>
          <p:nvSpPr>
            <p:cNvPr id="159844" name="Text Box 7"/>
            <p:cNvSpPr txBox="1">
              <a:spLocks noChangeArrowheads="1"/>
            </p:cNvSpPr>
            <p:nvPr/>
          </p:nvSpPr>
          <p:spPr bwMode="auto">
            <a:xfrm>
              <a:off x="5144" y="1127"/>
              <a:ext cx="540" cy="231"/>
            </a:xfrm>
            <a:prstGeom prst="rect">
              <a:avLst/>
            </a:prstGeom>
            <a:solidFill>
              <a:schemeClr val="accent1"/>
            </a:solidFill>
            <a:ln>
              <a:noFill/>
            </a:ln>
            <a:extLs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r>
                <a:rPr lang="nb-NO" sz="1800" b="0">
                  <a:latin typeface="Times New Roman" charset="0"/>
                </a:rPr>
                <a:t>Client3</a:t>
              </a:r>
              <a:endParaRPr lang="en-GB" sz="1800" b="0">
                <a:latin typeface="Times New Roman" charset="0"/>
              </a:endParaRPr>
            </a:p>
          </p:txBody>
        </p:sp>
        <p:sp>
          <p:nvSpPr>
            <p:cNvPr id="159845" name="Rectangle 8"/>
            <p:cNvSpPr>
              <a:spLocks noChangeArrowheads="1"/>
            </p:cNvSpPr>
            <p:nvPr/>
          </p:nvSpPr>
          <p:spPr bwMode="auto">
            <a:xfrm>
              <a:off x="4184" y="2387"/>
              <a:ext cx="912" cy="384"/>
            </a:xfrm>
            <a:prstGeom prst="rect">
              <a:avLst/>
            </a:prstGeom>
            <a:solidFill>
              <a:schemeClr val="accent1"/>
            </a:solidFill>
            <a:ln w="12700">
              <a:solidFill>
                <a:schemeClr val="tx1"/>
              </a:solidFill>
              <a:miter lim="800000"/>
              <a:headEnd type="none" w="sm" len="sm"/>
              <a:tailEnd type="none" w="sm" len="sm"/>
            </a:ln>
          </p:spPr>
          <p:txBody>
            <a:bodyPr wrap="none" anchor="ctr"/>
            <a:lstStyle/>
            <a:p>
              <a:pPr algn="ctr" eaLnBrk="1" hangingPunct="1"/>
              <a:r>
                <a:rPr lang="nb-NO" sz="1800" b="0">
                  <a:latin typeface="Times New Roman" charset="0"/>
                </a:rPr>
                <a:t>Server</a:t>
              </a:r>
              <a:endParaRPr lang="en-GB" sz="1800" b="0">
                <a:latin typeface="Times New Roman" charset="0"/>
              </a:endParaRPr>
            </a:p>
          </p:txBody>
        </p:sp>
        <p:grpSp>
          <p:nvGrpSpPr>
            <p:cNvPr id="159846" name="Group 9"/>
            <p:cNvGrpSpPr>
              <a:grpSpLocks/>
            </p:cNvGrpSpPr>
            <p:nvPr/>
          </p:nvGrpSpPr>
          <p:grpSpPr bwMode="auto">
            <a:xfrm>
              <a:off x="3683" y="3733"/>
              <a:ext cx="1799" cy="389"/>
              <a:chOff x="322" y="3618"/>
              <a:chExt cx="1799" cy="389"/>
            </a:xfrm>
          </p:grpSpPr>
          <p:grpSp>
            <p:nvGrpSpPr>
              <p:cNvPr id="159847" name="Group 10"/>
              <p:cNvGrpSpPr>
                <a:grpSpLocks/>
              </p:cNvGrpSpPr>
              <p:nvPr/>
            </p:nvGrpSpPr>
            <p:grpSpPr bwMode="auto">
              <a:xfrm>
                <a:off x="796" y="3618"/>
                <a:ext cx="376" cy="389"/>
                <a:chOff x="764" y="3595"/>
                <a:chExt cx="376" cy="389"/>
              </a:xfrm>
            </p:grpSpPr>
            <p:sp>
              <p:nvSpPr>
                <p:cNvPr id="159863" name="Rectangle 11"/>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64" name="Oval 12"/>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5" name="Oval 13"/>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6" name="Rectangle 14"/>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9848" name="Group 15"/>
              <p:cNvGrpSpPr>
                <a:grpSpLocks/>
              </p:cNvGrpSpPr>
              <p:nvPr/>
            </p:nvGrpSpPr>
            <p:grpSpPr bwMode="auto">
              <a:xfrm>
                <a:off x="1270" y="3618"/>
                <a:ext cx="376" cy="389"/>
                <a:chOff x="1255" y="3595"/>
                <a:chExt cx="376" cy="389"/>
              </a:xfrm>
            </p:grpSpPr>
            <p:sp>
              <p:nvSpPr>
                <p:cNvPr id="159859" name="Rectangle 16"/>
                <p:cNvSpPr>
                  <a:spLocks noChangeArrowheads="1"/>
                </p:cNvSpPr>
                <p:nvPr/>
              </p:nvSpPr>
              <p:spPr bwMode="auto">
                <a:xfrm>
                  <a:off x="1255"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60" name="Oval 17"/>
                <p:cNvSpPr>
                  <a:spLocks noChangeArrowheads="1"/>
                </p:cNvSpPr>
                <p:nvPr/>
              </p:nvSpPr>
              <p:spPr bwMode="auto">
                <a:xfrm>
                  <a:off x="1256"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1" name="Oval 18"/>
                <p:cNvSpPr>
                  <a:spLocks noChangeArrowheads="1"/>
                </p:cNvSpPr>
                <p:nvPr/>
              </p:nvSpPr>
              <p:spPr bwMode="auto">
                <a:xfrm>
                  <a:off x="1259"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62" name="Rectangle 19"/>
                <p:cNvSpPr>
                  <a:spLocks noChangeArrowheads="1"/>
                </p:cNvSpPr>
                <p:nvPr/>
              </p:nvSpPr>
              <p:spPr bwMode="auto">
                <a:xfrm>
                  <a:off x="1264" y="3906"/>
                  <a:ext cx="357"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9849" name="Group 20"/>
              <p:cNvGrpSpPr>
                <a:grpSpLocks/>
              </p:cNvGrpSpPr>
              <p:nvPr/>
            </p:nvGrpSpPr>
            <p:grpSpPr bwMode="auto">
              <a:xfrm>
                <a:off x="1745" y="3618"/>
                <a:ext cx="376" cy="389"/>
                <a:chOff x="1740" y="3595"/>
                <a:chExt cx="376" cy="389"/>
              </a:xfrm>
            </p:grpSpPr>
            <p:sp>
              <p:nvSpPr>
                <p:cNvPr id="159855" name="Rectangle 21"/>
                <p:cNvSpPr>
                  <a:spLocks noChangeArrowheads="1"/>
                </p:cNvSpPr>
                <p:nvPr/>
              </p:nvSpPr>
              <p:spPr bwMode="auto">
                <a:xfrm>
                  <a:off x="1740"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56" name="Oval 22"/>
                <p:cNvSpPr>
                  <a:spLocks noChangeArrowheads="1"/>
                </p:cNvSpPr>
                <p:nvPr/>
              </p:nvSpPr>
              <p:spPr bwMode="auto">
                <a:xfrm>
                  <a:off x="1741"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7" name="Oval 23"/>
                <p:cNvSpPr>
                  <a:spLocks noChangeArrowheads="1"/>
                </p:cNvSpPr>
                <p:nvPr/>
              </p:nvSpPr>
              <p:spPr bwMode="auto">
                <a:xfrm>
                  <a:off x="1744"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8" name="Rectangle 24"/>
                <p:cNvSpPr>
                  <a:spLocks noChangeArrowheads="1"/>
                </p:cNvSpPr>
                <p:nvPr/>
              </p:nvSpPr>
              <p:spPr bwMode="auto">
                <a:xfrm>
                  <a:off x="1748"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nvGrpSpPr>
              <p:cNvPr id="159850" name="Group 25"/>
              <p:cNvGrpSpPr>
                <a:grpSpLocks/>
              </p:cNvGrpSpPr>
              <p:nvPr/>
            </p:nvGrpSpPr>
            <p:grpSpPr bwMode="auto">
              <a:xfrm>
                <a:off x="322" y="3618"/>
                <a:ext cx="376" cy="389"/>
                <a:chOff x="764" y="3595"/>
                <a:chExt cx="376" cy="389"/>
              </a:xfrm>
            </p:grpSpPr>
            <p:sp>
              <p:nvSpPr>
                <p:cNvPr id="159851" name="Rectangle 26"/>
                <p:cNvSpPr>
                  <a:spLocks noChangeArrowheads="1"/>
                </p:cNvSpPr>
                <p:nvPr/>
              </p:nvSpPr>
              <p:spPr bwMode="auto">
                <a:xfrm>
                  <a:off x="764" y="3636"/>
                  <a:ext cx="376" cy="309"/>
                </a:xfrm>
                <a:prstGeom prst="rect">
                  <a:avLst/>
                </a:prstGeom>
                <a:solidFill>
                  <a:schemeClr val="accent1"/>
                </a:solidFill>
                <a:ln w="12700">
                  <a:solidFill>
                    <a:schemeClr val="tx1"/>
                  </a:solidFill>
                  <a:miter lim="800000"/>
                  <a:headEnd/>
                  <a:tailEnd/>
                </a:ln>
              </p:spPr>
              <p:txBody>
                <a:bodyPr wrap="none" anchor="ctr"/>
                <a:lstStyle/>
                <a:p>
                  <a:endParaRPr lang="nb-NO"/>
                </a:p>
              </p:txBody>
            </p:sp>
            <p:sp>
              <p:nvSpPr>
                <p:cNvPr id="159852" name="Oval 27"/>
                <p:cNvSpPr>
                  <a:spLocks noChangeArrowheads="1"/>
                </p:cNvSpPr>
                <p:nvPr/>
              </p:nvSpPr>
              <p:spPr bwMode="auto">
                <a:xfrm>
                  <a:off x="765" y="3595"/>
                  <a:ext cx="373"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3" name="Oval 28"/>
                <p:cNvSpPr>
                  <a:spLocks noChangeArrowheads="1"/>
                </p:cNvSpPr>
                <p:nvPr/>
              </p:nvSpPr>
              <p:spPr bwMode="auto">
                <a:xfrm>
                  <a:off x="768" y="3909"/>
                  <a:ext cx="372" cy="75"/>
                </a:xfrm>
                <a:prstGeom prst="ellipse">
                  <a:avLst/>
                </a:prstGeom>
                <a:solidFill>
                  <a:schemeClr val="accent1"/>
                </a:solidFill>
                <a:ln w="12700">
                  <a:solidFill>
                    <a:schemeClr val="tx1"/>
                  </a:solidFill>
                  <a:round/>
                  <a:headEnd/>
                  <a:tailEnd/>
                </a:ln>
              </p:spPr>
              <p:txBody>
                <a:bodyPr wrap="none" anchor="ctr"/>
                <a:lstStyle/>
                <a:p>
                  <a:endParaRPr lang="nb-NO"/>
                </a:p>
              </p:txBody>
            </p:sp>
            <p:sp>
              <p:nvSpPr>
                <p:cNvPr id="159854" name="Rectangle 29"/>
                <p:cNvSpPr>
                  <a:spLocks noChangeArrowheads="1"/>
                </p:cNvSpPr>
                <p:nvPr/>
              </p:nvSpPr>
              <p:spPr bwMode="auto">
                <a:xfrm>
                  <a:off x="772" y="3906"/>
                  <a:ext cx="360" cy="38"/>
                </a:xfrm>
                <a:prstGeom prst="rect">
                  <a:avLst/>
                </a:prstGeom>
                <a:solidFill>
                  <a:schemeClr val="accent1"/>
                </a:solidFill>
                <a:ln w="12700">
                  <a:solidFill>
                    <a:schemeClr val="accent1"/>
                  </a:solidFill>
                  <a:miter lim="800000"/>
                  <a:headEnd/>
                  <a:tailEnd/>
                </a:ln>
              </p:spPr>
              <p:txBody>
                <a:bodyPr wrap="none" anchor="ctr"/>
                <a:lstStyle/>
                <a:p>
                  <a:endParaRPr lang="nb-NO"/>
                </a:p>
              </p:txBody>
            </p:sp>
          </p:grpSp>
        </p:grpSp>
      </p:grpSp>
      <p:grpSp>
        <p:nvGrpSpPr>
          <p:cNvPr id="8" name="Group 30"/>
          <p:cNvGrpSpPr>
            <a:grpSpLocks/>
          </p:cNvGrpSpPr>
          <p:nvPr/>
        </p:nvGrpSpPr>
        <p:grpSpPr bwMode="auto">
          <a:xfrm>
            <a:off x="6107113" y="2263775"/>
            <a:ext cx="989012" cy="3638550"/>
            <a:chOff x="537" y="1328"/>
            <a:chExt cx="623" cy="2292"/>
          </a:xfrm>
        </p:grpSpPr>
        <p:sp>
          <p:nvSpPr>
            <p:cNvPr id="159839" name="Line 31"/>
            <p:cNvSpPr>
              <a:spLocks noChangeShapeType="1"/>
            </p:cNvSpPr>
            <p:nvPr/>
          </p:nvSpPr>
          <p:spPr bwMode="auto">
            <a:xfrm flipH="1">
              <a:off x="537" y="2686"/>
              <a:ext cx="623" cy="93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40" name="Line 32"/>
            <p:cNvSpPr>
              <a:spLocks noChangeShapeType="1"/>
            </p:cNvSpPr>
            <p:nvPr/>
          </p:nvSpPr>
          <p:spPr bwMode="auto">
            <a:xfrm flipV="1">
              <a:off x="1159" y="2246"/>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41" name="Line 33"/>
            <p:cNvSpPr>
              <a:spLocks noChangeShapeType="1"/>
            </p:cNvSpPr>
            <p:nvPr/>
          </p:nvSpPr>
          <p:spPr bwMode="auto">
            <a:xfrm flipH="1" flipV="1">
              <a:off x="889" y="1328"/>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9" name="Group 34"/>
          <p:cNvGrpSpPr>
            <a:grpSpLocks/>
          </p:cNvGrpSpPr>
          <p:nvPr/>
        </p:nvGrpSpPr>
        <p:grpSpPr bwMode="auto">
          <a:xfrm>
            <a:off x="6616700" y="2252663"/>
            <a:ext cx="430213" cy="3622675"/>
            <a:chOff x="886" y="1321"/>
            <a:chExt cx="271" cy="2282"/>
          </a:xfrm>
        </p:grpSpPr>
        <p:sp>
          <p:nvSpPr>
            <p:cNvPr id="159836" name="Line 35"/>
            <p:cNvSpPr>
              <a:spLocks noChangeShapeType="1"/>
            </p:cNvSpPr>
            <p:nvPr/>
          </p:nvSpPr>
          <p:spPr bwMode="auto">
            <a:xfrm flipH="1">
              <a:off x="1005" y="2679"/>
              <a:ext cx="152" cy="92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37" name="Line 36"/>
            <p:cNvSpPr>
              <a:spLocks noChangeShapeType="1"/>
            </p:cNvSpPr>
            <p:nvPr/>
          </p:nvSpPr>
          <p:spPr bwMode="auto">
            <a:xfrm flipV="1">
              <a:off x="1156" y="2239"/>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38" name="Line 37"/>
            <p:cNvSpPr>
              <a:spLocks noChangeShapeType="1"/>
            </p:cNvSpPr>
            <p:nvPr/>
          </p:nvSpPr>
          <p:spPr bwMode="auto">
            <a:xfrm flipH="1" flipV="1">
              <a:off x="886" y="1321"/>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0" name="Group 38"/>
          <p:cNvGrpSpPr>
            <a:grpSpLocks/>
          </p:cNvGrpSpPr>
          <p:nvPr/>
        </p:nvGrpSpPr>
        <p:grpSpPr bwMode="auto">
          <a:xfrm>
            <a:off x="6673850" y="2265363"/>
            <a:ext cx="931863" cy="3621087"/>
            <a:chOff x="894" y="1329"/>
            <a:chExt cx="587" cy="2281"/>
          </a:xfrm>
        </p:grpSpPr>
        <p:sp>
          <p:nvSpPr>
            <p:cNvPr id="159833" name="Line 39"/>
            <p:cNvSpPr>
              <a:spLocks noChangeShapeType="1"/>
            </p:cNvSpPr>
            <p:nvPr/>
          </p:nvSpPr>
          <p:spPr bwMode="auto">
            <a:xfrm>
              <a:off x="1165" y="2687"/>
              <a:ext cx="316" cy="92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34" name="Line 40"/>
            <p:cNvSpPr>
              <a:spLocks noChangeShapeType="1"/>
            </p:cNvSpPr>
            <p:nvPr/>
          </p:nvSpPr>
          <p:spPr bwMode="auto">
            <a:xfrm flipV="1">
              <a:off x="1164" y="2247"/>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35" name="Line 41"/>
            <p:cNvSpPr>
              <a:spLocks noChangeShapeType="1"/>
            </p:cNvSpPr>
            <p:nvPr/>
          </p:nvSpPr>
          <p:spPr bwMode="auto">
            <a:xfrm flipH="1" flipV="1">
              <a:off x="894" y="1329"/>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1" name="Group 42"/>
          <p:cNvGrpSpPr>
            <a:grpSpLocks/>
          </p:cNvGrpSpPr>
          <p:nvPr/>
        </p:nvGrpSpPr>
        <p:grpSpPr bwMode="auto">
          <a:xfrm>
            <a:off x="6661150" y="2293938"/>
            <a:ext cx="1657350" cy="3579812"/>
            <a:chOff x="886" y="1347"/>
            <a:chExt cx="1044" cy="2255"/>
          </a:xfrm>
        </p:grpSpPr>
        <p:sp>
          <p:nvSpPr>
            <p:cNvPr id="159830" name="Line 43"/>
            <p:cNvSpPr>
              <a:spLocks noChangeShapeType="1"/>
            </p:cNvSpPr>
            <p:nvPr/>
          </p:nvSpPr>
          <p:spPr bwMode="auto">
            <a:xfrm>
              <a:off x="1157" y="2705"/>
              <a:ext cx="773" cy="897"/>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31" name="Line 44"/>
            <p:cNvSpPr>
              <a:spLocks noChangeShapeType="1"/>
            </p:cNvSpPr>
            <p:nvPr/>
          </p:nvSpPr>
          <p:spPr bwMode="auto">
            <a:xfrm flipV="1">
              <a:off x="1156" y="2265"/>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32" name="Line 45"/>
            <p:cNvSpPr>
              <a:spLocks noChangeShapeType="1"/>
            </p:cNvSpPr>
            <p:nvPr/>
          </p:nvSpPr>
          <p:spPr bwMode="auto">
            <a:xfrm flipH="1" flipV="1">
              <a:off x="886" y="1347"/>
              <a:ext cx="268" cy="91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2" name="Group 46"/>
          <p:cNvGrpSpPr>
            <a:grpSpLocks/>
          </p:cNvGrpSpPr>
          <p:nvPr/>
        </p:nvGrpSpPr>
        <p:grpSpPr bwMode="auto">
          <a:xfrm>
            <a:off x="6176963" y="2292350"/>
            <a:ext cx="923925" cy="3636963"/>
            <a:chOff x="535" y="1339"/>
            <a:chExt cx="582" cy="2291"/>
          </a:xfrm>
        </p:grpSpPr>
        <p:sp>
          <p:nvSpPr>
            <p:cNvPr id="159827" name="Line 47"/>
            <p:cNvSpPr>
              <a:spLocks noChangeShapeType="1"/>
            </p:cNvSpPr>
            <p:nvPr/>
          </p:nvSpPr>
          <p:spPr bwMode="auto">
            <a:xfrm flipH="1">
              <a:off x="535" y="2685"/>
              <a:ext cx="582" cy="94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28" name="Line 48"/>
            <p:cNvSpPr>
              <a:spLocks noChangeShapeType="1"/>
            </p:cNvSpPr>
            <p:nvPr/>
          </p:nvSpPr>
          <p:spPr bwMode="auto">
            <a:xfrm flipV="1">
              <a:off x="1116" y="2245"/>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29" name="Line 49"/>
            <p:cNvSpPr>
              <a:spLocks noChangeShapeType="1"/>
            </p:cNvSpPr>
            <p:nvPr/>
          </p:nvSpPr>
          <p:spPr bwMode="auto">
            <a:xfrm flipH="1" flipV="1">
              <a:off x="858" y="1339"/>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3" name="Group 50"/>
          <p:cNvGrpSpPr>
            <a:grpSpLocks/>
          </p:cNvGrpSpPr>
          <p:nvPr/>
        </p:nvGrpSpPr>
        <p:grpSpPr bwMode="auto">
          <a:xfrm>
            <a:off x="6300788" y="2265363"/>
            <a:ext cx="1360487" cy="3667125"/>
            <a:chOff x="613" y="1322"/>
            <a:chExt cx="857" cy="2310"/>
          </a:xfrm>
        </p:grpSpPr>
        <p:grpSp>
          <p:nvGrpSpPr>
            <p:cNvPr id="159819" name="Group 51"/>
            <p:cNvGrpSpPr>
              <a:grpSpLocks/>
            </p:cNvGrpSpPr>
            <p:nvPr/>
          </p:nvGrpSpPr>
          <p:grpSpPr bwMode="auto">
            <a:xfrm>
              <a:off x="860" y="1341"/>
              <a:ext cx="259" cy="2291"/>
              <a:chOff x="860" y="1341"/>
              <a:chExt cx="259" cy="2291"/>
            </a:xfrm>
          </p:grpSpPr>
          <p:sp>
            <p:nvSpPr>
              <p:cNvPr id="159824" name="Line 52"/>
              <p:cNvSpPr>
                <a:spLocks noChangeShapeType="1"/>
              </p:cNvSpPr>
              <p:nvPr/>
            </p:nvSpPr>
            <p:spPr bwMode="auto">
              <a:xfrm flipH="1">
                <a:off x="988" y="2687"/>
                <a:ext cx="131" cy="94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25" name="Line 53"/>
              <p:cNvSpPr>
                <a:spLocks noChangeShapeType="1"/>
              </p:cNvSpPr>
              <p:nvPr/>
            </p:nvSpPr>
            <p:spPr bwMode="auto">
              <a:xfrm flipV="1">
                <a:off x="1118" y="2247"/>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26" name="Line 54"/>
              <p:cNvSpPr>
                <a:spLocks noChangeShapeType="1"/>
              </p:cNvSpPr>
              <p:nvPr/>
            </p:nvSpPr>
            <p:spPr bwMode="auto">
              <a:xfrm flipH="1" flipV="1">
                <a:off x="860" y="1341"/>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820" name="Group 55"/>
            <p:cNvGrpSpPr>
              <a:grpSpLocks/>
            </p:cNvGrpSpPr>
            <p:nvPr/>
          </p:nvGrpSpPr>
          <p:grpSpPr bwMode="auto">
            <a:xfrm>
              <a:off x="613" y="1322"/>
              <a:ext cx="857" cy="2271"/>
              <a:chOff x="613" y="1322"/>
              <a:chExt cx="857" cy="2271"/>
            </a:xfrm>
          </p:grpSpPr>
          <p:sp>
            <p:nvSpPr>
              <p:cNvPr id="159821" name="Line 56"/>
              <p:cNvSpPr>
                <a:spLocks noChangeShapeType="1"/>
              </p:cNvSpPr>
              <p:nvPr/>
            </p:nvSpPr>
            <p:spPr bwMode="auto">
              <a:xfrm flipH="1">
                <a:off x="613" y="2700"/>
                <a:ext cx="597" cy="89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22" name="Line 57"/>
              <p:cNvSpPr>
                <a:spLocks noChangeShapeType="1"/>
              </p:cNvSpPr>
              <p:nvPr/>
            </p:nvSpPr>
            <p:spPr bwMode="auto">
              <a:xfrm flipV="1">
                <a:off x="1209" y="2260"/>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23" name="Line 58"/>
              <p:cNvSpPr>
                <a:spLocks noChangeShapeType="1"/>
              </p:cNvSpPr>
              <p:nvPr/>
            </p:nvSpPr>
            <p:spPr bwMode="auto">
              <a:xfrm flipV="1">
                <a:off x="1207" y="1322"/>
                <a:ext cx="263" cy="93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16" name="Group 59"/>
          <p:cNvGrpSpPr>
            <a:grpSpLocks/>
          </p:cNvGrpSpPr>
          <p:nvPr/>
        </p:nvGrpSpPr>
        <p:grpSpPr bwMode="auto">
          <a:xfrm>
            <a:off x="6694488" y="2293938"/>
            <a:ext cx="954087" cy="3657600"/>
            <a:chOff x="861" y="1340"/>
            <a:chExt cx="601" cy="2304"/>
          </a:xfrm>
        </p:grpSpPr>
        <p:grpSp>
          <p:nvGrpSpPr>
            <p:cNvPr id="159811" name="Group 60"/>
            <p:cNvGrpSpPr>
              <a:grpSpLocks/>
            </p:cNvGrpSpPr>
            <p:nvPr/>
          </p:nvGrpSpPr>
          <p:grpSpPr bwMode="auto">
            <a:xfrm>
              <a:off x="1036" y="1340"/>
              <a:ext cx="426" cy="2266"/>
              <a:chOff x="1036" y="1340"/>
              <a:chExt cx="426" cy="2266"/>
            </a:xfrm>
          </p:grpSpPr>
          <p:sp>
            <p:nvSpPr>
              <p:cNvPr id="159816" name="Line 61"/>
              <p:cNvSpPr>
                <a:spLocks noChangeShapeType="1"/>
              </p:cNvSpPr>
              <p:nvPr/>
            </p:nvSpPr>
            <p:spPr bwMode="auto">
              <a:xfrm flipH="1">
                <a:off x="1036" y="2713"/>
                <a:ext cx="177" cy="89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17" name="Line 62"/>
              <p:cNvSpPr>
                <a:spLocks noChangeShapeType="1"/>
              </p:cNvSpPr>
              <p:nvPr/>
            </p:nvSpPr>
            <p:spPr bwMode="auto">
              <a:xfrm flipV="1">
                <a:off x="1212" y="2273"/>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18" name="Line 63"/>
              <p:cNvSpPr>
                <a:spLocks noChangeShapeType="1"/>
              </p:cNvSpPr>
              <p:nvPr/>
            </p:nvSpPr>
            <p:spPr bwMode="auto">
              <a:xfrm flipV="1">
                <a:off x="1210" y="1340"/>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812" name="Group 64"/>
            <p:cNvGrpSpPr>
              <a:grpSpLocks/>
            </p:cNvGrpSpPr>
            <p:nvPr/>
          </p:nvGrpSpPr>
          <p:grpSpPr bwMode="auto">
            <a:xfrm>
              <a:off x="861" y="1342"/>
              <a:ext cx="590" cy="2302"/>
              <a:chOff x="861" y="1342"/>
              <a:chExt cx="590" cy="2302"/>
            </a:xfrm>
          </p:grpSpPr>
          <p:sp>
            <p:nvSpPr>
              <p:cNvPr id="159813" name="Line 65"/>
              <p:cNvSpPr>
                <a:spLocks noChangeShapeType="1"/>
              </p:cNvSpPr>
              <p:nvPr/>
            </p:nvSpPr>
            <p:spPr bwMode="auto">
              <a:xfrm>
                <a:off x="1120" y="2688"/>
                <a:ext cx="331" cy="9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14" name="Line 66"/>
              <p:cNvSpPr>
                <a:spLocks noChangeShapeType="1"/>
              </p:cNvSpPr>
              <p:nvPr/>
            </p:nvSpPr>
            <p:spPr bwMode="auto">
              <a:xfrm flipV="1">
                <a:off x="1119" y="2248"/>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15" name="Line 67"/>
              <p:cNvSpPr>
                <a:spLocks noChangeShapeType="1"/>
              </p:cNvSpPr>
              <p:nvPr/>
            </p:nvSpPr>
            <p:spPr bwMode="auto">
              <a:xfrm flipH="1" flipV="1">
                <a:off x="861" y="1342"/>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19" name="Group 68"/>
          <p:cNvGrpSpPr>
            <a:grpSpLocks/>
          </p:cNvGrpSpPr>
          <p:nvPr/>
        </p:nvGrpSpPr>
        <p:grpSpPr bwMode="auto">
          <a:xfrm>
            <a:off x="6689725" y="2232025"/>
            <a:ext cx="1701800" cy="3713163"/>
            <a:chOff x="858" y="1301"/>
            <a:chExt cx="1072" cy="2339"/>
          </a:xfrm>
        </p:grpSpPr>
        <p:grpSp>
          <p:nvGrpSpPr>
            <p:cNvPr id="159803" name="Group 69"/>
            <p:cNvGrpSpPr>
              <a:grpSpLocks/>
            </p:cNvGrpSpPr>
            <p:nvPr/>
          </p:nvGrpSpPr>
          <p:grpSpPr bwMode="auto">
            <a:xfrm>
              <a:off x="1207" y="1301"/>
              <a:ext cx="287" cy="2339"/>
              <a:chOff x="1207" y="1301"/>
              <a:chExt cx="287" cy="2339"/>
            </a:xfrm>
          </p:grpSpPr>
          <p:sp>
            <p:nvSpPr>
              <p:cNvPr id="159808" name="Line 70"/>
              <p:cNvSpPr>
                <a:spLocks noChangeShapeType="1"/>
              </p:cNvSpPr>
              <p:nvPr/>
            </p:nvSpPr>
            <p:spPr bwMode="auto">
              <a:xfrm>
                <a:off x="1210" y="2674"/>
                <a:ext cx="284" cy="96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09" name="Line 71"/>
              <p:cNvSpPr>
                <a:spLocks noChangeShapeType="1"/>
              </p:cNvSpPr>
              <p:nvPr/>
            </p:nvSpPr>
            <p:spPr bwMode="auto">
              <a:xfrm flipV="1">
                <a:off x="1209" y="2234"/>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10" name="Line 72"/>
              <p:cNvSpPr>
                <a:spLocks noChangeShapeType="1"/>
              </p:cNvSpPr>
              <p:nvPr/>
            </p:nvSpPr>
            <p:spPr bwMode="auto">
              <a:xfrm flipV="1">
                <a:off x="1207" y="1301"/>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804" name="Group 73"/>
            <p:cNvGrpSpPr>
              <a:grpSpLocks/>
            </p:cNvGrpSpPr>
            <p:nvPr/>
          </p:nvGrpSpPr>
          <p:grpSpPr bwMode="auto">
            <a:xfrm>
              <a:off x="858" y="1365"/>
              <a:ext cx="1072" cy="2271"/>
              <a:chOff x="858" y="1365"/>
              <a:chExt cx="1072" cy="2271"/>
            </a:xfrm>
          </p:grpSpPr>
          <p:sp>
            <p:nvSpPr>
              <p:cNvPr id="159805" name="Line 74"/>
              <p:cNvSpPr>
                <a:spLocks noChangeShapeType="1"/>
              </p:cNvSpPr>
              <p:nvPr/>
            </p:nvSpPr>
            <p:spPr bwMode="auto">
              <a:xfrm>
                <a:off x="1117" y="2711"/>
                <a:ext cx="813" cy="92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06" name="Line 75"/>
              <p:cNvSpPr>
                <a:spLocks noChangeShapeType="1"/>
              </p:cNvSpPr>
              <p:nvPr/>
            </p:nvSpPr>
            <p:spPr bwMode="auto">
              <a:xfrm flipV="1">
                <a:off x="1116" y="2271"/>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07" name="Line 76"/>
              <p:cNvSpPr>
                <a:spLocks noChangeShapeType="1"/>
              </p:cNvSpPr>
              <p:nvPr/>
            </p:nvSpPr>
            <p:spPr bwMode="auto">
              <a:xfrm flipH="1" flipV="1">
                <a:off x="858" y="1365"/>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22" name="Group 77"/>
          <p:cNvGrpSpPr>
            <a:grpSpLocks/>
          </p:cNvGrpSpPr>
          <p:nvPr/>
        </p:nvGrpSpPr>
        <p:grpSpPr bwMode="auto">
          <a:xfrm>
            <a:off x="6165850" y="2214563"/>
            <a:ext cx="2301875" cy="3736975"/>
            <a:chOff x="528" y="1290"/>
            <a:chExt cx="1450" cy="2354"/>
          </a:xfrm>
        </p:grpSpPr>
        <p:grpSp>
          <p:nvGrpSpPr>
            <p:cNvPr id="159795" name="Group 78"/>
            <p:cNvGrpSpPr>
              <a:grpSpLocks/>
            </p:cNvGrpSpPr>
            <p:nvPr/>
          </p:nvGrpSpPr>
          <p:grpSpPr bwMode="auto">
            <a:xfrm>
              <a:off x="528" y="1351"/>
              <a:ext cx="582" cy="2291"/>
              <a:chOff x="535" y="1339"/>
              <a:chExt cx="582" cy="2291"/>
            </a:xfrm>
          </p:grpSpPr>
          <p:sp>
            <p:nvSpPr>
              <p:cNvPr id="159800" name="Line 79"/>
              <p:cNvSpPr>
                <a:spLocks noChangeShapeType="1"/>
              </p:cNvSpPr>
              <p:nvPr/>
            </p:nvSpPr>
            <p:spPr bwMode="auto">
              <a:xfrm flipH="1">
                <a:off x="535" y="2685"/>
                <a:ext cx="582" cy="94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801" name="Line 80"/>
              <p:cNvSpPr>
                <a:spLocks noChangeShapeType="1"/>
              </p:cNvSpPr>
              <p:nvPr/>
            </p:nvSpPr>
            <p:spPr bwMode="auto">
              <a:xfrm flipV="1">
                <a:off x="1116" y="2245"/>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802" name="Line 81"/>
              <p:cNvSpPr>
                <a:spLocks noChangeShapeType="1"/>
              </p:cNvSpPr>
              <p:nvPr/>
            </p:nvSpPr>
            <p:spPr bwMode="auto">
              <a:xfrm flipH="1" flipV="1">
                <a:off x="858" y="1339"/>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796" name="Group 82"/>
            <p:cNvGrpSpPr>
              <a:grpSpLocks/>
            </p:cNvGrpSpPr>
            <p:nvPr/>
          </p:nvGrpSpPr>
          <p:grpSpPr bwMode="auto">
            <a:xfrm>
              <a:off x="1213" y="1290"/>
              <a:ext cx="765" cy="2354"/>
              <a:chOff x="1213" y="1290"/>
              <a:chExt cx="765" cy="2354"/>
            </a:xfrm>
          </p:grpSpPr>
          <p:sp>
            <p:nvSpPr>
              <p:cNvPr id="159797" name="Line 83"/>
              <p:cNvSpPr>
                <a:spLocks noChangeShapeType="1"/>
              </p:cNvSpPr>
              <p:nvPr/>
            </p:nvSpPr>
            <p:spPr bwMode="auto">
              <a:xfrm>
                <a:off x="1216" y="2699"/>
                <a:ext cx="762" cy="94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98" name="Line 84"/>
              <p:cNvSpPr>
                <a:spLocks noChangeShapeType="1"/>
              </p:cNvSpPr>
              <p:nvPr/>
            </p:nvSpPr>
            <p:spPr bwMode="auto">
              <a:xfrm flipV="1">
                <a:off x="1215" y="2259"/>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99" name="Line 85"/>
              <p:cNvSpPr>
                <a:spLocks noChangeShapeType="1"/>
              </p:cNvSpPr>
              <p:nvPr/>
            </p:nvSpPr>
            <p:spPr bwMode="auto">
              <a:xfrm flipV="1">
                <a:off x="1213" y="1290"/>
                <a:ext cx="252" cy="969"/>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25" name="Group 86"/>
          <p:cNvGrpSpPr>
            <a:grpSpLocks/>
          </p:cNvGrpSpPr>
          <p:nvPr/>
        </p:nvGrpSpPr>
        <p:grpSpPr bwMode="auto">
          <a:xfrm>
            <a:off x="6297613" y="2293938"/>
            <a:ext cx="1360487" cy="3667125"/>
            <a:chOff x="613" y="1322"/>
            <a:chExt cx="857" cy="2310"/>
          </a:xfrm>
        </p:grpSpPr>
        <p:grpSp>
          <p:nvGrpSpPr>
            <p:cNvPr id="159787" name="Group 87"/>
            <p:cNvGrpSpPr>
              <a:grpSpLocks/>
            </p:cNvGrpSpPr>
            <p:nvPr/>
          </p:nvGrpSpPr>
          <p:grpSpPr bwMode="auto">
            <a:xfrm>
              <a:off x="860" y="1341"/>
              <a:ext cx="259" cy="2291"/>
              <a:chOff x="860" y="1341"/>
              <a:chExt cx="259" cy="2291"/>
            </a:xfrm>
          </p:grpSpPr>
          <p:sp>
            <p:nvSpPr>
              <p:cNvPr id="159792" name="Line 88"/>
              <p:cNvSpPr>
                <a:spLocks noChangeShapeType="1"/>
              </p:cNvSpPr>
              <p:nvPr/>
            </p:nvSpPr>
            <p:spPr bwMode="auto">
              <a:xfrm flipH="1">
                <a:off x="988" y="2687"/>
                <a:ext cx="131" cy="94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93" name="Line 89"/>
              <p:cNvSpPr>
                <a:spLocks noChangeShapeType="1"/>
              </p:cNvSpPr>
              <p:nvPr/>
            </p:nvSpPr>
            <p:spPr bwMode="auto">
              <a:xfrm flipV="1">
                <a:off x="1118" y="2247"/>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94" name="Line 90"/>
              <p:cNvSpPr>
                <a:spLocks noChangeShapeType="1"/>
              </p:cNvSpPr>
              <p:nvPr/>
            </p:nvSpPr>
            <p:spPr bwMode="auto">
              <a:xfrm flipH="1" flipV="1">
                <a:off x="860" y="1341"/>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788" name="Group 91"/>
            <p:cNvGrpSpPr>
              <a:grpSpLocks/>
            </p:cNvGrpSpPr>
            <p:nvPr/>
          </p:nvGrpSpPr>
          <p:grpSpPr bwMode="auto">
            <a:xfrm>
              <a:off x="613" y="1322"/>
              <a:ext cx="857" cy="2271"/>
              <a:chOff x="613" y="1322"/>
              <a:chExt cx="857" cy="2271"/>
            </a:xfrm>
          </p:grpSpPr>
          <p:sp>
            <p:nvSpPr>
              <p:cNvPr id="159789" name="Line 92"/>
              <p:cNvSpPr>
                <a:spLocks noChangeShapeType="1"/>
              </p:cNvSpPr>
              <p:nvPr/>
            </p:nvSpPr>
            <p:spPr bwMode="auto">
              <a:xfrm flipH="1">
                <a:off x="613" y="2700"/>
                <a:ext cx="597" cy="89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90" name="Line 93"/>
              <p:cNvSpPr>
                <a:spLocks noChangeShapeType="1"/>
              </p:cNvSpPr>
              <p:nvPr/>
            </p:nvSpPr>
            <p:spPr bwMode="auto">
              <a:xfrm flipV="1">
                <a:off x="1209" y="2260"/>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91" name="Line 94"/>
              <p:cNvSpPr>
                <a:spLocks noChangeShapeType="1"/>
              </p:cNvSpPr>
              <p:nvPr/>
            </p:nvSpPr>
            <p:spPr bwMode="auto">
              <a:xfrm flipV="1">
                <a:off x="1207" y="1322"/>
                <a:ext cx="263" cy="938"/>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28" name="Group 95"/>
          <p:cNvGrpSpPr>
            <a:grpSpLocks/>
          </p:cNvGrpSpPr>
          <p:nvPr/>
        </p:nvGrpSpPr>
        <p:grpSpPr bwMode="auto">
          <a:xfrm>
            <a:off x="6396038" y="2252663"/>
            <a:ext cx="2166937" cy="3662362"/>
            <a:chOff x="673" y="1314"/>
            <a:chExt cx="1365" cy="2307"/>
          </a:xfrm>
        </p:grpSpPr>
        <p:grpSp>
          <p:nvGrpSpPr>
            <p:cNvPr id="159774" name="Group 96"/>
            <p:cNvGrpSpPr>
              <a:grpSpLocks/>
            </p:cNvGrpSpPr>
            <p:nvPr/>
          </p:nvGrpSpPr>
          <p:grpSpPr bwMode="auto">
            <a:xfrm>
              <a:off x="859" y="1317"/>
              <a:ext cx="601" cy="2304"/>
              <a:chOff x="861" y="1340"/>
              <a:chExt cx="601" cy="2304"/>
            </a:xfrm>
          </p:grpSpPr>
          <p:grpSp>
            <p:nvGrpSpPr>
              <p:cNvPr id="159779" name="Group 97"/>
              <p:cNvGrpSpPr>
                <a:grpSpLocks/>
              </p:cNvGrpSpPr>
              <p:nvPr/>
            </p:nvGrpSpPr>
            <p:grpSpPr bwMode="auto">
              <a:xfrm>
                <a:off x="1036" y="1340"/>
                <a:ext cx="426" cy="2266"/>
                <a:chOff x="1036" y="1340"/>
                <a:chExt cx="426" cy="2266"/>
              </a:xfrm>
            </p:grpSpPr>
            <p:sp>
              <p:nvSpPr>
                <p:cNvPr id="159784" name="Line 98"/>
                <p:cNvSpPr>
                  <a:spLocks noChangeShapeType="1"/>
                </p:cNvSpPr>
                <p:nvPr/>
              </p:nvSpPr>
              <p:spPr bwMode="auto">
                <a:xfrm flipH="1">
                  <a:off x="1036" y="2713"/>
                  <a:ext cx="177" cy="89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85" name="Line 99"/>
                <p:cNvSpPr>
                  <a:spLocks noChangeShapeType="1"/>
                </p:cNvSpPr>
                <p:nvPr/>
              </p:nvSpPr>
              <p:spPr bwMode="auto">
                <a:xfrm flipV="1">
                  <a:off x="1212" y="2273"/>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86" name="Line 100"/>
                <p:cNvSpPr>
                  <a:spLocks noChangeShapeType="1"/>
                </p:cNvSpPr>
                <p:nvPr/>
              </p:nvSpPr>
              <p:spPr bwMode="auto">
                <a:xfrm flipV="1">
                  <a:off x="1210" y="1340"/>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780" name="Group 101"/>
              <p:cNvGrpSpPr>
                <a:grpSpLocks/>
              </p:cNvGrpSpPr>
              <p:nvPr/>
            </p:nvGrpSpPr>
            <p:grpSpPr bwMode="auto">
              <a:xfrm>
                <a:off x="861" y="1342"/>
                <a:ext cx="590" cy="2302"/>
                <a:chOff x="861" y="1342"/>
                <a:chExt cx="590" cy="2302"/>
              </a:xfrm>
            </p:grpSpPr>
            <p:sp>
              <p:nvSpPr>
                <p:cNvPr id="159781" name="Line 102"/>
                <p:cNvSpPr>
                  <a:spLocks noChangeShapeType="1"/>
                </p:cNvSpPr>
                <p:nvPr/>
              </p:nvSpPr>
              <p:spPr bwMode="auto">
                <a:xfrm>
                  <a:off x="1120" y="2688"/>
                  <a:ext cx="331" cy="95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82" name="Line 103"/>
                <p:cNvSpPr>
                  <a:spLocks noChangeShapeType="1"/>
                </p:cNvSpPr>
                <p:nvPr/>
              </p:nvSpPr>
              <p:spPr bwMode="auto">
                <a:xfrm flipV="1">
                  <a:off x="1119" y="2248"/>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83" name="Line 104"/>
                <p:cNvSpPr>
                  <a:spLocks noChangeShapeType="1"/>
                </p:cNvSpPr>
                <p:nvPr/>
              </p:nvSpPr>
              <p:spPr bwMode="auto">
                <a:xfrm flipH="1" flipV="1">
                  <a:off x="861" y="1342"/>
                  <a:ext cx="256" cy="90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159775" name="Group 105"/>
            <p:cNvGrpSpPr>
              <a:grpSpLocks/>
            </p:cNvGrpSpPr>
            <p:nvPr/>
          </p:nvGrpSpPr>
          <p:grpSpPr bwMode="auto">
            <a:xfrm>
              <a:off x="673" y="1314"/>
              <a:ext cx="1365" cy="2286"/>
              <a:chOff x="673" y="1314"/>
              <a:chExt cx="1365" cy="2286"/>
            </a:xfrm>
          </p:grpSpPr>
          <p:sp>
            <p:nvSpPr>
              <p:cNvPr id="159776" name="Line 106"/>
              <p:cNvSpPr>
                <a:spLocks noChangeShapeType="1"/>
              </p:cNvSpPr>
              <p:nvPr/>
            </p:nvSpPr>
            <p:spPr bwMode="auto">
              <a:xfrm flipH="1">
                <a:off x="673" y="2666"/>
                <a:ext cx="654" cy="934"/>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77" name="Line 107"/>
              <p:cNvSpPr>
                <a:spLocks noChangeShapeType="1"/>
              </p:cNvSpPr>
              <p:nvPr/>
            </p:nvSpPr>
            <p:spPr bwMode="auto">
              <a:xfrm flipV="1">
                <a:off x="1326" y="2226"/>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78" name="Line 108"/>
              <p:cNvSpPr>
                <a:spLocks noChangeShapeType="1"/>
              </p:cNvSpPr>
              <p:nvPr/>
            </p:nvSpPr>
            <p:spPr bwMode="auto">
              <a:xfrm flipV="1">
                <a:off x="1324" y="1314"/>
                <a:ext cx="714" cy="912"/>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1355873" name="Group 109"/>
          <p:cNvGrpSpPr>
            <a:grpSpLocks/>
          </p:cNvGrpSpPr>
          <p:nvPr/>
        </p:nvGrpSpPr>
        <p:grpSpPr bwMode="auto">
          <a:xfrm>
            <a:off x="6410390" y="2249488"/>
            <a:ext cx="1898662" cy="3716337"/>
            <a:chOff x="855" y="1312"/>
            <a:chExt cx="1196" cy="2341"/>
          </a:xfrm>
        </p:grpSpPr>
        <p:grpSp>
          <p:nvGrpSpPr>
            <p:cNvPr id="159761" name="Group 110"/>
            <p:cNvGrpSpPr>
              <a:grpSpLocks/>
            </p:cNvGrpSpPr>
            <p:nvPr/>
          </p:nvGrpSpPr>
          <p:grpSpPr bwMode="auto">
            <a:xfrm>
              <a:off x="855" y="1314"/>
              <a:ext cx="1079" cy="2339"/>
              <a:chOff x="851" y="1301"/>
              <a:chExt cx="1079" cy="2339"/>
            </a:xfrm>
          </p:grpSpPr>
          <p:grpSp>
            <p:nvGrpSpPr>
              <p:cNvPr id="159766" name="Group 111"/>
              <p:cNvGrpSpPr>
                <a:grpSpLocks/>
              </p:cNvGrpSpPr>
              <p:nvPr/>
            </p:nvGrpSpPr>
            <p:grpSpPr bwMode="auto">
              <a:xfrm>
                <a:off x="1207" y="1301"/>
                <a:ext cx="287" cy="2339"/>
                <a:chOff x="1207" y="1301"/>
                <a:chExt cx="287" cy="2339"/>
              </a:xfrm>
            </p:grpSpPr>
            <p:sp>
              <p:nvSpPr>
                <p:cNvPr id="159771" name="Line 112"/>
                <p:cNvSpPr>
                  <a:spLocks noChangeShapeType="1"/>
                </p:cNvSpPr>
                <p:nvPr/>
              </p:nvSpPr>
              <p:spPr bwMode="auto">
                <a:xfrm>
                  <a:off x="1210" y="2674"/>
                  <a:ext cx="284" cy="96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72" name="Line 113"/>
                <p:cNvSpPr>
                  <a:spLocks noChangeShapeType="1"/>
                </p:cNvSpPr>
                <p:nvPr/>
              </p:nvSpPr>
              <p:spPr bwMode="auto">
                <a:xfrm flipV="1">
                  <a:off x="1209" y="2234"/>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73" name="Line 114"/>
                <p:cNvSpPr>
                  <a:spLocks noChangeShapeType="1"/>
                </p:cNvSpPr>
                <p:nvPr/>
              </p:nvSpPr>
              <p:spPr bwMode="auto">
                <a:xfrm flipV="1">
                  <a:off x="1207" y="1301"/>
                  <a:ext cx="252" cy="933"/>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nvGrpSpPr>
              <p:cNvPr id="159767" name="Group 115"/>
              <p:cNvGrpSpPr>
                <a:grpSpLocks/>
              </p:cNvGrpSpPr>
              <p:nvPr/>
            </p:nvGrpSpPr>
            <p:grpSpPr bwMode="auto">
              <a:xfrm>
                <a:off x="851" y="1365"/>
                <a:ext cx="1079" cy="2271"/>
                <a:chOff x="851" y="1365"/>
                <a:chExt cx="1079" cy="2271"/>
              </a:xfrm>
            </p:grpSpPr>
            <p:sp>
              <p:nvSpPr>
                <p:cNvPr id="159768" name="Line 116"/>
                <p:cNvSpPr>
                  <a:spLocks noChangeShapeType="1"/>
                </p:cNvSpPr>
                <p:nvPr/>
              </p:nvSpPr>
              <p:spPr bwMode="auto">
                <a:xfrm>
                  <a:off x="1117" y="2711"/>
                  <a:ext cx="813" cy="925"/>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69" name="Line 117"/>
                <p:cNvSpPr>
                  <a:spLocks noChangeShapeType="1"/>
                </p:cNvSpPr>
                <p:nvPr/>
              </p:nvSpPr>
              <p:spPr bwMode="auto">
                <a:xfrm flipV="1">
                  <a:off x="1116" y="2271"/>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70" name="Line 118"/>
                <p:cNvSpPr>
                  <a:spLocks noChangeShapeType="1"/>
                </p:cNvSpPr>
                <p:nvPr/>
              </p:nvSpPr>
              <p:spPr bwMode="auto">
                <a:xfrm flipH="1" flipV="1">
                  <a:off x="851" y="1365"/>
                  <a:ext cx="256" cy="906"/>
                </a:xfrm>
                <a:prstGeom prst="line">
                  <a:avLst/>
                </a:prstGeom>
                <a:noFill/>
                <a:ln w="19050">
                  <a:solidFill>
                    <a:srgbClr val="FF0000"/>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grpSp>
          <p:nvGrpSpPr>
            <p:cNvPr id="159762" name="Group 119"/>
            <p:cNvGrpSpPr>
              <a:grpSpLocks/>
            </p:cNvGrpSpPr>
            <p:nvPr/>
          </p:nvGrpSpPr>
          <p:grpSpPr bwMode="auto">
            <a:xfrm>
              <a:off x="1085" y="1312"/>
              <a:ext cx="966" cy="2307"/>
              <a:chOff x="1085" y="1312"/>
              <a:chExt cx="966" cy="2307"/>
            </a:xfrm>
          </p:grpSpPr>
          <p:sp>
            <p:nvSpPr>
              <p:cNvPr id="159763" name="Line 120"/>
              <p:cNvSpPr>
                <a:spLocks noChangeShapeType="1"/>
              </p:cNvSpPr>
              <p:nvPr/>
            </p:nvSpPr>
            <p:spPr bwMode="auto">
              <a:xfrm flipH="1">
                <a:off x="1085" y="2648"/>
                <a:ext cx="245" cy="971"/>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sp>
            <p:nvSpPr>
              <p:cNvPr id="159764" name="Line 121"/>
              <p:cNvSpPr>
                <a:spLocks noChangeShapeType="1"/>
              </p:cNvSpPr>
              <p:nvPr/>
            </p:nvSpPr>
            <p:spPr bwMode="auto">
              <a:xfrm flipV="1">
                <a:off x="1329" y="2208"/>
                <a:ext cx="0" cy="441"/>
              </a:xfrm>
              <a:prstGeom prst="line">
                <a:avLst/>
              </a:prstGeom>
              <a:noFill/>
              <a:ln w="19050">
                <a:solidFill>
                  <a:schemeClr val="hlink"/>
                </a:solidFill>
                <a:prstDash val="sysDot"/>
                <a:round/>
                <a:headEnd type="none" w="sm" len="sm"/>
                <a:tailEnd type="none" w="sm" len="sm"/>
              </a:ln>
              <a:extLst>
                <a:ext uri="{909E8E84-426E-40dd-AFC4-6F175D3DCCD1}">
                  <a14:hiddenFill xmlns:a14="http://schemas.microsoft.com/office/drawing/2010/main" xmlns="">
                    <a:noFill/>
                  </a14:hiddenFill>
                </a:ext>
              </a:extLst>
            </p:spPr>
            <p:txBody>
              <a:bodyPr/>
              <a:lstStyle/>
              <a:p>
                <a:endParaRPr lang="nb-NO"/>
              </a:p>
            </p:txBody>
          </p:sp>
          <p:sp>
            <p:nvSpPr>
              <p:cNvPr id="159765" name="Line 122"/>
              <p:cNvSpPr>
                <a:spLocks noChangeShapeType="1"/>
              </p:cNvSpPr>
              <p:nvPr/>
            </p:nvSpPr>
            <p:spPr bwMode="auto">
              <a:xfrm flipV="1">
                <a:off x="1327" y="1312"/>
                <a:ext cx="724" cy="896"/>
              </a:xfrm>
              <a:prstGeom prst="line">
                <a:avLst/>
              </a:prstGeom>
              <a:noFill/>
              <a:ln w="19050">
                <a:solidFill>
                  <a:schemeClr val="hlink"/>
                </a:solidFill>
                <a:prstDash val="sysDot"/>
                <a:round/>
                <a:headEnd type="none" w="sm" len="sm"/>
                <a:tailEnd type="triangle" w="sm" len="sm"/>
              </a:ln>
              <a:extLst>
                <a:ext uri="{909E8E84-426E-40dd-AFC4-6F175D3DCCD1}">
                  <a14:hiddenFill xmlns:a14="http://schemas.microsoft.com/office/drawing/2010/main" xmlns="">
                    <a:noFill/>
                  </a14:hiddenFill>
                </a:ext>
              </a:extLst>
            </p:spPr>
            <p:txBody>
              <a:bodyPr/>
              <a:lstStyle/>
              <a:p>
                <a:endParaRPr lang="nb-NO"/>
              </a:p>
            </p:txBody>
          </p:sp>
        </p:grpSp>
      </p:grpSp>
    </p:spTree>
    <p:extLst>
      <p:ext uri="{BB962C8B-B14F-4D97-AF65-F5344CB8AC3E}">
        <p14:creationId xmlns:p14="http://schemas.microsoft.com/office/powerpoint/2010/main" val="3446929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5779">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5779">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5779">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5779">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par>
                          <p:cTn id="21" fill="hold" nodeType="afterGroup">
                            <p:stCondLst>
                              <p:cond delay="500"/>
                            </p:stCondLst>
                            <p:childTnLst>
                              <p:par>
                                <p:cTn id="22" presetID="1" presetClass="entr" presetSubtype="0" fill="hold" nodeType="afterEffect">
                                  <p:stCondLst>
                                    <p:cond delay="500"/>
                                  </p:stCondLst>
                                  <p:childTnLst>
                                    <p:set>
                                      <p:cBhvr>
                                        <p:cTn id="23"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par>
                          <p:cTn id="24" fill="hold" nodeType="afterGroup">
                            <p:stCondLst>
                              <p:cond delay="1500"/>
                            </p:stCondLst>
                            <p:childTnLst>
                              <p:par>
                                <p:cTn id="25" presetID="1" presetClass="entr" presetSubtype="0" fill="hold" nodeType="afterEffect">
                                  <p:stCondLst>
                                    <p:cond delay="500"/>
                                  </p:stCondLst>
                                  <p:childTnLst>
                                    <p:set>
                                      <p:cBhvr>
                                        <p:cTn id="26"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par>
                          <p:cTn id="27" fill="hold" nodeType="afterGroup">
                            <p:stCondLst>
                              <p:cond delay="2500"/>
                            </p:stCondLst>
                            <p:childTnLst>
                              <p:par>
                                <p:cTn id="28" presetID="1" presetClass="entr" presetSubtype="0" fill="hold" nodeType="afterEffect">
                                  <p:stCondLst>
                                    <p:cond delay="500"/>
                                  </p:stCondLst>
                                  <p:childTnLst>
                                    <p:set>
                                      <p:cBhvr>
                                        <p:cTn id="29" dur="1" fill="hold">
                                          <p:stCondLst>
                                            <p:cond delay="499"/>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par>
                          <p:cTn id="30" fill="hold" nodeType="afterGroup">
                            <p:stCondLst>
                              <p:cond delay="3500"/>
                            </p:stCondLst>
                            <p:childTnLst>
                              <p:par>
                                <p:cTn id="31" presetID="1" presetClass="entr" presetSubtype="0" fill="hold" nodeType="afterEffect">
                                  <p:stCondLst>
                                    <p:cond delay="500"/>
                                  </p:stCondLst>
                                  <p:childTnLst>
                                    <p:set>
                                      <p:cBhvr>
                                        <p:cTn id="32" dur="1" fill="hold">
                                          <p:stCondLst>
                                            <p:cond delay="499"/>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par>
                          <p:cTn id="33" fill="hold" nodeType="afterGroup">
                            <p:stCondLst>
                              <p:cond delay="4500"/>
                            </p:stCondLst>
                            <p:childTnLst>
                              <p:par>
                                <p:cTn id="34" presetID="1" presetClass="entr" presetSubtype="0" fill="hold" nodeType="afterEffect">
                                  <p:stCondLst>
                                    <p:cond delay="500"/>
                                  </p:stCondLst>
                                  <p:childTnLst>
                                    <p:set>
                                      <p:cBhvr>
                                        <p:cTn id="35" dur="1" fill="hold">
                                          <p:stCondLst>
                                            <p:cond delay="499"/>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par>
                          <p:cTn id="36" fill="hold" nodeType="afterGroup">
                            <p:stCondLst>
                              <p:cond delay="5500"/>
                            </p:stCondLst>
                            <p:childTnLst>
                              <p:par>
                                <p:cTn id="37" presetID="1" presetClass="entr" presetSubtype="0" fill="hold" nodeType="afterEffect">
                                  <p:stCondLst>
                                    <p:cond delay="500"/>
                                  </p:stCondLst>
                                  <p:childTnLst>
                                    <p:set>
                                      <p:cBhvr>
                                        <p:cTn id="38" dur="1" fill="hold">
                                          <p:stCondLst>
                                            <p:cond delay="499"/>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par>
                          <p:cTn id="39" fill="hold" nodeType="afterGroup">
                            <p:stCondLst>
                              <p:cond delay="6500"/>
                            </p:stCondLst>
                            <p:childTnLst>
                              <p:par>
                                <p:cTn id="40" presetID="1" presetClass="entr" presetSubtype="0" fill="hold" nodeType="afterEffect">
                                  <p:stCondLst>
                                    <p:cond delay="500"/>
                                  </p:stCondLst>
                                  <p:childTnLst>
                                    <p:set>
                                      <p:cBhvr>
                                        <p:cTn id="41" dur="1" fill="hold">
                                          <p:stCondLst>
                                            <p:cond delay="499"/>
                                          </p:stCondLst>
                                        </p:cTn>
                                        <p:tgtEl>
                                          <p:spTgt spid="19"/>
                                        </p:tgtEl>
                                        <p:attrNameLst>
                                          <p:attrName>style.visibility</p:attrName>
                                        </p:attrNameLst>
                                      </p:cBhvr>
                                      <p:to>
                                        <p:strVal val="visible"/>
                                      </p:to>
                                    </p:se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par>
                          <p:cTn id="42" fill="hold" nodeType="afterGroup">
                            <p:stCondLst>
                              <p:cond delay="7500"/>
                            </p:stCondLst>
                            <p:childTnLst>
                              <p:par>
                                <p:cTn id="43" presetID="1" presetClass="entr" presetSubtype="0" fill="hold" nodeType="afterEffect">
                                  <p:stCondLst>
                                    <p:cond delay="500"/>
                                  </p:stCondLst>
                                  <p:childTnLst>
                                    <p:set>
                                      <p:cBhvr>
                                        <p:cTn id="44" dur="1" fill="hold">
                                          <p:stCondLst>
                                            <p:cond delay="499"/>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par>
                          <p:cTn id="45" fill="hold" nodeType="afterGroup">
                            <p:stCondLst>
                              <p:cond delay="8500"/>
                            </p:stCondLst>
                            <p:childTnLst>
                              <p:par>
                                <p:cTn id="46" presetID="1" presetClass="entr" presetSubtype="0" fill="hold" nodeType="afterEffect">
                                  <p:stCondLst>
                                    <p:cond delay="500"/>
                                  </p:stCondLst>
                                  <p:childTnLst>
                                    <p:set>
                                      <p:cBhvr>
                                        <p:cTn id="47" dur="1" fill="hold">
                                          <p:stCondLst>
                                            <p:cond delay="499"/>
                                          </p:stCondLst>
                                        </p:cTn>
                                        <p:tgtEl>
                                          <p:spTgt spid="25"/>
                                        </p:tgtEl>
                                        <p:attrNameLst>
                                          <p:attrName>style.visibility</p:attrName>
                                        </p:attrNameLst>
                                      </p:cBhvr>
                                      <p:to>
                                        <p:strVal val="visible"/>
                                      </p:to>
                                    </p:se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par>
                          <p:cTn id="48" fill="hold" nodeType="afterGroup">
                            <p:stCondLst>
                              <p:cond delay="9500"/>
                            </p:stCondLst>
                            <p:childTnLst>
                              <p:par>
                                <p:cTn id="49" presetID="1" presetClass="entr" presetSubtype="0" fill="hold" nodeType="afterEffect">
                                  <p:stCondLst>
                                    <p:cond delay="500"/>
                                  </p:stCondLst>
                                  <p:childTnLst>
                                    <p:set>
                                      <p:cBhvr>
                                        <p:cTn id="50" dur="1" fill="hold">
                                          <p:stCondLst>
                                            <p:cond delay="499"/>
                                          </p:stCondLst>
                                        </p:cTn>
                                        <p:tgtEl>
                                          <p:spTgt spid="28"/>
                                        </p:tgtEl>
                                        <p:attrNameLst>
                                          <p:attrName>style.visibility</p:attrName>
                                        </p:attrNameLst>
                                      </p:cBhvr>
                                      <p:to>
                                        <p:strVal val="visible"/>
                                      </p:to>
                                    </p:se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par>
                          <p:cTn id="51" fill="hold" nodeType="afterGroup">
                            <p:stCondLst>
                              <p:cond delay="10500"/>
                            </p:stCondLst>
                            <p:childTnLst>
                              <p:par>
                                <p:cTn id="52" presetID="1" presetClass="entr" presetSubtype="0" fill="hold" nodeType="afterEffect">
                                  <p:stCondLst>
                                    <p:cond delay="500"/>
                                  </p:stCondLst>
                                  <p:childTnLst>
                                    <p:set>
                                      <p:cBhvr>
                                        <p:cTn id="53" dur="1" fill="hold">
                                          <p:stCondLst>
                                            <p:cond delay="499"/>
                                          </p:stCondLst>
                                        </p:cTn>
                                        <p:tgtEl>
                                          <p:spTgt spid="13558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5779" grpId="0" build="p" bldLvl="2"/>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pPr eaLnBrk="1" hangingPunct="1"/>
            <a:r>
              <a:rPr lang="en-US"/>
              <a:t>Interleaving (Compound Striping)</a:t>
            </a:r>
          </a:p>
        </p:txBody>
      </p:sp>
      <p:sp>
        <p:nvSpPr>
          <p:cNvPr id="1357827" name="Rectangle 3"/>
          <p:cNvSpPr>
            <a:spLocks noGrp="1" noChangeArrowheads="1"/>
          </p:cNvSpPr>
          <p:nvPr>
            <p:ph type="body" idx="1"/>
          </p:nvPr>
        </p:nvSpPr>
        <p:spPr/>
        <p:txBody>
          <a:bodyPr/>
          <a:lstStyle/>
          <a:p>
            <a:pPr eaLnBrk="1" hangingPunct="1">
              <a:lnSpc>
                <a:spcPct val="90000"/>
              </a:lnSpc>
            </a:pPr>
            <a:r>
              <a:rPr lang="en-US" sz="2400" dirty="0"/>
              <a:t>Divide traditional striping group into sub-groups, e.g., </a:t>
            </a:r>
            <a:br>
              <a:rPr lang="en-US" sz="2400" dirty="0"/>
            </a:br>
            <a:r>
              <a:rPr lang="en-US" sz="2400" dirty="0">
                <a:solidFill>
                  <a:schemeClr val="folHlink"/>
                </a:solidFill>
              </a:rPr>
              <a:t>staggered striping</a:t>
            </a:r>
            <a:br>
              <a:rPr lang="en-US" sz="2400" dirty="0"/>
            </a:br>
            <a:br>
              <a:rPr lang="en-US" sz="2000" dirty="0"/>
            </a:br>
            <a:br>
              <a:rPr lang="en-US" sz="2000" dirty="0"/>
            </a:br>
            <a:br>
              <a:rPr lang="en-US" sz="2000" dirty="0"/>
            </a:br>
            <a:br>
              <a:rPr lang="en-US" sz="2000" dirty="0"/>
            </a:br>
            <a:br>
              <a:rPr lang="en-US" sz="2000" dirty="0"/>
            </a:br>
            <a:br>
              <a:rPr lang="en-US" sz="2000" dirty="0"/>
            </a:br>
            <a:endParaRPr lang="en-US" sz="2000" dirty="0"/>
          </a:p>
          <a:p>
            <a:pPr eaLnBrk="1" hangingPunct="1">
              <a:lnSpc>
                <a:spcPct val="90000"/>
              </a:lnSpc>
            </a:pPr>
            <a:r>
              <a:rPr lang="en-US" sz="2400" dirty="0"/>
              <a:t>Advantages</a:t>
            </a:r>
          </a:p>
          <a:p>
            <a:pPr lvl="1" eaLnBrk="1" hangingPunct="1">
              <a:lnSpc>
                <a:spcPct val="90000"/>
              </a:lnSpc>
            </a:pPr>
            <a:r>
              <a:rPr lang="en-US" sz="2000" dirty="0"/>
              <a:t>multiple clients can still be served in parallel</a:t>
            </a:r>
          </a:p>
          <a:p>
            <a:pPr lvl="1" eaLnBrk="1" hangingPunct="1">
              <a:lnSpc>
                <a:spcPct val="90000"/>
              </a:lnSpc>
            </a:pPr>
            <a:r>
              <a:rPr lang="en-US" sz="2000" dirty="0"/>
              <a:t>more efficient disks operations</a:t>
            </a:r>
          </a:p>
          <a:p>
            <a:pPr lvl="1" eaLnBrk="1" hangingPunct="1">
              <a:lnSpc>
                <a:spcPct val="90000"/>
              </a:lnSpc>
            </a:pPr>
            <a:r>
              <a:rPr lang="en-US" sz="2000" dirty="0"/>
              <a:t>potentially shorter response time</a:t>
            </a:r>
            <a:br>
              <a:rPr lang="en-US" sz="2000" dirty="0"/>
            </a:br>
            <a:endParaRPr lang="nb-NO" sz="2000" dirty="0"/>
          </a:p>
          <a:p>
            <a:pPr eaLnBrk="1" hangingPunct="1">
              <a:lnSpc>
                <a:spcPct val="90000"/>
              </a:lnSpc>
            </a:pPr>
            <a:r>
              <a:rPr lang="nb-NO" sz="2400" dirty="0" err="1"/>
              <a:t>Potential</a:t>
            </a:r>
            <a:r>
              <a:rPr lang="nb-NO" sz="2400" dirty="0"/>
              <a:t> </a:t>
            </a:r>
            <a:r>
              <a:rPr lang="nb-NO" sz="2400" dirty="0" err="1"/>
              <a:t>drawback/challenge</a:t>
            </a:r>
            <a:endParaRPr lang="nb-NO" sz="2400" dirty="0"/>
          </a:p>
          <a:p>
            <a:pPr lvl="1" eaLnBrk="1" hangingPunct="1">
              <a:lnSpc>
                <a:spcPct val="90000"/>
              </a:lnSpc>
            </a:pPr>
            <a:r>
              <a:rPr lang="nb-NO" sz="2000" dirty="0" err="1"/>
              <a:t>load</a:t>
            </a:r>
            <a:r>
              <a:rPr lang="nb-NO" sz="2000" dirty="0"/>
              <a:t> </a:t>
            </a:r>
            <a:r>
              <a:rPr lang="nb-NO" sz="2000" dirty="0" err="1"/>
              <a:t>balancing</a:t>
            </a:r>
            <a:r>
              <a:rPr lang="nb-NO" sz="2000" dirty="0"/>
              <a:t> (all </a:t>
            </a:r>
            <a:r>
              <a:rPr lang="nb-NO" sz="2000" dirty="0" err="1"/>
              <a:t>clients</a:t>
            </a:r>
            <a:r>
              <a:rPr lang="nb-NO" sz="2000" dirty="0"/>
              <a:t> </a:t>
            </a:r>
            <a:r>
              <a:rPr lang="nb-NO" sz="2000" dirty="0" err="1"/>
              <a:t>access</a:t>
            </a:r>
            <a:r>
              <a:rPr lang="nb-NO" sz="2000" dirty="0"/>
              <a:t> same </a:t>
            </a:r>
            <a:r>
              <a:rPr lang="nb-NO" sz="2000" dirty="0" err="1"/>
              <a:t>group</a:t>
            </a:r>
            <a:r>
              <a:rPr lang="nb-NO" sz="2000" dirty="0"/>
              <a:t>)</a:t>
            </a:r>
            <a:endParaRPr lang="en-US" sz="2000" dirty="0"/>
          </a:p>
        </p:txBody>
      </p:sp>
      <p:sp>
        <p:nvSpPr>
          <p:cNvPr id="1357828" name="AutoShape 4"/>
          <p:cNvSpPr>
            <a:spLocks noChangeArrowheads="1"/>
          </p:cNvSpPr>
          <p:nvPr/>
        </p:nvSpPr>
        <p:spPr bwMode="auto">
          <a:xfrm>
            <a:off x="2597150"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sp>
        <p:nvSpPr>
          <p:cNvPr id="1357829" name="AutoShape 5"/>
          <p:cNvSpPr>
            <a:spLocks noChangeArrowheads="1"/>
          </p:cNvSpPr>
          <p:nvPr/>
        </p:nvSpPr>
        <p:spPr bwMode="auto">
          <a:xfrm>
            <a:off x="3349625"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sp>
        <p:nvSpPr>
          <p:cNvPr id="1357830" name="AutoShape 6"/>
          <p:cNvSpPr>
            <a:spLocks noChangeArrowheads="1"/>
          </p:cNvSpPr>
          <p:nvPr/>
        </p:nvSpPr>
        <p:spPr bwMode="auto">
          <a:xfrm>
            <a:off x="4087813"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sp>
        <p:nvSpPr>
          <p:cNvPr id="1357831" name="AutoShape 7"/>
          <p:cNvSpPr>
            <a:spLocks noChangeArrowheads="1"/>
          </p:cNvSpPr>
          <p:nvPr/>
        </p:nvSpPr>
        <p:spPr bwMode="auto">
          <a:xfrm>
            <a:off x="4854575" y="1965325"/>
            <a:ext cx="635000" cy="1543050"/>
          </a:xfrm>
          <a:prstGeom prst="can">
            <a:avLst>
              <a:gd name="adj" fmla="val 60750"/>
            </a:avLst>
          </a:prstGeom>
          <a:solidFill>
            <a:srgbClr val="EAEAEA"/>
          </a:solidFill>
          <a:ln w="9525">
            <a:solidFill>
              <a:schemeClr val="tx1"/>
            </a:solidFill>
            <a:round/>
            <a:headEnd/>
            <a:tailEnd/>
          </a:ln>
        </p:spPr>
        <p:txBody>
          <a:bodyPr wrap="none" anchor="ctr"/>
          <a:lstStyle/>
          <a:p>
            <a:endParaRPr lang="nb-NO"/>
          </a:p>
        </p:txBody>
      </p:sp>
      <p:grpSp>
        <p:nvGrpSpPr>
          <p:cNvPr id="2" name="Group 8"/>
          <p:cNvGrpSpPr>
            <a:grpSpLocks/>
          </p:cNvGrpSpPr>
          <p:nvPr/>
        </p:nvGrpSpPr>
        <p:grpSpPr bwMode="auto">
          <a:xfrm>
            <a:off x="2690813" y="2299629"/>
            <a:ext cx="1200150" cy="276225"/>
            <a:chOff x="1185" y="1679"/>
            <a:chExt cx="756" cy="174"/>
          </a:xfrm>
        </p:grpSpPr>
        <p:sp>
          <p:nvSpPr>
            <p:cNvPr id="161810" name="Text Box 9"/>
            <p:cNvSpPr txBox="1">
              <a:spLocks noChangeArrowheads="1"/>
            </p:cNvSpPr>
            <p:nvPr/>
          </p:nvSpPr>
          <p:spPr bwMode="auto">
            <a:xfrm>
              <a:off x="1185" y="1680"/>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a:solidFill>
                    <a:schemeClr val="folHlink"/>
                  </a:solidFill>
                </a:rPr>
                <a:t>X</a:t>
              </a:r>
              <a:r>
                <a:rPr lang="en-US" sz="1200" baseline="-25000" dirty="0">
                  <a:solidFill>
                    <a:schemeClr val="folHlink"/>
                  </a:solidFill>
                </a:rPr>
                <a:t>0,0</a:t>
              </a:r>
            </a:p>
          </p:txBody>
        </p:sp>
        <p:sp>
          <p:nvSpPr>
            <p:cNvPr id="161811" name="Text Box 10"/>
            <p:cNvSpPr txBox="1">
              <a:spLocks noChangeArrowheads="1"/>
            </p:cNvSpPr>
            <p:nvPr/>
          </p:nvSpPr>
          <p:spPr bwMode="auto">
            <a:xfrm>
              <a:off x="1659" y="1679"/>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0,1</a:t>
              </a:r>
            </a:p>
          </p:txBody>
        </p:sp>
      </p:grpSp>
      <p:grpSp>
        <p:nvGrpSpPr>
          <p:cNvPr id="3" name="Group 11"/>
          <p:cNvGrpSpPr>
            <a:grpSpLocks/>
          </p:cNvGrpSpPr>
          <p:nvPr/>
        </p:nvGrpSpPr>
        <p:grpSpPr bwMode="auto">
          <a:xfrm>
            <a:off x="3443288" y="2523663"/>
            <a:ext cx="1184275" cy="276225"/>
            <a:chOff x="1659" y="1828"/>
            <a:chExt cx="746" cy="174"/>
          </a:xfrm>
        </p:grpSpPr>
        <p:sp>
          <p:nvSpPr>
            <p:cNvPr id="161808" name="Text Box 12"/>
            <p:cNvSpPr txBox="1">
              <a:spLocks noChangeArrowheads="1"/>
            </p:cNvSpPr>
            <p:nvPr/>
          </p:nvSpPr>
          <p:spPr bwMode="auto">
            <a:xfrm>
              <a:off x="1659" y="1829"/>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1,0</a:t>
              </a:r>
            </a:p>
          </p:txBody>
        </p:sp>
        <p:sp>
          <p:nvSpPr>
            <p:cNvPr id="161809" name="Text Box 13"/>
            <p:cNvSpPr txBox="1">
              <a:spLocks noChangeArrowheads="1"/>
            </p:cNvSpPr>
            <p:nvPr/>
          </p:nvSpPr>
          <p:spPr bwMode="auto">
            <a:xfrm>
              <a:off x="2123" y="1828"/>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1,1</a:t>
              </a:r>
            </a:p>
          </p:txBody>
        </p:sp>
      </p:grpSp>
      <p:grpSp>
        <p:nvGrpSpPr>
          <p:cNvPr id="4" name="Group 14"/>
          <p:cNvGrpSpPr>
            <a:grpSpLocks/>
          </p:cNvGrpSpPr>
          <p:nvPr/>
        </p:nvGrpSpPr>
        <p:grpSpPr bwMode="auto">
          <a:xfrm>
            <a:off x="4181475" y="2747697"/>
            <a:ext cx="1214438" cy="276225"/>
            <a:chOff x="2124" y="1966"/>
            <a:chExt cx="765" cy="174"/>
          </a:xfrm>
        </p:grpSpPr>
        <p:sp>
          <p:nvSpPr>
            <p:cNvPr id="161806" name="Text Box 15"/>
            <p:cNvSpPr txBox="1">
              <a:spLocks noChangeArrowheads="1"/>
            </p:cNvSpPr>
            <p:nvPr/>
          </p:nvSpPr>
          <p:spPr bwMode="auto">
            <a:xfrm>
              <a:off x="2124" y="1967"/>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2,0</a:t>
              </a:r>
            </a:p>
          </p:txBody>
        </p:sp>
        <p:sp>
          <p:nvSpPr>
            <p:cNvPr id="161807" name="Text Box 16"/>
            <p:cNvSpPr txBox="1">
              <a:spLocks noChangeArrowheads="1"/>
            </p:cNvSpPr>
            <p:nvPr/>
          </p:nvSpPr>
          <p:spPr bwMode="auto">
            <a:xfrm>
              <a:off x="2607" y="1966"/>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2,1</a:t>
              </a:r>
            </a:p>
          </p:txBody>
        </p:sp>
      </p:grpSp>
      <p:grpSp>
        <p:nvGrpSpPr>
          <p:cNvPr id="5" name="Group 17"/>
          <p:cNvGrpSpPr>
            <a:grpSpLocks/>
          </p:cNvGrpSpPr>
          <p:nvPr/>
        </p:nvGrpSpPr>
        <p:grpSpPr bwMode="auto">
          <a:xfrm>
            <a:off x="2690813" y="2971731"/>
            <a:ext cx="2705100" cy="276225"/>
            <a:chOff x="1185" y="2218"/>
            <a:chExt cx="1704" cy="174"/>
          </a:xfrm>
        </p:grpSpPr>
        <p:sp>
          <p:nvSpPr>
            <p:cNvPr id="161804" name="Text Box 18"/>
            <p:cNvSpPr txBox="1">
              <a:spLocks noChangeArrowheads="1"/>
            </p:cNvSpPr>
            <p:nvPr/>
          </p:nvSpPr>
          <p:spPr bwMode="auto">
            <a:xfrm>
              <a:off x="1185" y="2219"/>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a:solidFill>
                    <a:schemeClr val="folHlink"/>
                  </a:solidFill>
                </a:rPr>
                <a:t>X</a:t>
              </a:r>
              <a:r>
                <a:rPr lang="en-US" sz="1200" baseline="-25000" dirty="0">
                  <a:solidFill>
                    <a:schemeClr val="folHlink"/>
                  </a:solidFill>
                </a:rPr>
                <a:t>3,1</a:t>
              </a:r>
            </a:p>
          </p:txBody>
        </p:sp>
        <p:sp>
          <p:nvSpPr>
            <p:cNvPr id="161805" name="Text Box 19"/>
            <p:cNvSpPr txBox="1">
              <a:spLocks noChangeArrowheads="1"/>
            </p:cNvSpPr>
            <p:nvPr/>
          </p:nvSpPr>
          <p:spPr bwMode="auto">
            <a:xfrm>
              <a:off x="2607" y="2218"/>
              <a:ext cx="282"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solidFill>
                    <a:schemeClr val="folHlink"/>
                  </a:solidFill>
                </a:rPr>
                <a:t>X</a:t>
              </a:r>
              <a:r>
                <a:rPr lang="en-US" sz="1200" baseline="-25000">
                  <a:solidFill>
                    <a:schemeClr val="folHlink"/>
                  </a:solidFill>
                </a:rPr>
                <a:t>3,0</a:t>
              </a:r>
            </a:p>
          </p:txBody>
        </p:sp>
      </p:grpSp>
      <p:grpSp>
        <p:nvGrpSpPr>
          <p:cNvPr id="20" name="Group 8"/>
          <p:cNvGrpSpPr>
            <a:grpSpLocks/>
          </p:cNvGrpSpPr>
          <p:nvPr/>
        </p:nvGrpSpPr>
        <p:grpSpPr bwMode="auto">
          <a:xfrm>
            <a:off x="2694480" y="3195764"/>
            <a:ext cx="1216025" cy="280988"/>
            <a:chOff x="1185" y="1679"/>
            <a:chExt cx="766" cy="177"/>
          </a:xfrm>
        </p:grpSpPr>
        <p:sp>
          <p:nvSpPr>
            <p:cNvPr id="21" name="Text Box 9"/>
            <p:cNvSpPr txBox="1">
              <a:spLocks noChangeArrowheads="1"/>
            </p:cNvSpPr>
            <p:nvPr/>
          </p:nvSpPr>
          <p:spPr bwMode="auto">
            <a:xfrm>
              <a:off x="1185" y="1680"/>
              <a:ext cx="292" cy="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a:solidFill>
                    <a:schemeClr val="folHlink"/>
                  </a:solidFill>
                </a:rPr>
                <a:t>X</a:t>
              </a:r>
              <a:r>
                <a:rPr lang="en-US" sz="1200" baseline="-25000" dirty="0">
                  <a:solidFill>
                    <a:schemeClr val="folHlink"/>
                  </a:solidFill>
                </a:rPr>
                <a:t>4,0</a:t>
              </a:r>
            </a:p>
          </p:txBody>
        </p:sp>
        <p:sp>
          <p:nvSpPr>
            <p:cNvPr id="22" name="Text Box 10"/>
            <p:cNvSpPr txBox="1">
              <a:spLocks noChangeArrowheads="1"/>
            </p:cNvSpPr>
            <p:nvPr/>
          </p:nvSpPr>
          <p:spPr bwMode="auto">
            <a:xfrm>
              <a:off x="1659" y="1679"/>
              <a:ext cx="292" cy="1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dirty="0">
                  <a:solidFill>
                    <a:schemeClr val="folHlink"/>
                  </a:solidFill>
                </a:rPr>
                <a:t>X</a:t>
              </a:r>
              <a:r>
                <a:rPr lang="en-US" sz="1200" baseline="-25000" dirty="0">
                  <a:solidFill>
                    <a:schemeClr val="folHlink"/>
                  </a:solidFill>
                </a:rPr>
                <a:t>4,1</a:t>
              </a:r>
            </a:p>
          </p:txBody>
        </p:sp>
      </p:grpSp>
    </p:spTree>
    <p:extLst>
      <p:ext uri="{BB962C8B-B14F-4D97-AF65-F5344CB8AC3E}">
        <p14:creationId xmlns:p14="http://schemas.microsoft.com/office/powerpoint/2010/main" val="3001737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78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78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78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78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mph" presetSubtype="2" autoRev="1" fill="hold" nodeType="withEffect">
                                  <p:stCondLst>
                                    <p:cond delay="0"/>
                                  </p:stCondLst>
                                  <p:childTnLst>
                                    <p:animClr clrSpc="rgb" dir="cw">
                                      <p:cBhvr>
                                        <p:cTn id="16" dur="2000" fill="hold"/>
                                        <p:tgtEl>
                                          <p:spTgt spid="1357828"/>
                                        </p:tgtEl>
                                        <p:attrNameLst>
                                          <p:attrName>fillcolor</p:attrName>
                                        </p:attrNameLst>
                                      </p:cBhvr>
                                      <p:to>
                                        <a:srgbClr val="FF9933"/>
                                      </p:to>
                                    </p:animClr>
                                    <p:set>
                                      <p:cBhvr>
                                        <p:cTn id="17" dur="2000" fill="hold"/>
                                        <p:tgtEl>
                                          <p:spTgt spid="1357828"/>
                                        </p:tgtEl>
                                        <p:attrNameLst>
                                          <p:attrName>fill.type</p:attrName>
                                        </p:attrNameLst>
                                      </p:cBhvr>
                                      <p:to>
                                        <p:strVal val="solid"/>
                                      </p:to>
                                    </p:set>
                                    <p:set>
                                      <p:cBhvr>
                                        <p:cTn id="18" dur="2000" fill="hold"/>
                                        <p:tgtEl>
                                          <p:spTgt spid="1357828"/>
                                        </p:tgtEl>
                                        <p:attrNameLst>
                                          <p:attrName>fill.on</p:attrName>
                                        </p:attrNameLst>
                                      </p:cBhvr>
                                      <p:to>
                                        <p:strVal val="true"/>
                                      </p:to>
                                    </p:set>
                                  </p:childTnLst>
                                </p:cTn>
                              </p:par>
                              <p:par>
                                <p:cTn id="19" presetID="1" presetClass="emph" presetSubtype="2" autoRev="1" fill="hold" nodeType="withEffect">
                                  <p:stCondLst>
                                    <p:cond delay="0"/>
                                  </p:stCondLst>
                                  <p:childTnLst>
                                    <p:animClr clrSpc="rgb" dir="cw">
                                      <p:cBhvr>
                                        <p:cTn id="20" dur="2000" fill="hold"/>
                                        <p:tgtEl>
                                          <p:spTgt spid="1357829"/>
                                        </p:tgtEl>
                                        <p:attrNameLst>
                                          <p:attrName>fillcolor</p:attrName>
                                        </p:attrNameLst>
                                      </p:cBhvr>
                                      <p:to>
                                        <a:srgbClr val="FF9933"/>
                                      </p:to>
                                    </p:animClr>
                                    <p:set>
                                      <p:cBhvr>
                                        <p:cTn id="21" dur="2000" fill="hold"/>
                                        <p:tgtEl>
                                          <p:spTgt spid="1357829"/>
                                        </p:tgtEl>
                                        <p:attrNameLst>
                                          <p:attrName>fill.type</p:attrName>
                                        </p:attrNameLst>
                                      </p:cBhvr>
                                      <p:to>
                                        <p:strVal val="solid"/>
                                      </p:to>
                                    </p:set>
                                    <p:set>
                                      <p:cBhvr>
                                        <p:cTn id="22" dur="2000" fill="hold"/>
                                        <p:tgtEl>
                                          <p:spTgt spid="1357829"/>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mph" presetSubtype="2" autoRev="1" fill="hold" nodeType="withEffect">
                                  <p:stCondLst>
                                    <p:cond delay="0"/>
                                  </p:stCondLst>
                                  <p:childTnLst>
                                    <p:animClr clrSpc="rgb" dir="cw">
                                      <p:cBhvr>
                                        <p:cTn id="28" dur="2000" fill="hold"/>
                                        <p:tgtEl>
                                          <p:spTgt spid="1357829"/>
                                        </p:tgtEl>
                                        <p:attrNameLst>
                                          <p:attrName>fillcolor</p:attrName>
                                        </p:attrNameLst>
                                      </p:cBhvr>
                                      <p:to>
                                        <a:schemeClr val="accent2"/>
                                      </p:to>
                                    </p:animClr>
                                    <p:set>
                                      <p:cBhvr>
                                        <p:cTn id="29" dur="2000" fill="hold"/>
                                        <p:tgtEl>
                                          <p:spTgt spid="1357829"/>
                                        </p:tgtEl>
                                        <p:attrNameLst>
                                          <p:attrName>fill.type</p:attrName>
                                        </p:attrNameLst>
                                      </p:cBhvr>
                                      <p:to>
                                        <p:strVal val="solid"/>
                                      </p:to>
                                    </p:set>
                                    <p:set>
                                      <p:cBhvr>
                                        <p:cTn id="30" dur="2000" fill="hold"/>
                                        <p:tgtEl>
                                          <p:spTgt spid="1357829"/>
                                        </p:tgtEl>
                                        <p:attrNameLst>
                                          <p:attrName>fill.on</p:attrName>
                                        </p:attrNameLst>
                                      </p:cBhvr>
                                      <p:to>
                                        <p:strVal val="true"/>
                                      </p:to>
                                    </p:set>
                                  </p:childTnLst>
                                </p:cTn>
                              </p:par>
                              <p:par>
                                <p:cTn id="31" presetID="1" presetClass="emph" presetSubtype="2" autoRev="1" fill="hold" nodeType="withEffect">
                                  <p:stCondLst>
                                    <p:cond delay="0"/>
                                  </p:stCondLst>
                                  <p:childTnLst>
                                    <p:animClr clrSpc="rgb" dir="cw">
                                      <p:cBhvr>
                                        <p:cTn id="32" dur="2000" fill="hold"/>
                                        <p:tgtEl>
                                          <p:spTgt spid="1357830"/>
                                        </p:tgtEl>
                                        <p:attrNameLst>
                                          <p:attrName>fillcolor</p:attrName>
                                        </p:attrNameLst>
                                      </p:cBhvr>
                                      <p:to>
                                        <a:schemeClr val="accent2"/>
                                      </p:to>
                                    </p:animClr>
                                    <p:set>
                                      <p:cBhvr>
                                        <p:cTn id="33" dur="2000" fill="hold"/>
                                        <p:tgtEl>
                                          <p:spTgt spid="1357830"/>
                                        </p:tgtEl>
                                        <p:attrNameLst>
                                          <p:attrName>fill.type</p:attrName>
                                        </p:attrNameLst>
                                      </p:cBhvr>
                                      <p:to>
                                        <p:strVal val="solid"/>
                                      </p:to>
                                    </p:set>
                                    <p:set>
                                      <p:cBhvr>
                                        <p:cTn id="34" dur="2000" fill="hold"/>
                                        <p:tgtEl>
                                          <p:spTgt spid="1357830"/>
                                        </p:tgtEl>
                                        <p:attrNameLst>
                                          <p:attrName>fill.on</p:attrName>
                                        </p:attrNameLst>
                                      </p:cBhvr>
                                      <p:to>
                                        <p:strVal val="true"/>
                                      </p:to>
                                    </p:set>
                                  </p:childTnLst>
                                </p:cTn>
                              </p:par>
                            </p:childTnLst>
                          </p:cTn>
                        </p:par>
                        <p:par>
                          <p:cTn id="35" fill="hold">
                            <p:stCondLst>
                              <p:cond delay="4000"/>
                            </p:stCondLst>
                            <p:childTnLst>
                              <p:par>
                                <p:cTn id="36" presetID="1"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childTnLst>
                                </p:cTn>
                              </p:par>
                              <p:par>
                                <p:cTn id="38" presetID="1" presetClass="emph" presetSubtype="2" autoRev="1" fill="hold" nodeType="withEffect">
                                  <p:stCondLst>
                                    <p:cond delay="0"/>
                                  </p:stCondLst>
                                  <p:childTnLst>
                                    <p:animClr clrSpc="rgb" dir="cw">
                                      <p:cBhvr>
                                        <p:cTn id="39" dur="2000" fill="hold"/>
                                        <p:tgtEl>
                                          <p:spTgt spid="1357830"/>
                                        </p:tgtEl>
                                        <p:attrNameLst>
                                          <p:attrName>fillcolor</p:attrName>
                                        </p:attrNameLst>
                                      </p:cBhvr>
                                      <p:to>
                                        <a:schemeClr val="accent2"/>
                                      </p:to>
                                    </p:animClr>
                                    <p:set>
                                      <p:cBhvr>
                                        <p:cTn id="40" dur="2000" fill="hold"/>
                                        <p:tgtEl>
                                          <p:spTgt spid="1357830"/>
                                        </p:tgtEl>
                                        <p:attrNameLst>
                                          <p:attrName>fill.type</p:attrName>
                                        </p:attrNameLst>
                                      </p:cBhvr>
                                      <p:to>
                                        <p:strVal val="solid"/>
                                      </p:to>
                                    </p:set>
                                    <p:set>
                                      <p:cBhvr>
                                        <p:cTn id="41" dur="2000" fill="hold"/>
                                        <p:tgtEl>
                                          <p:spTgt spid="1357830"/>
                                        </p:tgtEl>
                                        <p:attrNameLst>
                                          <p:attrName>fill.on</p:attrName>
                                        </p:attrNameLst>
                                      </p:cBhvr>
                                      <p:to>
                                        <p:strVal val="true"/>
                                      </p:to>
                                    </p:set>
                                  </p:childTnLst>
                                </p:cTn>
                              </p:par>
                              <p:par>
                                <p:cTn id="42" presetID="1" presetClass="emph" presetSubtype="2" autoRev="1" fill="hold" nodeType="withEffect">
                                  <p:stCondLst>
                                    <p:cond delay="0"/>
                                  </p:stCondLst>
                                  <p:childTnLst>
                                    <p:animClr clrSpc="rgb" dir="cw">
                                      <p:cBhvr>
                                        <p:cTn id="43" dur="2000" fill="hold"/>
                                        <p:tgtEl>
                                          <p:spTgt spid="1357831"/>
                                        </p:tgtEl>
                                        <p:attrNameLst>
                                          <p:attrName>fillcolor</p:attrName>
                                        </p:attrNameLst>
                                      </p:cBhvr>
                                      <p:to>
                                        <a:schemeClr val="accent2"/>
                                      </p:to>
                                    </p:animClr>
                                    <p:set>
                                      <p:cBhvr>
                                        <p:cTn id="44" dur="2000" fill="hold"/>
                                        <p:tgtEl>
                                          <p:spTgt spid="1357831"/>
                                        </p:tgtEl>
                                        <p:attrNameLst>
                                          <p:attrName>fill.type</p:attrName>
                                        </p:attrNameLst>
                                      </p:cBhvr>
                                      <p:to>
                                        <p:strVal val="solid"/>
                                      </p:to>
                                    </p:set>
                                    <p:set>
                                      <p:cBhvr>
                                        <p:cTn id="45" dur="2000" fill="hold"/>
                                        <p:tgtEl>
                                          <p:spTgt spid="1357831"/>
                                        </p:tgtEl>
                                        <p:attrNameLst>
                                          <p:attrName>fill.on</p:attrName>
                                        </p:attrNameLst>
                                      </p:cBhvr>
                                      <p:to>
                                        <p:strVal val="true"/>
                                      </p:to>
                                    </p:set>
                                  </p:childTnLst>
                                </p:cTn>
                              </p:par>
                            </p:childTnLst>
                          </p:cTn>
                        </p:par>
                        <p:par>
                          <p:cTn id="46" fill="hold">
                            <p:stCondLst>
                              <p:cond delay="8000"/>
                            </p:stCondLst>
                            <p:childTnLst>
                              <p:par>
                                <p:cTn id="47" presetID="1"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mph" presetSubtype="2" autoRev="1" fill="hold" nodeType="withEffect">
                                  <p:stCondLst>
                                    <p:cond delay="0"/>
                                  </p:stCondLst>
                                  <p:childTnLst>
                                    <p:animClr clrSpc="rgb" dir="cw">
                                      <p:cBhvr>
                                        <p:cTn id="50" dur="2000" fill="hold"/>
                                        <p:tgtEl>
                                          <p:spTgt spid="1357831"/>
                                        </p:tgtEl>
                                        <p:attrNameLst>
                                          <p:attrName>fillcolor</p:attrName>
                                        </p:attrNameLst>
                                      </p:cBhvr>
                                      <p:to>
                                        <a:schemeClr val="accent2"/>
                                      </p:to>
                                    </p:animClr>
                                    <p:set>
                                      <p:cBhvr>
                                        <p:cTn id="51" dur="2000" fill="hold"/>
                                        <p:tgtEl>
                                          <p:spTgt spid="1357831"/>
                                        </p:tgtEl>
                                        <p:attrNameLst>
                                          <p:attrName>fill.type</p:attrName>
                                        </p:attrNameLst>
                                      </p:cBhvr>
                                      <p:to>
                                        <p:strVal val="solid"/>
                                      </p:to>
                                    </p:set>
                                    <p:set>
                                      <p:cBhvr>
                                        <p:cTn id="52" dur="2000" fill="hold"/>
                                        <p:tgtEl>
                                          <p:spTgt spid="1357831"/>
                                        </p:tgtEl>
                                        <p:attrNameLst>
                                          <p:attrName>fill.on</p:attrName>
                                        </p:attrNameLst>
                                      </p:cBhvr>
                                      <p:to>
                                        <p:strVal val="true"/>
                                      </p:to>
                                    </p:set>
                                  </p:childTnLst>
                                </p:cTn>
                              </p:par>
                              <p:par>
                                <p:cTn id="53" presetID="1" presetClass="emph" presetSubtype="2" autoRev="1" fill="hold" nodeType="withEffect">
                                  <p:stCondLst>
                                    <p:cond delay="0"/>
                                  </p:stCondLst>
                                  <p:childTnLst>
                                    <p:animClr clrSpc="rgb" dir="cw">
                                      <p:cBhvr>
                                        <p:cTn id="54" dur="2000" fill="hold"/>
                                        <p:tgtEl>
                                          <p:spTgt spid="1357828"/>
                                        </p:tgtEl>
                                        <p:attrNameLst>
                                          <p:attrName>fillcolor</p:attrName>
                                        </p:attrNameLst>
                                      </p:cBhvr>
                                      <p:to>
                                        <a:schemeClr val="accent2"/>
                                      </p:to>
                                    </p:animClr>
                                    <p:set>
                                      <p:cBhvr>
                                        <p:cTn id="55" dur="2000" fill="hold"/>
                                        <p:tgtEl>
                                          <p:spTgt spid="1357828"/>
                                        </p:tgtEl>
                                        <p:attrNameLst>
                                          <p:attrName>fill.type</p:attrName>
                                        </p:attrNameLst>
                                      </p:cBhvr>
                                      <p:to>
                                        <p:strVal val="solid"/>
                                      </p:to>
                                    </p:set>
                                    <p:set>
                                      <p:cBhvr>
                                        <p:cTn id="56" dur="2000" fill="hold"/>
                                        <p:tgtEl>
                                          <p:spTgt spid="1357828"/>
                                        </p:tgtEl>
                                        <p:attrNameLst>
                                          <p:attrName>fill.on</p:attrName>
                                        </p:attrNameLst>
                                      </p:cBhvr>
                                      <p:to>
                                        <p:strVal val="true"/>
                                      </p:to>
                                    </p:set>
                                  </p:childTnLst>
                                </p:cTn>
                              </p:par>
                            </p:childTnLst>
                          </p:cTn>
                        </p:par>
                        <p:par>
                          <p:cTn id="57" fill="hold">
                            <p:stCondLst>
                              <p:cond delay="12000"/>
                            </p:stCondLst>
                            <p:childTnLst>
                              <p:par>
                                <p:cTn id="58" presetID="1" presetClass="entr" presetSubtype="0"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childTnLst>
                                </p:cTn>
                              </p:par>
                              <p:par>
                                <p:cTn id="60" presetID="19" presetClass="emph" presetSubtype="0" fill="hold" grpId="1" nodeType="withEffect">
                                  <p:stCondLst>
                                    <p:cond delay="0"/>
                                  </p:stCondLst>
                                  <p:childTnLst>
                                    <p:animClr clrSpc="rgb" dir="cw">
                                      <p:cBhvr override="childStyle">
                                        <p:cTn id="61" dur="500" fill="hold"/>
                                        <p:tgtEl>
                                          <p:spTgt spid="1357829"/>
                                        </p:tgtEl>
                                        <p:attrNameLst>
                                          <p:attrName>style.color</p:attrName>
                                        </p:attrNameLst>
                                      </p:cBhvr>
                                      <p:to>
                                        <a:schemeClr val="accent2"/>
                                      </p:to>
                                    </p:animClr>
                                    <p:animClr clrSpc="rgb" dir="cw">
                                      <p:cBhvr>
                                        <p:cTn id="62" dur="500" fill="hold"/>
                                        <p:tgtEl>
                                          <p:spTgt spid="1357829"/>
                                        </p:tgtEl>
                                        <p:attrNameLst>
                                          <p:attrName>fillcolor</p:attrName>
                                        </p:attrNameLst>
                                      </p:cBhvr>
                                      <p:to>
                                        <a:schemeClr val="accent2"/>
                                      </p:to>
                                    </p:animClr>
                                    <p:set>
                                      <p:cBhvr>
                                        <p:cTn id="63" dur="500" fill="hold"/>
                                        <p:tgtEl>
                                          <p:spTgt spid="1357829"/>
                                        </p:tgtEl>
                                        <p:attrNameLst>
                                          <p:attrName>fill.type</p:attrName>
                                        </p:attrNameLst>
                                      </p:cBhvr>
                                      <p:to>
                                        <p:strVal val="solid"/>
                                      </p:to>
                                    </p:set>
                                    <p:set>
                                      <p:cBhvr>
                                        <p:cTn id="64" dur="500" fill="hold"/>
                                        <p:tgtEl>
                                          <p:spTgt spid="1357829"/>
                                        </p:tgtEl>
                                        <p:attrNameLst>
                                          <p:attrName>fill.on</p:attrName>
                                        </p:attrNameLst>
                                      </p:cBhvr>
                                      <p:to>
                                        <p:strVal val="true"/>
                                      </p:to>
                                    </p:set>
                                  </p:childTnLst>
                                </p:cTn>
                              </p:par>
                              <p:par>
                                <p:cTn id="65" presetID="19" presetClass="emph" presetSubtype="0" fill="hold" grpId="1" nodeType="withEffect">
                                  <p:stCondLst>
                                    <p:cond delay="0"/>
                                  </p:stCondLst>
                                  <p:childTnLst>
                                    <p:animClr clrSpc="rgb" dir="cw">
                                      <p:cBhvr override="childStyle">
                                        <p:cTn id="66" dur="500" fill="hold"/>
                                        <p:tgtEl>
                                          <p:spTgt spid="1357828"/>
                                        </p:tgtEl>
                                        <p:attrNameLst>
                                          <p:attrName>style.color</p:attrName>
                                        </p:attrNameLst>
                                      </p:cBhvr>
                                      <p:to>
                                        <a:schemeClr val="accent2"/>
                                      </p:to>
                                    </p:animClr>
                                    <p:animClr clrSpc="rgb" dir="cw">
                                      <p:cBhvr>
                                        <p:cTn id="67" dur="500" fill="hold"/>
                                        <p:tgtEl>
                                          <p:spTgt spid="1357828"/>
                                        </p:tgtEl>
                                        <p:attrNameLst>
                                          <p:attrName>fillcolor</p:attrName>
                                        </p:attrNameLst>
                                      </p:cBhvr>
                                      <p:to>
                                        <a:schemeClr val="accent2"/>
                                      </p:to>
                                    </p:animClr>
                                    <p:set>
                                      <p:cBhvr>
                                        <p:cTn id="68" dur="500" fill="hold"/>
                                        <p:tgtEl>
                                          <p:spTgt spid="1357828"/>
                                        </p:tgtEl>
                                        <p:attrNameLst>
                                          <p:attrName>fill.type</p:attrName>
                                        </p:attrNameLst>
                                      </p:cBhvr>
                                      <p:to>
                                        <p:strVal val="solid"/>
                                      </p:to>
                                    </p:set>
                                    <p:set>
                                      <p:cBhvr>
                                        <p:cTn id="69" dur="500" fill="hold"/>
                                        <p:tgtEl>
                                          <p:spTgt spid="1357828"/>
                                        </p:tgtEl>
                                        <p:attrNameLst>
                                          <p:attrName>fill.on</p:attrName>
                                        </p:attrNameLst>
                                      </p:cBhvr>
                                      <p:to>
                                        <p:strVal val="tru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1357827">
                                            <p:txEl>
                                              <p:pRg st="1" end="1"/>
                                            </p:txEl>
                                          </p:spTgt>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357827">
                                            <p:txEl>
                                              <p:pRg st="2" end="2"/>
                                            </p:txEl>
                                          </p:spTgt>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1357827">
                                            <p:txEl>
                                              <p:pRg st="3" end="3"/>
                                            </p:txEl>
                                          </p:spTgt>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1357827">
                                            <p:txEl>
                                              <p:pRg st="4" end="4"/>
                                            </p:txEl>
                                          </p:spTgt>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357827">
                                            <p:txEl>
                                              <p:pRg st="5" end="5"/>
                                            </p:txEl>
                                          </p:spTgt>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13578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7828" grpId="0" animBg="1"/>
      <p:bldP spid="1357828" grpId="1" animBg="1"/>
      <p:bldP spid="1357829" grpId="0" animBg="1"/>
      <p:bldP spid="1357829" grpId="1" animBg="1"/>
      <p:bldP spid="1357830" grpId="0" animBg="1"/>
      <p:bldP spid="1357831" grpId="0" animBg="1"/>
    </p:bldLst>
  </p:timing>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r>
              <a:rPr lang="en-US"/>
              <a:t>Mirroring</a:t>
            </a:r>
          </a:p>
        </p:txBody>
      </p:sp>
      <p:sp>
        <p:nvSpPr>
          <p:cNvPr id="1358851" name="Rectangle 3"/>
          <p:cNvSpPr>
            <a:spLocks noGrp="1" noChangeArrowheads="1"/>
          </p:cNvSpPr>
          <p:nvPr>
            <p:ph type="body" idx="1"/>
          </p:nvPr>
        </p:nvSpPr>
        <p:spPr/>
        <p:txBody>
          <a:bodyPr/>
          <a:lstStyle/>
          <a:p>
            <a:pPr eaLnBrk="1" hangingPunct="1">
              <a:lnSpc>
                <a:spcPct val="90000"/>
              </a:lnSpc>
            </a:pPr>
            <a:r>
              <a:rPr lang="en-US" sz="2400"/>
              <a:t>Multiple disks might do come in the situation where all requests are for one of the disks and the rest lie idle</a:t>
            </a:r>
            <a:br>
              <a:rPr lang="en-US" sz="2400"/>
            </a:br>
            <a:endParaRPr lang="en-US" sz="2400"/>
          </a:p>
          <a:p>
            <a:pPr eaLnBrk="1" hangingPunct="1">
              <a:lnSpc>
                <a:spcPct val="90000"/>
              </a:lnSpc>
            </a:pPr>
            <a:r>
              <a:rPr lang="en-US" sz="2400"/>
              <a:t>In such cases, it might make sense to have replicas of data on several disks – if we have identical disks, it is called </a:t>
            </a:r>
            <a:r>
              <a:rPr lang="en-US" sz="2400">
                <a:solidFill>
                  <a:schemeClr val="folHlink"/>
                </a:solidFill>
              </a:rPr>
              <a:t>mirroring</a:t>
            </a:r>
            <a:br>
              <a:rPr lang="en-US" sz="2400">
                <a:solidFill>
                  <a:schemeClr val="hlink"/>
                </a:solidFill>
              </a:rPr>
            </a:br>
            <a:endParaRPr lang="en-US" sz="2400">
              <a:solidFill>
                <a:schemeClr val="hlink"/>
              </a:solidFill>
            </a:endParaRPr>
          </a:p>
          <a:p>
            <a:pPr eaLnBrk="1" hangingPunct="1">
              <a:lnSpc>
                <a:spcPct val="90000"/>
              </a:lnSpc>
            </a:pPr>
            <a:r>
              <a:rPr lang="en-US" sz="2400"/>
              <a:t>Advantages</a:t>
            </a:r>
          </a:p>
          <a:p>
            <a:pPr lvl="1" eaLnBrk="1" hangingPunct="1">
              <a:lnSpc>
                <a:spcPct val="90000"/>
              </a:lnSpc>
            </a:pPr>
            <a:r>
              <a:rPr lang="en-US" sz="2000"/>
              <a:t>faster response time</a:t>
            </a:r>
          </a:p>
          <a:p>
            <a:pPr lvl="1" eaLnBrk="1" hangingPunct="1">
              <a:lnSpc>
                <a:spcPct val="90000"/>
              </a:lnSpc>
            </a:pPr>
            <a:r>
              <a:rPr lang="en-US" sz="2000"/>
              <a:t>survive crashes – fault tolerance</a:t>
            </a:r>
          </a:p>
          <a:p>
            <a:pPr lvl="1" eaLnBrk="1" hangingPunct="1">
              <a:lnSpc>
                <a:spcPct val="90000"/>
              </a:lnSpc>
            </a:pPr>
            <a:r>
              <a:rPr lang="en-US" sz="2000"/>
              <a:t>load balancing by dividing the requests for the data on the same disks equally among the mirrored disks </a:t>
            </a:r>
            <a:br>
              <a:rPr lang="en-US" sz="2000"/>
            </a:br>
            <a:endParaRPr lang="en-US" sz="2000"/>
          </a:p>
          <a:p>
            <a:pPr eaLnBrk="1" hangingPunct="1">
              <a:lnSpc>
                <a:spcPct val="90000"/>
              </a:lnSpc>
            </a:pPr>
            <a:r>
              <a:rPr lang="en-US" sz="2400"/>
              <a:t>Drawbacks</a:t>
            </a:r>
          </a:p>
          <a:p>
            <a:pPr lvl="1" eaLnBrk="1" hangingPunct="1">
              <a:lnSpc>
                <a:spcPct val="90000"/>
              </a:lnSpc>
            </a:pPr>
            <a:r>
              <a:rPr lang="en-US" sz="2000"/>
              <a:t>increases storage requirement</a:t>
            </a:r>
          </a:p>
          <a:p>
            <a:pPr lvl="1" eaLnBrk="1" hangingPunct="1">
              <a:lnSpc>
                <a:spcPct val="90000"/>
              </a:lnSpc>
            </a:pPr>
            <a:r>
              <a:rPr lang="en-US" sz="2000"/>
              <a:t>more expensive write operations</a:t>
            </a:r>
          </a:p>
        </p:txBody>
      </p:sp>
    </p:spTree>
    <p:extLst>
      <p:ext uri="{BB962C8B-B14F-4D97-AF65-F5344CB8AC3E}">
        <p14:creationId xmlns:p14="http://schemas.microsoft.com/office/powerpoint/2010/main" val="1355960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885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58851">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58851">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58851">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8851">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88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8851">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5885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8851"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pPr eaLnBrk="1" hangingPunct="1"/>
            <a:r>
              <a:rPr lang="en-US"/>
              <a:t>Redundant Array of Inexpensive Disks</a:t>
            </a:r>
          </a:p>
        </p:txBody>
      </p:sp>
      <p:sp>
        <p:nvSpPr>
          <p:cNvPr id="1360899" name="Rectangle 3"/>
          <p:cNvSpPr>
            <a:spLocks noGrp="1" noChangeArrowheads="1"/>
          </p:cNvSpPr>
          <p:nvPr>
            <p:ph type="body" idx="1"/>
          </p:nvPr>
        </p:nvSpPr>
        <p:spPr/>
        <p:txBody>
          <a:bodyPr/>
          <a:lstStyle/>
          <a:p>
            <a:pPr eaLnBrk="1" hangingPunct="1">
              <a:lnSpc>
                <a:spcPct val="80000"/>
              </a:lnSpc>
            </a:pPr>
            <a:r>
              <a:rPr lang="en-US" sz="2400" dirty="0"/>
              <a:t>The various </a:t>
            </a:r>
            <a:r>
              <a:rPr lang="en-US" sz="2400" dirty="0">
                <a:solidFill>
                  <a:schemeClr val="folHlink"/>
                </a:solidFill>
              </a:rPr>
              <a:t>RAID levels</a:t>
            </a:r>
            <a:r>
              <a:rPr lang="en-US" sz="2400" dirty="0"/>
              <a:t> define different disk organizations to achieve higher performance and more reliability</a:t>
            </a:r>
            <a:br>
              <a:rPr lang="en-US" sz="2400" dirty="0"/>
            </a:br>
            <a:endParaRPr lang="en-US" sz="900" dirty="0"/>
          </a:p>
          <a:p>
            <a:pPr lvl="1" eaLnBrk="1" hangingPunct="1">
              <a:lnSpc>
                <a:spcPct val="80000"/>
              </a:lnSpc>
            </a:pPr>
            <a:r>
              <a:rPr lang="en-US" sz="2000" dirty="0"/>
              <a:t>RAID 0 - </a:t>
            </a:r>
            <a:r>
              <a:rPr lang="en-US" sz="1400" dirty="0"/>
              <a:t>striped disk array without fault tolerance (non-redundant)</a:t>
            </a:r>
            <a:br>
              <a:rPr lang="en-US" sz="1400" dirty="0"/>
            </a:br>
            <a:endParaRPr lang="en-US" sz="1400" dirty="0"/>
          </a:p>
          <a:p>
            <a:pPr lvl="1" eaLnBrk="1" hangingPunct="1">
              <a:lnSpc>
                <a:spcPct val="80000"/>
              </a:lnSpc>
            </a:pPr>
            <a:r>
              <a:rPr lang="en-US" sz="2000" dirty="0"/>
              <a:t>RAID 1 - </a:t>
            </a:r>
            <a:r>
              <a:rPr lang="en-US" sz="1400" dirty="0"/>
              <a:t>mirroring</a:t>
            </a:r>
          </a:p>
          <a:p>
            <a:pPr lvl="1" eaLnBrk="1" hangingPunct="1">
              <a:lnSpc>
                <a:spcPct val="80000"/>
              </a:lnSpc>
            </a:pPr>
            <a:r>
              <a:rPr lang="en-US" sz="2000" dirty="0">
                <a:solidFill>
                  <a:schemeClr val="bg1">
                    <a:lumMod val="50000"/>
                  </a:schemeClr>
                </a:solidFill>
              </a:rPr>
              <a:t>RAID 2 - </a:t>
            </a:r>
            <a:r>
              <a:rPr lang="en-US" sz="1400" dirty="0">
                <a:solidFill>
                  <a:schemeClr val="bg1">
                    <a:lumMod val="50000"/>
                  </a:schemeClr>
                </a:solidFill>
              </a:rPr>
              <a:t>memory-style error correcting code (Hamming Code ECC)</a:t>
            </a:r>
          </a:p>
          <a:p>
            <a:pPr lvl="1" eaLnBrk="1" hangingPunct="1">
              <a:lnSpc>
                <a:spcPct val="80000"/>
              </a:lnSpc>
            </a:pPr>
            <a:r>
              <a:rPr lang="en-US" sz="2000" dirty="0">
                <a:solidFill>
                  <a:schemeClr val="bg1">
                    <a:lumMod val="50000"/>
                  </a:schemeClr>
                </a:solidFill>
              </a:rPr>
              <a:t>RAID 3 - </a:t>
            </a:r>
            <a:r>
              <a:rPr lang="en-US" sz="1400" dirty="0">
                <a:solidFill>
                  <a:schemeClr val="bg1">
                    <a:lumMod val="50000"/>
                  </a:schemeClr>
                </a:solidFill>
              </a:rPr>
              <a:t>bit-interleaved parity</a:t>
            </a:r>
          </a:p>
          <a:p>
            <a:pPr lvl="1" eaLnBrk="1" hangingPunct="1">
              <a:lnSpc>
                <a:spcPct val="80000"/>
              </a:lnSpc>
            </a:pPr>
            <a:r>
              <a:rPr lang="en-US" sz="2000" dirty="0"/>
              <a:t>RAID 4 - </a:t>
            </a:r>
            <a:r>
              <a:rPr lang="en-US" sz="1400" dirty="0"/>
              <a:t>block-interleaved parity</a:t>
            </a:r>
            <a:r>
              <a:rPr lang="en-US" sz="2000" dirty="0"/>
              <a:t> </a:t>
            </a:r>
          </a:p>
          <a:p>
            <a:pPr lvl="1" eaLnBrk="1" hangingPunct="1">
              <a:lnSpc>
                <a:spcPct val="80000"/>
              </a:lnSpc>
            </a:pPr>
            <a:r>
              <a:rPr lang="en-US" sz="2000" dirty="0"/>
              <a:t>RAID 5 - </a:t>
            </a:r>
            <a:r>
              <a:rPr lang="en-US" sz="1400" dirty="0"/>
              <a:t>block-interleaved distributed-parity</a:t>
            </a:r>
          </a:p>
          <a:p>
            <a:pPr lvl="1" eaLnBrk="1" hangingPunct="1">
              <a:lnSpc>
                <a:spcPct val="80000"/>
              </a:lnSpc>
            </a:pPr>
            <a:r>
              <a:rPr lang="en-US" sz="2000" dirty="0"/>
              <a:t>RAID 6 - </a:t>
            </a:r>
            <a:r>
              <a:rPr lang="en-US" sz="1400" dirty="0"/>
              <a:t>independent data disks with two independent distributed parity schemes (</a:t>
            </a:r>
            <a:r>
              <a:rPr lang="nb-NO" sz="1400" dirty="0"/>
              <a:t>P+Q </a:t>
            </a:r>
            <a:r>
              <a:rPr lang="en-US" sz="1400" dirty="0"/>
              <a:t>redundancy)</a:t>
            </a:r>
            <a:br>
              <a:rPr lang="en-US" sz="2000" dirty="0"/>
            </a:br>
            <a:br>
              <a:rPr lang="en-US" sz="2000" dirty="0"/>
            </a:br>
            <a:endParaRPr lang="en-US" sz="2000" dirty="0"/>
          </a:p>
          <a:p>
            <a:pPr lvl="1" eaLnBrk="1" hangingPunct="1">
              <a:lnSpc>
                <a:spcPct val="80000"/>
              </a:lnSpc>
            </a:pPr>
            <a:r>
              <a:rPr lang="en-US" sz="2000" dirty="0"/>
              <a:t>RAID 10	</a:t>
            </a:r>
            <a:r>
              <a:rPr lang="en-US" sz="800" dirty="0"/>
              <a:t> </a:t>
            </a:r>
            <a:r>
              <a:rPr lang="en-US" sz="700" dirty="0"/>
              <a:t>  </a:t>
            </a:r>
            <a:r>
              <a:rPr lang="en-US" sz="2000" dirty="0"/>
              <a:t>- </a:t>
            </a:r>
            <a:r>
              <a:rPr lang="en-US" sz="1400" dirty="0"/>
              <a:t>striped disk array (RAID level 0) whose segments are mirrored (RAID level 1)</a:t>
            </a:r>
          </a:p>
          <a:p>
            <a:pPr lvl="1" eaLnBrk="1" hangingPunct="1">
              <a:lnSpc>
                <a:spcPct val="80000"/>
              </a:lnSpc>
            </a:pPr>
            <a:r>
              <a:rPr lang="en-US" sz="2000" dirty="0"/>
              <a:t>RAID 0+1 - </a:t>
            </a:r>
            <a:r>
              <a:rPr lang="en-US" sz="1600" dirty="0"/>
              <a:t> </a:t>
            </a:r>
            <a:r>
              <a:rPr lang="en-US" sz="1400" dirty="0"/>
              <a:t>mirrored array (RAID level 1) whose segments are RAID 0 arrays</a:t>
            </a:r>
            <a:br>
              <a:rPr lang="en-US" sz="1400" dirty="0"/>
            </a:br>
            <a:br>
              <a:rPr lang="en-US" sz="1400" dirty="0"/>
            </a:br>
            <a:endParaRPr lang="en-US" sz="1400" dirty="0"/>
          </a:p>
          <a:p>
            <a:pPr lvl="1" eaLnBrk="1" hangingPunct="1">
              <a:lnSpc>
                <a:spcPct val="80000"/>
              </a:lnSpc>
            </a:pPr>
            <a:r>
              <a:rPr lang="en-US" sz="2000" dirty="0"/>
              <a:t>RAID 03	- </a:t>
            </a:r>
            <a:r>
              <a:rPr lang="en-US" sz="1400" dirty="0"/>
              <a:t>striped (RAID level 0) array whose segments are RAID level 3 arrays</a:t>
            </a:r>
            <a:r>
              <a:rPr lang="en-US" sz="2000" dirty="0"/>
              <a:t> </a:t>
            </a:r>
            <a:endParaRPr lang="en-US" sz="1400" dirty="0"/>
          </a:p>
          <a:p>
            <a:pPr lvl="1" eaLnBrk="1" hangingPunct="1">
              <a:lnSpc>
                <a:spcPct val="80000"/>
              </a:lnSpc>
            </a:pPr>
            <a:r>
              <a:rPr lang="en-US" sz="2000" dirty="0"/>
              <a:t>RAID 50	- </a:t>
            </a:r>
            <a:r>
              <a:rPr lang="en-US" sz="1400" dirty="0"/>
              <a:t>striped (RAID level 0) array whose segments are RAID level 5 arrays</a:t>
            </a:r>
            <a:r>
              <a:rPr lang="en-US" sz="2000" dirty="0"/>
              <a:t> </a:t>
            </a:r>
          </a:p>
          <a:p>
            <a:pPr lvl="1" eaLnBrk="1" hangingPunct="1">
              <a:lnSpc>
                <a:spcPct val="80000"/>
              </a:lnSpc>
            </a:pPr>
            <a:r>
              <a:rPr lang="en-US" sz="2000" dirty="0"/>
              <a:t>RAID 53, 51, …</a:t>
            </a:r>
          </a:p>
        </p:txBody>
      </p:sp>
    </p:spTree>
    <p:extLst>
      <p:ext uri="{BB962C8B-B14F-4D97-AF65-F5344CB8AC3E}">
        <p14:creationId xmlns:p14="http://schemas.microsoft.com/office/powerpoint/2010/main" val="39737113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6089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6089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6089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6089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6089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6089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60899">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36089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6089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6089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6089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6089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eaLnBrk="1" hangingPunct="1"/>
            <a:r>
              <a:rPr lang="en-US"/>
              <a:t>DAS vs. NAS vs. SAN??</a:t>
            </a:r>
          </a:p>
        </p:txBody>
      </p:sp>
      <p:sp>
        <p:nvSpPr>
          <p:cNvPr id="185347" name="Rectangle 3"/>
          <p:cNvSpPr>
            <a:spLocks noGrp="1" noChangeArrowheads="1"/>
          </p:cNvSpPr>
          <p:nvPr>
            <p:ph type="body" idx="1"/>
          </p:nvPr>
        </p:nvSpPr>
        <p:spPr>
          <a:xfrm>
            <a:off x="0" y="1757363"/>
            <a:ext cx="2684463" cy="4787900"/>
          </a:xfrm>
        </p:spPr>
        <p:txBody>
          <a:bodyPr/>
          <a:lstStyle/>
          <a:p>
            <a:pPr eaLnBrk="1" hangingPunct="1"/>
            <a:r>
              <a:rPr lang="en-US" sz="1600">
                <a:solidFill>
                  <a:schemeClr val="folHlink"/>
                </a:solidFill>
              </a:rPr>
              <a:t>Direct attached storage</a:t>
            </a:r>
            <a:br>
              <a:rPr lang="en-US" sz="1600"/>
            </a:br>
            <a:endParaRPr lang="en-US" sz="1600"/>
          </a:p>
          <a:p>
            <a:pPr eaLnBrk="1" hangingPunct="1"/>
            <a:r>
              <a:rPr lang="en-US" sz="1600">
                <a:solidFill>
                  <a:schemeClr val="folHlink"/>
                </a:solidFill>
              </a:rPr>
              <a:t>Network attached storage</a:t>
            </a:r>
          </a:p>
          <a:p>
            <a:pPr lvl="1" eaLnBrk="1" hangingPunct="1"/>
            <a:r>
              <a:rPr lang="en-US" sz="1400"/>
              <a:t>uses some kind of file-based protocol to attach remote devices non-transparently</a:t>
            </a:r>
          </a:p>
          <a:p>
            <a:pPr lvl="1" eaLnBrk="1" hangingPunct="1"/>
            <a:r>
              <a:rPr lang="en-US" sz="1400"/>
              <a:t>NFS, SMB, CIFS</a:t>
            </a:r>
            <a:br>
              <a:rPr lang="en-US" sz="1400"/>
            </a:br>
            <a:endParaRPr lang="en-US" sz="1400"/>
          </a:p>
          <a:p>
            <a:pPr eaLnBrk="1" hangingPunct="1"/>
            <a:r>
              <a:rPr lang="en-US" sz="1600">
                <a:solidFill>
                  <a:schemeClr val="folHlink"/>
                </a:solidFill>
              </a:rPr>
              <a:t>Storage area network</a:t>
            </a:r>
          </a:p>
          <a:p>
            <a:pPr lvl="1" eaLnBrk="1" hangingPunct="1"/>
            <a:r>
              <a:rPr lang="en-US" sz="1400"/>
              <a:t>transparently attach remote storage devices</a:t>
            </a:r>
          </a:p>
          <a:p>
            <a:pPr lvl="1" eaLnBrk="1" hangingPunct="1"/>
            <a:r>
              <a:rPr lang="en-US" sz="1400"/>
              <a:t>iSCSI (SCSI over TCP/IP), iFCP (SCSI over Fibre Channel), HyperSCSI (SCSI over Ethernet), ATA over Ethernet</a:t>
            </a:r>
          </a:p>
        </p:txBody>
      </p:sp>
      <p:pic>
        <p:nvPicPr>
          <p:cNvPr id="1398789" name="Picture 5" descr="Compingle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3025" y="1600200"/>
            <a:ext cx="6319838" cy="4940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5350" name="Rectangle 8"/>
          <p:cNvSpPr>
            <a:spLocks noChangeArrowheads="1"/>
          </p:cNvSpPr>
          <p:nvPr/>
        </p:nvSpPr>
        <p:spPr bwMode="auto">
          <a:xfrm>
            <a:off x="0" y="795338"/>
            <a:ext cx="9144000" cy="569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rIns="54000"/>
          <a:lstStyle/>
          <a:p>
            <a:pPr marL="342900" indent="-342900" eaLnBrk="1" hangingPunct="1">
              <a:spcBef>
                <a:spcPct val="20000"/>
              </a:spcBef>
              <a:buClr>
                <a:srgbClr val="FF6600"/>
              </a:buClr>
              <a:buSzPct val="120000"/>
              <a:buFont typeface="Wingdings" charset="2"/>
              <a:buChar char="§"/>
            </a:pPr>
            <a:r>
              <a:rPr lang="en-US" sz="2400" b="0"/>
              <a:t>How will the introduction of </a:t>
            </a:r>
            <a:r>
              <a:rPr lang="en-US" sz="2400"/>
              <a:t>network </a:t>
            </a:r>
            <a:br>
              <a:rPr lang="en-US" sz="2400"/>
            </a:br>
            <a:r>
              <a:rPr lang="en-US" sz="2400"/>
              <a:t>attached disks</a:t>
            </a:r>
            <a:r>
              <a:rPr lang="en-US" sz="2400" b="0"/>
              <a:t> influence storage?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Network File System (NFS) </a:t>
            </a:r>
          </a:p>
        </p:txBody>
      </p:sp>
      <p:sp>
        <p:nvSpPr>
          <p:cNvPr id="3" name="Content Placeholder 2"/>
          <p:cNvSpPr>
            <a:spLocks noGrp="1"/>
          </p:cNvSpPr>
          <p:nvPr>
            <p:ph idx="1"/>
          </p:nvPr>
        </p:nvSpPr>
        <p:spPr>
          <a:xfrm>
            <a:off x="0" y="866776"/>
            <a:ext cx="9144000" cy="571214"/>
          </a:xfrm>
        </p:spPr>
        <p:txBody>
          <a:bodyPr/>
          <a:lstStyle/>
          <a:p>
            <a:r>
              <a:rPr lang="en-US" sz="2000" dirty="0"/>
              <a:t>Distributed file system </a:t>
            </a:r>
            <a:r>
              <a:rPr lang="mr-IN" sz="2000" dirty="0"/>
              <a:t>–</a:t>
            </a:r>
            <a:r>
              <a:rPr lang="en-US" sz="2000" dirty="0"/>
              <a:t> allowing a client to access a file over a network</a:t>
            </a:r>
            <a:br>
              <a:rPr lang="en-US" sz="2000" dirty="0"/>
            </a:br>
            <a:br>
              <a:rPr lang="en-US" sz="2000" dirty="0"/>
            </a:br>
            <a:br>
              <a:rPr lang="en-US" sz="2000" dirty="0"/>
            </a:br>
            <a:br>
              <a:rPr lang="en-US" sz="2000" dirty="0"/>
            </a:br>
            <a:br>
              <a:rPr lang="en-US" sz="2000" dirty="0"/>
            </a:br>
            <a:br>
              <a:rPr lang="en-US" sz="2000" dirty="0"/>
            </a:br>
            <a:endParaRPr lang="en-US" sz="2000" dirty="0"/>
          </a:p>
        </p:txBody>
      </p:sp>
      <p:pic>
        <p:nvPicPr>
          <p:cNvPr id="6" name="Picture 5" descr="disk-storage-clipart-1.jp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146" y="4114573"/>
            <a:ext cx="416368" cy="480921"/>
          </a:xfrm>
          <a:prstGeom prst="rect">
            <a:avLst/>
          </a:prstGeom>
        </p:spPr>
      </p:pic>
      <p:sp>
        <p:nvSpPr>
          <p:cNvPr id="7" name="Rounded Rectangle 6"/>
          <p:cNvSpPr/>
          <p:nvPr/>
        </p:nvSpPr>
        <p:spPr bwMode="auto">
          <a:xfrm>
            <a:off x="286138" y="3390339"/>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local file system</a:t>
            </a:r>
          </a:p>
        </p:txBody>
      </p:sp>
      <p:sp>
        <p:nvSpPr>
          <p:cNvPr id="8" name="Rounded Rectangle 7"/>
          <p:cNvSpPr/>
          <p:nvPr/>
        </p:nvSpPr>
        <p:spPr bwMode="auto">
          <a:xfrm>
            <a:off x="286138" y="2650562"/>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virtual file system</a:t>
            </a:r>
          </a:p>
        </p:txBody>
      </p:sp>
      <p:grpSp>
        <p:nvGrpSpPr>
          <p:cNvPr id="13" name="Group 12"/>
          <p:cNvGrpSpPr/>
          <p:nvPr/>
        </p:nvGrpSpPr>
        <p:grpSpPr>
          <a:xfrm>
            <a:off x="902624" y="3747171"/>
            <a:ext cx="152400" cy="304392"/>
            <a:chOff x="4911784" y="3033422"/>
            <a:chExt cx="152400" cy="304392"/>
          </a:xfrm>
        </p:grpSpPr>
        <p:cxnSp>
          <p:nvCxnSpPr>
            <p:cNvPr id="10" name="Straight Arrow Connector 9"/>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1" name="Straight Arrow Connector 10"/>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14" name="Group 13"/>
          <p:cNvGrpSpPr/>
          <p:nvPr/>
        </p:nvGrpSpPr>
        <p:grpSpPr>
          <a:xfrm>
            <a:off x="855614" y="3028380"/>
            <a:ext cx="152400" cy="304392"/>
            <a:chOff x="4911784" y="3033422"/>
            <a:chExt cx="152400" cy="304392"/>
          </a:xfrm>
        </p:grpSpPr>
        <p:cxnSp>
          <p:nvCxnSpPr>
            <p:cNvPr id="15" name="Straight Arrow Connector 14"/>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6" name="Straight Arrow Connector 15"/>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17" name="Rounded Rectangle 16"/>
          <p:cNvSpPr/>
          <p:nvPr/>
        </p:nvSpPr>
        <p:spPr bwMode="auto">
          <a:xfrm>
            <a:off x="291605" y="1889787"/>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system call layer</a:t>
            </a:r>
          </a:p>
        </p:txBody>
      </p:sp>
      <p:grpSp>
        <p:nvGrpSpPr>
          <p:cNvPr id="18" name="Group 17"/>
          <p:cNvGrpSpPr/>
          <p:nvPr/>
        </p:nvGrpSpPr>
        <p:grpSpPr>
          <a:xfrm>
            <a:off x="861081" y="2267605"/>
            <a:ext cx="152400" cy="304392"/>
            <a:chOff x="4911784" y="3033422"/>
            <a:chExt cx="152400" cy="304392"/>
          </a:xfrm>
        </p:grpSpPr>
        <p:cxnSp>
          <p:nvCxnSpPr>
            <p:cNvPr id="19" name="Straight Arrow Connector 18"/>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0" name="Straight Arrow Connector 19"/>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21" name="Rounded Rectangle 20"/>
          <p:cNvSpPr/>
          <p:nvPr/>
        </p:nvSpPr>
        <p:spPr bwMode="auto">
          <a:xfrm>
            <a:off x="3065060" y="3385295"/>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NFS </a:t>
            </a:r>
            <a:r>
              <a:rPr lang="en-US" sz="1100" b="0" dirty="0"/>
              <a:t>c</a:t>
            </a:r>
            <a:r>
              <a:rPr kumimoji="0" lang="en-US" sz="1100" b="0" i="0" u="none" strike="noStrike" cap="none" normalizeH="0" baseline="0" dirty="0">
                <a:ln>
                  <a:noFill/>
                </a:ln>
                <a:solidFill>
                  <a:schemeClr val="tx1"/>
                </a:solidFill>
                <a:effectLst/>
                <a:latin typeface="Tahoma" pitchFamily="34" charset="0"/>
              </a:rPr>
              <a:t>lient</a:t>
            </a:r>
          </a:p>
        </p:txBody>
      </p:sp>
      <p:sp>
        <p:nvSpPr>
          <p:cNvPr id="22" name="Rounded Rectangle 21"/>
          <p:cNvSpPr/>
          <p:nvPr/>
        </p:nvSpPr>
        <p:spPr bwMode="auto">
          <a:xfrm>
            <a:off x="3065060" y="2645518"/>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virtual file system</a:t>
            </a:r>
          </a:p>
        </p:txBody>
      </p:sp>
      <p:grpSp>
        <p:nvGrpSpPr>
          <p:cNvPr id="23" name="Group 22"/>
          <p:cNvGrpSpPr/>
          <p:nvPr/>
        </p:nvGrpSpPr>
        <p:grpSpPr>
          <a:xfrm>
            <a:off x="3681547" y="3742127"/>
            <a:ext cx="152400" cy="304392"/>
            <a:chOff x="4911784" y="3033422"/>
            <a:chExt cx="152400" cy="304392"/>
          </a:xfrm>
        </p:grpSpPr>
        <p:cxnSp>
          <p:nvCxnSpPr>
            <p:cNvPr id="24" name="Straight Arrow Connector 23"/>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5" name="Straight Arrow Connector 24"/>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26" name="Group 25"/>
          <p:cNvGrpSpPr/>
          <p:nvPr/>
        </p:nvGrpSpPr>
        <p:grpSpPr>
          <a:xfrm>
            <a:off x="3681547" y="3023336"/>
            <a:ext cx="152400" cy="304392"/>
            <a:chOff x="4911784" y="3033422"/>
            <a:chExt cx="152400" cy="304392"/>
          </a:xfrm>
        </p:grpSpPr>
        <p:cxnSp>
          <p:nvCxnSpPr>
            <p:cNvPr id="27" name="Straight Arrow Connector 26"/>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8" name="Straight Arrow Connector 27"/>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29" name="Rounded Rectangle 28"/>
          <p:cNvSpPr/>
          <p:nvPr/>
        </p:nvSpPr>
        <p:spPr bwMode="auto">
          <a:xfrm>
            <a:off x="3065060" y="1884743"/>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system call layer</a:t>
            </a:r>
          </a:p>
        </p:txBody>
      </p:sp>
      <p:grpSp>
        <p:nvGrpSpPr>
          <p:cNvPr id="30" name="Group 29"/>
          <p:cNvGrpSpPr/>
          <p:nvPr/>
        </p:nvGrpSpPr>
        <p:grpSpPr>
          <a:xfrm>
            <a:off x="3681547" y="2262561"/>
            <a:ext cx="152400" cy="304392"/>
            <a:chOff x="4911784" y="3033422"/>
            <a:chExt cx="152400" cy="304392"/>
          </a:xfrm>
        </p:grpSpPr>
        <p:cxnSp>
          <p:nvCxnSpPr>
            <p:cNvPr id="31" name="Straight Arrow Connector 30"/>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2" name="Straight Arrow Connector 31"/>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33" name="Rounded Rectangle 32"/>
          <p:cNvSpPr/>
          <p:nvPr/>
        </p:nvSpPr>
        <p:spPr bwMode="auto">
          <a:xfrm>
            <a:off x="3065060" y="4125486"/>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0" dirty="0"/>
              <a:t>RPC client stub</a:t>
            </a:r>
            <a:endParaRPr kumimoji="0" lang="en-US" sz="1100" b="0" i="0" u="none" strike="noStrike" cap="none" normalizeH="0" baseline="0" dirty="0">
              <a:ln>
                <a:noFill/>
              </a:ln>
              <a:solidFill>
                <a:schemeClr val="tx1"/>
              </a:solidFill>
              <a:effectLst/>
              <a:latin typeface="Tahoma" pitchFamily="34" charset="0"/>
            </a:endParaRPr>
          </a:p>
        </p:txBody>
      </p:sp>
      <p:sp>
        <p:nvSpPr>
          <p:cNvPr id="37" name="Rounded Rectangle 36"/>
          <p:cNvSpPr/>
          <p:nvPr/>
        </p:nvSpPr>
        <p:spPr bwMode="auto">
          <a:xfrm>
            <a:off x="5988140" y="3390751"/>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NFS </a:t>
            </a:r>
            <a:r>
              <a:rPr lang="en-US" sz="1100" b="0" dirty="0"/>
              <a:t>server</a:t>
            </a:r>
            <a:endParaRPr kumimoji="0" lang="en-US" sz="1100" b="0" i="0" u="none" strike="noStrike" cap="none" normalizeH="0" baseline="0" dirty="0">
              <a:ln>
                <a:noFill/>
              </a:ln>
              <a:solidFill>
                <a:schemeClr val="tx1"/>
              </a:solidFill>
              <a:effectLst/>
              <a:latin typeface="Tahoma" pitchFamily="34" charset="0"/>
            </a:endParaRPr>
          </a:p>
        </p:txBody>
      </p:sp>
      <p:sp>
        <p:nvSpPr>
          <p:cNvPr id="38" name="Rounded Rectangle 37"/>
          <p:cNvSpPr/>
          <p:nvPr/>
        </p:nvSpPr>
        <p:spPr bwMode="auto">
          <a:xfrm>
            <a:off x="6475568" y="2650974"/>
            <a:ext cx="1889159"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virtual file system</a:t>
            </a:r>
          </a:p>
        </p:txBody>
      </p:sp>
      <p:grpSp>
        <p:nvGrpSpPr>
          <p:cNvPr id="39" name="Group 38"/>
          <p:cNvGrpSpPr/>
          <p:nvPr/>
        </p:nvGrpSpPr>
        <p:grpSpPr>
          <a:xfrm>
            <a:off x="6604627" y="3747583"/>
            <a:ext cx="152400" cy="304392"/>
            <a:chOff x="4911784" y="3033422"/>
            <a:chExt cx="152400" cy="304392"/>
          </a:xfrm>
        </p:grpSpPr>
        <p:cxnSp>
          <p:nvCxnSpPr>
            <p:cNvPr id="40" name="Straight Arrow Connector 39"/>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1" name="Straight Arrow Connector 40"/>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42" name="Group 41"/>
          <p:cNvGrpSpPr/>
          <p:nvPr/>
        </p:nvGrpSpPr>
        <p:grpSpPr>
          <a:xfrm>
            <a:off x="6604627" y="3028792"/>
            <a:ext cx="152400" cy="304392"/>
            <a:chOff x="4911784" y="3033422"/>
            <a:chExt cx="152400" cy="304392"/>
          </a:xfrm>
        </p:grpSpPr>
        <p:cxnSp>
          <p:nvCxnSpPr>
            <p:cNvPr id="43" name="Straight Arrow Connector 42"/>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4" name="Straight Arrow Connector 43"/>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49" name="Rounded Rectangle 48"/>
          <p:cNvSpPr/>
          <p:nvPr/>
        </p:nvSpPr>
        <p:spPr bwMode="auto">
          <a:xfrm>
            <a:off x="5988140" y="4130942"/>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0" dirty="0"/>
              <a:t>RPC server stub</a:t>
            </a:r>
            <a:endParaRPr kumimoji="0" lang="en-US" sz="1100" b="0" i="0" u="none" strike="noStrike" cap="none" normalizeH="0" baseline="0" dirty="0">
              <a:ln>
                <a:noFill/>
              </a:ln>
              <a:solidFill>
                <a:schemeClr val="tx1"/>
              </a:solidFill>
              <a:effectLst/>
              <a:latin typeface="Tahoma" pitchFamily="34" charset="0"/>
            </a:endParaRPr>
          </a:p>
        </p:txBody>
      </p:sp>
      <p:pic>
        <p:nvPicPr>
          <p:cNvPr id="53" name="Picture 52" descr="disk-storage-clipart-1.jp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7318" y="4120025"/>
            <a:ext cx="416368" cy="480921"/>
          </a:xfrm>
          <a:prstGeom prst="rect">
            <a:avLst/>
          </a:prstGeom>
        </p:spPr>
      </p:pic>
      <p:sp>
        <p:nvSpPr>
          <p:cNvPr id="54" name="Rounded Rectangle 53"/>
          <p:cNvSpPr/>
          <p:nvPr/>
        </p:nvSpPr>
        <p:spPr bwMode="auto">
          <a:xfrm>
            <a:off x="7522815" y="3395791"/>
            <a:ext cx="1385375" cy="304391"/>
          </a:xfrm>
          <a:prstGeom prst="round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Tahoma" pitchFamily="34" charset="0"/>
              </a:rPr>
              <a:t>local file system</a:t>
            </a:r>
          </a:p>
        </p:txBody>
      </p:sp>
      <p:grpSp>
        <p:nvGrpSpPr>
          <p:cNvPr id="56" name="Group 55"/>
          <p:cNvGrpSpPr/>
          <p:nvPr/>
        </p:nvGrpSpPr>
        <p:grpSpPr>
          <a:xfrm>
            <a:off x="8139301" y="3752623"/>
            <a:ext cx="152400" cy="304392"/>
            <a:chOff x="4911784" y="3033422"/>
            <a:chExt cx="152400" cy="304392"/>
          </a:xfrm>
        </p:grpSpPr>
        <p:cxnSp>
          <p:nvCxnSpPr>
            <p:cNvPr id="57" name="Straight Arrow Connector 56"/>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8" name="Straight Arrow Connector 57"/>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nvGrpSpPr>
          <p:cNvPr id="59" name="Group 58"/>
          <p:cNvGrpSpPr/>
          <p:nvPr/>
        </p:nvGrpSpPr>
        <p:grpSpPr>
          <a:xfrm>
            <a:off x="8092291" y="3033832"/>
            <a:ext cx="152400" cy="304392"/>
            <a:chOff x="4911784" y="3033422"/>
            <a:chExt cx="152400" cy="304392"/>
          </a:xfrm>
        </p:grpSpPr>
        <p:cxnSp>
          <p:nvCxnSpPr>
            <p:cNvPr id="60" name="Straight Arrow Connector 59"/>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1" name="Straight Arrow Connector 60"/>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63" name="Cloud Callout 62"/>
          <p:cNvSpPr/>
          <p:nvPr/>
        </p:nvSpPr>
        <p:spPr bwMode="auto">
          <a:xfrm>
            <a:off x="4198094" y="5216643"/>
            <a:ext cx="2004596" cy="934168"/>
          </a:xfrm>
          <a:prstGeom prst="cloudCallout">
            <a:avLst>
              <a:gd name="adj1" fmla="val -3898"/>
              <a:gd name="adj2" fmla="val 6762"/>
            </a:avLst>
          </a:prstGeom>
          <a:solidFill>
            <a:schemeClr val="bg1">
              <a:lumMod val="6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0" dirty="0"/>
              <a:t>network</a:t>
            </a:r>
            <a:endParaRPr kumimoji="0" lang="en-US" sz="1100" b="0" i="0" u="none" strike="noStrike" cap="none" normalizeH="0" baseline="0" dirty="0">
              <a:ln>
                <a:noFill/>
              </a:ln>
              <a:solidFill>
                <a:schemeClr val="tx1"/>
              </a:solidFill>
              <a:effectLst/>
            </a:endParaRPr>
          </a:p>
        </p:txBody>
      </p:sp>
      <p:grpSp>
        <p:nvGrpSpPr>
          <p:cNvPr id="64" name="Group 63"/>
          <p:cNvGrpSpPr/>
          <p:nvPr/>
        </p:nvGrpSpPr>
        <p:grpSpPr>
          <a:xfrm>
            <a:off x="3676522" y="4503295"/>
            <a:ext cx="152400" cy="304392"/>
            <a:chOff x="4911784" y="3033422"/>
            <a:chExt cx="152400" cy="304392"/>
          </a:xfrm>
        </p:grpSpPr>
        <p:cxnSp>
          <p:nvCxnSpPr>
            <p:cNvPr id="65" name="Straight Arrow Connector 64"/>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66" name="Straight Arrow Connector 65"/>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67" name="Rounded Rectangle 66"/>
          <p:cNvSpPr/>
          <p:nvPr/>
        </p:nvSpPr>
        <p:spPr bwMode="auto">
          <a:xfrm>
            <a:off x="3060035" y="4886654"/>
            <a:ext cx="1385375" cy="304391"/>
          </a:xfrm>
          <a:prstGeom prst="round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0" dirty="0"/>
              <a:t>UDP,TCP / IP</a:t>
            </a:r>
            <a:endParaRPr kumimoji="0" lang="en-US" sz="1100" b="0" i="0" u="none" strike="noStrike" cap="none" normalizeH="0" baseline="0" dirty="0">
              <a:ln>
                <a:noFill/>
              </a:ln>
              <a:solidFill>
                <a:schemeClr val="tx1"/>
              </a:solidFill>
              <a:effectLst/>
              <a:latin typeface="Tahoma" pitchFamily="34" charset="0"/>
            </a:endParaRPr>
          </a:p>
        </p:txBody>
      </p:sp>
      <p:grpSp>
        <p:nvGrpSpPr>
          <p:cNvPr id="68" name="Group 67"/>
          <p:cNvGrpSpPr/>
          <p:nvPr/>
        </p:nvGrpSpPr>
        <p:grpSpPr>
          <a:xfrm>
            <a:off x="6599602" y="4508751"/>
            <a:ext cx="152400" cy="304392"/>
            <a:chOff x="4911784" y="3033422"/>
            <a:chExt cx="152400" cy="304392"/>
          </a:xfrm>
        </p:grpSpPr>
        <p:cxnSp>
          <p:nvCxnSpPr>
            <p:cNvPr id="69" name="Straight Arrow Connector 68"/>
            <p:cNvCxnSpPr/>
            <p:nvPr/>
          </p:nvCxnSpPr>
          <p:spPr bwMode="auto">
            <a:xfrm>
              <a:off x="49117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70" name="Straight Arrow Connector 69"/>
            <p:cNvCxnSpPr/>
            <p:nvPr/>
          </p:nvCxnSpPr>
          <p:spPr bwMode="auto">
            <a:xfrm flipV="1">
              <a:off x="5064184" y="3033422"/>
              <a:ext cx="0" cy="30439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
        <p:nvSpPr>
          <p:cNvPr id="71" name="Rounded Rectangle 70"/>
          <p:cNvSpPr/>
          <p:nvPr/>
        </p:nvSpPr>
        <p:spPr bwMode="auto">
          <a:xfrm>
            <a:off x="5983115" y="4892110"/>
            <a:ext cx="1385375" cy="304391"/>
          </a:xfrm>
          <a:prstGeom prst="roundRect">
            <a:avLst/>
          </a:prstGeom>
          <a:solidFill>
            <a:schemeClr val="bg1">
              <a:lumMod val="6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100" b="0" dirty="0"/>
              <a:t>UDP,TCP / IP</a:t>
            </a:r>
            <a:endParaRPr kumimoji="0" lang="en-US" sz="1100" b="0" i="0" u="none" strike="noStrike" cap="none" normalizeH="0" baseline="0" dirty="0">
              <a:ln>
                <a:noFill/>
              </a:ln>
              <a:solidFill>
                <a:schemeClr val="tx1"/>
              </a:solidFill>
              <a:effectLst/>
              <a:latin typeface="Tahoma" pitchFamily="34" charset="0"/>
            </a:endParaRPr>
          </a:p>
        </p:txBody>
      </p:sp>
      <p:sp>
        <p:nvSpPr>
          <p:cNvPr id="88" name="Left-Up Arrow 87"/>
          <p:cNvSpPr/>
          <p:nvPr/>
        </p:nvSpPr>
        <p:spPr bwMode="auto">
          <a:xfrm rot="5400000">
            <a:off x="3662835" y="5311113"/>
            <a:ext cx="440801" cy="440843"/>
          </a:xfrm>
          <a:prstGeom prst="leftUpArrow">
            <a:avLst>
              <a:gd name="adj1" fmla="val 9848"/>
              <a:gd name="adj2" fmla="val 18182"/>
              <a:gd name="adj3" fmla="val 20455"/>
            </a:avLst>
          </a:prstGeom>
          <a:solidFill>
            <a:srgbClr val="A6A6A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90" name="Left-Up Arrow 89"/>
          <p:cNvSpPr/>
          <p:nvPr/>
        </p:nvSpPr>
        <p:spPr bwMode="auto">
          <a:xfrm>
            <a:off x="6281622" y="5311134"/>
            <a:ext cx="440801" cy="440843"/>
          </a:xfrm>
          <a:prstGeom prst="leftUpArrow">
            <a:avLst>
              <a:gd name="adj1" fmla="val 9848"/>
              <a:gd name="adj2" fmla="val 18182"/>
              <a:gd name="adj3" fmla="val 20455"/>
            </a:avLst>
          </a:prstGeom>
          <a:solidFill>
            <a:srgbClr val="A6A6A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pic>
        <p:nvPicPr>
          <p:cNvPr id="62" name="Picture 61" descr="240_F_95634124_ticAi4oZV4gHnVVOK5KbhA29SJnypKGY.jpg"/>
          <p:cNvPicPr>
            <a:picLocks noChangeAspect="1"/>
          </p:cNvPicPr>
          <p:nvPr/>
        </p:nvPicPr>
        <p:blipFill rotWithShape="1">
          <a:blip r:embed="rId4">
            <a:extLst>
              <a:ext uri="{28A0092B-C50C-407E-A947-70E740481C1C}">
                <a14:useLocalDpi xmlns:a14="http://schemas.microsoft.com/office/drawing/2010/main" val="0"/>
              </a:ext>
            </a:extLst>
          </a:blip>
          <a:srcRect l="24103" t="27272" r="24935" b="26928"/>
          <a:stretch/>
        </p:blipFill>
        <p:spPr>
          <a:xfrm>
            <a:off x="2117756" y="2771014"/>
            <a:ext cx="560589" cy="503821"/>
          </a:xfrm>
          <a:prstGeom prst="rect">
            <a:avLst/>
          </a:prstGeom>
        </p:spPr>
      </p:pic>
      <p:sp>
        <p:nvSpPr>
          <p:cNvPr id="4" name="TextBox 3"/>
          <p:cNvSpPr txBox="1"/>
          <p:nvPr/>
        </p:nvSpPr>
        <p:spPr>
          <a:xfrm>
            <a:off x="648560" y="1323977"/>
            <a:ext cx="605980" cy="307777"/>
          </a:xfrm>
          <a:prstGeom prst="rect">
            <a:avLst/>
          </a:prstGeom>
          <a:noFill/>
        </p:spPr>
        <p:txBody>
          <a:bodyPr wrap="none" rtlCol="0">
            <a:spAutoFit/>
          </a:bodyPr>
          <a:lstStyle/>
          <a:p>
            <a:r>
              <a:rPr lang="en-US" sz="1400" dirty="0">
                <a:solidFill>
                  <a:srgbClr val="0000FF"/>
                </a:solidFill>
              </a:rPr>
              <a:t>local</a:t>
            </a:r>
          </a:p>
        </p:txBody>
      </p:sp>
      <p:sp>
        <p:nvSpPr>
          <p:cNvPr id="72" name="TextBox 71"/>
          <p:cNvSpPr txBox="1"/>
          <p:nvPr/>
        </p:nvSpPr>
        <p:spPr>
          <a:xfrm>
            <a:off x="4786893" y="1323977"/>
            <a:ext cx="1783311" cy="307777"/>
          </a:xfrm>
          <a:prstGeom prst="rect">
            <a:avLst/>
          </a:prstGeom>
          <a:noFill/>
        </p:spPr>
        <p:txBody>
          <a:bodyPr wrap="none" rtlCol="0">
            <a:spAutoFit/>
          </a:bodyPr>
          <a:lstStyle/>
          <a:p>
            <a:r>
              <a:rPr lang="en-US" sz="1400" dirty="0">
                <a:solidFill>
                  <a:srgbClr val="0000FF"/>
                </a:solidFill>
              </a:rPr>
              <a:t>network attached</a:t>
            </a:r>
          </a:p>
        </p:txBody>
      </p:sp>
    </p:spTree>
    <p:extLst>
      <p:ext uri="{BB962C8B-B14F-4D97-AF65-F5344CB8AC3E}">
        <p14:creationId xmlns:p14="http://schemas.microsoft.com/office/powerpoint/2010/main" val="30128930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93896" name="Group 232"/>
          <p:cNvGraphicFramePr>
            <a:graphicFrameLocks noGrp="1"/>
          </p:cNvGraphicFramePr>
          <p:nvPr>
            <p:ph sz="half" idx="2"/>
            <p:extLst>
              <p:ext uri="{D42A27DB-BD31-4B8C-83A1-F6EECF244321}">
                <p14:modId xmlns:p14="http://schemas.microsoft.com/office/powerpoint/2010/main" val="4167140650"/>
              </p:ext>
            </p:extLst>
          </p:nvPr>
        </p:nvGraphicFramePr>
        <p:xfrm>
          <a:off x="57972" y="2574039"/>
          <a:ext cx="9031288" cy="3985183"/>
        </p:xfrm>
        <a:graphic>
          <a:graphicData uri="http://schemas.openxmlformats.org/drawingml/2006/table">
            <a:tbl>
              <a:tblPr/>
              <a:tblGrid>
                <a:gridCol w="3300513">
                  <a:extLst>
                    <a:ext uri="{9D8B030D-6E8A-4147-A177-3AD203B41FA5}">
                      <a16:colId xmlns:a16="http://schemas.microsoft.com/office/drawing/2014/main" val="20000"/>
                    </a:ext>
                  </a:extLst>
                </a:gridCol>
                <a:gridCol w="1259432">
                  <a:extLst>
                    <a:ext uri="{9D8B030D-6E8A-4147-A177-3AD203B41FA5}">
                      <a16:colId xmlns:a16="http://schemas.microsoft.com/office/drawing/2014/main" val="20001"/>
                    </a:ext>
                  </a:extLst>
                </a:gridCol>
                <a:gridCol w="1679242">
                  <a:extLst>
                    <a:ext uri="{9D8B030D-6E8A-4147-A177-3AD203B41FA5}">
                      <a16:colId xmlns:a16="http://schemas.microsoft.com/office/drawing/2014/main" val="20002"/>
                    </a:ext>
                  </a:extLst>
                </a:gridCol>
                <a:gridCol w="1710729">
                  <a:extLst>
                    <a:ext uri="{9D8B030D-6E8A-4147-A177-3AD203B41FA5}">
                      <a16:colId xmlns:a16="http://schemas.microsoft.com/office/drawing/2014/main" val="20003"/>
                    </a:ext>
                  </a:extLst>
                </a:gridCol>
                <a:gridCol w="1081372">
                  <a:extLst>
                    <a:ext uri="{9D8B030D-6E8A-4147-A177-3AD203B41FA5}">
                      <a16:colId xmlns:a16="http://schemas.microsoft.com/office/drawing/2014/main" val="20004"/>
                    </a:ext>
                  </a:extLst>
                </a:gridCol>
              </a:tblGrid>
              <a:tr h="480491">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100" b="0" i="0" u="none" strike="noStrike" cap="none" normalizeH="0" baseline="0" dirty="0">
                        <a:ln>
                          <a:noFill/>
                        </a:ln>
                        <a:solidFill>
                          <a:schemeClr val="tx1"/>
                        </a:solidFill>
                        <a:effectLst/>
                        <a:latin typeface="Tahoma"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Storage </a:t>
                      </a:r>
                      <a:r>
                        <a:rPr kumimoji="0" lang="en-US" sz="1200" b="1" i="0" u="none" strike="noStrike" cap="none" normalizeH="0" baseline="0" dirty="0" err="1">
                          <a:ln>
                            <a:noFill/>
                          </a:ln>
                          <a:solidFill>
                            <a:schemeClr val="tx1"/>
                          </a:solidFill>
                          <a:effectLst/>
                          <a:latin typeface="Tahoma" charset="0"/>
                        </a:rPr>
                        <a:t>capasity</a:t>
                      </a:r>
                      <a:r>
                        <a:rPr kumimoji="0" lang="en-US" sz="1200" b="1" i="0" u="none" strike="noStrike" cap="none" normalizeH="0" baseline="0" dirty="0">
                          <a:ln>
                            <a:noFill/>
                          </a:ln>
                          <a:solidFill>
                            <a:schemeClr val="tx1"/>
                          </a:solidFill>
                          <a:effectLst/>
                          <a:latin typeface="Tahoma" charset="0"/>
                        </a:rPr>
                        <a:t> (GB)</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Average (seek) time / latency (ms)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Sustained transfer rate (</a:t>
                      </a:r>
                      <a:r>
                        <a:rPr kumimoji="0" lang="en-US" sz="1200" b="1" i="0" u="none" strike="noStrike" cap="none" normalizeH="0" baseline="0" dirty="0" err="1">
                          <a:ln>
                            <a:noFill/>
                          </a:ln>
                          <a:solidFill>
                            <a:schemeClr val="tx1"/>
                          </a:solidFill>
                          <a:effectLst/>
                          <a:latin typeface="Tahoma" charset="0"/>
                        </a:rPr>
                        <a:t>MBps</a:t>
                      </a:r>
                      <a:r>
                        <a:rPr kumimoji="0" lang="en-US" sz="1200" b="1" i="0" u="none" strike="noStrike" cap="none" normalizeH="0" baseline="0" dirty="0">
                          <a:ln>
                            <a:noFill/>
                          </a:ln>
                          <a:solidFill>
                            <a:schemeClr val="tx1"/>
                          </a:solidFill>
                          <a:effectLst/>
                          <a:latin typeface="Tahoma" charset="0"/>
                        </a:rPr>
                        <a: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Interface (</a:t>
                      </a:r>
                      <a:r>
                        <a:rPr kumimoji="0" lang="en-US" sz="1200" b="1" i="0" u="none" strike="noStrike" cap="none" normalizeH="0" baseline="0" dirty="0" err="1">
                          <a:ln>
                            <a:noFill/>
                          </a:ln>
                          <a:solidFill>
                            <a:schemeClr val="tx1"/>
                          </a:solidFill>
                          <a:effectLst/>
                          <a:latin typeface="Tahoma" charset="0"/>
                        </a:rPr>
                        <a:t>Gbps</a:t>
                      </a:r>
                      <a:r>
                        <a:rPr kumimoji="0" lang="en-US" sz="1200" b="1" i="0" u="none" strike="noStrike" cap="none" normalizeH="0" baseline="0" dirty="0">
                          <a:ln>
                            <a:noFill/>
                          </a:ln>
                          <a:solidFill>
                            <a:schemeClr val="tx1"/>
                          </a:solidFill>
                          <a:effectLst/>
                          <a:latin typeface="Tahoma"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03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Seagate Cheetah X15.6 (3.5 inch)</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450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hlink"/>
                          </a:solidFill>
                          <a:effectLst/>
                          <a:latin typeface="Tahoma" charset="0"/>
                        </a:rPr>
                        <a:t>3.4</a:t>
                      </a:r>
                      <a:r>
                        <a:rPr kumimoji="0" lang="en-US" sz="1400" b="0" i="0" u="none" strike="noStrike" cap="none" normalizeH="0" baseline="0" dirty="0">
                          <a:ln>
                            <a:noFill/>
                          </a:ln>
                          <a:solidFill>
                            <a:schemeClr val="tx1"/>
                          </a:solidFill>
                          <a:effectLst/>
                          <a:latin typeface="Tahoma" charset="0"/>
                        </a:rPr>
                        <a:t> </a:t>
                      </a:r>
                      <a:br>
                        <a:rPr kumimoji="0" lang="en-US" sz="1400" b="0" i="0" u="none" strike="noStrike" cap="none" normalizeH="0" baseline="0" dirty="0">
                          <a:ln>
                            <a:noFill/>
                          </a:ln>
                          <a:solidFill>
                            <a:schemeClr val="tx1"/>
                          </a:solidFill>
                          <a:effectLst/>
                          <a:latin typeface="Tahoma" charset="0"/>
                        </a:rPr>
                      </a:br>
                      <a:r>
                        <a:rPr kumimoji="0" lang="en-US" sz="1200" b="0" i="0" u="none" strike="noStrike" cap="none" normalizeH="0" baseline="0" dirty="0">
                          <a:ln>
                            <a:noFill/>
                          </a:ln>
                          <a:solidFill>
                            <a:schemeClr val="tx1"/>
                          </a:solidFill>
                          <a:effectLst/>
                          <a:latin typeface="Tahoma" charset="0"/>
                        </a:rPr>
                        <a:t>(track to track 0.2)</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hlink"/>
                          </a:solidFill>
                          <a:effectLst/>
                          <a:latin typeface="Tahoma" charset="0"/>
                        </a:rPr>
                        <a:t>110</a:t>
                      </a:r>
                      <a:r>
                        <a:rPr kumimoji="0" lang="en-US" sz="1400" b="0" i="0" u="none" strike="noStrike" cap="none" normalizeH="0" baseline="0" dirty="0">
                          <a:ln>
                            <a:noFill/>
                          </a:ln>
                          <a:solidFill>
                            <a:schemeClr val="tx1"/>
                          </a:solidFill>
                          <a:effectLst/>
                          <a:latin typeface="Tahoma" charset="0"/>
                        </a:rPr>
                        <a:t> - </a:t>
                      </a:r>
                      <a:r>
                        <a:rPr kumimoji="0" lang="en-US" sz="1400" b="1" i="0" u="none" strike="noStrike" cap="none" normalizeH="0" baseline="0" dirty="0">
                          <a:ln>
                            <a:noFill/>
                          </a:ln>
                          <a:solidFill>
                            <a:schemeClr val="tx1"/>
                          </a:solidFill>
                          <a:effectLst/>
                          <a:latin typeface="Tahoma" charset="0"/>
                        </a:rPr>
                        <a:t>171</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SAS (3)</a:t>
                      </a:r>
                      <a:br>
                        <a:rPr kumimoji="0" lang="en-US" sz="1400" b="0" i="0" u="none" strike="noStrike" cap="none" normalizeH="0" baseline="0" dirty="0">
                          <a:ln>
                            <a:noFill/>
                          </a:ln>
                          <a:solidFill>
                            <a:schemeClr val="tx1"/>
                          </a:solidFill>
                          <a:effectLst/>
                          <a:latin typeface="Tahoma" charset="0"/>
                        </a:rPr>
                      </a:br>
                      <a:r>
                        <a:rPr kumimoji="0" lang="en-US" sz="1400" b="0" i="0" u="none" strike="noStrike" cap="none" normalizeH="0" baseline="0" dirty="0">
                          <a:ln>
                            <a:noFill/>
                          </a:ln>
                          <a:solidFill>
                            <a:schemeClr val="tx1"/>
                          </a:solidFill>
                          <a:effectLst/>
                          <a:latin typeface="Tahoma" charset="0"/>
                        </a:rPr>
                        <a:t>FC (4)</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54856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Seagate </a:t>
                      </a:r>
                      <a:r>
                        <a:rPr kumimoji="0" lang="en-US" sz="1400" b="1" i="0" u="none" strike="noStrike" cap="none" normalizeH="0" baseline="0" dirty="0" err="1">
                          <a:ln>
                            <a:noFill/>
                          </a:ln>
                          <a:solidFill>
                            <a:schemeClr val="tx1"/>
                          </a:solidFill>
                          <a:effectLst/>
                          <a:latin typeface="Tahoma" charset="0"/>
                        </a:rPr>
                        <a:t>Savvio</a:t>
                      </a:r>
                      <a:r>
                        <a:rPr kumimoji="0" lang="en-US" sz="1400" b="1" i="0" u="none" strike="noStrike" cap="none" normalizeH="0" baseline="0" dirty="0">
                          <a:ln>
                            <a:noFill/>
                          </a:ln>
                          <a:solidFill>
                            <a:schemeClr val="tx1"/>
                          </a:solidFill>
                          <a:effectLst/>
                          <a:latin typeface="Tahoma" charset="0"/>
                        </a:rPr>
                        <a:t> 15K (2.5 inch)</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a:ln>
                            <a:noFill/>
                          </a:ln>
                          <a:solidFill>
                            <a:schemeClr val="tx1"/>
                          </a:solidFill>
                          <a:effectLst/>
                          <a:latin typeface="Tahoma" charset="0"/>
                        </a:rPr>
                        <a:t>73</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hlink"/>
                          </a:solidFill>
                          <a:effectLst/>
                          <a:latin typeface="Tahoma" charset="0"/>
                        </a:rPr>
                        <a:t>2.9</a:t>
                      </a:r>
                      <a:r>
                        <a:rPr kumimoji="0" lang="en-US" sz="1400" b="0" i="0" u="none" strike="noStrike" cap="none" normalizeH="0" baseline="0" dirty="0">
                          <a:ln>
                            <a:noFill/>
                          </a:ln>
                          <a:solidFill>
                            <a:schemeClr val="tx1"/>
                          </a:solidFill>
                          <a:effectLst/>
                          <a:latin typeface="Tahoma" charset="0"/>
                        </a:rPr>
                        <a:t> </a:t>
                      </a:r>
                      <a:br>
                        <a:rPr kumimoji="0" lang="en-US" sz="1400" b="0" i="0" u="none" strike="noStrike" cap="none" normalizeH="0" baseline="0" dirty="0">
                          <a:ln>
                            <a:noFill/>
                          </a:ln>
                          <a:solidFill>
                            <a:schemeClr val="tx1"/>
                          </a:solidFill>
                          <a:effectLst/>
                          <a:latin typeface="Tahoma" charset="0"/>
                        </a:rPr>
                      </a:br>
                      <a:r>
                        <a:rPr kumimoji="0" lang="en-US" sz="1200" b="0" i="0" u="none" strike="noStrike" cap="none" normalizeH="0" baseline="0" dirty="0">
                          <a:ln>
                            <a:noFill/>
                          </a:ln>
                          <a:solidFill>
                            <a:schemeClr val="tx1"/>
                          </a:solidFill>
                          <a:effectLst/>
                          <a:latin typeface="Tahoma" charset="0"/>
                        </a:rPr>
                        <a:t>(track to track 0.2)</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hlink"/>
                          </a:solidFill>
                          <a:effectLst/>
                          <a:latin typeface="Tahoma" charset="0"/>
                        </a:rPr>
                        <a:t>29</a:t>
                      </a:r>
                      <a:r>
                        <a:rPr kumimoji="0" lang="en-US" sz="1400" b="0" i="0" u="none" strike="noStrike" cap="none" normalizeH="0" baseline="0" dirty="0">
                          <a:ln>
                            <a:noFill/>
                          </a:ln>
                          <a:solidFill>
                            <a:schemeClr val="tx1"/>
                          </a:solidFill>
                          <a:effectLst/>
                          <a:latin typeface="Tahoma" charset="0"/>
                        </a:rPr>
                        <a:t> - </a:t>
                      </a:r>
                      <a:r>
                        <a:rPr kumimoji="0" lang="en-US" sz="1400" b="1" i="0" u="none" strike="noStrike" cap="none" normalizeH="0" baseline="0" dirty="0">
                          <a:ln>
                            <a:noFill/>
                          </a:ln>
                          <a:solidFill>
                            <a:schemeClr val="tx1"/>
                          </a:solidFill>
                          <a:effectLst/>
                          <a:latin typeface="Tahoma" charset="0"/>
                        </a:rPr>
                        <a:t>112</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SAS (3)</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54856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err="1">
                          <a:ln>
                            <a:noFill/>
                          </a:ln>
                          <a:solidFill>
                            <a:schemeClr val="tx1"/>
                          </a:solidFill>
                          <a:effectLst/>
                          <a:latin typeface="Tahoma" charset="0"/>
                        </a:rPr>
                        <a:t>Sagate</a:t>
                      </a:r>
                      <a:r>
                        <a:rPr kumimoji="0" lang="en-US" sz="1400" b="1" i="0" u="none" strike="noStrike" cap="none" normalizeH="0" baseline="0" dirty="0">
                          <a:ln>
                            <a:noFill/>
                          </a:ln>
                          <a:solidFill>
                            <a:schemeClr val="tx1"/>
                          </a:solidFill>
                          <a:effectLst/>
                          <a:latin typeface="Tahoma" charset="0"/>
                        </a:rPr>
                        <a:t> Barracuda Pro</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rgbClr val="008000"/>
                          </a:solidFill>
                          <a:effectLst/>
                          <a:latin typeface="Tahoma" charset="0"/>
                        </a:rPr>
                        <a:t>14000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hlink"/>
                          </a:solidFill>
                          <a:effectLst/>
                          <a:latin typeface="Tahoma" charset="0"/>
                        </a:rPr>
                        <a:t>8.5</a:t>
                      </a:r>
                      <a:r>
                        <a:rPr kumimoji="0" lang="en-US" sz="1400" b="0" i="0" u="none" strike="noStrike" cap="none" normalizeH="0" baseline="0" dirty="0">
                          <a:ln>
                            <a:noFill/>
                          </a:ln>
                          <a:solidFill>
                            <a:schemeClr val="tx1"/>
                          </a:solidFill>
                          <a:effectLst/>
                          <a:latin typeface="Tahoma" charset="0"/>
                        </a:rPr>
                        <a:t> </a:t>
                      </a:r>
                      <a:br>
                        <a:rPr kumimoji="0" lang="en-US" sz="1400" b="0" i="0" u="none" strike="noStrike" cap="none" normalizeH="0" baseline="0" dirty="0">
                          <a:ln>
                            <a:noFill/>
                          </a:ln>
                          <a:solidFill>
                            <a:schemeClr val="tx1"/>
                          </a:solidFill>
                          <a:effectLst/>
                          <a:latin typeface="Tahoma" charset="0"/>
                        </a:rPr>
                      </a:br>
                      <a:r>
                        <a:rPr kumimoji="0" lang="en-US" sz="1200" b="0" i="0" u="none" strike="noStrike" cap="none" normalizeH="0" baseline="0" dirty="0">
                          <a:ln>
                            <a:noFill/>
                          </a:ln>
                          <a:solidFill>
                            <a:schemeClr val="tx1"/>
                          </a:solidFill>
                          <a:effectLst/>
                          <a:latin typeface="Tahoma" charset="0"/>
                        </a:rPr>
                        <a:t>(track to track 1.0)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250 </a:t>
                      </a:r>
                      <a:endParaRPr kumimoji="0" lang="en-US" sz="1400" b="0" i="0" u="none" strike="noStrike" cap="none" normalizeH="0" baseline="0" dirty="0">
                        <a:ln>
                          <a:noFill/>
                        </a:ln>
                        <a:solidFill>
                          <a:schemeClr val="tx1"/>
                        </a:solidFill>
                        <a:effectLst/>
                        <a:latin typeface="Tahoma"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SATA (6)</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Intel X25-E (extreme)</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a:ln>
                            <a:noFill/>
                          </a:ln>
                          <a:solidFill>
                            <a:schemeClr val="tx1"/>
                          </a:solidFill>
                          <a:effectLst/>
                          <a:latin typeface="Tahoma" charset="0"/>
                        </a:rPr>
                        <a:t>64</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0.075</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250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SATA (3)</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Intel Drive 910 Series</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800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&lt; 0.065</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2000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SAS (6) </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Intel DC S3700 Series</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2000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0.020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2000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err="1">
                          <a:ln>
                            <a:noFill/>
                          </a:ln>
                          <a:solidFill>
                            <a:schemeClr val="tx1"/>
                          </a:solidFill>
                          <a:effectLst/>
                          <a:latin typeface="Tahoma" charset="0"/>
                        </a:rPr>
                        <a:t>PCIe</a:t>
                      </a:r>
                      <a:r>
                        <a:rPr kumimoji="0" lang="en-US" sz="1400" b="0" i="0" u="none" strike="noStrike" cap="none" normalizeH="0" baseline="0" dirty="0">
                          <a:ln>
                            <a:noFill/>
                          </a:ln>
                          <a:solidFill>
                            <a:schemeClr val="tx1"/>
                          </a:solidFill>
                          <a:effectLst/>
                          <a:latin typeface="Tahoma" charset="0"/>
                        </a:rPr>
                        <a:t>, v3 </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defRPr/>
                      </a:pPr>
                      <a:r>
                        <a:rPr kumimoji="0" lang="en-US" sz="1400" b="1" i="0" u="none" strike="noStrike" cap="none" normalizeH="0" baseline="0" dirty="0">
                          <a:ln>
                            <a:noFill/>
                          </a:ln>
                          <a:solidFill>
                            <a:schemeClr val="tx1"/>
                          </a:solidFill>
                          <a:effectLst/>
                          <a:latin typeface="Tahoma" charset="0"/>
                        </a:rPr>
                        <a:t>Intel DC P3608 </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4000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0.020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5000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err="1">
                          <a:ln>
                            <a:noFill/>
                          </a:ln>
                          <a:solidFill>
                            <a:schemeClr val="tx1"/>
                          </a:solidFill>
                          <a:effectLst/>
                          <a:latin typeface="Tahoma" charset="0"/>
                        </a:rPr>
                        <a:t>PCIe</a:t>
                      </a:r>
                      <a:r>
                        <a:rPr kumimoji="0" lang="en-US" sz="1400" b="0" i="0" u="none" strike="noStrike" cap="none" normalizeH="0" baseline="0" dirty="0">
                          <a:ln>
                            <a:noFill/>
                          </a:ln>
                          <a:solidFill>
                            <a:schemeClr val="tx1"/>
                          </a:solidFill>
                          <a:effectLst/>
                          <a:latin typeface="Tahoma" charset="0"/>
                        </a:rPr>
                        <a:t>, v3</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86370" name="Rectangle 2"/>
          <p:cNvSpPr>
            <a:spLocks noGrp="1" noChangeArrowheads="1"/>
          </p:cNvSpPr>
          <p:nvPr>
            <p:ph type="title"/>
          </p:nvPr>
        </p:nvSpPr>
        <p:spPr/>
        <p:txBody>
          <a:bodyPr/>
          <a:lstStyle/>
          <a:p>
            <a:pPr eaLnBrk="1" hangingPunct="1"/>
            <a:r>
              <a:rPr lang="en-US"/>
              <a:t>Mechanical Disks vs. Solid State Disks???</a:t>
            </a:r>
          </a:p>
        </p:txBody>
      </p:sp>
      <p:sp>
        <p:nvSpPr>
          <p:cNvPr id="186371" name="Rectangle 3"/>
          <p:cNvSpPr>
            <a:spLocks noGrp="1" noChangeArrowheads="1"/>
          </p:cNvSpPr>
          <p:nvPr>
            <p:ph type="body" sz="half" idx="1"/>
          </p:nvPr>
        </p:nvSpPr>
        <p:spPr>
          <a:xfrm>
            <a:off x="0" y="1072974"/>
            <a:ext cx="5112539" cy="1532820"/>
          </a:xfrm>
        </p:spPr>
        <p:txBody>
          <a:bodyPr/>
          <a:lstStyle/>
          <a:p>
            <a:pPr eaLnBrk="1" hangingPunct="1"/>
            <a:r>
              <a:rPr lang="en-US" sz="2400" dirty="0"/>
              <a:t>How will the introduction of </a:t>
            </a:r>
            <a:br>
              <a:rPr lang="en-US" sz="2400" dirty="0"/>
            </a:br>
            <a:r>
              <a:rPr lang="en-US" sz="2400" b="1" dirty="0"/>
              <a:t>SSDs</a:t>
            </a:r>
            <a:r>
              <a:rPr lang="en-US" sz="2400" dirty="0"/>
              <a:t> influence storage?</a:t>
            </a:r>
          </a:p>
        </p:txBody>
      </p:sp>
      <p:pic>
        <p:nvPicPr>
          <p:cNvPr id="2" name="Picture 1"/>
          <p:cNvPicPr>
            <a:picLocks noChangeAspect="1"/>
          </p:cNvPicPr>
          <p:nvPr/>
        </p:nvPicPr>
        <p:blipFill rotWithShape="1">
          <a:blip r:embed="rId3"/>
          <a:srcRect l="4137" t="20696" r="11725" b="20598"/>
          <a:stretch/>
        </p:blipFill>
        <p:spPr>
          <a:xfrm>
            <a:off x="2561994" y="5667327"/>
            <a:ext cx="691719" cy="353358"/>
          </a:xfrm>
          <a:prstGeom prst="rect">
            <a:avLst/>
          </a:prstGeom>
        </p:spPr>
      </p:pic>
      <p:pic>
        <p:nvPicPr>
          <p:cNvPr id="4" name="Picture 3"/>
          <p:cNvPicPr>
            <a:picLocks noChangeAspect="1"/>
          </p:cNvPicPr>
          <p:nvPr/>
        </p:nvPicPr>
        <p:blipFill>
          <a:blip r:embed="rId4"/>
          <a:stretch>
            <a:fillRect/>
          </a:stretch>
        </p:blipFill>
        <p:spPr>
          <a:xfrm>
            <a:off x="2584674" y="6133257"/>
            <a:ext cx="639270" cy="359759"/>
          </a:xfrm>
          <a:prstGeom prst="rect">
            <a:avLst/>
          </a:prstGeom>
        </p:spPr>
      </p:pic>
      <p:pic>
        <p:nvPicPr>
          <p:cNvPr id="3" name="Picture 2"/>
          <p:cNvPicPr>
            <a:picLocks noChangeAspect="1"/>
          </p:cNvPicPr>
          <p:nvPr/>
        </p:nvPicPr>
        <p:blipFill rotWithShape="1">
          <a:blip r:embed="rId5"/>
          <a:srcRect l="4880" r="5987" b="9722"/>
          <a:stretch/>
        </p:blipFill>
        <p:spPr>
          <a:xfrm>
            <a:off x="6181710" y="634578"/>
            <a:ext cx="2915771" cy="1714111"/>
          </a:xfrm>
          <a:prstGeom prst="rect">
            <a:avLst/>
          </a:prstGeom>
        </p:spPr>
      </p:pic>
      <p:sp>
        <p:nvSpPr>
          <p:cNvPr id="5" name="Oval Callout 4"/>
          <p:cNvSpPr/>
          <p:nvPr/>
        </p:nvSpPr>
        <p:spPr bwMode="auto">
          <a:xfrm>
            <a:off x="984379" y="4471412"/>
            <a:ext cx="3273339" cy="1386150"/>
          </a:xfrm>
          <a:prstGeom prst="wedgeEllipseCallout">
            <a:avLst>
              <a:gd name="adj1" fmla="val -28611"/>
              <a:gd name="adj2" fmla="val 86184"/>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ahoma" pitchFamily="34" charset="0"/>
              </a:rPr>
              <a:t>2017 Price?</a:t>
            </a:r>
          </a:p>
        </p:txBody>
      </p:sp>
      <p:sp>
        <p:nvSpPr>
          <p:cNvPr id="6" name="Rectangle 5"/>
          <p:cNvSpPr/>
          <p:nvPr/>
        </p:nvSpPr>
        <p:spPr>
          <a:xfrm>
            <a:off x="545760" y="4660361"/>
            <a:ext cx="3358485" cy="754053"/>
          </a:xfrm>
          <a:prstGeom prst="rect">
            <a:avLst/>
          </a:prstGeom>
          <a:noFill/>
        </p:spPr>
        <p:txBody>
          <a:bodyPr wrap="square" lIns="91440" tIns="45720" rIns="91440" bIns="45720">
            <a:spAutoFit/>
          </a:bodyPr>
          <a:lstStyle/>
          <a:p>
            <a:pPr algn="r"/>
            <a:r>
              <a:rPr lang="nb-NO" sz="1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$ 8.999</a:t>
            </a:r>
            <a:br>
              <a:rPr lang="nb-NO" sz="105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br>
              <a:rPr lang="nb-NO" sz="9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nb-NO"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rPr>
              <a:t>2019 (3.2TB ) = </a:t>
            </a:r>
            <a:r>
              <a:rPr lang="nb-NO" sz="1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80 KNOK</a:t>
            </a:r>
          </a:p>
        </p:txBody>
      </p:sp>
      <p:sp>
        <p:nvSpPr>
          <p:cNvPr id="10" name="Oval Callout 9"/>
          <p:cNvSpPr/>
          <p:nvPr/>
        </p:nvSpPr>
        <p:spPr bwMode="auto">
          <a:xfrm>
            <a:off x="1956526" y="2790502"/>
            <a:ext cx="4022243" cy="1421661"/>
          </a:xfrm>
          <a:prstGeom prst="wedgeEllipseCallout">
            <a:avLst>
              <a:gd name="adj1" fmla="val -28611"/>
              <a:gd name="adj2" fmla="val 86184"/>
            </a:avLst>
          </a:prstGeom>
          <a:solidFill>
            <a:schemeClr val="accent1"/>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Tahoma" pitchFamily="34" charset="0"/>
              </a:rPr>
              <a:t>Komplett.no</a:t>
            </a:r>
            <a:r>
              <a:rPr kumimoji="0" lang="en-US" sz="1600" b="0" i="0" u="none" strike="noStrike" cap="none" normalizeH="0" baseline="0" dirty="0">
                <a:ln>
                  <a:noFill/>
                </a:ln>
                <a:solidFill>
                  <a:schemeClr val="tx1"/>
                </a:solidFill>
                <a:effectLst/>
                <a:latin typeface="Tahoma" pitchFamily="34" charset="0"/>
              </a:rPr>
              <a:t> ~5 KNOK </a:t>
            </a:r>
            <a:r>
              <a:rPr kumimoji="0" lang="en-US" sz="800" b="0" i="0" u="none" strike="noStrike" cap="none" normalizeH="0" baseline="0" dirty="0">
                <a:ln>
                  <a:noFill/>
                </a:ln>
                <a:solidFill>
                  <a:schemeClr val="tx1"/>
                </a:solidFill>
                <a:effectLst/>
                <a:latin typeface="Tahoma" pitchFamily="34" charset="0"/>
              </a:rPr>
              <a:t>(2019)</a:t>
            </a:r>
            <a:r>
              <a:rPr kumimoji="0" lang="en-US" sz="1600" b="0" i="0" u="none" strike="noStrike" cap="none" normalizeH="0" baseline="0" dirty="0">
                <a:ln>
                  <a:noFill/>
                </a:ln>
                <a:solidFill>
                  <a:schemeClr val="tx1"/>
                </a:solidFill>
                <a:effectLst/>
              </a:rPr>
              <a:t>:</a:t>
            </a:r>
          </a:p>
          <a:p>
            <a:pPr marL="285750" marR="0" indent="-285750" algn="l" defTabSz="914400" rtl="0" eaLnBrk="0" fontAlgn="base" latinLnBrk="0" hangingPunct="0">
              <a:lnSpc>
                <a:spcPct val="100000"/>
              </a:lnSpc>
              <a:spcBef>
                <a:spcPct val="0"/>
              </a:spcBef>
              <a:spcAft>
                <a:spcPct val="0"/>
              </a:spcAft>
              <a:buClrTx/>
              <a:buSzTx/>
              <a:buFontTx/>
              <a:buChar char="-"/>
              <a:tabLst/>
            </a:pPr>
            <a:r>
              <a:rPr lang="en-US" sz="1600" b="0" dirty="0"/>
              <a:t>Standard HDD: 12 TB</a:t>
            </a:r>
          </a:p>
          <a:p>
            <a:pPr marL="285750" marR="0" indent="-285750" algn="l" defTabSz="914400" rtl="0" eaLnBrk="0" fontAlgn="base" latinLnBrk="0" hangingPunct="0">
              <a:lnSpc>
                <a:spcPct val="100000"/>
              </a:lnSpc>
              <a:spcBef>
                <a:spcPct val="0"/>
              </a:spcBef>
              <a:spcAft>
                <a:spcPct val="0"/>
              </a:spcAft>
              <a:buClrTx/>
              <a:buSzTx/>
              <a:buFontTx/>
              <a:buChar char="-"/>
              <a:tabLst/>
            </a:pPr>
            <a:r>
              <a:rPr kumimoji="0" lang="en-US" sz="1600" b="0" i="0" u="none" strike="noStrike" cap="none" normalizeH="0" baseline="0" dirty="0">
                <a:ln>
                  <a:noFill/>
                </a:ln>
                <a:solidFill>
                  <a:schemeClr val="tx1"/>
                </a:solidFill>
                <a:effectLst/>
              </a:rPr>
              <a:t>Standard SSD</a:t>
            </a:r>
            <a:r>
              <a:rPr lang="en-US" sz="1600" b="0" dirty="0"/>
              <a:t>:</a:t>
            </a:r>
            <a:r>
              <a:rPr kumimoji="0" lang="en-US" sz="1600" b="0" i="0" u="none" strike="noStrike" cap="none" normalizeH="0" dirty="0">
                <a:ln>
                  <a:noFill/>
                </a:ln>
                <a:solidFill>
                  <a:schemeClr val="tx1"/>
                </a:solidFill>
                <a:effectLst/>
              </a:rPr>
              <a:t>  </a:t>
            </a:r>
            <a:r>
              <a:rPr kumimoji="0" lang="en-US" sz="1200" b="0" i="0" u="none" strike="noStrike" cap="none" normalizeH="0" dirty="0">
                <a:ln>
                  <a:noFill/>
                </a:ln>
                <a:solidFill>
                  <a:schemeClr val="tx1"/>
                </a:solidFill>
                <a:effectLst/>
                <a:latin typeface="Tahoma" pitchFamily="34" charset="0"/>
              </a:rPr>
              <a:t>  </a:t>
            </a:r>
            <a:r>
              <a:rPr kumimoji="0" lang="en-US" sz="1600" b="0" i="0" u="none" strike="noStrike" cap="none" normalizeH="0" dirty="0">
                <a:ln>
                  <a:noFill/>
                </a:ln>
                <a:solidFill>
                  <a:schemeClr val="tx1"/>
                </a:solidFill>
                <a:effectLst/>
                <a:latin typeface="Tahoma" pitchFamily="34" charset="0"/>
              </a:rPr>
              <a:t>2 TB</a:t>
            </a:r>
            <a:endParaRPr kumimoji="0" lang="en-US" sz="1600" b="0" i="0" u="none" strike="noStrike" cap="none" normalizeH="0" baseline="0" dirty="0">
              <a:ln>
                <a:noFill/>
              </a:ln>
              <a:solidFill>
                <a:schemeClr val="tx1"/>
              </a:solidFill>
              <a:effectLst/>
              <a:latin typeface="Tahoma" pitchFamily="34" charset="0"/>
            </a:endParaRPr>
          </a:p>
        </p:txBody>
      </p:sp>
      <p:sp>
        <p:nvSpPr>
          <p:cNvPr id="9" name="TextBox 8"/>
          <p:cNvSpPr txBox="1"/>
          <p:nvPr/>
        </p:nvSpPr>
        <p:spPr>
          <a:xfrm>
            <a:off x="10841609" y="6308258"/>
            <a:ext cx="184666" cy="584776"/>
          </a:xfrm>
          <a:prstGeom prst="rect">
            <a:avLst/>
          </a:prstGeom>
          <a:noFill/>
        </p:spPr>
        <p:txBody>
          <a:bodyPr wrap="none" rtlCol="0">
            <a:spAutoFit/>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93896" name="Group 232"/>
          <p:cNvGraphicFramePr>
            <a:graphicFrameLocks noGrp="1"/>
          </p:cNvGraphicFramePr>
          <p:nvPr>
            <p:ph sz="half" idx="2"/>
            <p:extLst>
              <p:ext uri="{D42A27DB-BD31-4B8C-83A1-F6EECF244321}">
                <p14:modId xmlns:p14="http://schemas.microsoft.com/office/powerpoint/2010/main" val="3147141662"/>
              </p:ext>
            </p:extLst>
          </p:nvPr>
        </p:nvGraphicFramePr>
        <p:xfrm>
          <a:off x="57972" y="2569843"/>
          <a:ext cx="9031288" cy="3985183"/>
        </p:xfrm>
        <a:graphic>
          <a:graphicData uri="http://schemas.openxmlformats.org/drawingml/2006/table">
            <a:tbl>
              <a:tblPr/>
              <a:tblGrid>
                <a:gridCol w="3300513">
                  <a:extLst>
                    <a:ext uri="{9D8B030D-6E8A-4147-A177-3AD203B41FA5}">
                      <a16:colId xmlns:a16="http://schemas.microsoft.com/office/drawing/2014/main" val="20000"/>
                    </a:ext>
                  </a:extLst>
                </a:gridCol>
                <a:gridCol w="1259432">
                  <a:extLst>
                    <a:ext uri="{9D8B030D-6E8A-4147-A177-3AD203B41FA5}">
                      <a16:colId xmlns:a16="http://schemas.microsoft.com/office/drawing/2014/main" val="20001"/>
                    </a:ext>
                  </a:extLst>
                </a:gridCol>
                <a:gridCol w="1679242">
                  <a:extLst>
                    <a:ext uri="{9D8B030D-6E8A-4147-A177-3AD203B41FA5}">
                      <a16:colId xmlns:a16="http://schemas.microsoft.com/office/drawing/2014/main" val="20002"/>
                    </a:ext>
                  </a:extLst>
                </a:gridCol>
                <a:gridCol w="1710729">
                  <a:extLst>
                    <a:ext uri="{9D8B030D-6E8A-4147-A177-3AD203B41FA5}">
                      <a16:colId xmlns:a16="http://schemas.microsoft.com/office/drawing/2014/main" val="20003"/>
                    </a:ext>
                  </a:extLst>
                </a:gridCol>
                <a:gridCol w="1081372">
                  <a:extLst>
                    <a:ext uri="{9D8B030D-6E8A-4147-A177-3AD203B41FA5}">
                      <a16:colId xmlns:a16="http://schemas.microsoft.com/office/drawing/2014/main" val="20004"/>
                    </a:ext>
                  </a:extLst>
                </a:gridCol>
              </a:tblGrid>
              <a:tr h="480491">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1100" b="0" i="0" u="none" strike="noStrike" cap="none" normalizeH="0" baseline="0" dirty="0">
                        <a:ln>
                          <a:noFill/>
                        </a:ln>
                        <a:solidFill>
                          <a:schemeClr val="tx1"/>
                        </a:solidFill>
                        <a:effectLst/>
                        <a:latin typeface="Tahoma"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Storage </a:t>
                      </a:r>
                      <a:r>
                        <a:rPr kumimoji="0" lang="en-US" sz="1200" b="1" i="0" u="none" strike="noStrike" cap="none" normalizeH="0" baseline="0" dirty="0" err="1">
                          <a:ln>
                            <a:noFill/>
                          </a:ln>
                          <a:solidFill>
                            <a:schemeClr val="tx1"/>
                          </a:solidFill>
                          <a:effectLst/>
                          <a:latin typeface="Tahoma" charset="0"/>
                        </a:rPr>
                        <a:t>capasity</a:t>
                      </a:r>
                      <a:r>
                        <a:rPr kumimoji="0" lang="en-US" sz="1200" b="1" i="0" u="none" strike="noStrike" cap="none" normalizeH="0" baseline="0" dirty="0">
                          <a:ln>
                            <a:noFill/>
                          </a:ln>
                          <a:solidFill>
                            <a:schemeClr val="tx1"/>
                          </a:solidFill>
                          <a:effectLst/>
                          <a:latin typeface="Tahoma" charset="0"/>
                        </a:rPr>
                        <a:t> (GB)</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Average (seek) time / latency (ms)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Sustained transfer rate (</a:t>
                      </a:r>
                      <a:r>
                        <a:rPr kumimoji="0" lang="en-US" sz="1200" b="1" i="0" u="none" strike="noStrike" cap="none" normalizeH="0" baseline="0" dirty="0" err="1">
                          <a:ln>
                            <a:noFill/>
                          </a:ln>
                          <a:solidFill>
                            <a:schemeClr val="tx1"/>
                          </a:solidFill>
                          <a:effectLst/>
                          <a:latin typeface="Tahoma" charset="0"/>
                        </a:rPr>
                        <a:t>MBps</a:t>
                      </a:r>
                      <a:r>
                        <a:rPr kumimoji="0" lang="en-US" sz="1200" b="1" i="0" u="none" strike="noStrike" cap="none" normalizeH="0" baseline="0" dirty="0">
                          <a:ln>
                            <a:noFill/>
                          </a:ln>
                          <a:solidFill>
                            <a:schemeClr val="tx1"/>
                          </a:solidFill>
                          <a:effectLst/>
                          <a:latin typeface="Tahoma" charset="0"/>
                        </a:rPr>
                        <a:t>)</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200" b="1" i="0" u="none" strike="noStrike" cap="none" normalizeH="0" baseline="0" dirty="0">
                          <a:ln>
                            <a:noFill/>
                          </a:ln>
                          <a:solidFill>
                            <a:schemeClr val="tx1"/>
                          </a:solidFill>
                          <a:effectLst/>
                          <a:latin typeface="Tahoma" charset="0"/>
                        </a:rPr>
                        <a:t>Interface (</a:t>
                      </a:r>
                      <a:r>
                        <a:rPr kumimoji="0" lang="en-US" sz="1200" b="1" i="0" u="none" strike="noStrike" cap="none" normalizeH="0" baseline="0" dirty="0" err="1">
                          <a:ln>
                            <a:noFill/>
                          </a:ln>
                          <a:solidFill>
                            <a:schemeClr val="tx1"/>
                          </a:solidFill>
                          <a:effectLst/>
                          <a:latin typeface="Tahoma" charset="0"/>
                        </a:rPr>
                        <a:t>Gbps</a:t>
                      </a:r>
                      <a:r>
                        <a:rPr kumimoji="0" lang="en-US" sz="1200" b="1" i="0" u="none" strike="noStrike" cap="none" normalizeH="0" baseline="0" dirty="0">
                          <a:ln>
                            <a:noFill/>
                          </a:ln>
                          <a:solidFill>
                            <a:schemeClr val="tx1"/>
                          </a:solidFill>
                          <a:effectLst/>
                          <a:latin typeface="Tahoma" charset="0"/>
                        </a:rPr>
                        <a: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03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Seagate Cheetah X15.6 (3.5 inch)</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450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hlink"/>
                          </a:solidFill>
                          <a:effectLst/>
                          <a:latin typeface="Tahoma" charset="0"/>
                        </a:rPr>
                        <a:t>3.4</a:t>
                      </a:r>
                      <a:r>
                        <a:rPr kumimoji="0" lang="en-US" sz="1400" b="0" i="0" u="none" strike="noStrike" cap="none" normalizeH="0" baseline="0" dirty="0">
                          <a:ln>
                            <a:noFill/>
                          </a:ln>
                          <a:solidFill>
                            <a:schemeClr val="tx1"/>
                          </a:solidFill>
                          <a:effectLst/>
                          <a:latin typeface="Tahoma" charset="0"/>
                        </a:rPr>
                        <a:t> </a:t>
                      </a:r>
                      <a:br>
                        <a:rPr kumimoji="0" lang="en-US" sz="1400" b="0" i="0" u="none" strike="noStrike" cap="none" normalizeH="0" baseline="0" dirty="0">
                          <a:ln>
                            <a:noFill/>
                          </a:ln>
                          <a:solidFill>
                            <a:schemeClr val="tx1"/>
                          </a:solidFill>
                          <a:effectLst/>
                          <a:latin typeface="Tahoma" charset="0"/>
                        </a:rPr>
                      </a:br>
                      <a:r>
                        <a:rPr kumimoji="0" lang="en-US" sz="1200" b="0" i="0" u="none" strike="noStrike" cap="none" normalizeH="0" baseline="0" dirty="0">
                          <a:ln>
                            <a:noFill/>
                          </a:ln>
                          <a:solidFill>
                            <a:schemeClr val="tx1"/>
                          </a:solidFill>
                          <a:effectLst/>
                          <a:latin typeface="Tahoma" charset="0"/>
                        </a:rPr>
                        <a:t>(track to track 0.2)</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hlink"/>
                          </a:solidFill>
                          <a:effectLst/>
                          <a:latin typeface="Tahoma" charset="0"/>
                        </a:rPr>
                        <a:t>110</a:t>
                      </a:r>
                      <a:r>
                        <a:rPr kumimoji="0" lang="en-US" sz="1400" b="0" i="0" u="none" strike="noStrike" cap="none" normalizeH="0" baseline="0" dirty="0">
                          <a:ln>
                            <a:noFill/>
                          </a:ln>
                          <a:solidFill>
                            <a:schemeClr val="tx1"/>
                          </a:solidFill>
                          <a:effectLst/>
                          <a:latin typeface="Tahoma" charset="0"/>
                        </a:rPr>
                        <a:t> - </a:t>
                      </a:r>
                      <a:r>
                        <a:rPr kumimoji="0" lang="en-US" sz="1400" b="1" i="0" u="none" strike="noStrike" cap="none" normalizeH="0" baseline="0" dirty="0">
                          <a:ln>
                            <a:noFill/>
                          </a:ln>
                          <a:solidFill>
                            <a:schemeClr val="tx1"/>
                          </a:solidFill>
                          <a:effectLst/>
                          <a:latin typeface="Tahoma" charset="0"/>
                        </a:rPr>
                        <a:t>171</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SAS (3)</a:t>
                      </a:r>
                      <a:br>
                        <a:rPr kumimoji="0" lang="en-US" sz="1400" b="0" i="0" u="none" strike="noStrike" cap="none" normalizeH="0" baseline="0" dirty="0">
                          <a:ln>
                            <a:noFill/>
                          </a:ln>
                          <a:solidFill>
                            <a:schemeClr val="tx1"/>
                          </a:solidFill>
                          <a:effectLst/>
                          <a:latin typeface="Tahoma" charset="0"/>
                        </a:rPr>
                      </a:br>
                      <a:r>
                        <a:rPr kumimoji="0" lang="en-US" sz="1400" b="0" i="0" u="none" strike="noStrike" cap="none" normalizeH="0" baseline="0" dirty="0">
                          <a:ln>
                            <a:noFill/>
                          </a:ln>
                          <a:solidFill>
                            <a:schemeClr val="tx1"/>
                          </a:solidFill>
                          <a:effectLst/>
                          <a:latin typeface="Tahoma" charset="0"/>
                        </a:rPr>
                        <a:t>FC (4)</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1"/>
                  </a:ext>
                </a:extLst>
              </a:tr>
              <a:tr h="54856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Seagate </a:t>
                      </a:r>
                      <a:r>
                        <a:rPr kumimoji="0" lang="en-US" sz="1400" b="1" i="0" u="none" strike="noStrike" cap="none" normalizeH="0" baseline="0" dirty="0" err="1">
                          <a:ln>
                            <a:noFill/>
                          </a:ln>
                          <a:solidFill>
                            <a:schemeClr val="tx1"/>
                          </a:solidFill>
                          <a:effectLst/>
                          <a:latin typeface="Tahoma" charset="0"/>
                        </a:rPr>
                        <a:t>Savvio</a:t>
                      </a:r>
                      <a:r>
                        <a:rPr kumimoji="0" lang="en-US" sz="1400" b="1" i="0" u="none" strike="noStrike" cap="none" normalizeH="0" baseline="0" dirty="0">
                          <a:ln>
                            <a:noFill/>
                          </a:ln>
                          <a:solidFill>
                            <a:schemeClr val="tx1"/>
                          </a:solidFill>
                          <a:effectLst/>
                          <a:latin typeface="Tahoma" charset="0"/>
                        </a:rPr>
                        <a:t> 15K (2.5 inch)</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a:ln>
                            <a:noFill/>
                          </a:ln>
                          <a:solidFill>
                            <a:schemeClr val="tx1"/>
                          </a:solidFill>
                          <a:effectLst/>
                          <a:latin typeface="Tahoma" charset="0"/>
                        </a:rPr>
                        <a:t>73</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hlink"/>
                          </a:solidFill>
                          <a:effectLst/>
                          <a:latin typeface="Tahoma" charset="0"/>
                        </a:rPr>
                        <a:t>2.9</a:t>
                      </a:r>
                      <a:r>
                        <a:rPr kumimoji="0" lang="en-US" sz="1400" b="0" i="0" u="none" strike="noStrike" cap="none" normalizeH="0" baseline="0" dirty="0">
                          <a:ln>
                            <a:noFill/>
                          </a:ln>
                          <a:solidFill>
                            <a:schemeClr val="tx1"/>
                          </a:solidFill>
                          <a:effectLst/>
                          <a:latin typeface="Tahoma" charset="0"/>
                        </a:rPr>
                        <a:t> </a:t>
                      </a:r>
                      <a:br>
                        <a:rPr kumimoji="0" lang="en-US" sz="1400" b="0" i="0" u="none" strike="noStrike" cap="none" normalizeH="0" baseline="0" dirty="0">
                          <a:ln>
                            <a:noFill/>
                          </a:ln>
                          <a:solidFill>
                            <a:schemeClr val="tx1"/>
                          </a:solidFill>
                          <a:effectLst/>
                          <a:latin typeface="Tahoma" charset="0"/>
                        </a:rPr>
                      </a:br>
                      <a:r>
                        <a:rPr kumimoji="0" lang="en-US" sz="1200" b="0" i="0" u="none" strike="noStrike" cap="none" normalizeH="0" baseline="0" dirty="0">
                          <a:ln>
                            <a:noFill/>
                          </a:ln>
                          <a:solidFill>
                            <a:schemeClr val="tx1"/>
                          </a:solidFill>
                          <a:effectLst/>
                          <a:latin typeface="Tahoma" charset="0"/>
                        </a:rPr>
                        <a:t>(track to track 0.2)</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hlink"/>
                          </a:solidFill>
                          <a:effectLst/>
                          <a:latin typeface="Tahoma" charset="0"/>
                        </a:rPr>
                        <a:t>29</a:t>
                      </a:r>
                      <a:r>
                        <a:rPr kumimoji="0" lang="en-US" sz="1400" b="0" i="0" u="none" strike="noStrike" cap="none" normalizeH="0" baseline="0" dirty="0">
                          <a:ln>
                            <a:noFill/>
                          </a:ln>
                          <a:solidFill>
                            <a:schemeClr val="tx1"/>
                          </a:solidFill>
                          <a:effectLst/>
                          <a:latin typeface="Tahoma" charset="0"/>
                        </a:rPr>
                        <a:t> - </a:t>
                      </a:r>
                      <a:r>
                        <a:rPr kumimoji="0" lang="en-US" sz="1400" b="1" i="0" u="none" strike="noStrike" cap="none" normalizeH="0" baseline="0" dirty="0">
                          <a:ln>
                            <a:noFill/>
                          </a:ln>
                          <a:solidFill>
                            <a:schemeClr val="tx1"/>
                          </a:solidFill>
                          <a:effectLst/>
                          <a:latin typeface="Tahoma" charset="0"/>
                        </a:rPr>
                        <a:t>112</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SAS (3)</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2"/>
                  </a:ext>
                </a:extLst>
              </a:tr>
              <a:tr h="548560">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err="1">
                          <a:ln>
                            <a:noFill/>
                          </a:ln>
                          <a:solidFill>
                            <a:schemeClr val="tx1"/>
                          </a:solidFill>
                          <a:effectLst/>
                          <a:latin typeface="Tahoma" charset="0"/>
                        </a:rPr>
                        <a:t>Sagate</a:t>
                      </a:r>
                      <a:r>
                        <a:rPr kumimoji="0" lang="en-US" sz="1400" b="1" i="0" u="none" strike="noStrike" cap="none" normalizeH="0" baseline="0" dirty="0">
                          <a:ln>
                            <a:noFill/>
                          </a:ln>
                          <a:solidFill>
                            <a:schemeClr val="tx1"/>
                          </a:solidFill>
                          <a:effectLst/>
                          <a:latin typeface="Tahoma" charset="0"/>
                        </a:rPr>
                        <a:t> Barracuda Pro</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rgbClr val="008000"/>
                          </a:solidFill>
                          <a:effectLst/>
                          <a:latin typeface="Tahoma" charset="0"/>
                        </a:rPr>
                        <a:t>14000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hlink"/>
                          </a:solidFill>
                          <a:effectLst/>
                          <a:latin typeface="Tahoma" charset="0"/>
                        </a:rPr>
                        <a:t>8.5</a:t>
                      </a:r>
                      <a:r>
                        <a:rPr kumimoji="0" lang="en-US" sz="1400" b="0" i="0" u="none" strike="noStrike" cap="none" normalizeH="0" baseline="0" dirty="0">
                          <a:ln>
                            <a:noFill/>
                          </a:ln>
                          <a:solidFill>
                            <a:schemeClr val="tx1"/>
                          </a:solidFill>
                          <a:effectLst/>
                          <a:latin typeface="Tahoma" charset="0"/>
                        </a:rPr>
                        <a:t> </a:t>
                      </a:r>
                      <a:br>
                        <a:rPr kumimoji="0" lang="en-US" sz="1400" b="0" i="0" u="none" strike="noStrike" cap="none" normalizeH="0" baseline="0" dirty="0">
                          <a:ln>
                            <a:noFill/>
                          </a:ln>
                          <a:solidFill>
                            <a:schemeClr val="tx1"/>
                          </a:solidFill>
                          <a:effectLst/>
                          <a:latin typeface="Tahoma" charset="0"/>
                        </a:rPr>
                      </a:br>
                      <a:r>
                        <a:rPr kumimoji="0" lang="en-US" sz="1200" b="0" i="0" u="none" strike="noStrike" cap="none" normalizeH="0" baseline="0" dirty="0">
                          <a:ln>
                            <a:noFill/>
                          </a:ln>
                          <a:solidFill>
                            <a:schemeClr val="tx1"/>
                          </a:solidFill>
                          <a:effectLst/>
                          <a:latin typeface="Tahoma" charset="0"/>
                        </a:rPr>
                        <a:t>(track to track 1.0)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250 </a:t>
                      </a:r>
                      <a:endParaRPr kumimoji="0" lang="en-US" sz="1400" b="0" i="0" u="none" strike="noStrike" cap="none" normalizeH="0" baseline="0" dirty="0">
                        <a:ln>
                          <a:noFill/>
                        </a:ln>
                        <a:solidFill>
                          <a:schemeClr val="tx1"/>
                        </a:solidFill>
                        <a:effectLst/>
                        <a:latin typeface="Tahoma" charset="0"/>
                      </a:endParaRP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SATA (6)</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3"/>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Intel X25-E (extreme)</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a:ln>
                            <a:noFill/>
                          </a:ln>
                          <a:solidFill>
                            <a:schemeClr val="tx1"/>
                          </a:solidFill>
                          <a:effectLst/>
                          <a:latin typeface="Tahoma" charset="0"/>
                        </a:rPr>
                        <a:t>64</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0.075</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250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SATA (3)</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Intel Drive 910 Series</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800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&lt; 0.065</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2000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SAS (6) </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chemeClr val="tx1"/>
                          </a:solidFill>
                          <a:effectLst/>
                          <a:latin typeface="Tahoma" charset="0"/>
                        </a:rPr>
                        <a:t>Intel DC S3700 Series</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2000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0.020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2000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err="1">
                          <a:ln>
                            <a:noFill/>
                          </a:ln>
                          <a:solidFill>
                            <a:schemeClr val="tx1"/>
                          </a:solidFill>
                          <a:effectLst/>
                          <a:latin typeface="Tahoma" charset="0"/>
                        </a:rPr>
                        <a:t>PCIe</a:t>
                      </a:r>
                      <a:r>
                        <a:rPr kumimoji="0" lang="en-US" sz="1400" b="0" i="0" u="none" strike="noStrike" cap="none" normalizeH="0" baseline="0" dirty="0">
                          <a:ln>
                            <a:noFill/>
                          </a:ln>
                          <a:solidFill>
                            <a:schemeClr val="tx1"/>
                          </a:solidFill>
                          <a:effectLst/>
                          <a:latin typeface="Tahoma" charset="0"/>
                        </a:rPr>
                        <a:t>, v3 </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7134">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defRPr/>
                      </a:pPr>
                      <a:r>
                        <a:rPr kumimoji="0" lang="en-US" sz="1400" b="1" i="0" u="none" strike="noStrike" cap="none" normalizeH="0" baseline="0" dirty="0">
                          <a:ln>
                            <a:noFill/>
                          </a:ln>
                          <a:solidFill>
                            <a:schemeClr val="tx1"/>
                          </a:solidFill>
                          <a:effectLst/>
                          <a:latin typeface="Tahoma" charset="0"/>
                        </a:rPr>
                        <a:t>Intel DC P3608 </a:t>
                      </a:r>
                    </a:p>
                  </a:txBody>
                  <a:tcPr marT="45713" marB="45713"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a:ln>
                            <a:noFill/>
                          </a:ln>
                          <a:solidFill>
                            <a:schemeClr val="tx1"/>
                          </a:solidFill>
                          <a:effectLst/>
                          <a:latin typeface="Tahoma" charset="0"/>
                        </a:rPr>
                        <a:t>4000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0.020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1" i="0" u="none" strike="noStrike" cap="none" normalizeH="0" baseline="0" dirty="0">
                          <a:ln>
                            <a:noFill/>
                          </a:ln>
                          <a:solidFill>
                            <a:srgbClr val="008000"/>
                          </a:solidFill>
                          <a:effectLst/>
                          <a:latin typeface="Tahoma" charset="0"/>
                        </a:rPr>
                        <a:t>5000</a:t>
                      </a:r>
                    </a:p>
                  </a:txBody>
                  <a:tcPr marT="45713" marB="4571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6600"/>
                        </a:buClr>
                        <a:buSzPct val="120000"/>
                        <a:buFont typeface="Wingdings" charset="2"/>
                        <a:buNone/>
                        <a:tabLst/>
                      </a:pPr>
                      <a:r>
                        <a:rPr kumimoji="0" lang="en-US" sz="1400" b="0" i="0" u="none" strike="noStrike" cap="none" normalizeH="0" baseline="0" dirty="0" err="1">
                          <a:ln>
                            <a:noFill/>
                          </a:ln>
                          <a:solidFill>
                            <a:schemeClr val="tx1"/>
                          </a:solidFill>
                          <a:effectLst/>
                          <a:latin typeface="Tahoma" charset="0"/>
                        </a:rPr>
                        <a:t>PCIe</a:t>
                      </a:r>
                      <a:r>
                        <a:rPr kumimoji="0" lang="en-US" sz="1400" b="0" i="0" u="none" strike="noStrike" cap="none" normalizeH="0" baseline="0" dirty="0">
                          <a:ln>
                            <a:noFill/>
                          </a:ln>
                          <a:solidFill>
                            <a:schemeClr val="tx1"/>
                          </a:solidFill>
                          <a:effectLst/>
                          <a:latin typeface="Tahoma" charset="0"/>
                        </a:rPr>
                        <a:t>, v3</a:t>
                      </a:r>
                    </a:p>
                  </a:txBody>
                  <a:tcPr marT="45713" marB="4571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rgbClr r="0" g="0" b="0"/>
                      </a:solidFill>
                      <a:prstDash val="solid"/>
                      <a:round/>
                      <a:headEnd type="none" w="med" len="med"/>
                      <a:tailEnd type="none" w="med" len="med"/>
                    </a:lnT>
                    <a:lnB w="38100" cap="flat" cmpd="sng" algn="ctr">
                      <a:solidFill>
                        <a:scrgbClr r="0" g="0" 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86370" name="Rectangle 2"/>
          <p:cNvSpPr>
            <a:spLocks noGrp="1" noChangeArrowheads="1"/>
          </p:cNvSpPr>
          <p:nvPr>
            <p:ph type="title"/>
          </p:nvPr>
        </p:nvSpPr>
        <p:spPr/>
        <p:txBody>
          <a:bodyPr/>
          <a:lstStyle/>
          <a:p>
            <a:pPr eaLnBrk="1" hangingPunct="1"/>
            <a:r>
              <a:rPr lang="en-US"/>
              <a:t>Mechanical Disks vs. Solid State Disks???</a:t>
            </a:r>
          </a:p>
        </p:txBody>
      </p:sp>
      <p:sp>
        <p:nvSpPr>
          <p:cNvPr id="186371" name="Rectangle 3"/>
          <p:cNvSpPr>
            <a:spLocks noGrp="1" noChangeArrowheads="1"/>
          </p:cNvSpPr>
          <p:nvPr>
            <p:ph type="body" sz="half" idx="1"/>
          </p:nvPr>
        </p:nvSpPr>
        <p:spPr>
          <a:xfrm>
            <a:off x="0" y="1072974"/>
            <a:ext cx="5112539" cy="1532820"/>
          </a:xfrm>
        </p:spPr>
        <p:txBody>
          <a:bodyPr/>
          <a:lstStyle/>
          <a:p>
            <a:pPr eaLnBrk="1" hangingPunct="1"/>
            <a:r>
              <a:rPr lang="en-US" sz="2400" dirty="0"/>
              <a:t>How will the introduction of </a:t>
            </a:r>
            <a:br>
              <a:rPr lang="en-US" sz="2400" dirty="0"/>
            </a:br>
            <a:r>
              <a:rPr lang="en-US" sz="2400" b="1" dirty="0"/>
              <a:t>SSDs</a:t>
            </a:r>
            <a:r>
              <a:rPr lang="en-US" sz="2400" dirty="0"/>
              <a:t> influence storage?</a:t>
            </a:r>
          </a:p>
        </p:txBody>
      </p:sp>
      <p:pic>
        <p:nvPicPr>
          <p:cNvPr id="2" name="Picture 1"/>
          <p:cNvPicPr>
            <a:picLocks noChangeAspect="1"/>
          </p:cNvPicPr>
          <p:nvPr/>
        </p:nvPicPr>
        <p:blipFill rotWithShape="1">
          <a:blip r:embed="rId3"/>
          <a:srcRect l="4137" t="20696" r="11725" b="20598"/>
          <a:stretch/>
        </p:blipFill>
        <p:spPr>
          <a:xfrm>
            <a:off x="2561994" y="5667327"/>
            <a:ext cx="691719" cy="353358"/>
          </a:xfrm>
          <a:prstGeom prst="rect">
            <a:avLst/>
          </a:prstGeom>
        </p:spPr>
      </p:pic>
      <p:pic>
        <p:nvPicPr>
          <p:cNvPr id="4" name="Picture 3"/>
          <p:cNvPicPr>
            <a:picLocks noChangeAspect="1"/>
          </p:cNvPicPr>
          <p:nvPr/>
        </p:nvPicPr>
        <p:blipFill>
          <a:blip r:embed="rId4"/>
          <a:stretch>
            <a:fillRect/>
          </a:stretch>
        </p:blipFill>
        <p:spPr>
          <a:xfrm>
            <a:off x="2584674" y="6133257"/>
            <a:ext cx="639270" cy="359759"/>
          </a:xfrm>
          <a:prstGeom prst="rect">
            <a:avLst/>
          </a:prstGeom>
        </p:spPr>
      </p:pic>
      <p:pic>
        <p:nvPicPr>
          <p:cNvPr id="3" name="Picture 2"/>
          <p:cNvPicPr>
            <a:picLocks noChangeAspect="1"/>
          </p:cNvPicPr>
          <p:nvPr/>
        </p:nvPicPr>
        <p:blipFill rotWithShape="1">
          <a:blip r:embed="rId5"/>
          <a:srcRect l="4880" r="5987" b="9722"/>
          <a:stretch/>
        </p:blipFill>
        <p:spPr>
          <a:xfrm>
            <a:off x="6181710" y="634578"/>
            <a:ext cx="2915771" cy="1714111"/>
          </a:xfrm>
          <a:prstGeom prst="rect">
            <a:avLst/>
          </a:prstGeom>
        </p:spPr>
      </p:pic>
      <p:sp>
        <p:nvSpPr>
          <p:cNvPr id="9" name="TextBox 8"/>
          <p:cNvSpPr txBox="1"/>
          <p:nvPr/>
        </p:nvSpPr>
        <p:spPr>
          <a:xfrm>
            <a:off x="10841609" y="6308258"/>
            <a:ext cx="184666" cy="584776"/>
          </a:xfrm>
          <a:prstGeom prst="rect">
            <a:avLst/>
          </a:prstGeom>
          <a:noFill/>
        </p:spPr>
        <p:txBody>
          <a:bodyPr wrap="none" rtlCol="0">
            <a:spAutoFit/>
          </a:bodyPr>
          <a:lstStyle/>
          <a:p>
            <a:endParaRPr lang="en-US" dirty="0"/>
          </a:p>
        </p:txBody>
      </p:sp>
      <p:grpSp>
        <p:nvGrpSpPr>
          <p:cNvPr id="14" name="Group 13"/>
          <p:cNvGrpSpPr/>
          <p:nvPr/>
        </p:nvGrpSpPr>
        <p:grpSpPr>
          <a:xfrm>
            <a:off x="1973110" y="1407259"/>
            <a:ext cx="4904901" cy="4904901"/>
            <a:chOff x="1973110" y="1407259"/>
            <a:chExt cx="4904901" cy="4904901"/>
          </a:xfrm>
        </p:grpSpPr>
        <p:pic>
          <p:nvPicPr>
            <p:cNvPr id="12" name="Picture 11"/>
            <p:cNvPicPr>
              <a:picLocks noChangeAspect="1"/>
            </p:cNvPicPr>
            <p:nvPr/>
          </p:nvPicPr>
          <p:blipFill>
            <a:blip r:embed="rId6"/>
            <a:stretch>
              <a:fillRect/>
            </a:stretch>
          </p:blipFill>
          <p:spPr>
            <a:xfrm>
              <a:off x="1973110" y="1407259"/>
              <a:ext cx="4904901" cy="4904901"/>
            </a:xfrm>
            <a:prstGeom prst="rect">
              <a:avLst/>
            </a:prstGeom>
            <a:ln>
              <a:solidFill>
                <a:srgbClr val="000000"/>
              </a:solidFill>
            </a:ln>
            <a:effectLst>
              <a:outerShdw blurRad="292100" dist="139700" dir="2700000" algn="tl" rotWithShape="0">
                <a:srgbClr val="333333">
                  <a:alpha val="65000"/>
                </a:srgbClr>
              </a:outerShdw>
            </a:effectLst>
          </p:spPr>
        </p:pic>
        <p:sp>
          <p:nvSpPr>
            <p:cNvPr id="13" name="Cloud Callout 12"/>
            <p:cNvSpPr/>
            <p:nvPr/>
          </p:nvSpPr>
          <p:spPr bwMode="auto">
            <a:xfrm>
              <a:off x="5048223" y="1553448"/>
              <a:ext cx="1752709" cy="776724"/>
            </a:xfrm>
            <a:prstGeom prst="cloudCallout">
              <a:avLst>
                <a:gd name="adj1" fmla="val -44186"/>
                <a:gd name="adj2" fmla="val 9898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16" name="TextBox 15"/>
            <p:cNvSpPr txBox="1"/>
            <p:nvPr/>
          </p:nvSpPr>
          <p:spPr>
            <a:xfrm rot="20989263">
              <a:off x="5238728" y="1716338"/>
              <a:ext cx="1462713" cy="369332"/>
            </a:xfrm>
            <a:prstGeom prst="rect">
              <a:avLst/>
            </a:prstGeom>
            <a:noFill/>
          </p:spPr>
          <p:txBody>
            <a:bodyPr wrap="square" rtlCol="0">
              <a:spAutoFit/>
            </a:bodyPr>
            <a:lstStyle/>
            <a:p>
              <a:r>
                <a:rPr lang="en-US" sz="1800" b="0" dirty="0"/>
                <a:t>SSD or HDD</a:t>
              </a:r>
            </a:p>
          </p:txBody>
        </p:sp>
      </p:grpSp>
      <p:sp>
        <p:nvSpPr>
          <p:cNvPr id="15" name="TextBox 14"/>
          <p:cNvSpPr txBox="1"/>
          <p:nvPr/>
        </p:nvSpPr>
        <p:spPr>
          <a:xfrm>
            <a:off x="2245987" y="1542952"/>
            <a:ext cx="811453" cy="369332"/>
          </a:xfrm>
          <a:prstGeom prst="rect">
            <a:avLst/>
          </a:prstGeom>
          <a:noFill/>
        </p:spPr>
        <p:txBody>
          <a:bodyPr wrap="none" rtlCol="0">
            <a:spAutoFit/>
          </a:bodyPr>
          <a:lstStyle/>
          <a:p>
            <a:r>
              <a:rPr lang="en-US" sz="1800" b="0" dirty="0">
                <a:solidFill>
                  <a:srgbClr val="0000FF"/>
                </a:solidFill>
              </a:rPr>
              <a:t>Speed</a:t>
            </a:r>
          </a:p>
        </p:txBody>
      </p:sp>
      <p:sp>
        <p:nvSpPr>
          <p:cNvPr id="20" name="TextBox 19"/>
          <p:cNvSpPr txBox="1"/>
          <p:nvPr/>
        </p:nvSpPr>
        <p:spPr>
          <a:xfrm>
            <a:off x="2083531" y="2723986"/>
            <a:ext cx="1234007" cy="369332"/>
          </a:xfrm>
          <a:prstGeom prst="rect">
            <a:avLst/>
          </a:prstGeom>
          <a:noFill/>
        </p:spPr>
        <p:txBody>
          <a:bodyPr wrap="none" rtlCol="0">
            <a:spAutoFit/>
          </a:bodyPr>
          <a:lstStyle/>
          <a:p>
            <a:r>
              <a:rPr lang="en-US" sz="1800" dirty="0">
                <a:solidFill>
                  <a:srgbClr val="0000FF"/>
                </a:solidFill>
              </a:rPr>
              <a:t>Life-time</a:t>
            </a:r>
          </a:p>
        </p:txBody>
      </p:sp>
      <p:sp>
        <p:nvSpPr>
          <p:cNvPr id="21" name="TextBox 20"/>
          <p:cNvSpPr txBox="1"/>
          <p:nvPr/>
        </p:nvSpPr>
        <p:spPr>
          <a:xfrm>
            <a:off x="5552435" y="3317230"/>
            <a:ext cx="1166944" cy="646331"/>
          </a:xfrm>
          <a:prstGeom prst="rect">
            <a:avLst/>
          </a:prstGeom>
          <a:noFill/>
        </p:spPr>
        <p:txBody>
          <a:bodyPr wrap="none" rtlCol="0">
            <a:spAutoFit/>
          </a:bodyPr>
          <a:lstStyle/>
          <a:p>
            <a:r>
              <a:rPr lang="en-US" sz="1800" dirty="0">
                <a:solidFill>
                  <a:srgbClr val="0000FF"/>
                </a:solidFill>
              </a:rPr>
              <a:t>Type of </a:t>
            </a:r>
            <a:br>
              <a:rPr lang="en-US" sz="1800" dirty="0">
                <a:solidFill>
                  <a:srgbClr val="0000FF"/>
                </a:solidFill>
              </a:rPr>
            </a:br>
            <a:r>
              <a:rPr lang="en-US" sz="1800" dirty="0">
                <a:solidFill>
                  <a:srgbClr val="0000FF"/>
                </a:solidFill>
              </a:rPr>
              <a:t>machine</a:t>
            </a:r>
          </a:p>
        </p:txBody>
      </p:sp>
      <p:sp>
        <p:nvSpPr>
          <p:cNvPr id="22" name="TextBox 21"/>
          <p:cNvSpPr txBox="1"/>
          <p:nvPr/>
        </p:nvSpPr>
        <p:spPr>
          <a:xfrm>
            <a:off x="3102011" y="5810298"/>
            <a:ext cx="2285038" cy="369332"/>
          </a:xfrm>
          <a:prstGeom prst="rect">
            <a:avLst/>
          </a:prstGeom>
          <a:noFill/>
        </p:spPr>
        <p:txBody>
          <a:bodyPr wrap="none" rtlCol="0">
            <a:spAutoFit/>
          </a:bodyPr>
          <a:lstStyle/>
          <a:p>
            <a:r>
              <a:rPr lang="en-US" sz="1800" dirty="0">
                <a:solidFill>
                  <a:srgbClr val="0000FF"/>
                </a:solidFill>
              </a:rPr>
              <a:t>Data &amp; operations</a:t>
            </a:r>
          </a:p>
        </p:txBody>
      </p:sp>
      <p:sp>
        <p:nvSpPr>
          <p:cNvPr id="23" name="TextBox 22"/>
          <p:cNvSpPr txBox="1"/>
          <p:nvPr/>
        </p:nvSpPr>
        <p:spPr>
          <a:xfrm>
            <a:off x="5588947" y="4833736"/>
            <a:ext cx="1042849" cy="369332"/>
          </a:xfrm>
          <a:prstGeom prst="rect">
            <a:avLst/>
          </a:prstGeom>
          <a:noFill/>
        </p:spPr>
        <p:txBody>
          <a:bodyPr wrap="none" rtlCol="0">
            <a:spAutoFit/>
          </a:bodyPr>
          <a:lstStyle/>
          <a:p>
            <a:r>
              <a:rPr lang="en-US" sz="1800" b="0" dirty="0">
                <a:solidFill>
                  <a:srgbClr val="0000FF"/>
                </a:solidFill>
              </a:rPr>
              <a:t>Capacity</a:t>
            </a:r>
          </a:p>
        </p:txBody>
      </p:sp>
      <p:sp>
        <p:nvSpPr>
          <p:cNvPr id="24" name="TextBox 23"/>
          <p:cNvSpPr txBox="1"/>
          <p:nvPr/>
        </p:nvSpPr>
        <p:spPr>
          <a:xfrm>
            <a:off x="2120480" y="3821050"/>
            <a:ext cx="969586" cy="369332"/>
          </a:xfrm>
          <a:prstGeom prst="rect">
            <a:avLst/>
          </a:prstGeom>
          <a:noFill/>
        </p:spPr>
        <p:txBody>
          <a:bodyPr wrap="none" rtlCol="0">
            <a:spAutoFit/>
          </a:bodyPr>
          <a:lstStyle/>
          <a:p>
            <a:r>
              <a:rPr lang="en-US" sz="1800" b="0" dirty="0">
                <a:solidFill>
                  <a:srgbClr val="0000FF"/>
                </a:solidFill>
              </a:rPr>
              <a:t>Latency</a:t>
            </a:r>
          </a:p>
        </p:txBody>
      </p:sp>
      <p:sp>
        <p:nvSpPr>
          <p:cNvPr id="25" name="TextBox 24"/>
          <p:cNvSpPr txBox="1"/>
          <p:nvPr/>
        </p:nvSpPr>
        <p:spPr>
          <a:xfrm>
            <a:off x="2325356" y="5117543"/>
            <a:ext cx="675861" cy="369332"/>
          </a:xfrm>
          <a:prstGeom prst="rect">
            <a:avLst/>
          </a:prstGeom>
          <a:noFill/>
        </p:spPr>
        <p:txBody>
          <a:bodyPr wrap="none" rtlCol="0">
            <a:spAutoFit/>
          </a:bodyPr>
          <a:lstStyle/>
          <a:p>
            <a:r>
              <a:rPr lang="en-US" sz="1800" b="0" dirty="0">
                <a:solidFill>
                  <a:srgbClr val="0000FF"/>
                </a:solidFill>
              </a:rPr>
              <a:t>Price</a:t>
            </a:r>
          </a:p>
        </p:txBody>
      </p:sp>
    </p:spTree>
    <p:extLst>
      <p:ext uri="{BB962C8B-B14F-4D97-AF65-F5344CB8AC3E}">
        <p14:creationId xmlns:p14="http://schemas.microsoft.com/office/powerpoint/2010/main" val="397912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21" grpId="0"/>
      <p:bldP spid="22" grpId="0"/>
      <p:bldP spid="23" grpId="0"/>
      <p:bldP spid="24" grpId="0"/>
      <p:bldP spid="25" grpId="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251330" name="Rectangle 2"/>
          <p:cNvSpPr>
            <a:spLocks noGrp="1" noChangeArrowheads="1"/>
          </p:cNvSpPr>
          <p:nvPr>
            <p:ph type="ctrTitle"/>
          </p:nvPr>
        </p:nvSpPr>
        <p:spPr>
          <a:xfrm>
            <a:off x="638175" y="1704975"/>
            <a:ext cx="7361238" cy="1462088"/>
          </a:xfrm>
        </p:spPr>
        <p:txBody>
          <a:bodyPr/>
          <a:lstStyle/>
          <a:p>
            <a:pPr eaLnBrk="1" hangingPunct="1"/>
            <a:r>
              <a:rPr lang="en-US" sz="4800"/>
              <a:t>The End:</a:t>
            </a:r>
            <a:br>
              <a:rPr lang="en-US" sz="4800"/>
            </a:br>
            <a:r>
              <a:rPr lang="en-US" sz="4800"/>
              <a:t>Summary</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251330"/>
                                        </p:tgtEl>
                                        <p:attrNameLst>
                                          <p:attrName>style.visibility</p:attrName>
                                        </p:attrNameLst>
                                      </p:cBhvr>
                                      <p:to>
                                        <p:strVal val="visible"/>
                                      </p:to>
                                    </p:set>
                                    <p:animEffect transition="in" filter="fade">
                                      <p:cBhvr>
                                        <p:cTn id="7" dur="800">
                                          <p:stCondLst>
                                            <p:cond delay="0"/>
                                          </p:stCondLst>
                                        </p:cTn>
                                        <p:tgtEl>
                                          <p:spTgt spid="1251330"/>
                                        </p:tgtEl>
                                      </p:cBhvr>
                                    </p:animEffect>
                                    <p:anim calcmode="lin" valueType="num">
                                      <p:cBhvr>
                                        <p:cTn id="8" dur="800" fill="hold">
                                          <p:stCondLst>
                                            <p:cond delay="0"/>
                                          </p:stCondLst>
                                        </p:cTn>
                                        <p:tgtEl>
                                          <p:spTgt spid="1251330"/>
                                        </p:tgtEl>
                                        <p:attrNameLst>
                                          <p:attrName>style.rotation</p:attrName>
                                        </p:attrNameLst>
                                      </p:cBhvr>
                                      <p:tavLst>
                                        <p:tav tm="0">
                                          <p:val>
                                            <p:fltVal val="720"/>
                                          </p:val>
                                        </p:tav>
                                        <p:tav tm="100000">
                                          <p:val>
                                            <p:fltVal val="0"/>
                                          </p:val>
                                        </p:tav>
                                      </p:tavLst>
                                    </p:anim>
                                    <p:anim calcmode="lin" valueType="num">
                                      <p:cBhvr>
                                        <p:cTn id="9" dur="800" fill="hold">
                                          <p:stCondLst>
                                            <p:cond delay="0"/>
                                          </p:stCondLst>
                                        </p:cTn>
                                        <p:tgtEl>
                                          <p:spTgt spid="1251330"/>
                                        </p:tgtEl>
                                        <p:attrNameLst>
                                          <p:attrName>ppt_h</p:attrName>
                                        </p:attrNameLst>
                                      </p:cBhvr>
                                      <p:tavLst>
                                        <p:tav tm="0">
                                          <p:val>
                                            <p:fltVal val="0"/>
                                          </p:val>
                                        </p:tav>
                                        <p:tav tm="100000">
                                          <p:val>
                                            <p:strVal val="#ppt_h"/>
                                          </p:val>
                                        </p:tav>
                                      </p:tavLst>
                                    </p:anim>
                                    <p:anim calcmode="lin" valueType="num">
                                      <p:cBhvr>
                                        <p:cTn id="10" dur="800" fill="hold">
                                          <p:stCondLst>
                                            <p:cond delay="0"/>
                                          </p:stCondLst>
                                        </p:cTn>
                                        <p:tgtEl>
                                          <p:spTgt spid="125133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1330"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a:t>Summary</a:t>
            </a:r>
          </a:p>
        </p:txBody>
      </p:sp>
      <p:sp>
        <p:nvSpPr>
          <p:cNvPr id="70659" name="Rectangle 3"/>
          <p:cNvSpPr>
            <a:spLocks noGrp="1" noChangeArrowheads="1"/>
          </p:cNvSpPr>
          <p:nvPr>
            <p:ph type="body" idx="1"/>
          </p:nvPr>
        </p:nvSpPr>
        <p:spPr/>
        <p:txBody>
          <a:bodyPr/>
          <a:lstStyle/>
          <a:p>
            <a:pPr eaLnBrk="1" hangingPunct="1"/>
            <a:r>
              <a:rPr lang="en-US" sz="1800" dirty="0"/>
              <a:t>Disks are the main persistent secondary storage device</a:t>
            </a:r>
            <a:br>
              <a:rPr lang="en-US" sz="1800" dirty="0"/>
            </a:br>
            <a:endParaRPr lang="en-US" sz="1800" dirty="0"/>
          </a:p>
          <a:p>
            <a:pPr eaLnBrk="1" hangingPunct="1"/>
            <a:r>
              <a:rPr lang="en-US" sz="1800" dirty="0"/>
              <a:t>The main bottleneck is often disk I/O performance due to disk </a:t>
            </a:r>
            <a:br>
              <a:rPr lang="en-US" sz="1800" dirty="0"/>
            </a:br>
            <a:r>
              <a:rPr lang="en-US" sz="1800" dirty="0"/>
              <a:t>mechanics: </a:t>
            </a:r>
            <a:r>
              <a:rPr lang="en-US" sz="1800" dirty="0">
                <a:solidFill>
                  <a:schemeClr val="folHlink"/>
                </a:solidFill>
              </a:rPr>
              <a:t>seek time</a:t>
            </a:r>
            <a:r>
              <a:rPr lang="en-US" sz="1800" dirty="0"/>
              <a:t> and </a:t>
            </a:r>
            <a:r>
              <a:rPr lang="en-US" sz="1800" dirty="0">
                <a:solidFill>
                  <a:schemeClr val="folHlink"/>
                </a:solidFill>
              </a:rPr>
              <a:t>rotational delays</a:t>
            </a:r>
            <a:br>
              <a:rPr lang="en-US" sz="1800" dirty="0">
                <a:solidFill>
                  <a:schemeClr val="folHlink"/>
                </a:solidFill>
              </a:rPr>
            </a:br>
            <a:endParaRPr lang="en-US" sz="1800" dirty="0">
              <a:solidFill>
                <a:schemeClr val="folHlink"/>
              </a:solidFill>
            </a:endParaRPr>
          </a:p>
          <a:p>
            <a:pPr eaLnBrk="1" hangingPunct="1"/>
            <a:r>
              <a:rPr lang="en-US" sz="1800" dirty="0"/>
              <a:t>Much work has been performed to optimize disks performance </a:t>
            </a:r>
          </a:p>
          <a:p>
            <a:pPr lvl="1" eaLnBrk="1" hangingPunct="1"/>
            <a:r>
              <a:rPr lang="en-US" sz="1600" dirty="0"/>
              <a:t>scheduling algorithms try to minimize seek overhead </a:t>
            </a:r>
            <a:r>
              <a:rPr lang="en-US" sz="1200" dirty="0"/>
              <a:t>(most systems use SCAN derivates)</a:t>
            </a:r>
          </a:p>
          <a:p>
            <a:pPr lvl="1" eaLnBrk="1" hangingPunct="1"/>
            <a:r>
              <a:rPr lang="en-US" sz="1600" dirty="0"/>
              <a:t>memory caching can save disk I/Os</a:t>
            </a:r>
          </a:p>
          <a:p>
            <a:pPr lvl="1" eaLnBrk="1" hangingPunct="1"/>
            <a:r>
              <a:rPr lang="en-US" sz="1600" dirty="0"/>
              <a:t>additionally, many other ways </a:t>
            </a:r>
            <a:r>
              <a:rPr lang="en-US" sz="1200" dirty="0"/>
              <a:t>(e.g., block sizes, placement, </a:t>
            </a:r>
            <a:r>
              <a:rPr lang="en-US" sz="1200" dirty="0" err="1"/>
              <a:t>prefetching</a:t>
            </a:r>
            <a:r>
              <a:rPr lang="en-US" sz="1200" dirty="0"/>
              <a:t>, striping, …)</a:t>
            </a:r>
          </a:p>
          <a:p>
            <a:pPr lvl="1" eaLnBrk="1" hangingPunct="1"/>
            <a:r>
              <a:rPr lang="en-US" sz="1600" dirty="0"/>
              <a:t>world today more complicated </a:t>
            </a:r>
            <a:r>
              <a:rPr lang="en-US" sz="1200" dirty="0"/>
              <a:t>(both different access patterns, unknown disk characteristics, …)</a:t>
            </a:r>
            <a:br>
              <a:rPr lang="en-US" sz="1400" dirty="0"/>
            </a:br>
            <a:r>
              <a:rPr lang="en-US" sz="1600" dirty="0" err="1">
                <a:sym typeface="Wingdings" pitchFamily="2" charset="2"/>
              </a:rPr>
              <a:t></a:t>
            </a:r>
            <a:r>
              <a:rPr lang="en-US" sz="1600" dirty="0">
                <a:sym typeface="Wingdings" pitchFamily="2" charset="2"/>
              </a:rPr>
              <a:t> </a:t>
            </a:r>
            <a:r>
              <a:rPr lang="en-US" sz="1600" dirty="0"/>
              <a:t>new disks are “smart”, we cannot fully control the device</a:t>
            </a:r>
            <a:br>
              <a:rPr lang="en-US" sz="1600" dirty="0"/>
            </a:br>
            <a:endParaRPr lang="en-US" sz="1600" dirty="0"/>
          </a:p>
          <a:p>
            <a:pPr eaLnBrk="1" hangingPunct="1"/>
            <a:r>
              <a:rPr lang="en-US" sz="1800" dirty="0"/>
              <a:t>File systems provide</a:t>
            </a:r>
          </a:p>
          <a:p>
            <a:pPr lvl="1" eaLnBrk="1" hangingPunct="1"/>
            <a:r>
              <a:rPr lang="en-US" sz="1600" dirty="0"/>
              <a:t>file management – store, share, access, …</a:t>
            </a:r>
          </a:p>
          <a:p>
            <a:pPr lvl="1" eaLnBrk="1" hangingPunct="1"/>
            <a:r>
              <a:rPr lang="en-US" sz="1600" dirty="0"/>
              <a:t>storage management – of physical storage</a:t>
            </a:r>
          </a:p>
          <a:p>
            <a:pPr lvl="1" eaLnBrk="1" hangingPunct="1"/>
            <a:r>
              <a:rPr lang="en-US" sz="1600" dirty="0"/>
              <a:t>access methods – functions to read, write, seek, …</a:t>
            </a:r>
          </a:p>
          <a:p>
            <a:pPr lvl="1" eaLnBrk="1" hangingPunct="1"/>
            <a:r>
              <a:rPr lang="en-US" sz="1600" dirty="0"/>
              <a:t>…</a:t>
            </a:r>
            <a:br>
              <a:rPr lang="en-US" sz="1600" dirty="0"/>
            </a:br>
            <a:endParaRPr lang="en-US" sz="1600" dirty="0"/>
          </a:p>
          <a:p>
            <a:pPr eaLnBrk="1" hangingPunct="1"/>
            <a:r>
              <a:rPr lang="en-US" sz="2000" dirty="0"/>
              <a:t>New non-mechanical storage </a:t>
            </a:r>
            <a:r>
              <a:rPr lang="en-US" sz="2000" b="1" dirty="0"/>
              <a:t>may</a:t>
            </a:r>
            <a:r>
              <a:rPr lang="en-US" sz="2000" dirty="0"/>
              <a:t> change the way of thinking…!!??</a:t>
            </a:r>
          </a:p>
        </p:txBody>
      </p:sp>
      <p:pic>
        <p:nvPicPr>
          <p:cNvPr id="5" name="Picture 4"/>
          <p:cNvPicPr>
            <a:picLocks noChangeAspect="1"/>
          </p:cNvPicPr>
          <p:nvPr/>
        </p:nvPicPr>
        <p:blipFill>
          <a:blip r:embed="rId3"/>
          <a:stretch>
            <a:fillRect/>
          </a:stretch>
        </p:blipFill>
        <p:spPr>
          <a:xfrm>
            <a:off x="7528435" y="211966"/>
            <a:ext cx="1362475" cy="136247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theme/theme1.xml><?xml version="1.0" encoding="utf-8"?>
<a:theme xmlns:a="http://schemas.openxmlformats.org/drawingml/2006/main" name="1_paalh">
  <a:themeElements>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1_paalh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paalh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paalh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paalh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paalh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56590</TotalTime>
  <Words>9905</Words>
  <Application>Microsoft Macintosh PowerPoint</Application>
  <PresentationFormat>On-screen Show (4:3)</PresentationFormat>
  <Paragraphs>1844</Paragraphs>
  <Slides>100</Slides>
  <Notes>90</Notes>
  <HiddenSlides>12</HiddenSlides>
  <MMClips>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100</vt:i4>
      </vt:variant>
    </vt:vector>
  </HeadingPairs>
  <TitlesOfParts>
    <vt:vector size="112" baseType="lpstr">
      <vt:lpstr>Apple Casual</vt:lpstr>
      <vt:lpstr>Arial</vt:lpstr>
      <vt:lpstr>Courier</vt:lpstr>
      <vt:lpstr>Courier New</vt:lpstr>
      <vt:lpstr>Helvetica</vt:lpstr>
      <vt:lpstr>Lucida Grande</vt:lpstr>
      <vt:lpstr>Tahoma</vt:lpstr>
      <vt:lpstr>Times New Roman</vt:lpstr>
      <vt:lpstr>Wingdings</vt:lpstr>
      <vt:lpstr>1_paalh</vt:lpstr>
      <vt:lpstr>Equation</vt:lpstr>
      <vt:lpstr>Formel</vt:lpstr>
      <vt:lpstr>Operating Systems:   Storage: Disks &amp; File Systems </vt:lpstr>
      <vt:lpstr>Overview</vt:lpstr>
      <vt:lpstr>Disks</vt:lpstr>
      <vt:lpstr>Why spend a lecture talking about HDDs?</vt:lpstr>
      <vt:lpstr>Mechanics of Disks</vt:lpstr>
      <vt:lpstr>Mechanics of Disks</vt:lpstr>
      <vt:lpstr>Disk Capacity</vt:lpstr>
      <vt:lpstr>Disk Access Time</vt:lpstr>
      <vt:lpstr>Disk Access Time</vt:lpstr>
      <vt:lpstr>Disk Access Time: Seek Time</vt:lpstr>
      <vt:lpstr>Disk Access Time: Rotational Delay</vt:lpstr>
      <vt:lpstr>Disk Access Time: Transfer Time</vt:lpstr>
      <vt:lpstr>Disk Access Time: Other Delays</vt:lpstr>
      <vt:lpstr>Disk Specifications</vt:lpstr>
      <vt:lpstr>Writing and Modifying Blocks</vt:lpstr>
      <vt:lpstr>Disk Controllers</vt:lpstr>
      <vt:lpstr>Efficient Secondary Storage Usage</vt:lpstr>
      <vt:lpstr>Disk Scheduling</vt:lpstr>
      <vt:lpstr>Disk Scheduling</vt:lpstr>
      <vt:lpstr>Disk Scheduling</vt:lpstr>
      <vt:lpstr>Disk Scheduling</vt:lpstr>
      <vt:lpstr>First–Come–First–Serve (FCFS)</vt:lpstr>
      <vt:lpstr>Shortest Seek Time First (SSTF)</vt:lpstr>
      <vt:lpstr>SCAN</vt:lpstr>
      <vt:lpstr>SCAN vs. FCFS</vt:lpstr>
      <vt:lpstr>C–SCAN</vt:lpstr>
      <vt:lpstr>SCAN vs. C–SCAN</vt:lpstr>
      <vt:lpstr>LOOK and C–LOOK</vt:lpstr>
      <vt:lpstr>V–SCAN(R)</vt:lpstr>
      <vt:lpstr>Modern Disk Scheduling</vt:lpstr>
      <vt:lpstr>Modern Disk Scheduling</vt:lpstr>
      <vt:lpstr>Modern Disk Scheduling</vt:lpstr>
      <vt:lpstr>Modern Disk Scheduling</vt:lpstr>
      <vt:lpstr>Modern Disk Scheduling</vt:lpstr>
      <vt:lpstr>Modern Disk Scheduling</vt:lpstr>
      <vt:lpstr>Modern Disk Scheduling</vt:lpstr>
      <vt:lpstr>Schedulers today (Linux)?</vt:lpstr>
      <vt:lpstr>Schedulers today (Windows)?</vt:lpstr>
      <vt:lpstr>Cooperative user-kernel space scheduling</vt:lpstr>
      <vt:lpstr>Cooperative user-kernel space scheduling</vt:lpstr>
      <vt:lpstr>Cooperative user-kernel space scheduling</vt:lpstr>
      <vt:lpstr>Data Placement</vt:lpstr>
      <vt:lpstr>Data Placement on Disk</vt:lpstr>
      <vt:lpstr>Data Placement on Disk</vt:lpstr>
      <vt:lpstr>Data Placement on Disk</vt:lpstr>
      <vt:lpstr>Memory Caching</vt:lpstr>
      <vt:lpstr>Data Path (Intel Hub Architecture)</vt:lpstr>
      <vt:lpstr>Buffer Caching</vt:lpstr>
      <vt:lpstr>Buffer Caching: Windows (XP ++)</vt:lpstr>
      <vt:lpstr>Buffer Caching: Linux / Unix</vt:lpstr>
      <vt:lpstr>Buffer Caching Structure</vt:lpstr>
      <vt:lpstr>File Systems</vt:lpstr>
      <vt:lpstr>Files??</vt:lpstr>
      <vt:lpstr>File Systems</vt:lpstr>
      <vt:lpstr>Organizing Files - Directories</vt:lpstr>
      <vt:lpstr>Single-level Directory Systems</vt:lpstr>
      <vt:lpstr>Hierarchical Directory Systems</vt:lpstr>
      <vt:lpstr>Hierarchical Directory Systems</vt:lpstr>
      <vt:lpstr>Hierarchical Directory Systems</vt:lpstr>
      <vt:lpstr>File &amp; Directory Operations</vt:lpstr>
      <vt:lpstr>Example: open(), read() and close()</vt:lpstr>
      <vt:lpstr>Open</vt:lpstr>
      <vt:lpstr>Example: open(), read() and close()</vt:lpstr>
      <vt:lpstr>Read</vt:lpstr>
      <vt:lpstr>Read</vt:lpstr>
      <vt:lpstr>Read</vt:lpstr>
      <vt:lpstr>Read</vt:lpstr>
      <vt:lpstr>Read</vt:lpstr>
      <vt:lpstr>Read</vt:lpstr>
      <vt:lpstr>Read</vt:lpstr>
      <vt:lpstr>Example: open(), read() and close()</vt:lpstr>
      <vt:lpstr>Management of File Blocks</vt:lpstr>
      <vt:lpstr>Management of File Blocks</vt:lpstr>
      <vt:lpstr>Chaining in the Media</vt:lpstr>
      <vt:lpstr>Chaining in a Map</vt:lpstr>
      <vt:lpstr>Chaining in a Map: FAT Example</vt:lpstr>
      <vt:lpstr>Kom hit!</vt:lpstr>
      <vt:lpstr>Table of Pointers</vt:lpstr>
      <vt:lpstr>Table of Pointers</vt:lpstr>
      <vt:lpstr>Unix/Linux Example: FFS, UFS, …</vt:lpstr>
      <vt:lpstr>Extent-based Allocation</vt:lpstr>
      <vt:lpstr>Linux Example: XFS, JFS, EXT4…</vt:lpstr>
      <vt:lpstr>ext4_inode</vt:lpstr>
      <vt:lpstr>ext4_inode</vt:lpstr>
      <vt:lpstr>ext4_inode</vt:lpstr>
      <vt:lpstr>Windows Example: NTFS</vt:lpstr>
      <vt:lpstr>Recovery &amp; Journaling</vt:lpstr>
      <vt:lpstr>Multiple Disks</vt:lpstr>
      <vt:lpstr>Parallel Access</vt:lpstr>
      <vt:lpstr>Striping</vt:lpstr>
      <vt:lpstr>Interleaving (Compound Striping)</vt:lpstr>
      <vt:lpstr>Interleaving (Compound Striping)</vt:lpstr>
      <vt:lpstr>Mirroring</vt:lpstr>
      <vt:lpstr>Redundant Array of Inexpensive Disks</vt:lpstr>
      <vt:lpstr>DAS vs. NAS vs. SAN??</vt:lpstr>
      <vt:lpstr>Example: Network File System (NFS) </vt:lpstr>
      <vt:lpstr>Mechanical Disks vs. Solid State Disks???</vt:lpstr>
      <vt:lpstr>Mechanical Disks vs. Solid State Disks???</vt:lpstr>
      <vt:lpstr>The End: Summary</vt:lpstr>
      <vt:lpstr>Summary</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cp:lastModifiedBy>
  <cp:revision>1920</cp:revision>
  <cp:lastPrinted>2020-02-09T22:57:00Z</cp:lastPrinted>
  <dcterms:created xsi:type="dcterms:W3CDTF">2013-10-08T21:10:56Z</dcterms:created>
  <dcterms:modified xsi:type="dcterms:W3CDTF">2021-02-09T20:00:29Z</dcterms:modified>
</cp:coreProperties>
</file>