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15"/>
  </p:notesMasterIdLst>
  <p:handoutMasterIdLst>
    <p:handoutMasterId r:id="rId16"/>
  </p:handoutMasterIdLst>
  <p:sldIdLst>
    <p:sldId id="755" r:id="rId2"/>
    <p:sldId id="492" r:id="rId3"/>
    <p:sldId id="493" r:id="rId4"/>
    <p:sldId id="775" r:id="rId5"/>
    <p:sldId id="774" r:id="rId6"/>
    <p:sldId id="538" r:id="rId7"/>
    <p:sldId id="754" r:id="rId8"/>
    <p:sldId id="285" r:id="rId9"/>
    <p:sldId id="567" r:id="rId10"/>
    <p:sldId id="568" r:id="rId11"/>
    <p:sldId id="563" r:id="rId12"/>
    <p:sldId id="571" r:id="rId13"/>
    <p:sldId id="573" r:id="rId14"/>
  </p:sldIdLst>
  <p:sldSz cx="9144000" cy="6858000" type="screen4x3"/>
  <p:notesSz cx="6858000" cy="91440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Tahoma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Motivation" id="{3A677511-381B-FA4E-A5F1-1A08F316C4A7}">
          <p14:sldIdLst>
            <p14:sldId id="755"/>
            <p14:sldId id="492"/>
            <p14:sldId id="493"/>
            <p14:sldId id="775"/>
            <p14:sldId id="774"/>
            <p14:sldId id="538"/>
            <p14:sldId id="754"/>
            <p14:sldId id="285"/>
          </p14:sldIdLst>
        </p14:section>
        <p14:section name="UDP" id="{F760DBBD-AE65-F94A-9DC1-9275DC8CB0FE}">
          <p14:sldIdLst>
            <p14:sldId id="567"/>
            <p14:sldId id="568"/>
            <p14:sldId id="563"/>
            <p14:sldId id="571"/>
            <p14:sldId id="57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432FF"/>
    <a:srgbClr val="FF9300"/>
    <a:srgbClr val="00FDFF"/>
    <a:srgbClr val="FFD579"/>
    <a:srgbClr val="7A81FF"/>
    <a:srgbClr val="FF7E79"/>
    <a:srgbClr val="0096FF"/>
    <a:srgbClr val="FF2600"/>
    <a:srgbClr val="1600FF"/>
    <a:srgbClr val="06AB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40"/>
    <p:restoredTop sz="81837" autoAdjust="0"/>
  </p:normalViewPr>
  <p:slideViewPr>
    <p:cSldViewPr snapToGrid="0">
      <p:cViewPr varScale="1">
        <p:scale>
          <a:sx n="99" d="100"/>
          <a:sy n="99" d="100"/>
        </p:scale>
        <p:origin x="288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144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45D9A20B-537F-284C-B866-9242820ABC8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221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imes New Roman" charset="0"/>
                <a:cs typeface="+mn-cs"/>
              </a:defRPr>
            </a:lvl1pPr>
          </a:lstStyle>
          <a:p>
            <a:pPr>
              <a:defRPr/>
            </a:pPr>
            <a:fld id="{DD29E037-B1DD-4743-9384-70CA6E41B7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4690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E5DDBA-9E75-464D-A168-707F13D8A618}" type="slidenum">
              <a:rPr lang="en-US"/>
              <a:pPr/>
              <a:t>1</a:t>
            </a:fld>
            <a:endParaRPr lang="en-US"/>
          </a:p>
        </p:txBody>
      </p:sp>
      <p:sp>
        <p:nvSpPr>
          <p:cNvPr id="1161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1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927744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FEFD9A-585E-FA4B-BA76-6ADB352CD143}" type="slidenum">
              <a:rPr lang="en-GB"/>
              <a:pPr/>
              <a:t>2</a:t>
            </a:fld>
            <a:endParaRPr lang="en-GB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847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FDAED1-B95E-EF42-8C8E-CC2B4A321196}" type="slidenum">
              <a:rPr lang="en-GB"/>
              <a:pPr/>
              <a:t>3</a:t>
            </a:fld>
            <a:endParaRPr lang="en-GB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Historically in Unix: socket = TSAP</a:t>
            </a:r>
          </a:p>
        </p:txBody>
      </p:sp>
    </p:spTree>
    <p:extLst>
      <p:ext uri="{BB962C8B-B14F-4D97-AF65-F5344CB8AC3E}">
        <p14:creationId xmlns:p14="http://schemas.microsoft.com/office/powerpoint/2010/main" val="16458459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FEFD9A-585E-FA4B-BA76-6ADB352CD143}" type="slidenum">
              <a:rPr lang="en-GB"/>
              <a:pPr/>
              <a:t>4</a:t>
            </a:fld>
            <a:endParaRPr lang="en-GB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err="1"/>
              <a:t>tjenestekvalitet</a:t>
            </a:r>
            <a:r>
              <a:rPr lang="en-US" dirty="0"/>
              <a:t>: </a:t>
            </a:r>
            <a:r>
              <a:rPr lang="en-US" dirty="0" err="1"/>
              <a:t>korrektur</a:t>
            </a:r>
            <a:r>
              <a:rPr lang="en-US" dirty="0"/>
              <a:t> av </a:t>
            </a:r>
            <a:r>
              <a:rPr lang="en-US" dirty="0" err="1"/>
              <a:t>feil</a:t>
            </a:r>
            <a:r>
              <a:rPr lang="en-US" dirty="0"/>
              <a:t>, </a:t>
            </a:r>
            <a:r>
              <a:rPr lang="en-US" dirty="0" err="1"/>
              <a:t>pålitelighet</a:t>
            </a:r>
            <a:r>
              <a:rPr lang="en-US" dirty="0"/>
              <a:t>, </a:t>
            </a:r>
            <a:r>
              <a:rPr lang="en-US" dirty="0" err="1"/>
              <a:t>samt</a:t>
            </a:r>
            <a:r>
              <a:rPr lang="en-US" dirty="0"/>
              <a:t> </a:t>
            </a:r>
            <a:r>
              <a:rPr lang="en-US" dirty="0" err="1"/>
              <a:t>flytkontroll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metningskontroll</a:t>
            </a:r>
            <a:r>
              <a:rPr lang="en-US" dirty="0"/>
              <a:t> – de </a:t>
            </a:r>
            <a:r>
              <a:rPr lang="en-US" dirty="0" err="1"/>
              <a:t>siste</a:t>
            </a:r>
            <a:r>
              <a:rPr lang="en-US" dirty="0"/>
              <a:t> </a:t>
            </a:r>
            <a:r>
              <a:rPr lang="en-US" dirty="0" err="1"/>
              <a:t>krever</a:t>
            </a:r>
            <a:r>
              <a:rPr lang="en-US" dirty="0"/>
              <a:t> </a:t>
            </a:r>
            <a:r>
              <a:rPr lang="en-US" dirty="0" err="1"/>
              <a:t>litt</a:t>
            </a:r>
            <a:r>
              <a:rPr lang="en-US" dirty="0"/>
              <a:t> </a:t>
            </a:r>
            <a:r>
              <a:rPr lang="en-US" dirty="0" err="1"/>
              <a:t>mer</a:t>
            </a:r>
            <a:r>
              <a:rPr lang="en-US" dirty="0"/>
              <a:t> </a:t>
            </a:r>
            <a:r>
              <a:rPr lang="en-US" dirty="0" err="1"/>
              <a:t>forklaring</a:t>
            </a:r>
            <a:endParaRPr lang="en-US" dirty="0"/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844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32FE62-3BCD-4D46-9FBC-A005F4577BE0}" type="slidenum">
              <a:rPr lang="en-GB"/>
              <a:pPr/>
              <a:t>5</a:t>
            </a:fld>
            <a:endParaRPr lang="en-GB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162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2D049D-E244-CF45-92B1-2C696CFBB221}" type="slidenum">
              <a:rPr lang="en-GB"/>
              <a:pPr/>
              <a:t>6</a:t>
            </a:fld>
            <a:endParaRPr lang="en-GB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5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BDE00E-07C9-634B-BFE9-5DDFB8ABBA01}" type="slidenum">
              <a:rPr lang="en-GB"/>
              <a:pPr/>
              <a:t>7</a:t>
            </a:fld>
            <a:endParaRPr lang="en-GB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Tanenbaum 6.1.2</a:t>
            </a:r>
          </a:p>
          <a:p>
            <a:pPr eaLnBrk="1" hangingPunct="1"/>
            <a:r>
              <a:rPr lang="en-US" dirty="0" err="1"/>
              <a:t>Hvorfor</a:t>
            </a:r>
            <a:r>
              <a:rPr lang="en-US" dirty="0"/>
              <a:t> har </a:t>
            </a:r>
            <a:r>
              <a:rPr lang="en-US" dirty="0" err="1"/>
              <a:t>disse</a:t>
            </a:r>
            <a:r>
              <a:rPr lang="en-US" dirty="0"/>
              <a:t> L4 </a:t>
            </a:r>
            <a:r>
              <a:rPr lang="en-US" dirty="0" err="1"/>
              <a:t>pakker</a:t>
            </a:r>
            <a:r>
              <a:rPr lang="en-US" dirty="0"/>
              <a:t> </a:t>
            </a:r>
            <a:r>
              <a:rPr lang="en-US" dirty="0" err="1"/>
              <a:t>forskjellige</a:t>
            </a:r>
            <a:r>
              <a:rPr lang="en-US" dirty="0"/>
              <a:t> </a:t>
            </a:r>
            <a:r>
              <a:rPr lang="en-US" dirty="0" err="1"/>
              <a:t>navn</a:t>
            </a:r>
            <a:r>
              <a:rPr lang="en-US" dirty="0"/>
              <a:t>?</a:t>
            </a:r>
          </a:p>
          <a:p>
            <a:pPr eaLnBrk="1" hangingPunct="1"/>
            <a:r>
              <a:rPr lang="en-US" dirty="0"/>
              <a:t>Datagram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enkelt</a:t>
            </a:r>
            <a:r>
              <a:rPr lang="en-US" dirty="0"/>
              <a:t>: det </a:t>
            </a:r>
            <a:r>
              <a:rPr lang="en-US" dirty="0" err="1"/>
              <a:t>minner</a:t>
            </a:r>
            <a:r>
              <a:rPr lang="en-US" dirty="0"/>
              <a:t> om telegram,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personlig</a:t>
            </a:r>
            <a:r>
              <a:rPr lang="en-US" dirty="0"/>
              <a:t> melding, </a:t>
            </a:r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avsluttet</a:t>
            </a:r>
            <a:r>
              <a:rPr lang="en-US" dirty="0"/>
              <a:t>.</a:t>
            </a:r>
          </a:p>
          <a:p>
            <a:pPr eaLnBrk="1" hangingPunct="1"/>
            <a:r>
              <a:rPr lang="en-US" dirty="0"/>
              <a:t>Men segment, </a:t>
            </a:r>
            <a:r>
              <a:rPr lang="en-US" dirty="0" err="1"/>
              <a:t>dette</a:t>
            </a:r>
            <a:r>
              <a:rPr lang="en-US" dirty="0"/>
              <a:t> </a:t>
            </a:r>
            <a:r>
              <a:rPr lang="en-US" dirty="0" err="1"/>
              <a:t>høres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brøkdel</a:t>
            </a:r>
            <a:r>
              <a:rPr lang="en-US" dirty="0"/>
              <a:t> av </a:t>
            </a:r>
            <a:r>
              <a:rPr lang="en-US" dirty="0" err="1"/>
              <a:t>noe</a:t>
            </a:r>
            <a:r>
              <a:rPr lang="en-US" dirty="0"/>
              <a:t> </a:t>
            </a:r>
            <a:r>
              <a:rPr lang="en-US" dirty="0" err="1"/>
              <a:t>større</a:t>
            </a:r>
            <a:r>
              <a:rPr lang="en-US" dirty="0"/>
              <a:t>.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58042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2DACC0-ACB2-A542-9F60-B05CC09116C1}" type="slidenum">
              <a:rPr lang="en-GB"/>
              <a:pPr/>
              <a:t>9</a:t>
            </a:fld>
            <a:endParaRPr lang="en-GB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13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47C7EF-3F08-544F-B60D-041EF76CDCD3}" type="slidenum">
              <a:rPr lang="en-GB"/>
              <a:pPr/>
              <a:t>10</a:t>
            </a:fld>
            <a:endParaRPr lang="en-GB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4250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F063BC-2B7B-364E-8C6E-41F03A7E1AD3}" type="slidenum">
              <a:rPr lang="en-GB"/>
              <a:pPr/>
              <a:t>11</a:t>
            </a:fld>
            <a:endParaRPr lang="en-GB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9017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90F26D-DCEB-3045-A3A6-1FF7BD3ED4F1}" type="slidenum">
              <a:rPr lang="en-GB"/>
              <a:pPr/>
              <a:t>12</a:t>
            </a:fld>
            <a:endParaRPr lang="en-GB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000"/>
              <a:t>Algorithm: One’s complement of sum of 16-bit halfwords in one’s complement arithmetic</a:t>
            </a:r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6816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C6DA4B-73B8-6843-B761-221B26F4EA1F}" type="slidenum">
              <a:rPr lang="en-GB"/>
              <a:pPr/>
              <a:t>13</a:t>
            </a:fld>
            <a:endParaRPr lang="en-GB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000" dirty="0"/>
              <a:t>Benefits of UDP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/>
              <a:t>Needs very few resources (in </a:t>
            </a:r>
            <a:r>
              <a:rPr lang="en-US" sz="1000" dirty="0" err="1"/>
              <a:t>endsystems</a:t>
            </a:r>
            <a:r>
              <a:rPr lang="en-US" sz="1000" dirty="0"/>
              <a:t>, in each data unit), No connection establishment (hence, no overhead, faster transmission)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/>
              <a:t>Simple implementation possible (e.g. suitable for boot PROM), Applications can precisely control: Packet flow .... Error handling / reliability .... Timing</a:t>
            </a:r>
          </a:p>
          <a:p>
            <a:pPr eaLnBrk="1" hangingPunct="1">
              <a:lnSpc>
                <a:spcPct val="80000"/>
              </a:lnSpc>
            </a:pPr>
            <a:r>
              <a:rPr lang="en-US" sz="1000" dirty="0"/>
              <a:t>Problems of UDP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/>
              <a:t>No flow control: Packets can be lost because receiving application is too slow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000" dirty="0"/>
              <a:t>No congestion control: No reaction to network overload</a:t>
            </a:r>
          </a:p>
          <a:p>
            <a:pPr lvl="2" eaLnBrk="1" hangingPunct="1">
              <a:lnSpc>
                <a:spcPct val="80000"/>
              </a:lnSpc>
            </a:pPr>
            <a:endParaRPr lang="en-US" sz="1000"/>
          </a:p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562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Eurostile"/>
                <a:cs typeface="Eurostile"/>
              </a:defRPr>
            </a:lvl1pPr>
          </a:lstStyle>
          <a:p>
            <a:r>
              <a:rPr lang="nb-NO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76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84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38175" y="1708150"/>
            <a:ext cx="7772400" cy="1462088"/>
          </a:xfrm>
        </p:spPr>
        <p:txBody>
          <a:bodyPr rIns="91440"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515085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rIns="91440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515098" name="Line 2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pic>
        <p:nvPicPr>
          <p:cNvPr id="515097" name="Picture 25" descr="ppt7" hidden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1450" y="2155825"/>
            <a:ext cx="1397000" cy="127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5099" name="Line 2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1" name="Rectangle 19"/>
          <p:cNvSpPr>
            <a:spLocks noChangeArrowheads="1"/>
          </p:cNvSpPr>
          <p:nvPr/>
        </p:nvSpPr>
        <p:spPr bwMode="auto">
          <a:xfrm>
            <a:off x="171450" y="2155825"/>
            <a:ext cx="1397000" cy="1276350"/>
          </a:xfrm>
          <a:prstGeom prst="rect">
            <a:avLst/>
          </a:prstGeom>
          <a:gradFill rotWithShape="1">
            <a:gsLst>
              <a:gs pos="0">
                <a:srgbClr val="FE751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1" name="Line 29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0" name="Rectangle 28" hidden="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1C1C1C"/>
                    </a:gs>
                    <a:gs pos="100000">
                      <a:srgbClr val="C0C0C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2" name="Line 30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3" name="Rectangle 21"/>
          <p:cNvSpPr>
            <a:spLocks noChangeArrowheads="1"/>
          </p:cNvSpPr>
          <p:nvPr/>
        </p:nvSpPr>
        <p:spPr bwMode="gray">
          <a:xfrm>
            <a:off x="36513" y="3336925"/>
            <a:ext cx="8985250" cy="46038"/>
          </a:xfrm>
          <a:prstGeom prst="rect">
            <a:avLst/>
          </a:prstGeom>
          <a:gradFill rotWithShape="0">
            <a:gsLst>
              <a:gs pos="0">
                <a:srgbClr val="1C1C1C"/>
              </a:gs>
              <a:gs pos="100000">
                <a:srgbClr val="C0C0C0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kumimoji="1" lang="nb-NO" sz="2400" b="0"/>
          </a:p>
        </p:txBody>
      </p:sp>
      <p:sp>
        <p:nvSpPr>
          <p:cNvPr id="515104" name="Line 32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3" name="Rectangle 31" hidden="1"/>
          <p:cNvSpPr>
            <a:spLocks noChangeArrowheads="1"/>
          </p:cNvSpPr>
          <p:nvPr/>
        </p:nvSpPr>
        <p:spPr bwMode="auto">
          <a:xfrm rot="16200000">
            <a:off x="-517525" y="2586038"/>
            <a:ext cx="1685925" cy="92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gradFill rotWithShape="0">
                  <a:gsLst>
                    <a:gs pos="0">
                      <a:srgbClr val="808080"/>
                    </a:gs>
                    <a:gs pos="100000">
                      <a:srgbClr val="1C1C1C"/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wrap="none" anchor="ctr"/>
          <a:lstStyle/>
          <a:p>
            <a:pPr algn="ctr"/>
            <a:endParaRPr lang="nb-NO"/>
          </a:p>
        </p:txBody>
      </p:sp>
      <p:sp>
        <p:nvSpPr>
          <p:cNvPr id="515105" name="Line 33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094" name="Rectangle 22"/>
          <p:cNvSpPr>
            <a:spLocks noChangeArrowheads="1"/>
          </p:cNvSpPr>
          <p:nvPr/>
        </p:nvSpPr>
        <p:spPr bwMode="auto">
          <a:xfrm rot="-5400000">
            <a:off x="-517525" y="2586038"/>
            <a:ext cx="1685925" cy="92075"/>
          </a:xfrm>
          <a:prstGeom prst="rect">
            <a:avLst/>
          </a:prstGeom>
          <a:gradFill rotWithShape="0">
            <a:gsLst>
              <a:gs pos="0">
                <a:srgbClr val="808080"/>
              </a:gs>
              <a:gs pos="100000">
                <a:srgbClr val="1C1C1C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515106" name="Line 34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8632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D4B0F3-87A8-A043-9AC3-42D9CA424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E8CCB-B1CF-F948-94F6-CF4C9FC76958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1826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E1E18B-3F34-CB45-B6A8-5E616DDF8672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255B9-2EF2-A749-B5A5-8A35A1F573C4}"/>
              </a:ext>
            </a:extLst>
          </p:cNvPr>
          <p:cNvSpPr>
            <a:spLocks noGrp="1"/>
          </p:cNvSpPr>
          <p:nvPr>
            <p:ph type="body" sz="half" idx="3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52925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988A9-FBBA-D54E-993C-7F6FC4AC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2DBA3-E383-E24B-AAC3-C2DAACBA5A7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CAB7A-70F7-3044-9C4A-75051914C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688" y="3776663"/>
            <a:ext cx="77724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0036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E46C1-ED80-D148-B9A2-7FDDE4918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70CC5-F0C3-DD46-A101-77296B5A5F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AB430-04BC-2942-8996-F7CD9836DAB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6182A-C189-1E4C-98FF-34537C799FF5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29862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BA62-0403-604D-B3B8-E975FE1722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98266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0C3D4-54B2-D24F-87E6-4691CE29A976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182688" y="1268413"/>
            <a:ext cx="3810000" cy="4864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D700A9-EFC4-2D47-8168-31481F2C66CD}"/>
              </a:ext>
            </a:extLst>
          </p:cNvPr>
          <p:cNvSpPr>
            <a:spLocks noGrp="1"/>
          </p:cNvSpPr>
          <p:nvPr>
            <p:ph sz="quarter" idx="2"/>
          </p:nvPr>
        </p:nvSpPr>
        <p:spPr>
          <a:xfrm>
            <a:off x="5145088" y="126841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40AF2AC-EA36-DA4B-BABE-ACC38CA756AF}"/>
              </a:ext>
            </a:extLst>
          </p:cNvPr>
          <p:cNvSpPr>
            <a:spLocks noGrp="1"/>
          </p:cNvSpPr>
          <p:nvPr>
            <p:ph sz="quarter" idx="3"/>
          </p:nvPr>
        </p:nvSpPr>
        <p:spPr>
          <a:xfrm>
            <a:off x="5145088" y="3776663"/>
            <a:ext cx="3810000" cy="23558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2216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58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2738" y="127000"/>
            <a:ext cx="8797925" cy="561975"/>
          </a:xfrm>
        </p:spPr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" y="885825"/>
            <a:ext cx="4343400" cy="55514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5825"/>
            <a:ext cx="4343400" cy="5551488"/>
          </a:xfrm>
        </p:spPr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47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885825"/>
            <a:ext cx="4343400" cy="555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5825"/>
            <a:ext cx="4343400" cy="55514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385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6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312738" y="127000"/>
            <a:ext cx="8797925" cy="56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3600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title</a:t>
            </a:r>
            <a:r>
              <a:rPr lang="nb-NO" dirty="0"/>
              <a:t> style</a:t>
            </a:r>
            <a:endParaRPr lang="en-US" dirty="0"/>
          </a:p>
        </p:txBody>
      </p:sp>
      <p:sp>
        <p:nvSpPr>
          <p:cNvPr id="514057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7504" y="866775"/>
            <a:ext cx="8928992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5400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Master </a:t>
            </a:r>
            <a:r>
              <a:rPr lang="nb-NO" dirty="0" err="1"/>
              <a:t>text</a:t>
            </a:r>
            <a:r>
              <a:rPr lang="nb-NO" dirty="0"/>
              <a:t> styles</a:t>
            </a:r>
          </a:p>
          <a:p>
            <a:pPr lvl="1"/>
            <a:r>
              <a:rPr lang="nb-NO" dirty="0"/>
              <a:t>Second </a:t>
            </a:r>
            <a:r>
              <a:rPr lang="nb-NO" dirty="0" err="1"/>
              <a:t>level</a:t>
            </a:r>
            <a:endParaRPr lang="nb-NO" dirty="0"/>
          </a:p>
          <a:p>
            <a:pPr lvl="2"/>
            <a:r>
              <a:rPr lang="nb-NO" dirty="0"/>
              <a:t>Third </a:t>
            </a:r>
            <a:r>
              <a:rPr lang="nb-NO" dirty="0" err="1"/>
              <a:t>level</a:t>
            </a:r>
            <a:endParaRPr lang="nb-NO" dirty="0"/>
          </a:p>
          <a:p>
            <a:pPr lvl="3"/>
            <a:r>
              <a:rPr lang="nb-NO" dirty="0" err="1"/>
              <a:t>Fourth</a:t>
            </a:r>
            <a:r>
              <a:rPr lang="nb-NO" dirty="0"/>
              <a:t> </a:t>
            </a:r>
            <a:r>
              <a:rPr lang="nb-NO" dirty="0" err="1"/>
              <a:t>level</a:t>
            </a:r>
            <a:endParaRPr lang="nb-NO" dirty="0"/>
          </a:p>
          <a:p>
            <a:pPr lvl="4"/>
            <a:r>
              <a:rPr lang="nb-NO" dirty="0"/>
              <a:t>Fifth </a:t>
            </a:r>
            <a:r>
              <a:rPr lang="nb-NO" dirty="0" err="1"/>
              <a:t>level</a:t>
            </a:r>
            <a:endParaRPr lang="en-US" dirty="0"/>
          </a:p>
        </p:txBody>
      </p:sp>
      <p:sp>
        <p:nvSpPr>
          <p:cNvPr id="514059" name="Text Box 11"/>
          <p:cNvSpPr txBox="1">
            <a:spLocks noChangeArrowheads="1"/>
          </p:cNvSpPr>
          <p:nvPr/>
        </p:nvSpPr>
        <p:spPr bwMode="auto">
          <a:xfrm>
            <a:off x="1725613" y="6654800"/>
            <a:ext cx="5113337" cy="21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algn="ctr"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900" dirty="0">
                <a:solidFill>
                  <a:srgbClr val="000000"/>
                </a:solidFill>
                <a:latin typeface="Arial" charset="0"/>
              </a:rPr>
              <a:t>IN2140 – Introduction to operating systems and data communication - </a:t>
            </a:r>
            <a:fld id="{EA754BF6-765A-7C45-9EFB-E07C5B0A87F2}" type="slidenum">
              <a:rPr lang="en-US" sz="900" smtClean="0">
                <a:solidFill>
                  <a:srgbClr val="000000"/>
                </a:solidFill>
                <a:latin typeface="Arial" charset="0"/>
              </a:rPr>
              <a:t>‹#›</a:t>
            </a:fld>
            <a:endParaRPr lang="en-US" sz="90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514079" name="Picture 31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142163" y="6665913"/>
            <a:ext cx="1966912" cy="168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14086" name="Picture 38" descr="Picture2"/>
          <p:cNvPicPr>
            <a:picLocks noChangeAspect="1" noChangeArrowheads="1"/>
          </p:cNvPicPr>
          <p:nvPr/>
        </p:nvPicPr>
        <p:blipFill>
          <a:blip r:embed="rId12"/>
          <a:srcRect r="67514"/>
          <a:stretch>
            <a:fillRect/>
          </a:stretch>
        </p:blipFill>
        <p:spPr bwMode="auto">
          <a:xfrm>
            <a:off x="15875" y="6572250"/>
            <a:ext cx="294735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4069" name="Rectangle 21"/>
          <p:cNvSpPr>
            <a:spLocks noChangeArrowheads="1"/>
          </p:cNvSpPr>
          <p:nvPr/>
        </p:nvSpPr>
        <p:spPr bwMode="gray">
          <a:xfrm flipV="1">
            <a:off x="311150" y="6588125"/>
            <a:ext cx="8821738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rgbClr val="C0C0C0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>
            <a:prstTxWarp prst="textNoShape">
              <a:avLst/>
            </a:prstTxWarp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kumimoji="1" lang="en-US" sz="2400">
              <a:solidFill>
                <a:srgbClr val="000000"/>
              </a:solidFill>
            </a:endParaRPr>
          </a:p>
        </p:txBody>
      </p:sp>
      <p:sp>
        <p:nvSpPr>
          <p:cNvPr id="514087" name="Text Box 39"/>
          <p:cNvSpPr txBox="1">
            <a:spLocks noChangeArrowheads="1"/>
          </p:cNvSpPr>
          <p:nvPr/>
        </p:nvSpPr>
        <p:spPr bwMode="auto">
          <a:xfrm>
            <a:off x="246063" y="6630988"/>
            <a:ext cx="1492250" cy="22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25200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1000" b="1">
                <a:solidFill>
                  <a:srgbClr val="000000"/>
                </a:solidFill>
              </a:rPr>
              <a:t>University of Oslo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93" r:id="rId2"/>
    <p:sldLayoutId id="2147483694" r:id="rId3"/>
    <p:sldLayoutId id="2147483695" r:id="rId4"/>
    <p:sldLayoutId id="2147483698" r:id="rId5"/>
    <p:sldLayoutId id="2147483699" r:id="rId6"/>
    <p:sldLayoutId id="2147483700" r:id="rId7"/>
    <p:sldLayoutId id="2147483701" r:id="rId8"/>
    <p:sldLayoutId id="2147483702" r:id="rId9"/>
  </p:sldLayoutIdLst>
  <p:txStyles>
    <p:titleStyle>
      <a:lvl1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Eurostile"/>
          <a:ea typeface="+mj-ea"/>
          <a:cs typeface="Eurostile"/>
        </a:defRPr>
      </a:lvl1pPr>
      <a:lvl2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2pPr>
      <a:lvl3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3pPr>
      <a:lvl4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4pPr>
      <a:lvl5pPr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5pPr>
      <a:lvl6pPr marL="4572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6pPr>
      <a:lvl7pPr marL="9144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7pPr>
      <a:lvl8pPr marL="13716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8pPr>
      <a:lvl9pPr marL="1828800" algn="l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SzPct val="120000"/>
        <a:buFont typeface="Wingdings" charset="2"/>
        <a:buChar char="§"/>
        <a:defRPr sz="2800">
          <a:solidFill>
            <a:schemeClr val="tx1"/>
          </a:solidFill>
          <a:latin typeface="Eurostile"/>
          <a:ea typeface="+mn-ea"/>
          <a:cs typeface="Eurostile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Tahoma" charset="0"/>
        <a:buChar char="−"/>
        <a:defRPr sz="2400">
          <a:solidFill>
            <a:schemeClr val="tx1"/>
          </a:solidFill>
          <a:latin typeface="Eurostile"/>
          <a:ea typeface="ＭＳ Ｐゴシック" charset="-128"/>
          <a:cs typeface="Eurostile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Char char="•"/>
        <a:defRPr sz="2000">
          <a:solidFill>
            <a:schemeClr val="tx1"/>
          </a:solidFill>
          <a:latin typeface="Eurostile"/>
          <a:ea typeface="ＭＳ Ｐゴシック" charset="-128"/>
          <a:cs typeface="Eurostile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charset="2"/>
        <a:buChar char="§"/>
        <a:defRPr sz="1900">
          <a:solidFill>
            <a:schemeClr val="tx1"/>
          </a:solidFill>
          <a:latin typeface="Eurostile"/>
          <a:ea typeface="ＭＳ Ｐゴシック" charset="-128"/>
          <a:cs typeface="Eurostile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Eurostile"/>
          <a:ea typeface="ＭＳ Ｐゴシック" charset="-128"/>
          <a:cs typeface="Eurostile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01" name="Line 9"/>
          <p:cNvSpPr>
            <a:spLocks noChangeShapeType="1"/>
          </p:cNvSpPr>
          <p:nvPr/>
        </p:nvSpPr>
        <p:spPr bwMode="auto">
          <a:xfrm>
            <a:off x="0" y="0"/>
            <a:ext cx="914400" cy="0"/>
          </a:xfrm>
          <a:prstGeom prst="line">
            <a:avLst/>
          </a:prstGeom>
          <a:noFill/>
          <a:ln w="0">
            <a:solidFill>
              <a:srgbClr val="FB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7" name="Line 5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1751013"/>
            <a:ext cx="7407275" cy="1462087"/>
          </a:xfrm>
        </p:spPr>
        <p:txBody>
          <a:bodyPr/>
          <a:lstStyle/>
          <a:p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Transport Protocols</a:t>
            </a:r>
            <a:b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4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the Internet</a:t>
            </a:r>
          </a:p>
        </p:txBody>
      </p:sp>
      <p:sp>
        <p:nvSpPr>
          <p:cNvPr id="1160198" name="Line 6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2351088"/>
          </a:xfrm>
        </p:spPr>
        <p:txBody>
          <a:bodyPr/>
          <a:lstStyle/>
          <a:p>
            <a:endParaRPr lang="en-US" dirty="0">
              <a:latin typeface="Comic Sans MS" pitchFamily="66" charset="0"/>
            </a:endParaRPr>
          </a:p>
          <a:p>
            <a:r>
              <a:rPr lang="en-US" sz="3600" dirty="0">
                <a:latin typeface="Eurostile" panose="020B0504020202050204" pitchFamily="34" charset="77"/>
              </a:rPr>
              <a:t>Overview &amp;</a:t>
            </a:r>
            <a:br>
              <a:rPr lang="en-US" sz="3600" dirty="0">
                <a:latin typeface="Eurostile" panose="020B0504020202050204" pitchFamily="34" charset="77"/>
              </a:rPr>
            </a:br>
            <a:r>
              <a:rPr lang="en-US" sz="3600" dirty="0">
                <a:latin typeface="Eurostile" panose="020B0504020202050204" pitchFamily="34" charset="77"/>
              </a:rPr>
              <a:t>Essential of UDP</a:t>
            </a:r>
          </a:p>
        </p:txBody>
      </p:sp>
      <p:sp>
        <p:nvSpPr>
          <p:cNvPr id="1160199" name="Line 7"/>
          <p:cNvSpPr>
            <a:spLocks noChangeShapeType="1"/>
          </p:cNvSpPr>
          <p:nvPr/>
        </p:nvSpPr>
        <p:spPr bwMode="auto">
          <a:xfrm>
            <a:off x="0" y="0"/>
            <a:ext cx="457200" cy="0"/>
          </a:xfrm>
          <a:prstGeom prst="line">
            <a:avLst/>
          </a:prstGeom>
          <a:noFill/>
          <a:ln w="0">
            <a:solidFill>
              <a:srgbClr val="FE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  <p:sp>
        <p:nvSpPr>
          <p:cNvPr id="1160196" name="Text Box 4"/>
          <p:cNvSpPr txBox="1">
            <a:spLocks noChangeArrowheads="1"/>
          </p:cNvSpPr>
          <p:nvPr/>
        </p:nvSpPr>
        <p:spPr bwMode="auto">
          <a:xfrm>
            <a:off x="684213" y="188913"/>
            <a:ext cx="800168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</a:rPr>
              <a:t>IN2140:</a:t>
            </a:r>
            <a:br>
              <a:rPr lang="en-US" sz="20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Introduction to Operating Systems and Data Communication</a:t>
            </a:r>
          </a:p>
        </p:txBody>
      </p:sp>
      <p:sp>
        <p:nvSpPr>
          <p:cNvPr id="1160200" name="Line 8"/>
          <p:cNvSpPr>
            <a:spLocks noChangeShapeType="1"/>
          </p:cNvSpPr>
          <p:nvPr/>
        </p:nvSpPr>
        <p:spPr bwMode="auto">
          <a:xfrm>
            <a:off x="0" y="0"/>
            <a:ext cx="0" cy="457200"/>
          </a:xfrm>
          <a:prstGeom prst="line">
            <a:avLst/>
          </a:prstGeom>
          <a:noFill/>
          <a:ln w="0">
            <a:solidFill>
              <a:srgbClr val="FD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54893420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Function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838450" y="83978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Transport layer tasks</a:t>
            </a:r>
          </a:p>
        </p:txBody>
      </p:sp>
      <p:grpSp>
        <p:nvGrpSpPr>
          <p:cNvPr id="26628" name="Group 38"/>
          <p:cNvGrpSpPr>
            <a:grpSpLocks/>
          </p:cNvGrpSpPr>
          <p:nvPr/>
        </p:nvGrpSpPr>
        <p:grpSpPr bwMode="auto">
          <a:xfrm>
            <a:off x="228600" y="1409700"/>
            <a:ext cx="442913" cy="2019300"/>
            <a:chOff x="144" y="1296"/>
            <a:chExt cx="279" cy="1272"/>
          </a:xfrm>
        </p:grpSpPr>
        <p:sp>
          <p:nvSpPr>
            <p:cNvPr id="26666" name="Text Box 6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67" name="Text Box 7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68" name="Text Box 8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69" name="Text Box 9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29" name="Group 39"/>
          <p:cNvGrpSpPr>
            <a:grpSpLocks/>
          </p:cNvGrpSpPr>
          <p:nvPr/>
        </p:nvGrpSpPr>
        <p:grpSpPr bwMode="auto">
          <a:xfrm>
            <a:off x="669925" y="1295400"/>
            <a:ext cx="1222375" cy="2105025"/>
            <a:chOff x="422" y="1224"/>
            <a:chExt cx="770" cy="1326"/>
          </a:xfrm>
        </p:grpSpPr>
        <p:sp>
          <p:nvSpPr>
            <p:cNvPr id="26656" name="Rectangle 14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57" name="Rectangle 15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8" name="AutoShape 16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AutoShape 17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60" name="Group 37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62" name="Rectangle 32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3" name="Rectangle 31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4" name="Rectangle 12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5" name="Rectangle 33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61" name="Rectangle 34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grpSp>
        <p:nvGrpSpPr>
          <p:cNvPr id="26630" name="Group 40"/>
          <p:cNvGrpSpPr>
            <a:grpSpLocks/>
          </p:cNvGrpSpPr>
          <p:nvPr/>
        </p:nvGrpSpPr>
        <p:grpSpPr bwMode="auto">
          <a:xfrm>
            <a:off x="8458200" y="1409700"/>
            <a:ext cx="442913" cy="2019300"/>
            <a:chOff x="144" y="1296"/>
            <a:chExt cx="279" cy="1272"/>
          </a:xfrm>
        </p:grpSpPr>
        <p:sp>
          <p:nvSpPr>
            <p:cNvPr id="26652" name="Text Box 41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53" name="Text Box 42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54" name="Text Box 43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55" name="Text Box 44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31" name="Group 45"/>
          <p:cNvGrpSpPr>
            <a:grpSpLocks/>
          </p:cNvGrpSpPr>
          <p:nvPr/>
        </p:nvGrpSpPr>
        <p:grpSpPr bwMode="auto">
          <a:xfrm>
            <a:off x="7239000" y="1295400"/>
            <a:ext cx="1222375" cy="2105025"/>
            <a:chOff x="422" y="1224"/>
            <a:chExt cx="770" cy="1326"/>
          </a:xfrm>
        </p:grpSpPr>
        <p:sp>
          <p:nvSpPr>
            <p:cNvPr id="26642" name="Rectangle 46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43" name="Rectangle 47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AutoShape 48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AutoShape 49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46" name="Group 50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48" name="Rectangle 51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49" name="Rectangle 52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0" name="Rectangle 53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1" name="Rectangle 54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47" name="Rectangle 55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sp>
        <p:nvSpPr>
          <p:cNvPr id="26632" name="Freeform 56"/>
          <p:cNvSpPr>
            <a:spLocks/>
          </p:cNvSpPr>
          <p:nvPr/>
        </p:nvSpPr>
        <p:spPr bwMode="auto">
          <a:xfrm>
            <a:off x="7940675" y="1752600"/>
            <a:ext cx="165100" cy="477838"/>
          </a:xfrm>
          <a:custGeom>
            <a:avLst/>
            <a:gdLst>
              <a:gd name="T0" fmla="*/ 0 w 104"/>
              <a:gd name="T1" fmla="*/ 477838 h 301"/>
              <a:gd name="T2" fmla="*/ 165100 w 104"/>
              <a:gd name="T3" fmla="*/ 0 h 301"/>
              <a:gd name="T4" fmla="*/ 0 60000 65536"/>
              <a:gd name="T5" fmla="*/ 0 60000 65536"/>
              <a:gd name="T6" fmla="*/ 0 w 104"/>
              <a:gd name="T7" fmla="*/ 0 h 301"/>
              <a:gd name="T8" fmla="*/ 104 w 104"/>
              <a:gd name="T9" fmla="*/ 301 h 3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4" h="301">
                <a:moveTo>
                  <a:pt x="0" y="301"/>
                </a:moveTo>
                <a:lnTo>
                  <a:pt x="104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3" name="Freeform 58"/>
          <p:cNvSpPr>
            <a:spLocks/>
          </p:cNvSpPr>
          <p:nvPr/>
        </p:nvSpPr>
        <p:spPr bwMode="auto">
          <a:xfrm>
            <a:off x="1143000" y="1828800"/>
            <a:ext cx="160338" cy="379413"/>
          </a:xfrm>
          <a:custGeom>
            <a:avLst/>
            <a:gdLst>
              <a:gd name="T0" fmla="*/ 0 w 101"/>
              <a:gd name="T1" fmla="*/ 0 h 239"/>
              <a:gd name="T2" fmla="*/ 160338 w 101"/>
              <a:gd name="T3" fmla="*/ 379413 h 239"/>
              <a:gd name="T4" fmla="*/ 0 60000 65536"/>
              <a:gd name="T5" fmla="*/ 0 60000 65536"/>
              <a:gd name="T6" fmla="*/ 0 w 101"/>
              <a:gd name="T7" fmla="*/ 0 h 239"/>
              <a:gd name="T8" fmla="*/ 101 w 101"/>
              <a:gd name="T9" fmla="*/ 239 h 23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" h="239">
                <a:moveTo>
                  <a:pt x="0" y="0"/>
                </a:moveTo>
                <a:lnTo>
                  <a:pt x="101" y="239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4" name="Text Box 83"/>
          <p:cNvSpPr txBox="1">
            <a:spLocks noChangeArrowheads="1"/>
          </p:cNvSpPr>
          <p:nvPr/>
        </p:nvSpPr>
        <p:spPr bwMode="auto">
          <a:xfrm>
            <a:off x="5186363" y="1554163"/>
            <a:ext cx="2008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1. Addressing</a:t>
            </a:r>
          </a:p>
        </p:txBody>
      </p:sp>
      <p:sp>
        <p:nvSpPr>
          <p:cNvPr id="667734" name="Line 86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5" name="Line 87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2" name="Oval 84"/>
          <p:cNvSpPr>
            <a:spLocks noChangeArrowheads="1"/>
          </p:cNvSpPr>
          <p:nvPr/>
        </p:nvSpPr>
        <p:spPr bwMode="auto">
          <a:xfrm>
            <a:off x="1185863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3" name="Oval 85"/>
          <p:cNvSpPr>
            <a:spLocks noChangeArrowheads="1"/>
          </p:cNvSpPr>
          <p:nvPr/>
        </p:nvSpPr>
        <p:spPr bwMode="auto">
          <a:xfrm>
            <a:off x="7826375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6" name="Text Box 88"/>
          <p:cNvSpPr txBox="1">
            <a:spLocks noChangeArrowheads="1"/>
          </p:cNvSpPr>
          <p:nvPr/>
        </p:nvSpPr>
        <p:spPr bwMode="auto">
          <a:xfrm>
            <a:off x="1849438" y="2286000"/>
            <a:ext cx="5443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2. End-to-end connection management</a:t>
            </a:r>
          </a:p>
        </p:txBody>
      </p:sp>
      <p:sp>
        <p:nvSpPr>
          <p:cNvPr id="667737" name="Text Box 89"/>
          <p:cNvSpPr txBox="1">
            <a:spLocks noChangeArrowheads="1"/>
          </p:cNvSpPr>
          <p:nvPr/>
        </p:nvSpPr>
        <p:spPr bwMode="auto">
          <a:xfrm>
            <a:off x="1863488" y="3015089"/>
            <a:ext cx="39819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/>
              <a:t>3. Transparent data transfer</a:t>
            </a:r>
            <a:br>
              <a:rPr lang="en-US" sz="2400" dirty="0"/>
            </a:br>
            <a:r>
              <a:rPr lang="en-US" sz="2400" dirty="0"/>
              <a:t>between processes</a:t>
            </a:r>
          </a:p>
        </p:txBody>
      </p:sp>
    </p:spTree>
    <p:extLst>
      <p:ext uri="{BB962C8B-B14F-4D97-AF65-F5344CB8AC3E}">
        <p14:creationId xmlns:p14="http://schemas.microsoft.com/office/powerpoint/2010/main" val="273292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7736" grpId="0"/>
      <p:bldP spid="6677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Transport Service</a:t>
            </a:r>
            <a:endParaRPr lang="en-US" sz="3200"/>
          </a:p>
        </p:txBody>
      </p:sp>
      <p:sp>
        <p:nvSpPr>
          <p:cNvPr id="6696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885825"/>
            <a:ext cx="5334000" cy="5551488"/>
          </a:xfrm>
        </p:spPr>
        <p:txBody>
          <a:bodyPr/>
          <a:lstStyle/>
          <a:p>
            <a:pPr eaLnBrk="1" hangingPunct="1"/>
            <a:r>
              <a:rPr lang="en-US" sz="2400"/>
              <a:t>Connection oriented service</a:t>
            </a:r>
          </a:p>
          <a:p>
            <a:pPr lvl="1" eaLnBrk="1" hangingPunct="1"/>
            <a:r>
              <a:rPr lang="en-US" sz="2000"/>
              <a:t>3 phases</a:t>
            </a:r>
          </a:p>
          <a:p>
            <a:pPr lvl="2" eaLnBrk="1" hangingPunct="1"/>
            <a:r>
              <a:rPr lang="en-US" sz="1800"/>
              <a:t>connection set-up</a:t>
            </a:r>
          </a:p>
          <a:p>
            <a:pPr lvl="2" eaLnBrk="1" hangingPunct="1"/>
            <a:r>
              <a:rPr lang="en-US" sz="1800"/>
              <a:t>data transfer</a:t>
            </a:r>
          </a:p>
          <a:p>
            <a:pPr lvl="2" eaLnBrk="1" hangingPunct="1"/>
            <a:r>
              <a:rPr lang="en-US" sz="1800"/>
              <a:t>disconnect</a:t>
            </a:r>
          </a:p>
          <a:p>
            <a:pPr lvl="1" eaLnBrk="1" hangingPunct="1"/>
            <a:endParaRPr lang="en-US" sz="2000"/>
          </a:p>
          <a:p>
            <a:pPr eaLnBrk="1" hangingPunct="1"/>
            <a:r>
              <a:rPr lang="en-US" sz="2400"/>
              <a:t>Connectionless service</a:t>
            </a:r>
          </a:p>
          <a:p>
            <a:pPr lvl="1" eaLnBrk="1" hangingPunct="1"/>
            <a:r>
              <a:rPr lang="en-US" sz="2000"/>
              <a:t>Transfer of independent</a:t>
            </a:r>
            <a:br>
              <a:rPr lang="en-US" sz="2000"/>
            </a:br>
            <a:r>
              <a:rPr lang="en-US" sz="2000"/>
              <a:t>messages</a:t>
            </a:r>
          </a:p>
          <a:p>
            <a:pPr lvl="1" eaLnBrk="1" hangingPunct="1"/>
            <a:endParaRPr lang="en-US" sz="2000"/>
          </a:p>
          <a:p>
            <a:pPr eaLnBrk="1" hangingPunct="1"/>
            <a:r>
              <a:rPr lang="en-US" sz="2400"/>
              <a:t>Realization: transport entity</a:t>
            </a:r>
          </a:p>
          <a:p>
            <a:pPr lvl="1" eaLnBrk="1" hangingPunct="1"/>
            <a:r>
              <a:rPr lang="en-US" sz="2000"/>
              <a:t>Software and/or hardware</a:t>
            </a:r>
          </a:p>
          <a:p>
            <a:pPr lvl="1" eaLnBrk="1" hangingPunct="1"/>
            <a:r>
              <a:rPr lang="en-US" sz="2000"/>
              <a:t>Software part usually contained</a:t>
            </a:r>
            <a:br>
              <a:rPr lang="en-US" sz="2000"/>
            </a:br>
            <a:r>
              <a:rPr lang="en-US" sz="2000"/>
              <a:t>within the kernel (process, library)</a:t>
            </a: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4572000" y="1985963"/>
            <a:ext cx="442913" cy="2247900"/>
            <a:chOff x="2880" y="1706"/>
            <a:chExt cx="279" cy="1416"/>
          </a:xfrm>
        </p:grpSpPr>
        <p:sp>
          <p:nvSpPr>
            <p:cNvPr id="32810" name="Text Box 7"/>
            <p:cNvSpPr txBox="1">
              <a:spLocks noChangeArrowheads="1"/>
            </p:cNvSpPr>
            <p:nvPr/>
          </p:nvSpPr>
          <p:spPr bwMode="auto">
            <a:xfrm>
              <a:off x="2880" y="2930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32811" name="Text Box 8"/>
            <p:cNvSpPr txBox="1">
              <a:spLocks noChangeArrowheads="1"/>
            </p:cNvSpPr>
            <p:nvPr/>
          </p:nvSpPr>
          <p:spPr bwMode="auto">
            <a:xfrm>
              <a:off x="2931" y="265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32812" name="Text Box 9"/>
            <p:cNvSpPr txBox="1">
              <a:spLocks noChangeArrowheads="1"/>
            </p:cNvSpPr>
            <p:nvPr/>
          </p:nvSpPr>
          <p:spPr bwMode="auto">
            <a:xfrm>
              <a:off x="2931" y="2205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32813" name="Text Box 10"/>
            <p:cNvSpPr txBox="1">
              <a:spLocks noChangeArrowheads="1"/>
            </p:cNvSpPr>
            <p:nvPr/>
          </p:nvSpPr>
          <p:spPr bwMode="auto">
            <a:xfrm>
              <a:off x="2931" y="170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3" name="Group 58"/>
          <p:cNvGrpSpPr>
            <a:grpSpLocks/>
          </p:cNvGrpSpPr>
          <p:nvPr/>
        </p:nvGrpSpPr>
        <p:grpSpPr bwMode="auto">
          <a:xfrm>
            <a:off x="5013325" y="1770063"/>
            <a:ext cx="1222375" cy="2447925"/>
            <a:chOff x="3158" y="1570"/>
            <a:chExt cx="770" cy="1542"/>
          </a:xfrm>
        </p:grpSpPr>
        <p:sp>
          <p:nvSpPr>
            <p:cNvPr id="32803" name="Rectangle 13"/>
            <p:cNvSpPr>
              <a:spLocks noChangeArrowheads="1"/>
            </p:cNvSpPr>
            <p:nvPr/>
          </p:nvSpPr>
          <p:spPr bwMode="auto">
            <a:xfrm>
              <a:off x="3203" y="1978"/>
              <a:ext cx="681" cy="5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4" name="Rectangle 14"/>
            <p:cNvSpPr>
              <a:spLocks noChangeArrowheads="1"/>
            </p:cNvSpPr>
            <p:nvPr/>
          </p:nvSpPr>
          <p:spPr bwMode="auto">
            <a:xfrm>
              <a:off x="3203" y="1570"/>
              <a:ext cx="681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Application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5" name="Rectangle 15"/>
            <p:cNvSpPr>
              <a:spLocks noChangeArrowheads="1"/>
            </p:cNvSpPr>
            <p:nvPr/>
          </p:nvSpPr>
          <p:spPr bwMode="auto">
            <a:xfrm>
              <a:off x="3249" y="2114"/>
              <a:ext cx="590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Entity</a:t>
              </a:r>
            </a:p>
          </p:txBody>
        </p:sp>
        <p:sp>
          <p:nvSpPr>
            <p:cNvPr id="32806" name="Rectangle 16"/>
            <p:cNvSpPr>
              <a:spLocks noChangeArrowheads="1"/>
            </p:cNvSpPr>
            <p:nvPr/>
          </p:nvSpPr>
          <p:spPr bwMode="auto">
            <a:xfrm>
              <a:off x="3203" y="2568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7" name="Rectangle 17"/>
            <p:cNvSpPr>
              <a:spLocks noChangeArrowheads="1"/>
            </p:cNvSpPr>
            <p:nvPr/>
          </p:nvSpPr>
          <p:spPr bwMode="auto">
            <a:xfrm>
              <a:off x="3203" y="2930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8" name="AutoShape 18"/>
            <p:cNvSpPr>
              <a:spLocks noChangeArrowheads="1"/>
            </p:cNvSpPr>
            <p:nvPr/>
          </p:nvSpPr>
          <p:spPr bwMode="auto">
            <a:xfrm>
              <a:off x="3158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9" name="AutoShape 19"/>
            <p:cNvSpPr>
              <a:spLocks noChangeArrowheads="1"/>
            </p:cNvSpPr>
            <p:nvPr/>
          </p:nvSpPr>
          <p:spPr bwMode="auto">
            <a:xfrm>
              <a:off x="3838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Group 59"/>
          <p:cNvGrpSpPr>
            <a:grpSpLocks/>
          </p:cNvGrpSpPr>
          <p:nvPr/>
        </p:nvGrpSpPr>
        <p:grpSpPr bwMode="auto">
          <a:xfrm>
            <a:off x="7461250" y="1770063"/>
            <a:ext cx="1222375" cy="2447925"/>
            <a:chOff x="4700" y="1570"/>
            <a:chExt cx="770" cy="1542"/>
          </a:xfrm>
        </p:grpSpPr>
        <p:sp>
          <p:nvSpPr>
            <p:cNvPr id="32796" name="Rectangle 27"/>
            <p:cNvSpPr>
              <a:spLocks noChangeArrowheads="1"/>
            </p:cNvSpPr>
            <p:nvPr/>
          </p:nvSpPr>
          <p:spPr bwMode="auto">
            <a:xfrm>
              <a:off x="4745" y="1978"/>
              <a:ext cx="681" cy="5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7" name="Rectangle 28"/>
            <p:cNvSpPr>
              <a:spLocks noChangeArrowheads="1"/>
            </p:cNvSpPr>
            <p:nvPr/>
          </p:nvSpPr>
          <p:spPr bwMode="auto">
            <a:xfrm>
              <a:off x="4745" y="1570"/>
              <a:ext cx="681" cy="40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Application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798" name="Rectangle 29"/>
            <p:cNvSpPr>
              <a:spLocks noChangeArrowheads="1"/>
            </p:cNvSpPr>
            <p:nvPr/>
          </p:nvSpPr>
          <p:spPr bwMode="auto">
            <a:xfrm>
              <a:off x="4791" y="2114"/>
              <a:ext cx="590" cy="31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Entity</a:t>
              </a:r>
            </a:p>
          </p:txBody>
        </p:sp>
        <p:sp>
          <p:nvSpPr>
            <p:cNvPr id="32799" name="Rectangle 30"/>
            <p:cNvSpPr>
              <a:spLocks noChangeArrowheads="1"/>
            </p:cNvSpPr>
            <p:nvPr/>
          </p:nvSpPr>
          <p:spPr bwMode="auto">
            <a:xfrm>
              <a:off x="4745" y="2568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32800" name="Rectangle 31"/>
            <p:cNvSpPr>
              <a:spLocks noChangeArrowheads="1"/>
            </p:cNvSpPr>
            <p:nvPr/>
          </p:nvSpPr>
          <p:spPr bwMode="auto">
            <a:xfrm>
              <a:off x="4745" y="2930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1" name="AutoShape 32"/>
            <p:cNvSpPr>
              <a:spLocks noChangeArrowheads="1"/>
            </p:cNvSpPr>
            <p:nvPr/>
          </p:nvSpPr>
          <p:spPr bwMode="auto">
            <a:xfrm>
              <a:off x="4700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02" name="AutoShape 33"/>
            <p:cNvSpPr>
              <a:spLocks noChangeArrowheads="1"/>
            </p:cNvSpPr>
            <p:nvPr/>
          </p:nvSpPr>
          <p:spPr bwMode="auto">
            <a:xfrm>
              <a:off x="5380" y="3021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" name="Group 56"/>
          <p:cNvGrpSpPr>
            <a:grpSpLocks/>
          </p:cNvGrpSpPr>
          <p:nvPr/>
        </p:nvGrpSpPr>
        <p:grpSpPr bwMode="auto">
          <a:xfrm>
            <a:off x="5084763" y="1336675"/>
            <a:ext cx="2274887" cy="1081088"/>
            <a:chOff x="3203" y="1297"/>
            <a:chExt cx="1433" cy="681"/>
          </a:xfrm>
        </p:grpSpPr>
        <p:sp>
          <p:nvSpPr>
            <p:cNvPr id="32793" name="Text Box 11"/>
            <p:cNvSpPr txBox="1">
              <a:spLocks noChangeArrowheads="1"/>
            </p:cNvSpPr>
            <p:nvPr/>
          </p:nvSpPr>
          <p:spPr bwMode="auto">
            <a:xfrm>
              <a:off x="3566" y="1297"/>
              <a:ext cx="10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/>
                <a:t>Service Interface</a:t>
              </a:r>
            </a:p>
          </p:txBody>
        </p:sp>
        <p:sp>
          <p:nvSpPr>
            <p:cNvPr id="32794" name="Line 20"/>
            <p:cNvSpPr>
              <a:spLocks noChangeShapeType="1"/>
            </p:cNvSpPr>
            <p:nvPr/>
          </p:nvSpPr>
          <p:spPr bwMode="auto">
            <a:xfrm>
              <a:off x="3203" y="1978"/>
              <a:ext cx="6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5" name="Line 38"/>
            <p:cNvSpPr>
              <a:spLocks noChangeShapeType="1"/>
            </p:cNvSpPr>
            <p:nvPr/>
          </p:nvSpPr>
          <p:spPr bwMode="auto">
            <a:xfrm flipH="1">
              <a:off x="3747" y="1479"/>
              <a:ext cx="318" cy="499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60"/>
          <p:cNvGrpSpPr>
            <a:grpSpLocks/>
          </p:cNvGrpSpPr>
          <p:nvPr/>
        </p:nvGrpSpPr>
        <p:grpSpPr bwMode="auto">
          <a:xfrm>
            <a:off x="6092825" y="762000"/>
            <a:ext cx="2058988" cy="2087563"/>
            <a:chOff x="3838" y="935"/>
            <a:chExt cx="1297" cy="1315"/>
          </a:xfrm>
        </p:grpSpPr>
        <p:sp>
          <p:nvSpPr>
            <p:cNvPr id="32790" name="Line 39"/>
            <p:cNvSpPr>
              <a:spLocks noChangeShapeType="1"/>
            </p:cNvSpPr>
            <p:nvPr/>
          </p:nvSpPr>
          <p:spPr bwMode="auto">
            <a:xfrm>
              <a:off x="3838" y="2250"/>
              <a:ext cx="95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91" name="Text Box 43"/>
            <p:cNvSpPr txBox="1">
              <a:spLocks noChangeArrowheads="1"/>
            </p:cNvSpPr>
            <p:nvPr/>
          </p:nvSpPr>
          <p:spPr bwMode="auto">
            <a:xfrm>
              <a:off x="4473" y="935"/>
              <a:ext cx="662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Protocol</a:t>
              </a:r>
            </a:p>
          </p:txBody>
        </p:sp>
        <p:sp>
          <p:nvSpPr>
            <p:cNvPr id="32792" name="Line 44"/>
            <p:cNvSpPr>
              <a:spLocks noChangeShapeType="1"/>
            </p:cNvSpPr>
            <p:nvPr/>
          </p:nvSpPr>
          <p:spPr bwMode="auto">
            <a:xfrm flipH="1">
              <a:off x="3974" y="1297"/>
              <a:ext cx="771" cy="95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7" name="Group 63"/>
          <p:cNvGrpSpPr>
            <a:grpSpLocks/>
          </p:cNvGrpSpPr>
          <p:nvPr/>
        </p:nvGrpSpPr>
        <p:grpSpPr bwMode="auto">
          <a:xfrm>
            <a:off x="5030788" y="1001713"/>
            <a:ext cx="701675" cy="1631950"/>
            <a:chOff x="3169" y="1086"/>
            <a:chExt cx="442" cy="1028"/>
          </a:xfrm>
        </p:grpSpPr>
        <p:sp>
          <p:nvSpPr>
            <p:cNvPr id="32785" name="Text Box 25"/>
            <p:cNvSpPr txBox="1">
              <a:spLocks noChangeArrowheads="1"/>
            </p:cNvSpPr>
            <p:nvPr/>
          </p:nvSpPr>
          <p:spPr bwMode="auto">
            <a:xfrm>
              <a:off x="3169" y="1086"/>
              <a:ext cx="345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1600"/>
                <a:t>Port</a:t>
              </a:r>
            </a:p>
          </p:txBody>
        </p:sp>
        <p:grpSp>
          <p:nvGrpSpPr>
            <p:cNvPr id="32786" name="Group 21"/>
            <p:cNvGrpSpPr>
              <a:grpSpLocks/>
            </p:cNvGrpSpPr>
            <p:nvPr/>
          </p:nvGrpSpPr>
          <p:grpSpPr bwMode="auto">
            <a:xfrm>
              <a:off x="3521" y="1932"/>
              <a:ext cx="90" cy="182"/>
              <a:chOff x="3470" y="1842"/>
              <a:chExt cx="90" cy="182"/>
            </a:xfrm>
          </p:grpSpPr>
          <p:sp>
            <p:nvSpPr>
              <p:cNvPr id="32788" name="Oval 22"/>
              <p:cNvSpPr>
                <a:spLocks noChangeArrowheads="1"/>
              </p:cNvSpPr>
              <p:nvPr/>
            </p:nvSpPr>
            <p:spPr bwMode="auto">
              <a:xfrm>
                <a:off x="3470" y="1842"/>
                <a:ext cx="90" cy="91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2789" name="Line 23"/>
              <p:cNvSpPr>
                <a:spLocks noChangeShapeType="1"/>
              </p:cNvSpPr>
              <p:nvPr/>
            </p:nvSpPr>
            <p:spPr bwMode="auto">
              <a:xfrm flipV="1">
                <a:off x="3515" y="1933"/>
                <a:ext cx="0" cy="91"/>
              </a:xfrm>
              <a:prstGeom prst="line">
                <a:avLst/>
              </a:prstGeom>
              <a:noFill/>
              <a:ln w="28575">
                <a:solidFill>
                  <a:schemeClr val="folHlink"/>
                </a:solidFill>
                <a:round/>
                <a:headEnd/>
                <a:tailEnd type="triangle" w="med" len="med"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32787" name="Line 24"/>
            <p:cNvSpPr>
              <a:spLocks noChangeShapeType="1"/>
            </p:cNvSpPr>
            <p:nvPr/>
          </p:nvSpPr>
          <p:spPr bwMode="auto">
            <a:xfrm>
              <a:off x="3339" y="1297"/>
              <a:ext cx="227" cy="681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9" name="Group 61"/>
          <p:cNvGrpSpPr>
            <a:grpSpLocks/>
          </p:cNvGrpSpPr>
          <p:nvPr/>
        </p:nvGrpSpPr>
        <p:grpSpPr bwMode="auto">
          <a:xfrm>
            <a:off x="6202363" y="2778125"/>
            <a:ext cx="1414462" cy="1878013"/>
            <a:chOff x="3907" y="2205"/>
            <a:chExt cx="891" cy="1183"/>
          </a:xfrm>
        </p:grpSpPr>
        <p:sp>
          <p:nvSpPr>
            <p:cNvPr id="32780" name="Line 45"/>
            <p:cNvSpPr>
              <a:spLocks noChangeShapeType="1"/>
            </p:cNvSpPr>
            <p:nvPr/>
          </p:nvSpPr>
          <p:spPr bwMode="auto">
            <a:xfrm flipH="1" flipV="1">
              <a:off x="4156" y="2295"/>
              <a:ext cx="181" cy="86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1" name="Text Box 46"/>
            <p:cNvSpPr txBox="1">
              <a:spLocks noChangeArrowheads="1"/>
            </p:cNvSpPr>
            <p:nvPr/>
          </p:nvSpPr>
          <p:spPr bwMode="auto">
            <a:xfrm>
              <a:off x="3907" y="3157"/>
              <a:ext cx="89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/>
                <a:t>IP: Message</a:t>
              </a:r>
            </a:p>
          </p:txBody>
        </p:sp>
        <p:sp>
          <p:nvSpPr>
            <p:cNvPr id="32782" name="Rectangle 40"/>
            <p:cNvSpPr>
              <a:spLocks noChangeArrowheads="1"/>
            </p:cNvSpPr>
            <p:nvPr/>
          </p:nvSpPr>
          <p:spPr bwMode="auto">
            <a:xfrm>
              <a:off x="4110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3" name="Rectangle 41"/>
            <p:cNvSpPr>
              <a:spLocks noChangeArrowheads="1"/>
            </p:cNvSpPr>
            <p:nvPr/>
          </p:nvSpPr>
          <p:spPr bwMode="auto">
            <a:xfrm>
              <a:off x="4246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84" name="Rectangle 42"/>
            <p:cNvSpPr>
              <a:spLocks noChangeArrowheads="1"/>
            </p:cNvSpPr>
            <p:nvPr/>
          </p:nvSpPr>
          <p:spPr bwMode="auto">
            <a:xfrm>
              <a:off x="4383" y="2205"/>
              <a:ext cx="91" cy="9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669760" name="AutoShape 64"/>
          <p:cNvSpPr>
            <a:spLocks noChangeArrowheads="1"/>
          </p:cNvSpPr>
          <p:nvPr/>
        </p:nvSpPr>
        <p:spPr bwMode="auto">
          <a:xfrm>
            <a:off x="6324600" y="4800600"/>
            <a:ext cx="2590800" cy="15240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tabLst>
                <a:tab pos="681038" algn="l"/>
              </a:tabLst>
            </a:pPr>
            <a:r>
              <a:rPr lang="en-US" sz="1400"/>
              <a:t>TCP/IP	1. Port</a:t>
            </a:r>
          </a:p>
          <a:p>
            <a:pPr>
              <a:tabLst>
                <a:tab pos="681038" algn="l"/>
              </a:tabLst>
            </a:pPr>
            <a:r>
              <a:rPr lang="en-US" sz="1400"/>
              <a:t>	2. IP address !!</a:t>
            </a:r>
          </a:p>
          <a:p>
            <a:pPr>
              <a:tabLst>
                <a:tab pos="681038" algn="l"/>
              </a:tabLst>
            </a:pPr>
            <a:endParaRPr lang="en-US" sz="1400"/>
          </a:p>
          <a:p>
            <a:pPr>
              <a:tabLst>
                <a:tab pos="681038" algn="l"/>
              </a:tabLst>
            </a:pPr>
            <a:r>
              <a:rPr lang="en-US" sz="1400"/>
              <a:t>ISO	TSAP</a:t>
            </a:r>
          </a:p>
          <a:p>
            <a:pPr>
              <a:tabLst>
                <a:tab pos="681038" algn="l"/>
              </a:tabLst>
            </a:pPr>
            <a:r>
              <a:rPr lang="en-US" sz="1400"/>
              <a:t>	(transport service</a:t>
            </a:r>
            <a:br>
              <a:rPr lang="en-US" sz="1400"/>
            </a:br>
            <a:r>
              <a:rPr lang="en-US" sz="1400"/>
              <a:t>	access point)</a:t>
            </a:r>
          </a:p>
        </p:txBody>
      </p:sp>
    </p:spTree>
    <p:extLst>
      <p:ext uri="{BB962C8B-B14F-4D97-AF65-F5344CB8AC3E}">
        <p14:creationId xmlns:p14="http://schemas.microsoft.com/office/powerpoint/2010/main" val="1524065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Function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2838450" y="839788"/>
            <a:ext cx="348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/>
              <a:t>Transport layer tasks</a:t>
            </a:r>
          </a:p>
        </p:txBody>
      </p:sp>
      <p:grpSp>
        <p:nvGrpSpPr>
          <p:cNvPr id="26628" name="Group 38"/>
          <p:cNvGrpSpPr>
            <a:grpSpLocks/>
          </p:cNvGrpSpPr>
          <p:nvPr/>
        </p:nvGrpSpPr>
        <p:grpSpPr bwMode="auto">
          <a:xfrm>
            <a:off x="228600" y="1409700"/>
            <a:ext cx="442913" cy="2019300"/>
            <a:chOff x="144" y="1296"/>
            <a:chExt cx="279" cy="1272"/>
          </a:xfrm>
        </p:grpSpPr>
        <p:sp>
          <p:nvSpPr>
            <p:cNvPr id="26666" name="Text Box 6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67" name="Text Box 7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68" name="Text Box 8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69" name="Text Box 9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29" name="Group 39"/>
          <p:cNvGrpSpPr>
            <a:grpSpLocks/>
          </p:cNvGrpSpPr>
          <p:nvPr/>
        </p:nvGrpSpPr>
        <p:grpSpPr bwMode="auto">
          <a:xfrm>
            <a:off x="669925" y="1295400"/>
            <a:ext cx="1222375" cy="2105025"/>
            <a:chOff x="422" y="1224"/>
            <a:chExt cx="770" cy="1326"/>
          </a:xfrm>
        </p:grpSpPr>
        <p:sp>
          <p:nvSpPr>
            <p:cNvPr id="26656" name="Rectangle 14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57" name="Rectangle 15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8" name="AutoShape 16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59" name="AutoShape 17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60" name="Group 37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62" name="Rectangle 32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3" name="Rectangle 31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4" name="Rectangle 12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65" name="Rectangle 33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61" name="Rectangle 34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grpSp>
        <p:nvGrpSpPr>
          <p:cNvPr id="26630" name="Group 40"/>
          <p:cNvGrpSpPr>
            <a:grpSpLocks/>
          </p:cNvGrpSpPr>
          <p:nvPr/>
        </p:nvGrpSpPr>
        <p:grpSpPr bwMode="auto">
          <a:xfrm>
            <a:off x="8458200" y="1409700"/>
            <a:ext cx="442913" cy="2019300"/>
            <a:chOff x="144" y="1296"/>
            <a:chExt cx="279" cy="1272"/>
          </a:xfrm>
        </p:grpSpPr>
        <p:sp>
          <p:nvSpPr>
            <p:cNvPr id="26652" name="Text Box 41"/>
            <p:cNvSpPr txBox="1">
              <a:spLocks noChangeArrowheads="1"/>
            </p:cNvSpPr>
            <p:nvPr/>
          </p:nvSpPr>
          <p:spPr bwMode="auto">
            <a:xfrm>
              <a:off x="144" y="2376"/>
              <a:ext cx="279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1-2</a:t>
              </a:r>
            </a:p>
          </p:txBody>
        </p:sp>
        <p:sp>
          <p:nvSpPr>
            <p:cNvPr id="26653" name="Text Box 42"/>
            <p:cNvSpPr txBox="1">
              <a:spLocks noChangeArrowheads="1"/>
            </p:cNvSpPr>
            <p:nvPr/>
          </p:nvSpPr>
          <p:spPr bwMode="auto">
            <a:xfrm>
              <a:off x="195" y="2104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6654" name="Text Box 43"/>
            <p:cNvSpPr txBox="1">
              <a:spLocks noChangeArrowheads="1"/>
            </p:cNvSpPr>
            <p:nvPr/>
          </p:nvSpPr>
          <p:spPr bwMode="auto">
            <a:xfrm>
              <a:off x="195" y="1728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26655" name="Text Box 44"/>
            <p:cNvSpPr txBox="1">
              <a:spLocks noChangeArrowheads="1"/>
            </p:cNvSpPr>
            <p:nvPr/>
          </p:nvSpPr>
          <p:spPr bwMode="auto">
            <a:xfrm>
              <a:off x="195" y="1296"/>
              <a:ext cx="17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5</a:t>
              </a:r>
            </a:p>
          </p:txBody>
        </p:sp>
      </p:grpSp>
      <p:grpSp>
        <p:nvGrpSpPr>
          <p:cNvPr id="26631" name="Group 45"/>
          <p:cNvGrpSpPr>
            <a:grpSpLocks/>
          </p:cNvGrpSpPr>
          <p:nvPr/>
        </p:nvGrpSpPr>
        <p:grpSpPr bwMode="auto">
          <a:xfrm>
            <a:off x="7239000" y="1295400"/>
            <a:ext cx="1222375" cy="2105025"/>
            <a:chOff x="422" y="1224"/>
            <a:chExt cx="770" cy="1326"/>
          </a:xfrm>
        </p:grpSpPr>
        <p:sp>
          <p:nvSpPr>
            <p:cNvPr id="26642" name="Rectangle 46"/>
            <p:cNvSpPr>
              <a:spLocks noChangeArrowheads="1"/>
            </p:cNvSpPr>
            <p:nvPr/>
          </p:nvSpPr>
          <p:spPr bwMode="auto">
            <a:xfrm>
              <a:off x="475" y="2002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Network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  <p:sp>
          <p:nvSpPr>
            <p:cNvPr id="26643" name="Rectangle 47"/>
            <p:cNvSpPr>
              <a:spLocks noChangeArrowheads="1"/>
            </p:cNvSpPr>
            <p:nvPr/>
          </p:nvSpPr>
          <p:spPr bwMode="auto">
            <a:xfrm>
              <a:off x="475" y="2368"/>
              <a:ext cx="681" cy="18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4" name="AutoShape 48"/>
            <p:cNvSpPr>
              <a:spLocks noChangeArrowheads="1"/>
            </p:cNvSpPr>
            <p:nvPr/>
          </p:nvSpPr>
          <p:spPr bwMode="auto">
            <a:xfrm>
              <a:off x="42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45" name="AutoShape 49"/>
            <p:cNvSpPr>
              <a:spLocks noChangeArrowheads="1"/>
            </p:cNvSpPr>
            <p:nvPr/>
          </p:nvSpPr>
          <p:spPr bwMode="auto">
            <a:xfrm>
              <a:off x="1102" y="2459"/>
              <a:ext cx="90" cy="46"/>
            </a:xfrm>
            <a:prstGeom prst="flowChartPunchedTap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6646" name="Group 50"/>
            <p:cNvGrpSpPr>
              <a:grpSpLocks/>
            </p:cNvGrpSpPr>
            <p:nvPr/>
          </p:nvGrpSpPr>
          <p:grpSpPr bwMode="auto">
            <a:xfrm>
              <a:off x="467" y="1224"/>
              <a:ext cx="698" cy="408"/>
              <a:chOff x="467" y="1008"/>
              <a:chExt cx="698" cy="408"/>
            </a:xfrm>
          </p:grpSpPr>
          <p:sp>
            <p:nvSpPr>
              <p:cNvPr id="26648" name="Rectangle 51"/>
              <p:cNvSpPr>
                <a:spLocks noChangeArrowheads="1"/>
              </p:cNvSpPr>
              <p:nvPr/>
            </p:nvSpPr>
            <p:spPr bwMode="auto">
              <a:xfrm>
                <a:off x="720" y="1008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49" name="Rectangle 52"/>
              <p:cNvSpPr>
                <a:spLocks noChangeArrowheads="1"/>
              </p:cNvSpPr>
              <p:nvPr/>
            </p:nvSpPr>
            <p:spPr bwMode="auto">
              <a:xfrm>
                <a:off x="576" y="1056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0" name="Rectangle 53"/>
              <p:cNvSpPr>
                <a:spLocks noChangeArrowheads="1"/>
              </p:cNvSpPr>
              <p:nvPr/>
            </p:nvSpPr>
            <p:spPr bwMode="auto">
              <a:xfrm>
                <a:off x="467" y="1104"/>
                <a:ext cx="445" cy="31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000"/>
              </a:p>
            </p:txBody>
          </p:sp>
          <p:sp>
            <p:nvSpPr>
              <p:cNvPr id="26651" name="Rectangle 54"/>
              <p:cNvSpPr>
                <a:spLocks noChangeArrowheads="1"/>
              </p:cNvSpPr>
              <p:nvPr/>
            </p:nvSpPr>
            <p:spPr bwMode="auto">
              <a:xfrm>
                <a:off x="480" y="1080"/>
                <a:ext cx="672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600"/>
                  <a:t>Application</a:t>
                </a:r>
              </a:p>
            </p:txBody>
          </p:sp>
        </p:grpSp>
        <p:sp>
          <p:nvSpPr>
            <p:cNvPr id="26647" name="Rectangle 55"/>
            <p:cNvSpPr>
              <a:spLocks noChangeArrowheads="1"/>
            </p:cNvSpPr>
            <p:nvPr/>
          </p:nvSpPr>
          <p:spPr bwMode="auto">
            <a:xfrm>
              <a:off x="476" y="1636"/>
              <a:ext cx="681" cy="36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600"/>
                <a:t>Transport</a:t>
              </a:r>
            </a:p>
            <a:p>
              <a:pPr algn="ctr"/>
              <a:r>
                <a:rPr lang="en-US" sz="1600"/>
                <a:t>Layer</a:t>
              </a:r>
            </a:p>
          </p:txBody>
        </p:sp>
      </p:grpSp>
      <p:sp>
        <p:nvSpPr>
          <p:cNvPr id="26632" name="Freeform 56"/>
          <p:cNvSpPr>
            <a:spLocks/>
          </p:cNvSpPr>
          <p:nvPr/>
        </p:nvSpPr>
        <p:spPr bwMode="auto">
          <a:xfrm>
            <a:off x="7940675" y="1752600"/>
            <a:ext cx="165100" cy="477838"/>
          </a:xfrm>
          <a:custGeom>
            <a:avLst/>
            <a:gdLst>
              <a:gd name="T0" fmla="*/ 0 w 104"/>
              <a:gd name="T1" fmla="*/ 477838 h 301"/>
              <a:gd name="T2" fmla="*/ 165100 w 104"/>
              <a:gd name="T3" fmla="*/ 0 h 301"/>
              <a:gd name="T4" fmla="*/ 0 60000 65536"/>
              <a:gd name="T5" fmla="*/ 0 60000 65536"/>
              <a:gd name="T6" fmla="*/ 0 w 104"/>
              <a:gd name="T7" fmla="*/ 0 h 301"/>
              <a:gd name="T8" fmla="*/ 104 w 104"/>
              <a:gd name="T9" fmla="*/ 301 h 3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4" h="301">
                <a:moveTo>
                  <a:pt x="0" y="301"/>
                </a:moveTo>
                <a:lnTo>
                  <a:pt x="104" y="0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3" name="Freeform 58"/>
          <p:cNvSpPr>
            <a:spLocks/>
          </p:cNvSpPr>
          <p:nvPr/>
        </p:nvSpPr>
        <p:spPr bwMode="auto">
          <a:xfrm>
            <a:off x="1143000" y="1828800"/>
            <a:ext cx="160338" cy="379413"/>
          </a:xfrm>
          <a:custGeom>
            <a:avLst/>
            <a:gdLst>
              <a:gd name="T0" fmla="*/ 0 w 101"/>
              <a:gd name="T1" fmla="*/ 0 h 239"/>
              <a:gd name="T2" fmla="*/ 160338 w 101"/>
              <a:gd name="T3" fmla="*/ 379413 h 239"/>
              <a:gd name="T4" fmla="*/ 0 60000 65536"/>
              <a:gd name="T5" fmla="*/ 0 60000 65536"/>
              <a:gd name="T6" fmla="*/ 0 w 101"/>
              <a:gd name="T7" fmla="*/ 0 h 239"/>
              <a:gd name="T8" fmla="*/ 101 w 101"/>
              <a:gd name="T9" fmla="*/ 239 h 239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1" h="239">
                <a:moveTo>
                  <a:pt x="0" y="0"/>
                </a:moveTo>
                <a:lnTo>
                  <a:pt x="101" y="239"/>
                </a:lnTo>
              </a:path>
            </a:pathLst>
          </a:cu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634" name="Text Box 83"/>
          <p:cNvSpPr txBox="1">
            <a:spLocks noChangeArrowheads="1"/>
          </p:cNvSpPr>
          <p:nvPr/>
        </p:nvSpPr>
        <p:spPr bwMode="auto">
          <a:xfrm>
            <a:off x="5186363" y="1554163"/>
            <a:ext cx="20081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1. Addressing</a:t>
            </a:r>
          </a:p>
        </p:txBody>
      </p:sp>
      <p:sp>
        <p:nvSpPr>
          <p:cNvPr id="667734" name="Line 86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prstDash val="dash"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5" name="Line 87"/>
          <p:cNvSpPr>
            <a:spLocks noChangeShapeType="1"/>
          </p:cNvSpPr>
          <p:nvPr/>
        </p:nvSpPr>
        <p:spPr bwMode="auto">
          <a:xfrm>
            <a:off x="1295400" y="2209800"/>
            <a:ext cx="6629400" cy="0"/>
          </a:xfrm>
          <a:prstGeom prst="line">
            <a:avLst/>
          </a:prstGeom>
          <a:noFill/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2" name="Oval 84"/>
          <p:cNvSpPr>
            <a:spLocks noChangeArrowheads="1"/>
          </p:cNvSpPr>
          <p:nvPr/>
        </p:nvSpPr>
        <p:spPr bwMode="auto">
          <a:xfrm>
            <a:off x="1185863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3" name="Oval 85"/>
          <p:cNvSpPr>
            <a:spLocks noChangeArrowheads="1"/>
          </p:cNvSpPr>
          <p:nvPr/>
        </p:nvSpPr>
        <p:spPr bwMode="auto">
          <a:xfrm>
            <a:off x="7826375" y="2100263"/>
            <a:ext cx="228600" cy="2286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0000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67736" name="Text Box 88"/>
          <p:cNvSpPr txBox="1">
            <a:spLocks noChangeArrowheads="1"/>
          </p:cNvSpPr>
          <p:nvPr/>
        </p:nvSpPr>
        <p:spPr bwMode="auto">
          <a:xfrm>
            <a:off x="1849438" y="2286000"/>
            <a:ext cx="54435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/>
              <a:t>2. End-to-end connection management</a:t>
            </a:r>
          </a:p>
        </p:txBody>
      </p:sp>
      <p:sp>
        <p:nvSpPr>
          <p:cNvPr id="667737" name="Text Box 89"/>
          <p:cNvSpPr txBox="1">
            <a:spLocks noChangeArrowheads="1"/>
          </p:cNvSpPr>
          <p:nvPr/>
        </p:nvSpPr>
        <p:spPr bwMode="auto">
          <a:xfrm>
            <a:off x="1863488" y="3015089"/>
            <a:ext cx="3981923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dirty="0"/>
              <a:t>3. Transparent data transfer</a:t>
            </a:r>
            <a:br>
              <a:rPr lang="en-US" sz="2400" dirty="0"/>
            </a:br>
            <a:r>
              <a:rPr lang="en-US" sz="2400" dirty="0"/>
              <a:t>between processes</a:t>
            </a:r>
          </a:p>
        </p:txBody>
      </p:sp>
      <p:sp>
        <p:nvSpPr>
          <p:cNvPr id="667739" name="Text Box 91"/>
          <p:cNvSpPr txBox="1">
            <a:spLocks noChangeArrowheads="1"/>
          </p:cNvSpPr>
          <p:nvPr/>
        </p:nvSpPr>
        <p:spPr bwMode="auto">
          <a:xfrm>
            <a:off x="1868488" y="4054475"/>
            <a:ext cx="5141912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  <a:spAutoFit/>
          </a:bodyPr>
          <a:lstStyle/>
          <a:p>
            <a:r>
              <a:rPr lang="en-US" sz="2400" dirty="0"/>
              <a:t>4. Quality of service options</a:t>
            </a:r>
          </a:p>
          <a:p>
            <a:pPr lvl="1">
              <a:buFontTx/>
              <a:buChar char="•"/>
            </a:pPr>
            <a:r>
              <a:rPr lang="en-US" sz="2000" dirty="0"/>
              <a:t> Error recovery</a:t>
            </a:r>
          </a:p>
          <a:p>
            <a:pPr lvl="1">
              <a:buFontTx/>
              <a:buChar char="•"/>
            </a:pPr>
            <a:r>
              <a:rPr lang="en-US" sz="2000" dirty="0"/>
              <a:t> Reliability</a:t>
            </a:r>
          </a:p>
          <a:p>
            <a:pPr lvl="1">
              <a:buFontTx/>
              <a:buChar char="•"/>
            </a:pPr>
            <a:r>
              <a:rPr lang="en-US" sz="2000" dirty="0"/>
              <a:t> Flow control</a:t>
            </a:r>
          </a:p>
          <a:p>
            <a:pPr lvl="1">
              <a:buFontTx/>
              <a:buChar char="•"/>
            </a:pPr>
            <a:r>
              <a:rPr lang="en-US" sz="2000" dirty="0"/>
              <a:t> Congestion control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66542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1"/>
          <p:cNvGrpSpPr>
            <a:grpSpLocks/>
          </p:cNvGrpSpPr>
          <p:nvPr/>
        </p:nvGrpSpPr>
        <p:grpSpPr bwMode="auto">
          <a:xfrm>
            <a:off x="7043738" y="4502150"/>
            <a:ext cx="1584325" cy="576263"/>
            <a:chOff x="4437" y="2836"/>
            <a:chExt cx="998" cy="363"/>
          </a:xfrm>
        </p:grpSpPr>
        <p:grpSp>
          <p:nvGrpSpPr>
            <p:cNvPr id="137312" name="Group 112"/>
            <p:cNvGrpSpPr>
              <a:grpSpLocks/>
            </p:cNvGrpSpPr>
            <p:nvPr/>
          </p:nvGrpSpPr>
          <p:grpSpPr bwMode="auto">
            <a:xfrm>
              <a:off x="4437" y="2836"/>
              <a:ext cx="998" cy="363"/>
              <a:chOff x="4513" y="2296"/>
              <a:chExt cx="998" cy="363"/>
            </a:xfrm>
          </p:grpSpPr>
          <p:sp>
            <p:nvSpPr>
              <p:cNvPr id="137314" name="Oval 110"/>
              <p:cNvSpPr>
                <a:spLocks noChangeArrowheads="1"/>
              </p:cNvSpPr>
              <p:nvPr/>
            </p:nvSpPr>
            <p:spPr bwMode="auto">
              <a:xfrm>
                <a:off x="4513" y="2296"/>
                <a:ext cx="998" cy="36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315" name="Rectangle 111"/>
              <p:cNvSpPr>
                <a:spLocks noChangeArrowheads="1"/>
              </p:cNvSpPr>
              <p:nvPr/>
            </p:nvSpPr>
            <p:spPr bwMode="auto">
              <a:xfrm>
                <a:off x="5239" y="2568"/>
                <a:ext cx="90" cy="9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7313" name="Rectangle 129"/>
            <p:cNvSpPr>
              <a:spLocks noChangeArrowheads="1"/>
            </p:cNvSpPr>
            <p:nvPr/>
          </p:nvSpPr>
          <p:spPr bwMode="auto">
            <a:xfrm>
              <a:off x="4604" y="2840"/>
              <a:ext cx="90" cy="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09828" name="Oval 132"/>
          <p:cNvSpPr>
            <a:spLocks noChangeArrowheads="1"/>
          </p:cNvSpPr>
          <p:nvPr/>
        </p:nvSpPr>
        <p:spPr bwMode="auto">
          <a:xfrm>
            <a:off x="5580063" y="5734050"/>
            <a:ext cx="360362" cy="142875"/>
          </a:xfrm>
          <a:prstGeom prst="ellipse">
            <a:avLst/>
          </a:prstGeom>
          <a:solidFill>
            <a:srgbClr val="3366FF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30" name="Oval 134"/>
          <p:cNvSpPr>
            <a:spLocks noChangeArrowheads="1"/>
          </p:cNvSpPr>
          <p:nvPr/>
        </p:nvSpPr>
        <p:spPr bwMode="auto">
          <a:xfrm>
            <a:off x="7473950" y="4778375"/>
            <a:ext cx="360363" cy="142875"/>
          </a:xfrm>
          <a:prstGeom prst="ellipse">
            <a:avLst/>
          </a:prstGeom>
          <a:solidFill>
            <a:srgbClr val="3366FF"/>
          </a:solidFill>
          <a:ln w="9525">
            <a:solidFill>
              <a:srgbClr val="3366FF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" name="Group 130"/>
          <p:cNvGrpSpPr>
            <a:grpSpLocks/>
          </p:cNvGrpSpPr>
          <p:nvPr/>
        </p:nvGrpSpPr>
        <p:grpSpPr bwMode="auto">
          <a:xfrm>
            <a:off x="4471988" y="4502150"/>
            <a:ext cx="1584325" cy="576263"/>
            <a:chOff x="2817" y="2836"/>
            <a:chExt cx="998" cy="363"/>
          </a:xfrm>
        </p:grpSpPr>
        <p:grpSp>
          <p:nvGrpSpPr>
            <p:cNvPr id="137308" name="Group 115"/>
            <p:cNvGrpSpPr>
              <a:grpSpLocks/>
            </p:cNvGrpSpPr>
            <p:nvPr/>
          </p:nvGrpSpPr>
          <p:grpSpPr bwMode="auto">
            <a:xfrm>
              <a:off x="2817" y="2836"/>
              <a:ext cx="998" cy="363"/>
              <a:chOff x="3288" y="2296"/>
              <a:chExt cx="998" cy="363"/>
            </a:xfrm>
          </p:grpSpPr>
          <p:sp>
            <p:nvSpPr>
              <p:cNvPr id="137310" name="Oval 109"/>
              <p:cNvSpPr>
                <a:spLocks noChangeArrowheads="1"/>
              </p:cNvSpPr>
              <p:nvPr/>
            </p:nvSpPr>
            <p:spPr bwMode="auto">
              <a:xfrm>
                <a:off x="3288" y="2296"/>
                <a:ext cx="998" cy="363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7311" name="Rectangle 114"/>
              <p:cNvSpPr>
                <a:spLocks noChangeArrowheads="1"/>
              </p:cNvSpPr>
              <p:nvPr/>
            </p:nvSpPr>
            <p:spPr bwMode="auto">
              <a:xfrm>
                <a:off x="4014" y="2568"/>
                <a:ext cx="91" cy="91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37309" name="Rectangle 128"/>
            <p:cNvSpPr>
              <a:spLocks noChangeArrowheads="1"/>
            </p:cNvSpPr>
            <p:nvPr/>
          </p:nvSpPr>
          <p:spPr bwMode="auto">
            <a:xfrm>
              <a:off x="2971" y="2840"/>
              <a:ext cx="90" cy="91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372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Congestion and Flow Control</a:t>
            </a:r>
            <a:endParaRPr lang="en-US" sz="3200"/>
          </a:p>
        </p:txBody>
      </p:sp>
      <p:sp>
        <p:nvSpPr>
          <p:cNvPr id="130969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885825"/>
            <a:ext cx="4337050" cy="1751013"/>
          </a:xfrm>
        </p:spPr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sz="2000" dirty="0"/>
              <a:t>Opposite objectives</a:t>
            </a:r>
          </a:p>
          <a:p>
            <a:pPr eaLnBrk="1" hangingPunct="1"/>
            <a:r>
              <a:rPr lang="en-US" sz="2000" dirty="0"/>
              <a:t>End-system</a:t>
            </a:r>
          </a:p>
          <a:p>
            <a:pPr lvl="1" eaLnBrk="1" hangingPunct="1"/>
            <a:r>
              <a:rPr lang="en-US" sz="1800" dirty="0"/>
              <a:t>Optimize its own throughput</a:t>
            </a:r>
          </a:p>
          <a:p>
            <a:pPr lvl="1" eaLnBrk="1" hangingPunct="1"/>
            <a:r>
              <a:rPr lang="en-US" sz="1800" dirty="0"/>
              <a:t>Possibly at the expense of other end-systems</a:t>
            </a:r>
          </a:p>
        </p:txBody>
      </p:sp>
      <p:sp>
        <p:nvSpPr>
          <p:cNvPr id="1309815" name="Rectangle 119"/>
          <p:cNvSpPr>
            <a:spLocks noGrp="1" noChangeArrowheads="1"/>
          </p:cNvSpPr>
          <p:nvPr>
            <p:ph sz="half" idx="2"/>
          </p:nvPr>
        </p:nvSpPr>
        <p:spPr>
          <a:xfrm>
            <a:off x="4652963" y="885825"/>
            <a:ext cx="4338637" cy="17510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sz="2000" dirty="0"/>
              <a:t>Opposite objectives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dirty="0"/>
              <a:t>Network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dirty="0"/>
              <a:t>Optimize overall throughput</a:t>
            </a:r>
          </a:p>
          <a:p>
            <a:pPr lvl="1" eaLnBrk="1" hangingPunct="1">
              <a:lnSpc>
                <a:spcPct val="90000"/>
              </a:lnSpc>
            </a:pPr>
            <a:endParaRPr lang="en-US" sz="1800" dirty="0"/>
          </a:p>
        </p:txBody>
      </p:sp>
      <p:sp>
        <p:nvSpPr>
          <p:cNvPr id="137225" name="Freeform 10"/>
          <p:cNvSpPr>
            <a:spLocks/>
          </p:cNvSpPr>
          <p:nvPr/>
        </p:nvSpPr>
        <p:spPr bwMode="auto">
          <a:xfrm>
            <a:off x="5508625" y="3141663"/>
            <a:ext cx="1588" cy="7937"/>
          </a:xfrm>
          <a:custGeom>
            <a:avLst/>
            <a:gdLst>
              <a:gd name="T0" fmla="*/ 0 w 1588"/>
              <a:gd name="T1" fmla="*/ 0 h 5"/>
              <a:gd name="T2" fmla="*/ 0 w 1588"/>
              <a:gd name="T3" fmla="*/ 0 h 5"/>
              <a:gd name="T4" fmla="*/ 0 w 1588"/>
              <a:gd name="T5" fmla="*/ 0 h 5"/>
              <a:gd name="T6" fmla="*/ 0 w 1588"/>
              <a:gd name="T7" fmla="*/ 7937 h 5"/>
              <a:gd name="T8" fmla="*/ 0 w 1588"/>
              <a:gd name="T9" fmla="*/ 7937 h 5"/>
              <a:gd name="T10" fmla="*/ 0 w 1588"/>
              <a:gd name="T11" fmla="*/ 7937 h 5"/>
              <a:gd name="T12" fmla="*/ 0 w 1588"/>
              <a:gd name="T13" fmla="*/ 0 h 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88"/>
              <a:gd name="T22" fmla="*/ 0 h 5"/>
              <a:gd name="T23" fmla="*/ 1588 w 1588"/>
              <a:gd name="T24" fmla="*/ 5 h 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88" h="5">
                <a:moveTo>
                  <a:pt x="0" y="0"/>
                </a:moveTo>
                <a:lnTo>
                  <a:pt x="0" y="0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6" name="Freeform 13"/>
          <p:cNvSpPr>
            <a:spLocks/>
          </p:cNvSpPr>
          <p:nvPr/>
        </p:nvSpPr>
        <p:spPr bwMode="auto">
          <a:xfrm>
            <a:off x="6430963" y="4351338"/>
            <a:ext cx="9525" cy="1587"/>
          </a:xfrm>
          <a:custGeom>
            <a:avLst/>
            <a:gdLst>
              <a:gd name="T0" fmla="*/ 9525 w 6"/>
              <a:gd name="T1" fmla="*/ 0 h 1587"/>
              <a:gd name="T2" fmla="*/ 9525 w 6"/>
              <a:gd name="T3" fmla="*/ 0 h 1587"/>
              <a:gd name="T4" fmla="*/ 9525 w 6"/>
              <a:gd name="T5" fmla="*/ 0 h 1587"/>
              <a:gd name="T6" fmla="*/ 0 w 6"/>
              <a:gd name="T7" fmla="*/ 0 h 1587"/>
              <a:gd name="T8" fmla="*/ 0 w 6"/>
              <a:gd name="T9" fmla="*/ 0 h 1587"/>
              <a:gd name="T10" fmla="*/ 0 w 6"/>
              <a:gd name="T11" fmla="*/ 0 h 1587"/>
              <a:gd name="T12" fmla="*/ 9525 w 6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"/>
              <a:gd name="T22" fmla="*/ 0 h 1587"/>
              <a:gd name="T23" fmla="*/ 6 w 6"/>
              <a:gd name="T24" fmla="*/ 1587 h 15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" h="1587">
                <a:moveTo>
                  <a:pt x="6" y="0"/>
                </a:moveTo>
                <a:lnTo>
                  <a:pt x="6" y="0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7" name="Freeform 18"/>
          <p:cNvSpPr>
            <a:spLocks/>
          </p:cNvSpPr>
          <p:nvPr/>
        </p:nvSpPr>
        <p:spPr bwMode="auto">
          <a:xfrm>
            <a:off x="6561138" y="4351338"/>
            <a:ext cx="9525" cy="1587"/>
          </a:xfrm>
          <a:custGeom>
            <a:avLst/>
            <a:gdLst>
              <a:gd name="T0" fmla="*/ 9525 w 6"/>
              <a:gd name="T1" fmla="*/ 0 h 1587"/>
              <a:gd name="T2" fmla="*/ 9525 w 6"/>
              <a:gd name="T3" fmla="*/ 0 h 1587"/>
              <a:gd name="T4" fmla="*/ 9525 w 6"/>
              <a:gd name="T5" fmla="*/ 0 h 1587"/>
              <a:gd name="T6" fmla="*/ 0 w 6"/>
              <a:gd name="T7" fmla="*/ 0 h 1587"/>
              <a:gd name="T8" fmla="*/ 0 w 6"/>
              <a:gd name="T9" fmla="*/ 0 h 1587"/>
              <a:gd name="T10" fmla="*/ 0 w 6"/>
              <a:gd name="T11" fmla="*/ 0 h 1587"/>
              <a:gd name="T12" fmla="*/ 9525 w 6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"/>
              <a:gd name="T22" fmla="*/ 0 h 1587"/>
              <a:gd name="T23" fmla="*/ 6 w 6"/>
              <a:gd name="T24" fmla="*/ 1587 h 15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" h="1587">
                <a:moveTo>
                  <a:pt x="6" y="0"/>
                </a:moveTo>
                <a:lnTo>
                  <a:pt x="6" y="0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8" name="Freeform 22"/>
          <p:cNvSpPr>
            <a:spLocks/>
          </p:cNvSpPr>
          <p:nvPr/>
        </p:nvSpPr>
        <p:spPr bwMode="auto">
          <a:xfrm>
            <a:off x="6496050" y="4379913"/>
            <a:ext cx="1588" cy="9525"/>
          </a:xfrm>
          <a:custGeom>
            <a:avLst/>
            <a:gdLst>
              <a:gd name="T0" fmla="*/ 0 w 1588"/>
              <a:gd name="T1" fmla="*/ 0 h 6"/>
              <a:gd name="T2" fmla="*/ 0 w 1588"/>
              <a:gd name="T3" fmla="*/ 0 h 6"/>
              <a:gd name="T4" fmla="*/ 0 w 1588"/>
              <a:gd name="T5" fmla="*/ 0 h 6"/>
              <a:gd name="T6" fmla="*/ 0 w 1588"/>
              <a:gd name="T7" fmla="*/ 9525 h 6"/>
              <a:gd name="T8" fmla="*/ 0 w 1588"/>
              <a:gd name="T9" fmla="*/ 9525 h 6"/>
              <a:gd name="T10" fmla="*/ 0 w 1588"/>
              <a:gd name="T11" fmla="*/ 9525 h 6"/>
              <a:gd name="T12" fmla="*/ 0 w 1588"/>
              <a:gd name="T13" fmla="*/ 0 h 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88"/>
              <a:gd name="T22" fmla="*/ 0 h 6"/>
              <a:gd name="T23" fmla="*/ 1588 w 1588"/>
              <a:gd name="T24" fmla="*/ 6 h 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88" h="6">
                <a:moveTo>
                  <a:pt x="0" y="0"/>
                </a:moveTo>
                <a:lnTo>
                  <a:pt x="0" y="0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29" name="Freeform 31"/>
          <p:cNvSpPr>
            <a:spLocks/>
          </p:cNvSpPr>
          <p:nvPr/>
        </p:nvSpPr>
        <p:spPr bwMode="auto">
          <a:xfrm>
            <a:off x="8461375" y="4705350"/>
            <a:ext cx="1588" cy="9525"/>
          </a:xfrm>
          <a:custGeom>
            <a:avLst/>
            <a:gdLst>
              <a:gd name="T0" fmla="*/ 0 w 1588"/>
              <a:gd name="T1" fmla="*/ 0 h 6"/>
              <a:gd name="T2" fmla="*/ 0 w 1588"/>
              <a:gd name="T3" fmla="*/ 0 h 6"/>
              <a:gd name="T4" fmla="*/ 0 w 1588"/>
              <a:gd name="T5" fmla="*/ 0 h 6"/>
              <a:gd name="T6" fmla="*/ 0 w 1588"/>
              <a:gd name="T7" fmla="*/ 9525 h 6"/>
              <a:gd name="T8" fmla="*/ 0 w 1588"/>
              <a:gd name="T9" fmla="*/ 9525 h 6"/>
              <a:gd name="T10" fmla="*/ 0 w 1588"/>
              <a:gd name="T11" fmla="*/ 9525 h 6"/>
              <a:gd name="T12" fmla="*/ 0 w 1588"/>
              <a:gd name="T13" fmla="*/ 0 h 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88"/>
              <a:gd name="T22" fmla="*/ 0 h 6"/>
              <a:gd name="T23" fmla="*/ 1588 w 1588"/>
              <a:gd name="T24" fmla="*/ 6 h 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88" h="6">
                <a:moveTo>
                  <a:pt x="0" y="0"/>
                </a:moveTo>
                <a:lnTo>
                  <a:pt x="0" y="0"/>
                </a:lnTo>
                <a:lnTo>
                  <a:pt x="0" y="6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0" name="Freeform 46"/>
          <p:cNvSpPr>
            <a:spLocks/>
          </p:cNvSpPr>
          <p:nvPr/>
        </p:nvSpPr>
        <p:spPr bwMode="auto">
          <a:xfrm>
            <a:off x="7473950" y="3141663"/>
            <a:ext cx="1588" cy="7937"/>
          </a:xfrm>
          <a:custGeom>
            <a:avLst/>
            <a:gdLst>
              <a:gd name="T0" fmla="*/ 0 w 1588"/>
              <a:gd name="T1" fmla="*/ 0 h 5"/>
              <a:gd name="T2" fmla="*/ 0 w 1588"/>
              <a:gd name="T3" fmla="*/ 0 h 5"/>
              <a:gd name="T4" fmla="*/ 0 w 1588"/>
              <a:gd name="T5" fmla="*/ 0 h 5"/>
              <a:gd name="T6" fmla="*/ 0 w 1588"/>
              <a:gd name="T7" fmla="*/ 7937 h 5"/>
              <a:gd name="T8" fmla="*/ 0 w 1588"/>
              <a:gd name="T9" fmla="*/ 7937 h 5"/>
              <a:gd name="T10" fmla="*/ 0 w 1588"/>
              <a:gd name="T11" fmla="*/ 7937 h 5"/>
              <a:gd name="T12" fmla="*/ 0 w 1588"/>
              <a:gd name="T13" fmla="*/ 0 h 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88"/>
              <a:gd name="T22" fmla="*/ 0 h 5"/>
              <a:gd name="T23" fmla="*/ 1588 w 1588"/>
              <a:gd name="T24" fmla="*/ 5 h 5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88" h="5">
                <a:moveTo>
                  <a:pt x="0" y="0"/>
                </a:moveTo>
                <a:lnTo>
                  <a:pt x="0" y="0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1" name="Freeform 49"/>
          <p:cNvSpPr>
            <a:spLocks/>
          </p:cNvSpPr>
          <p:nvPr/>
        </p:nvSpPr>
        <p:spPr bwMode="auto">
          <a:xfrm>
            <a:off x="8386763" y="4389438"/>
            <a:ext cx="9525" cy="1587"/>
          </a:xfrm>
          <a:custGeom>
            <a:avLst/>
            <a:gdLst>
              <a:gd name="T0" fmla="*/ 9525 w 6"/>
              <a:gd name="T1" fmla="*/ 0 h 1587"/>
              <a:gd name="T2" fmla="*/ 9525 w 6"/>
              <a:gd name="T3" fmla="*/ 0 h 1587"/>
              <a:gd name="T4" fmla="*/ 9525 w 6"/>
              <a:gd name="T5" fmla="*/ 0 h 1587"/>
              <a:gd name="T6" fmla="*/ 0 w 6"/>
              <a:gd name="T7" fmla="*/ 0 h 1587"/>
              <a:gd name="T8" fmla="*/ 0 w 6"/>
              <a:gd name="T9" fmla="*/ 0 h 1587"/>
              <a:gd name="T10" fmla="*/ 0 w 6"/>
              <a:gd name="T11" fmla="*/ 0 h 1587"/>
              <a:gd name="T12" fmla="*/ 9525 w 6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"/>
              <a:gd name="T22" fmla="*/ 0 h 1587"/>
              <a:gd name="T23" fmla="*/ 6 w 6"/>
              <a:gd name="T24" fmla="*/ 1587 h 15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" h="1587">
                <a:moveTo>
                  <a:pt x="6" y="0"/>
                </a:moveTo>
                <a:lnTo>
                  <a:pt x="6" y="0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2" name="Rectangle 50"/>
          <p:cNvSpPr>
            <a:spLocks noChangeArrowheads="1"/>
          </p:cNvSpPr>
          <p:nvPr/>
        </p:nvSpPr>
        <p:spPr bwMode="auto">
          <a:xfrm>
            <a:off x="8386763" y="438943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3" name="Rectangle 51"/>
          <p:cNvSpPr>
            <a:spLocks noChangeArrowheads="1"/>
          </p:cNvSpPr>
          <p:nvPr/>
        </p:nvSpPr>
        <p:spPr bwMode="auto">
          <a:xfrm>
            <a:off x="8386763" y="438943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4" name="Freeform 54"/>
          <p:cNvSpPr>
            <a:spLocks/>
          </p:cNvSpPr>
          <p:nvPr/>
        </p:nvSpPr>
        <p:spPr bwMode="auto">
          <a:xfrm>
            <a:off x="8526463" y="4389438"/>
            <a:ext cx="9525" cy="1587"/>
          </a:xfrm>
          <a:custGeom>
            <a:avLst/>
            <a:gdLst>
              <a:gd name="T0" fmla="*/ 9525 w 6"/>
              <a:gd name="T1" fmla="*/ 0 h 1587"/>
              <a:gd name="T2" fmla="*/ 9525 w 6"/>
              <a:gd name="T3" fmla="*/ 0 h 1587"/>
              <a:gd name="T4" fmla="*/ 9525 w 6"/>
              <a:gd name="T5" fmla="*/ 0 h 1587"/>
              <a:gd name="T6" fmla="*/ 0 w 6"/>
              <a:gd name="T7" fmla="*/ 0 h 1587"/>
              <a:gd name="T8" fmla="*/ 0 w 6"/>
              <a:gd name="T9" fmla="*/ 0 h 1587"/>
              <a:gd name="T10" fmla="*/ 0 w 6"/>
              <a:gd name="T11" fmla="*/ 0 h 1587"/>
              <a:gd name="T12" fmla="*/ 9525 w 6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"/>
              <a:gd name="T22" fmla="*/ 0 h 1587"/>
              <a:gd name="T23" fmla="*/ 6 w 6"/>
              <a:gd name="T24" fmla="*/ 1587 h 15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" h="1587">
                <a:moveTo>
                  <a:pt x="6" y="0"/>
                </a:moveTo>
                <a:lnTo>
                  <a:pt x="6" y="0"/>
                </a:lnTo>
                <a:lnTo>
                  <a:pt x="0" y="0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5" name="Rectangle 55"/>
          <p:cNvSpPr>
            <a:spLocks noChangeArrowheads="1"/>
          </p:cNvSpPr>
          <p:nvPr/>
        </p:nvSpPr>
        <p:spPr bwMode="auto">
          <a:xfrm>
            <a:off x="8526463" y="438943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6" name="Rectangle 56"/>
          <p:cNvSpPr>
            <a:spLocks noChangeArrowheads="1"/>
          </p:cNvSpPr>
          <p:nvPr/>
        </p:nvSpPr>
        <p:spPr bwMode="auto">
          <a:xfrm>
            <a:off x="8526463" y="438943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7" name="Rectangle 59"/>
          <p:cNvSpPr>
            <a:spLocks noChangeArrowheads="1"/>
          </p:cNvSpPr>
          <p:nvPr/>
        </p:nvSpPr>
        <p:spPr bwMode="auto">
          <a:xfrm>
            <a:off x="6924675" y="2628900"/>
            <a:ext cx="1588" cy="9525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8" name="Rectangle 62"/>
          <p:cNvSpPr>
            <a:spLocks noChangeArrowheads="1"/>
          </p:cNvSpPr>
          <p:nvPr/>
        </p:nvSpPr>
        <p:spPr bwMode="auto">
          <a:xfrm>
            <a:off x="6924675" y="2563813"/>
            <a:ext cx="1588" cy="9525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39" name="Rectangle 63"/>
          <p:cNvSpPr>
            <a:spLocks noChangeArrowheads="1"/>
          </p:cNvSpPr>
          <p:nvPr/>
        </p:nvSpPr>
        <p:spPr bwMode="auto">
          <a:xfrm>
            <a:off x="6924675" y="2563813"/>
            <a:ext cx="1588" cy="9525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0" name="Rectangle 73"/>
          <p:cNvSpPr>
            <a:spLocks noChangeArrowheads="1"/>
          </p:cNvSpPr>
          <p:nvPr/>
        </p:nvSpPr>
        <p:spPr bwMode="auto">
          <a:xfrm>
            <a:off x="6346825" y="4883150"/>
            <a:ext cx="1588" cy="9525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1" name="Rectangle 74"/>
          <p:cNvSpPr>
            <a:spLocks noChangeArrowheads="1"/>
          </p:cNvSpPr>
          <p:nvPr/>
        </p:nvSpPr>
        <p:spPr bwMode="auto">
          <a:xfrm>
            <a:off x="6142038" y="4799013"/>
            <a:ext cx="1587" cy="9525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03" name="Freeform 7"/>
          <p:cNvSpPr>
            <a:spLocks/>
          </p:cNvSpPr>
          <p:nvPr/>
        </p:nvSpPr>
        <p:spPr bwMode="auto">
          <a:xfrm>
            <a:off x="4695825" y="4314825"/>
            <a:ext cx="1117600" cy="903288"/>
          </a:xfrm>
          <a:custGeom>
            <a:avLst/>
            <a:gdLst>
              <a:gd name="T0" fmla="*/ 130175 w 704"/>
              <a:gd name="T1" fmla="*/ 0 h 569"/>
              <a:gd name="T2" fmla="*/ 130175 w 704"/>
              <a:gd name="T3" fmla="*/ 28575 h 569"/>
              <a:gd name="T4" fmla="*/ 130175 w 704"/>
              <a:gd name="T5" fmla="*/ 233363 h 569"/>
              <a:gd name="T6" fmla="*/ 139700 w 704"/>
              <a:gd name="T7" fmla="*/ 325438 h 569"/>
              <a:gd name="T8" fmla="*/ 166688 w 704"/>
              <a:gd name="T9" fmla="*/ 363538 h 569"/>
              <a:gd name="T10" fmla="*/ 195263 w 704"/>
              <a:gd name="T11" fmla="*/ 390525 h 569"/>
              <a:gd name="T12" fmla="*/ 306388 w 704"/>
              <a:gd name="T13" fmla="*/ 419100 h 569"/>
              <a:gd name="T14" fmla="*/ 1052513 w 704"/>
              <a:gd name="T15" fmla="*/ 652463 h 569"/>
              <a:gd name="T16" fmla="*/ 1079500 w 704"/>
              <a:gd name="T17" fmla="*/ 679450 h 569"/>
              <a:gd name="T18" fmla="*/ 1098550 w 704"/>
              <a:gd name="T19" fmla="*/ 717550 h 569"/>
              <a:gd name="T20" fmla="*/ 1117600 w 704"/>
              <a:gd name="T21" fmla="*/ 801688 h 569"/>
              <a:gd name="T22" fmla="*/ 1117600 w 704"/>
              <a:gd name="T23" fmla="*/ 874713 h 569"/>
              <a:gd name="T24" fmla="*/ 1117600 w 704"/>
              <a:gd name="T25" fmla="*/ 903288 h 569"/>
              <a:gd name="T26" fmla="*/ 1117600 w 704"/>
              <a:gd name="T27" fmla="*/ 903288 h 569"/>
              <a:gd name="T28" fmla="*/ 1117600 w 704"/>
              <a:gd name="T29" fmla="*/ 893763 h 569"/>
              <a:gd name="T30" fmla="*/ 1089025 w 704"/>
              <a:gd name="T31" fmla="*/ 874713 h 569"/>
              <a:gd name="T32" fmla="*/ 1042988 w 704"/>
              <a:gd name="T33" fmla="*/ 866775 h 569"/>
              <a:gd name="T34" fmla="*/ 996950 w 704"/>
              <a:gd name="T35" fmla="*/ 874713 h 569"/>
              <a:gd name="T36" fmla="*/ 977900 w 704"/>
              <a:gd name="T37" fmla="*/ 893763 h 569"/>
              <a:gd name="T38" fmla="*/ 977900 w 704"/>
              <a:gd name="T39" fmla="*/ 903288 h 569"/>
              <a:gd name="T40" fmla="*/ 977900 w 704"/>
              <a:gd name="T41" fmla="*/ 903288 h 569"/>
              <a:gd name="T42" fmla="*/ 977900 w 704"/>
              <a:gd name="T43" fmla="*/ 884238 h 569"/>
              <a:gd name="T44" fmla="*/ 977900 w 704"/>
              <a:gd name="T45" fmla="*/ 838200 h 569"/>
              <a:gd name="T46" fmla="*/ 949325 w 704"/>
              <a:gd name="T47" fmla="*/ 773113 h 569"/>
              <a:gd name="T48" fmla="*/ 884238 w 704"/>
              <a:gd name="T49" fmla="*/ 717550 h 569"/>
              <a:gd name="T50" fmla="*/ 782638 w 704"/>
              <a:gd name="T51" fmla="*/ 688975 h 569"/>
              <a:gd name="T52" fmla="*/ 101600 w 704"/>
              <a:gd name="T53" fmla="*/ 484188 h 569"/>
              <a:gd name="T54" fmla="*/ 26988 w 704"/>
              <a:gd name="T55" fmla="*/ 409575 h 569"/>
              <a:gd name="T56" fmla="*/ 0 w 704"/>
              <a:gd name="T57" fmla="*/ 315913 h 569"/>
              <a:gd name="T58" fmla="*/ 0 w 704"/>
              <a:gd name="T59" fmla="*/ 279400 h 569"/>
              <a:gd name="T60" fmla="*/ 0 w 704"/>
              <a:gd name="T61" fmla="*/ 0 h 569"/>
              <a:gd name="T62" fmla="*/ 36513 w 704"/>
              <a:gd name="T63" fmla="*/ 19050 h 569"/>
              <a:gd name="T64" fmla="*/ 130175 w 704"/>
              <a:gd name="T65" fmla="*/ 0 h 569"/>
              <a:gd name="T66" fmla="*/ 130175 w 704"/>
              <a:gd name="T67" fmla="*/ 0 h 569"/>
              <a:gd name="T68" fmla="*/ 130175 w 704"/>
              <a:gd name="T69" fmla="*/ 0 h 569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704"/>
              <a:gd name="T106" fmla="*/ 0 h 569"/>
              <a:gd name="T107" fmla="*/ 704 w 704"/>
              <a:gd name="T108" fmla="*/ 569 h 569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704" h="569">
                <a:moveTo>
                  <a:pt x="82" y="0"/>
                </a:moveTo>
                <a:lnTo>
                  <a:pt x="82" y="18"/>
                </a:lnTo>
                <a:lnTo>
                  <a:pt x="82" y="147"/>
                </a:lnTo>
                <a:lnTo>
                  <a:pt x="88" y="205"/>
                </a:lnTo>
                <a:lnTo>
                  <a:pt x="105" y="229"/>
                </a:lnTo>
                <a:lnTo>
                  <a:pt x="123" y="246"/>
                </a:lnTo>
                <a:lnTo>
                  <a:pt x="193" y="264"/>
                </a:lnTo>
                <a:lnTo>
                  <a:pt x="663" y="411"/>
                </a:lnTo>
                <a:lnTo>
                  <a:pt x="680" y="428"/>
                </a:lnTo>
                <a:lnTo>
                  <a:pt x="692" y="452"/>
                </a:lnTo>
                <a:lnTo>
                  <a:pt x="704" y="505"/>
                </a:lnTo>
                <a:lnTo>
                  <a:pt x="704" y="551"/>
                </a:lnTo>
                <a:lnTo>
                  <a:pt x="704" y="569"/>
                </a:lnTo>
                <a:lnTo>
                  <a:pt x="704" y="563"/>
                </a:lnTo>
                <a:lnTo>
                  <a:pt x="686" y="551"/>
                </a:lnTo>
                <a:lnTo>
                  <a:pt x="657" y="546"/>
                </a:lnTo>
                <a:lnTo>
                  <a:pt x="628" y="551"/>
                </a:lnTo>
                <a:lnTo>
                  <a:pt x="616" y="563"/>
                </a:lnTo>
                <a:lnTo>
                  <a:pt x="616" y="569"/>
                </a:lnTo>
                <a:lnTo>
                  <a:pt x="616" y="557"/>
                </a:lnTo>
                <a:lnTo>
                  <a:pt x="616" y="528"/>
                </a:lnTo>
                <a:lnTo>
                  <a:pt x="598" y="487"/>
                </a:lnTo>
                <a:lnTo>
                  <a:pt x="557" y="452"/>
                </a:lnTo>
                <a:lnTo>
                  <a:pt x="493" y="434"/>
                </a:lnTo>
                <a:lnTo>
                  <a:pt x="64" y="305"/>
                </a:lnTo>
                <a:lnTo>
                  <a:pt x="17" y="258"/>
                </a:lnTo>
                <a:lnTo>
                  <a:pt x="0" y="199"/>
                </a:lnTo>
                <a:lnTo>
                  <a:pt x="0" y="176"/>
                </a:lnTo>
                <a:lnTo>
                  <a:pt x="0" y="0"/>
                </a:lnTo>
                <a:lnTo>
                  <a:pt x="23" y="12"/>
                </a:lnTo>
                <a:lnTo>
                  <a:pt x="82" y="0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04" name="Freeform 8"/>
          <p:cNvSpPr>
            <a:spLocks/>
          </p:cNvSpPr>
          <p:nvPr/>
        </p:nvSpPr>
        <p:spPr bwMode="auto">
          <a:xfrm>
            <a:off x="5627688" y="5646738"/>
            <a:ext cx="260350" cy="168275"/>
          </a:xfrm>
          <a:custGeom>
            <a:avLst/>
            <a:gdLst>
              <a:gd name="T0" fmla="*/ 0 w 164"/>
              <a:gd name="T1" fmla="*/ 0 h 106"/>
              <a:gd name="T2" fmla="*/ 73025 w 164"/>
              <a:gd name="T3" fmla="*/ 19050 h 106"/>
              <a:gd name="T4" fmla="*/ 157163 w 164"/>
              <a:gd name="T5" fmla="*/ 28575 h 106"/>
              <a:gd name="T6" fmla="*/ 260350 w 164"/>
              <a:gd name="T7" fmla="*/ 9525 h 106"/>
              <a:gd name="T8" fmla="*/ 260350 w 164"/>
              <a:gd name="T9" fmla="*/ 9525 h 106"/>
              <a:gd name="T10" fmla="*/ 260350 w 164"/>
              <a:gd name="T11" fmla="*/ 9525 h 106"/>
              <a:gd name="T12" fmla="*/ 250825 w 164"/>
              <a:gd name="T13" fmla="*/ 28575 h 106"/>
              <a:gd name="T14" fmla="*/ 222250 w 164"/>
              <a:gd name="T15" fmla="*/ 149225 h 106"/>
              <a:gd name="T16" fmla="*/ 157163 w 164"/>
              <a:gd name="T17" fmla="*/ 168275 h 106"/>
              <a:gd name="T18" fmla="*/ 92075 w 164"/>
              <a:gd name="T19" fmla="*/ 168275 h 106"/>
              <a:gd name="T20" fmla="*/ 26988 w 164"/>
              <a:gd name="T21" fmla="*/ 149225 h 106"/>
              <a:gd name="T22" fmla="*/ 26988 w 164"/>
              <a:gd name="T23" fmla="*/ 130175 h 106"/>
              <a:gd name="T24" fmla="*/ 0 w 164"/>
              <a:gd name="T25" fmla="*/ 0 h 106"/>
              <a:gd name="T26" fmla="*/ 0 w 164"/>
              <a:gd name="T27" fmla="*/ 0 h 106"/>
              <a:gd name="T28" fmla="*/ 0 w 164"/>
              <a:gd name="T29" fmla="*/ 0 h 106"/>
              <a:gd name="T30" fmla="*/ 0 w 164"/>
              <a:gd name="T31" fmla="*/ 0 h 106"/>
              <a:gd name="T32" fmla="*/ 0 w 164"/>
              <a:gd name="T33" fmla="*/ 0 h 10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64"/>
              <a:gd name="T52" fmla="*/ 0 h 106"/>
              <a:gd name="T53" fmla="*/ 164 w 164"/>
              <a:gd name="T54" fmla="*/ 106 h 106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64" h="106">
                <a:moveTo>
                  <a:pt x="0" y="0"/>
                </a:moveTo>
                <a:lnTo>
                  <a:pt x="46" y="12"/>
                </a:lnTo>
                <a:lnTo>
                  <a:pt x="99" y="18"/>
                </a:lnTo>
                <a:lnTo>
                  <a:pt x="164" y="6"/>
                </a:lnTo>
                <a:lnTo>
                  <a:pt x="158" y="18"/>
                </a:lnTo>
                <a:lnTo>
                  <a:pt x="140" y="94"/>
                </a:lnTo>
                <a:lnTo>
                  <a:pt x="99" y="106"/>
                </a:lnTo>
                <a:lnTo>
                  <a:pt x="58" y="106"/>
                </a:lnTo>
                <a:lnTo>
                  <a:pt x="17" y="94"/>
                </a:lnTo>
                <a:lnTo>
                  <a:pt x="17" y="82"/>
                </a:lnTo>
                <a:lnTo>
                  <a:pt x="0" y="0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4" name="Freeform 11"/>
          <p:cNvSpPr>
            <a:spLocks/>
          </p:cNvSpPr>
          <p:nvPr/>
        </p:nvSpPr>
        <p:spPr bwMode="auto">
          <a:xfrm>
            <a:off x="4452938" y="3914775"/>
            <a:ext cx="9525" cy="9525"/>
          </a:xfrm>
          <a:custGeom>
            <a:avLst/>
            <a:gdLst>
              <a:gd name="T0" fmla="*/ 9525 w 6"/>
              <a:gd name="T1" fmla="*/ 0 h 6"/>
              <a:gd name="T2" fmla="*/ 9525 w 6"/>
              <a:gd name="T3" fmla="*/ 0 h 6"/>
              <a:gd name="T4" fmla="*/ 0 w 6"/>
              <a:gd name="T5" fmla="*/ 9525 h 6"/>
              <a:gd name="T6" fmla="*/ 0 w 6"/>
              <a:gd name="T7" fmla="*/ 9525 h 6"/>
              <a:gd name="T8" fmla="*/ 9525 w 6"/>
              <a:gd name="T9" fmla="*/ 0 h 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"/>
              <a:gd name="T16" fmla="*/ 0 h 6"/>
              <a:gd name="T17" fmla="*/ 6 w 6"/>
              <a:gd name="T18" fmla="*/ 6 h 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" h="6">
                <a:moveTo>
                  <a:pt x="6" y="0"/>
                </a:moveTo>
                <a:lnTo>
                  <a:pt x="6" y="0"/>
                </a:lnTo>
                <a:lnTo>
                  <a:pt x="0" y="6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5" name="Rectangle 14"/>
          <p:cNvSpPr>
            <a:spLocks noChangeArrowheads="1"/>
          </p:cNvSpPr>
          <p:nvPr/>
        </p:nvSpPr>
        <p:spPr bwMode="auto">
          <a:xfrm>
            <a:off x="5683250" y="520858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6" name="Rectangle 15"/>
          <p:cNvSpPr>
            <a:spLocks noChangeArrowheads="1"/>
          </p:cNvSpPr>
          <p:nvPr/>
        </p:nvSpPr>
        <p:spPr bwMode="auto">
          <a:xfrm>
            <a:off x="5683250" y="520858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7" name="Freeform 16"/>
          <p:cNvSpPr>
            <a:spLocks/>
          </p:cNvSpPr>
          <p:nvPr/>
        </p:nvSpPr>
        <p:spPr bwMode="auto">
          <a:xfrm>
            <a:off x="5059363" y="3914775"/>
            <a:ext cx="7937" cy="9525"/>
          </a:xfrm>
          <a:custGeom>
            <a:avLst/>
            <a:gdLst>
              <a:gd name="T0" fmla="*/ 7937 w 5"/>
              <a:gd name="T1" fmla="*/ 9525 h 6"/>
              <a:gd name="T2" fmla="*/ 7937 w 5"/>
              <a:gd name="T3" fmla="*/ 9525 h 6"/>
              <a:gd name="T4" fmla="*/ 0 w 5"/>
              <a:gd name="T5" fmla="*/ 0 h 6"/>
              <a:gd name="T6" fmla="*/ 0 w 5"/>
              <a:gd name="T7" fmla="*/ 0 h 6"/>
              <a:gd name="T8" fmla="*/ 7937 w 5"/>
              <a:gd name="T9" fmla="*/ 9525 h 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"/>
              <a:gd name="T16" fmla="*/ 0 h 6"/>
              <a:gd name="T17" fmla="*/ 5 w 5"/>
              <a:gd name="T18" fmla="*/ 6 h 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" h="6">
                <a:moveTo>
                  <a:pt x="5" y="6"/>
                </a:moveTo>
                <a:lnTo>
                  <a:pt x="5" y="6"/>
                </a:lnTo>
                <a:lnTo>
                  <a:pt x="0" y="0"/>
                </a:lnTo>
                <a:lnTo>
                  <a:pt x="5" y="6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8" name="Rectangle 19"/>
          <p:cNvSpPr>
            <a:spLocks noChangeArrowheads="1"/>
          </p:cNvSpPr>
          <p:nvPr/>
        </p:nvSpPr>
        <p:spPr bwMode="auto">
          <a:xfrm>
            <a:off x="5813425" y="520858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49" name="Rectangle 20"/>
          <p:cNvSpPr>
            <a:spLocks noChangeArrowheads="1"/>
          </p:cNvSpPr>
          <p:nvPr/>
        </p:nvSpPr>
        <p:spPr bwMode="auto">
          <a:xfrm>
            <a:off x="5813425" y="5208588"/>
            <a:ext cx="9525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2" name="Freeform 33"/>
          <p:cNvSpPr>
            <a:spLocks/>
          </p:cNvSpPr>
          <p:nvPr/>
        </p:nvSpPr>
        <p:spPr bwMode="auto">
          <a:xfrm>
            <a:off x="4630738" y="4733925"/>
            <a:ext cx="9525" cy="9525"/>
          </a:xfrm>
          <a:custGeom>
            <a:avLst/>
            <a:gdLst>
              <a:gd name="T0" fmla="*/ 0 w 6"/>
              <a:gd name="T1" fmla="*/ 0 h 6"/>
              <a:gd name="T2" fmla="*/ 0 w 6"/>
              <a:gd name="T3" fmla="*/ 0 h 6"/>
              <a:gd name="T4" fmla="*/ 0 w 6"/>
              <a:gd name="T5" fmla="*/ 0 h 6"/>
              <a:gd name="T6" fmla="*/ 0 w 6"/>
              <a:gd name="T7" fmla="*/ 9525 h 6"/>
              <a:gd name="T8" fmla="*/ 9525 w 6"/>
              <a:gd name="T9" fmla="*/ 9525 h 6"/>
              <a:gd name="T10" fmla="*/ 9525 w 6"/>
              <a:gd name="T11" fmla="*/ 9525 h 6"/>
              <a:gd name="T12" fmla="*/ 0 w 6"/>
              <a:gd name="T13" fmla="*/ 0 h 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6"/>
              <a:gd name="T22" fmla="*/ 0 h 6"/>
              <a:gd name="T23" fmla="*/ 6 w 6"/>
              <a:gd name="T24" fmla="*/ 6 h 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6" h="6">
                <a:moveTo>
                  <a:pt x="0" y="0"/>
                </a:moveTo>
                <a:lnTo>
                  <a:pt x="0" y="0"/>
                </a:lnTo>
                <a:lnTo>
                  <a:pt x="0" y="6"/>
                </a:lnTo>
                <a:lnTo>
                  <a:pt x="6" y="6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66" name="Freeform 70"/>
          <p:cNvSpPr>
            <a:spLocks/>
          </p:cNvSpPr>
          <p:nvPr/>
        </p:nvSpPr>
        <p:spPr bwMode="auto">
          <a:xfrm>
            <a:off x="4708525" y="3582988"/>
            <a:ext cx="65088" cy="139700"/>
          </a:xfrm>
          <a:custGeom>
            <a:avLst/>
            <a:gdLst>
              <a:gd name="T0" fmla="*/ 38100 w 41"/>
              <a:gd name="T1" fmla="*/ 139700 h 88"/>
              <a:gd name="T2" fmla="*/ 65088 w 41"/>
              <a:gd name="T3" fmla="*/ 120650 h 88"/>
              <a:gd name="T4" fmla="*/ 65088 w 41"/>
              <a:gd name="T5" fmla="*/ 92075 h 88"/>
              <a:gd name="T6" fmla="*/ 57150 w 41"/>
              <a:gd name="T7" fmla="*/ 36513 h 88"/>
              <a:gd name="T8" fmla="*/ 38100 w 41"/>
              <a:gd name="T9" fmla="*/ 0 h 88"/>
              <a:gd name="T10" fmla="*/ 19050 w 41"/>
              <a:gd name="T11" fmla="*/ 36513 h 88"/>
              <a:gd name="T12" fmla="*/ 0 w 41"/>
              <a:gd name="T13" fmla="*/ 92075 h 88"/>
              <a:gd name="T14" fmla="*/ 9525 w 41"/>
              <a:gd name="T15" fmla="*/ 120650 h 88"/>
              <a:gd name="T16" fmla="*/ 38100 w 41"/>
              <a:gd name="T17" fmla="*/ 139700 h 88"/>
              <a:gd name="T18" fmla="*/ 38100 w 41"/>
              <a:gd name="T19" fmla="*/ 139700 h 88"/>
              <a:gd name="T20" fmla="*/ 38100 w 41"/>
              <a:gd name="T21" fmla="*/ 139700 h 8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1"/>
              <a:gd name="T34" fmla="*/ 0 h 88"/>
              <a:gd name="T35" fmla="*/ 41 w 41"/>
              <a:gd name="T36" fmla="*/ 88 h 8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1" h="88">
                <a:moveTo>
                  <a:pt x="24" y="88"/>
                </a:moveTo>
                <a:lnTo>
                  <a:pt x="41" y="76"/>
                </a:lnTo>
                <a:lnTo>
                  <a:pt x="41" y="58"/>
                </a:lnTo>
                <a:lnTo>
                  <a:pt x="36" y="23"/>
                </a:lnTo>
                <a:lnTo>
                  <a:pt x="24" y="0"/>
                </a:lnTo>
                <a:lnTo>
                  <a:pt x="12" y="23"/>
                </a:lnTo>
                <a:lnTo>
                  <a:pt x="0" y="58"/>
                </a:lnTo>
                <a:lnTo>
                  <a:pt x="6" y="76"/>
                </a:lnTo>
                <a:lnTo>
                  <a:pt x="24" y="88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67" name="Freeform 71"/>
          <p:cNvSpPr>
            <a:spLocks/>
          </p:cNvSpPr>
          <p:nvPr/>
        </p:nvSpPr>
        <p:spPr bwMode="auto">
          <a:xfrm>
            <a:off x="5724525" y="5229225"/>
            <a:ext cx="65088" cy="147638"/>
          </a:xfrm>
          <a:custGeom>
            <a:avLst/>
            <a:gdLst>
              <a:gd name="T0" fmla="*/ 28575 w 41"/>
              <a:gd name="T1" fmla="*/ 147638 h 93"/>
              <a:gd name="T2" fmla="*/ 57150 w 41"/>
              <a:gd name="T3" fmla="*/ 130175 h 93"/>
              <a:gd name="T4" fmla="*/ 65088 w 41"/>
              <a:gd name="T5" fmla="*/ 92075 h 93"/>
              <a:gd name="T6" fmla="*/ 47625 w 41"/>
              <a:gd name="T7" fmla="*/ 46038 h 93"/>
              <a:gd name="T8" fmla="*/ 28575 w 41"/>
              <a:gd name="T9" fmla="*/ 0 h 93"/>
              <a:gd name="T10" fmla="*/ 19050 w 41"/>
              <a:gd name="T11" fmla="*/ 36513 h 93"/>
              <a:gd name="T12" fmla="*/ 0 w 41"/>
              <a:gd name="T13" fmla="*/ 92075 h 93"/>
              <a:gd name="T14" fmla="*/ 9525 w 41"/>
              <a:gd name="T15" fmla="*/ 130175 h 93"/>
              <a:gd name="T16" fmla="*/ 28575 w 41"/>
              <a:gd name="T17" fmla="*/ 147638 h 93"/>
              <a:gd name="T18" fmla="*/ 28575 w 41"/>
              <a:gd name="T19" fmla="*/ 147638 h 93"/>
              <a:gd name="T20" fmla="*/ 28575 w 41"/>
              <a:gd name="T21" fmla="*/ 147638 h 9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1"/>
              <a:gd name="T34" fmla="*/ 0 h 93"/>
              <a:gd name="T35" fmla="*/ 41 w 41"/>
              <a:gd name="T36" fmla="*/ 93 h 93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1" h="93">
                <a:moveTo>
                  <a:pt x="18" y="93"/>
                </a:moveTo>
                <a:lnTo>
                  <a:pt x="36" y="82"/>
                </a:lnTo>
                <a:lnTo>
                  <a:pt x="41" y="58"/>
                </a:lnTo>
                <a:lnTo>
                  <a:pt x="30" y="29"/>
                </a:lnTo>
                <a:lnTo>
                  <a:pt x="18" y="0"/>
                </a:lnTo>
                <a:lnTo>
                  <a:pt x="12" y="23"/>
                </a:lnTo>
                <a:lnTo>
                  <a:pt x="0" y="58"/>
                </a:lnTo>
                <a:lnTo>
                  <a:pt x="6" y="82"/>
                </a:lnTo>
                <a:lnTo>
                  <a:pt x="18" y="93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6" name="Freeform 95"/>
          <p:cNvSpPr>
            <a:spLocks/>
          </p:cNvSpPr>
          <p:nvPr/>
        </p:nvSpPr>
        <p:spPr bwMode="auto">
          <a:xfrm>
            <a:off x="8778875" y="4678363"/>
            <a:ext cx="7938" cy="1587"/>
          </a:xfrm>
          <a:custGeom>
            <a:avLst/>
            <a:gdLst>
              <a:gd name="T0" fmla="*/ 0 w 5"/>
              <a:gd name="T1" fmla="*/ 0 h 1587"/>
              <a:gd name="T2" fmla="*/ 0 w 5"/>
              <a:gd name="T3" fmla="*/ 0 h 1587"/>
              <a:gd name="T4" fmla="*/ 0 w 5"/>
              <a:gd name="T5" fmla="*/ 0 h 1587"/>
              <a:gd name="T6" fmla="*/ 7938 w 5"/>
              <a:gd name="T7" fmla="*/ 0 h 1587"/>
              <a:gd name="T8" fmla="*/ 7938 w 5"/>
              <a:gd name="T9" fmla="*/ 0 h 1587"/>
              <a:gd name="T10" fmla="*/ 7938 w 5"/>
              <a:gd name="T11" fmla="*/ 0 h 1587"/>
              <a:gd name="T12" fmla="*/ 0 w 5"/>
              <a:gd name="T13" fmla="*/ 0 h 1587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"/>
              <a:gd name="T22" fmla="*/ 0 h 1587"/>
              <a:gd name="T23" fmla="*/ 5 w 5"/>
              <a:gd name="T24" fmla="*/ 1587 h 1587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" h="1587">
                <a:moveTo>
                  <a:pt x="0" y="0"/>
                </a:moveTo>
                <a:lnTo>
                  <a:pt x="0" y="0"/>
                </a:lnTo>
                <a:lnTo>
                  <a:pt x="5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7" name="Rectangle 96"/>
          <p:cNvSpPr>
            <a:spLocks noChangeArrowheads="1"/>
          </p:cNvSpPr>
          <p:nvPr/>
        </p:nvSpPr>
        <p:spPr bwMode="auto">
          <a:xfrm>
            <a:off x="8778875" y="4678363"/>
            <a:ext cx="7938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58" name="Rectangle 97"/>
          <p:cNvSpPr>
            <a:spLocks noChangeArrowheads="1"/>
          </p:cNvSpPr>
          <p:nvPr/>
        </p:nvSpPr>
        <p:spPr bwMode="auto">
          <a:xfrm>
            <a:off x="8778875" y="4678363"/>
            <a:ext cx="7938" cy="1587"/>
          </a:xfrm>
          <a:prstGeom prst="rect">
            <a:avLst/>
          </a:prstGeom>
          <a:blipFill dpi="0" rotWithShape="0">
            <a:blip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23" name="Freeform 27"/>
          <p:cNvSpPr>
            <a:spLocks/>
          </p:cNvSpPr>
          <p:nvPr/>
        </p:nvSpPr>
        <p:spPr bwMode="auto">
          <a:xfrm>
            <a:off x="8032750" y="5572125"/>
            <a:ext cx="606425" cy="382588"/>
          </a:xfrm>
          <a:custGeom>
            <a:avLst/>
            <a:gdLst>
              <a:gd name="T0" fmla="*/ 38100 w 382"/>
              <a:gd name="T1" fmla="*/ 130175 h 241"/>
              <a:gd name="T2" fmla="*/ 187325 w 382"/>
              <a:gd name="T3" fmla="*/ 177800 h 241"/>
              <a:gd name="T4" fmla="*/ 354013 w 382"/>
              <a:gd name="T5" fmla="*/ 185738 h 241"/>
              <a:gd name="T6" fmla="*/ 577850 w 382"/>
              <a:gd name="T7" fmla="*/ 139700 h 241"/>
              <a:gd name="T8" fmla="*/ 577850 w 382"/>
              <a:gd name="T9" fmla="*/ 120650 h 241"/>
              <a:gd name="T10" fmla="*/ 606425 w 382"/>
              <a:gd name="T11" fmla="*/ 0 h 241"/>
              <a:gd name="T12" fmla="*/ 596900 w 382"/>
              <a:gd name="T13" fmla="*/ 46038 h 241"/>
              <a:gd name="T14" fmla="*/ 522288 w 382"/>
              <a:gd name="T15" fmla="*/ 325438 h 241"/>
              <a:gd name="T16" fmla="*/ 438150 w 382"/>
              <a:gd name="T17" fmla="*/ 363538 h 241"/>
              <a:gd name="T18" fmla="*/ 363538 w 382"/>
              <a:gd name="T19" fmla="*/ 382588 h 241"/>
              <a:gd name="T20" fmla="*/ 214313 w 382"/>
              <a:gd name="T21" fmla="*/ 373063 h 241"/>
              <a:gd name="T22" fmla="*/ 74613 w 382"/>
              <a:gd name="T23" fmla="*/ 325438 h 241"/>
              <a:gd name="T24" fmla="*/ 65088 w 382"/>
              <a:gd name="T25" fmla="*/ 279400 h 241"/>
              <a:gd name="T26" fmla="*/ 0 w 382"/>
              <a:gd name="T27" fmla="*/ 0 h 241"/>
              <a:gd name="T28" fmla="*/ 0 w 382"/>
              <a:gd name="T29" fmla="*/ 9525 h 241"/>
              <a:gd name="T30" fmla="*/ 38100 w 382"/>
              <a:gd name="T31" fmla="*/ 130175 h 241"/>
              <a:gd name="T32" fmla="*/ 38100 w 382"/>
              <a:gd name="T33" fmla="*/ 130175 h 241"/>
              <a:gd name="T34" fmla="*/ 38100 w 382"/>
              <a:gd name="T35" fmla="*/ 130175 h 241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w 382"/>
              <a:gd name="T55" fmla="*/ 0 h 241"/>
              <a:gd name="T56" fmla="*/ 382 w 382"/>
              <a:gd name="T57" fmla="*/ 241 h 241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T54" t="T55" r="T56" b="T57"/>
            <a:pathLst>
              <a:path w="382" h="241">
                <a:moveTo>
                  <a:pt x="24" y="82"/>
                </a:moveTo>
                <a:lnTo>
                  <a:pt x="118" y="112"/>
                </a:lnTo>
                <a:lnTo>
                  <a:pt x="223" y="117"/>
                </a:lnTo>
                <a:lnTo>
                  <a:pt x="364" y="88"/>
                </a:lnTo>
                <a:lnTo>
                  <a:pt x="364" y="76"/>
                </a:lnTo>
                <a:lnTo>
                  <a:pt x="382" y="0"/>
                </a:lnTo>
                <a:lnTo>
                  <a:pt x="376" y="29"/>
                </a:lnTo>
                <a:lnTo>
                  <a:pt x="329" y="205"/>
                </a:lnTo>
                <a:lnTo>
                  <a:pt x="276" y="229"/>
                </a:lnTo>
                <a:lnTo>
                  <a:pt x="229" y="241"/>
                </a:lnTo>
                <a:lnTo>
                  <a:pt x="135" y="235"/>
                </a:lnTo>
                <a:lnTo>
                  <a:pt x="47" y="205"/>
                </a:lnTo>
                <a:lnTo>
                  <a:pt x="41" y="176"/>
                </a:lnTo>
                <a:lnTo>
                  <a:pt x="0" y="0"/>
                </a:lnTo>
                <a:lnTo>
                  <a:pt x="0" y="6"/>
                </a:lnTo>
                <a:lnTo>
                  <a:pt x="24" y="82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1" name="Freeform 47"/>
          <p:cNvSpPr>
            <a:spLocks/>
          </p:cNvSpPr>
          <p:nvPr/>
        </p:nvSpPr>
        <p:spPr bwMode="auto">
          <a:xfrm>
            <a:off x="7045325" y="3914775"/>
            <a:ext cx="9525" cy="9525"/>
          </a:xfrm>
          <a:custGeom>
            <a:avLst/>
            <a:gdLst>
              <a:gd name="T0" fmla="*/ 9525 w 6"/>
              <a:gd name="T1" fmla="*/ 0 h 6"/>
              <a:gd name="T2" fmla="*/ 9525 w 6"/>
              <a:gd name="T3" fmla="*/ 0 h 6"/>
              <a:gd name="T4" fmla="*/ 0 w 6"/>
              <a:gd name="T5" fmla="*/ 9525 h 6"/>
              <a:gd name="T6" fmla="*/ 0 w 6"/>
              <a:gd name="T7" fmla="*/ 9525 h 6"/>
              <a:gd name="T8" fmla="*/ 9525 w 6"/>
              <a:gd name="T9" fmla="*/ 0 h 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"/>
              <a:gd name="T16" fmla="*/ 0 h 6"/>
              <a:gd name="T17" fmla="*/ 6 w 6"/>
              <a:gd name="T18" fmla="*/ 6 h 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" h="6">
                <a:moveTo>
                  <a:pt x="6" y="0"/>
                </a:moveTo>
                <a:lnTo>
                  <a:pt x="6" y="0"/>
                </a:lnTo>
                <a:lnTo>
                  <a:pt x="0" y="6"/>
                </a:lnTo>
                <a:lnTo>
                  <a:pt x="6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2" name="Freeform 52"/>
          <p:cNvSpPr>
            <a:spLocks/>
          </p:cNvSpPr>
          <p:nvPr/>
        </p:nvSpPr>
        <p:spPr bwMode="auto">
          <a:xfrm>
            <a:off x="7651750" y="3914775"/>
            <a:ext cx="9525" cy="9525"/>
          </a:xfrm>
          <a:custGeom>
            <a:avLst/>
            <a:gdLst>
              <a:gd name="T0" fmla="*/ 9525 w 6"/>
              <a:gd name="T1" fmla="*/ 9525 h 6"/>
              <a:gd name="T2" fmla="*/ 9525 w 6"/>
              <a:gd name="T3" fmla="*/ 9525 h 6"/>
              <a:gd name="T4" fmla="*/ 0 w 6"/>
              <a:gd name="T5" fmla="*/ 0 h 6"/>
              <a:gd name="T6" fmla="*/ 0 w 6"/>
              <a:gd name="T7" fmla="*/ 0 h 6"/>
              <a:gd name="T8" fmla="*/ 9525 w 6"/>
              <a:gd name="T9" fmla="*/ 9525 h 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"/>
              <a:gd name="T16" fmla="*/ 0 h 6"/>
              <a:gd name="T17" fmla="*/ 6 w 6"/>
              <a:gd name="T18" fmla="*/ 6 h 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" h="6">
                <a:moveTo>
                  <a:pt x="6" y="6"/>
                </a:moveTo>
                <a:lnTo>
                  <a:pt x="6" y="6"/>
                </a:lnTo>
                <a:lnTo>
                  <a:pt x="0" y="0"/>
                </a:lnTo>
                <a:lnTo>
                  <a:pt x="6" y="6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7263" name="Freeform 58"/>
          <p:cNvSpPr>
            <a:spLocks/>
          </p:cNvSpPr>
          <p:nvPr/>
        </p:nvSpPr>
        <p:spPr bwMode="auto">
          <a:xfrm>
            <a:off x="7308850" y="4819650"/>
            <a:ext cx="7938" cy="9525"/>
          </a:xfrm>
          <a:custGeom>
            <a:avLst/>
            <a:gdLst>
              <a:gd name="T0" fmla="*/ 0 w 5"/>
              <a:gd name="T1" fmla="*/ 0 h 6"/>
              <a:gd name="T2" fmla="*/ 0 w 5"/>
              <a:gd name="T3" fmla="*/ 0 h 6"/>
              <a:gd name="T4" fmla="*/ 0 w 5"/>
              <a:gd name="T5" fmla="*/ 0 h 6"/>
              <a:gd name="T6" fmla="*/ 0 w 5"/>
              <a:gd name="T7" fmla="*/ 9525 h 6"/>
              <a:gd name="T8" fmla="*/ 7938 w 5"/>
              <a:gd name="T9" fmla="*/ 9525 h 6"/>
              <a:gd name="T10" fmla="*/ 7938 w 5"/>
              <a:gd name="T11" fmla="*/ 9525 h 6"/>
              <a:gd name="T12" fmla="*/ 0 w 5"/>
              <a:gd name="T13" fmla="*/ 0 h 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"/>
              <a:gd name="T22" fmla="*/ 0 h 6"/>
              <a:gd name="T23" fmla="*/ 5 w 5"/>
              <a:gd name="T24" fmla="*/ 6 h 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" h="6">
                <a:moveTo>
                  <a:pt x="0" y="0"/>
                </a:moveTo>
                <a:lnTo>
                  <a:pt x="0" y="0"/>
                </a:lnTo>
                <a:lnTo>
                  <a:pt x="0" y="6"/>
                </a:lnTo>
                <a:lnTo>
                  <a:pt x="5" y="6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60" name="Freeform 64"/>
          <p:cNvSpPr>
            <a:spLocks/>
          </p:cNvSpPr>
          <p:nvPr/>
        </p:nvSpPr>
        <p:spPr bwMode="auto">
          <a:xfrm>
            <a:off x="7308850" y="3573463"/>
            <a:ext cx="65088" cy="139700"/>
          </a:xfrm>
          <a:custGeom>
            <a:avLst/>
            <a:gdLst>
              <a:gd name="T0" fmla="*/ 26988 w 41"/>
              <a:gd name="T1" fmla="*/ 139700 h 88"/>
              <a:gd name="T2" fmla="*/ 55563 w 41"/>
              <a:gd name="T3" fmla="*/ 120650 h 88"/>
              <a:gd name="T4" fmla="*/ 65088 w 41"/>
              <a:gd name="T5" fmla="*/ 92075 h 88"/>
              <a:gd name="T6" fmla="*/ 46038 w 41"/>
              <a:gd name="T7" fmla="*/ 36513 h 88"/>
              <a:gd name="T8" fmla="*/ 26988 w 41"/>
              <a:gd name="T9" fmla="*/ 0 h 88"/>
              <a:gd name="T10" fmla="*/ 17463 w 41"/>
              <a:gd name="T11" fmla="*/ 36513 h 88"/>
              <a:gd name="T12" fmla="*/ 0 w 41"/>
              <a:gd name="T13" fmla="*/ 92075 h 88"/>
              <a:gd name="T14" fmla="*/ 0 w 41"/>
              <a:gd name="T15" fmla="*/ 120650 h 88"/>
              <a:gd name="T16" fmla="*/ 26988 w 41"/>
              <a:gd name="T17" fmla="*/ 139700 h 88"/>
              <a:gd name="T18" fmla="*/ 26988 w 41"/>
              <a:gd name="T19" fmla="*/ 139700 h 88"/>
              <a:gd name="T20" fmla="*/ 26988 w 41"/>
              <a:gd name="T21" fmla="*/ 139700 h 8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41"/>
              <a:gd name="T34" fmla="*/ 0 h 88"/>
              <a:gd name="T35" fmla="*/ 41 w 41"/>
              <a:gd name="T36" fmla="*/ 88 h 88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41" h="88">
                <a:moveTo>
                  <a:pt x="17" y="88"/>
                </a:moveTo>
                <a:lnTo>
                  <a:pt x="35" y="76"/>
                </a:lnTo>
                <a:lnTo>
                  <a:pt x="41" y="58"/>
                </a:lnTo>
                <a:lnTo>
                  <a:pt x="29" y="23"/>
                </a:lnTo>
                <a:lnTo>
                  <a:pt x="17" y="0"/>
                </a:lnTo>
                <a:lnTo>
                  <a:pt x="11" y="23"/>
                </a:lnTo>
                <a:lnTo>
                  <a:pt x="0" y="58"/>
                </a:lnTo>
                <a:lnTo>
                  <a:pt x="0" y="76"/>
                </a:lnTo>
                <a:lnTo>
                  <a:pt x="17" y="88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796" name="Freeform 100"/>
          <p:cNvSpPr>
            <a:spLocks/>
          </p:cNvSpPr>
          <p:nvPr/>
        </p:nvSpPr>
        <p:spPr bwMode="auto">
          <a:xfrm>
            <a:off x="8304213" y="5283200"/>
            <a:ext cx="55562" cy="103188"/>
          </a:xfrm>
          <a:custGeom>
            <a:avLst/>
            <a:gdLst>
              <a:gd name="T0" fmla="*/ 26987 w 35"/>
              <a:gd name="T1" fmla="*/ 103188 h 65"/>
              <a:gd name="T2" fmla="*/ 46037 w 35"/>
              <a:gd name="T3" fmla="*/ 93663 h 65"/>
              <a:gd name="T4" fmla="*/ 55562 w 35"/>
              <a:gd name="T5" fmla="*/ 65088 h 65"/>
              <a:gd name="T6" fmla="*/ 36512 w 35"/>
              <a:gd name="T7" fmla="*/ 28575 h 65"/>
              <a:gd name="T8" fmla="*/ 26987 w 35"/>
              <a:gd name="T9" fmla="*/ 0 h 65"/>
              <a:gd name="T10" fmla="*/ 17462 w 35"/>
              <a:gd name="T11" fmla="*/ 28575 h 65"/>
              <a:gd name="T12" fmla="*/ 0 w 35"/>
              <a:gd name="T13" fmla="*/ 65088 h 65"/>
              <a:gd name="T14" fmla="*/ 7937 w 35"/>
              <a:gd name="T15" fmla="*/ 93663 h 65"/>
              <a:gd name="T16" fmla="*/ 26987 w 35"/>
              <a:gd name="T17" fmla="*/ 103188 h 65"/>
              <a:gd name="T18" fmla="*/ 26987 w 35"/>
              <a:gd name="T19" fmla="*/ 103188 h 65"/>
              <a:gd name="T20" fmla="*/ 26987 w 35"/>
              <a:gd name="T21" fmla="*/ 103188 h 6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5"/>
              <a:gd name="T34" fmla="*/ 0 h 65"/>
              <a:gd name="T35" fmla="*/ 35 w 35"/>
              <a:gd name="T36" fmla="*/ 65 h 65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5" h="65">
                <a:moveTo>
                  <a:pt x="17" y="65"/>
                </a:moveTo>
                <a:lnTo>
                  <a:pt x="29" y="59"/>
                </a:lnTo>
                <a:lnTo>
                  <a:pt x="35" y="41"/>
                </a:lnTo>
                <a:lnTo>
                  <a:pt x="23" y="18"/>
                </a:lnTo>
                <a:lnTo>
                  <a:pt x="17" y="0"/>
                </a:lnTo>
                <a:lnTo>
                  <a:pt x="11" y="18"/>
                </a:lnTo>
                <a:lnTo>
                  <a:pt x="0" y="41"/>
                </a:lnTo>
                <a:lnTo>
                  <a:pt x="5" y="59"/>
                </a:lnTo>
                <a:lnTo>
                  <a:pt x="17" y="65"/>
                </a:lnTo>
                <a:close/>
              </a:path>
            </a:pathLst>
          </a:custGeom>
          <a:solidFill>
            <a:srgbClr val="3366FF"/>
          </a:solidFill>
          <a:ln w="9525">
            <a:noFill/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14" name="Rectangle 118"/>
          <p:cNvSpPr>
            <a:spLocks noChangeArrowheads="1"/>
          </p:cNvSpPr>
          <p:nvPr/>
        </p:nvSpPr>
        <p:spPr bwMode="auto">
          <a:xfrm>
            <a:off x="755650" y="3141663"/>
            <a:ext cx="316865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1" hangingPunct="1"/>
            <a:r>
              <a:rPr lang="en-US" sz="2000" dirty="0">
                <a:latin typeface="Eurostile" panose="020B0504020202050204" pitchFamily="34" charset="77"/>
              </a:rPr>
              <a:t>Two different problems</a:t>
            </a:r>
          </a:p>
          <a:p>
            <a:pPr lvl="1" eaLnBrk="1" hangingPunct="1">
              <a:buFont typeface="Arial"/>
              <a:buChar char="•"/>
            </a:pPr>
            <a:r>
              <a:rPr lang="en-US" dirty="0">
                <a:latin typeface="Eurostile" panose="020B0504020202050204" pitchFamily="34" charset="77"/>
              </a:rPr>
              <a:t> Receiver capacity</a:t>
            </a:r>
          </a:p>
          <a:p>
            <a:pPr lvl="1" eaLnBrk="1" hangingPunct="1">
              <a:buFont typeface="Arial"/>
              <a:buChar char="•"/>
            </a:pPr>
            <a:r>
              <a:rPr lang="en-US" dirty="0">
                <a:latin typeface="Eurostile" panose="020B0504020202050204" pitchFamily="34" charset="77"/>
              </a:rPr>
              <a:t> Network capacity</a:t>
            </a:r>
          </a:p>
          <a:p>
            <a:pPr lvl="1" eaLnBrk="1" hangingPunct="1"/>
            <a:endParaRPr lang="en-US" dirty="0">
              <a:latin typeface="Eurostile" panose="020B0504020202050204" pitchFamily="34" charset="77"/>
            </a:endParaRPr>
          </a:p>
          <a:p>
            <a:pPr eaLnBrk="1" hangingPunct="1"/>
            <a:r>
              <a:rPr lang="en-US" dirty="0">
                <a:latin typeface="Eurostile" panose="020B0504020202050204" pitchFamily="34" charset="77"/>
              </a:rPr>
              <a:t>Cannot be distinguished easily at all places</a:t>
            </a:r>
          </a:p>
          <a:p>
            <a:pPr eaLnBrk="1" hangingPunct="1"/>
            <a:endParaRPr lang="en-US" dirty="0">
              <a:latin typeface="Eurostile" panose="020B0504020202050204" pitchFamily="34" charset="77"/>
            </a:endParaRPr>
          </a:p>
          <a:p>
            <a:pPr eaLnBrk="1" hangingPunct="1"/>
            <a:r>
              <a:rPr lang="en-US" dirty="0">
                <a:latin typeface="Eurostile" panose="020B0504020202050204" pitchFamily="34" charset="77"/>
              </a:rPr>
              <a:t>But should be differentiated</a:t>
            </a:r>
          </a:p>
        </p:txBody>
      </p:sp>
      <p:sp>
        <p:nvSpPr>
          <p:cNvPr id="1309816" name="Text Box 120"/>
          <p:cNvSpPr txBox="1">
            <a:spLocks noChangeArrowheads="1"/>
          </p:cNvSpPr>
          <p:nvPr/>
        </p:nvSpPr>
        <p:spPr bwMode="auto">
          <a:xfrm>
            <a:off x="5003800" y="3068638"/>
            <a:ext cx="15748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Transmission rate</a:t>
            </a:r>
          </a:p>
          <a:p>
            <a:pPr algn="ctr"/>
            <a:r>
              <a:rPr lang="en-US" sz="1400"/>
              <a:t>adjustment</a:t>
            </a:r>
          </a:p>
        </p:txBody>
      </p:sp>
      <p:sp>
        <p:nvSpPr>
          <p:cNvPr id="1309817" name="Text Box 121"/>
          <p:cNvSpPr txBox="1">
            <a:spLocks noChangeArrowheads="1"/>
          </p:cNvSpPr>
          <p:nvPr/>
        </p:nvSpPr>
        <p:spPr bwMode="auto">
          <a:xfrm>
            <a:off x="6156325" y="4652963"/>
            <a:ext cx="8366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Network</a:t>
            </a:r>
          </a:p>
        </p:txBody>
      </p:sp>
      <p:sp>
        <p:nvSpPr>
          <p:cNvPr id="1309818" name="Text Box 122"/>
          <p:cNvSpPr txBox="1">
            <a:spLocks noChangeArrowheads="1"/>
          </p:cNvSpPr>
          <p:nvPr/>
        </p:nvSpPr>
        <p:spPr bwMode="auto">
          <a:xfrm>
            <a:off x="7812088" y="3789363"/>
            <a:ext cx="10287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Internal</a:t>
            </a:r>
          </a:p>
          <a:p>
            <a:pPr algn="ctr"/>
            <a:r>
              <a:rPr lang="en-US" sz="1400"/>
              <a:t>congestion</a:t>
            </a:r>
          </a:p>
        </p:txBody>
      </p:sp>
      <p:sp>
        <p:nvSpPr>
          <p:cNvPr id="1309819" name="Line 123"/>
          <p:cNvSpPr>
            <a:spLocks noChangeShapeType="1"/>
          </p:cNvSpPr>
          <p:nvPr/>
        </p:nvSpPr>
        <p:spPr bwMode="auto">
          <a:xfrm flipH="1">
            <a:off x="7812088" y="4292600"/>
            <a:ext cx="3603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20" name="Text Box 124"/>
          <p:cNvSpPr txBox="1">
            <a:spLocks noChangeArrowheads="1"/>
          </p:cNvSpPr>
          <p:nvPr/>
        </p:nvSpPr>
        <p:spPr bwMode="auto">
          <a:xfrm>
            <a:off x="4217988" y="5445125"/>
            <a:ext cx="128428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Small receiver</a:t>
            </a:r>
          </a:p>
          <a:p>
            <a:pPr algn="r"/>
            <a:r>
              <a:rPr lang="en-US" sz="1400"/>
              <a:t>capacity</a:t>
            </a:r>
          </a:p>
        </p:txBody>
      </p:sp>
      <p:sp>
        <p:nvSpPr>
          <p:cNvPr id="1309821" name="Text Box 125"/>
          <p:cNvSpPr txBox="1">
            <a:spLocks noChangeArrowheads="1"/>
          </p:cNvSpPr>
          <p:nvPr/>
        </p:nvSpPr>
        <p:spPr bwMode="auto">
          <a:xfrm>
            <a:off x="6651625" y="5445125"/>
            <a:ext cx="1298575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r"/>
            <a:r>
              <a:rPr lang="en-US" sz="1400"/>
              <a:t>Large receiver</a:t>
            </a:r>
          </a:p>
          <a:p>
            <a:pPr algn="r"/>
            <a:r>
              <a:rPr lang="en-US" sz="1400"/>
              <a:t>capacity</a:t>
            </a:r>
          </a:p>
        </p:txBody>
      </p:sp>
      <p:sp>
        <p:nvSpPr>
          <p:cNvPr id="1309822" name="Line 126"/>
          <p:cNvSpPr>
            <a:spLocks noChangeShapeType="1"/>
          </p:cNvSpPr>
          <p:nvPr/>
        </p:nvSpPr>
        <p:spPr bwMode="auto">
          <a:xfrm flipH="1">
            <a:off x="4643438" y="3284538"/>
            <a:ext cx="433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23" name="Line 127"/>
          <p:cNvSpPr>
            <a:spLocks noChangeShapeType="1"/>
          </p:cNvSpPr>
          <p:nvPr/>
        </p:nvSpPr>
        <p:spPr bwMode="auto">
          <a:xfrm>
            <a:off x="6518275" y="3284538"/>
            <a:ext cx="4302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31" name="Text Box 135"/>
          <p:cNvSpPr txBox="1">
            <a:spLocks noChangeArrowheads="1"/>
          </p:cNvSpPr>
          <p:nvPr/>
        </p:nvSpPr>
        <p:spPr bwMode="auto">
          <a:xfrm>
            <a:off x="6013450" y="5949950"/>
            <a:ext cx="10509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/>
              <a:t>Packet loss</a:t>
            </a:r>
          </a:p>
        </p:txBody>
      </p:sp>
      <p:sp>
        <p:nvSpPr>
          <p:cNvPr id="1309832" name="Line 136"/>
          <p:cNvSpPr>
            <a:spLocks noChangeShapeType="1"/>
          </p:cNvSpPr>
          <p:nvPr/>
        </p:nvSpPr>
        <p:spPr bwMode="auto">
          <a:xfrm flipH="1" flipV="1">
            <a:off x="5940425" y="5805488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09833" name="Line 137"/>
          <p:cNvSpPr>
            <a:spLocks noChangeShapeType="1"/>
          </p:cNvSpPr>
          <p:nvPr/>
        </p:nvSpPr>
        <p:spPr bwMode="auto">
          <a:xfrm flipV="1">
            <a:off x="6300788" y="4868863"/>
            <a:ext cx="1223962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56" name="Group 155"/>
          <p:cNvGrpSpPr/>
          <p:nvPr/>
        </p:nvGrpSpPr>
        <p:grpSpPr>
          <a:xfrm>
            <a:off x="4211638" y="3141663"/>
            <a:ext cx="4483100" cy="2820987"/>
            <a:chOff x="4211638" y="3141663"/>
            <a:chExt cx="4483100" cy="2820987"/>
          </a:xfrm>
        </p:grpSpPr>
        <p:grpSp>
          <p:nvGrpSpPr>
            <p:cNvPr id="128" name="Group 43"/>
            <p:cNvGrpSpPr>
              <a:grpSpLocks/>
            </p:cNvGrpSpPr>
            <p:nvPr/>
          </p:nvGrpSpPr>
          <p:grpSpPr bwMode="auto">
            <a:xfrm>
              <a:off x="4452938" y="3830638"/>
              <a:ext cx="1370012" cy="1416050"/>
              <a:chOff x="0" y="0"/>
              <a:chExt cx="863" cy="892"/>
            </a:xfrm>
          </p:grpSpPr>
          <p:sp>
            <p:nvSpPr>
              <p:cNvPr id="129" name="AutoShape 44"/>
              <p:cNvSpPr>
                <a:spLocks/>
              </p:cNvSpPr>
              <p:nvPr/>
            </p:nvSpPr>
            <p:spPr bwMode="auto">
              <a:xfrm>
                <a:off x="0" y="0"/>
                <a:ext cx="387" cy="11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28" y="20627"/>
                    </a:moveTo>
                    <a:lnTo>
                      <a:pt x="18028" y="18292"/>
                    </a:lnTo>
                    <a:lnTo>
                      <a:pt x="20316" y="14789"/>
                    </a:lnTo>
                    <a:lnTo>
                      <a:pt x="21321" y="10314"/>
                    </a:lnTo>
                    <a:lnTo>
                      <a:pt x="21321" y="11481"/>
                    </a:lnTo>
                    <a:lnTo>
                      <a:pt x="20316" y="7978"/>
                    </a:lnTo>
                    <a:lnTo>
                      <a:pt x="18028" y="4476"/>
                    </a:lnTo>
                    <a:lnTo>
                      <a:pt x="10828" y="1168"/>
                    </a:lnTo>
                    <a:lnTo>
                      <a:pt x="2958" y="4476"/>
                    </a:lnTo>
                    <a:lnTo>
                      <a:pt x="670" y="7978"/>
                    </a:lnTo>
                    <a:lnTo>
                      <a:pt x="1005" y="7978"/>
                    </a:lnTo>
                    <a:lnTo>
                      <a:pt x="335" y="11481"/>
                    </a:lnTo>
                    <a:lnTo>
                      <a:pt x="335" y="10314"/>
                    </a:lnTo>
                    <a:lnTo>
                      <a:pt x="1005" y="14789"/>
                    </a:lnTo>
                    <a:lnTo>
                      <a:pt x="670" y="14789"/>
                    </a:lnTo>
                    <a:lnTo>
                      <a:pt x="2958" y="18292"/>
                    </a:lnTo>
                    <a:lnTo>
                      <a:pt x="10828" y="20627"/>
                    </a:lnTo>
                    <a:lnTo>
                      <a:pt x="10828" y="21600"/>
                    </a:lnTo>
                    <a:lnTo>
                      <a:pt x="2958" y="19459"/>
                    </a:lnTo>
                    <a:lnTo>
                      <a:pt x="670" y="15957"/>
                    </a:lnTo>
                    <a:lnTo>
                      <a:pt x="670" y="14789"/>
                    </a:lnTo>
                    <a:lnTo>
                      <a:pt x="0" y="10314"/>
                    </a:lnTo>
                    <a:lnTo>
                      <a:pt x="670" y="6811"/>
                    </a:lnTo>
                    <a:lnTo>
                      <a:pt x="2958" y="3503"/>
                    </a:lnTo>
                    <a:lnTo>
                      <a:pt x="10828" y="0"/>
                    </a:lnTo>
                    <a:lnTo>
                      <a:pt x="18028" y="3503"/>
                    </a:lnTo>
                    <a:lnTo>
                      <a:pt x="20316" y="6811"/>
                    </a:lnTo>
                    <a:lnTo>
                      <a:pt x="20651" y="6811"/>
                    </a:lnTo>
                    <a:lnTo>
                      <a:pt x="21600" y="10314"/>
                    </a:lnTo>
                    <a:lnTo>
                      <a:pt x="21600" y="11481"/>
                    </a:lnTo>
                    <a:lnTo>
                      <a:pt x="20651" y="15957"/>
                    </a:lnTo>
                    <a:lnTo>
                      <a:pt x="20316" y="15957"/>
                    </a:lnTo>
                    <a:lnTo>
                      <a:pt x="18028" y="19459"/>
                    </a:lnTo>
                    <a:lnTo>
                      <a:pt x="10828" y="21600"/>
                    </a:lnTo>
                    <a:lnTo>
                      <a:pt x="10828" y="20627"/>
                    </a:lnTo>
                    <a:close/>
                    <a:moveTo>
                      <a:pt x="10828" y="20627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0" name="AutoShape 45"/>
              <p:cNvSpPr>
                <a:spLocks/>
              </p:cNvSpPr>
              <p:nvPr/>
            </p:nvSpPr>
            <p:spPr bwMode="auto">
              <a:xfrm>
                <a:off x="0" y="53"/>
                <a:ext cx="781" cy="81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66" y="0"/>
                    </a:moveTo>
                    <a:lnTo>
                      <a:pt x="498" y="451"/>
                    </a:lnTo>
                    <a:lnTo>
                      <a:pt x="3264" y="3869"/>
                    </a:lnTo>
                    <a:lnTo>
                      <a:pt x="4066" y="5592"/>
                    </a:lnTo>
                    <a:lnTo>
                      <a:pt x="4397" y="7288"/>
                    </a:lnTo>
                    <a:lnTo>
                      <a:pt x="4397" y="7924"/>
                    </a:lnTo>
                    <a:lnTo>
                      <a:pt x="4397" y="11953"/>
                    </a:lnTo>
                    <a:lnTo>
                      <a:pt x="4868" y="13676"/>
                    </a:lnTo>
                    <a:lnTo>
                      <a:pt x="5365" y="14285"/>
                    </a:lnTo>
                    <a:lnTo>
                      <a:pt x="6167" y="14762"/>
                    </a:lnTo>
                    <a:lnTo>
                      <a:pt x="6002" y="14762"/>
                    </a:lnTo>
                    <a:lnTo>
                      <a:pt x="7633" y="15239"/>
                    </a:lnTo>
                    <a:lnTo>
                      <a:pt x="19636" y="18658"/>
                    </a:lnTo>
                    <a:lnTo>
                      <a:pt x="19802" y="18658"/>
                    </a:lnTo>
                    <a:lnTo>
                      <a:pt x="20936" y="19586"/>
                    </a:lnTo>
                    <a:lnTo>
                      <a:pt x="21600" y="20513"/>
                    </a:lnTo>
                    <a:lnTo>
                      <a:pt x="21600" y="21282"/>
                    </a:lnTo>
                    <a:lnTo>
                      <a:pt x="21600" y="21600"/>
                    </a:lnTo>
                    <a:lnTo>
                      <a:pt x="21434" y="21600"/>
                    </a:lnTo>
                    <a:lnTo>
                      <a:pt x="21434" y="21282"/>
                    </a:lnTo>
                    <a:lnTo>
                      <a:pt x="21434" y="20513"/>
                    </a:lnTo>
                    <a:lnTo>
                      <a:pt x="21434" y="20672"/>
                    </a:lnTo>
                    <a:lnTo>
                      <a:pt x="20770" y="19745"/>
                    </a:lnTo>
                    <a:lnTo>
                      <a:pt x="19636" y="18817"/>
                    </a:lnTo>
                    <a:lnTo>
                      <a:pt x="7633" y="15398"/>
                    </a:lnTo>
                    <a:lnTo>
                      <a:pt x="6002" y="14921"/>
                    </a:lnTo>
                    <a:lnTo>
                      <a:pt x="5199" y="14444"/>
                    </a:lnTo>
                    <a:lnTo>
                      <a:pt x="4702" y="13835"/>
                    </a:lnTo>
                    <a:lnTo>
                      <a:pt x="4702" y="13676"/>
                    </a:lnTo>
                    <a:lnTo>
                      <a:pt x="4231" y="11953"/>
                    </a:lnTo>
                    <a:lnTo>
                      <a:pt x="4231" y="7924"/>
                    </a:lnTo>
                    <a:lnTo>
                      <a:pt x="4231" y="7288"/>
                    </a:lnTo>
                    <a:lnTo>
                      <a:pt x="3900" y="5592"/>
                    </a:lnTo>
                    <a:lnTo>
                      <a:pt x="3098" y="3869"/>
                    </a:lnTo>
                    <a:lnTo>
                      <a:pt x="3098" y="4028"/>
                    </a:lnTo>
                    <a:lnTo>
                      <a:pt x="332" y="610"/>
                    </a:lnTo>
                    <a:lnTo>
                      <a:pt x="0" y="159"/>
                    </a:lnTo>
                    <a:lnTo>
                      <a:pt x="166" y="0"/>
                    </a:lnTo>
                    <a:close/>
                    <a:moveTo>
                      <a:pt x="166" y="0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1" name="AutoShape 46"/>
              <p:cNvSpPr>
                <a:spLocks/>
              </p:cNvSpPr>
              <p:nvPr/>
            </p:nvSpPr>
            <p:spPr bwMode="auto">
              <a:xfrm>
                <a:off x="235" y="53"/>
                <a:ext cx="628" cy="815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5228" y="159"/>
                    </a:moveTo>
                    <a:lnTo>
                      <a:pt x="4643" y="610"/>
                    </a:lnTo>
                    <a:lnTo>
                      <a:pt x="1617" y="4028"/>
                    </a:lnTo>
                    <a:lnTo>
                      <a:pt x="1617" y="3869"/>
                    </a:lnTo>
                    <a:lnTo>
                      <a:pt x="619" y="5592"/>
                    </a:lnTo>
                    <a:lnTo>
                      <a:pt x="206" y="7288"/>
                    </a:lnTo>
                    <a:lnTo>
                      <a:pt x="206" y="7765"/>
                    </a:lnTo>
                    <a:lnTo>
                      <a:pt x="206" y="10575"/>
                    </a:lnTo>
                    <a:lnTo>
                      <a:pt x="413" y="12112"/>
                    </a:lnTo>
                    <a:lnTo>
                      <a:pt x="1823" y="13199"/>
                    </a:lnTo>
                    <a:lnTo>
                      <a:pt x="1617" y="13199"/>
                    </a:lnTo>
                    <a:lnTo>
                      <a:pt x="3818" y="13835"/>
                    </a:lnTo>
                    <a:lnTo>
                      <a:pt x="19983" y="17413"/>
                    </a:lnTo>
                    <a:lnTo>
                      <a:pt x="20190" y="17413"/>
                    </a:lnTo>
                    <a:lnTo>
                      <a:pt x="20775" y="18022"/>
                    </a:lnTo>
                    <a:lnTo>
                      <a:pt x="21187" y="18658"/>
                    </a:lnTo>
                    <a:lnTo>
                      <a:pt x="21600" y="20063"/>
                    </a:lnTo>
                    <a:lnTo>
                      <a:pt x="21600" y="21282"/>
                    </a:lnTo>
                    <a:lnTo>
                      <a:pt x="21600" y="21600"/>
                    </a:lnTo>
                    <a:lnTo>
                      <a:pt x="21394" y="21600"/>
                    </a:lnTo>
                    <a:lnTo>
                      <a:pt x="21394" y="21282"/>
                    </a:lnTo>
                    <a:lnTo>
                      <a:pt x="21394" y="20063"/>
                    </a:lnTo>
                    <a:lnTo>
                      <a:pt x="20981" y="18658"/>
                    </a:lnTo>
                    <a:lnTo>
                      <a:pt x="20568" y="18022"/>
                    </a:lnTo>
                    <a:lnTo>
                      <a:pt x="20568" y="18181"/>
                    </a:lnTo>
                    <a:lnTo>
                      <a:pt x="19983" y="17572"/>
                    </a:lnTo>
                    <a:lnTo>
                      <a:pt x="3818" y="13994"/>
                    </a:lnTo>
                    <a:lnTo>
                      <a:pt x="1617" y="13358"/>
                    </a:lnTo>
                    <a:lnTo>
                      <a:pt x="206" y="12271"/>
                    </a:lnTo>
                    <a:lnTo>
                      <a:pt x="206" y="12112"/>
                    </a:lnTo>
                    <a:lnTo>
                      <a:pt x="0" y="10575"/>
                    </a:lnTo>
                    <a:lnTo>
                      <a:pt x="0" y="7765"/>
                    </a:lnTo>
                    <a:lnTo>
                      <a:pt x="0" y="7288"/>
                    </a:lnTo>
                    <a:lnTo>
                      <a:pt x="413" y="5592"/>
                    </a:lnTo>
                    <a:lnTo>
                      <a:pt x="1410" y="3869"/>
                    </a:lnTo>
                    <a:lnTo>
                      <a:pt x="4437" y="451"/>
                    </a:lnTo>
                    <a:lnTo>
                      <a:pt x="5056" y="0"/>
                    </a:lnTo>
                    <a:lnTo>
                      <a:pt x="5228" y="159"/>
                    </a:lnTo>
                    <a:close/>
                    <a:moveTo>
                      <a:pt x="5228" y="159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2" name="AutoShape 47"/>
              <p:cNvSpPr>
                <a:spLocks/>
              </p:cNvSpPr>
              <p:nvPr/>
            </p:nvSpPr>
            <p:spPr bwMode="auto">
              <a:xfrm>
                <a:off x="775" y="851"/>
                <a:ext cx="88" cy="4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064" y="18439"/>
                    </a:moveTo>
                    <a:lnTo>
                      <a:pt x="17182" y="18439"/>
                    </a:lnTo>
                    <a:lnTo>
                      <a:pt x="20127" y="8956"/>
                    </a:lnTo>
                    <a:lnTo>
                      <a:pt x="20127" y="12117"/>
                    </a:lnTo>
                    <a:lnTo>
                      <a:pt x="17182" y="5795"/>
                    </a:lnTo>
                    <a:lnTo>
                      <a:pt x="10064" y="2634"/>
                    </a:lnTo>
                    <a:lnTo>
                      <a:pt x="2700" y="5795"/>
                    </a:lnTo>
                    <a:lnTo>
                      <a:pt x="4173" y="5795"/>
                    </a:lnTo>
                    <a:lnTo>
                      <a:pt x="1473" y="12117"/>
                    </a:lnTo>
                    <a:lnTo>
                      <a:pt x="1473" y="8956"/>
                    </a:lnTo>
                    <a:lnTo>
                      <a:pt x="4173" y="18439"/>
                    </a:lnTo>
                    <a:lnTo>
                      <a:pt x="2700" y="18439"/>
                    </a:lnTo>
                    <a:lnTo>
                      <a:pt x="10064" y="18439"/>
                    </a:lnTo>
                    <a:lnTo>
                      <a:pt x="10064" y="21600"/>
                    </a:lnTo>
                    <a:lnTo>
                      <a:pt x="2700" y="21600"/>
                    </a:lnTo>
                    <a:lnTo>
                      <a:pt x="0" y="12117"/>
                    </a:lnTo>
                    <a:lnTo>
                      <a:pt x="0" y="8956"/>
                    </a:lnTo>
                    <a:lnTo>
                      <a:pt x="2700" y="2634"/>
                    </a:lnTo>
                    <a:lnTo>
                      <a:pt x="10064" y="0"/>
                    </a:lnTo>
                    <a:lnTo>
                      <a:pt x="17182" y="2634"/>
                    </a:lnTo>
                    <a:lnTo>
                      <a:pt x="18655" y="2634"/>
                    </a:lnTo>
                    <a:lnTo>
                      <a:pt x="21600" y="8956"/>
                    </a:lnTo>
                    <a:lnTo>
                      <a:pt x="21600" y="12117"/>
                    </a:lnTo>
                    <a:lnTo>
                      <a:pt x="18655" y="21600"/>
                    </a:lnTo>
                    <a:lnTo>
                      <a:pt x="17182" y="21600"/>
                    </a:lnTo>
                    <a:lnTo>
                      <a:pt x="10064" y="21600"/>
                    </a:lnTo>
                    <a:lnTo>
                      <a:pt x="10064" y="18439"/>
                    </a:lnTo>
                    <a:close/>
                    <a:moveTo>
                      <a:pt x="10064" y="18439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3" name="Group 48"/>
            <p:cNvGrpSpPr>
              <a:grpSpLocks/>
            </p:cNvGrpSpPr>
            <p:nvPr/>
          </p:nvGrpSpPr>
          <p:grpSpPr bwMode="auto">
            <a:xfrm>
              <a:off x="5618163" y="5581650"/>
              <a:ext cx="296862" cy="241300"/>
              <a:chOff x="0" y="0"/>
              <a:chExt cx="187" cy="152"/>
            </a:xfrm>
          </p:grpSpPr>
          <p:sp>
            <p:nvSpPr>
              <p:cNvPr id="134" name="AutoShape 49"/>
              <p:cNvSpPr>
                <a:spLocks/>
              </p:cNvSpPr>
              <p:nvPr/>
            </p:nvSpPr>
            <p:spPr bwMode="auto">
              <a:xfrm>
                <a:off x="0" y="0"/>
                <a:ext cx="187" cy="15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7557" y="18332"/>
                    </a:moveTo>
                    <a:lnTo>
                      <a:pt x="17557" y="16626"/>
                    </a:lnTo>
                    <a:lnTo>
                      <a:pt x="21022" y="2558"/>
                    </a:lnTo>
                    <a:lnTo>
                      <a:pt x="21022" y="3268"/>
                    </a:lnTo>
                    <a:lnTo>
                      <a:pt x="17557" y="1705"/>
                    </a:lnTo>
                    <a:lnTo>
                      <a:pt x="10165" y="853"/>
                    </a:lnTo>
                    <a:lnTo>
                      <a:pt x="2657" y="1705"/>
                    </a:lnTo>
                    <a:lnTo>
                      <a:pt x="0" y="3268"/>
                    </a:lnTo>
                    <a:lnTo>
                      <a:pt x="693" y="2558"/>
                    </a:lnTo>
                    <a:lnTo>
                      <a:pt x="693" y="4974"/>
                    </a:lnTo>
                    <a:lnTo>
                      <a:pt x="4043" y="18332"/>
                    </a:lnTo>
                    <a:lnTo>
                      <a:pt x="3350" y="18332"/>
                    </a:lnTo>
                    <a:lnTo>
                      <a:pt x="7393" y="20889"/>
                    </a:lnTo>
                    <a:lnTo>
                      <a:pt x="12128" y="20889"/>
                    </a:lnTo>
                    <a:lnTo>
                      <a:pt x="17557" y="18332"/>
                    </a:lnTo>
                    <a:lnTo>
                      <a:pt x="17557" y="19184"/>
                    </a:lnTo>
                    <a:lnTo>
                      <a:pt x="12128" y="21600"/>
                    </a:lnTo>
                    <a:lnTo>
                      <a:pt x="7393" y="21600"/>
                    </a:lnTo>
                    <a:lnTo>
                      <a:pt x="3350" y="19184"/>
                    </a:lnTo>
                    <a:lnTo>
                      <a:pt x="3350" y="18332"/>
                    </a:lnTo>
                    <a:lnTo>
                      <a:pt x="0" y="4974"/>
                    </a:lnTo>
                    <a:lnTo>
                      <a:pt x="0" y="2558"/>
                    </a:lnTo>
                    <a:lnTo>
                      <a:pt x="2657" y="853"/>
                    </a:lnTo>
                    <a:lnTo>
                      <a:pt x="10165" y="0"/>
                    </a:lnTo>
                    <a:lnTo>
                      <a:pt x="17557" y="853"/>
                    </a:lnTo>
                    <a:lnTo>
                      <a:pt x="21022" y="2558"/>
                    </a:lnTo>
                    <a:lnTo>
                      <a:pt x="21600" y="2558"/>
                    </a:lnTo>
                    <a:lnTo>
                      <a:pt x="18250" y="16626"/>
                    </a:lnTo>
                    <a:lnTo>
                      <a:pt x="18250" y="18332"/>
                    </a:lnTo>
                    <a:lnTo>
                      <a:pt x="17557" y="18332"/>
                    </a:lnTo>
                    <a:close/>
                    <a:moveTo>
                      <a:pt x="17557" y="18332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5" name="AutoShape 50"/>
              <p:cNvSpPr>
                <a:spLocks/>
              </p:cNvSpPr>
              <p:nvPr/>
            </p:nvSpPr>
            <p:spPr bwMode="auto">
              <a:xfrm>
                <a:off x="0" y="0"/>
                <a:ext cx="187" cy="47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165" y="18843"/>
                    </a:moveTo>
                    <a:lnTo>
                      <a:pt x="17557" y="16085"/>
                    </a:lnTo>
                    <a:lnTo>
                      <a:pt x="21022" y="8272"/>
                    </a:lnTo>
                    <a:lnTo>
                      <a:pt x="21022" y="10570"/>
                    </a:lnTo>
                    <a:lnTo>
                      <a:pt x="17557" y="5515"/>
                    </a:lnTo>
                    <a:lnTo>
                      <a:pt x="10165" y="2757"/>
                    </a:lnTo>
                    <a:lnTo>
                      <a:pt x="2657" y="5515"/>
                    </a:lnTo>
                    <a:lnTo>
                      <a:pt x="0" y="10570"/>
                    </a:lnTo>
                    <a:lnTo>
                      <a:pt x="693" y="8272"/>
                    </a:lnTo>
                    <a:lnTo>
                      <a:pt x="3350" y="16085"/>
                    </a:lnTo>
                    <a:lnTo>
                      <a:pt x="2657" y="16085"/>
                    </a:lnTo>
                    <a:lnTo>
                      <a:pt x="10165" y="18843"/>
                    </a:lnTo>
                    <a:lnTo>
                      <a:pt x="10165" y="21600"/>
                    </a:lnTo>
                    <a:lnTo>
                      <a:pt x="2657" y="18843"/>
                    </a:lnTo>
                    <a:lnTo>
                      <a:pt x="0" y="10570"/>
                    </a:lnTo>
                    <a:lnTo>
                      <a:pt x="0" y="8272"/>
                    </a:lnTo>
                    <a:lnTo>
                      <a:pt x="2657" y="2757"/>
                    </a:lnTo>
                    <a:lnTo>
                      <a:pt x="10165" y="0"/>
                    </a:lnTo>
                    <a:lnTo>
                      <a:pt x="17557" y="2757"/>
                    </a:lnTo>
                    <a:lnTo>
                      <a:pt x="21022" y="8272"/>
                    </a:lnTo>
                    <a:lnTo>
                      <a:pt x="21600" y="10570"/>
                    </a:lnTo>
                    <a:lnTo>
                      <a:pt x="18250" y="18843"/>
                    </a:lnTo>
                    <a:lnTo>
                      <a:pt x="17557" y="18843"/>
                    </a:lnTo>
                    <a:lnTo>
                      <a:pt x="10165" y="21600"/>
                    </a:lnTo>
                    <a:lnTo>
                      <a:pt x="10165" y="18843"/>
                    </a:lnTo>
                    <a:close/>
                    <a:moveTo>
                      <a:pt x="10165" y="18843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36" name="Group 53"/>
            <p:cNvGrpSpPr>
              <a:grpSpLocks/>
            </p:cNvGrpSpPr>
            <p:nvPr/>
          </p:nvGrpSpPr>
          <p:grpSpPr bwMode="auto">
            <a:xfrm>
              <a:off x="4211638" y="3141663"/>
              <a:ext cx="595312" cy="428625"/>
              <a:chOff x="0" y="0"/>
              <a:chExt cx="375" cy="270"/>
            </a:xfrm>
          </p:grpSpPr>
          <p:sp>
            <p:nvSpPr>
              <p:cNvPr id="137" name="Rectangle 54"/>
              <p:cNvSpPr>
                <a:spLocks/>
              </p:cNvSpPr>
              <p:nvPr/>
            </p:nvSpPr>
            <p:spPr bwMode="auto">
              <a:xfrm>
                <a:off x="0" y="217"/>
                <a:ext cx="1" cy="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8" name="AutoShape 55"/>
              <p:cNvSpPr>
                <a:spLocks/>
              </p:cNvSpPr>
              <p:nvPr/>
            </p:nvSpPr>
            <p:spPr bwMode="auto">
              <a:xfrm>
                <a:off x="0" y="6"/>
                <a:ext cx="375" cy="26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17264"/>
                    </a:moveTo>
                    <a:lnTo>
                      <a:pt x="634" y="17264"/>
                    </a:lnTo>
                    <a:lnTo>
                      <a:pt x="6739" y="17264"/>
                    </a:lnTo>
                    <a:lnTo>
                      <a:pt x="7085" y="17264"/>
                    </a:lnTo>
                    <a:lnTo>
                      <a:pt x="8410" y="20127"/>
                    </a:lnTo>
                    <a:lnTo>
                      <a:pt x="8064" y="20127"/>
                    </a:lnTo>
                    <a:lnTo>
                      <a:pt x="10771" y="21109"/>
                    </a:lnTo>
                    <a:lnTo>
                      <a:pt x="12845" y="20127"/>
                    </a:lnTo>
                    <a:lnTo>
                      <a:pt x="14515" y="17264"/>
                    </a:lnTo>
                    <a:lnTo>
                      <a:pt x="14861" y="17264"/>
                    </a:lnTo>
                    <a:lnTo>
                      <a:pt x="17914" y="17264"/>
                    </a:lnTo>
                    <a:lnTo>
                      <a:pt x="18202" y="17264"/>
                    </a:lnTo>
                    <a:lnTo>
                      <a:pt x="18547" y="17755"/>
                    </a:lnTo>
                    <a:lnTo>
                      <a:pt x="18893" y="19145"/>
                    </a:lnTo>
                    <a:lnTo>
                      <a:pt x="18893" y="19636"/>
                    </a:lnTo>
                    <a:lnTo>
                      <a:pt x="18893" y="20127"/>
                    </a:lnTo>
                    <a:lnTo>
                      <a:pt x="18547" y="20127"/>
                    </a:lnTo>
                    <a:lnTo>
                      <a:pt x="18893" y="20127"/>
                    </a:lnTo>
                    <a:lnTo>
                      <a:pt x="21254" y="20127"/>
                    </a:lnTo>
                    <a:lnTo>
                      <a:pt x="21254" y="19145"/>
                    </a:lnTo>
                    <a:lnTo>
                      <a:pt x="20909" y="16282"/>
                    </a:lnTo>
                    <a:lnTo>
                      <a:pt x="20909" y="16773"/>
                    </a:lnTo>
                    <a:lnTo>
                      <a:pt x="19930" y="15300"/>
                    </a:lnTo>
                    <a:lnTo>
                      <a:pt x="18893" y="14400"/>
                    </a:lnTo>
                    <a:lnTo>
                      <a:pt x="18202" y="14400"/>
                    </a:lnTo>
                    <a:lnTo>
                      <a:pt x="14515" y="14400"/>
                    </a:lnTo>
                    <a:lnTo>
                      <a:pt x="13478" y="12436"/>
                    </a:lnTo>
                    <a:lnTo>
                      <a:pt x="12499" y="11045"/>
                    </a:lnTo>
                    <a:lnTo>
                      <a:pt x="12499" y="10555"/>
                    </a:lnTo>
                    <a:lnTo>
                      <a:pt x="12845" y="10555"/>
                    </a:lnTo>
                    <a:lnTo>
                      <a:pt x="12845" y="8100"/>
                    </a:lnTo>
                    <a:lnTo>
                      <a:pt x="12845" y="8591"/>
                    </a:lnTo>
                    <a:lnTo>
                      <a:pt x="12499" y="8591"/>
                    </a:lnTo>
                    <a:lnTo>
                      <a:pt x="11462" y="8591"/>
                    </a:lnTo>
                    <a:lnTo>
                      <a:pt x="11462" y="8100"/>
                    </a:lnTo>
                    <a:lnTo>
                      <a:pt x="11462" y="7609"/>
                    </a:lnTo>
                    <a:lnTo>
                      <a:pt x="11462" y="4255"/>
                    </a:lnTo>
                    <a:lnTo>
                      <a:pt x="11808" y="4255"/>
                    </a:lnTo>
                    <a:lnTo>
                      <a:pt x="15552" y="4255"/>
                    </a:lnTo>
                    <a:lnTo>
                      <a:pt x="16531" y="2864"/>
                    </a:lnTo>
                    <a:lnTo>
                      <a:pt x="16531" y="1391"/>
                    </a:lnTo>
                    <a:lnTo>
                      <a:pt x="16531" y="1882"/>
                    </a:lnTo>
                    <a:lnTo>
                      <a:pt x="15552" y="409"/>
                    </a:lnTo>
                    <a:lnTo>
                      <a:pt x="13824" y="1391"/>
                    </a:lnTo>
                    <a:lnTo>
                      <a:pt x="12499" y="2373"/>
                    </a:lnTo>
                    <a:lnTo>
                      <a:pt x="11808" y="900"/>
                    </a:lnTo>
                    <a:lnTo>
                      <a:pt x="12154" y="409"/>
                    </a:lnTo>
                    <a:lnTo>
                      <a:pt x="12845" y="1882"/>
                    </a:lnTo>
                    <a:lnTo>
                      <a:pt x="12499" y="1882"/>
                    </a:lnTo>
                    <a:lnTo>
                      <a:pt x="13824" y="900"/>
                    </a:lnTo>
                    <a:lnTo>
                      <a:pt x="15552" y="0"/>
                    </a:lnTo>
                    <a:lnTo>
                      <a:pt x="15840" y="0"/>
                    </a:lnTo>
                    <a:lnTo>
                      <a:pt x="16877" y="1391"/>
                    </a:lnTo>
                    <a:lnTo>
                      <a:pt x="16877" y="2864"/>
                    </a:lnTo>
                    <a:lnTo>
                      <a:pt x="16877" y="3355"/>
                    </a:lnTo>
                    <a:lnTo>
                      <a:pt x="15840" y="4745"/>
                    </a:lnTo>
                    <a:lnTo>
                      <a:pt x="15552" y="4745"/>
                    </a:lnTo>
                    <a:lnTo>
                      <a:pt x="11808" y="4745"/>
                    </a:lnTo>
                    <a:lnTo>
                      <a:pt x="11462" y="4745"/>
                    </a:lnTo>
                    <a:lnTo>
                      <a:pt x="11808" y="4255"/>
                    </a:lnTo>
                    <a:lnTo>
                      <a:pt x="11808" y="7609"/>
                    </a:lnTo>
                    <a:lnTo>
                      <a:pt x="11808" y="8100"/>
                    </a:lnTo>
                    <a:lnTo>
                      <a:pt x="11462" y="8100"/>
                    </a:lnTo>
                    <a:lnTo>
                      <a:pt x="12499" y="8100"/>
                    </a:lnTo>
                    <a:lnTo>
                      <a:pt x="12845" y="8100"/>
                    </a:lnTo>
                    <a:lnTo>
                      <a:pt x="13133" y="8100"/>
                    </a:lnTo>
                    <a:lnTo>
                      <a:pt x="13133" y="10555"/>
                    </a:lnTo>
                    <a:lnTo>
                      <a:pt x="12845" y="11045"/>
                    </a:lnTo>
                    <a:lnTo>
                      <a:pt x="12499" y="11045"/>
                    </a:lnTo>
                    <a:lnTo>
                      <a:pt x="12845" y="10555"/>
                    </a:lnTo>
                    <a:lnTo>
                      <a:pt x="13824" y="11945"/>
                    </a:lnTo>
                    <a:lnTo>
                      <a:pt x="14861" y="13909"/>
                    </a:lnTo>
                    <a:lnTo>
                      <a:pt x="14515" y="13909"/>
                    </a:lnTo>
                    <a:lnTo>
                      <a:pt x="18202" y="13909"/>
                    </a:lnTo>
                    <a:lnTo>
                      <a:pt x="18893" y="13909"/>
                    </a:lnTo>
                    <a:lnTo>
                      <a:pt x="19238" y="13909"/>
                    </a:lnTo>
                    <a:lnTo>
                      <a:pt x="20275" y="14809"/>
                    </a:lnTo>
                    <a:lnTo>
                      <a:pt x="21254" y="16282"/>
                    </a:lnTo>
                    <a:lnTo>
                      <a:pt x="21600" y="19145"/>
                    </a:lnTo>
                    <a:lnTo>
                      <a:pt x="21600" y="20127"/>
                    </a:lnTo>
                    <a:lnTo>
                      <a:pt x="21254" y="20618"/>
                    </a:lnTo>
                    <a:lnTo>
                      <a:pt x="18893" y="20618"/>
                    </a:lnTo>
                    <a:lnTo>
                      <a:pt x="18547" y="20618"/>
                    </a:lnTo>
                    <a:lnTo>
                      <a:pt x="18547" y="20127"/>
                    </a:lnTo>
                    <a:lnTo>
                      <a:pt x="18547" y="19636"/>
                    </a:lnTo>
                    <a:lnTo>
                      <a:pt x="18547" y="19145"/>
                    </a:lnTo>
                    <a:lnTo>
                      <a:pt x="18202" y="17755"/>
                    </a:lnTo>
                    <a:lnTo>
                      <a:pt x="18202" y="18245"/>
                    </a:lnTo>
                    <a:lnTo>
                      <a:pt x="17914" y="17755"/>
                    </a:lnTo>
                    <a:lnTo>
                      <a:pt x="14861" y="17755"/>
                    </a:lnTo>
                    <a:lnTo>
                      <a:pt x="14515" y="17755"/>
                    </a:lnTo>
                    <a:lnTo>
                      <a:pt x="14861" y="17755"/>
                    </a:lnTo>
                    <a:lnTo>
                      <a:pt x="13133" y="20618"/>
                    </a:lnTo>
                    <a:lnTo>
                      <a:pt x="12845" y="20618"/>
                    </a:lnTo>
                    <a:lnTo>
                      <a:pt x="10771" y="21600"/>
                    </a:lnTo>
                    <a:lnTo>
                      <a:pt x="8064" y="20618"/>
                    </a:lnTo>
                    <a:lnTo>
                      <a:pt x="6739" y="17755"/>
                    </a:lnTo>
                    <a:lnTo>
                      <a:pt x="634" y="17755"/>
                    </a:lnTo>
                    <a:lnTo>
                      <a:pt x="0" y="17755"/>
                    </a:lnTo>
                    <a:lnTo>
                      <a:pt x="0" y="17264"/>
                    </a:lnTo>
                    <a:close/>
                    <a:moveTo>
                      <a:pt x="0" y="17264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9" name="AutoShape 56"/>
              <p:cNvSpPr>
                <a:spLocks/>
              </p:cNvSpPr>
              <p:nvPr/>
            </p:nvSpPr>
            <p:spPr bwMode="auto">
              <a:xfrm>
                <a:off x="0" y="0"/>
                <a:ext cx="211" cy="18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0986" y="2018"/>
                    </a:moveTo>
                    <a:lnTo>
                      <a:pt x="19143" y="712"/>
                    </a:lnTo>
                    <a:lnTo>
                      <a:pt x="16789" y="2018"/>
                    </a:lnTo>
                    <a:lnTo>
                      <a:pt x="17403" y="2018"/>
                    </a:lnTo>
                    <a:lnTo>
                      <a:pt x="16174" y="4154"/>
                    </a:lnTo>
                    <a:lnTo>
                      <a:pt x="15560" y="4154"/>
                    </a:lnTo>
                    <a:lnTo>
                      <a:pt x="12591" y="2730"/>
                    </a:lnTo>
                    <a:lnTo>
                      <a:pt x="10135" y="1305"/>
                    </a:lnTo>
                    <a:lnTo>
                      <a:pt x="10749" y="1305"/>
                    </a:lnTo>
                    <a:lnTo>
                      <a:pt x="9009" y="3442"/>
                    </a:lnTo>
                    <a:lnTo>
                      <a:pt x="9009" y="2730"/>
                    </a:lnTo>
                    <a:lnTo>
                      <a:pt x="9009" y="4866"/>
                    </a:lnTo>
                    <a:lnTo>
                      <a:pt x="11363" y="6884"/>
                    </a:lnTo>
                    <a:lnTo>
                      <a:pt x="10749" y="6884"/>
                    </a:lnTo>
                    <a:lnTo>
                      <a:pt x="11363" y="6884"/>
                    </a:lnTo>
                    <a:lnTo>
                      <a:pt x="17403" y="6884"/>
                    </a:lnTo>
                    <a:lnTo>
                      <a:pt x="18017" y="6884"/>
                    </a:lnTo>
                    <a:lnTo>
                      <a:pt x="18017" y="7596"/>
                    </a:lnTo>
                    <a:lnTo>
                      <a:pt x="18017" y="12462"/>
                    </a:lnTo>
                    <a:lnTo>
                      <a:pt x="17403" y="13174"/>
                    </a:lnTo>
                    <a:lnTo>
                      <a:pt x="16789" y="13174"/>
                    </a:lnTo>
                    <a:lnTo>
                      <a:pt x="15560" y="13174"/>
                    </a:lnTo>
                    <a:lnTo>
                      <a:pt x="16174" y="12462"/>
                    </a:lnTo>
                    <a:lnTo>
                      <a:pt x="16174" y="13174"/>
                    </a:lnTo>
                    <a:lnTo>
                      <a:pt x="16174" y="16022"/>
                    </a:lnTo>
                    <a:lnTo>
                      <a:pt x="16174" y="16734"/>
                    </a:lnTo>
                    <a:lnTo>
                      <a:pt x="13820" y="18752"/>
                    </a:lnTo>
                    <a:lnTo>
                      <a:pt x="13820" y="18040"/>
                    </a:lnTo>
                    <a:lnTo>
                      <a:pt x="12591" y="20888"/>
                    </a:lnTo>
                    <a:lnTo>
                      <a:pt x="11977" y="21600"/>
                    </a:lnTo>
                    <a:lnTo>
                      <a:pt x="10135" y="21600"/>
                    </a:lnTo>
                    <a:lnTo>
                      <a:pt x="0" y="21600"/>
                    </a:lnTo>
                    <a:lnTo>
                      <a:pt x="0" y="20888"/>
                    </a:lnTo>
                    <a:lnTo>
                      <a:pt x="10135" y="20888"/>
                    </a:lnTo>
                    <a:lnTo>
                      <a:pt x="11977" y="20888"/>
                    </a:lnTo>
                    <a:lnTo>
                      <a:pt x="13206" y="18040"/>
                    </a:lnTo>
                    <a:lnTo>
                      <a:pt x="15560" y="16022"/>
                    </a:lnTo>
                    <a:lnTo>
                      <a:pt x="15560" y="13174"/>
                    </a:lnTo>
                    <a:lnTo>
                      <a:pt x="15560" y="12462"/>
                    </a:lnTo>
                    <a:lnTo>
                      <a:pt x="16789" y="12462"/>
                    </a:lnTo>
                    <a:lnTo>
                      <a:pt x="17403" y="12462"/>
                    </a:lnTo>
                    <a:lnTo>
                      <a:pt x="17403" y="7596"/>
                    </a:lnTo>
                    <a:lnTo>
                      <a:pt x="17403" y="6884"/>
                    </a:lnTo>
                    <a:lnTo>
                      <a:pt x="17403" y="7596"/>
                    </a:lnTo>
                    <a:lnTo>
                      <a:pt x="11363" y="7596"/>
                    </a:lnTo>
                    <a:lnTo>
                      <a:pt x="10749" y="7596"/>
                    </a:lnTo>
                    <a:lnTo>
                      <a:pt x="8394" y="5578"/>
                    </a:lnTo>
                    <a:lnTo>
                      <a:pt x="8394" y="4866"/>
                    </a:lnTo>
                    <a:lnTo>
                      <a:pt x="8394" y="2730"/>
                    </a:lnTo>
                    <a:lnTo>
                      <a:pt x="10135" y="712"/>
                    </a:lnTo>
                    <a:lnTo>
                      <a:pt x="12591" y="2018"/>
                    </a:lnTo>
                    <a:lnTo>
                      <a:pt x="15560" y="3442"/>
                    </a:lnTo>
                    <a:lnTo>
                      <a:pt x="16789" y="1305"/>
                    </a:lnTo>
                    <a:lnTo>
                      <a:pt x="19143" y="0"/>
                    </a:lnTo>
                    <a:lnTo>
                      <a:pt x="19757" y="0"/>
                    </a:lnTo>
                    <a:lnTo>
                      <a:pt x="21600" y="1305"/>
                    </a:lnTo>
                    <a:lnTo>
                      <a:pt x="20986" y="2018"/>
                    </a:lnTo>
                    <a:close/>
                    <a:moveTo>
                      <a:pt x="20986" y="2018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0" name="Rectangle 57"/>
              <p:cNvSpPr>
                <a:spLocks/>
              </p:cNvSpPr>
              <p:nvPr/>
            </p:nvSpPr>
            <p:spPr bwMode="auto">
              <a:xfrm>
                <a:off x="0" y="176"/>
                <a:ext cx="1" cy="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1" name="Rectangle 58"/>
              <p:cNvSpPr>
                <a:spLocks/>
              </p:cNvSpPr>
              <p:nvPr/>
            </p:nvSpPr>
            <p:spPr bwMode="auto">
              <a:xfrm>
                <a:off x="0" y="176"/>
                <a:ext cx="1" cy="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2" name="Group 63"/>
            <p:cNvGrpSpPr>
              <a:grpSpLocks/>
            </p:cNvGrpSpPr>
            <p:nvPr/>
          </p:nvGrpSpPr>
          <p:grpSpPr bwMode="auto">
            <a:xfrm>
              <a:off x="6804025" y="3141663"/>
              <a:ext cx="585788" cy="428625"/>
              <a:chOff x="0" y="0"/>
              <a:chExt cx="369" cy="270"/>
            </a:xfrm>
          </p:grpSpPr>
          <p:sp>
            <p:nvSpPr>
              <p:cNvPr id="143" name="AutoShape 64"/>
              <p:cNvSpPr>
                <a:spLocks/>
              </p:cNvSpPr>
              <p:nvPr/>
            </p:nvSpPr>
            <p:spPr bwMode="auto">
              <a:xfrm>
                <a:off x="0" y="6"/>
                <a:ext cx="369" cy="264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17264"/>
                    </a:moveTo>
                    <a:lnTo>
                      <a:pt x="702" y="17264"/>
                    </a:lnTo>
                    <a:lnTo>
                      <a:pt x="6849" y="17264"/>
                    </a:lnTo>
                    <a:lnTo>
                      <a:pt x="7200" y="17264"/>
                    </a:lnTo>
                    <a:lnTo>
                      <a:pt x="8546" y="20127"/>
                    </a:lnTo>
                    <a:lnTo>
                      <a:pt x="8254" y="20127"/>
                    </a:lnTo>
                    <a:lnTo>
                      <a:pt x="10654" y="21109"/>
                    </a:lnTo>
                    <a:lnTo>
                      <a:pt x="13054" y="20127"/>
                    </a:lnTo>
                    <a:lnTo>
                      <a:pt x="14400" y="17264"/>
                    </a:lnTo>
                    <a:lnTo>
                      <a:pt x="14751" y="17264"/>
                    </a:lnTo>
                    <a:lnTo>
                      <a:pt x="17854" y="17264"/>
                    </a:lnTo>
                    <a:lnTo>
                      <a:pt x="18205" y="17264"/>
                    </a:lnTo>
                    <a:lnTo>
                      <a:pt x="18556" y="17755"/>
                    </a:lnTo>
                    <a:lnTo>
                      <a:pt x="19200" y="19145"/>
                    </a:lnTo>
                    <a:lnTo>
                      <a:pt x="19200" y="19636"/>
                    </a:lnTo>
                    <a:lnTo>
                      <a:pt x="19200" y="20127"/>
                    </a:lnTo>
                    <a:lnTo>
                      <a:pt x="18907" y="20127"/>
                    </a:lnTo>
                    <a:lnTo>
                      <a:pt x="19200" y="20127"/>
                    </a:lnTo>
                    <a:lnTo>
                      <a:pt x="21307" y="20127"/>
                    </a:lnTo>
                    <a:lnTo>
                      <a:pt x="21307" y="19145"/>
                    </a:lnTo>
                    <a:lnTo>
                      <a:pt x="20956" y="16282"/>
                    </a:lnTo>
                    <a:lnTo>
                      <a:pt x="20956" y="16773"/>
                    </a:lnTo>
                    <a:lnTo>
                      <a:pt x="19902" y="15300"/>
                    </a:lnTo>
                    <a:lnTo>
                      <a:pt x="18907" y="14400"/>
                    </a:lnTo>
                    <a:lnTo>
                      <a:pt x="18205" y="14400"/>
                    </a:lnTo>
                    <a:lnTo>
                      <a:pt x="14400" y="14400"/>
                    </a:lnTo>
                    <a:lnTo>
                      <a:pt x="14400" y="13909"/>
                    </a:lnTo>
                    <a:lnTo>
                      <a:pt x="13698" y="11945"/>
                    </a:lnTo>
                    <a:lnTo>
                      <a:pt x="13698" y="12436"/>
                    </a:lnTo>
                    <a:lnTo>
                      <a:pt x="12702" y="11045"/>
                    </a:lnTo>
                    <a:lnTo>
                      <a:pt x="12702" y="10555"/>
                    </a:lnTo>
                    <a:lnTo>
                      <a:pt x="12702" y="8100"/>
                    </a:lnTo>
                    <a:lnTo>
                      <a:pt x="12702" y="8591"/>
                    </a:lnTo>
                    <a:lnTo>
                      <a:pt x="12351" y="8591"/>
                    </a:lnTo>
                    <a:lnTo>
                      <a:pt x="11298" y="8591"/>
                    </a:lnTo>
                    <a:lnTo>
                      <a:pt x="11298" y="8100"/>
                    </a:lnTo>
                    <a:lnTo>
                      <a:pt x="11298" y="7609"/>
                    </a:lnTo>
                    <a:lnTo>
                      <a:pt x="11298" y="4255"/>
                    </a:lnTo>
                    <a:lnTo>
                      <a:pt x="11649" y="4255"/>
                    </a:lnTo>
                    <a:lnTo>
                      <a:pt x="15454" y="4255"/>
                    </a:lnTo>
                    <a:lnTo>
                      <a:pt x="16449" y="2864"/>
                    </a:lnTo>
                    <a:lnTo>
                      <a:pt x="16449" y="1391"/>
                    </a:lnTo>
                    <a:lnTo>
                      <a:pt x="16449" y="1882"/>
                    </a:lnTo>
                    <a:lnTo>
                      <a:pt x="15805" y="409"/>
                    </a:lnTo>
                    <a:lnTo>
                      <a:pt x="14049" y="1391"/>
                    </a:lnTo>
                    <a:lnTo>
                      <a:pt x="12351" y="2373"/>
                    </a:lnTo>
                    <a:lnTo>
                      <a:pt x="12351" y="1882"/>
                    </a:lnTo>
                    <a:lnTo>
                      <a:pt x="12702" y="1882"/>
                    </a:lnTo>
                    <a:lnTo>
                      <a:pt x="12702" y="2373"/>
                    </a:lnTo>
                    <a:lnTo>
                      <a:pt x="12000" y="900"/>
                    </a:lnTo>
                    <a:lnTo>
                      <a:pt x="12000" y="409"/>
                    </a:lnTo>
                    <a:lnTo>
                      <a:pt x="12351" y="409"/>
                    </a:lnTo>
                    <a:lnTo>
                      <a:pt x="13054" y="1882"/>
                    </a:lnTo>
                    <a:lnTo>
                      <a:pt x="12702" y="2373"/>
                    </a:lnTo>
                    <a:lnTo>
                      <a:pt x="12351" y="2373"/>
                    </a:lnTo>
                    <a:lnTo>
                      <a:pt x="12351" y="1882"/>
                    </a:lnTo>
                    <a:lnTo>
                      <a:pt x="14049" y="900"/>
                    </a:lnTo>
                    <a:lnTo>
                      <a:pt x="15805" y="0"/>
                    </a:lnTo>
                    <a:lnTo>
                      <a:pt x="16156" y="0"/>
                    </a:lnTo>
                    <a:lnTo>
                      <a:pt x="16800" y="1391"/>
                    </a:lnTo>
                    <a:lnTo>
                      <a:pt x="16800" y="2864"/>
                    </a:lnTo>
                    <a:lnTo>
                      <a:pt x="16800" y="3355"/>
                    </a:lnTo>
                    <a:lnTo>
                      <a:pt x="15805" y="4745"/>
                    </a:lnTo>
                    <a:lnTo>
                      <a:pt x="15454" y="4745"/>
                    </a:lnTo>
                    <a:lnTo>
                      <a:pt x="11649" y="4745"/>
                    </a:lnTo>
                    <a:lnTo>
                      <a:pt x="11298" y="4745"/>
                    </a:lnTo>
                    <a:lnTo>
                      <a:pt x="11649" y="4255"/>
                    </a:lnTo>
                    <a:lnTo>
                      <a:pt x="11649" y="7609"/>
                    </a:lnTo>
                    <a:lnTo>
                      <a:pt x="11649" y="8100"/>
                    </a:lnTo>
                    <a:lnTo>
                      <a:pt x="11298" y="8100"/>
                    </a:lnTo>
                    <a:lnTo>
                      <a:pt x="12351" y="8100"/>
                    </a:lnTo>
                    <a:lnTo>
                      <a:pt x="12702" y="8100"/>
                    </a:lnTo>
                    <a:lnTo>
                      <a:pt x="13054" y="8100"/>
                    </a:lnTo>
                    <a:lnTo>
                      <a:pt x="13054" y="10555"/>
                    </a:lnTo>
                    <a:lnTo>
                      <a:pt x="14049" y="11945"/>
                    </a:lnTo>
                    <a:lnTo>
                      <a:pt x="14751" y="13909"/>
                    </a:lnTo>
                    <a:lnTo>
                      <a:pt x="14400" y="13909"/>
                    </a:lnTo>
                    <a:lnTo>
                      <a:pt x="18205" y="13909"/>
                    </a:lnTo>
                    <a:lnTo>
                      <a:pt x="18907" y="13909"/>
                    </a:lnTo>
                    <a:lnTo>
                      <a:pt x="19200" y="13909"/>
                    </a:lnTo>
                    <a:lnTo>
                      <a:pt x="20254" y="14809"/>
                    </a:lnTo>
                    <a:lnTo>
                      <a:pt x="21307" y="16282"/>
                    </a:lnTo>
                    <a:lnTo>
                      <a:pt x="21600" y="19145"/>
                    </a:lnTo>
                    <a:lnTo>
                      <a:pt x="21600" y="20127"/>
                    </a:lnTo>
                    <a:lnTo>
                      <a:pt x="21307" y="20618"/>
                    </a:lnTo>
                    <a:lnTo>
                      <a:pt x="19200" y="20618"/>
                    </a:lnTo>
                    <a:lnTo>
                      <a:pt x="18907" y="20618"/>
                    </a:lnTo>
                    <a:lnTo>
                      <a:pt x="18907" y="20127"/>
                    </a:lnTo>
                    <a:lnTo>
                      <a:pt x="18907" y="19636"/>
                    </a:lnTo>
                    <a:lnTo>
                      <a:pt x="18907" y="19145"/>
                    </a:lnTo>
                    <a:lnTo>
                      <a:pt x="18907" y="19636"/>
                    </a:lnTo>
                    <a:lnTo>
                      <a:pt x="18205" y="18245"/>
                    </a:lnTo>
                    <a:lnTo>
                      <a:pt x="17854" y="17755"/>
                    </a:lnTo>
                    <a:lnTo>
                      <a:pt x="14751" y="17755"/>
                    </a:lnTo>
                    <a:lnTo>
                      <a:pt x="14400" y="17755"/>
                    </a:lnTo>
                    <a:lnTo>
                      <a:pt x="14751" y="17755"/>
                    </a:lnTo>
                    <a:lnTo>
                      <a:pt x="13405" y="20618"/>
                    </a:lnTo>
                    <a:lnTo>
                      <a:pt x="13054" y="20618"/>
                    </a:lnTo>
                    <a:lnTo>
                      <a:pt x="10654" y="21600"/>
                    </a:lnTo>
                    <a:lnTo>
                      <a:pt x="8254" y="20618"/>
                    </a:lnTo>
                    <a:lnTo>
                      <a:pt x="6849" y="17755"/>
                    </a:lnTo>
                    <a:lnTo>
                      <a:pt x="702" y="17755"/>
                    </a:lnTo>
                    <a:lnTo>
                      <a:pt x="0" y="17755"/>
                    </a:lnTo>
                    <a:lnTo>
                      <a:pt x="0" y="17264"/>
                    </a:lnTo>
                    <a:close/>
                    <a:moveTo>
                      <a:pt x="0" y="17264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4" name="AutoShape 65"/>
              <p:cNvSpPr>
                <a:spLocks/>
              </p:cNvSpPr>
              <p:nvPr/>
            </p:nvSpPr>
            <p:spPr bwMode="auto">
              <a:xfrm>
                <a:off x="0" y="0"/>
                <a:ext cx="205" cy="18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21600" y="2018"/>
                    </a:moveTo>
                    <a:lnTo>
                      <a:pt x="19177" y="712"/>
                    </a:lnTo>
                    <a:lnTo>
                      <a:pt x="16648" y="2018"/>
                    </a:lnTo>
                    <a:lnTo>
                      <a:pt x="17280" y="2018"/>
                    </a:lnTo>
                    <a:lnTo>
                      <a:pt x="16016" y="4154"/>
                    </a:lnTo>
                    <a:lnTo>
                      <a:pt x="15383" y="4154"/>
                    </a:lnTo>
                    <a:lnTo>
                      <a:pt x="12960" y="2730"/>
                    </a:lnTo>
                    <a:lnTo>
                      <a:pt x="10537" y="1305"/>
                    </a:lnTo>
                    <a:lnTo>
                      <a:pt x="11063" y="1305"/>
                    </a:lnTo>
                    <a:lnTo>
                      <a:pt x="9272" y="3442"/>
                    </a:lnTo>
                    <a:lnTo>
                      <a:pt x="9272" y="2730"/>
                    </a:lnTo>
                    <a:lnTo>
                      <a:pt x="8640" y="4866"/>
                    </a:lnTo>
                    <a:lnTo>
                      <a:pt x="11063" y="6884"/>
                    </a:lnTo>
                    <a:lnTo>
                      <a:pt x="10537" y="6884"/>
                    </a:lnTo>
                    <a:lnTo>
                      <a:pt x="11063" y="6884"/>
                    </a:lnTo>
                    <a:lnTo>
                      <a:pt x="17912" y="6884"/>
                    </a:lnTo>
                    <a:lnTo>
                      <a:pt x="18544" y="6884"/>
                    </a:lnTo>
                    <a:lnTo>
                      <a:pt x="18544" y="7596"/>
                    </a:lnTo>
                    <a:lnTo>
                      <a:pt x="18544" y="12462"/>
                    </a:lnTo>
                    <a:lnTo>
                      <a:pt x="17912" y="13174"/>
                    </a:lnTo>
                    <a:lnTo>
                      <a:pt x="17280" y="13174"/>
                    </a:lnTo>
                    <a:lnTo>
                      <a:pt x="15383" y="13174"/>
                    </a:lnTo>
                    <a:lnTo>
                      <a:pt x="16016" y="12462"/>
                    </a:lnTo>
                    <a:lnTo>
                      <a:pt x="16016" y="13174"/>
                    </a:lnTo>
                    <a:lnTo>
                      <a:pt x="16016" y="16022"/>
                    </a:lnTo>
                    <a:lnTo>
                      <a:pt x="16016" y="16734"/>
                    </a:lnTo>
                    <a:lnTo>
                      <a:pt x="14224" y="18752"/>
                    </a:lnTo>
                    <a:lnTo>
                      <a:pt x="14224" y="18040"/>
                    </a:lnTo>
                    <a:lnTo>
                      <a:pt x="12960" y="20888"/>
                    </a:lnTo>
                    <a:lnTo>
                      <a:pt x="12328" y="21600"/>
                    </a:lnTo>
                    <a:lnTo>
                      <a:pt x="10537" y="21600"/>
                    </a:lnTo>
                    <a:lnTo>
                      <a:pt x="0" y="21600"/>
                    </a:lnTo>
                    <a:lnTo>
                      <a:pt x="0" y="20888"/>
                    </a:lnTo>
                    <a:lnTo>
                      <a:pt x="10537" y="20888"/>
                    </a:lnTo>
                    <a:lnTo>
                      <a:pt x="12328" y="20888"/>
                    </a:lnTo>
                    <a:lnTo>
                      <a:pt x="13592" y="18040"/>
                    </a:lnTo>
                    <a:lnTo>
                      <a:pt x="15383" y="16022"/>
                    </a:lnTo>
                    <a:lnTo>
                      <a:pt x="15383" y="13174"/>
                    </a:lnTo>
                    <a:lnTo>
                      <a:pt x="15383" y="12462"/>
                    </a:lnTo>
                    <a:lnTo>
                      <a:pt x="17280" y="12462"/>
                    </a:lnTo>
                    <a:lnTo>
                      <a:pt x="17912" y="12462"/>
                    </a:lnTo>
                    <a:lnTo>
                      <a:pt x="17912" y="7596"/>
                    </a:lnTo>
                    <a:lnTo>
                      <a:pt x="17912" y="6884"/>
                    </a:lnTo>
                    <a:lnTo>
                      <a:pt x="17912" y="7596"/>
                    </a:lnTo>
                    <a:lnTo>
                      <a:pt x="11063" y="7596"/>
                    </a:lnTo>
                    <a:lnTo>
                      <a:pt x="10537" y="7596"/>
                    </a:lnTo>
                    <a:lnTo>
                      <a:pt x="8008" y="5578"/>
                    </a:lnTo>
                    <a:lnTo>
                      <a:pt x="8008" y="4866"/>
                    </a:lnTo>
                    <a:lnTo>
                      <a:pt x="8640" y="2730"/>
                    </a:lnTo>
                    <a:lnTo>
                      <a:pt x="10537" y="712"/>
                    </a:lnTo>
                    <a:lnTo>
                      <a:pt x="12960" y="2018"/>
                    </a:lnTo>
                    <a:lnTo>
                      <a:pt x="15383" y="3442"/>
                    </a:lnTo>
                    <a:lnTo>
                      <a:pt x="16648" y="1305"/>
                    </a:lnTo>
                    <a:lnTo>
                      <a:pt x="19177" y="0"/>
                    </a:lnTo>
                    <a:lnTo>
                      <a:pt x="21600" y="1305"/>
                    </a:lnTo>
                    <a:lnTo>
                      <a:pt x="21600" y="2018"/>
                    </a:lnTo>
                    <a:close/>
                    <a:moveTo>
                      <a:pt x="21600" y="2018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45" name="Group 67"/>
            <p:cNvGrpSpPr>
              <a:grpSpLocks/>
            </p:cNvGrpSpPr>
            <p:nvPr/>
          </p:nvGrpSpPr>
          <p:grpSpPr bwMode="auto">
            <a:xfrm>
              <a:off x="8023225" y="5403850"/>
              <a:ext cx="671513" cy="558800"/>
              <a:chOff x="0" y="0"/>
              <a:chExt cx="423" cy="352"/>
            </a:xfrm>
          </p:grpSpPr>
          <p:sp>
            <p:nvSpPr>
              <p:cNvPr id="146" name="AutoShape 68"/>
              <p:cNvSpPr>
                <a:spLocks/>
              </p:cNvSpPr>
              <p:nvPr/>
            </p:nvSpPr>
            <p:spPr bwMode="auto">
              <a:xfrm>
                <a:off x="0" y="0"/>
                <a:ext cx="411" cy="352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7921" y="18777"/>
                    </a:moveTo>
                    <a:lnTo>
                      <a:pt x="18236" y="16936"/>
                    </a:lnTo>
                    <a:lnTo>
                      <a:pt x="21285" y="3252"/>
                    </a:lnTo>
                    <a:lnTo>
                      <a:pt x="21285" y="3620"/>
                    </a:lnTo>
                    <a:lnTo>
                      <a:pt x="20391" y="2577"/>
                    </a:lnTo>
                    <a:lnTo>
                      <a:pt x="17921" y="1473"/>
                    </a:lnTo>
                    <a:lnTo>
                      <a:pt x="10511" y="368"/>
                    </a:lnTo>
                    <a:lnTo>
                      <a:pt x="3101" y="1473"/>
                    </a:lnTo>
                    <a:lnTo>
                      <a:pt x="631" y="2577"/>
                    </a:lnTo>
                    <a:lnTo>
                      <a:pt x="946" y="2577"/>
                    </a:lnTo>
                    <a:lnTo>
                      <a:pt x="315" y="3620"/>
                    </a:lnTo>
                    <a:lnTo>
                      <a:pt x="315" y="3252"/>
                    </a:lnTo>
                    <a:lnTo>
                      <a:pt x="631" y="5400"/>
                    </a:lnTo>
                    <a:lnTo>
                      <a:pt x="3101" y="18777"/>
                    </a:lnTo>
                    <a:lnTo>
                      <a:pt x="2785" y="18777"/>
                    </a:lnTo>
                    <a:lnTo>
                      <a:pt x="7726" y="20925"/>
                    </a:lnTo>
                    <a:lnTo>
                      <a:pt x="12350" y="21293"/>
                    </a:lnTo>
                    <a:lnTo>
                      <a:pt x="15136" y="20557"/>
                    </a:lnTo>
                    <a:lnTo>
                      <a:pt x="17921" y="18777"/>
                    </a:lnTo>
                    <a:lnTo>
                      <a:pt x="17921" y="19084"/>
                    </a:lnTo>
                    <a:lnTo>
                      <a:pt x="15136" y="20925"/>
                    </a:lnTo>
                    <a:lnTo>
                      <a:pt x="12350" y="21600"/>
                    </a:lnTo>
                    <a:lnTo>
                      <a:pt x="7726" y="21293"/>
                    </a:lnTo>
                    <a:lnTo>
                      <a:pt x="2785" y="19084"/>
                    </a:lnTo>
                    <a:lnTo>
                      <a:pt x="2785" y="18777"/>
                    </a:lnTo>
                    <a:lnTo>
                      <a:pt x="315" y="5400"/>
                    </a:lnTo>
                    <a:lnTo>
                      <a:pt x="0" y="3252"/>
                    </a:lnTo>
                    <a:lnTo>
                      <a:pt x="631" y="2209"/>
                    </a:lnTo>
                    <a:lnTo>
                      <a:pt x="3101" y="1105"/>
                    </a:lnTo>
                    <a:lnTo>
                      <a:pt x="10511" y="0"/>
                    </a:lnTo>
                    <a:lnTo>
                      <a:pt x="17921" y="1105"/>
                    </a:lnTo>
                    <a:lnTo>
                      <a:pt x="20391" y="2209"/>
                    </a:lnTo>
                    <a:lnTo>
                      <a:pt x="20707" y="2209"/>
                    </a:lnTo>
                    <a:lnTo>
                      <a:pt x="21600" y="3252"/>
                    </a:lnTo>
                    <a:lnTo>
                      <a:pt x="18552" y="16936"/>
                    </a:lnTo>
                    <a:lnTo>
                      <a:pt x="18236" y="18777"/>
                    </a:lnTo>
                    <a:lnTo>
                      <a:pt x="17921" y="18777"/>
                    </a:lnTo>
                    <a:close/>
                    <a:moveTo>
                      <a:pt x="17921" y="18777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7" name="AutoShape 69"/>
              <p:cNvSpPr>
                <a:spLocks/>
              </p:cNvSpPr>
              <p:nvPr/>
            </p:nvSpPr>
            <p:spPr bwMode="auto">
              <a:xfrm>
                <a:off x="0" y="0"/>
                <a:ext cx="411" cy="106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511" y="20377"/>
                    </a:moveTo>
                    <a:lnTo>
                      <a:pt x="18236" y="17932"/>
                    </a:lnTo>
                    <a:lnTo>
                      <a:pt x="20391" y="14468"/>
                    </a:lnTo>
                    <a:lnTo>
                      <a:pt x="21285" y="10800"/>
                    </a:lnTo>
                    <a:lnTo>
                      <a:pt x="21285" y="12023"/>
                    </a:lnTo>
                    <a:lnTo>
                      <a:pt x="20391" y="8558"/>
                    </a:lnTo>
                    <a:lnTo>
                      <a:pt x="18236" y="4891"/>
                    </a:lnTo>
                    <a:lnTo>
                      <a:pt x="10511" y="1223"/>
                    </a:lnTo>
                    <a:lnTo>
                      <a:pt x="3101" y="4891"/>
                    </a:lnTo>
                    <a:lnTo>
                      <a:pt x="631" y="8558"/>
                    </a:lnTo>
                    <a:lnTo>
                      <a:pt x="946" y="8558"/>
                    </a:lnTo>
                    <a:lnTo>
                      <a:pt x="315" y="12023"/>
                    </a:lnTo>
                    <a:lnTo>
                      <a:pt x="315" y="10800"/>
                    </a:lnTo>
                    <a:lnTo>
                      <a:pt x="946" y="14468"/>
                    </a:lnTo>
                    <a:lnTo>
                      <a:pt x="631" y="14468"/>
                    </a:lnTo>
                    <a:lnTo>
                      <a:pt x="3101" y="17932"/>
                    </a:lnTo>
                    <a:lnTo>
                      <a:pt x="10511" y="20377"/>
                    </a:lnTo>
                    <a:lnTo>
                      <a:pt x="10511" y="21600"/>
                    </a:lnTo>
                    <a:lnTo>
                      <a:pt x="3101" y="19155"/>
                    </a:lnTo>
                    <a:lnTo>
                      <a:pt x="631" y="15691"/>
                    </a:lnTo>
                    <a:lnTo>
                      <a:pt x="0" y="12023"/>
                    </a:lnTo>
                    <a:lnTo>
                      <a:pt x="0" y="10800"/>
                    </a:lnTo>
                    <a:lnTo>
                      <a:pt x="631" y="7336"/>
                    </a:lnTo>
                    <a:lnTo>
                      <a:pt x="3101" y="3668"/>
                    </a:lnTo>
                    <a:lnTo>
                      <a:pt x="10511" y="0"/>
                    </a:lnTo>
                    <a:lnTo>
                      <a:pt x="18236" y="3668"/>
                    </a:lnTo>
                    <a:lnTo>
                      <a:pt x="20391" y="7336"/>
                    </a:lnTo>
                    <a:lnTo>
                      <a:pt x="20707" y="7336"/>
                    </a:lnTo>
                    <a:lnTo>
                      <a:pt x="21600" y="10800"/>
                    </a:lnTo>
                    <a:lnTo>
                      <a:pt x="21600" y="12023"/>
                    </a:lnTo>
                    <a:lnTo>
                      <a:pt x="20707" y="15691"/>
                    </a:lnTo>
                    <a:lnTo>
                      <a:pt x="20391" y="15691"/>
                    </a:lnTo>
                    <a:lnTo>
                      <a:pt x="18236" y="19155"/>
                    </a:lnTo>
                    <a:lnTo>
                      <a:pt x="10511" y="21600"/>
                    </a:lnTo>
                    <a:lnTo>
                      <a:pt x="10511" y="20377"/>
                    </a:lnTo>
                    <a:close/>
                    <a:moveTo>
                      <a:pt x="10511" y="20377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8" name="AutoShape 70"/>
              <p:cNvSpPr>
                <a:spLocks/>
              </p:cNvSpPr>
              <p:nvPr/>
            </p:nvSpPr>
            <p:spPr bwMode="auto">
              <a:xfrm>
                <a:off x="42" y="94"/>
                <a:ext cx="29" cy="47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7131" y="21600"/>
                    </a:moveTo>
                    <a:lnTo>
                      <a:pt x="21600" y="16545"/>
                    </a:lnTo>
                    <a:lnTo>
                      <a:pt x="21600" y="8272"/>
                    </a:lnTo>
                    <a:lnTo>
                      <a:pt x="17131" y="2757"/>
                    </a:lnTo>
                    <a:lnTo>
                      <a:pt x="3724" y="0"/>
                    </a:lnTo>
                    <a:lnTo>
                      <a:pt x="0" y="5515"/>
                    </a:lnTo>
                    <a:lnTo>
                      <a:pt x="0" y="13787"/>
                    </a:lnTo>
                    <a:lnTo>
                      <a:pt x="8193" y="18843"/>
                    </a:lnTo>
                    <a:lnTo>
                      <a:pt x="17131" y="21600"/>
                    </a:lnTo>
                    <a:close/>
                    <a:moveTo>
                      <a:pt x="17131" y="21600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Rectangle 71"/>
              <p:cNvSpPr>
                <a:spLocks/>
              </p:cNvSpPr>
              <p:nvPr/>
            </p:nvSpPr>
            <p:spPr bwMode="auto">
              <a:xfrm>
                <a:off x="65" y="124"/>
                <a:ext cx="1" cy="6"/>
              </a:xfrm>
              <a:prstGeom prst="rect">
                <a:avLst/>
              </a:pr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0" name="AutoShape 72"/>
              <p:cNvSpPr>
                <a:spLocks/>
              </p:cNvSpPr>
              <p:nvPr/>
            </p:nvSpPr>
            <p:spPr bwMode="auto">
              <a:xfrm>
                <a:off x="65" y="83"/>
                <a:ext cx="358" cy="9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0" y="9523"/>
                    </a:moveTo>
                    <a:lnTo>
                      <a:pt x="4223" y="16258"/>
                    </a:lnTo>
                    <a:lnTo>
                      <a:pt x="9533" y="20439"/>
                    </a:lnTo>
                    <a:lnTo>
                      <a:pt x="17377" y="19045"/>
                    </a:lnTo>
                    <a:lnTo>
                      <a:pt x="19850" y="14865"/>
                    </a:lnTo>
                    <a:lnTo>
                      <a:pt x="21238" y="9523"/>
                    </a:lnTo>
                    <a:lnTo>
                      <a:pt x="20212" y="0"/>
                    </a:lnTo>
                    <a:lnTo>
                      <a:pt x="20514" y="0"/>
                    </a:lnTo>
                    <a:lnTo>
                      <a:pt x="21600" y="9523"/>
                    </a:lnTo>
                    <a:lnTo>
                      <a:pt x="21600" y="10916"/>
                    </a:lnTo>
                    <a:lnTo>
                      <a:pt x="20212" y="16258"/>
                    </a:lnTo>
                    <a:lnTo>
                      <a:pt x="19850" y="16258"/>
                    </a:lnTo>
                    <a:lnTo>
                      <a:pt x="17377" y="20439"/>
                    </a:lnTo>
                    <a:lnTo>
                      <a:pt x="9533" y="21600"/>
                    </a:lnTo>
                    <a:lnTo>
                      <a:pt x="4223" y="17652"/>
                    </a:lnTo>
                    <a:lnTo>
                      <a:pt x="0" y="10916"/>
                    </a:lnTo>
                    <a:lnTo>
                      <a:pt x="0" y="9523"/>
                    </a:lnTo>
                    <a:close/>
                    <a:moveTo>
                      <a:pt x="0" y="9523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51" name="Group 73"/>
            <p:cNvGrpSpPr>
              <a:grpSpLocks/>
            </p:cNvGrpSpPr>
            <p:nvPr/>
          </p:nvGrpSpPr>
          <p:grpSpPr bwMode="auto">
            <a:xfrm>
              <a:off x="7045325" y="3830638"/>
              <a:ext cx="1370013" cy="1443037"/>
              <a:chOff x="0" y="0"/>
              <a:chExt cx="863" cy="909"/>
            </a:xfrm>
          </p:grpSpPr>
          <p:sp>
            <p:nvSpPr>
              <p:cNvPr id="152" name="AutoShape 74"/>
              <p:cNvSpPr>
                <a:spLocks/>
              </p:cNvSpPr>
              <p:nvPr/>
            </p:nvSpPr>
            <p:spPr bwMode="auto">
              <a:xfrm>
                <a:off x="0" y="0"/>
                <a:ext cx="388" cy="111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20627"/>
                    </a:moveTo>
                    <a:lnTo>
                      <a:pt x="17981" y="18292"/>
                    </a:lnTo>
                    <a:lnTo>
                      <a:pt x="20264" y="14789"/>
                    </a:lnTo>
                    <a:lnTo>
                      <a:pt x="21266" y="10314"/>
                    </a:lnTo>
                    <a:lnTo>
                      <a:pt x="21266" y="11481"/>
                    </a:lnTo>
                    <a:lnTo>
                      <a:pt x="20264" y="7978"/>
                    </a:lnTo>
                    <a:lnTo>
                      <a:pt x="17981" y="4476"/>
                    </a:lnTo>
                    <a:lnTo>
                      <a:pt x="10800" y="1168"/>
                    </a:lnTo>
                    <a:lnTo>
                      <a:pt x="2951" y="4476"/>
                    </a:lnTo>
                    <a:lnTo>
                      <a:pt x="668" y="7978"/>
                    </a:lnTo>
                    <a:lnTo>
                      <a:pt x="1002" y="7978"/>
                    </a:lnTo>
                    <a:lnTo>
                      <a:pt x="334" y="11481"/>
                    </a:lnTo>
                    <a:lnTo>
                      <a:pt x="334" y="10314"/>
                    </a:lnTo>
                    <a:lnTo>
                      <a:pt x="1002" y="14789"/>
                    </a:lnTo>
                    <a:lnTo>
                      <a:pt x="668" y="14789"/>
                    </a:lnTo>
                    <a:lnTo>
                      <a:pt x="2951" y="18292"/>
                    </a:lnTo>
                    <a:lnTo>
                      <a:pt x="10800" y="20627"/>
                    </a:lnTo>
                    <a:lnTo>
                      <a:pt x="10800" y="21600"/>
                    </a:lnTo>
                    <a:lnTo>
                      <a:pt x="2951" y="19459"/>
                    </a:lnTo>
                    <a:lnTo>
                      <a:pt x="668" y="15957"/>
                    </a:lnTo>
                    <a:lnTo>
                      <a:pt x="668" y="14789"/>
                    </a:lnTo>
                    <a:lnTo>
                      <a:pt x="0" y="10314"/>
                    </a:lnTo>
                    <a:lnTo>
                      <a:pt x="668" y="6811"/>
                    </a:lnTo>
                    <a:lnTo>
                      <a:pt x="2951" y="3503"/>
                    </a:lnTo>
                    <a:lnTo>
                      <a:pt x="10800" y="0"/>
                    </a:lnTo>
                    <a:lnTo>
                      <a:pt x="17981" y="3503"/>
                    </a:lnTo>
                    <a:lnTo>
                      <a:pt x="20264" y="6811"/>
                    </a:lnTo>
                    <a:lnTo>
                      <a:pt x="20598" y="6811"/>
                    </a:lnTo>
                    <a:lnTo>
                      <a:pt x="21600" y="10314"/>
                    </a:lnTo>
                    <a:lnTo>
                      <a:pt x="21600" y="11481"/>
                    </a:lnTo>
                    <a:lnTo>
                      <a:pt x="20598" y="15957"/>
                    </a:lnTo>
                    <a:lnTo>
                      <a:pt x="20264" y="15957"/>
                    </a:lnTo>
                    <a:lnTo>
                      <a:pt x="17981" y="19459"/>
                    </a:lnTo>
                    <a:lnTo>
                      <a:pt x="10800" y="21600"/>
                    </a:lnTo>
                    <a:lnTo>
                      <a:pt x="10800" y="20627"/>
                    </a:lnTo>
                    <a:close/>
                    <a:moveTo>
                      <a:pt x="10800" y="20627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3" name="AutoShape 75"/>
              <p:cNvSpPr>
                <a:spLocks/>
              </p:cNvSpPr>
              <p:nvPr/>
            </p:nvSpPr>
            <p:spPr bwMode="auto">
              <a:xfrm>
                <a:off x="0" y="53"/>
                <a:ext cx="775" cy="83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67" y="0"/>
                    </a:moveTo>
                    <a:lnTo>
                      <a:pt x="502" y="438"/>
                    </a:lnTo>
                    <a:lnTo>
                      <a:pt x="3289" y="3759"/>
                    </a:lnTo>
                    <a:lnTo>
                      <a:pt x="4097" y="5432"/>
                    </a:lnTo>
                    <a:lnTo>
                      <a:pt x="4431" y="7080"/>
                    </a:lnTo>
                    <a:lnTo>
                      <a:pt x="4431" y="7698"/>
                    </a:lnTo>
                    <a:lnTo>
                      <a:pt x="4431" y="12074"/>
                    </a:lnTo>
                    <a:lnTo>
                      <a:pt x="4905" y="13748"/>
                    </a:lnTo>
                    <a:lnTo>
                      <a:pt x="5407" y="14340"/>
                    </a:lnTo>
                    <a:lnTo>
                      <a:pt x="6215" y="14803"/>
                    </a:lnTo>
                    <a:lnTo>
                      <a:pt x="6048" y="14803"/>
                    </a:lnTo>
                    <a:lnTo>
                      <a:pt x="6550" y="14958"/>
                    </a:lnTo>
                    <a:lnTo>
                      <a:pt x="9978" y="15859"/>
                    </a:lnTo>
                    <a:lnTo>
                      <a:pt x="10814" y="15395"/>
                    </a:lnTo>
                    <a:lnTo>
                      <a:pt x="11288" y="15550"/>
                    </a:lnTo>
                    <a:lnTo>
                      <a:pt x="15385" y="16605"/>
                    </a:lnTo>
                    <a:lnTo>
                      <a:pt x="15552" y="16605"/>
                    </a:lnTo>
                    <a:lnTo>
                      <a:pt x="15552" y="16760"/>
                    </a:lnTo>
                    <a:lnTo>
                      <a:pt x="15886" y="17507"/>
                    </a:lnTo>
                    <a:lnTo>
                      <a:pt x="15719" y="17507"/>
                    </a:lnTo>
                    <a:lnTo>
                      <a:pt x="16193" y="17661"/>
                    </a:lnTo>
                    <a:lnTo>
                      <a:pt x="19788" y="18562"/>
                    </a:lnTo>
                    <a:lnTo>
                      <a:pt x="19956" y="18562"/>
                    </a:lnTo>
                    <a:lnTo>
                      <a:pt x="21098" y="19489"/>
                    </a:lnTo>
                    <a:lnTo>
                      <a:pt x="21600" y="20544"/>
                    </a:lnTo>
                    <a:lnTo>
                      <a:pt x="21600" y="21291"/>
                    </a:lnTo>
                    <a:lnTo>
                      <a:pt x="21600" y="21600"/>
                    </a:lnTo>
                    <a:lnTo>
                      <a:pt x="21433" y="21600"/>
                    </a:lnTo>
                    <a:lnTo>
                      <a:pt x="21433" y="21291"/>
                    </a:lnTo>
                    <a:lnTo>
                      <a:pt x="21433" y="20544"/>
                    </a:lnTo>
                    <a:lnTo>
                      <a:pt x="20931" y="19489"/>
                    </a:lnTo>
                    <a:lnTo>
                      <a:pt x="20931" y="19618"/>
                    </a:lnTo>
                    <a:lnTo>
                      <a:pt x="19788" y="18717"/>
                    </a:lnTo>
                    <a:lnTo>
                      <a:pt x="16193" y="17815"/>
                    </a:lnTo>
                    <a:lnTo>
                      <a:pt x="15719" y="17661"/>
                    </a:lnTo>
                    <a:lnTo>
                      <a:pt x="15719" y="17507"/>
                    </a:lnTo>
                    <a:lnTo>
                      <a:pt x="15385" y="16760"/>
                    </a:lnTo>
                    <a:lnTo>
                      <a:pt x="15385" y="16605"/>
                    </a:lnTo>
                    <a:lnTo>
                      <a:pt x="15385" y="16760"/>
                    </a:lnTo>
                    <a:lnTo>
                      <a:pt x="11288" y="15704"/>
                    </a:lnTo>
                    <a:lnTo>
                      <a:pt x="10814" y="15550"/>
                    </a:lnTo>
                    <a:lnTo>
                      <a:pt x="10953" y="15550"/>
                    </a:lnTo>
                    <a:lnTo>
                      <a:pt x="10145" y="16013"/>
                    </a:lnTo>
                    <a:lnTo>
                      <a:pt x="9978" y="16013"/>
                    </a:lnTo>
                    <a:lnTo>
                      <a:pt x="6550" y="15087"/>
                    </a:lnTo>
                    <a:lnTo>
                      <a:pt x="6048" y="14958"/>
                    </a:lnTo>
                    <a:lnTo>
                      <a:pt x="5240" y="14494"/>
                    </a:lnTo>
                    <a:lnTo>
                      <a:pt x="4766" y="13877"/>
                    </a:lnTo>
                    <a:lnTo>
                      <a:pt x="4766" y="13748"/>
                    </a:lnTo>
                    <a:lnTo>
                      <a:pt x="4264" y="12074"/>
                    </a:lnTo>
                    <a:lnTo>
                      <a:pt x="4264" y="7698"/>
                    </a:lnTo>
                    <a:lnTo>
                      <a:pt x="4264" y="7080"/>
                    </a:lnTo>
                    <a:lnTo>
                      <a:pt x="3930" y="5432"/>
                    </a:lnTo>
                    <a:lnTo>
                      <a:pt x="3122" y="3759"/>
                    </a:lnTo>
                    <a:lnTo>
                      <a:pt x="3122" y="3913"/>
                    </a:lnTo>
                    <a:lnTo>
                      <a:pt x="334" y="592"/>
                    </a:lnTo>
                    <a:lnTo>
                      <a:pt x="0" y="154"/>
                    </a:lnTo>
                    <a:lnTo>
                      <a:pt x="167" y="0"/>
                    </a:lnTo>
                    <a:close/>
                    <a:moveTo>
                      <a:pt x="167" y="0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4" name="AutoShape 76"/>
              <p:cNvSpPr>
                <a:spLocks/>
              </p:cNvSpPr>
              <p:nvPr/>
            </p:nvSpPr>
            <p:spPr bwMode="auto">
              <a:xfrm>
                <a:off x="235" y="53"/>
                <a:ext cx="628" cy="839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5262" y="154"/>
                    </a:moveTo>
                    <a:lnTo>
                      <a:pt x="4643" y="592"/>
                    </a:lnTo>
                    <a:lnTo>
                      <a:pt x="1617" y="3913"/>
                    </a:lnTo>
                    <a:lnTo>
                      <a:pt x="1617" y="3759"/>
                    </a:lnTo>
                    <a:lnTo>
                      <a:pt x="619" y="5432"/>
                    </a:lnTo>
                    <a:lnTo>
                      <a:pt x="206" y="7080"/>
                    </a:lnTo>
                    <a:lnTo>
                      <a:pt x="206" y="7543"/>
                    </a:lnTo>
                    <a:lnTo>
                      <a:pt x="206" y="10710"/>
                    </a:lnTo>
                    <a:lnTo>
                      <a:pt x="413" y="12229"/>
                    </a:lnTo>
                    <a:lnTo>
                      <a:pt x="1617" y="13284"/>
                    </a:lnTo>
                    <a:lnTo>
                      <a:pt x="1823" y="13439"/>
                    </a:lnTo>
                    <a:lnTo>
                      <a:pt x="1617" y="13439"/>
                    </a:lnTo>
                    <a:lnTo>
                      <a:pt x="4231" y="13877"/>
                    </a:lnTo>
                    <a:lnTo>
                      <a:pt x="4437" y="13877"/>
                    </a:lnTo>
                    <a:lnTo>
                      <a:pt x="4437" y="14031"/>
                    </a:lnTo>
                    <a:lnTo>
                      <a:pt x="5641" y="14803"/>
                    </a:lnTo>
                    <a:lnTo>
                      <a:pt x="5434" y="14803"/>
                    </a:lnTo>
                    <a:lnTo>
                      <a:pt x="6054" y="14958"/>
                    </a:lnTo>
                    <a:lnTo>
                      <a:pt x="11316" y="16013"/>
                    </a:lnTo>
                    <a:lnTo>
                      <a:pt x="12520" y="15859"/>
                    </a:lnTo>
                    <a:lnTo>
                      <a:pt x="13311" y="16142"/>
                    </a:lnTo>
                    <a:lnTo>
                      <a:pt x="19983" y="17507"/>
                    </a:lnTo>
                    <a:lnTo>
                      <a:pt x="20190" y="17507"/>
                    </a:lnTo>
                    <a:lnTo>
                      <a:pt x="21187" y="18717"/>
                    </a:lnTo>
                    <a:lnTo>
                      <a:pt x="21600" y="20081"/>
                    </a:lnTo>
                    <a:lnTo>
                      <a:pt x="21600" y="21291"/>
                    </a:lnTo>
                    <a:lnTo>
                      <a:pt x="21600" y="21600"/>
                    </a:lnTo>
                    <a:lnTo>
                      <a:pt x="21394" y="21600"/>
                    </a:lnTo>
                    <a:lnTo>
                      <a:pt x="21394" y="21291"/>
                    </a:lnTo>
                    <a:lnTo>
                      <a:pt x="21394" y="20081"/>
                    </a:lnTo>
                    <a:lnTo>
                      <a:pt x="20981" y="18717"/>
                    </a:lnTo>
                    <a:lnTo>
                      <a:pt x="20981" y="18871"/>
                    </a:lnTo>
                    <a:lnTo>
                      <a:pt x="19983" y="17661"/>
                    </a:lnTo>
                    <a:lnTo>
                      <a:pt x="13311" y="16297"/>
                    </a:lnTo>
                    <a:lnTo>
                      <a:pt x="12520" y="16013"/>
                    </a:lnTo>
                    <a:lnTo>
                      <a:pt x="11316" y="16142"/>
                    </a:lnTo>
                    <a:lnTo>
                      <a:pt x="6054" y="15087"/>
                    </a:lnTo>
                    <a:lnTo>
                      <a:pt x="5434" y="14958"/>
                    </a:lnTo>
                    <a:lnTo>
                      <a:pt x="4231" y="14185"/>
                    </a:lnTo>
                    <a:lnTo>
                      <a:pt x="4231" y="14031"/>
                    </a:lnTo>
                    <a:lnTo>
                      <a:pt x="4231" y="13877"/>
                    </a:lnTo>
                    <a:lnTo>
                      <a:pt x="4231" y="14031"/>
                    </a:lnTo>
                    <a:lnTo>
                      <a:pt x="1617" y="13593"/>
                    </a:lnTo>
                    <a:lnTo>
                      <a:pt x="1410" y="13439"/>
                    </a:lnTo>
                    <a:lnTo>
                      <a:pt x="206" y="12383"/>
                    </a:lnTo>
                    <a:lnTo>
                      <a:pt x="206" y="12229"/>
                    </a:lnTo>
                    <a:lnTo>
                      <a:pt x="0" y="10710"/>
                    </a:lnTo>
                    <a:lnTo>
                      <a:pt x="0" y="7543"/>
                    </a:lnTo>
                    <a:lnTo>
                      <a:pt x="0" y="7080"/>
                    </a:lnTo>
                    <a:lnTo>
                      <a:pt x="413" y="5432"/>
                    </a:lnTo>
                    <a:lnTo>
                      <a:pt x="1410" y="3759"/>
                    </a:lnTo>
                    <a:lnTo>
                      <a:pt x="4437" y="438"/>
                    </a:lnTo>
                    <a:lnTo>
                      <a:pt x="5056" y="0"/>
                    </a:lnTo>
                    <a:lnTo>
                      <a:pt x="5262" y="154"/>
                    </a:lnTo>
                    <a:close/>
                    <a:moveTo>
                      <a:pt x="5262" y="154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AutoShape 77"/>
              <p:cNvSpPr>
                <a:spLocks/>
              </p:cNvSpPr>
              <p:nvPr/>
            </p:nvSpPr>
            <p:spPr bwMode="auto">
              <a:xfrm>
                <a:off x="769" y="886"/>
                <a:ext cx="94" cy="23"/>
              </a:xfrm>
              <a:custGeom>
                <a:avLst/>
                <a:gdLst/>
                <a:ahLst/>
                <a:cxnLst/>
                <a:rect l="0" t="0" r="r" b="b"/>
                <a:pathLst>
                  <a:path w="21600" h="21600">
                    <a:moveTo>
                      <a:pt x="10800" y="15965"/>
                    </a:moveTo>
                    <a:lnTo>
                      <a:pt x="17464" y="15965"/>
                    </a:lnTo>
                    <a:lnTo>
                      <a:pt x="20221" y="5635"/>
                    </a:lnTo>
                    <a:lnTo>
                      <a:pt x="20221" y="11270"/>
                    </a:lnTo>
                    <a:lnTo>
                      <a:pt x="17464" y="5635"/>
                    </a:lnTo>
                    <a:lnTo>
                      <a:pt x="10800" y="5635"/>
                    </a:lnTo>
                    <a:lnTo>
                      <a:pt x="2757" y="5635"/>
                    </a:lnTo>
                    <a:lnTo>
                      <a:pt x="0" y="11270"/>
                    </a:lnTo>
                    <a:lnTo>
                      <a:pt x="1379" y="5635"/>
                    </a:lnTo>
                    <a:lnTo>
                      <a:pt x="4136" y="15965"/>
                    </a:lnTo>
                    <a:lnTo>
                      <a:pt x="2757" y="15965"/>
                    </a:lnTo>
                    <a:lnTo>
                      <a:pt x="10800" y="15965"/>
                    </a:lnTo>
                    <a:lnTo>
                      <a:pt x="10800" y="21600"/>
                    </a:lnTo>
                    <a:lnTo>
                      <a:pt x="2757" y="21600"/>
                    </a:lnTo>
                    <a:lnTo>
                      <a:pt x="0" y="11270"/>
                    </a:lnTo>
                    <a:lnTo>
                      <a:pt x="0" y="5635"/>
                    </a:lnTo>
                    <a:lnTo>
                      <a:pt x="2757" y="0"/>
                    </a:lnTo>
                    <a:lnTo>
                      <a:pt x="10800" y="0"/>
                    </a:lnTo>
                    <a:lnTo>
                      <a:pt x="17464" y="0"/>
                    </a:lnTo>
                    <a:lnTo>
                      <a:pt x="20221" y="5635"/>
                    </a:lnTo>
                    <a:lnTo>
                      <a:pt x="21600" y="11270"/>
                    </a:lnTo>
                    <a:lnTo>
                      <a:pt x="18843" y="21600"/>
                    </a:lnTo>
                    <a:lnTo>
                      <a:pt x="17464" y="21600"/>
                    </a:lnTo>
                    <a:lnTo>
                      <a:pt x="10800" y="21600"/>
                    </a:lnTo>
                    <a:lnTo>
                      <a:pt x="10800" y="15965"/>
                    </a:lnTo>
                    <a:close/>
                    <a:moveTo>
                      <a:pt x="10800" y="15965"/>
                    </a:moveTo>
                  </a:path>
                </a:pathLst>
              </a:custGeom>
              <a:blipFill dpi="0" rotWithShape="0">
                <a:blip r:embed="rId3"/>
                <a:srcRect/>
                <a:tile tx="0" ty="0" sx="100000" sy="100000" flip="none" algn="tl"/>
              </a:blipFill>
              <a:ln w="12700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1309835" name="Text Box 139"/>
          <p:cNvSpPr txBox="1">
            <a:spLocks noChangeArrowheads="1"/>
          </p:cNvSpPr>
          <p:nvPr/>
        </p:nvSpPr>
        <p:spPr bwMode="auto">
          <a:xfrm>
            <a:off x="6878638" y="2290068"/>
            <a:ext cx="1901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hlink"/>
                </a:solidFill>
              </a:rPr>
              <a:t>Congestion</a:t>
            </a:r>
          </a:p>
          <a:p>
            <a:pPr algn="ctr"/>
            <a:r>
              <a:rPr lang="en-US" sz="2400" b="1" dirty="0">
                <a:solidFill>
                  <a:schemeClr val="hlink"/>
                </a:solidFill>
              </a:rPr>
              <a:t>control</a:t>
            </a:r>
          </a:p>
        </p:txBody>
      </p:sp>
      <p:sp>
        <p:nvSpPr>
          <p:cNvPr id="1309834" name="Text Box 138"/>
          <p:cNvSpPr txBox="1">
            <a:spLocks noChangeArrowheads="1"/>
          </p:cNvSpPr>
          <p:nvPr/>
        </p:nvSpPr>
        <p:spPr bwMode="auto">
          <a:xfrm>
            <a:off x="4502150" y="2318643"/>
            <a:ext cx="126682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400" b="1" dirty="0">
                <a:solidFill>
                  <a:schemeClr val="hlink"/>
                </a:solidFill>
              </a:rPr>
              <a:t>Flow</a:t>
            </a:r>
          </a:p>
          <a:p>
            <a:pPr algn="ctr"/>
            <a:r>
              <a:rPr lang="en-US" sz="2400" b="1" dirty="0">
                <a:solidFill>
                  <a:schemeClr val="hlink"/>
                </a:solidFill>
              </a:rPr>
              <a:t>control</a:t>
            </a:r>
          </a:p>
        </p:txBody>
      </p:sp>
    </p:spTree>
    <p:extLst>
      <p:ext uri="{BB962C8B-B14F-4D97-AF65-F5344CB8AC3E}">
        <p14:creationId xmlns:p14="http://schemas.microsoft.com/office/powerpoint/2010/main" val="24846503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2" presetClass="path" presetSubtype="0" repeatCount="indefinite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48148E-6 L 1.38889E-6 0.10509 " pathEditMode="relative" rAng="0" ptsTypes="AA">
                                      <p:cBhvr>
                                        <p:cTn id="56" dur="500" fill="hold"/>
                                        <p:tgtEl>
                                          <p:spTgt spid="13097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2000"/>
                                        <p:tgtEl>
                                          <p:spTgt spid="130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repeatCount="indefinite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3.33333E-6 L -1.66667E-6 0.04838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13097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000"/>
                                        <p:tgtEl>
                                          <p:spTgt spid="130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6" presetClass="emp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5000" fill="hold"/>
                                        <p:tgtEl>
                                          <p:spTgt spid="1309828"/>
                                        </p:tgtEl>
                                      </p:cBhvr>
                                      <p:by x="4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42" presetClass="path" presetSubtype="0" repeatCount="indefinite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0.0 L 2.22222E-6 0.06296 " pathEditMode="relative" rAng="0" ptsTypes="AA">
                                      <p:cBhvr>
                                        <p:cTn id="84" dur="500" fill="hold"/>
                                        <p:tgtEl>
                                          <p:spTgt spid="13097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42" presetClass="path" presetSubtype="0" repeatCount="indefinite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4.81481E-6 L 1.38889E-6 0.05255 " pathEditMode="relative" rAng="0" ptsTypes="AA">
                                      <p:cBhvr>
                                        <p:cTn id="89" dur="1000" fill="hold"/>
                                        <p:tgtEl>
                                          <p:spTgt spid="130979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3000"/>
                                        <p:tgtEl>
                                          <p:spTgt spid="1309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6" presetClass="emph" presetSubtype="0" ac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7" dur="5000" fill="hold"/>
                                        <p:tgtEl>
                                          <p:spTgt spid="1309830"/>
                                        </p:tgtEl>
                                      </p:cBhvr>
                                      <p:by x="4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9828" grpId="0" animBg="1"/>
      <p:bldP spid="1309828" grpId="1" animBg="1"/>
      <p:bldP spid="1309830" grpId="0" animBg="1"/>
      <p:bldP spid="1309830" grpId="1" animBg="1"/>
      <p:bldP spid="1309703" grpId="0" animBg="1"/>
      <p:bldP spid="1309704" grpId="0" animBg="1"/>
      <p:bldP spid="1309766" grpId="0" animBg="1"/>
      <p:bldP spid="1309766" grpId="1" animBg="1"/>
      <p:bldP spid="1309767" grpId="0" animBg="1"/>
      <p:bldP spid="1309767" grpId="1" animBg="1"/>
      <p:bldP spid="1309723" grpId="0" animBg="1"/>
      <p:bldP spid="1309760" grpId="0" animBg="1"/>
      <p:bldP spid="1309760" grpId="1" animBg="1"/>
      <p:bldP spid="1309796" grpId="0" animBg="1"/>
      <p:bldP spid="1309796" grpId="1" animBg="1"/>
      <p:bldP spid="1309816" grpId="0"/>
      <p:bldP spid="1309817" grpId="0"/>
      <p:bldP spid="1309818" grpId="0"/>
      <p:bldP spid="1309819" grpId="0" animBg="1"/>
      <p:bldP spid="1309820" grpId="0"/>
      <p:bldP spid="1309821" grpId="0"/>
      <p:bldP spid="1309822" grpId="0" animBg="1"/>
      <p:bldP spid="1309823" grpId="0" animBg="1"/>
      <p:bldP spid="1309831" grpId="0"/>
      <p:bldP spid="1309832" grpId="0" animBg="1"/>
      <p:bldP spid="1309833" grpId="0" animBg="1"/>
      <p:bldP spid="1309835" grpId="0"/>
      <p:bldP spid="13098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Layer Function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885825"/>
            <a:ext cx="8839200" cy="9175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Transport protocols of TCP/IP protocol suite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Services provided implicitly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6299200" y="197643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TCP</a:t>
            </a:r>
          </a:p>
        </p:txBody>
      </p:sp>
      <p:sp>
        <p:nvSpPr>
          <p:cNvPr id="36869" name="Rectangle 5"/>
          <p:cNvSpPr>
            <a:spLocks noChangeArrowheads="1"/>
          </p:cNvSpPr>
          <p:nvPr/>
        </p:nvSpPr>
        <p:spPr bwMode="auto">
          <a:xfrm>
            <a:off x="5002213" y="1976438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UDP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6946900" y="197643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SCTP</a:t>
            </a:r>
          </a:p>
        </p:txBody>
      </p:sp>
      <p:sp>
        <p:nvSpPr>
          <p:cNvPr id="36871" name="Rectangle 7"/>
          <p:cNvSpPr>
            <a:spLocks noChangeArrowheads="1"/>
          </p:cNvSpPr>
          <p:nvPr/>
        </p:nvSpPr>
        <p:spPr bwMode="auto">
          <a:xfrm>
            <a:off x="5651500" y="197643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DCCP</a:t>
            </a:r>
          </a:p>
        </p:txBody>
      </p:sp>
      <p:sp>
        <p:nvSpPr>
          <p:cNvPr id="818184" name="Rectangle 8"/>
          <p:cNvSpPr>
            <a:spLocks noChangeArrowheads="1"/>
          </p:cNvSpPr>
          <p:nvPr/>
        </p:nvSpPr>
        <p:spPr bwMode="auto">
          <a:xfrm>
            <a:off x="1908175" y="2265363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Connection-oriented service</a:t>
            </a:r>
          </a:p>
        </p:txBody>
      </p:sp>
      <p:sp>
        <p:nvSpPr>
          <p:cNvPr id="818185" name="Rectangle 9"/>
          <p:cNvSpPr>
            <a:spLocks noChangeArrowheads="1"/>
          </p:cNvSpPr>
          <p:nvPr/>
        </p:nvSpPr>
        <p:spPr bwMode="auto">
          <a:xfrm>
            <a:off x="1908175" y="2552700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Connectionless service</a:t>
            </a:r>
          </a:p>
        </p:txBody>
      </p:sp>
      <p:sp>
        <p:nvSpPr>
          <p:cNvPr id="818186" name="Rectangle 10"/>
          <p:cNvSpPr>
            <a:spLocks noChangeArrowheads="1"/>
          </p:cNvSpPr>
          <p:nvPr/>
        </p:nvSpPr>
        <p:spPr bwMode="auto">
          <a:xfrm>
            <a:off x="1908175" y="2841625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Ordered</a:t>
            </a:r>
          </a:p>
        </p:txBody>
      </p:sp>
      <p:sp>
        <p:nvSpPr>
          <p:cNvPr id="818187" name="Rectangle 11"/>
          <p:cNvSpPr>
            <a:spLocks noChangeArrowheads="1"/>
          </p:cNvSpPr>
          <p:nvPr/>
        </p:nvSpPr>
        <p:spPr bwMode="auto">
          <a:xfrm>
            <a:off x="1908175" y="3705225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Reliable</a:t>
            </a:r>
          </a:p>
        </p:txBody>
      </p:sp>
      <p:sp>
        <p:nvSpPr>
          <p:cNvPr id="818188" name="Rectangle 12"/>
          <p:cNvSpPr>
            <a:spLocks noChangeArrowheads="1"/>
          </p:cNvSpPr>
          <p:nvPr/>
        </p:nvSpPr>
        <p:spPr bwMode="auto">
          <a:xfrm>
            <a:off x="1908175" y="3416300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Unordered</a:t>
            </a:r>
          </a:p>
        </p:txBody>
      </p:sp>
      <p:sp>
        <p:nvSpPr>
          <p:cNvPr id="818189" name="Rectangle 13"/>
          <p:cNvSpPr>
            <a:spLocks noChangeArrowheads="1"/>
          </p:cNvSpPr>
          <p:nvPr/>
        </p:nvSpPr>
        <p:spPr bwMode="auto">
          <a:xfrm>
            <a:off x="1908175" y="4281488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Unreliable</a:t>
            </a:r>
          </a:p>
        </p:txBody>
      </p:sp>
      <p:sp>
        <p:nvSpPr>
          <p:cNvPr id="818190" name="Rectangle 14"/>
          <p:cNvSpPr>
            <a:spLocks noChangeArrowheads="1"/>
          </p:cNvSpPr>
          <p:nvPr/>
        </p:nvSpPr>
        <p:spPr bwMode="auto">
          <a:xfrm>
            <a:off x="1908175" y="4568825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With congestion control</a:t>
            </a:r>
          </a:p>
        </p:txBody>
      </p:sp>
      <p:sp>
        <p:nvSpPr>
          <p:cNvPr id="818191" name="Rectangle 15"/>
          <p:cNvSpPr>
            <a:spLocks noChangeArrowheads="1"/>
          </p:cNvSpPr>
          <p:nvPr/>
        </p:nvSpPr>
        <p:spPr bwMode="auto">
          <a:xfrm>
            <a:off x="1908175" y="4857750"/>
            <a:ext cx="3095625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Without congestion control</a:t>
            </a:r>
          </a:p>
        </p:txBody>
      </p:sp>
      <p:sp>
        <p:nvSpPr>
          <p:cNvPr id="818192" name="Rectangle 16"/>
          <p:cNvSpPr>
            <a:spLocks noChangeArrowheads="1"/>
          </p:cNvSpPr>
          <p:nvPr/>
        </p:nvSpPr>
        <p:spPr bwMode="auto">
          <a:xfrm>
            <a:off x="1908175" y="5145088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Multicast support</a:t>
            </a:r>
          </a:p>
        </p:txBody>
      </p:sp>
      <p:sp>
        <p:nvSpPr>
          <p:cNvPr id="818193" name="Rectangle 17"/>
          <p:cNvSpPr>
            <a:spLocks noChangeArrowheads="1"/>
          </p:cNvSpPr>
          <p:nvPr/>
        </p:nvSpPr>
        <p:spPr bwMode="auto">
          <a:xfrm>
            <a:off x="1908175" y="5434013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Multihoming support</a:t>
            </a:r>
          </a:p>
        </p:txBody>
      </p:sp>
      <p:sp>
        <p:nvSpPr>
          <p:cNvPr id="818199" name="Rectangle 23"/>
          <p:cNvSpPr>
            <a:spLocks noChangeArrowheads="1"/>
          </p:cNvSpPr>
          <p:nvPr/>
        </p:nvSpPr>
        <p:spPr bwMode="auto">
          <a:xfrm>
            <a:off x="5002213" y="2265363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00" name="Rectangle 24"/>
          <p:cNvSpPr>
            <a:spLocks noChangeArrowheads="1"/>
          </p:cNvSpPr>
          <p:nvPr/>
        </p:nvSpPr>
        <p:spPr bwMode="auto">
          <a:xfrm>
            <a:off x="5651500" y="22653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01" name="Rectangle 25"/>
          <p:cNvSpPr>
            <a:spLocks noChangeArrowheads="1"/>
          </p:cNvSpPr>
          <p:nvPr/>
        </p:nvSpPr>
        <p:spPr bwMode="auto">
          <a:xfrm>
            <a:off x="6299200" y="22653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02" name="Rectangle 26"/>
          <p:cNvSpPr>
            <a:spLocks noChangeArrowheads="1"/>
          </p:cNvSpPr>
          <p:nvPr/>
        </p:nvSpPr>
        <p:spPr bwMode="auto">
          <a:xfrm>
            <a:off x="6946900" y="22653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03" name="Rectangle 27"/>
          <p:cNvSpPr>
            <a:spLocks noChangeArrowheads="1"/>
          </p:cNvSpPr>
          <p:nvPr/>
        </p:nvSpPr>
        <p:spPr bwMode="auto">
          <a:xfrm>
            <a:off x="5002213" y="2552700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04" name="Rectangle 28"/>
          <p:cNvSpPr>
            <a:spLocks noChangeArrowheads="1"/>
          </p:cNvSpPr>
          <p:nvPr/>
        </p:nvSpPr>
        <p:spPr bwMode="auto">
          <a:xfrm>
            <a:off x="5651500" y="25527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05" name="Rectangle 29"/>
          <p:cNvSpPr>
            <a:spLocks noChangeArrowheads="1"/>
          </p:cNvSpPr>
          <p:nvPr/>
        </p:nvSpPr>
        <p:spPr bwMode="auto">
          <a:xfrm>
            <a:off x="6299200" y="25527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06" name="Rectangle 30"/>
          <p:cNvSpPr>
            <a:spLocks noChangeArrowheads="1"/>
          </p:cNvSpPr>
          <p:nvPr/>
        </p:nvSpPr>
        <p:spPr bwMode="auto">
          <a:xfrm>
            <a:off x="6946900" y="25527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0" name="Rectangle 31"/>
          <p:cNvSpPr>
            <a:spLocks noChangeArrowheads="1"/>
          </p:cNvSpPr>
          <p:nvPr/>
        </p:nvSpPr>
        <p:spPr bwMode="auto">
          <a:xfrm>
            <a:off x="5002213" y="2841625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1" name="Rectangle 32"/>
          <p:cNvSpPr>
            <a:spLocks noChangeArrowheads="1"/>
          </p:cNvSpPr>
          <p:nvPr/>
        </p:nvSpPr>
        <p:spPr bwMode="auto">
          <a:xfrm>
            <a:off x="5651500" y="284162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09" name="Rectangle 33"/>
          <p:cNvSpPr>
            <a:spLocks noChangeArrowheads="1"/>
          </p:cNvSpPr>
          <p:nvPr/>
        </p:nvSpPr>
        <p:spPr bwMode="auto">
          <a:xfrm>
            <a:off x="6299200" y="284162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10" name="Rectangle 34"/>
          <p:cNvSpPr>
            <a:spLocks noChangeArrowheads="1"/>
          </p:cNvSpPr>
          <p:nvPr/>
        </p:nvSpPr>
        <p:spPr bwMode="auto">
          <a:xfrm>
            <a:off x="6946900" y="284162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11" name="Rectangle 35"/>
          <p:cNvSpPr>
            <a:spLocks noChangeArrowheads="1"/>
          </p:cNvSpPr>
          <p:nvPr/>
        </p:nvSpPr>
        <p:spPr bwMode="auto">
          <a:xfrm>
            <a:off x="5002213" y="3416300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12" name="Rectangle 36"/>
          <p:cNvSpPr>
            <a:spLocks noChangeArrowheads="1"/>
          </p:cNvSpPr>
          <p:nvPr/>
        </p:nvSpPr>
        <p:spPr bwMode="auto">
          <a:xfrm>
            <a:off x="5651500" y="34163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896" name="Rectangle 37"/>
          <p:cNvSpPr>
            <a:spLocks noChangeArrowheads="1"/>
          </p:cNvSpPr>
          <p:nvPr/>
        </p:nvSpPr>
        <p:spPr bwMode="auto">
          <a:xfrm>
            <a:off x="6299200" y="34163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14" name="Rectangle 38"/>
          <p:cNvSpPr>
            <a:spLocks noChangeArrowheads="1"/>
          </p:cNvSpPr>
          <p:nvPr/>
        </p:nvSpPr>
        <p:spPr bwMode="auto">
          <a:xfrm>
            <a:off x="6946900" y="341630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898" name="Rectangle 39"/>
          <p:cNvSpPr>
            <a:spLocks noChangeArrowheads="1"/>
          </p:cNvSpPr>
          <p:nvPr/>
        </p:nvSpPr>
        <p:spPr bwMode="auto">
          <a:xfrm>
            <a:off x="5002213" y="3706813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99" name="Rectangle 40"/>
          <p:cNvSpPr>
            <a:spLocks noChangeArrowheads="1"/>
          </p:cNvSpPr>
          <p:nvPr/>
        </p:nvSpPr>
        <p:spPr bwMode="auto">
          <a:xfrm>
            <a:off x="5651500" y="37068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17" name="Rectangle 41"/>
          <p:cNvSpPr>
            <a:spLocks noChangeArrowheads="1"/>
          </p:cNvSpPr>
          <p:nvPr/>
        </p:nvSpPr>
        <p:spPr bwMode="auto">
          <a:xfrm>
            <a:off x="6299200" y="37068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18" name="Rectangle 42"/>
          <p:cNvSpPr>
            <a:spLocks noChangeArrowheads="1"/>
          </p:cNvSpPr>
          <p:nvPr/>
        </p:nvSpPr>
        <p:spPr bwMode="auto">
          <a:xfrm>
            <a:off x="6946900" y="37068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19" name="Rectangle 43"/>
          <p:cNvSpPr>
            <a:spLocks noChangeArrowheads="1"/>
          </p:cNvSpPr>
          <p:nvPr/>
        </p:nvSpPr>
        <p:spPr bwMode="auto">
          <a:xfrm>
            <a:off x="5002213" y="4281488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20" name="Rectangle 44"/>
          <p:cNvSpPr>
            <a:spLocks noChangeArrowheads="1"/>
          </p:cNvSpPr>
          <p:nvPr/>
        </p:nvSpPr>
        <p:spPr bwMode="auto">
          <a:xfrm>
            <a:off x="5651500" y="428148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904" name="Rectangle 45"/>
          <p:cNvSpPr>
            <a:spLocks noChangeArrowheads="1"/>
          </p:cNvSpPr>
          <p:nvPr/>
        </p:nvSpPr>
        <p:spPr bwMode="auto">
          <a:xfrm>
            <a:off x="6299200" y="428148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22" name="Rectangle 46"/>
          <p:cNvSpPr>
            <a:spLocks noChangeArrowheads="1"/>
          </p:cNvSpPr>
          <p:nvPr/>
        </p:nvSpPr>
        <p:spPr bwMode="auto">
          <a:xfrm>
            <a:off x="6946900" y="4281488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906" name="Rectangle 47"/>
          <p:cNvSpPr>
            <a:spLocks noChangeArrowheads="1"/>
          </p:cNvSpPr>
          <p:nvPr/>
        </p:nvSpPr>
        <p:spPr bwMode="auto">
          <a:xfrm>
            <a:off x="5002213" y="4570413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818224" name="Rectangle 48"/>
          <p:cNvSpPr>
            <a:spLocks noChangeArrowheads="1"/>
          </p:cNvSpPr>
          <p:nvPr/>
        </p:nvSpPr>
        <p:spPr bwMode="auto">
          <a:xfrm>
            <a:off x="5651500" y="45704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25" name="Rectangle 49"/>
          <p:cNvSpPr>
            <a:spLocks noChangeArrowheads="1"/>
          </p:cNvSpPr>
          <p:nvPr/>
        </p:nvSpPr>
        <p:spPr bwMode="auto">
          <a:xfrm>
            <a:off x="6299200" y="45704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26" name="Rectangle 50"/>
          <p:cNvSpPr>
            <a:spLocks noChangeArrowheads="1"/>
          </p:cNvSpPr>
          <p:nvPr/>
        </p:nvSpPr>
        <p:spPr bwMode="auto">
          <a:xfrm>
            <a:off x="6946900" y="45704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27" name="Rectangle 51"/>
          <p:cNvSpPr>
            <a:spLocks noChangeArrowheads="1"/>
          </p:cNvSpPr>
          <p:nvPr/>
        </p:nvSpPr>
        <p:spPr bwMode="auto">
          <a:xfrm>
            <a:off x="5002213" y="4857750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911" name="Rectangle 52"/>
          <p:cNvSpPr>
            <a:spLocks noChangeArrowheads="1"/>
          </p:cNvSpPr>
          <p:nvPr/>
        </p:nvSpPr>
        <p:spPr bwMode="auto">
          <a:xfrm>
            <a:off x="5651500" y="48577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2" name="Rectangle 53"/>
          <p:cNvSpPr>
            <a:spLocks noChangeArrowheads="1"/>
          </p:cNvSpPr>
          <p:nvPr/>
        </p:nvSpPr>
        <p:spPr bwMode="auto">
          <a:xfrm>
            <a:off x="6299200" y="48577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3" name="Rectangle 54"/>
          <p:cNvSpPr>
            <a:spLocks noChangeArrowheads="1"/>
          </p:cNvSpPr>
          <p:nvPr/>
        </p:nvSpPr>
        <p:spPr bwMode="auto">
          <a:xfrm>
            <a:off x="6946900" y="48577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31" name="Rectangle 55"/>
          <p:cNvSpPr>
            <a:spLocks noChangeArrowheads="1"/>
          </p:cNvSpPr>
          <p:nvPr/>
        </p:nvSpPr>
        <p:spPr bwMode="auto">
          <a:xfrm>
            <a:off x="5002213" y="5146675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32" name="Rectangle 56"/>
          <p:cNvSpPr>
            <a:spLocks noChangeArrowheads="1"/>
          </p:cNvSpPr>
          <p:nvPr/>
        </p:nvSpPr>
        <p:spPr bwMode="auto">
          <a:xfrm>
            <a:off x="5651500" y="514667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916" name="Rectangle 57"/>
          <p:cNvSpPr>
            <a:spLocks noChangeArrowheads="1"/>
          </p:cNvSpPr>
          <p:nvPr/>
        </p:nvSpPr>
        <p:spPr bwMode="auto">
          <a:xfrm>
            <a:off x="6299200" y="514667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7" name="Rectangle 58"/>
          <p:cNvSpPr>
            <a:spLocks noChangeArrowheads="1"/>
          </p:cNvSpPr>
          <p:nvPr/>
        </p:nvSpPr>
        <p:spPr bwMode="auto">
          <a:xfrm>
            <a:off x="6946900" y="5146675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8" name="Rectangle 59"/>
          <p:cNvSpPr>
            <a:spLocks noChangeArrowheads="1"/>
          </p:cNvSpPr>
          <p:nvPr/>
        </p:nvSpPr>
        <p:spPr bwMode="auto">
          <a:xfrm>
            <a:off x="5002213" y="5434013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19" name="Rectangle 60"/>
          <p:cNvSpPr>
            <a:spLocks noChangeArrowheads="1"/>
          </p:cNvSpPr>
          <p:nvPr/>
        </p:nvSpPr>
        <p:spPr bwMode="auto">
          <a:xfrm>
            <a:off x="5651500" y="54340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0" name="Rectangle 61"/>
          <p:cNvSpPr>
            <a:spLocks noChangeArrowheads="1"/>
          </p:cNvSpPr>
          <p:nvPr/>
        </p:nvSpPr>
        <p:spPr bwMode="auto">
          <a:xfrm>
            <a:off x="6299200" y="54340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38" name="Rectangle 62"/>
          <p:cNvSpPr>
            <a:spLocks noChangeArrowheads="1"/>
          </p:cNvSpPr>
          <p:nvPr/>
        </p:nvSpPr>
        <p:spPr bwMode="auto">
          <a:xfrm>
            <a:off x="6946900" y="543401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39" name="Rectangle 63"/>
          <p:cNvSpPr>
            <a:spLocks noChangeArrowheads="1"/>
          </p:cNvSpPr>
          <p:nvPr/>
        </p:nvSpPr>
        <p:spPr bwMode="auto">
          <a:xfrm>
            <a:off x="1908175" y="3128963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Partially Ordered</a:t>
            </a:r>
          </a:p>
        </p:txBody>
      </p:sp>
      <p:sp>
        <p:nvSpPr>
          <p:cNvPr id="36923" name="Rectangle 64"/>
          <p:cNvSpPr>
            <a:spLocks noChangeArrowheads="1"/>
          </p:cNvSpPr>
          <p:nvPr/>
        </p:nvSpPr>
        <p:spPr bwMode="auto">
          <a:xfrm>
            <a:off x="5002213" y="3128963"/>
            <a:ext cx="649287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4" name="Rectangle 65"/>
          <p:cNvSpPr>
            <a:spLocks noChangeArrowheads="1"/>
          </p:cNvSpPr>
          <p:nvPr/>
        </p:nvSpPr>
        <p:spPr bwMode="auto">
          <a:xfrm>
            <a:off x="5651500" y="31289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5" name="Rectangle 66"/>
          <p:cNvSpPr>
            <a:spLocks noChangeArrowheads="1"/>
          </p:cNvSpPr>
          <p:nvPr/>
        </p:nvSpPr>
        <p:spPr bwMode="auto">
          <a:xfrm>
            <a:off x="6299200" y="31289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43" name="Rectangle 67"/>
          <p:cNvSpPr>
            <a:spLocks noChangeArrowheads="1"/>
          </p:cNvSpPr>
          <p:nvPr/>
        </p:nvSpPr>
        <p:spPr bwMode="auto">
          <a:xfrm>
            <a:off x="6946900" y="3128963"/>
            <a:ext cx="649288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818244" name="Rectangle 68"/>
          <p:cNvSpPr>
            <a:spLocks noChangeArrowheads="1"/>
          </p:cNvSpPr>
          <p:nvPr/>
        </p:nvSpPr>
        <p:spPr bwMode="auto">
          <a:xfrm>
            <a:off x="1908175" y="3992563"/>
            <a:ext cx="3095625" cy="2873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r>
              <a:rPr lang="en-US"/>
              <a:t>Partially Reliable</a:t>
            </a:r>
          </a:p>
        </p:txBody>
      </p:sp>
      <p:sp>
        <p:nvSpPr>
          <p:cNvPr id="36928" name="Rectangle 69"/>
          <p:cNvSpPr>
            <a:spLocks noChangeArrowheads="1"/>
          </p:cNvSpPr>
          <p:nvPr/>
        </p:nvSpPr>
        <p:spPr bwMode="auto">
          <a:xfrm>
            <a:off x="5002213" y="3994150"/>
            <a:ext cx="649287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29" name="Rectangle 70"/>
          <p:cNvSpPr>
            <a:spLocks noChangeArrowheads="1"/>
          </p:cNvSpPr>
          <p:nvPr/>
        </p:nvSpPr>
        <p:spPr bwMode="auto">
          <a:xfrm>
            <a:off x="5651500" y="39941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0" name="Rectangle 71"/>
          <p:cNvSpPr>
            <a:spLocks noChangeArrowheads="1"/>
          </p:cNvSpPr>
          <p:nvPr/>
        </p:nvSpPr>
        <p:spPr bwMode="auto">
          <a:xfrm>
            <a:off x="6299200" y="39941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</p:txBody>
      </p:sp>
      <p:sp>
        <p:nvSpPr>
          <p:cNvPr id="818248" name="Rectangle 72"/>
          <p:cNvSpPr>
            <a:spLocks noChangeArrowheads="1"/>
          </p:cNvSpPr>
          <p:nvPr/>
        </p:nvSpPr>
        <p:spPr bwMode="auto">
          <a:xfrm>
            <a:off x="6946900" y="3994150"/>
            <a:ext cx="649288" cy="2873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/>
              <a:t>X</a:t>
            </a:r>
          </a:p>
        </p:txBody>
      </p:sp>
      <p:sp>
        <p:nvSpPr>
          <p:cNvPr id="36932" name="Line 73"/>
          <p:cNvSpPr>
            <a:spLocks noChangeShapeType="1"/>
          </p:cNvSpPr>
          <p:nvPr/>
        </p:nvSpPr>
        <p:spPr bwMode="auto">
          <a:xfrm>
            <a:off x="5003800" y="1905000"/>
            <a:ext cx="0" cy="3887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3" name="Line 74"/>
          <p:cNvSpPr>
            <a:spLocks noChangeShapeType="1"/>
          </p:cNvSpPr>
          <p:nvPr/>
        </p:nvSpPr>
        <p:spPr bwMode="auto">
          <a:xfrm>
            <a:off x="5651500" y="1905000"/>
            <a:ext cx="0" cy="3887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4" name="Line 75"/>
          <p:cNvSpPr>
            <a:spLocks noChangeShapeType="1"/>
          </p:cNvSpPr>
          <p:nvPr/>
        </p:nvSpPr>
        <p:spPr bwMode="auto">
          <a:xfrm>
            <a:off x="6300788" y="1905000"/>
            <a:ext cx="0" cy="3887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5" name="Line 76"/>
          <p:cNvSpPr>
            <a:spLocks noChangeShapeType="1"/>
          </p:cNvSpPr>
          <p:nvPr/>
        </p:nvSpPr>
        <p:spPr bwMode="auto">
          <a:xfrm>
            <a:off x="6948488" y="1905000"/>
            <a:ext cx="0" cy="3887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6" name="Line 77"/>
          <p:cNvSpPr>
            <a:spLocks noChangeShapeType="1"/>
          </p:cNvSpPr>
          <p:nvPr/>
        </p:nvSpPr>
        <p:spPr bwMode="auto">
          <a:xfrm>
            <a:off x="7596188" y="1905000"/>
            <a:ext cx="0" cy="38877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7" name="Line 78"/>
          <p:cNvSpPr>
            <a:spLocks noChangeShapeType="1"/>
          </p:cNvSpPr>
          <p:nvPr/>
        </p:nvSpPr>
        <p:spPr bwMode="auto">
          <a:xfrm>
            <a:off x="1835150" y="2552700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8" name="Line 79"/>
          <p:cNvSpPr>
            <a:spLocks noChangeShapeType="1"/>
          </p:cNvSpPr>
          <p:nvPr/>
        </p:nvSpPr>
        <p:spPr bwMode="auto">
          <a:xfrm>
            <a:off x="1835150" y="2841625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39" name="Line 80"/>
          <p:cNvSpPr>
            <a:spLocks noChangeShapeType="1"/>
          </p:cNvSpPr>
          <p:nvPr/>
        </p:nvSpPr>
        <p:spPr bwMode="auto">
          <a:xfrm>
            <a:off x="1835150" y="2265363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0" name="Line 81"/>
          <p:cNvSpPr>
            <a:spLocks noChangeShapeType="1"/>
          </p:cNvSpPr>
          <p:nvPr/>
        </p:nvSpPr>
        <p:spPr bwMode="auto">
          <a:xfrm>
            <a:off x="1835150" y="3128963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1" name="Line 82"/>
          <p:cNvSpPr>
            <a:spLocks noChangeShapeType="1"/>
          </p:cNvSpPr>
          <p:nvPr/>
        </p:nvSpPr>
        <p:spPr bwMode="auto">
          <a:xfrm>
            <a:off x="1835150" y="3416300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2" name="Line 83"/>
          <p:cNvSpPr>
            <a:spLocks noChangeShapeType="1"/>
          </p:cNvSpPr>
          <p:nvPr/>
        </p:nvSpPr>
        <p:spPr bwMode="auto">
          <a:xfrm>
            <a:off x="1835150" y="3705225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3" name="Line 84"/>
          <p:cNvSpPr>
            <a:spLocks noChangeShapeType="1"/>
          </p:cNvSpPr>
          <p:nvPr/>
        </p:nvSpPr>
        <p:spPr bwMode="auto">
          <a:xfrm>
            <a:off x="1835150" y="3992563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4" name="Line 85"/>
          <p:cNvSpPr>
            <a:spLocks noChangeShapeType="1"/>
          </p:cNvSpPr>
          <p:nvPr/>
        </p:nvSpPr>
        <p:spPr bwMode="auto">
          <a:xfrm>
            <a:off x="1835150" y="4857750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5" name="Line 86"/>
          <p:cNvSpPr>
            <a:spLocks noChangeShapeType="1"/>
          </p:cNvSpPr>
          <p:nvPr/>
        </p:nvSpPr>
        <p:spPr bwMode="auto">
          <a:xfrm>
            <a:off x="1835150" y="5145088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6" name="Line 87"/>
          <p:cNvSpPr>
            <a:spLocks noChangeShapeType="1"/>
          </p:cNvSpPr>
          <p:nvPr/>
        </p:nvSpPr>
        <p:spPr bwMode="auto">
          <a:xfrm>
            <a:off x="1835150" y="5434013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7" name="Line 88"/>
          <p:cNvSpPr>
            <a:spLocks noChangeShapeType="1"/>
          </p:cNvSpPr>
          <p:nvPr/>
        </p:nvSpPr>
        <p:spPr bwMode="auto">
          <a:xfrm>
            <a:off x="1835150" y="4281488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48" name="Line 89"/>
          <p:cNvSpPr>
            <a:spLocks noChangeShapeType="1"/>
          </p:cNvSpPr>
          <p:nvPr/>
        </p:nvSpPr>
        <p:spPr bwMode="auto">
          <a:xfrm>
            <a:off x="1835150" y="4568825"/>
            <a:ext cx="58324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66" name="Rectangle 90"/>
          <p:cNvSpPr>
            <a:spLocks noChangeArrowheads="1"/>
          </p:cNvSpPr>
          <p:nvPr/>
        </p:nvSpPr>
        <p:spPr bwMode="auto">
          <a:xfrm>
            <a:off x="1835150" y="2841625"/>
            <a:ext cx="5832475" cy="863600"/>
          </a:xfrm>
          <a:prstGeom prst="rect">
            <a:avLst/>
          </a:prstGeom>
          <a:solidFill>
            <a:schemeClr val="hlink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67" name="Rectangle 91"/>
          <p:cNvSpPr>
            <a:spLocks noChangeArrowheads="1"/>
          </p:cNvSpPr>
          <p:nvPr/>
        </p:nvSpPr>
        <p:spPr bwMode="auto">
          <a:xfrm>
            <a:off x="1835150" y="4568825"/>
            <a:ext cx="5832475" cy="576263"/>
          </a:xfrm>
          <a:prstGeom prst="rect">
            <a:avLst/>
          </a:prstGeom>
          <a:solidFill>
            <a:schemeClr val="hlink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18268" name="Rectangle 92"/>
          <p:cNvSpPr>
            <a:spLocks noChangeArrowheads="1"/>
          </p:cNvSpPr>
          <p:nvPr/>
        </p:nvSpPr>
        <p:spPr bwMode="auto">
          <a:xfrm>
            <a:off x="1835150" y="5434013"/>
            <a:ext cx="5832475" cy="358775"/>
          </a:xfrm>
          <a:prstGeom prst="rect">
            <a:avLst/>
          </a:prstGeom>
          <a:solidFill>
            <a:schemeClr val="hlink">
              <a:alpha val="25098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86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8184" grpId="0" animBg="1"/>
      <p:bldP spid="818185" grpId="0" animBg="1"/>
      <p:bldP spid="818186" grpId="0" animBg="1"/>
      <p:bldP spid="818187" grpId="0" animBg="1"/>
      <p:bldP spid="818188" grpId="0" animBg="1"/>
      <p:bldP spid="818189" grpId="0" animBg="1"/>
      <p:bldP spid="818190" grpId="0" animBg="1"/>
      <p:bldP spid="818191" grpId="0" animBg="1"/>
      <p:bldP spid="818192" grpId="0" animBg="1"/>
      <p:bldP spid="818193" grpId="0" animBg="1"/>
      <p:bldP spid="818199" grpId="0" animBg="1"/>
      <p:bldP spid="818200" grpId="0" animBg="1"/>
      <p:bldP spid="818201" grpId="0" animBg="1"/>
      <p:bldP spid="818202" grpId="0" animBg="1"/>
      <p:bldP spid="818203" grpId="0" animBg="1"/>
      <p:bldP spid="818204" grpId="0" animBg="1"/>
      <p:bldP spid="818205" grpId="0" animBg="1"/>
      <p:bldP spid="818206" grpId="0" animBg="1"/>
      <p:bldP spid="818209" grpId="0" animBg="1"/>
      <p:bldP spid="818210" grpId="0" animBg="1"/>
      <p:bldP spid="818211" grpId="0" animBg="1"/>
      <p:bldP spid="818212" grpId="0" animBg="1"/>
      <p:bldP spid="818214" grpId="0" animBg="1"/>
      <p:bldP spid="818217" grpId="0" animBg="1"/>
      <p:bldP spid="818218" grpId="0" animBg="1"/>
      <p:bldP spid="818219" grpId="0" animBg="1"/>
      <p:bldP spid="818220" grpId="0" animBg="1"/>
      <p:bldP spid="818222" grpId="0" animBg="1"/>
      <p:bldP spid="818224" grpId="0" animBg="1"/>
      <p:bldP spid="818225" grpId="0" animBg="1"/>
      <p:bldP spid="818226" grpId="0" animBg="1"/>
      <p:bldP spid="818227" grpId="0" animBg="1"/>
      <p:bldP spid="818231" grpId="0" animBg="1"/>
      <p:bldP spid="818232" grpId="0" animBg="1"/>
      <p:bldP spid="818238" grpId="0" animBg="1"/>
      <p:bldP spid="818239" grpId="0" animBg="1"/>
      <p:bldP spid="818243" grpId="0" animBg="1"/>
      <p:bldP spid="818244" grpId="0" animBg="1"/>
      <p:bldP spid="818248" grpId="0" animBg="1"/>
      <p:bldP spid="818266" grpId="0" animBg="1"/>
      <p:bldP spid="818267" grpId="0" animBg="1"/>
      <p:bldP spid="81826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Transport Service: Terminology</a:t>
            </a:r>
            <a:endParaRPr lang="en-US" sz="320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84150" y="1066800"/>
            <a:ext cx="8774113" cy="561975"/>
          </a:xfrm>
        </p:spPr>
        <p:txBody>
          <a:bodyPr/>
          <a:lstStyle/>
          <a:p>
            <a:pPr eaLnBrk="1" hangingPunct="1"/>
            <a:r>
              <a:rPr lang="en-US"/>
              <a:t>Nesting of messages, packets, and frames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219200" y="4191000"/>
            <a:ext cx="3744913" cy="1441450"/>
            <a:chOff x="1292" y="1570"/>
            <a:chExt cx="2359" cy="908"/>
          </a:xfrm>
        </p:grpSpPr>
        <p:sp>
          <p:nvSpPr>
            <p:cNvPr id="30749" name="Rectangle 5"/>
            <p:cNvSpPr>
              <a:spLocks noChangeArrowheads="1"/>
            </p:cNvSpPr>
            <p:nvPr/>
          </p:nvSpPr>
          <p:spPr bwMode="auto">
            <a:xfrm>
              <a:off x="1292" y="1570"/>
              <a:ext cx="862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Layer</a:t>
              </a:r>
            </a:p>
          </p:txBody>
        </p:sp>
        <p:sp>
          <p:nvSpPr>
            <p:cNvPr id="30750" name="Rectangle 6"/>
            <p:cNvSpPr>
              <a:spLocks noChangeArrowheads="1"/>
            </p:cNvSpPr>
            <p:nvPr/>
          </p:nvSpPr>
          <p:spPr bwMode="auto">
            <a:xfrm>
              <a:off x="1292" y="1752"/>
              <a:ext cx="862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Transport</a:t>
              </a:r>
            </a:p>
          </p:txBody>
        </p:sp>
        <p:sp>
          <p:nvSpPr>
            <p:cNvPr id="30751" name="Rectangle 7"/>
            <p:cNvSpPr>
              <a:spLocks noChangeArrowheads="1"/>
            </p:cNvSpPr>
            <p:nvPr/>
          </p:nvSpPr>
          <p:spPr bwMode="auto">
            <a:xfrm>
              <a:off x="1292" y="1933"/>
              <a:ext cx="862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Network</a:t>
              </a:r>
            </a:p>
          </p:txBody>
        </p:sp>
        <p:sp>
          <p:nvSpPr>
            <p:cNvPr id="30752" name="Rectangle 8"/>
            <p:cNvSpPr>
              <a:spLocks noChangeArrowheads="1"/>
            </p:cNvSpPr>
            <p:nvPr/>
          </p:nvSpPr>
          <p:spPr bwMode="auto">
            <a:xfrm>
              <a:off x="1292" y="2115"/>
              <a:ext cx="862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Data link</a:t>
              </a:r>
            </a:p>
          </p:txBody>
        </p:sp>
        <p:sp>
          <p:nvSpPr>
            <p:cNvPr id="30753" name="Rectangle 9"/>
            <p:cNvSpPr>
              <a:spLocks noChangeArrowheads="1"/>
            </p:cNvSpPr>
            <p:nvPr/>
          </p:nvSpPr>
          <p:spPr bwMode="auto">
            <a:xfrm>
              <a:off x="1292" y="2296"/>
              <a:ext cx="862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Physical</a:t>
              </a:r>
            </a:p>
          </p:txBody>
        </p:sp>
        <p:sp>
          <p:nvSpPr>
            <p:cNvPr id="30754" name="Rectangle 10"/>
            <p:cNvSpPr>
              <a:spLocks noChangeArrowheads="1"/>
            </p:cNvSpPr>
            <p:nvPr/>
          </p:nvSpPr>
          <p:spPr bwMode="auto">
            <a:xfrm>
              <a:off x="2154" y="1570"/>
              <a:ext cx="1497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Data Unit</a:t>
              </a:r>
            </a:p>
          </p:txBody>
        </p:sp>
        <p:sp>
          <p:nvSpPr>
            <p:cNvPr id="30755" name="Rectangle 11"/>
            <p:cNvSpPr>
              <a:spLocks noChangeArrowheads="1"/>
            </p:cNvSpPr>
            <p:nvPr/>
          </p:nvSpPr>
          <p:spPr bwMode="auto">
            <a:xfrm>
              <a:off x="2154" y="1752"/>
              <a:ext cx="1497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/>
                <a:t>Message, Packet</a:t>
              </a:r>
            </a:p>
          </p:txBody>
        </p:sp>
        <p:sp>
          <p:nvSpPr>
            <p:cNvPr id="30756" name="Rectangle 12"/>
            <p:cNvSpPr>
              <a:spLocks noChangeArrowheads="1"/>
            </p:cNvSpPr>
            <p:nvPr/>
          </p:nvSpPr>
          <p:spPr bwMode="auto">
            <a:xfrm>
              <a:off x="2154" y="1933"/>
              <a:ext cx="1497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Packet</a:t>
              </a:r>
            </a:p>
          </p:txBody>
        </p:sp>
        <p:sp>
          <p:nvSpPr>
            <p:cNvPr id="30757" name="Rectangle 13"/>
            <p:cNvSpPr>
              <a:spLocks noChangeArrowheads="1"/>
            </p:cNvSpPr>
            <p:nvPr/>
          </p:nvSpPr>
          <p:spPr bwMode="auto">
            <a:xfrm>
              <a:off x="2154" y="2115"/>
              <a:ext cx="1497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Frame</a:t>
              </a:r>
            </a:p>
          </p:txBody>
        </p:sp>
        <p:sp>
          <p:nvSpPr>
            <p:cNvPr id="30758" name="Rectangle 14"/>
            <p:cNvSpPr>
              <a:spLocks noChangeArrowheads="1"/>
            </p:cNvSpPr>
            <p:nvPr/>
          </p:nvSpPr>
          <p:spPr bwMode="auto">
            <a:xfrm>
              <a:off x="2154" y="2296"/>
              <a:ext cx="1497" cy="18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dirty="0"/>
                <a:t>Bit/symbol (</a:t>
              </a:r>
              <a:r>
                <a:rPr lang="en-US" dirty="0" err="1"/>
                <a:t>bitstream</a:t>
              </a:r>
              <a:r>
                <a:rPr lang="en-US" dirty="0"/>
                <a:t>)</a:t>
              </a:r>
            </a:p>
          </p:txBody>
        </p:sp>
        <p:sp>
          <p:nvSpPr>
            <p:cNvPr id="30759" name="Line 15"/>
            <p:cNvSpPr>
              <a:spLocks noChangeShapeType="1"/>
            </p:cNvSpPr>
            <p:nvPr/>
          </p:nvSpPr>
          <p:spPr bwMode="auto">
            <a:xfrm>
              <a:off x="1292" y="1752"/>
              <a:ext cx="235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60" name="Line 16"/>
            <p:cNvSpPr>
              <a:spLocks noChangeShapeType="1"/>
            </p:cNvSpPr>
            <p:nvPr/>
          </p:nvSpPr>
          <p:spPr bwMode="auto">
            <a:xfrm>
              <a:off x="2154" y="1616"/>
              <a:ext cx="0" cy="8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0725" name="Group 17"/>
          <p:cNvGrpSpPr>
            <a:grpSpLocks/>
          </p:cNvGrpSpPr>
          <p:nvPr/>
        </p:nvGrpSpPr>
        <p:grpSpPr bwMode="auto">
          <a:xfrm>
            <a:off x="1600200" y="1905000"/>
            <a:ext cx="5111750" cy="1727200"/>
            <a:chOff x="703" y="1979"/>
            <a:chExt cx="3220" cy="1088"/>
          </a:xfrm>
        </p:grpSpPr>
        <p:sp>
          <p:nvSpPr>
            <p:cNvPr id="30728" name="Rectangle 18"/>
            <p:cNvSpPr>
              <a:spLocks noChangeArrowheads="1"/>
            </p:cNvSpPr>
            <p:nvPr/>
          </p:nvSpPr>
          <p:spPr bwMode="auto">
            <a:xfrm>
              <a:off x="2245" y="2342"/>
              <a:ext cx="227" cy="182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29" name="Rectangle 19"/>
            <p:cNvSpPr>
              <a:spLocks noChangeArrowheads="1"/>
            </p:cNvSpPr>
            <p:nvPr/>
          </p:nvSpPr>
          <p:spPr bwMode="auto">
            <a:xfrm>
              <a:off x="1973" y="2296"/>
              <a:ext cx="227" cy="27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0" name="Rectangle 20"/>
            <p:cNvSpPr>
              <a:spLocks noChangeArrowheads="1"/>
            </p:cNvSpPr>
            <p:nvPr/>
          </p:nvSpPr>
          <p:spPr bwMode="auto">
            <a:xfrm>
              <a:off x="1701" y="2251"/>
              <a:ext cx="227" cy="363"/>
            </a:xfrm>
            <a:prstGeom prst="rect">
              <a:avLst/>
            </a:prstGeom>
            <a:solidFill>
              <a:srgbClr val="DDDDDD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1" name="Rectangle 21"/>
            <p:cNvSpPr>
              <a:spLocks noChangeArrowheads="1"/>
            </p:cNvSpPr>
            <p:nvPr/>
          </p:nvSpPr>
          <p:spPr bwMode="auto">
            <a:xfrm>
              <a:off x="1701" y="2251"/>
              <a:ext cx="2222" cy="36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2" name="Rectangle 22"/>
            <p:cNvSpPr>
              <a:spLocks noChangeArrowheads="1"/>
            </p:cNvSpPr>
            <p:nvPr/>
          </p:nvSpPr>
          <p:spPr bwMode="auto">
            <a:xfrm>
              <a:off x="1973" y="2296"/>
              <a:ext cx="1905" cy="27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3" name="Rectangle 23"/>
            <p:cNvSpPr>
              <a:spLocks noChangeArrowheads="1"/>
            </p:cNvSpPr>
            <p:nvPr/>
          </p:nvSpPr>
          <p:spPr bwMode="auto">
            <a:xfrm>
              <a:off x="2245" y="2342"/>
              <a:ext cx="1588" cy="18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400"/>
            </a:p>
          </p:txBody>
        </p:sp>
        <p:sp>
          <p:nvSpPr>
            <p:cNvPr id="30734" name="Rectangle 24"/>
            <p:cNvSpPr>
              <a:spLocks noChangeArrowheads="1"/>
            </p:cNvSpPr>
            <p:nvPr/>
          </p:nvSpPr>
          <p:spPr bwMode="auto">
            <a:xfrm>
              <a:off x="2472" y="2342"/>
              <a:ext cx="1361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/>
                <a:t>Message Payload</a:t>
              </a:r>
            </a:p>
          </p:txBody>
        </p:sp>
        <p:sp>
          <p:nvSpPr>
            <p:cNvPr id="30735" name="Line 25"/>
            <p:cNvSpPr>
              <a:spLocks noChangeShapeType="1"/>
            </p:cNvSpPr>
            <p:nvPr/>
          </p:nvSpPr>
          <p:spPr bwMode="auto">
            <a:xfrm>
              <a:off x="2200" y="265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6" name="Line 26"/>
            <p:cNvSpPr>
              <a:spLocks noChangeShapeType="1"/>
            </p:cNvSpPr>
            <p:nvPr/>
          </p:nvSpPr>
          <p:spPr bwMode="auto">
            <a:xfrm>
              <a:off x="2200" y="2704"/>
              <a:ext cx="1677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7" name="Line 27"/>
            <p:cNvSpPr>
              <a:spLocks noChangeShapeType="1"/>
            </p:cNvSpPr>
            <p:nvPr/>
          </p:nvSpPr>
          <p:spPr bwMode="auto">
            <a:xfrm>
              <a:off x="3877" y="2659"/>
              <a:ext cx="0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8" name="Rectangle 28"/>
            <p:cNvSpPr>
              <a:spLocks noChangeArrowheads="1"/>
            </p:cNvSpPr>
            <p:nvPr/>
          </p:nvSpPr>
          <p:spPr bwMode="auto">
            <a:xfrm>
              <a:off x="2562" y="2705"/>
              <a:ext cx="908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/>
                <a:t>Packet Payload</a:t>
              </a:r>
            </a:p>
          </p:txBody>
        </p:sp>
        <p:sp>
          <p:nvSpPr>
            <p:cNvPr id="30739" name="Line 29"/>
            <p:cNvSpPr>
              <a:spLocks noChangeShapeType="1"/>
            </p:cNvSpPr>
            <p:nvPr/>
          </p:nvSpPr>
          <p:spPr bwMode="auto">
            <a:xfrm>
              <a:off x="1927" y="2840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0" name="Line 30"/>
            <p:cNvSpPr>
              <a:spLocks noChangeShapeType="1"/>
            </p:cNvSpPr>
            <p:nvPr/>
          </p:nvSpPr>
          <p:spPr bwMode="auto">
            <a:xfrm>
              <a:off x="1927" y="2885"/>
              <a:ext cx="1996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 type="triangle" w="med" len="med"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1" name="Line 31"/>
            <p:cNvSpPr>
              <a:spLocks noChangeShapeType="1"/>
            </p:cNvSpPr>
            <p:nvPr/>
          </p:nvSpPr>
          <p:spPr bwMode="auto">
            <a:xfrm>
              <a:off x="3923" y="2840"/>
              <a:ext cx="0" cy="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2" name="Rectangle 32"/>
            <p:cNvSpPr>
              <a:spLocks noChangeArrowheads="1"/>
            </p:cNvSpPr>
            <p:nvPr/>
          </p:nvSpPr>
          <p:spPr bwMode="auto">
            <a:xfrm>
              <a:off x="2472" y="2886"/>
              <a:ext cx="907" cy="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/>
                <a:t>Frame Payload</a:t>
              </a:r>
            </a:p>
          </p:txBody>
        </p:sp>
        <p:sp>
          <p:nvSpPr>
            <p:cNvPr id="30743" name="Text Box 33"/>
            <p:cNvSpPr txBox="1">
              <a:spLocks noChangeArrowheads="1"/>
            </p:cNvSpPr>
            <p:nvPr/>
          </p:nvSpPr>
          <p:spPr bwMode="auto">
            <a:xfrm>
              <a:off x="2381" y="2024"/>
              <a:ext cx="9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Message header</a:t>
              </a:r>
            </a:p>
          </p:txBody>
        </p:sp>
        <p:sp>
          <p:nvSpPr>
            <p:cNvPr id="30744" name="Text Box 34"/>
            <p:cNvSpPr txBox="1">
              <a:spLocks noChangeArrowheads="1"/>
            </p:cNvSpPr>
            <p:nvPr/>
          </p:nvSpPr>
          <p:spPr bwMode="auto">
            <a:xfrm>
              <a:off x="1429" y="1979"/>
              <a:ext cx="817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Packet header</a:t>
              </a:r>
            </a:p>
          </p:txBody>
        </p:sp>
        <p:sp>
          <p:nvSpPr>
            <p:cNvPr id="30745" name="Text Box 35"/>
            <p:cNvSpPr txBox="1">
              <a:spLocks noChangeArrowheads="1"/>
            </p:cNvSpPr>
            <p:nvPr/>
          </p:nvSpPr>
          <p:spPr bwMode="auto">
            <a:xfrm>
              <a:off x="703" y="2341"/>
              <a:ext cx="803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400"/>
                <a:t>Frame header</a:t>
              </a:r>
            </a:p>
          </p:txBody>
        </p:sp>
        <p:sp>
          <p:nvSpPr>
            <p:cNvPr id="30746" name="Line 36"/>
            <p:cNvSpPr>
              <a:spLocks noChangeShapeType="1"/>
            </p:cNvSpPr>
            <p:nvPr/>
          </p:nvSpPr>
          <p:spPr bwMode="auto">
            <a:xfrm>
              <a:off x="1474" y="2432"/>
              <a:ext cx="317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7" name="Line 37"/>
            <p:cNvSpPr>
              <a:spLocks noChangeShapeType="1"/>
            </p:cNvSpPr>
            <p:nvPr/>
          </p:nvSpPr>
          <p:spPr bwMode="auto">
            <a:xfrm>
              <a:off x="1882" y="2160"/>
              <a:ext cx="136" cy="227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8" name="Line 38"/>
            <p:cNvSpPr>
              <a:spLocks noChangeShapeType="1"/>
            </p:cNvSpPr>
            <p:nvPr/>
          </p:nvSpPr>
          <p:spPr bwMode="auto">
            <a:xfrm flipH="1">
              <a:off x="2381" y="2205"/>
              <a:ext cx="91" cy="182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825402" name="AutoShape 58"/>
          <p:cNvSpPr>
            <a:spLocks noChangeArrowheads="1"/>
          </p:cNvSpPr>
          <p:nvPr/>
        </p:nvSpPr>
        <p:spPr bwMode="auto">
          <a:xfrm>
            <a:off x="6400800" y="3581400"/>
            <a:ext cx="2514600" cy="12954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tabLst>
                <a:tab pos="681038" algn="l"/>
              </a:tabLst>
            </a:pPr>
            <a:r>
              <a:rPr lang="en-US" sz="1400"/>
              <a:t>TCP/IP	Message</a:t>
            </a:r>
          </a:p>
          <a:p>
            <a:pPr>
              <a:tabLst>
                <a:tab pos="681038" algn="l"/>
              </a:tabLst>
            </a:pPr>
            <a:endParaRPr lang="en-US" sz="1400"/>
          </a:p>
          <a:p>
            <a:pPr>
              <a:tabLst>
                <a:tab pos="681038" algn="l"/>
              </a:tabLst>
            </a:pPr>
            <a:r>
              <a:rPr lang="en-US" sz="1400"/>
              <a:t>ISO	TPDU</a:t>
            </a:r>
          </a:p>
          <a:p>
            <a:pPr>
              <a:tabLst>
                <a:tab pos="681038" algn="l"/>
              </a:tabLst>
            </a:pPr>
            <a:r>
              <a:rPr lang="en-US" sz="1400"/>
              <a:t>	(transport protocol</a:t>
            </a:r>
            <a:br>
              <a:rPr lang="en-US" sz="1400"/>
            </a:br>
            <a:r>
              <a:rPr lang="en-US" sz="1400"/>
              <a:t>	data unit)</a:t>
            </a:r>
          </a:p>
        </p:txBody>
      </p:sp>
      <p:sp>
        <p:nvSpPr>
          <p:cNvPr id="825404" name="AutoShape 60"/>
          <p:cNvSpPr>
            <a:spLocks noChangeArrowheads="1"/>
          </p:cNvSpPr>
          <p:nvPr/>
        </p:nvSpPr>
        <p:spPr bwMode="auto">
          <a:xfrm>
            <a:off x="6400800" y="5029200"/>
            <a:ext cx="2514600" cy="12954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>
              <a:tabLst>
                <a:tab pos="681038" algn="l"/>
              </a:tabLst>
            </a:pPr>
            <a:r>
              <a:rPr lang="en-US" sz="1400" dirty="0"/>
              <a:t>TCP name for Message Payload: </a:t>
            </a:r>
            <a:r>
              <a:rPr lang="en-US" sz="1400" b="1" dirty="0"/>
              <a:t>Segment</a:t>
            </a:r>
            <a:endParaRPr lang="en-US" sz="1400" b="1" dirty="0">
              <a:solidFill>
                <a:srgbClr val="FF0000"/>
              </a:solidFill>
            </a:endParaRPr>
          </a:p>
          <a:p>
            <a:pPr>
              <a:tabLst>
                <a:tab pos="681038" algn="l"/>
              </a:tabLst>
            </a:pPr>
            <a:endParaRPr lang="en-US" sz="1400" dirty="0"/>
          </a:p>
          <a:p>
            <a:pPr>
              <a:tabLst>
                <a:tab pos="681038" algn="l"/>
              </a:tabLst>
            </a:pPr>
            <a:r>
              <a:rPr lang="en-US" sz="1400" dirty="0"/>
              <a:t>UDP name for Message:</a:t>
            </a:r>
          </a:p>
          <a:p>
            <a:pPr>
              <a:tabLst>
                <a:tab pos="681038" algn="l"/>
              </a:tabLst>
            </a:pPr>
            <a:r>
              <a:rPr lang="en-US" sz="1400" b="1" dirty="0"/>
              <a:t>Datagram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B801578-5610-D241-B949-68EF6AA9BBCE}"/>
              </a:ext>
            </a:extLst>
          </p:cNvPr>
          <p:cNvSpPr/>
          <p:nvPr/>
        </p:nvSpPr>
        <p:spPr bwMode="auto">
          <a:xfrm>
            <a:off x="6924908" y="5018048"/>
            <a:ext cx="1349297" cy="680224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Eurostile"/>
              <a:cs typeface="Eurostile"/>
            </a:endParaRPr>
          </a:p>
        </p:txBody>
      </p:sp>
    </p:spTree>
    <p:extLst>
      <p:ext uri="{BB962C8B-B14F-4D97-AF65-F5344CB8AC3E}">
        <p14:creationId xmlns:p14="http://schemas.microsoft.com/office/powerpoint/2010/main" val="412166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</a:rPr>
              <a:t>Internet terminology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052737"/>
            <a:ext cx="8229600" cy="5472608"/>
          </a:xfrm>
        </p:spPr>
        <p:txBody>
          <a:bodyPr/>
          <a:lstStyle/>
          <a:p>
            <a:pPr eaLnBrk="1" hangingPunct="1"/>
            <a:r>
              <a:rPr lang="en-US" sz="2400" dirty="0">
                <a:solidFill>
                  <a:schemeClr val="accent4"/>
                </a:solidFill>
                <a:latin typeface="Eurostile" panose="020B0504020202050204" pitchFamily="34" charset="77"/>
              </a:rPr>
              <a:t>TCP sends a stream of bytes</a:t>
            </a:r>
          </a:p>
          <a:p>
            <a:pPr lvl="1"/>
            <a:r>
              <a:rPr lang="en-US" sz="2000" dirty="0">
                <a:solidFill>
                  <a:schemeClr val="accent4"/>
                </a:solidFill>
                <a:latin typeface="Eurostile" panose="020B0504020202050204" pitchFamily="34" charset="77"/>
              </a:rPr>
              <a:t>it doesn’t offer a packet service to the application layer</a:t>
            </a:r>
          </a:p>
          <a:p>
            <a:pPr eaLnBrk="1" hangingPunct="1"/>
            <a:endParaRPr lang="en-US" sz="2400" dirty="0">
              <a:solidFill>
                <a:schemeClr val="accent4"/>
              </a:solidFill>
              <a:latin typeface="Eurostile" panose="020B0504020202050204" pitchFamily="34" charset="77"/>
            </a:endParaRPr>
          </a:p>
          <a:p>
            <a:pPr eaLnBrk="1" hangingPunct="1"/>
            <a:r>
              <a:rPr lang="en-US" sz="2400" dirty="0">
                <a:solidFill>
                  <a:schemeClr val="accent4"/>
                </a:solidFill>
                <a:latin typeface="Eurostile" panose="020B0504020202050204" pitchFamily="34" charset="77"/>
              </a:rPr>
              <a:t>TCP content could be divided across multiple IPv4 packets (fragmentation)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but then all content is destroyed with the loss of one IPv4 packet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also, fragmentation in IPv6 is only allowed at the sender (using an option), where TCP can do it better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so TCP splits its content into segments that fit into an L3 packet</a:t>
            </a:r>
          </a:p>
          <a:p>
            <a:pPr marL="457200" lvl="1" indent="0" eaLnBrk="1" hangingPunct="1">
              <a:buNone/>
            </a:pPr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  <a:p>
            <a:pPr eaLnBrk="1" hangingPunct="1"/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hence normally </a:t>
            </a:r>
            <a:r>
              <a:rPr lang="en-US" sz="2400" b="1" i="1" dirty="0">
                <a:latin typeface="Eurostile" panose="020B0504020202050204" pitchFamily="34" charset="77"/>
                <a:ea typeface="ＭＳ Ｐゴシック" charset="0"/>
              </a:rPr>
              <a:t>message</a:t>
            </a:r>
            <a:r>
              <a:rPr lang="en-US" sz="2400" dirty="0">
                <a:latin typeface="Eurostile" panose="020B0504020202050204" pitchFamily="34" charset="77"/>
                <a:ea typeface="ＭＳ Ｐゴシック" charset="0"/>
              </a:rPr>
              <a:t> =</a:t>
            </a:r>
            <a:r>
              <a:rPr lang="en-US" sz="2400" b="1" i="1" dirty="0">
                <a:latin typeface="Eurostile" panose="020B0504020202050204" pitchFamily="34" charset="77"/>
                <a:ea typeface="ＭＳ Ｐゴシック" charset="0"/>
              </a:rPr>
              <a:t>packet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and in everyday work:</a:t>
            </a:r>
            <a:br>
              <a:rPr lang="en-US" sz="2000" dirty="0">
                <a:latin typeface="Eurostile" panose="020B0504020202050204" pitchFamily="34" charset="77"/>
                <a:ea typeface="ＭＳ Ｐゴシック" charset="0"/>
              </a:rPr>
            </a:br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packet ≈ message or packet ≈ segment</a:t>
            </a:r>
          </a:p>
          <a:p>
            <a:pPr lvl="1" eaLnBrk="1" hangingPunct="1"/>
            <a:r>
              <a:rPr lang="en-US" sz="2000" dirty="0">
                <a:latin typeface="Eurostile" panose="020B0504020202050204" pitchFamily="34" charset="77"/>
                <a:ea typeface="ＭＳ Ｐゴシック" charset="0"/>
              </a:rPr>
              <a:t>distinction from context</a:t>
            </a:r>
          </a:p>
          <a:p>
            <a:pPr lvl="1" eaLnBrk="1" hangingPunct="1"/>
            <a:endParaRPr lang="en-US" sz="2000" dirty="0">
              <a:latin typeface="Eurostile" panose="020B0504020202050204" pitchFamily="34" charset="77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167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Transport Protocols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UDP</a:t>
            </a:r>
          </a:p>
        </p:txBody>
      </p:sp>
    </p:spTree>
    <p:extLst>
      <p:ext uri="{BB962C8B-B14F-4D97-AF65-F5344CB8AC3E}">
        <p14:creationId xmlns:p14="http://schemas.microsoft.com/office/powerpoint/2010/main" val="41160785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UDP - User Datagram Protocol</a:t>
            </a:r>
            <a:endParaRPr lang="en-US" sz="3200"/>
          </a:p>
        </p:txBody>
      </p:sp>
      <p:sp>
        <p:nvSpPr>
          <p:cNvPr id="532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/>
              <a:t>UDP is a simple transport protocol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Unreliable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Connectionless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Message-oriented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/>
              <a:t>UDP is mostly IP with short transport header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De-/multiplexing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Source and destination port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Ports allow for dispatching of messages to receiver process</a:t>
            </a:r>
          </a:p>
        </p:txBody>
      </p:sp>
    </p:spTree>
    <p:extLst>
      <p:ext uri="{BB962C8B-B14F-4D97-AF65-F5344CB8AC3E}">
        <p14:creationId xmlns:p14="http://schemas.microsoft.com/office/powerpoint/2010/main" val="14130669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UDP: Message Format</a:t>
            </a:r>
            <a:endParaRPr lang="en-US" sz="3200"/>
          </a:p>
        </p:txBody>
      </p:sp>
      <p:sp>
        <p:nvSpPr>
          <p:cNvPr id="5939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52400" y="3805238"/>
            <a:ext cx="4337050" cy="26320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/>
              <a:t>Source port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/>
              <a:t>Optional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16 bit sender identification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Response may be sent there </a:t>
            </a:r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/>
              <a:t>Destination port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Receiver identification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52963" y="3805238"/>
            <a:ext cx="4338637" cy="26320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/>
              <a:t>Packet length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In byte (including UDP header)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Minimum: 8 (byte)</a:t>
            </a:r>
            <a:br>
              <a:rPr lang="en-US" sz="1800"/>
            </a:br>
            <a:r>
              <a:rPr lang="en-US" sz="1800"/>
              <a:t>i.e. header without data</a:t>
            </a:r>
          </a:p>
          <a:p>
            <a:pPr lvl="1" eaLnBrk="1" hangingPunct="1">
              <a:lnSpc>
                <a:spcPct val="80000"/>
              </a:lnSpc>
            </a:pPr>
            <a:endParaRPr lang="en-US" sz="180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/>
              <a:t>Checksum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b="1"/>
              <a:t>Optional</a:t>
            </a:r>
            <a:r>
              <a:rPr lang="en-US" sz="1800"/>
              <a:t> in IPv4</a:t>
            </a:r>
            <a:endParaRPr lang="en-US" sz="1800" b="1"/>
          </a:p>
          <a:p>
            <a:pPr lvl="1" eaLnBrk="1" hangingPunct="1">
              <a:lnSpc>
                <a:spcPct val="80000"/>
              </a:lnSpc>
            </a:pPr>
            <a:r>
              <a:rPr lang="en-US" sz="1800"/>
              <a:t>Checksum of header and data for error detection</a:t>
            </a:r>
          </a:p>
        </p:txBody>
      </p:sp>
      <p:grpSp>
        <p:nvGrpSpPr>
          <p:cNvPr id="59397" name="Group 5"/>
          <p:cNvGrpSpPr>
            <a:grpSpLocks/>
          </p:cNvGrpSpPr>
          <p:nvPr/>
        </p:nvGrpSpPr>
        <p:grpSpPr bwMode="auto">
          <a:xfrm>
            <a:off x="1908175" y="1055688"/>
            <a:ext cx="6423025" cy="2449512"/>
            <a:chOff x="703" y="1162"/>
            <a:chExt cx="4046" cy="1543"/>
          </a:xfrm>
        </p:grpSpPr>
        <p:grpSp>
          <p:nvGrpSpPr>
            <p:cNvPr id="59403" name="Group 6"/>
            <p:cNvGrpSpPr>
              <a:grpSpLocks/>
            </p:cNvGrpSpPr>
            <p:nvPr/>
          </p:nvGrpSpPr>
          <p:grpSpPr bwMode="auto">
            <a:xfrm>
              <a:off x="748" y="1162"/>
              <a:ext cx="2903" cy="91"/>
              <a:chOff x="1066" y="2931"/>
              <a:chExt cx="2903" cy="91"/>
            </a:xfrm>
          </p:grpSpPr>
          <p:sp>
            <p:nvSpPr>
              <p:cNvPr id="59441" name="Line 7"/>
              <p:cNvSpPr>
                <a:spLocks noChangeShapeType="1"/>
              </p:cNvSpPr>
              <p:nvPr/>
            </p:nvSpPr>
            <p:spPr bwMode="auto">
              <a:xfrm flipV="1">
                <a:off x="1066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2" name="Line 8"/>
              <p:cNvSpPr>
                <a:spLocks noChangeShapeType="1"/>
              </p:cNvSpPr>
              <p:nvPr/>
            </p:nvSpPr>
            <p:spPr bwMode="auto">
              <a:xfrm flipV="1">
                <a:off x="115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3" name="Line 9"/>
              <p:cNvSpPr>
                <a:spLocks noChangeShapeType="1"/>
              </p:cNvSpPr>
              <p:nvPr/>
            </p:nvSpPr>
            <p:spPr bwMode="auto">
              <a:xfrm flipV="1">
                <a:off x="124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4" name="Line 10"/>
              <p:cNvSpPr>
                <a:spLocks noChangeShapeType="1"/>
              </p:cNvSpPr>
              <p:nvPr/>
            </p:nvSpPr>
            <p:spPr bwMode="auto">
              <a:xfrm flipV="1">
                <a:off x="133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5" name="Line 11"/>
              <p:cNvSpPr>
                <a:spLocks noChangeShapeType="1"/>
              </p:cNvSpPr>
              <p:nvPr/>
            </p:nvSpPr>
            <p:spPr bwMode="auto">
              <a:xfrm flipV="1">
                <a:off x="142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6" name="Line 12"/>
              <p:cNvSpPr>
                <a:spLocks noChangeShapeType="1"/>
              </p:cNvSpPr>
              <p:nvPr/>
            </p:nvSpPr>
            <p:spPr bwMode="auto">
              <a:xfrm flipV="1">
                <a:off x="151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7" name="Line 13"/>
              <p:cNvSpPr>
                <a:spLocks noChangeShapeType="1"/>
              </p:cNvSpPr>
              <p:nvPr/>
            </p:nvSpPr>
            <p:spPr bwMode="auto">
              <a:xfrm flipV="1">
                <a:off x="161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8" name="Line 14"/>
              <p:cNvSpPr>
                <a:spLocks noChangeShapeType="1"/>
              </p:cNvSpPr>
              <p:nvPr/>
            </p:nvSpPr>
            <p:spPr bwMode="auto">
              <a:xfrm flipV="1">
                <a:off x="1792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49" name="Line 15"/>
              <p:cNvSpPr>
                <a:spLocks noChangeShapeType="1"/>
              </p:cNvSpPr>
              <p:nvPr/>
            </p:nvSpPr>
            <p:spPr bwMode="auto">
              <a:xfrm flipV="1">
                <a:off x="170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0" name="Line 16"/>
              <p:cNvSpPr>
                <a:spLocks noChangeShapeType="1"/>
              </p:cNvSpPr>
              <p:nvPr/>
            </p:nvSpPr>
            <p:spPr bwMode="auto">
              <a:xfrm flipV="1">
                <a:off x="188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1" name="Line 17"/>
              <p:cNvSpPr>
                <a:spLocks noChangeShapeType="1"/>
              </p:cNvSpPr>
              <p:nvPr/>
            </p:nvSpPr>
            <p:spPr bwMode="auto">
              <a:xfrm flipV="1">
                <a:off x="197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2" name="Line 18"/>
              <p:cNvSpPr>
                <a:spLocks noChangeShapeType="1"/>
              </p:cNvSpPr>
              <p:nvPr/>
            </p:nvSpPr>
            <p:spPr bwMode="auto">
              <a:xfrm flipV="1">
                <a:off x="206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3" name="Line 19"/>
              <p:cNvSpPr>
                <a:spLocks noChangeShapeType="1"/>
              </p:cNvSpPr>
              <p:nvPr/>
            </p:nvSpPr>
            <p:spPr bwMode="auto">
              <a:xfrm flipV="1">
                <a:off x="2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4" name="Line 20"/>
              <p:cNvSpPr>
                <a:spLocks noChangeShapeType="1"/>
              </p:cNvSpPr>
              <p:nvPr/>
            </p:nvSpPr>
            <p:spPr bwMode="auto">
              <a:xfrm flipV="1">
                <a:off x="224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5" name="Line 21"/>
              <p:cNvSpPr>
                <a:spLocks noChangeShapeType="1"/>
              </p:cNvSpPr>
              <p:nvPr/>
            </p:nvSpPr>
            <p:spPr bwMode="auto">
              <a:xfrm flipV="1">
                <a:off x="2517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6" name="Line 22"/>
              <p:cNvSpPr>
                <a:spLocks noChangeShapeType="1"/>
              </p:cNvSpPr>
              <p:nvPr/>
            </p:nvSpPr>
            <p:spPr bwMode="auto">
              <a:xfrm flipV="1">
                <a:off x="242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7" name="Line 23"/>
              <p:cNvSpPr>
                <a:spLocks noChangeShapeType="1"/>
              </p:cNvSpPr>
              <p:nvPr/>
            </p:nvSpPr>
            <p:spPr bwMode="auto">
              <a:xfrm flipV="1">
                <a:off x="233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8" name="Line 24"/>
              <p:cNvSpPr>
                <a:spLocks noChangeShapeType="1"/>
              </p:cNvSpPr>
              <p:nvPr/>
            </p:nvSpPr>
            <p:spPr bwMode="auto">
              <a:xfrm flipV="1">
                <a:off x="260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59" name="Line 25"/>
              <p:cNvSpPr>
                <a:spLocks noChangeShapeType="1"/>
              </p:cNvSpPr>
              <p:nvPr/>
            </p:nvSpPr>
            <p:spPr bwMode="auto">
              <a:xfrm flipV="1">
                <a:off x="269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0" name="Line 26"/>
              <p:cNvSpPr>
                <a:spLocks noChangeShapeType="1"/>
              </p:cNvSpPr>
              <p:nvPr/>
            </p:nvSpPr>
            <p:spPr bwMode="auto">
              <a:xfrm flipV="1">
                <a:off x="278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1" name="Line 27"/>
              <p:cNvSpPr>
                <a:spLocks noChangeShapeType="1"/>
              </p:cNvSpPr>
              <p:nvPr/>
            </p:nvSpPr>
            <p:spPr bwMode="auto">
              <a:xfrm flipV="1">
                <a:off x="288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2" name="Line 28"/>
              <p:cNvSpPr>
                <a:spLocks noChangeShapeType="1"/>
              </p:cNvSpPr>
              <p:nvPr/>
            </p:nvSpPr>
            <p:spPr bwMode="auto">
              <a:xfrm flipV="1">
                <a:off x="3243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3" name="Line 29"/>
              <p:cNvSpPr>
                <a:spLocks noChangeShapeType="1"/>
              </p:cNvSpPr>
              <p:nvPr/>
            </p:nvSpPr>
            <p:spPr bwMode="auto">
              <a:xfrm flipV="1">
                <a:off x="3061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4" name="Line 30"/>
              <p:cNvSpPr>
                <a:spLocks noChangeShapeType="1"/>
              </p:cNvSpPr>
              <p:nvPr/>
            </p:nvSpPr>
            <p:spPr bwMode="auto">
              <a:xfrm flipV="1">
                <a:off x="3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5" name="Line 31"/>
              <p:cNvSpPr>
                <a:spLocks noChangeShapeType="1"/>
              </p:cNvSpPr>
              <p:nvPr/>
            </p:nvSpPr>
            <p:spPr bwMode="auto">
              <a:xfrm flipV="1">
                <a:off x="297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6" name="Line 32"/>
              <p:cNvSpPr>
                <a:spLocks noChangeShapeType="1"/>
              </p:cNvSpPr>
              <p:nvPr/>
            </p:nvSpPr>
            <p:spPr bwMode="auto">
              <a:xfrm flipV="1">
                <a:off x="333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7" name="Line 33"/>
              <p:cNvSpPr>
                <a:spLocks noChangeShapeType="1"/>
              </p:cNvSpPr>
              <p:nvPr/>
            </p:nvSpPr>
            <p:spPr bwMode="auto">
              <a:xfrm flipV="1">
                <a:off x="342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8" name="Line 34"/>
              <p:cNvSpPr>
                <a:spLocks noChangeShapeType="1"/>
              </p:cNvSpPr>
              <p:nvPr/>
            </p:nvSpPr>
            <p:spPr bwMode="auto">
              <a:xfrm flipV="1">
                <a:off x="351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69" name="Line 35"/>
              <p:cNvSpPr>
                <a:spLocks noChangeShapeType="1"/>
              </p:cNvSpPr>
              <p:nvPr/>
            </p:nvSpPr>
            <p:spPr bwMode="auto">
              <a:xfrm flipV="1">
                <a:off x="3969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70" name="Line 36"/>
              <p:cNvSpPr>
                <a:spLocks noChangeShapeType="1"/>
              </p:cNvSpPr>
              <p:nvPr/>
            </p:nvSpPr>
            <p:spPr bwMode="auto">
              <a:xfrm>
                <a:off x="1066" y="3022"/>
                <a:ext cx="290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71" name="Line 37"/>
              <p:cNvSpPr>
                <a:spLocks noChangeShapeType="1"/>
              </p:cNvSpPr>
              <p:nvPr/>
            </p:nvSpPr>
            <p:spPr bwMode="auto">
              <a:xfrm flipV="1">
                <a:off x="360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72" name="Line 38"/>
              <p:cNvSpPr>
                <a:spLocks noChangeShapeType="1"/>
              </p:cNvSpPr>
              <p:nvPr/>
            </p:nvSpPr>
            <p:spPr bwMode="auto">
              <a:xfrm flipV="1">
                <a:off x="3787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73" name="Line 39"/>
              <p:cNvSpPr>
                <a:spLocks noChangeShapeType="1"/>
              </p:cNvSpPr>
              <p:nvPr/>
            </p:nvSpPr>
            <p:spPr bwMode="auto">
              <a:xfrm flipV="1">
                <a:off x="3879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74" name="Line 40"/>
              <p:cNvSpPr>
                <a:spLocks noChangeShapeType="1"/>
              </p:cNvSpPr>
              <p:nvPr/>
            </p:nvSpPr>
            <p:spPr bwMode="auto">
              <a:xfrm flipV="1">
                <a:off x="3697" y="2975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9404" name="Rectangle 41"/>
            <p:cNvSpPr>
              <a:spLocks noChangeArrowheads="1"/>
            </p:cNvSpPr>
            <p:nvPr/>
          </p:nvSpPr>
          <p:spPr bwMode="auto">
            <a:xfrm>
              <a:off x="748" y="1842"/>
              <a:ext cx="290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Destination Address</a:t>
              </a:r>
            </a:p>
          </p:txBody>
        </p:sp>
        <p:sp>
          <p:nvSpPr>
            <p:cNvPr id="59405" name="Rectangle 42"/>
            <p:cNvSpPr>
              <a:spLocks noChangeArrowheads="1"/>
            </p:cNvSpPr>
            <p:nvPr/>
          </p:nvSpPr>
          <p:spPr bwMode="auto">
            <a:xfrm>
              <a:off x="748" y="1706"/>
              <a:ext cx="290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Source address</a:t>
              </a:r>
            </a:p>
          </p:txBody>
        </p:sp>
        <p:sp>
          <p:nvSpPr>
            <p:cNvPr id="59406" name="Rectangle 43"/>
            <p:cNvSpPr>
              <a:spLocks noChangeArrowheads="1"/>
            </p:cNvSpPr>
            <p:nvPr/>
          </p:nvSpPr>
          <p:spPr bwMode="auto">
            <a:xfrm>
              <a:off x="748" y="1570"/>
              <a:ext cx="726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Time to live</a:t>
              </a:r>
            </a:p>
          </p:txBody>
        </p:sp>
        <p:sp>
          <p:nvSpPr>
            <p:cNvPr id="59407" name="Rectangle 44"/>
            <p:cNvSpPr>
              <a:spLocks noChangeArrowheads="1"/>
            </p:cNvSpPr>
            <p:nvPr/>
          </p:nvSpPr>
          <p:spPr bwMode="auto">
            <a:xfrm>
              <a:off x="1474" y="1570"/>
              <a:ext cx="726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Protocol</a:t>
              </a:r>
            </a:p>
          </p:txBody>
        </p:sp>
        <p:sp>
          <p:nvSpPr>
            <p:cNvPr id="59408" name="Rectangle 45"/>
            <p:cNvSpPr>
              <a:spLocks noChangeArrowheads="1"/>
            </p:cNvSpPr>
            <p:nvPr/>
          </p:nvSpPr>
          <p:spPr bwMode="auto">
            <a:xfrm>
              <a:off x="2199" y="1570"/>
              <a:ext cx="1452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Header checksum</a:t>
              </a:r>
            </a:p>
          </p:txBody>
        </p:sp>
        <p:sp>
          <p:nvSpPr>
            <p:cNvPr id="59409" name="Rectangle 46"/>
            <p:cNvSpPr>
              <a:spLocks noChangeArrowheads="1"/>
            </p:cNvSpPr>
            <p:nvPr/>
          </p:nvSpPr>
          <p:spPr bwMode="auto">
            <a:xfrm>
              <a:off x="748" y="1434"/>
              <a:ext cx="1451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Identification</a:t>
              </a:r>
            </a:p>
          </p:txBody>
        </p:sp>
        <p:sp>
          <p:nvSpPr>
            <p:cNvPr id="59410" name="Rectangle 47"/>
            <p:cNvSpPr>
              <a:spLocks noChangeArrowheads="1"/>
            </p:cNvSpPr>
            <p:nvPr/>
          </p:nvSpPr>
          <p:spPr bwMode="auto">
            <a:xfrm>
              <a:off x="2199" y="1434"/>
              <a:ext cx="91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1200"/>
            </a:p>
          </p:txBody>
        </p:sp>
        <p:sp>
          <p:nvSpPr>
            <p:cNvPr id="59411" name="Rectangle 48"/>
            <p:cNvSpPr>
              <a:spLocks noChangeArrowheads="1"/>
            </p:cNvSpPr>
            <p:nvPr/>
          </p:nvSpPr>
          <p:spPr bwMode="auto">
            <a:xfrm>
              <a:off x="2290" y="1434"/>
              <a:ext cx="91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</a:t>
              </a:r>
            </a:p>
          </p:txBody>
        </p:sp>
        <p:sp>
          <p:nvSpPr>
            <p:cNvPr id="59412" name="Rectangle 49"/>
            <p:cNvSpPr>
              <a:spLocks noChangeArrowheads="1"/>
            </p:cNvSpPr>
            <p:nvPr/>
          </p:nvSpPr>
          <p:spPr bwMode="auto">
            <a:xfrm>
              <a:off x="2381" y="1434"/>
              <a:ext cx="91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M</a:t>
              </a:r>
            </a:p>
          </p:txBody>
        </p:sp>
        <p:sp>
          <p:nvSpPr>
            <p:cNvPr id="59413" name="Rectangle 50"/>
            <p:cNvSpPr>
              <a:spLocks noChangeArrowheads="1"/>
            </p:cNvSpPr>
            <p:nvPr/>
          </p:nvSpPr>
          <p:spPr bwMode="auto">
            <a:xfrm>
              <a:off x="2472" y="1434"/>
              <a:ext cx="1179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Fragment offset</a:t>
              </a:r>
            </a:p>
          </p:txBody>
        </p:sp>
        <p:sp>
          <p:nvSpPr>
            <p:cNvPr id="59414" name="Rectangle 51"/>
            <p:cNvSpPr>
              <a:spLocks noChangeArrowheads="1"/>
            </p:cNvSpPr>
            <p:nvPr/>
          </p:nvSpPr>
          <p:spPr bwMode="auto">
            <a:xfrm>
              <a:off x="748" y="1298"/>
              <a:ext cx="3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Version</a:t>
              </a:r>
            </a:p>
          </p:txBody>
        </p:sp>
        <p:sp>
          <p:nvSpPr>
            <p:cNvPr id="59415" name="Rectangle 52"/>
            <p:cNvSpPr>
              <a:spLocks noChangeArrowheads="1"/>
            </p:cNvSpPr>
            <p:nvPr/>
          </p:nvSpPr>
          <p:spPr bwMode="auto">
            <a:xfrm>
              <a:off x="1111" y="1298"/>
              <a:ext cx="36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IHL</a:t>
              </a:r>
            </a:p>
          </p:txBody>
        </p:sp>
        <p:sp>
          <p:nvSpPr>
            <p:cNvPr id="59416" name="Rectangle 53"/>
            <p:cNvSpPr>
              <a:spLocks noChangeArrowheads="1"/>
            </p:cNvSpPr>
            <p:nvPr/>
          </p:nvSpPr>
          <p:spPr bwMode="auto">
            <a:xfrm>
              <a:off x="1474" y="1298"/>
              <a:ext cx="726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Type of service</a:t>
              </a:r>
            </a:p>
          </p:txBody>
        </p:sp>
        <p:sp>
          <p:nvSpPr>
            <p:cNvPr id="59417" name="Rectangle 54"/>
            <p:cNvSpPr>
              <a:spLocks noChangeArrowheads="1"/>
            </p:cNvSpPr>
            <p:nvPr/>
          </p:nvSpPr>
          <p:spPr bwMode="auto">
            <a:xfrm>
              <a:off x="2199" y="1298"/>
              <a:ext cx="1452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Total length</a:t>
              </a:r>
            </a:p>
          </p:txBody>
        </p:sp>
        <p:sp>
          <p:nvSpPr>
            <p:cNvPr id="59418" name="Rectangle 55"/>
            <p:cNvSpPr>
              <a:spLocks noChangeArrowheads="1"/>
            </p:cNvSpPr>
            <p:nvPr/>
          </p:nvSpPr>
          <p:spPr bwMode="auto">
            <a:xfrm>
              <a:off x="1474" y="1298"/>
              <a:ext cx="272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PRE</a:t>
              </a:r>
            </a:p>
          </p:txBody>
        </p:sp>
        <p:sp>
          <p:nvSpPr>
            <p:cNvPr id="59419" name="Rectangle 56"/>
            <p:cNvSpPr>
              <a:spLocks noChangeArrowheads="1"/>
            </p:cNvSpPr>
            <p:nvPr/>
          </p:nvSpPr>
          <p:spPr bwMode="auto">
            <a:xfrm>
              <a:off x="1746" y="1298"/>
              <a:ext cx="454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ToS</a:t>
              </a:r>
            </a:p>
          </p:txBody>
        </p:sp>
        <p:grpSp>
          <p:nvGrpSpPr>
            <p:cNvPr id="59420" name="Group 57"/>
            <p:cNvGrpSpPr>
              <a:grpSpLocks/>
            </p:cNvGrpSpPr>
            <p:nvPr/>
          </p:nvGrpSpPr>
          <p:grpSpPr bwMode="auto">
            <a:xfrm>
              <a:off x="703" y="2387"/>
              <a:ext cx="2993" cy="318"/>
              <a:chOff x="476" y="1797"/>
              <a:chExt cx="2993" cy="318"/>
            </a:xfrm>
          </p:grpSpPr>
          <p:sp>
            <p:nvSpPr>
              <p:cNvPr id="59430" name="Rectangle 58"/>
              <p:cNvSpPr>
                <a:spLocks noChangeArrowheads="1"/>
              </p:cNvSpPr>
              <p:nvPr/>
            </p:nvSpPr>
            <p:spPr bwMode="auto">
              <a:xfrm>
                <a:off x="521" y="1797"/>
                <a:ext cx="2903" cy="31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r>
                  <a:rPr lang="en-US" sz="1200"/>
                  <a:t>Data</a:t>
                </a:r>
              </a:p>
            </p:txBody>
          </p:sp>
          <p:grpSp>
            <p:nvGrpSpPr>
              <p:cNvPr id="59431" name="Group 59"/>
              <p:cNvGrpSpPr>
                <a:grpSpLocks/>
              </p:cNvGrpSpPr>
              <p:nvPr/>
            </p:nvGrpSpPr>
            <p:grpSpPr bwMode="auto">
              <a:xfrm>
                <a:off x="521" y="1798"/>
                <a:ext cx="2903" cy="136"/>
                <a:chOff x="1383" y="3249"/>
                <a:chExt cx="2903" cy="136"/>
              </a:xfrm>
            </p:grpSpPr>
            <p:sp>
              <p:nvSpPr>
                <p:cNvPr id="59438" name="Line 60"/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39" name="Line 61"/>
                <p:cNvSpPr>
                  <a:spLocks noChangeShapeType="1"/>
                </p:cNvSpPr>
                <p:nvPr/>
              </p:nvSpPr>
              <p:spPr bwMode="auto">
                <a:xfrm>
                  <a:off x="1383" y="3249"/>
                  <a:ext cx="290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40" name="Line 62"/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59432" name="Group 63"/>
              <p:cNvGrpSpPr>
                <a:grpSpLocks/>
              </p:cNvGrpSpPr>
              <p:nvPr/>
            </p:nvGrpSpPr>
            <p:grpSpPr bwMode="auto">
              <a:xfrm flipV="1">
                <a:off x="521" y="1979"/>
                <a:ext cx="2903" cy="136"/>
                <a:chOff x="1383" y="3249"/>
                <a:chExt cx="2903" cy="136"/>
              </a:xfrm>
            </p:grpSpPr>
            <p:sp>
              <p:nvSpPr>
                <p:cNvPr id="59435" name="Line 64"/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36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1383" y="3249"/>
                  <a:ext cx="2903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59437" name="Line 66"/>
                <p:cNvSpPr>
                  <a:spLocks noChangeShapeType="1"/>
                </p:cNvSpPr>
                <p:nvPr/>
              </p:nvSpPr>
              <p:spPr bwMode="auto">
                <a:xfrm>
                  <a:off x="4286" y="3249"/>
                  <a:ext cx="0" cy="1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59433" name="AutoShape 67"/>
              <p:cNvSpPr>
                <a:spLocks noChangeArrowheads="1"/>
              </p:cNvSpPr>
              <p:nvPr/>
            </p:nvSpPr>
            <p:spPr bwMode="auto">
              <a:xfrm>
                <a:off x="476" y="1934"/>
                <a:ext cx="90" cy="45"/>
              </a:xfrm>
              <a:prstGeom prst="flowChartPunchedTap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59434" name="AutoShape 68"/>
              <p:cNvSpPr>
                <a:spLocks noChangeArrowheads="1"/>
              </p:cNvSpPr>
              <p:nvPr/>
            </p:nvSpPr>
            <p:spPr bwMode="auto">
              <a:xfrm>
                <a:off x="3379" y="1934"/>
                <a:ext cx="90" cy="45"/>
              </a:xfrm>
              <a:prstGeom prst="flowChartPunchedTap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59421" name="Rectangle 69"/>
            <p:cNvSpPr>
              <a:spLocks noChangeArrowheads="1"/>
            </p:cNvSpPr>
            <p:nvPr/>
          </p:nvSpPr>
          <p:spPr bwMode="auto">
            <a:xfrm>
              <a:off x="748" y="1978"/>
              <a:ext cx="290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Options</a:t>
              </a:r>
            </a:p>
          </p:txBody>
        </p:sp>
        <p:sp>
          <p:nvSpPr>
            <p:cNvPr id="59422" name="Rectangle 70"/>
            <p:cNvSpPr>
              <a:spLocks noChangeArrowheads="1"/>
            </p:cNvSpPr>
            <p:nvPr/>
          </p:nvSpPr>
          <p:spPr bwMode="auto">
            <a:xfrm>
              <a:off x="748" y="2114"/>
              <a:ext cx="1451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Source port</a:t>
              </a:r>
            </a:p>
          </p:txBody>
        </p:sp>
        <p:sp>
          <p:nvSpPr>
            <p:cNvPr id="59423" name="Rectangle 71"/>
            <p:cNvSpPr>
              <a:spLocks noChangeArrowheads="1"/>
            </p:cNvSpPr>
            <p:nvPr/>
          </p:nvSpPr>
          <p:spPr bwMode="auto">
            <a:xfrm>
              <a:off x="2200" y="2114"/>
              <a:ext cx="1451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Destination port</a:t>
              </a:r>
            </a:p>
          </p:txBody>
        </p:sp>
        <p:sp>
          <p:nvSpPr>
            <p:cNvPr id="59424" name="AutoShape 72"/>
            <p:cNvSpPr>
              <a:spLocks/>
            </p:cNvSpPr>
            <p:nvPr/>
          </p:nvSpPr>
          <p:spPr bwMode="auto">
            <a:xfrm>
              <a:off x="3696" y="1298"/>
              <a:ext cx="182" cy="816"/>
            </a:xfrm>
            <a:prstGeom prst="rightBrace">
              <a:avLst>
                <a:gd name="adj1" fmla="val 3736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25" name="AutoShape 73"/>
            <p:cNvSpPr>
              <a:spLocks/>
            </p:cNvSpPr>
            <p:nvPr/>
          </p:nvSpPr>
          <p:spPr bwMode="auto">
            <a:xfrm>
              <a:off x="3696" y="2114"/>
              <a:ext cx="182" cy="273"/>
            </a:xfrm>
            <a:prstGeom prst="rightBrace">
              <a:avLst>
                <a:gd name="adj1" fmla="val 12500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26" name="Text Box 74"/>
            <p:cNvSpPr txBox="1">
              <a:spLocks noChangeArrowheads="1"/>
            </p:cNvSpPr>
            <p:nvPr/>
          </p:nvSpPr>
          <p:spPr bwMode="auto">
            <a:xfrm>
              <a:off x="3923" y="1615"/>
              <a:ext cx="73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IP header</a:t>
              </a:r>
            </a:p>
          </p:txBody>
        </p:sp>
        <p:sp>
          <p:nvSpPr>
            <p:cNvPr id="59427" name="Text Box 75"/>
            <p:cNvSpPr txBox="1">
              <a:spLocks noChangeArrowheads="1"/>
            </p:cNvSpPr>
            <p:nvPr/>
          </p:nvSpPr>
          <p:spPr bwMode="auto">
            <a:xfrm>
              <a:off x="3878" y="2115"/>
              <a:ext cx="87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/>
                <a:t>UDP header</a:t>
              </a:r>
            </a:p>
          </p:txBody>
        </p:sp>
        <p:sp>
          <p:nvSpPr>
            <p:cNvPr id="59428" name="Rectangle 76"/>
            <p:cNvSpPr>
              <a:spLocks noChangeArrowheads="1"/>
            </p:cNvSpPr>
            <p:nvPr/>
          </p:nvSpPr>
          <p:spPr bwMode="auto">
            <a:xfrm>
              <a:off x="748" y="2251"/>
              <a:ext cx="1451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Packet length</a:t>
              </a:r>
            </a:p>
          </p:txBody>
        </p:sp>
        <p:sp>
          <p:nvSpPr>
            <p:cNvPr id="59429" name="Rectangle 77"/>
            <p:cNvSpPr>
              <a:spLocks noChangeArrowheads="1"/>
            </p:cNvSpPr>
            <p:nvPr/>
          </p:nvSpPr>
          <p:spPr bwMode="auto">
            <a:xfrm>
              <a:off x="2200" y="2251"/>
              <a:ext cx="1451" cy="13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Checksum</a:t>
              </a:r>
            </a:p>
          </p:txBody>
        </p:sp>
      </p:grpSp>
      <p:sp>
        <p:nvSpPr>
          <p:cNvPr id="846926" name="Oval 78"/>
          <p:cNvSpPr>
            <a:spLocks noChangeArrowheads="1"/>
          </p:cNvSpPr>
          <p:nvPr/>
        </p:nvSpPr>
        <p:spPr bwMode="auto">
          <a:xfrm>
            <a:off x="1835150" y="2063750"/>
            <a:ext cx="4968875" cy="360363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6927" name="Oval 79"/>
          <p:cNvSpPr>
            <a:spLocks noChangeArrowheads="1"/>
          </p:cNvSpPr>
          <p:nvPr/>
        </p:nvSpPr>
        <p:spPr bwMode="auto">
          <a:xfrm>
            <a:off x="4067175" y="2495550"/>
            <a:ext cx="2736850" cy="360363"/>
          </a:xfrm>
          <a:prstGeom prst="ellips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6928" name="Text Box 80"/>
          <p:cNvSpPr txBox="1">
            <a:spLocks noChangeArrowheads="1"/>
          </p:cNvSpPr>
          <p:nvPr/>
        </p:nvSpPr>
        <p:spPr bwMode="auto">
          <a:xfrm>
            <a:off x="539750" y="2727325"/>
            <a:ext cx="2660650" cy="650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Used for demultiplexing:</a:t>
            </a:r>
          </a:p>
          <a:p>
            <a:r>
              <a:rPr lang="en-US"/>
              <a:t>service address</a:t>
            </a:r>
          </a:p>
        </p:txBody>
      </p:sp>
      <p:sp>
        <p:nvSpPr>
          <p:cNvPr id="846929" name="Line 81"/>
          <p:cNvSpPr>
            <a:spLocks noChangeShapeType="1"/>
          </p:cNvSpPr>
          <p:nvPr/>
        </p:nvSpPr>
        <p:spPr bwMode="auto">
          <a:xfrm flipV="1">
            <a:off x="2771775" y="2352675"/>
            <a:ext cx="792163" cy="4318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46930" name="Line 82"/>
          <p:cNvSpPr>
            <a:spLocks noChangeShapeType="1"/>
          </p:cNvSpPr>
          <p:nvPr/>
        </p:nvSpPr>
        <p:spPr bwMode="auto">
          <a:xfrm flipV="1">
            <a:off x="3059113" y="2711450"/>
            <a:ext cx="1657350" cy="217488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3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46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46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6926" grpId="0" animBg="1"/>
      <p:bldP spid="846927" grpId="0" animBg="1"/>
      <p:bldP spid="846928" grpId="0" animBg="1"/>
      <p:bldP spid="846929" grpId="0" animBg="1"/>
      <p:bldP spid="8469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UDP: Message Format – Checksum</a:t>
            </a:r>
            <a:endParaRPr lang="en-US" sz="320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/>
              <a:t>Purpose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Error detection (header and data)</a:t>
            </a:r>
          </a:p>
          <a:p>
            <a:pPr lvl="1"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/>
              <a:t>UDP checksum includes</a:t>
            </a:r>
          </a:p>
          <a:p>
            <a:pPr marL="914400" lvl="1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000" dirty="0"/>
              <a:t>UDP header (checksum field initially set to 0)</a:t>
            </a:r>
          </a:p>
          <a:p>
            <a:pPr marL="914400" lvl="1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000" dirty="0"/>
              <a:t>Data</a:t>
            </a:r>
          </a:p>
          <a:p>
            <a:pPr marL="914400" lvl="1" indent="-457200" eaLnBrk="1" hangingPunct="1">
              <a:lnSpc>
                <a:spcPct val="80000"/>
              </a:lnSpc>
              <a:buFont typeface="+mj-lt"/>
              <a:buAutoNum type="arabicPeriod"/>
            </a:pPr>
            <a:r>
              <a:rPr lang="en-US" sz="2000" dirty="0" err="1"/>
              <a:t>Pseudoheader</a:t>
            </a:r>
            <a:endParaRPr lang="en-US" sz="2000" dirty="0"/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800" dirty="0"/>
              <a:t>Part of IP header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700" dirty="0"/>
              <a:t>source IP address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700" dirty="0"/>
              <a:t>destination IP address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700" dirty="0"/>
              <a:t>Protocol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700" dirty="0"/>
              <a:t>length of (UDP) data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800" dirty="0"/>
              <a:t>Allows to detect </a:t>
            </a:r>
            <a:r>
              <a:rPr lang="en-US" sz="1800" dirty="0" err="1"/>
              <a:t>misdelivered</a:t>
            </a:r>
            <a:r>
              <a:rPr lang="en-US" sz="1800" dirty="0"/>
              <a:t> UDP messages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endParaRPr lang="en-US" sz="18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400" dirty="0"/>
              <a:t>Use of checksum optional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i.e., if checksum contains only "0"s, it is not used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800" dirty="0"/>
              <a:t>Transmit 0xFFFF if calculated checksum is 0</a:t>
            </a:r>
          </a:p>
        </p:txBody>
      </p:sp>
      <p:grpSp>
        <p:nvGrpSpPr>
          <p:cNvPr id="61444" name="Group 4"/>
          <p:cNvGrpSpPr>
            <a:grpSpLocks/>
          </p:cNvGrpSpPr>
          <p:nvPr/>
        </p:nvGrpSpPr>
        <p:grpSpPr bwMode="auto">
          <a:xfrm>
            <a:off x="4343400" y="3124200"/>
            <a:ext cx="4610100" cy="863600"/>
            <a:chOff x="521" y="981"/>
            <a:chExt cx="2904" cy="544"/>
          </a:xfrm>
        </p:grpSpPr>
        <p:grpSp>
          <p:nvGrpSpPr>
            <p:cNvPr id="61445" name="Group 5"/>
            <p:cNvGrpSpPr>
              <a:grpSpLocks/>
            </p:cNvGrpSpPr>
            <p:nvPr/>
          </p:nvGrpSpPr>
          <p:grpSpPr bwMode="auto">
            <a:xfrm>
              <a:off x="521" y="981"/>
              <a:ext cx="2903" cy="91"/>
              <a:chOff x="1066" y="2931"/>
              <a:chExt cx="2903" cy="91"/>
            </a:xfrm>
          </p:grpSpPr>
          <p:sp>
            <p:nvSpPr>
              <p:cNvPr id="61451" name="Line 6"/>
              <p:cNvSpPr>
                <a:spLocks noChangeShapeType="1"/>
              </p:cNvSpPr>
              <p:nvPr/>
            </p:nvSpPr>
            <p:spPr bwMode="auto">
              <a:xfrm flipV="1">
                <a:off x="1066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2" name="Line 7"/>
              <p:cNvSpPr>
                <a:spLocks noChangeShapeType="1"/>
              </p:cNvSpPr>
              <p:nvPr/>
            </p:nvSpPr>
            <p:spPr bwMode="auto">
              <a:xfrm flipV="1">
                <a:off x="115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3" name="Line 8"/>
              <p:cNvSpPr>
                <a:spLocks noChangeShapeType="1"/>
              </p:cNvSpPr>
              <p:nvPr/>
            </p:nvSpPr>
            <p:spPr bwMode="auto">
              <a:xfrm flipV="1">
                <a:off x="124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4" name="Line 9"/>
              <p:cNvSpPr>
                <a:spLocks noChangeShapeType="1"/>
              </p:cNvSpPr>
              <p:nvPr/>
            </p:nvSpPr>
            <p:spPr bwMode="auto">
              <a:xfrm flipV="1">
                <a:off x="133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5" name="Line 10"/>
              <p:cNvSpPr>
                <a:spLocks noChangeShapeType="1"/>
              </p:cNvSpPr>
              <p:nvPr/>
            </p:nvSpPr>
            <p:spPr bwMode="auto">
              <a:xfrm flipV="1">
                <a:off x="142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6" name="Line 11"/>
              <p:cNvSpPr>
                <a:spLocks noChangeShapeType="1"/>
              </p:cNvSpPr>
              <p:nvPr/>
            </p:nvSpPr>
            <p:spPr bwMode="auto">
              <a:xfrm flipV="1">
                <a:off x="151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7" name="Line 12"/>
              <p:cNvSpPr>
                <a:spLocks noChangeShapeType="1"/>
              </p:cNvSpPr>
              <p:nvPr/>
            </p:nvSpPr>
            <p:spPr bwMode="auto">
              <a:xfrm flipV="1">
                <a:off x="161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8" name="Line 13"/>
              <p:cNvSpPr>
                <a:spLocks noChangeShapeType="1"/>
              </p:cNvSpPr>
              <p:nvPr/>
            </p:nvSpPr>
            <p:spPr bwMode="auto">
              <a:xfrm flipV="1">
                <a:off x="1792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59" name="Line 14"/>
              <p:cNvSpPr>
                <a:spLocks noChangeShapeType="1"/>
              </p:cNvSpPr>
              <p:nvPr/>
            </p:nvSpPr>
            <p:spPr bwMode="auto">
              <a:xfrm flipV="1">
                <a:off x="170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0" name="Line 15"/>
              <p:cNvSpPr>
                <a:spLocks noChangeShapeType="1"/>
              </p:cNvSpPr>
              <p:nvPr/>
            </p:nvSpPr>
            <p:spPr bwMode="auto">
              <a:xfrm flipV="1">
                <a:off x="188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1" name="Line 16"/>
              <p:cNvSpPr>
                <a:spLocks noChangeShapeType="1"/>
              </p:cNvSpPr>
              <p:nvPr/>
            </p:nvSpPr>
            <p:spPr bwMode="auto">
              <a:xfrm flipV="1">
                <a:off x="197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2" name="Line 17"/>
              <p:cNvSpPr>
                <a:spLocks noChangeShapeType="1"/>
              </p:cNvSpPr>
              <p:nvPr/>
            </p:nvSpPr>
            <p:spPr bwMode="auto">
              <a:xfrm flipV="1">
                <a:off x="206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3" name="Line 18"/>
              <p:cNvSpPr>
                <a:spLocks noChangeShapeType="1"/>
              </p:cNvSpPr>
              <p:nvPr/>
            </p:nvSpPr>
            <p:spPr bwMode="auto">
              <a:xfrm flipV="1">
                <a:off x="2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4" name="Line 19"/>
              <p:cNvSpPr>
                <a:spLocks noChangeShapeType="1"/>
              </p:cNvSpPr>
              <p:nvPr/>
            </p:nvSpPr>
            <p:spPr bwMode="auto">
              <a:xfrm flipV="1">
                <a:off x="224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5" name="Line 20"/>
              <p:cNvSpPr>
                <a:spLocks noChangeShapeType="1"/>
              </p:cNvSpPr>
              <p:nvPr/>
            </p:nvSpPr>
            <p:spPr bwMode="auto">
              <a:xfrm flipV="1">
                <a:off x="2517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6" name="Line 21"/>
              <p:cNvSpPr>
                <a:spLocks noChangeShapeType="1"/>
              </p:cNvSpPr>
              <p:nvPr/>
            </p:nvSpPr>
            <p:spPr bwMode="auto">
              <a:xfrm flipV="1">
                <a:off x="2426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7" name="Line 22"/>
              <p:cNvSpPr>
                <a:spLocks noChangeShapeType="1"/>
              </p:cNvSpPr>
              <p:nvPr/>
            </p:nvSpPr>
            <p:spPr bwMode="auto">
              <a:xfrm flipV="1">
                <a:off x="233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8" name="Line 23"/>
              <p:cNvSpPr>
                <a:spLocks noChangeShapeType="1"/>
              </p:cNvSpPr>
              <p:nvPr/>
            </p:nvSpPr>
            <p:spPr bwMode="auto">
              <a:xfrm flipV="1">
                <a:off x="260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69" name="Line 24"/>
              <p:cNvSpPr>
                <a:spLocks noChangeShapeType="1"/>
              </p:cNvSpPr>
              <p:nvPr/>
            </p:nvSpPr>
            <p:spPr bwMode="auto">
              <a:xfrm flipV="1">
                <a:off x="269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0" name="Line 25"/>
              <p:cNvSpPr>
                <a:spLocks noChangeShapeType="1"/>
              </p:cNvSpPr>
              <p:nvPr/>
            </p:nvSpPr>
            <p:spPr bwMode="auto">
              <a:xfrm flipV="1">
                <a:off x="2788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1" name="Line 26"/>
              <p:cNvSpPr>
                <a:spLocks noChangeShapeType="1"/>
              </p:cNvSpPr>
              <p:nvPr/>
            </p:nvSpPr>
            <p:spPr bwMode="auto">
              <a:xfrm flipV="1">
                <a:off x="2880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2" name="Line 27"/>
              <p:cNvSpPr>
                <a:spLocks noChangeShapeType="1"/>
              </p:cNvSpPr>
              <p:nvPr/>
            </p:nvSpPr>
            <p:spPr bwMode="auto">
              <a:xfrm flipV="1">
                <a:off x="3243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3" name="Line 28"/>
              <p:cNvSpPr>
                <a:spLocks noChangeShapeType="1"/>
              </p:cNvSpPr>
              <p:nvPr/>
            </p:nvSpPr>
            <p:spPr bwMode="auto">
              <a:xfrm flipV="1">
                <a:off x="3061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4" name="Line 29"/>
              <p:cNvSpPr>
                <a:spLocks noChangeShapeType="1"/>
              </p:cNvSpPr>
              <p:nvPr/>
            </p:nvSpPr>
            <p:spPr bwMode="auto">
              <a:xfrm flipV="1">
                <a:off x="315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5" name="Line 30"/>
              <p:cNvSpPr>
                <a:spLocks noChangeShapeType="1"/>
              </p:cNvSpPr>
              <p:nvPr/>
            </p:nvSpPr>
            <p:spPr bwMode="auto">
              <a:xfrm flipV="1">
                <a:off x="2971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6" name="Line 31"/>
              <p:cNvSpPr>
                <a:spLocks noChangeShapeType="1"/>
              </p:cNvSpPr>
              <p:nvPr/>
            </p:nvSpPr>
            <p:spPr bwMode="auto">
              <a:xfrm flipV="1">
                <a:off x="333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7" name="Line 32"/>
              <p:cNvSpPr>
                <a:spLocks noChangeShapeType="1"/>
              </p:cNvSpPr>
              <p:nvPr/>
            </p:nvSpPr>
            <p:spPr bwMode="auto">
              <a:xfrm flipV="1">
                <a:off x="3423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8" name="Line 33"/>
              <p:cNvSpPr>
                <a:spLocks noChangeShapeType="1"/>
              </p:cNvSpPr>
              <p:nvPr/>
            </p:nvSpPr>
            <p:spPr bwMode="auto">
              <a:xfrm flipV="1">
                <a:off x="3515" y="2977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79" name="Line 34"/>
              <p:cNvSpPr>
                <a:spLocks noChangeShapeType="1"/>
              </p:cNvSpPr>
              <p:nvPr/>
            </p:nvSpPr>
            <p:spPr bwMode="auto">
              <a:xfrm flipV="1">
                <a:off x="3969" y="2931"/>
                <a:ext cx="0" cy="9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80" name="Line 35"/>
              <p:cNvSpPr>
                <a:spLocks noChangeShapeType="1"/>
              </p:cNvSpPr>
              <p:nvPr/>
            </p:nvSpPr>
            <p:spPr bwMode="auto">
              <a:xfrm>
                <a:off x="1066" y="3022"/>
                <a:ext cx="2903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81" name="Line 36"/>
              <p:cNvSpPr>
                <a:spLocks noChangeShapeType="1"/>
              </p:cNvSpPr>
              <p:nvPr/>
            </p:nvSpPr>
            <p:spPr bwMode="auto">
              <a:xfrm flipV="1">
                <a:off x="3606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82" name="Line 37"/>
              <p:cNvSpPr>
                <a:spLocks noChangeShapeType="1"/>
              </p:cNvSpPr>
              <p:nvPr/>
            </p:nvSpPr>
            <p:spPr bwMode="auto">
              <a:xfrm flipV="1">
                <a:off x="3787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83" name="Line 38"/>
              <p:cNvSpPr>
                <a:spLocks noChangeShapeType="1"/>
              </p:cNvSpPr>
              <p:nvPr/>
            </p:nvSpPr>
            <p:spPr bwMode="auto">
              <a:xfrm flipV="1">
                <a:off x="3879" y="2976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61484" name="Line 39"/>
              <p:cNvSpPr>
                <a:spLocks noChangeShapeType="1"/>
              </p:cNvSpPr>
              <p:nvPr/>
            </p:nvSpPr>
            <p:spPr bwMode="auto">
              <a:xfrm flipV="1">
                <a:off x="3697" y="2975"/>
                <a:ext cx="0" cy="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1446" name="Rectangle 40"/>
            <p:cNvSpPr>
              <a:spLocks noChangeArrowheads="1"/>
            </p:cNvSpPr>
            <p:nvPr/>
          </p:nvSpPr>
          <p:spPr bwMode="auto">
            <a:xfrm>
              <a:off x="521" y="1253"/>
              <a:ext cx="2903" cy="137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Destination Address</a:t>
              </a:r>
            </a:p>
          </p:txBody>
        </p:sp>
        <p:sp>
          <p:nvSpPr>
            <p:cNvPr id="61447" name="Rectangle 41"/>
            <p:cNvSpPr>
              <a:spLocks noChangeArrowheads="1"/>
            </p:cNvSpPr>
            <p:nvPr/>
          </p:nvSpPr>
          <p:spPr bwMode="auto">
            <a:xfrm>
              <a:off x="521" y="1117"/>
              <a:ext cx="2903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Source address</a:t>
              </a:r>
            </a:p>
          </p:txBody>
        </p:sp>
        <p:sp>
          <p:nvSpPr>
            <p:cNvPr id="61448" name="Rectangle 42"/>
            <p:cNvSpPr>
              <a:spLocks noChangeArrowheads="1"/>
            </p:cNvSpPr>
            <p:nvPr/>
          </p:nvSpPr>
          <p:spPr bwMode="auto">
            <a:xfrm>
              <a:off x="522" y="1389"/>
              <a:ext cx="726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00000000</a:t>
              </a:r>
            </a:p>
          </p:txBody>
        </p:sp>
        <p:sp>
          <p:nvSpPr>
            <p:cNvPr id="61449" name="Rectangle 43"/>
            <p:cNvSpPr>
              <a:spLocks noChangeArrowheads="1"/>
            </p:cNvSpPr>
            <p:nvPr/>
          </p:nvSpPr>
          <p:spPr bwMode="auto">
            <a:xfrm>
              <a:off x="1248" y="1389"/>
              <a:ext cx="726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Protocol=17</a:t>
              </a:r>
            </a:p>
          </p:txBody>
        </p:sp>
        <p:sp>
          <p:nvSpPr>
            <p:cNvPr id="61450" name="Rectangle 44"/>
            <p:cNvSpPr>
              <a:spLocks noChangeArrowheads="1"/>
            </p:cNvSpPr>
            <p:nvPr/>
          </p:nvSpPr>
          <p:spPr bwMode="auto">
            <a:xfrm>
              <a:off x="1973" y="1389"/>
              <a:ext cx="1452" cy="136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UDP segment length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87257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UDP: Ranges of Application</a:t>
            </a:r>
            <a:endParaRPr lang="en-US" sz="3200"/>
          </a:p>
        </p:txBody>
      </p:sp>
      <p:sp>
        <p:nvSpPr>
          <p:cNvPr id="8704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dirty="0"/>
              <a:t>Suitable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For simple client-server interactions, i.e. typically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1 request packet from client to server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1 response packet from server to client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When delay is worse than packet loss and duplication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Video conferencing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IP telephony</a:t>
            </a:r>
          </a:p>
          <a:p>
            <a:pPr lvl="2" eaLnBrk="1" hangingPunct="1">
              <a:lnSpc>
                <a:spcPct val="80000"/>
              </a:lnSpc>
              <a:buFontTx/>
              <a:buChar char="•"/>
            </a:pPr>
            <a:r>
              <a:rPr lang="en-US" sz="1600" dirty="0"/>
              <a:t>Gaming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endParaRPr lang="en-US" sz="2000" dirty="0"/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en-US" sz="2000" dirty="0"/>
              <a:t>Used by e.g.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DNS:	Domain Name Service ¹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NTP:	Network Time Protocol ¹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SNMP: 	Simple Network Management Protocol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BOOTP:	Bootstrap protocol</a:t>
            </a:r>
          </a:p>
          <a:p>
            <a:pPr lvl="1" eaLnBrk="1" hangingPunct="1">
              <a:lnSpc>
                <a:spcPct val="80000"/>
              </a:lnSpc>
            </a:pPr>
            <a:endParaRPr lang="en-US" sz="800" dirty="0"/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TFTP: 	Trivial File Transfer Protocol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NFS: 	Network File System ¹</a:t>
            </a:r>
          </a:p>
          <a:p>
            <a:pPr lvl="4" eaLnBrk="1" hangingPunct="1">
              <a:lnSpc>
                <a:spcPct val="80000"/>
              </a:lnSpc>
            </a:pPr>
            <a:endParaRPr lang="en-US" sz="600" dirty="0"/>
          </a:p>
          <a:p>
            <a:pPr lvl="1" eaLnBrk="1" hangingPunct="1">
              <a:lnSpc>
                <a:spcPct val="80000"/>
              </a:lnSpc>
            </a:pPr>
            <a:r>
              <a:rPr lang="en-US" sz="1800" dirty="0"/>
              <a:t>RTP:	Real-time Transport Protocol ¹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US" sz="1800" dirty="0"/>
          </a:p>
          <a:p>
            <a:pPr lvl="1" eaLnBrk="1" hangingPunct="1">
              <a:lnSpc>
                <a:spcPct val="80000"/>
              </a:lnSpc>
              <a:buFontTx/>
              <a:buNone/>
            </a:pPr>
            <a:r>
              <a:rPr lang="en-US" sz="1800" dirty="0"/>
              <a:t> ¹	can also be used with TCP</a:t>
            </a:r>
          </a:p>
        </p:txBody>
      </p:sp>
    </p:spTree>
    <p:extLst>
      <p:ext uri="{BB962C8B-B14F-4D97-AF65-F5344CB8AC3E}">
        <p14:creationId xmlns:p14="http://schemas.microsoft.com/office/powerpoint/2010/main" val="592207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0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03" grpId="0" build="p"/>
    </p:bldLst>
  </p:timing>
</p:sld>
</file>

<file path=ppt/theme/theme1.xml><?xml version="1.0" encoding="utf-8"?>
<a:theme xmlns:a="http://schemas.openxmlformats.org/drawingml/2006/main" name="1_paalh">
  <a:themeElements>
    <a:clrScheme name="1_paalh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1_paalh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>
            <a:lumMod val="40000"/>
            <a:lumOff val="6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32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Eurostile"/>
            <a:cs typeface="Eurostile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solidFill>
          <a:schemeClr val="bg1"/>
        </a:solidFill>
        <a:ln>
          <a:noFill/>
        </a:ln>
        <a:effectLst/>
      </a:spPr>
      <a:bodyPr wrap="none" rtlCol="0">
        <a:spAutoFit/>
      </a:bodyPr>
      <a:lstStyle>
        <a:defPPr>
          <a:defRPr dirty="0" smtClean="0">
            <a:latin typeface="Eurostile"/>
            <a:cs typeface="Eurostile"/>
          </a:defRPr>
        </a:defPPr>
      </a:lstStyle>
    </a:txDef>
  </a:objectDefaults>
  <a:extraClrSchemeLst>
    <a:extraClrScheme>
      <a:clrScheme name="1_paalh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aalh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aalh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discuss.pptx</Template>
  <TotalTime>8596</TotalTime>
  <Words>1016</Words>
  <Application>Microsoft Macintosh PowerPoint</Application>
  <PresentationFormat>On-screen Show (4:3)</PresentationFormat>
  <Paragraphs>325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Comic Sans MS</vt:lpstr>
      <vt:lpstr>Eurostile</vt:lpstr>
      <vt:lpstr>Tahoma</vt:lpstr>
      <vt:lpstr>Times New Roman</vt:lpstr>
      <vt:lpstr>Wingdings</vt:lpstr>
      <vt:lpstr>1_paalh</vt:lpstr>
      <vt:lpstr>Transport Protocols in the Internet</vt:lpstr>
      <vt:lpstr>Transport Layer Function</vt:lpstr>
      <vt:lpstr>Transport Service</vt:lpstr>
      <vt:lpstr>Transport Layer Function</vt:lpstr>
      <vt:lpstr>Congestion and Flow Control</vt:lpstr>
      <vt:lpstr>Transport Layer Function</vt:lpstr>
      <vt:lpstr>Transport Service: Terminology</vt:lpstr>
      <vt:lpstr>Internet terminology</vt:lpstr>
      <vt:lpstr>Transport Protocols</vt:lpstr>
      <vt:lpstr>UDP - User Datagram Protocol</vt:lpstr>
      <vt:lpstr>UDP: Message Format</vt:lpstr>
      <vt:lpstr>UDP: Message Format – Checksum</vt:lpstr>
      <vt:lpstr>UDP: Ranges of Application</vt:lpstr>
    </vt:vector>
  </TitlesOfParts>
  <Manager/>
  <Company>UNIK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</dc:title>
  <dc:subject/>
  <dc:creator>Carsten Griwodz</dc:creator>
  <cp:keywords/>
  <dc:description/>
  <cp:lastModifiedBy>Carsten Griwodz</cp:lastModifiedBy>
  <cp:revision>1627</cp:revision>
  <cp:lastPrinted>2024-04-08T05:48:06Z</cp:lastPrinted>
  <dcterms:created xsi:type="dcterms:W3CDTF">2003-03-06T08:24:12Z</dcterms:created>
  <dcterms:modified xsi:type="dcterms:W3CDTF">2024-04-08T05:48:08Z</dcterms:modified>
  <cp:category/>
</cp:coreProperties>
</file>