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39"/>
  </p:notesMasterIdLst>
  <p:handoutMasterIdLst>
    <p:handoutMasterId r:id="rId40"/>
  </p:handoutMasterIdLst>
  <p:sldIdLst>
    <p:sldId id="777" r:id="rId2"/>
    <p:sldId id="747" r:id="rId3"/>
    <p:sldId id="748" r:id="rId4"/>
    <p:sldId id="749" r:id="rId5"/>
    <p:sldId id="779" r:id="rId6"/>
    <p:sldId id="763" r:id="rId7"/>
    <p:sldId id="782" r:id="rId8"/>
    <p:sldId id="783" r:id="rId9"/>
    <p:sldId id="784" r:id="rId10"/>
    <p:sldId id="299" r:id="rId11"/>
    <p:sldId id="300" r:id="rId12"/>
    <p:sldId id="755" r:id="rId13"/>
    <p:sldId id="774" r:id="rId14"/>
    <p:sldId id="753" r:id="rId15"/>
    <p:sldId id="773" r:id="rId16"/>
    <p:sldId id="756" r:id="rId17"/>
    <p:sldId id="757" r:id="rId18"/>
    <p:sldId id="758" r:id="rId19"/>
    <p:sldId id="772" r:id="rId20"/>
    <p:sldId id="769" r:id="rId21"/>
    <p:sldId id="798" r:id="rId22"/>
    <p:sldId id="796" r:id="rId23"/>
    <p:sldId id="803" r:id="rId24"/>
    <p:sldId id="801" r:id="rId25"/>
    <p:sldId id="797" r:id="rId26"/>
    <p:sldId id="800" r:id="rId27"/>
    <p:sldId id="802" r:id="rId28"/>
    <p:sldId id="786" r:id="rId29"/>
    <p:sldId id="787" r:id="rId30"/>
    <p:sldId id="788" r:id="rId31"/>
    <p:sldId id="789" r:id="rId32"/>
    <p:sldId id="790" r:id="rId33"/>
    <p:sldId id="791" r:id="rId34"/>
    <p:sldId id="793" r:id="rId35"/>
    <p:sldId id="794" r:id="rId36"/>
    <p:sldId id="792" r:id="rId37"/>
    <p:sldId id="795" r:id="rId38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777"/>
            <p14:sldId id="747"/>
            <p14:sldId id="748"/>
            <p14:sldId id="749"/>
            <p14:sldId id="779"/>
            <p14:sldId id="763"/>
            <p14:sldId id="782"/>
            <p14:sldId id="783"/>
          </p14:sldIdLst>
        </p14:section>
        <p14:section name="TCP CC" id="{8B54B4AF-A170-B04E-A853-43BF722ABDCC}">
          <p14:sldIdLst>
            <p14:sldId id="784"/>
            <p14:sldId id="299"/>
            <p14:sldId id="300"/>
            <p14:sldId id="755"/>
            <p14:sldId id="774"/>
            <p14:sldId id="753"/>
            <p14:sldId id="773"/>
            <p14:sldId id="756"/>
            <p14:sldId id="757"/>
            <p14:sldId id="758"/>
            <p14:sldId id="772"/>
            <p14:sldId id="769"/>
          </p14:sldIdLst>
        </p14:section>
        <p14:section name="CUBIC" id="{F1483B08-1832-C644-9D2A-47E4B7C8A6EE}">
          <p14:sldIdLst>
            <p14:sldId id="798"/>
            <p14:sldId id="796"/>
            <p14:sldId id="803"/>
            <p14:sldId id="801"/>
            <p14:sldId id="797"/>
            <p14:sldId id="800"/>
            <p14:sldId id="802"/>
          </p14:sldIdLst>
        </p14:section>
        <p14:section name="QUIC" id="{E00728D5-3DB4-D144-830D-B4E80FA45501}">
          <p14:sldIdLst>
            <p14:sldId id="786"/>
            <p14:sldId id="787"/>
            <p14:sldId id="788"/>
            <p14:sldId id="789"/>
            <p14:sldId id="790"/>
            <p14:sldId id="791"/>
            <p14:sldId id="793"/>
            <p14:sldId id="794"/>
            <p14:sldId id="792"/>
            <p14:sldId id="79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00FDFF"/>
    <a:srgbClr val="76D6FF"/>
    <a:srgbClr val="806800"/>
    <a:srgbClr val="0432FF"/>
    <a:srgbClr val="FF7E79"/>
    <a:srgbClr val="FF9300"/>
    <a:srgbClr val="FFD579"/>
    <a:srgbClr val="7A81FF"/>
    <a:srgbClr val="00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95"/>
    <p:restoredTop sz="81891" autoAdjust="0"/>
  </p:normalViewPr>
  <p:slideViewPr>
    <p:cSldViewPr snapToGrid="0">
      <p:cViewPr varScale="1">
        <p:scale>
          <a:sx n="121" d="100"/>
          <a:sy n="121" d="100"/>
        </p:scale>
        <p:origin x="129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2733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4C86C0-DCC7-074F-BD7C-2C5DD74EF06D}" type="slidenum">
              <a:rPr lang="en-GB"/>
              <a:pPr/>
              <a:t>2</a:t>
            </a:fld>
            <a:endParaRPr lang="en-GB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DRAW A TOKEN BUCKET!!!</a:t>
            </a:r>
          </a:p>
        </p:txBody>
      </p:sp>
    </p:spTree>
    <p:extLst>
      <p:ext uri="{BB962C8B-B14F-4D97-AF65-F5344CB8AC3E}">
        <p14:creationId xmlns:p14="http://schemas.microsoft.com/office/powerpoint/2010/main" val="39734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ASK QUESTIONS</a:t>
            </a:r>
          </a:p>
          <a:p>
            <a:r>
              <a:rPr lang="en-US" dirty="0"/>
              <a:t>BLACKBOARD !!!!!!!!!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774890-FD30-F34D-9AA7-DCA0C7C45C0B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587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774890-FD30-F34D-9AA7-DCA0C7C45C0B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1118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9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0042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infinite </a:t>
            </a:r>
            <a:r>
              <a:rPr lang="en-US" dirty="0" err="1"/>
              <a:t>ssthresh</a:t>
            </a:r>
            <a:r>
              <a:rPr lang="en-US" dirty="0"/>
              <a:t> – try  to get networking to work with a wide variety of bandwidth: 64 kbps modem in bad phone or countryside houses -&gt; 10 </a:t>
            </a:r>
            <a:r>
              <a:rPr lang="en-US" dirty="0" err="1"/>
              <a:t>GBps</a:t>
            </a:r>
            <a:r>
              <a:rPr lang="en-US" dirty="0"/>
              <a:t> at IFI</a:t>
            </a:r>
          </a:p>
          <a:p>
            <a:r>
              <a:rPr lang="en-US" dirty="0"/>
              <a:t>Get to the right speed quickly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1851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4CB24-9FD9-FB56-8F7E-65EEFCC34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845FFEE-3974-F4AA-6E82-7CB0A944B6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21</a:t>
            </a:fld>
            <a:endParaRPr lang="en-US"/>
          </a:p>
        </p:txBody>
      </p:sp>
      <p:sp>
        <p:nvSpPr>
          <p:cNvPr id="1161218" name="Rectangle 2">
            <a:extLst>
              <a:ext uri="{FF2B5EF4-FFF2-40B4-BE49-F238E27FC236}">
                <a16:creationId xmlns:a16="http://schemas.microsoft.com/office/drawing/2014/main" id="{B2927FF8-532D-5FC2-2155-E5A1BDF0D2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>
            <a:extLst>
              <a:ext uri="{FF2B5EF4-FFF2-40B4-BE49-F238E27FC236}">
                <a16:creationId xmlns:a16="http://schemas.microsoft.com/office/drawing/2014/main" id="{D86DBB1F-5CA4-CCC2-AA5E-5F9C81B179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883123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ADE69-E467-5D4D-2BC9-D3BB59C86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2CDB55F-1CB8-9D3B-FB6F-289C0DC4BE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28</a:t>
            </a:fld>
            <a:endParaRPr lang="en-US"/>
          </a:p>
        </p:txBody>
      </p:sp>
      <p:sp>
        <p:nvSpPr>
          <p:cNvPr id="1161218" name="Rectangle 2">
            <a:extLst>
              <a:ext uri="{FF2B5EF4-FFF2-40B4-BE49-F238E27FC236}">
                <a16:creationId xmlns:a16="http://schemas.microsoft.com/office/drawing/2014/main" id="{B4AE2E18-AC45-81BA-F6DD-2C67E214D4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>
            <a:extLst>
              <a:ext uri="{FF2B5EF4-FFF2-40B4-BE49-F238E27FC236}">
                <a16:creationId xmlns:a16="http://schemas.microsoft.com/office/drawing/2014/main" id="{FA10B37A-B53B-A578-B27B-DCF116DC43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00633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765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580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85825"/>
            <a:ext cx="4343400" cy="5551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85825"/>
            <a:ext cx="4343400" cy="5551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385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1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93" r:id="rId2"/>
    <p:sldLayoutId id="2147483694" r:id="rId3"/>
    <p:sldLayoutId id="2147483695" r:id="rId4"/>
    <p:sldLayoutId id="2147483698" r:id="rId5"/>
    <p:sldLayoutId id="2147483699" r:id="rId6"/>
    <p:sldLayoutId id="2147483700" r:id="rId7"/>
    <p:sldLayoutId id="2147483702" r:id="rId8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4.png"/><Relationship Id="rId7" Type="http://schemas.openxmlformats.org/officeDocument/2006/relationships/oleObject" Target="../embeddings/oleObject4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5.png"/><Relationship Id="rId10" Type="http://schemas.openxmlformats.org/officeDocument/2006/relationships/image" Target="../media/image6.png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4.png"/><Relationship Id="rId7" Type="http://schemas.openxmlformats.org/officeDocument/2006/relationships/oleObject" Target="../embeddings/oleObject4.bin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5.png"/><Relationship Id="rId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5.png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8.png"/><Relationship Id="rId3" Type="http://schemas.openxmlformats.org/officeDocument/2006/relationships/oleObject" Target="../embeddings/oleObject5.bin"/><Relationship Id="rId12" Type="http://schemas.openxmlformats.org/officeDocument/2006/relationships/oleObject" Target="../embeddings/oleObject14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oleObject" Target="../embeddings/oleObject13.bin"/><Relationship Id="rId10" Type="http://schemas.openxmlformats.org/officeDocument/2006/relationships/oleObject" Target="../embeddings/oleObject14.bin"/><Relationship Id="rId4" Type="http://schemas.openxmlformats.org/officeDocument/2006/relationships/image" Target="../media/image4.png"/><Relationship Id="rId9" Type="http://schemas.openxmlformats.org/officeDocument/2006/relationships/image" Target="../media/image5.png"/><Relationship Id="rId14" Type="http://schemas.openxmlformats.org/officeDocument/2006/relationships/image" Target="../media/image8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13.bin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Introduction to</a:t>
            </a:r>
            <a:br>
              <a:rPr lang="en-US" sz="3600" dirty="0">
                <a:latin typeface="Eurostile" panose="020B0504020202050204" pitchFamily="34" charset="77"/>
              </a:rPr>
            </a:br>
            <a:r>
              <a:rPr lang="en-US" sz="3600" dirty="0">
                <a:latin typeface="Eurostile" panose="020B0504020202050204" pitchFamily="34" charset="77"/>
              </a:rPr>
              <a:t>Congestion Control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12509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Congestion</a:t>
            </a:r>
          </a:p>
        </p:txBody>
      </p:sp>
      <p:sp>
        <p:nvSpPr>
          <p:cNvPr id="139776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0" y="885825"/>
            <a:ext cx="5745163" cy="5551488"/>
          </a:xfrm>
        </p:spPr>
        <p:txBody>
          <a:bodyPr/>
          <a:lstStyle/>
          <a:p>
            <a:pPr eaLnBrk="1" hangingPunct="1"/>
            <a:r>
              <a:rPr lang="en-US" sz="2000" b="1" i="1" dirty="0"/>
              <a:t>Traffic</a:t>
            </a:r>
          </a:p>
          <a:p>
            <a:pPr lvl="1" eaLnBrk="1" hangingPunct="1"/>
            <a:r>
              <a:rPr lang="en-US" sz="1800" dirty="0"/>
              <a:t>All traffic from all sources</a:t>
            </a:r>
          </a:p>
          <a:p>
            <a:pPr marL="0" indent="0" eaLnBrk="1" hangingPunct="1">
              <a:buNone/>
            </a:pPr>
            <a:endParaRPr lang="en-US" sz="2000" b="1" i="1" dirty="0"/>
          </a:p>
          <a:p>
            <a:pPr eaLnBrk="1" hangingPunct="1"/>
            <a:r>
              <a:rPr lang="en-US" sz="2000" b="1" i="1" dirty="0"/>
              <a:t>Persistent congestion</a:t>
            </a:r>
          </a:p>
          <a:p>
            <a:pPr lvl="1" eaLnBrk="1" hangingPunct="1"/>
            <a:r>
              <a:rPr lang="en-US" sz="1800" dirty="0"/>
              <a:t>Router stays congested for a long time</a:t>
            </a:r>
          </a:p>
          <a:p>
            <a:pPr lvl="1" eaLnBrk="1" hangingPunct="1"/>
            <a:r>
              <a:rPr lang="en-US" sz="1800" dirty="0"/>
              <a:t>Excessive traffic offered</a:t>
            </a:r>
          </a:p>
          <a:p>
            <a:pPr lvl="1" eaLnBrk="1" hangingPunct="1"/>
            <a:endParaRPr lang="en-US" sz="1800" dirty="0"/>
          </a:p>
          <a:p>
            <a:pPr eaLnBrk="1" hangingPunct="1"/>
            <a:r>
              <a:rPr lang="en-US" sz="2000" b="1" i="1" dirty="0"/>
              <a:t>Transient congestion</a:t>
            </a:r>
          </a:p>
          <a:p>
            <a:pPr lvl="1" eaLnBrk="1" hangingPunct="1"/>
            <a:r>
              <a:rPr lang="en-US" sz="1800" dirty="0"/>
              <a:t>Congestion occurs for a while</a:t>
            </a:r>
          </a:p>
          <a:p>
            <a:pPr lvl="1" eaLnBrk="1" hangingPunct="1"/>
            <a:r>
              <a:rPr lang="en-US" sz="1800" dirty="0"/>
              <a:t>Router is temporarily overloaded</a:t>
            </a:r>
          </a:p>
          <a:p>
            <a:pPr lvl="1" eaLnBrk="1" hangingPunct="1"/>
            <a:r>
              <a:rPr lang="en-US" sz="1800" dirty="0"/>
              <a:t>Often due to </a:t>
            </a:r>
            <a:r>
              <a:rPr lang="en-US" sz="1800" b="1" i="1" dirty="0" err="1"/>
              <a:t>burstiness</a:t>
            </a:r>
            <a:endParaRPr lang="en-US" sz="1800" b="1" i="1" dirty="0"/>
          </a:p>
          <a:p>
            <a:pPr eaLnBrk="1" hangingPunct="1"/>
            <a:endParaRPr lang="en-US" sz="2000" dirty="0"/>
          </a:p>
        </p:txBody>
      </p:sp>
      <p:sp>
        <p:nvSpPr>
          <p:cNvPr id="1397766" name="Line 6"/>
          <p:cNvSpPr>
            <a:spLocks noChangeShapeType="1"/>
          </p:cNvSpPr>
          <p:nvPr/>
        </p:nvSpPr>
        <p:spPr bwMode="auto">
          <a:xfrm>
            <a:off x="7235825" y="3789363"/>
            <a:ext cx="0" cy="2663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7767" name="Rectangle 7"/>
          <p:cNvSpPr>
            <a:spLocks noChangeArrowheads="1"/>
          </p:cNvSpPr>
          <p:nvPr/>
        </p:nvSpPr>
        <p:spPr bwMode="auto">
          <a:xfrm>
            <a:off x="7164388" y="3787775"/>
            <a:ext cx="144462" cy="14446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68" name="Rectangle 8"/>
          <p:cNvSpPr>
            <a:spLocks noChangeArrowheads="1"/>
          </p:cNvSpPr>
          <p:nvPr/>
        </p:nvSpPr>
        <p:spPr bwMode="auto">
          <a:xfrm>
            <a:off x="7164388" y="4219575"/>
            <a:ext cx="144462" cy="14446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69" name="Rectangle 9"/>
          <p:cNvSpPr>
            <a:spLocks noChangeArrowheads="1"/>
          </p:cNvSpPr>
          <p:nvPr/>
        </p:nvSpPr>
        <p:spPr bwMode="auto">
          <a:xfrm>
            <a:off x="7164388" y="4508500"/>
            <a:ext cx="144462" cy="14446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70" name="Rectangle 10"/>
          <p:cNvSpPr>
            <a:spLocks noChangeArrowheads="1"/>
          </p:cNvSpPr>
          <p:nvPr/>
        </p:nvSpPr>
        <p:spPr bwMode="auto">
          <a:xfrm>
            <a:off x="7164388" y="4940300"/>
            <a:ext cx="144462" cy="14446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71" name="Rectangle 11"/>
          <p:cNvSpPr>
            <a:spLocks noChangeArrowheads="1"/>
          </p:cNvSpPr>
          <p:nvPr/>
        </p:nvSpPr>
        <p:spPr bwMode="auto">
          <a:xfrm>
            <a:off x="7164388" y="5372100"/>
            <a:ext cx="144462" cy="14446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72" name="Rectangle 12"/>
          <p:cNvSpPr>
            <a:spLocks noChangeArrowheads="1"/>
          </p:cNvSpPr>
          <p:nvPr/>
        </p:nvSpPr>
        <p:spPr bwMode="auto">
          <a:xfrm>
            <a:off x="7164388" y="6164263"/>
            <a:ext cx="144462" cy="1444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73" name="Rectangle 13"/>
          <p:cNvSpPr>
            <a:spLocks noChangeArrowheads="1"/>
          </p:cNvSpPr>
          <p:nvPr/>
        </p:nvSpPr>
        <p:spPr bwMode="auto">
          <a:xfrm>
            <a:off x="7164388" y="4795838"/>
            <a:ext cx="144462" cy="1444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74" name="Rectangle 14"/>
          <p:cNvSpPr>
            <a:spLocks noChangeArrowheads="1"/>
          </p:cNvSpPr>
          <p:nvPr/>
        </p:nvSpPr>
        <p:spPr bwMode="auto">
          <a:xfrm>
            <a:off x="7164388" y="5227638"/>
            <a:ext cx="144462" cy="1444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75" name="Rectangle 15"/>
          <p:cNvSpPr>
            <a:spLocks noChangeArrowheads="1"/>
          </p:cNvSpPr>
          <p:nvPr/>
        </p:nvSpPr>
        <p:spPr bwMode="auto">
          <a:xfrm>
            <a:off x="7164388" y="6021388"/>
            <a:ext cx="144462" cy="1444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76" name="Rectangle 16"/>
          <p:cNvSpPr>
            <a:spLocks noChangeArrowheads="1"/>
          </p:cNvSpPr>
          <p:nvPr/>
        </p:nvSpPr>
        <p:spPr bwMode="auto">
          <a:xfrm>
            <a:off x="7164388" y="3932238"/>
            <a:ext cx="144462" cy="1444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77" name="Rectangle 17"/>
          <p:cNvSpPr>
            <a:spLocks noChangeArrowheads="1"/>
          </p:cNvSpPr>
          <p:nvPr/>
        </p:nvSpPr>
        <p:spPr bwMode="auto">
          <a:xfrm>
            <a:off x="7164388" y="4076700"/>
            <a:ext cx="144462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78" name="Rectangle 18"/>
          <p:cNvSpPr>
            <a:spLocks noChangeArrowheads="1"/>
          </p:cNvSpPr>
          <p:nvPr/>
        </p:nvSpPr>
        <p:spPr bwMode="auto">
          <a:xfrm>
            <a:off x="7164388" y="4364038"/>
            <a:ext cx="144462" cy="1444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79" name="Rectangle 19"/>
          <p:cNvSpPr>
            <a:spLocks noChangeArrowheads="1"/>
          </p:cNvSpPr>
          <p:nvPr/>
        </p:nvSpPr>
        <p:spPr bwMode="auto">
          <a:xfrm>
            <a:off x="7164388" y="4651375"/>
            <a:ext cx="144462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80" name="Rectangle 20"/>
          <p:cNvSpPr>
            <a:spLocks noChangeArrowheads="1"/>
          </p:cNvSpPr>
          <p:nvPr/>
        </p:nvSpPr>
        <p:spPr bwMode="auto">
          <a:xfrm>
            <a:off x="7164388" y="5083175"/>
            <a:ext cx="144462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81" name="Rectangle 21"/>
          <p:cNvSpPr>
            <a:spLocks noChangeArrowheads="1"/>
          </p:cNvSpPr>
          <p:nvPr/>
        </p:nvSpPr>
        <p:spPr bwMode="auto">
          <a:xfrm>
            <a:off x="7164388" y="5516563"/>
            <a:ext cx="144462" cy="1444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82" name="Rectangle 22"/>
          <p:cNvSpPr>
            <a:spLocks noChangeArrowheads="1"/>
          </p:cNvSpPr>
          <p:nvPr/>
        </p:nvSpPr>
        <p:spPr bwMode="auto">
          <a:xfrm>
            <a:off x="7164388" y="5876925"/>
            <a:ext cx="144462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1397783" name="Line 23"/>
          <p:cNvSpPr>
            <a:spLocks noChangeShapeType="1"/>
          </p:cNvSpPr>
          <p:nvPr/>
        </p:nvSpPr>
        <p:spPr bwMode="auto">
          <a:xfrm>
            <a:off x="6372225" y="333375"/>
            <a:ext cx="576263" cy="2519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7784" name="Line 24"/>
          <p:cNvSpPr>
            <a:spLocks noChangeShapeType="1"/>
          </p:cNvSpPr>
          <p:nvPr/>
        </p:nvSpPr>
        <p:spPr bwMode="auto">
          <a:xfrm flipV="1">
            <a:off x="7235825" y="260350"/>
            <a:ext cx="0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7785" name="Line 25"/>
          <p:cNvSpPr>
            <a:spLocks noChangeShapeType="1"/>
          </p:cNvSpPr>
          <p:nvPr/>
        </p:nvSpPr>
        <p:spPr bwMode="auto">
          <a:xfrm flipV="1">
            <a:off x="7524750" y="333375"/>
            <a:ext cx="360363" cy="2519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6586538" y="404813"/>
            <a:ext cx="1225550" cy="2305050"/>
            <a:chOff x="4149" y="255"/>
            <a:chExt cx="772" cy="1452"/>
          </a:xfrm>
        </p:grpSpPr>
        <p:grpSp>
          <p:nvGrpSpPr>
            <p:cNvPr id="3" name="Group 27"/>
            <p:cNvGrpSpPr>
              <a:grpSpLocks/>
            </p:cNvGrpSpPr>
            <p:nvPr/>
          </p:nvGrpSpPr>
          <p:grpSpPr bwMode="auto">
            <a:xfrm rot="-743735">
              <a:off x="4149" y="255"/>
              <a:ext cx="91" cy="1452"/>
              <a:chOff x="3107" y="1071"/>
              <a:chExt cx="91" cy="1452"/>
            </a:xfrm>
          </p:grpSpPr>
          <p:sp>
            <p:nvSpPr>
              <p:cNvPr id="141365" name="Rectangle 28"/>
              <p:cNvSpPr>
                <a:spLocks noChangeArrowheads="1"/>
              </p:cNvSpPr>
              <p:nvPr/>
            </p:nvSpPr>
            <p:spPr bwMode="auto">
              <a:xfrm>
                <a:off x="3107" y="1071"/>
                <a:ext cx="91" cy="9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  <p:sp>
            <p:nvSpPr>
              <p:cNvPr id="141366" name="Rectangle 29"/>
              <p:cNvSpPr>
                <a:spLocks noChangeArrowheads="1"/>
              </p:cNvSpPr>
              <p:nvPr/>
            </p:nvSpPr>
            <p:spPr bwMode="auto">
              <a:xfrm>
                <a:off x="3107" y="1434"/>
                <a:ext cx="91" cy="9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  <p:sp>
            <p:nvSpPr>
              <p:cNvPr id="141367" name="Rectangle 30"/>
              <p:cNvSpPr>
                <a:spLocks noChangeArrowheads="1"/>
              </p:cNvSpPr>
              <p:nvPr/>
            </p:nvSpPr>
            <p:spPr bwMode="auto">
              <a:xfrm>
                <a:off x="3107" y="1797"/>
                <a:ext cx="91" cy="9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  <p:sp>
            <p:nvSpPr>
              <p:cNvPr id="141368" name="Rectangle 31"/>
              <p:cNvSpPr>
                <a:spLocks noChangeArrowheads="1"/>
              </p:cNvSpPr>
              <p:nvPr/>
            </p:nvSpPr>
            <p:spPr bwMode="auto">
              <a:xfrm>
                <a:off x="3107" y="1933"/>
                <a:ext cx="91" cy="9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  <p:sp>
            <p:nvSpPr>
              <p:cNvPr id="141369" name="Rectangle 32"/>
              <p:cNvSpPr>
                <a:spLocks noChangeArrowheads="1"/>
              </p:cNvSpPr>
              <p:nvPr/>
            </p:nvSpPr>
            <p:spPr bwMode="auto">
              <a:xfrm>
                <a:off x="3107" y="2069"/>
                <a:ext cx="91" cy="9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  <p:sp>
            <p:nvSpPr>
              <p:cNvPr id="141370" name="Rectangle 33"/>
              <p:cNvSpPr>
                <a:spLocks noChangeArrowheads="1"/>
              </p:cNvSpPr>
              <p:nvPr/>
            </p:nvSpPr>
            <p:spPr bwMode="auto">
              <a:xfrm>
                <a:off x="3107" y="2432"/>
                <a:ext cx="91" cy="9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</p:grpSp>
        <p:sp>
          <p:nvSpPr>
            <p:cNvPr id="141352" name="Rectangle 34"/>
            <p:cNvSpPr>
              <a:spLocks noChangeArrowheads="1"/>
            </p:cNvSpPr>
            <p:nvPr/>
          </p:nvSpPr>
          <p:spPr bwMode="auto">
            <a:xfrm>
              <a:off x="4512" y="709"/>
              <a:ext cx="91" cy="9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41353" name="Rectangle 35"/>
            <p:cNvSpPr>
              <a:spLocks noChangeArrowheads="1"/>
            </p:cNvSpPr>
            <p:nvPr/>
          </p:nvSpPr>
          <p:spPr bwMode="auto">
            <a:xfrm>
              <a:off x="4512" y="845"/>
              <a:ext cx="91" cy="9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41354" name="Rectangle 36"/>
            <p:cNvSpPr>
              <a:spLocks noChangeArrowheads="1"/>
            </p:cNvSpPr>
            <p:nvPr/>
          </p:nvSpPr>
          <p:spPr bwMode="auto">
            <a:xfrm>
              <a:off x="4512" y="981"/>
              <a:ext cx="91" cy="9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41355" name="Rectangle 37"/>
            <p:cNvSpPr>
              <a:spLocks noChangeArrowheads="1"/>
            </p:cNvSpPr>
            <p:nvPr/>
          </p:nvSpPr>
          <p:spPr bwMode="auto">
            <a:xfrm>
              <a:off x="4512" y="1117"/>
              <a:ext cx="91" cy="9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41356" name="Rectangle 38"/>
            <p:cNvSpPr>
              <a:spLocks noChangeArrowheads="1"/>
            </p:cNvSpPr>
            <p:nvPr/>
          </p:nvSpPr>
          <p:spPr bwMode="auto">
            <a:xfrm>
              <a:off x="4512" y="1571"/>
              <a:ext cx="91" cy="9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41357" name="Rectangle 39"/>
            <p:cNvSpPr>
              <a:spLocks noChangeArrowheads="1"/>
            </p:cNvSpPr>
            <p:nvPr/>
          </p:nvSpPr>
          <p:spPr bwMode="auto">
            <a:xfrm>
              <a:off x="4512" y="255"/>
              <a:ext cx="91" cy="91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grpSp>
          <p:nvGrpSpPr>
            <p:cNvPr id="4" name="Group 40"/>
            <p:cNvGrpSpPr>
              <a:grpSpLocks/>
            </p:cNvGrpSpPr>
            <p:nvPr/>
          </p:nvGrpSpPr>
          <p:grpSpPr bwMode="auto">
            <a:xfrm rot="488301">
              <a:off x="4830" y="301"/>
              <a:ext cx="91" cy="1362"/>
              <a:chOff x="3742" y="1116"/>
              <a:chExt cx="91" cy="1362"/>
            </a:xfrm>
          </p:grpSpPr>
          <p:sp>
            <p:nvSpPr>
              <p:cNvPr id="141359" name="Rectangle 41"/>
              <p:cNvSpPr>
                <a:spLocks noChangeArrowheads="1"/>
              </p:cNvSpPr>
              <p:nvPr/>
            </p:nvSpPr>
            <p:spPr bwMode="auto">
              <a:xfrm>
                <a:off x="3742" y="1116"/>
                <a:ext cx="91" cy="9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  <p:sp>
            <p:nvSpPr>
              <p:cNvPr id="141360" name="Rectangle 42"/>
              <p:cNvSpPr>
                <a:spLocks noChangeArrowheads="1"/>
              </p:cNvSpPr>
              <p:nvPr/>
            </p:nvSpPr>
            <p:spPr bwMode="auto">
              <a:xfrm>
                <a:off x="3742" y="1479"/>
                <a:ext cx="91" cy="9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  <p:sp>
            <p:nvSpPr>
              <p:cNvPr id="141361" name="Rectangle 43"/>
              <p:cNvSpPr>
                <a:spLocks noChangeArrowheads="1"/>
              </p:cNvSpPr>
              <p:nvPr/>
            </p:nvSpPr>
            <p:spPr bwMode="auto">
              <a:xfrm>
                <a:off x="3742" y="1797"/>
                <a:ext cx="91" cy="9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  <p:sp>
            <p:nvSpPr>
              <p:cNvPr id="141362" name="Rectangle 44"/>
              <p:cNvSpPr>
                <a:spLocks noChangeArrowheads="1"/>
              </p:cNvSpPr>
              <p:nvPr/>
            </p:nvSpPr>
            <p:spPr bwMode="auto">
              <a:xfrm>
                <a:off x="3742" y="1933"/>
                <a:ext cx="91" cy="9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  <p:sp>
            <p:nvSpPr>
              <p:cNvPr id="141363" name="Rectangle 45"/>
              <p:cNvSpPr>
                <a:spLocks noChangeArrowheads="1"/>
              </p:cNvSpPr>
              <p:nvPr/>
            </p:nvSpPr>
            <p:spPr bwMode="auto">
              <a:xfrm>
                <a:off x="3742" y="2069"/>
                <a:ext cx="91" cy="9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  <p:sp>
            <p:nvSpPr>
              <p:cNvPr id="141364" name="Rectangle 46"/>
              <p:cNvSpPr>
                <a:spLocks noChangeArrowheads="1"/>
              </p:cNvSpPr>
              <p:nvPr/>
            </p:nvSpPr>
            <p:spPr bwMode="auto">
              <a:xfrm>
                <a:off x="3742" y="2387"/>
                <a:ext cx="91" cy="9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chemeClr val="hlink"/>
                  </a:solidFill>
                </a:endParaRPr>
              </a:p>
            </p:txBody>
          </p:sp>
        </p:grpSp>
      </p:grpSp>
      <p:grpSp>
        <p:nvGrpSpPr>
          <p:cNvPr id="5" name="Group 47"/>
          <p:cNvGrpSpPr>
            <a:grpSpLocks/>
          </p:cNvGrpSpPr>
          <p:nvPr/>
        </p:nvGrpSpPr>
        <p:grpSpPr bwMode="auto">
          <a:xfrm>
            <a:off x="6732588" y="2708275"/>
            <a:ext cx="1008062" cy="1081088"/>
            <a:chOff x="4241" y="1706"/>
            <a:chExt cx="635" cy="681"/>
          </a:xfrm>
        </p:grpSpPr>
        <p:sp>
          <p:nvSpPr>
            <p:cNvPr id="141346" name="Rectangle 48"/>
            <p:cNvSpPr>
              <a:spLocks noChangeArrowheads="1"/>
            </p:cNvSpPr>
            <p:nvPr/>
          </p:nvSpPr>
          <p:spPr bwMode="auto">
            <a:xfrm>
              <a:off x="4241" y="1706"/>
              <a:ext cx="635" cy="6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49"/>
            <p:cNvGrpSpPr>
              <a:grpSpLocks/>
            </p:cNvGrpSpPr>
            <p:nvPr/>
          </p:nvGrpSpPr>
          <p:grpSpPr bwMode="auto">
            <a:xfrm>
              <a:off x="4468" y="1888"/>
              <a:ext cx="181" cy="453"/>
              <a:chOff x="2472" y="2614"/>
              <a:chExt cx="181" cy="453"/>
            </a:xfrm>
          </p:grpSpPr>
          <p:sp>
            <p:nvSpPr>
              <p:cNvPr id="141348" name="Line 50"/>
              <p:cNvSpPr>
                <a:spLocks noChangeShapeType="1"/>
              </p:cNvSpPr>
              <p:nvPr/>
            </p:nvSpPr>
            <p:spPr bwMode="auto">
              <a:xfrm>
                <a:off x="2472" y="2614"/>
                <a:ext cx="0" cy="45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349" name="Line 51"/>
              <p:cNvSpPr>
                <a:spLocks noChangeShapeType="1"/>
              </p:cNvSpPr>
              <p:nvPr/>
            </p:nvSpPr>
            <p:spPr bwMode="auto">
              <a:xfrm>
                <a:off x="2653" y="2614"/>
                <a:ext cx="0" cy="45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350" name="Line 52"/>
              <p:cNvSpPr>
                <a:spLocks noChangeShapeType="1"/>
              </p:cNvSpPr>
              <p:nvPr/>
            </p:nvSpPr>
            <p:spPr bwMode="auto">
              <a:xfrm>
                <a:off x="2472" y="3067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7" name="Down Arrow 6">
            <a:extLst>
              <a:ext uri="{FF2B5EF4-FFF2-40B4-BE49-F238E27FC236}">
                <a16:creationId xmlns:a16="http://schemas.microsoft.com/office/drawing/2014/main" id="{0C856EEA-9C3A-D047-9D72-0D6902FD81DD}"/>
              </a:ext>
            </a:extLst>
          </p:cNvPr>
          <p:cNvSpPr/>
          <p:nvPr/>
        </p:nvSpPr>
        <p:spPr bwMode="auto">
          <a:xfrm>
            <a:off x="8100392" y="2636912"/>
            <a:ext cx="360040" cy="1368152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A5E2CE5-4A70-975B-9687-F730FCA8509A}"/>
              </a:ext>
            </a:extLst>
          </p:cNvPr>
          <p:cNvGrpSpPr/>
          <p:nvPr/>
        </p:nvGrpSpPr>
        <p:grpSpPr>
          <a:xfrm>
            <a:off x="7167457" y="2992314"/>
            <a:ext cx="144462" cy="719138"/>
            <a:chOff x="7316788" y="4660900"/>
            <a:chExt cx="144462" cy="719138"/>
          </a:xfrm>
        </p:grpSpPr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A5353669-20B6-5D9C-8591-79B073163D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6788" y="4660900"/>
              <a:ext cx="144462" cy="144463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2CAA48C7-E6BC-6DB0-A28C-7E7F7DB20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6788" y="5092700"/>
              <a:ext cx="144462" cy="144463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5342C67A-B116-FD53-8EF9-6D1DE707C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6788" y="4948238"/>
              <a:ext cx="144462" cy="1444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8" name="Rectangle 19">
              <a:extLst>
                <a:ext uri="{FF2B5EF4-FFF2-40B4-BE49-F238E27FC236}">
                  <a16:creationId xmlns:a16="http://schemas.microsoft.com/office/drawing/2014/main" id="{6DB2967B-CDA3-660D-5BAD-AA1FE779E5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6788" y="4803775"/>
              <a:ext cx="144462" cy="144463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9" name="Rectangle 20">
              <a:extLst>
                <a:ext uri="{FF2B5EF4-FFF2-40B4-BE49-F238E27FC236}">
                  <a16:creationId xmlns:a16="http://schemas.microsoft.com/office/drawing/2014/main" id="{696DF632-9CE0-340C-C2CD-0FF1E9321E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6788" y="5235575"/>
              <a:ext cx="144462" cy="14446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233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7766" grpId="0" animBg="1"/>
      <p:bldP spid="1397767" grpId="0" animBg="1"/>
      <p:bldP spid="1397768" grpId="0" animBg="1"/>
      <p:bldP spid="1397769" grpId="0" animBg="1"/>
      <p:bldP spid="1397770" grpId="0" animBg="1"/>
      <p:bldP spid="1397771" grpId="0" animBg="1"/>
      <p:bldP spid="1397772" grpId="0" animBg="1"/>
      <p:bldP spid="1397773" grpId="0" animBg="1"/>
      <p:bldP spid="1397774" grpId="0" animBg="1"/>
      <p:bldP spid="1397775" grpId="0" animBg="1"/>
      <p:bldP spid="1397776" grpId="0" animBg="1"/>
      <p:bldP spid="1397777" grpId="0" animBg="1"/>
      <p:bldP spid="1397778" grpId="0" animBg="1"/>
      <p:bldP spid="1397779" grpId="0" animBg="1"/>
      <p:bldP spid="1397780" grpId="0" animBg="1"/>
      <p:bldP spid="1397781" grpId="0" animBg="1"/>
      <p:bldP spid="1397782" grpId="0" animBg="1"/>
      <p:bldP spid="1397783" grpId="0" animBg="1"/>
      <p:bldP spid="1397784" grpId="0" animBg="1"/>
      <p:bldP spid="139778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Reasons for congestion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1" y="885825"/>
            <a:ext cx="3962400" cy="1323975"/>
          </a:xfrm>
        </p:spPr>
        <p:txBody>
          <a:bodyPr/>
          <a:lstStyle/>
          <a:p>
            <a:pPr eaLnBrk="1" hangingPunct="1"/>
            <a:r>
              <a:rPr lang="en-US" sz="2000" dirty="0"/>
              <a:t>Two senders, two receivers</a:t>
            </a:r>
          </a:p>
          <a:p>
            <a:pPr eaLnBrk="1" hangingPunct="1"/>
            <a:r>
              <a:rPr lang="en-US" sz="2000" dirty="0"/>
              <a:t>One router, </a:t>
            </a:r>
            <a:r>
              <a:rPr lang="en-US" sz="2000" b="1" dirty="0">
                <a:solidFill>
                  <a:srgbClr val="FF0000"/>
                </a:solidFill>
              </a:rPr>
              <a:t>infinite</a:t>
            </a:r>
            <a:r>
              <a:rPr lang="en-US" sz="2000" dirty="0"/>
              <a:t> buffers</a:t>
            </a:r>
          </a:p>
          <a:p>
            <a:pPr eaLnBrk="1" hangingPunct="1"/>
            <a:r>
              <a:rPr lang="en-US" sz="2000" dirty="0"/>
              <a:t>No retransmissions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4341128" y="4323153"/>
            <a:ext cx="3962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Tx/>
              <a:buFont typeface="Wingdings" charset="2"/>
              <a:buChar char="§"/>
              <a:tabLst/>
              <a:defRPr/>
            </a:pPr>
            <a:r>
              <a:rPr lang="en-US" sz="2000" kern="0" baseline="0" dirty="0">
                <a:latin typeface="Eurostile" panose="020B0504020202050204" pitchFamily="34" charset="77"/>
                <a:ea typeface="ＭＳ Ｐゴシック" charset="-128"/>
                <a:cs typeface="ＭＳ Ｐゴシック" charset="-128"/>
              </a:rPr>
              <a:t>Maximum</a:t>
            </a:r>
            <a:r>
              <a:rPr lang="en-US" sz="2000" kern="0" dirty="0">
                <a:latin typeface="Eurostile" panose="020B0504020202050204" pitchFamily="34" charset="77"/>
                <a:ea typeface="ＭＳ Ｐゴシック" charset="-128"/>
                <a:cs typeface="ＭＳ Ｐゴシック" charset="-128"/>
              </a:rPr>
              <a:t> utilization of the networks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FF6600"/>
              </a:buClr>
              <a:buFont typeface="Wingdings" charset="2"/>
              <a:buChar char="§"/>
              <a:defRPr/>
            </a:pPr>
            <a:r>
              <a:rPr lang="en-US" sz="2000" kern="0" dirty="0">
                <a:latin typeface="Eurostile" panose="020B0504020202050204" pitchFamily="34" charset="77"/>
                <a:ea typeface="ＭＳ Ｐゴシック" charset="-128"/>
                <a:cs typeface="ＭＳ Ｐゴシック" charset="-128"/>
              </a:rPr>
              <a:t>Very long delays in case of congestion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3962400" y="1295400"/>
            <a:ext cx="4819650" cy="1862554"/>
            <a:chOff x="3714750" y="1795046"/>
            <a:chExt cx="4819650" cy="1862554"/>
          </a:xfrm>
        </p:grpSpPr>
        <p:grpSp>
          <p:nvGrpSpPr>
            <p:cNvPr id="10" name="Group 20"/>
            <p:cNvGrpSpPr>
              <a:grpSpLocks noChangeAspect="1"/>
            </p:cNvGrpSpPr>
            <p:nvPr/>
          </p:nvGrpSpPr>
          <p:grpSpPr bwMode="auto">
            <a:xfrm>
              <a:off x="4476750" y="1871246"/>
              <a:ext cx="400050" cy="685800"/>
              <a:chOff x="4272" y="2352"/>
              <a:chExt cx="515" cy="1333"/>
            </a:xfrm>
          </p:grpSpPr>
          <p:sp>
            <p:nvSpPr>
              <p:cNvPr id="13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4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5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6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7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8" name="Group 144"/>
            <p:cNvGrpSpPr>
              <a:grpSpLocks/>
            </p:cNvGrpSpPr>
            <p:nvPr/>
          </p:nvGrpSpPr>
          <p:grpSpPr bwMode="auto">
            <a:xfrm rot="-5400000" flipV="1">
              <a:off x="5657850" y="2823746"/>
              <a:ext cx="381000" cy="609600"/>
              <a:chOff x="3024" y="576"/>
              <a:chExt cx="867" cy="2306"/>
            </a:xfrm>
          </p:grpSpPr>
          <p:sp>
            <p:nvSpPr>
              <p:cNvPr id="19" name="Freeform 145"/>
              <p:cNvSpPr>
                <a:spLocks/>
              </p:cNvSpPr>
              <p:nvPr/>
            </p:nvSpPr>
            <p:spPr bwMode="auto">
              <a:xfrm>
                <a:off x="3024" y="576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146"/>
              <p:cNvSpPr>
                <a:spLocks/>
              </p:cNvSpPr>
              <p:nvPr/>
            </p:nvSpPr>
            <p:spPr bwMode="auto">
              <a:xfrm>
                <a:off x="3024" y="960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147"/>
              <p:cNvSpPr>
                <a:spLocks/>
              </p:cNvSpPr>
              <p:nvPr/>
            </p:nvSpPr>
            <p:spPr bwMode="auto">
              <a:xfrm>
                <a:off x="3024" y="1344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148"/>
              <p:cNvSpPr>
                <a:spLocks/>
              </p:cNvSpPr>
              <p:nvPr/>
            </p:nvSpPr>
            <p:spPr bwMode="auto">
              <a:xfrm>
                <a:off x="3024" y="1728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149"/>
              <p:cNvSpPr>
                <a:spLocks/>
              </p:cNvSpPr>
              <p:nvPr/>
            </p:nvSpPr>
            <p:spPr bwMode="auto">
              <a:xfrm>
                <a:off x="3024" y="2112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150"/>
              <p:cNvSpPr>
                <a:spLocks/>
              </p:cNvSpPr>
              <p:nvPr/>
            </p:nvSpPr>
            <p:spPr bwMode="auto">
              <a:xfrm>
                <a:off x="3024" y="2496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5" name="Group 20"/>
            <p:cNvGrpSpPr>
              <a:grpSpLocks noChangeAspect="1"/>
            </p:cNvGrpSpPr>
            <p:nvPr/>
          </p:nvGrpSpPr>
          <p:grpSpPr bwMode="auto">
            <a:xfrm>
              <a:off x="3714750" y="2328446"/>
              <a:ext cx="400050" cy="685800"/>
              <a:chOff x="4272" y="2352"/>
              <a:chExt cx="515" cy="1333"/>
            </a:xfrm>
          </p:grpSpPr>
          <p:sp>
            <p:nvSpPr>
              <p:cNvPr id="26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7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8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9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0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31" name="Group 20"/>
            <p:cNvGrpSpPr>
              <a:grpSpLocks noChangeAspect="1"/>
            </p:cNvGrpSpPr>
            <p:nvPr/>
          </p:nvGrpSpPr>
          <p:grpSpPr bwMode="auto">
            <a:xfrm>
              <a:off x="7353300" y="1795046"/>
              <a:ext cx="400050" cy="685800"/>
              <a:chOff x="4272" y="2352"/>
              <a:chExt cx="515" cy="1333"/>
            </a:xfrm>
          </p:grpSpPr>
          <p:sp>
            <p:nvSpPr>
              <p:cNvPr id="32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3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4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5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6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37" name="Group 20"/>
            <p:cNvGrpSpPr>
              <a:grpSpLocks noChangeAspect="1"/>
            </p:cNvGrpSpPr>
            <p:nvPr/>
          </p:nvGrpSpPr>
          <p:grpSpPr bwMode="auto">
            <a:xfrm>
              <a:off x="8134350" y="2328446"/>
              <a:ext cx="400050" cy="685800"/>
              <a:chOff x="4272" y="2352"/>
              <a:chExt cx="515" cy="1333"/>
            </a:xfrm>
          </p:grpSpPr>
          <p:sp>
            <p:nvSpPr>
              <p:cNvPr id="38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9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0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1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2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sp>
          <p:nvSpPr>
            <p:cNvPr id="43" name="Oval 42"/>
            <p:cNvSpPr/>
            <p:nvPr/>
          </p:nvSpPr>
          <p:spPr bwMode="auto">
            <a:xfrm>
              <a:off x="6153151" y="2922311"/>
              <a:ext cx="381000" cy="396735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47" name="Freeform 46"/>
            <p:cNvSpPr/>
            <p:nvPr/>
          </p:nvSpPr>
          <p:spPr bwMode="auto">
            <a:xfrm>
              <a:off x="4659465" y="2486425"/>
              <a:ext cx="2909146" cy="680221"/>
            </a:xfrm>
            <a:custGeom>
              <a:avLst/>
              <a:gdLst>
                <a:gd name="connsiteX0" fmla="*/ 0 w 2909146"/>
                <a:gd name="connsiteY0" fmla="*/ 54277 h 749033"/>
                <a:gd name="connsiteX1" fmla="*/ 325651 w 2909146"/>
                <a:gd name="connsiteY1" fmla="*/ 575344 h 749033"/>
                <a:gd name="connsiteX2" fmla="*/ 1660818 w 2909146"/>
                <a:gd name="connsiteY2" fmla="*/ 651333 h 749033"/>
                <a:gd name="connsiteX3" fmla="*/ 2496655 w 2909146"/>
                <a:gd name="connsiteY3" fmla="*/ 640478 h 749033"/>
                <a:gd name="connsiteX4" fmla="*/ 2909146 w 2909146"/>
                <a:gd name="connsiteY4" fmla="*/ 0 h 749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9146" h="749033">
                  <a:moveTo>
                    <a:pt x="0" y="54277"/>
                  </a:moveTo>
                  <a:cubicBezTo>
                    <a:pt x="24424" y="265056"/>
                    <a:pt x="48848" y="475835"/>
                    <a:pt x="325651" y="575344"/>
                  </a:cubicBezTo>
                  <a:cubicBezTo>
                    <a:pt x="602454" y="674853"/>
                    <a:pt x="1298984" y="640477"/>
                    <a:pt x="1660818" y="651333"/>
                  </a:cubicBezTo>
                  <a:cubicBezTo>
                    <a:pt x="2022652" y="662189"/>
                    <a:pt x="2288600" y="749033"/>
                    <a:pt x="2496655" y="640478"/>
                  </a:cubicBezTo>
                  <a:cubicBezTo>
                    <a:pt x="2704710" y="531923"/>
                    <a:pt x="2909146" y="0"/>
                    <a:pt x="2909146" y="0"/>
                  </a:cubicBezTo>
                </a:path>
              </a:pathLst>
            </a:custGeom>
            <a:no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3929804" y="2992916"/>
              <a:ext cx="4508110" cy="262631"/>
            </a:xfrm>
            <a:custGeom>
              <a:avLst/>
              <a:gdLst>
                <a:gd name="connsiteX0" fmla="*/ 0 w 2909146"/>
                <a:gd name="connsiteY0" fmla="*/ 54277 h 749033"/>
                <a:gd name="connsiteX1" fmla="*/ 325651 w 2909146"/>
                <a:gd name="connsiteY1" fmla="*/ 575344 h 749033"/>
                <a:gd name="connsiteX2" fmla="*/ 1660818 w 2909146"/>
                <a:gd name="connsiteY2" fmla="*/ 651333 h 749033"/>
                <a:gd name="connsiteX3" fmla="*/ 2496655 w 2909146"/>
                <a:gd name="connsiteY3" fmla="*/ 640478 h 749033"/>
                <a:gd name="connsiteX4" fmla="*/ 2909146 w 2909146"/>
                <a:gd name="connsiteY4" fmla="*/ 0 h 749033"/>
                <a:gd name="connsiteX0" fmla="*/ 0 w 3671146"/>
                <a:gd name="connsiteY0" fmla="*/ 389911 h 749033"/>
                <a:gd name="connsiteX1" fmla="*/ 1087651 w 3671146"/>
                <a:gd name="connsiteY1" fmla="*/ 575344 h 749033"/>
                <a:gd name="connsiteX2" fmla="*/ 2422818 w 3671146"/>
                <a:gd name="connsiteY2" fmla="*/ 651333 h 749033"/>
                <a:gd name="connsiteX3" fmla="*/ 3258655 w 3671146"/>
                <a:gd name="connsiteY3" fmla="*/ 640478 h 749033"/>
                <a:gd name="connsiteX4" fmla="*/ 3671146 w 3671146"/>
                <a:gd name="connsiteY4" fmla="*/ 0 h 749033"/>
                <a:gd name="connsiteX0" fmla="*/ 0 w 4433146"/>
                <a:gd name="connsiteY0" fmla="*/ 0 h 289199"/>
                <a:gd name="connsiteX1" fmla="*/ 1087651 w 4433146"/>
                <a:gd name="connsiteY1" fmla="*/ 185433 h 289199"/>
                <a:gd name="connsiteX2" fmla="*/ 2422818 w 4433146"/>
                <a:gd name="connsiteY2" fmla="*/ 261422 h 289199"/>
                <a:gd name="connsiteX3" fmla="*/ 3258655 w 4433146"/>
                <a:gd name="connsiteY3" fmla="*/ 250567 h 289199"/>
                <a:gd name="connsiteX4" fmla="*/ 4433146 w 4433146"/>
                <a:gd name="connsiteY4" fmla="*/ 29631 h 289199"/>
                <a:gd name="connsiteX0" fmla="*/ 0 w 4508110"/>
                <a:gd name="connsiteY0" fmla="*/ 0 h 289199"/>
                <a:gd name="connsiteX1" fmla="*/ 1087651 w 4508110"/>
                <a:gd name="connsiteY1" fmla="*/ 185433 h 289199"/>
                <a:gd name="connsiteX2" fmla="*/ 2422818 w 4508110"/>
                <a:gd name="connsiteY2" fmla="*/ 261422 h 289199"/>
                <a:gd name="connsiteX3" fmla="*/ 4173055 w 4508110"/>
                <a:gd name="connsiteY3" fmla="*/ 250567 h 289199"/>
                <a:gd name="connsiteX4" fmla="*/ 4433146 w 4508110"/>
                <a:gd name="connsiteY4" fmla="*/ 29631 h 289199"/>
                <a:gd name="connsiteX0" fmla="*/ 0 w 4508110"/>
                <a:gd name="connsiteY0" fmla="*/ 0 h 289199"/>
                <a:gd name="connsiteX1" fmla="*/ 554251 w 4508110"/>
                <a:gd name="connsiteY1" fmla="*/ 185433 h 289199"/>
                <a:gd name="connsiteX2" fmla="*/ 2422818 w 4508110"/>
                <a:gd name="connsiteY2" fmla="*/ 261422 h 289199"/>
                <a:gd name="connsiteX3" fmla="*/ 4173055 w 4508110"/>
                <a:gd name="connsiteY3" fmla="*/ 250567 h 289199"/>
                <a:gd name="connsiteX4" fmla="*/ 4433146 w 4508110"/>
                <a:gd name="connsiteY4" fmla="*/ 29631 h 28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08110" h="289199">
                  <a:moveTo>
                    <a:pt x="0" y="0"/>
                  </a:moveTo>
                  <a:cubicBezTo>
                    <a:pt x="24424" y="210779"/>
                    <a:pt x="150448" y="141863"/>
                    <a:pt x="554251" y="185433"/>
                  </a:cubicBezTo>
                  <a:cubicBezTo>
                    <a:pt x="958054" y="229003"/>
                    <a:pt x="1819684" y="250566"/>
                    <a:pt x="2422818" y="261422"/>
                  </a:cubicBezTo>
                  <a:cubicBezTo>
                    <a:pt x="3025952" y="272278"/>
                    <a:pt x="3838000" y="289199"/>
                    <a:pt x="4173055" y="250567"/>
                  </a:cubicBezTo>
                  <a:cubicBezTo>
                    <a:pt x="4508110" y="211935"/>
                    <a:pt x="4433146" y="29631"/>
                    <a:pt x="4433146" y="29631"/>
                  </a:cubicBezTo>
                </a:path>
              </a:pathLst>
            </a:cu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619859" y="3319046"/>
              <a:ext cx="26000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Router with infinite buffers</a:t>
              </a:r>
            </a:p>
          </p:txBody>
        </p:sp>
        <p:graphicFrame>
          <p:nvGraphicFramePr>
            <p:cNvPr id="51" name="Object 50"/>
            <p:cNvGraphicFramePr>
              <a:graphicFrameLocks noChangeAspect="1"/>
            </p:cNvGraphicFramePr>
            <p:nvPr/>
          </p:nvGraphicFramePr>
          <p:xfrm>
            <a:off x="4933950" y="1871246"/>
            <a:ext cx="362857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03200" imgH="177800" progId="Equation.3">
                    <p:embed/>
                  </p:oleObj>
                </mc:Choice>
                <mc:Fallback>
                  <p:oleObj name="Equation" r:id="rId2" imgW="203200" imgH="177800" progId="Equation.3">
                    <p:embed/>
                    <p:pic>
                      <p:nvPicPr>
                        <p:cNvPr id="51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33950" y="1871246"/>
                          <a:ext cx="362857" cy="317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9027" name="Object 3"/>
            <p:cNvGraphicFramePr>
              <a:graphicFrameLocks noChangeAspect="1"/>
            </p:cNvGraphicFramePr>
            <p:nvPr/>
          </p:nvGraphicFramePr>
          <p:xfrm>
            <a:off x="6881813" y="1795046"/>
            <a:ext cx="431800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41300" imgH="177800" progId="Equation.3">
                    <p:embed/>
                  </p:oleObj>
                </mc:Choice>
                <mc:Fallback>
                  <p:oleObj name="Equation" r:id="rId4" imgW="241300" imgH="177800" progId="Equation.3">
                    <p:embed/>
                    <p:pic>
                      <p:nvPicPr>
                        <p:cNvPr id="129027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81813" y="1795046"/>
                          <a:ext cx="431800" cy="317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0" name="TextBox 59"/>
          <p:cNvSpPr txBox="1"/>
          <p:nvPr/>
        </p:nvSpPr>
        <p:spPr>
          <a:xfrm>
            <a:off x="6425934" y="2068256"/>
            <a:ext cx="323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A85AF41-722D-A446-90AF-05F0CC43AD36}"/>
              </a:ext>
            </a:extLst>
          </p:cNvPr>
          <p:cNvGrpSpPr/>
          <p:nvPr/>
        </p:nvGrpSpPr>
        <p:grpSpPr>
          <a:xfrm>
            <a:off x="269332" y="2647598"/>
            <a:ext cx="3674724" cy="1931167"/>
            <a:chOff x="282032" y="4577998"/>
            <a:chExt cx="3674724" cy="193116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83B7923-A03D-A144-A71D-E65325E77FE2}"/>
                </a:ext>
              </a:extLst>
            </p:cNvPr>
            <p:cNvGrpSpPr/>
            <p:nvPr/>
          </p:nvGrpSpPr>
          <p:grpSpPr>
            <a:xfrm>
              <a:off x="282032" y="4577998"/>
              <a:ext cx="3070768" cy="1931167"/>
              <a:chOff x="282032" y="4577998"/>
              <a:chExt cx="3070768" cy="1931167"/>
            </a:xfrm>
          </p:grpSpPr>
          <p:grpSp>
            <p:nvGrpSpPr>
              <p:cNvPr id="63" name="Group 62"/>
              <p:cNvGrpSpPr/>
              <p:nvPr/>
            </p:nvGrpSpPr>
            <p:grpSpPr>
              <a:xfrm>
                <a:off x="762000" y="4636294"/>
                <a:ext cx="2590800" cy="1840706"/>
                <a:chOff x="0" y="2820194"/>
                <a:chExt cx="2590800" cy="1840706"/>
              </a:xfrm>
            </p:grpSpPr>
            <p:cxnSp>
              <p:nvCxnSpPr>
                <p:cNvPr id="53" name="Straight Arrow Connector 52"/>
                <p:cNvCxnSpPr/>
                <p:nvPr/>
              </p:nvCxnSpPr>
              <p:spPr bwMode="auto">
                <a:xfrm rot="5400000" flipH="1" flipV="1">
                  <a:off x="-304800" y="3581400"/>
                  <a:ext cx="1524000" cy="1588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55" name="Straight Arrow Connector 54"/>
                <p:cNvCxnSpPr/>
                <p:nvPr/>
              </p:nvCxnSpPr>
              <p:spPr bwMode="auto">
                <a:xfrm>
                  <a:off x="457200" y="4343400"/>
                  <a:ext cx="2133600" cy="1588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57" name="Straight Connector 56"/>
                <p:cNvCxnSpPr/>
                <p:nvPr/>
              </p:nvCxnSpPr>
              <p:spPr bwMode="auto">
                <a:xfrm flipV="1">
                  <a:off x="457200" y="3429000"/>
                  <a:ext cx="990600" cy="914400"/>
                </a:xfrm>
                <a:prstGeom prst="lin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rgbClr val="3366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9" name="Straight Connector 58"/>
                <p:cNvCxnSpPr/>
                <p:nvPr/>
              </p:nvCxnSpPr>
              <p:spPr bwMode="auto">
                <a:xfrm>
                  <a:off x="1447800" y="3429000"/>
                  <a:ext cx="1066800" cy="1588"/>
                </a:xfrm>
                <a:prstGeom prst="lin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rgbClr val="3366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graphicFrame>
              <p:nvGraphicFramePr>
                <p:cNvPr id="129028" name="Object 4"/>
                <p:cNvGraphicFramePr>
                  <a:graphicFrameLocks noChangeAspect="1"/>
                </p:cNvGraphicFramePr>
                <p:nvPr/>
              </p:nvGraphicFramePr>
              <p:xfrm>
                <a:off x="2057400" y="4343400"/>
                <a:ext cx="363538" cy="3175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6" imgW="203200" imgH="177800" progId="Equation.3">
                        <p:embed/>
                      </p:oleObj>
                    </mc:Choice>
                    <mc:Fallback>
                      <p:oleObj name="Equation" r:id="rId6" imgW="203200" imgH="177800" progId="Equation.3">
                        <p:embed/>
                        <p:pic>
                          <p:nvPicPr>
                            <p:cNvPr id="129028" name="Object 4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057400" y="4343400"/>
                              <a:ext cx="363538" cy="31750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29029" name="Object 5"/>
                <p:cNvGraphicFramePr>
                  <a:graphicFrameLocks noChangeAspect="1"/>
                </p:cNvGraphicFramePr>
                <p:nvPr/>
              </p:nvGraphicFramePr>
              <p:xfrm>
                <a:off x="0" y="2895600"/>
                <a:ext cx="431800" cy="3175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7" imgW="241300" imgH="177800" progId="Equation.3">
                        <p:embed/>
                      </p:oleObj>
                    </mc:Choice>
                    <mc:Fallback>
                      <p:oleObj name="Equation" r:id="rId7" imgW="241300" imgH="177800" progId="Equation.3">
                        <p:embed/>
                        <p:pic>
                          <p:nvPicPr>
                            <p:cNvPr id="129029" name="Object 5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0" y="2895600"/>
                              <a:ext cx="431800" cy="31750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cxnSp>
              <p:nvCxnSpPr>
                <p:cNvPr id="61" name="Straight Connector 60"/>
                <p:cNvCxnSpPr/>
                <p:nvPr/>
              </p:nvCxnSpPr>
              <p:spPr bwMode="auto">
                <a:xfrm rot="5400000" flipH="1" flipV="1">
                  <a:off x="838200" y="3733006"/>
                  <a:ext cx="1219200" cy="1588"/>
                </a:xfrm>
                <a:prstGeom prst="lin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2" name="TextBox 61"/>
                <p:cNvSpPr txBox="1"/>
                <p:nvPr/>
              </p:nvSpPr>
              <p:spPr>
                <a:xfrm>
                  <a:off x="1447800" y="2895600"/>
                  <a:ext cx="54373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C/2</a:t>
                  </a:r>
                </a:p>
              </p:txBody>
            </p:sp>
          </p:grp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50B3EE45-9FA6-3A43-9B07-8A69292D64FC}"/>
                  </a:ext>
                </a:extLst>
              </p:cNvPr>
              <p:cNvSpPr/>
              <p:nvPr/>
            </p:nvSpPr>
            <p:spPr bwMode="auto">
              <a:xfrm>
                <a:off x="2763064" y="6170611"/>
                <a:ext cx="429399" cy="338554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2546B0F7-43E7-4A43-9200-EFE9E9642985}"/>
                  </a:ext>
                </a:extLst>
              </p:cNvPr>
              <p:cNvSpPr/>
              <p:nvPr/>
            </p:nvSpPr>
            <p:spPr bwMode="auto">
              <a:xfrm>
                <a:off x="737394" y="4727089"/>
                <a:ext cx="429399" cy="338554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00CB3F46-EFFE-2F41-89EC-E9A41CF9F6D3}"/>
                  </a:ext>
                </a:extLst>
              </p:cNvPr>
              <p:cNvSpPr txBox="1"/>
              <p:nvPr/>
            </p:nvSpPr>
            <p:spPr>
              <a:xfrm rot="16200000">
                <a:off x="-324705" y="5184735"/>
                <a:ext cx="1859805" cy="6463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packets/second</a:t>
                </a:r>
              </a:p>
              <a:p>
                <a:r>
                  <a:rPr lang="en-US" dirty="0">
                    <a:latin typeface="Eurostile"/>
                    <a:cs typeface="Eurostile"/>
                  </a:rPr>
                  <a:t> </a:t>
                </a:r>
                <a:r>
                  <a:rPr lang="en-US" dirty="0" err="1">
                    <a:latin typeface="Eurostile"/>
                    <a:cs typeface="Eurostile"/>
                  </a:rPr>
                  <a:t>receveived</a:t>
                </a:r>
                <a:r>
                  <a:rPr lang="en-US" dirty="0">
                    <a:latin typeface="Eurostile"/>
                    <a:cs typeface="Eurostile"/>
                  </a:rPr>
                  <a:t> by </a:t>
                </a:r>
                <a:r>
                  <a:rPr lang="en-US" i="1" dirty="0" err="1">
                    <a:latin typeface="Eurostile"/>
                    <a:cs typeface="Eurostile"/>
                  </a:rPr>
                  <a:t>I</a:t>
                </a:r>
                <a:r>
                  <a:rPr lang="en-US" i="1" baseline="-25000" dirty="0" err="1">
                    <a:latin typeface="Eurostile"/>
                    <a:cs typeface="Eurostile"/>
                  </a:rPr>
                  <a:t>iout</a:t>
                </a:r>
                <a:endParaRPr lang="en-US" i="1" baseline="-25000" dirty="0">
                  <a:latin typeface="Eurostile"/>
                  <a:cs typeface="Eurostile"/>
                </a:endParaRPr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F0273E5-91FC-2B40-A8F3-D125E8EE6CC6}"/>
                </a:ext>
              </a:extLst>
            </p:cNvPr>
            <p:cNvSpPr txBox="1"/>
            <p:nvPr/>
          </p:nvSpPr>
          <p:spPr>
            <a:xfrm>
              <a:off x="928363" y="6094968"/>
              <a:ext cx="3028393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packets/second sent from </a:t>
              </a:r>
              <a:r>
                <a:rPr lang="en-US" i="1" dirty="0" err="1">
                  <a:latin typeface="Eurostile"/>
                  <a:cs typeface="Eurostile"/>
                </a:rPr>
                <a:t>I</a:t>
              </a:r>
              <a:r>
                <a:rPr lang="en-US" i="1" baseline="-25000" dirty="0" err="1">
                  <a:latin typeface="Eurostile"/>
                  <a:cs typeface="Eurostile"/>
                </a:rPr>
                <a:t>in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48197B4-7C7E-7F4D-A30F-5C3EFD07C544}"/>
              </a:ext>
            </a:extLst>
          </p:cNvPr>
          <p:cNvGrpSpPr/>
          <p:nvPr/>
        </p:nvGrpSpPr>
        <p:grpSpPr>
          <a:xfrm>
            <a:off x="534769" y="4445000"/>
            <a:ext cx="3334096" cy="2053053"/>
            <a:chOff x="534769" y="2552700"/>
            <a:chExt cx="3334096" cy="205305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A3F3333-389D-EB40-8417-834C9DF1FE5E}"/>
                </a:ext>
              </a:extLst>
            </p:cNvPr>
            <p:cNvGrpSpPr/>
            <p:nvPr/>
          </p:nvGrpSpPr>
          <p:grpSpPr>
            <a:xfrm>
              <a:off x="534769" y="2552700"/>
              <a:ext cx="3334096" cy="2053053"/>
              <a:chOff x="534769" y="2552700"/>
              <a:chExt cx="3334096" cy="2053053"/>
            </a:xfrm>
          </p:grpSpPr>
          <p:grpSp>
            <p:nvGrpSpPr>
              <p:cNvPr id="76" name="Group 75"/>
              <p:cNvGrpSpPr/>
              <p:nvPr/>
            </p:nvGrpSpPr>
            <p:grpSpPr>
              <a:xfrm>
                <a:off x="534769" y="2552700"/>
                <a:ext cx="2818031" cy="2019300"/>
                <a:chOff x="306169" y="2107406"/>
                <a:chExt cx="2818031" cy="2019300"/>
              </a:xfrm>
            </p:grpSpPr>
            <p:cxnSp>
              <p:nvCxnSpPr>
                <p:cNvPr id="65" name="Straight Arrow Connector 64"/>
                <p:cNvCxnSpPr/>
                <p:nvPr/>
              </p:nvCxnSpPr>
              <p:spPr bwMode="auto">
                <a:xfrm rot="5400000" flipH="1" flipV="1">
                  <a:off x="228600" y="3047206"/>
                  <a:ext cx="1524000" cy="1588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66" name="Straight Arrow Connector 65"/>
                <p:cNvCxnSpPr/>
                <p:nvPr/>
              </p:nvCxnSpPr>
              <p:spPr bwMode="auto">
                <a:xfrm>
                  <a:off x="990600" y="3809206"/>
                  <a:ext cx="2133600" cy="1588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graphicFrame>
              <p:nvGraphicFramePr>
                <p:cNvPr id="69" name="Object 4"/>
                <p:cNvGraphicFramePr>
                  <a:graphicFrameLocks noChangeAspect="1"/>
                </p:cNvGraphicFramePr>
                <p:nvPr/>
              </p:nvGraphicFramePr>
              <p:xfrm>
                <a:off x="2590800" y="3809206"/>
                <a:ext cx="363538" cy="3175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8" imgW="203200" imgH="177800" progId="Equation.3">
                        <p:embed/>
                      </p:oleObj>
                    </mc:Choice>
                    <mc:Fallback>
                      <p:oleObj name="Equation" r:id="rId8" imgW="203200" imgH="177800" progId="Equation.3">
                        <p:embed/>
                        <p:pic>
                          <p:nvPicPr>
                            <p:cNvPr id="69" name="Object 4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590800" y="3809206"/>
                              <a:ext cx="363538" cy="31750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72" name="TextBox 71"/>
                <p:cNvSpPr txBox="1"/>
                <p:nvPr/>
              </p:nvSpPr>
              <p:spPr>
                <a:xfrm>
                  <a:off x="1727200" y="2107406"/>
                  <a:ext cx="54373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C/2</a:t>
                  </a:r>
                </a:p>
              </p:txBody>
            </p:sp>
            <p:sp>
              <p:nvSpPr>
                <p:cNvPr id="73" name="TextBox 72"/>
                <p:cNvSpPr txBox="1"/>
                <p:nvPr/>
              </p:nvSpPr>
              <p:spPr>
                <a:xfrm rot="16200000">
                  <a:off x="73734" y="2746336"/>
                  <a:ext cx="1111202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 panose="020B0504020202050204" pitchFamily="34" charset="77"/>
                    </a:rPr>
                    <a:t>long term</a:t>
                  </a:r>
                  <a:br>
                    <a:rPr lang="en-US" dirty="0">
                      <a:latin typeface="Eurostile" panose="020B0504020202050204" pitchFamily="34" charset="77"/>
                    </a:rPr>
                  </a:br>
                  <a:r>
                    <a:rPr lang="en-US" dirty="0">
                      <a:latin typeface="Eurostile" panose="020B0504020202050204" pitchFamily="34" charset="77"/>
                    </a:rPr>
                    <a:t>avg delay</a:t>
                  </a:r>
                </a:p>
              </p:txBody>
            </p:sp>
          </p:grp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710DC64-0545-2A47-8A2D-EEE46FC85EBB}"/>
                  </a:ext>
                </a:extLst>
              </p:cNvPr>
              <p:cNvSpPr/>
              <p:nvPr/>
            </p:nvSpPr>
            <p:spPr bwMode="auto">
              <a:xfrm>
                <a:off x="2753539" y="4267199"/>
                <a:ext cx="429399" cy="338554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9884D88-0ACF-7543-A590-F74FD962D967}"/>
                  </a:ext>
                </a:extLst>
              </p:cNvPr>
              <p:cNvSpPr txBox="1"/>
              <p:nvPr/>
            </p:nvSpPr>
            <p:spPr>
              <a:xfrm>
                <a:off x="840472" y="4214982"/>
                <a:ext cx="3028393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packets/second sent from </a:t>
                </a:r>
                <a:r>
                  <a:rPr lang="en-US" i="1" dirty="0" err="1">
                    <a:latin typeface="Eurostile"/>
                    <a:cs typeface="Eurostile"/>
                  </a:rPr>
                  <a:t>I</a:t>
                </a:r>
                <a:r>
                  <a:rPr lang="en-US" i="1" baseline="-25000" dirty="0" err="1">
                    <a:latin typeface="Eurostile"/>
                    <a:cs typeface="Eurostile"/>
                  </a:rPr>
                  <a:t>in</a:t>
                </a:r>
                <a:endParaRPr lang="en-US" i="1" baseline="-25000" dirty="0">
                  <a:latin typeface="Eurostile"/>
                  <a:cs typeface="Eurostile"/>
                </a:endParaRPr>
              </a:p>
            </p:txBody>
          </p:sp>
        </p:grp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F6087137-D0EB-2B41-A83A-44D9AC3E62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31900" y="4051300"/>
              <a:ext cx="990600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97F9E8E0-CBCB-9643-9E8A-3C8EB85DD52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222500" y="2857500"/>
              <a:ext cx="0" cy="119380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22EA43B-9C94-F946-A1A3-C1E2B4937A2F}"/>
                </a:ext>
              </a:extLst>
            </p:cNvPr>
            <p:cNvCxnSpPr/>
            <p:nvPr/>
          </p:nvCxnSpPr>
          <p:spPr bwMode="auto">
            <a:xfrm rot="5400000" flipH="1" flipV="1">
              <a:off x="1612900" y="3644106"/>
              <a:ext cx="1219200" cy="1588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38553473-C9E9-774F-AE86-3F201F43A3A3}"/>
                  </a:ext>
                </a:extLst>
              </p:cNvPr>
              <p:cNvSpPr txBox="1"/>
              <p:nvPr/>
            </p:nvSpPr>
            <p:spPr>
              <a:xfrm>
                <a:off x="2590800" y="4635500"/>
                <a:ext cx="4523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38553473-C9E9-774F-AE86-3F201F43A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4635500"/>
                <a:ext cx="452367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6C2254D-867B-F48C-871A-E9D53C790BCE}"/>
              </a:ext>
            </a:extLst>
          </p:cNvPr>
          <p:cNvSpPr txBox="1"/>
          <p:nvPr/>
        </p:nvSpPr>
        <p:spPr>
          <a:xfrm>
            <a:off x="4572000" y="5847153"/>
            <a:ext cx="3802644" cy="64633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nb-NO" dirty="0" err="1">
                <a:latin typeface="Eurostile"/>
                <a:cs typeface="Eurostile"/>
              </a:rPr>
              <a:t>Average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delay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becomes</a:t>
            </a:r>
            <a:r>
              <a:rPr lang="nb-NO" dirty="0">
                <a:latin typeface="Eurostile"/>
                <a:cs typeface="Eurostile"/>
              </a:rPr>
              <a:t> ∞ </a:t>
            </a:r>
            <a:br>
              <a:rPr lang="nb-NO" dirty="0">
                <a:latin typeface="Eurostile"/>
                <a:cs typeface="Eurostile"/>
              </a:rPr>
            </a:br>
            <a:r>
              <a:rPr lang="nb-NO" dirty="0" err="1">
                <a:latin typeface="Eurostile"/>
                <a:cs typeface="Eurostile"/>
              </a:rPr>
              <a:t>because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queue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keeps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growing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forever</a:t>
            </a:r>
            <a:endParaRPr lang="nb-NO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72254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75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Reasons for congestion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1" y="885825"/>
            <a:ext cx="3962400" cy="1781175"/>
          </a:xfrm>
        </p:spPr>
        <p:txBody>
          <a:bodyPr/>
          <a:lstStyle/>
          <a:p>
            <a:pPr eaLnBrk="1" hangingPunct="1"/>
            <a:r>
              <a:rPr lang="en-US" sz="2000" dirty="0"/>
              <a:t>Two senders, two receivers</a:t>
            </a:r>
          </a:p>
          <a:p>
            <a:pPr eaLnBrk="1" hangingPunct="1"/>
            <a:r>
              <a:rPr lang="en-US" sz="2000" dirty="0"/>
              <a:t>One router, </a:t>
            </a:r>
            <a:r>
              <a:rPr lang="en-US" sz="2000" b="1" dirty="0">
                <a:solidFill>
                  <a:srgbClr val="FF0000"/>
                </a:solidFill>
              </a:rPr>
              <a:t>finite</a:t>
            </a:r>
            <a:r>
              <a:rPr lang="en-US" sz="2000" dirty="0"/>
              <a:t> buffers</a:t>
            </a:r>
          </a:p>
          <a:p>
            <a:r>
              <a:rPr lang="en-US" sz="2000" dirty="0"/>
              <a:t>No retransmissions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3797300" y="1248946"/>
            <a:ext cx="4819650" cy="1862554"/>
            <a:chOff x="2286000" y="3581400"/>
            <a:chExt cx="4819650" cy="1862554"/>
          </a:xfrm>
        </p:grpSpPr>
        <p:grpSp>
          <p:nvGrpSpPr>
            <p:cNvPr id="6" name="Group 20"/>
            <p:cNvGrpSpPr>
              <a:grpSpLocks noChangeAspect="1"/>
            </p:cNvGrpSpPr>
            <p:nvPr/>
          </p:nvGrpSpPr>
          <p:grpSpPr bwMode="auto">
            <a:xfrm>
              <a:off x="3048000" y="3657602"/>
              <a:ext cx="400050" cy="685800"/>
              <a:chOff x="4272" y="2352"/>
              <a:chExt cx="515" cy="1333"/>
            </a:xfrm>
          </p:grpSpPr>
          <p:sp>
            <p:nvSpPr>
              <p:cNvPr id="40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1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2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3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4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7" name="Group 144"/>
            <p:cNvGrpSpPr>
              <a:grpSpLocks/>
            </p:cNvGrpSpPr>
            <p:nvPr/>
          </p:nvGrpSpPr>
          <p:grpSpPr bwMode="auto">
            <a:xfrm rot="16200000" flipV="1">
              <a:off x="4229099" y="4610100"/>
              <a:ext cx="381000" cy="609601"/>
              <a:chOff x="3024" y="576"/>
              <a:chExt cx="867" cy="2306"/>
            </a:xfrm>
          </p:grpSpPr>
          <p:sp>
            <p:nvSpPr>
              <p:cNvPr id="34" name="Freeform 145"/>
              <p:cNvSpPr>
                <a:spLocks/>
              </p:cNvSpPr>
              <p:nvPr/>
            </p:nvSpPr>
            <p:spPr bwMode="auto">
              <a:xfrm>
                <a:off x="3024" y="576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146"/>
              <p:cNvSpPr>
                <a:spLocks/>
              </p:cNvSpPr>
              <p:nvPr/>
            </p:nvSpPr>
            <p:spPr bwMode="auto">
              <a:xfrm>
                <a:off x="3024" y="960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147"/>
              <p:cNvSpPr>
                <a:spLocks/>
              </p:cNvSpPr>
              <p:nvPr/>
            </p:nvSpPr>
            <p:spPr bwMode="auto">
              <a:xfrm>
                <a:off x="3024" y="1344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148"/>
              <p:cNvSpPr>
                <a:spLocks/>
              </p:cNvSpPr>
              <p:nvPr/>
            </p:nvSpPr>
            <p:spPr bwMode="auto">
              <a:xfrm>
                <a:off x="3024" y="1728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149"/>
              <p:cNvSpPr>
                <a:spLocks/>
              </p:cNvSpPr>
              <p:nvPr/>
            </p:nvSpPr>
            <p:spPr bwMode="auto">
              <a:xfrm>
                <a:off x="3024" y="2112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150"/>
              <p:cNvSpPr>
                <a:spLocks/>
              </p:cNvSpPr>
              <p:nvPr/>
            </p:nvSpPr>
            <p:spPr bwMode="auto">
              <a:xfrm>
                <a:off x="3024" y="2496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20"/>
            <p:cNvGrpSpPr>
              <a:grpSpLocks noChangeAspect="1"/>
            </p:cNvGrpSpPr>
            <p:nvPr/>
          </p:nvGrpSpPr>
          <p:grpSpPr bwMode="auto">
            <a:xfrm>
              <a:off x="2286000" y="4114802"/>
              <a:ext cx="400050" cy="685800"/>
              <a:chOff x="4272" y="2352"/>
              <a:chExt cx="515" cy="1333"/>
            </a:xfrm>
          </p:grpSpPr>
          <p:sp>
            <p:nvSpPr>
              <p:cNvPr id="29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0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1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2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3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9" name="Group 20"/>
            <p:cNvGrpSpPr>
              <a:grpSpLocks noChangeAspect="1"/>
            </p:cNvGrpSpPr>
            <p:nvPr/>
          </p:nvGrpSpPr>
          <p:grpSpPr bwMode="auto">
            <a:xfrm>
              <a:off x="5924550" y="3581402"/>
              <a:ext cx="400050" cy="685800"/>
              <a:chOff x="4272" y="2352"/>
              <a:chExt cx="515" cy="1333"/>
            </a:xfrm>
          </p:grpSpPr>
          <p:sp>
            <p:nvSpPr>
              <p:cNvPr id="24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5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6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7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8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2" name="Group 20"/>
            <p:cNvGrpSpPr>
              <a:grpSpLocks noChangeAspect="1"/>
            </p:cNvGrpSpPr>
            <p:nvPr/>
          </p:nvGrpSpPr>
          <p:grpSpPr bwMode="auto">
            <a:xfrm>
              <a:off x="6705600" y="4114802"/>
              <a:ext cx="400050" cy="685800"/>
              <a:chOff x="4272" y="2352"/>
              <a:chExt cx="515" cy="1333"/>
            </a:xfrm>
          </p:grpSpPr>
          <p:sp>
            <p:nvSpPr>
              <p:cNvPr id="19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0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1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2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3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sp>
          <p:nvSpPr>
            <p:cNvPr id="13" name="Oval 12"/>
            <p:cNvSpPr/>
            <p:nvPr/>
          </p:nvSpPr>
          <p:spPr bwMode="auto">
            <a:xfrm>
              <a:off x="4724401" y="4708665"/>
              <a:ext cx="381000" cy="396735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3230715" y="4272779"/>
              <a:ext cx="2909146" cy="680221"/>
            </a:xfrm>
            <a:custGeom>
              <a:avLst/>
              <a:gdLst>
                <a:gd name="connsiteX0" fmla="*/ 0 w 2909146"/>
                <a:gd name="connsiteY0" fmla="*/ 54277 h 749033"/>
                <a:gd name="connsiteX1" fmla="*/ 325651 w 2909146"/>
                <a:gd name="connsiteY1" fmla="*/ 575344 h 749033"/>
                <a:gd name="connsiteX2" fmla="*/ 1660818 w 2909146"/>
                <a:gd name="connsiteY2" fmla="*/ 651333 h 749033"/>
                <a:gd name="connsiteX3" fmla="*/ 2496655 w 2909146"/>
                <a:gd name="connsiteY3" fmla="*/ 640478 h 749033"/>
                <a:gd name="connsiteX4" fmla="*/ 2909146 w 2909146"/>
                <a:gd name="connsiteY4" fmla="*/ 0 h 749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9146" h="749033">
                  <a:moveTo>
                    <a:pt x="0" y="54277"/>
                  </a:moveTo>
                  <a:cubicBezTo>
                    <a:pt x="24424" y="265056"/>
                    <a:pt x="48848" y="475835"/>
                    <a:pt x="325651" y="575344"/>
                  </a:cubicBezTo>
                  <a:cubicBezTo>
                    <a:pt x="602454" y="674853"/>
                    <a:pt x="1298984" y="640477"/>
                    <a:pt x="1660818" y="651333"/>
                  </a:cubicBezTo>
                  <a:cubicBezTo>
                    <a:pt x="2022652" y="662189"/>
                    <a:pt x="2288600" y="749033"/>
                    <a:pt x="2496655" y="640478"/>
                  </a:cubicBezTo>
                  <a:cubicBezTo>
                    <a:pt x="2704710" y="531923"/>
                    <a:pt x="2909146" y="0"/>
                    <a:pt x="2909146" y="0"/>
                  </a:cubicBezTo>
                </a:path>
              </a:pathLst>
            </a:custGeom>
            <a:no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2501054" y="4779270"/>
              <a:ext cx="4508110" cy="262631"/>
            </a:xfrm>
            <a:custGeom>
              <a:avLst/>
              <a:gdLst>
                <a:gd name="connsiteX0" fmla="*/ 0 w 2909146"/>
                <a:gd name="connsiteY0" fmla="*/ 54277 h 749033"/>
                <a:gd name="connsiteX1" fmla="*/ 325651 w 2909146"/>
                <a:gd name="connsiteY1" fmla="*/ 575344 h 749033"/>
                <a:gd name="connsiteX2" fmla="*/ 1660818 w 2909146"/>
                <a:gd name="connsiteY2" fmla="*/ 651333 h 749033"/>
                <a:gd name="connsiteX3" fmla="*/ 2496655 w 2909146"/>
                <a:gd name="connsiteY3" fmla="*/ 640478 h 749033"/>
                <a:gd name="connsiteX4" fmla="*/ 2909146 w 2909146"/>
                <a:gd name="connsiteY4" fmla="*/ 0 h 749033"/>
                <a:gd name="connsiteX0" fmla="*/ 0 w 3671146"/>
                <a:gd name="connsiteY0" fmla="*/ 389911 h 749033"/>
                <a:gd name="connsiteX1" fmla="*/ 1087651 w 3671146"/>
                <a:gd name="connsiteY1" fmla="*/ 575344 h 749033"/>
                <a:gd name="connsiteX2" fmla="*/ 2422818 w 3671146"/>
                <a:gd name="connsiteY2" fmla="*/ 651333 h 749033"/>
                <a:gd name="connsiteX3" fmla="*/ 3258655 w 3671146"/>
                <a:gd name="connsiteY3" fmla="*/ 640478 h 749033"/>
                <a:gd name="connsiteX4" fmla="*/ 3671146 w 3671146"/>
                <a:gd name="connsiteY4" fmla="*/ 0 h 749033"/>
                <a:gd name="connsiteX0" fmla="*/ 0 w 4433146"/>
                <a:gd name="connsiteY0" fmla="*/ 0 h 289199"/>
                <a:gd name="connsiteX1" fmla="*/ 1087651 w 4433146"/>
                <a:gd name="connsiteY1" fmla="*/ 185433 h 289199"/>
                <a:gd name="connsiteX2" fmla="*/ 2422818 w 4433146"/>
                <a:gd name="connsiteY2" fmla="*/ 261422 h 289199"/>
                <a:gd name="connsiteX3" fmla="*/ 3258655 w 4433146"/>
                <a:gd name="connsiteY3" fmla="*/ 250567 h 289199"/>
                <a:gd name="connsiteX4" fmla="*/ 4433146 w 4433146"/>
                <a:gd name="connsiteY4" fmla="*/ 29631 h 289199"/>
                <a:gd name="connsiteX0" fmla="*/ 0 w 4508110"/>
                <a:gd name="connsiteY0" fmla="*/ 0 h 289199"/>
                <a:gd name="connsiteX1" fmla="*/ 1087651 w 4508110"/>
                <a:gd name="connsiteY1" fmla="*/ 185433 h 289199"/>
                <a:gd name="connsiteX2" fmla="*/ 2422818 w 4508110"/>
                <a:gd name="connsiteY2" fmla="*/ 261422 h 289199"/>
                <a:gd name="connsiteX3" fmla="*/ 4173055 w 4508110"/>
                <a:gd name="connsiteY3" fmla="*/ 250567 h 289199"/>
                <a:gd name="connsiteX4" fmla="*/ 4433146 w 4508110"/>
                <a:gd name="connsiteY4" fmla="*/ 29631 h 289199"/>
                <a:gd name="connsiteX0" fmla="*/ 0 w 4508110"/>
                <a:gd name="connsiteY0" fmla="*/ 0 h 289199"/>
                <a:gd name="connsiteX1" fmla="*/ 554251 w 4508110"/>
                <a:gd name="connsiteY1" fmla="*/ 185433 h 289199"/>
                <a:gd name="connsiteX2" fmla="*/ 2422818 w 4508110"/>
                <a:gd name="connsiteY2" fmla="*/ 261422 h 289199"/>
                <a:gd name="connsiteX3" fmla="*/ 4173055 w 4508110"/>
                <a:gd name="connsiteY3" fmla="*/ 250567 h 289199"/>
                <a:gd name="connsiteX4" fmla="*/ 4433146 w 4508110"/>
                <a:gd name="connsiteY4" fmla="*/ 29631 h 28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08110" h="289199">
                  <a:moveTo>
                    <a:pt x="0" y="0"/>
                  </a:moveTo>
                  <a:cubicBezTo>
                    <a:pt x="24424" y="210779"/>
                    <a:pt x="150448" y="141863"/>
                    <a:pt x="554251" y="185433"/>
                  </a:cubicBezTo>
                  <a:cubicBezTo>
                    <a:pt x="958054" y="229003"/>
                    <a:pt x="1819684" y="250566"/>
                    <a:pt x="2422818" y="261422"/>
                  </a:cubicBezTo>
                  <a:cubicBezTo>
                    <a:pt x="3025952" y="272278"/>
                    <a:pt x="3838000" y="289199"/>
                    <a:pt x="4173055" y="250567"/>
                  </a:cubicBezTo>
                  <a:cubicBezTo>
                    <a:pt x="4508110" y="211935"/>
                    <a:pt x="4433146" y="29631"/>
                    <a:pt x="4433146" y="29631"/>
                  </a:cubicBezTo>
                </a:path>
              </a:pathLst>
            </a:cu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91109" y="5105400"/>
              <a:ext cx="24860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Router with finite buffers</a:t>
              </a:r>
            </a:p>
          </p:txBody>
        </p:sp>
        <p:graphicFrame>
          <p:nvGraphicFramePr>
            <p:cNvPr id="17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34151123"/>
                </p:ext>
              </p:extLst>
            </p:nvPr>
          </p:nvGraphicFramePr>
          <p:xfrm>
            <a:off x="3556000" y="3632200"/>
            <a:ext cx="362857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03200" imgH="177800" progId="Equation.3">
                    <p:embed/>
                  </p:oleObj>
                </mc:Choice>
                <mc:Fallback>
                  <p:oleObj name="Equation" r:id="rId2" imgW="203200" imgH="177800" progId="Equation.3">
                    <p:embed/>
                    <p:pic>
                      <p:nvPicPr>
                        <p:cNvPr id="17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6000" y="3632200"/>
                          <a:ext cx="362857" cy="317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3"/>
            <p:cNvGraphicFramePr>
              <a:graphicFrameLocks noChangeAspect="1"/>
            </p:cNvGraphicFramePr>
            <p:nvPr/>
          </p:nvGraphicFramePr>
          <p:xfrm>
            <a:off x="5453063" y="3581400"/>
            <a:ext cx="431800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41300" imgH="177800" progId="Equation.3">
                    <p:embed/>
                  </p:oleObj>
                </mc:Choice>
                <mc:Fallback>
                  <p:oleObj name="Equation" r:id="rId4" imgW="241300" imgH="177800" progId="Equation.3">
                    <p:embed/>
                    <p:pic>
                      <p:nvPicPr>
                        <p:cNvPr id="18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53063" y="3581400"/>
                          <a:ext cx="431800" cy="317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4" name="TextBox 53"/>
          <p:cNvSpPr txBox="1"/>
          <p:nvPr/>
        </p:nvSpPr>
        <p:spPr>
          <a:xfrm>
            <a:off x="6257410" y="2033844"/>
            <a:ext cx="323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E5869F0-CACE-6045-BE64-1D7DC532490D}"/>
              </a:ext>
            </a:extLst>
          </p:cNvPr>
          <p:cNvGrpSpPr/>
          <p:nvPr/>
        </p:nvGrpSpPr>
        <p:grpSpPr>
          <a:xfrm>
            <a:off x="447132" y="2215798"/>
            <a:ext cx="3674724" cy="1931167"/>
            <a:chOff x="282032" y="4577998"/>
            <a:chExt cx="3674724" cy="1931167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D0AF602-B057-7F4E-B9F3-55497A92F0C8}"/>
                </a:ext>
              </a:extLst>
            </p:cNvPr>
            <p:cNvGrpSpPr/>
            <p:nvPr/>
          </p:nvGrpSpPr>
          <p:grpSpPr>
            <a:xfrm>
              <a:off x="282032" y="4577998"/>
              <a:ext cx="3070768" cy="1931167"/>
              <a:chOff x="282032" y="4577998"/>
              <a:chExt cx="3070768" cy="1931167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C0D19DB8-6A2C-4346-8640-7C0B6CC7B5DE}"/>
                  </a:ext>
                </a:extLst>
              </p:cNvPr>
              <p:cNvGrpSpPr/>
              <p:nvPr/>
            </p:nvGrpSpPr>
            <p:grpSpPr>
              <a:xfrm>
                <a:off x="762000" y="4636294"/>
                <a:ext cx="2590800" cy="1840706"/>
                <a:chOff x="0" y="2820194"/>
                <a:chExt cx="2590800" cy="1840706"/>
              </a:xfrm>
            </p:grpSpPr>
            <p:cxnSp>
              <p:nvCxnSpPr>
                <p:cNvPr id="62" name="Straight Arrow Connector 61">
                  <a:extLst>
                    <a:ext uri="{FF2B5EF4-FFF2-40B4-BE49-F238E27FC236}">
                      <a16:creationId xmlns:a16="http://schemas.microsoft.com/office/drawing/2014/main" id="{D30C1B13-13D1-E441-9DF5-125CCD37D991}"/>
                    </a:ext>
                  </a:extLst>
                </p:cNvPr>
                <p:cNvCxnSpPr/>
                <p:nvPr/>
              </p:nvCxnSpPr>
              <p:spPr bwMode="auto">
                <a:xfrm rot="5400000" flipH="1" flipV="1">
                  <a:off x="-304800" y="3581400"/>
                  <a:ext cx="1524000" cy="1588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63" name="Straight Arrow Connector 62">
                  <a:extLst>
                    <a:ext uri="{FF2B5EF4-FFF2-40B4-BE49-F238E27FC236}">
                      <a16:creationId xmlns:a16="http://schemas.microsoft.com/office/drawing/2014/main" id="{73F66ECB-6635-0C42-A665-8EDEBEEE1BFD}"/>
                    </a:ext>
                  </a:extLst>
                </p:cNvPr>
                <p:cNvCxnSpPr/>
                <p:nvPr/>
              </p:nvCxnSpPr>
              <p:spPr bwMode="auto">
                <a:xfrm>
                  <a:off x="457200" y="4343400"/>
                  <a:ext cx="2133600" cy="1588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D419CBBE-5E1C-894C-ABA6-5CD9DC15255F}"/>
                    </a:ext>
                  </a:extLst>
                </p:cNvPr>
                <p:cNvCxnSpPr/>
                <p:nvPr/>
              </p:nvCxnSpPr>
              <p:spPr bwMode="auto">
                <a:xfrm flipV="1">
                  <a:off x="457200" y="3429000"/>
                  <a:ext cx="990600" cy="914400"/>
                </a:xfrm>
                <a:prstGeom prst="lin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rgbClr val="3366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46A7A080-5A7F-8E46-B2D9-EA7A15DCF0BB}"/>
                    </a:ext>
                  </a:extLst>
                </p:cNvPr>
                <p:cNvCxnSpPr/>
                <p:nvPr/>
              </p:nvCxnSpPr>
              <p:spPr bwMode="auto">
                <a:xfrm>
                  <a:off x="1447800" y="3429000"/>
                  <a:ext cx="1066800" cy="1588"/>
                </a:xfrm>
                <a:prstGeom prst="lin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rgbClr val="3366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graphicFrame>
              <p:nvGraphicFramePr>
                <p:cNvPr id="66" name="Object 4">
                  <a:extLst>
                    <a:ext uri="{FF2B5EF4-FFF2-40B4-BE49-F238E27FC236}">
                      <a16:creationId xmlns:a16="http://schemas.microsoft.com/office/drawing/2014/main" id="{35A195D3-E08A-3747-B098-916C01CC68B9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2057400" y="4343400"/>
                <a:ext cx="363538" cy="3175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6" imgW="203200" imgH="177800" progId="Equation.3">
                        <p:embed/>
                      </p:oleObj>
                    </mc:Choice>
                    <mc:Fallback>
                      <p:oleObj name="Equation" r:id="rId6" imgW="203200" imgH="177800" progId="Equation.3">
                        <p:embed/>
                        <p:pic>
                          <p:nvPicPr>
                            <p:cNvPr id="129028" name="Object 4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057400" y="4343400"/>
                              <a:ext cx="363538" cy="31750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67" name="Object 5">
                  <a:extLst>
                    <a:ext uri="{FF2B5EF4-FFF2-40B4-BE49-F238E27FC236}">
                      <a16:creationId xmlns:a16="http://schemas.microsoft.com/office/drawing/2014/main" id="{F331619A-0FC1-524D-B2C2-CCCE32A7F9CB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0" y="2895600"/>
                <a:ext cx="431800" cy="3175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7" imgW="241300" imgH="177800" progId="Equation.3">
                        <p:embed/>
                      </p:oleObj>
                    </mc:Choice>
                    <mc:Fallback>
                      <p:oleObj name="Equation" r:id="rId7" imgW="241300" imgH="177800" progId="Equation.3">
                        <p:embed/>
                        <p:pic>
                          <p:nvPicPr>
                            <p:cNvPr id="129029" name="Object 5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0" y="2895600"/>
                              <a:ext cx="431800" cy="31750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1201E1EF-3E09-214E-9501-A0C8C2DE04D0}"/>
                    </a:ext>
                  </a:extLst>
                </p:cNvPr>
                <p:cNvCxnSpPr/>
                <p:nvPr/>
              </p:nvCxnSpPr>
              <p:spPr bwMode="auto">
                <a:xfrm rot="5400000" flipH="1" flipV="1">
                  <a:off x="838200" y="3733006"/>
                  <a:ext cx="1219200" cy="1588"/>
                </a:xfrm>
                <a:prstGeom prst="lin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4E1397C2-1E68-FA4F-B150-E87BC0A781C0}"/>
                    </a:ext>
                  </a:extLst>
                </p:cNvPr>
                <p:cNvSpPr txBox="1"/>
                <p:nvPr/>
              </p:nvSpPr>
              <p:spPr>
                <a:xfrm>
                  <a:off x="1447800" y="2895600"/>
                  <a:ext cx="54373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C/2</a:t>
                  </a:r>
                </a:p>
              </p:txBody>
            </p:sp>
          </p:grp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B5DBD50D-325E-4041-951A-3D97C1D90BC8}"/>
                  </a:ext>
                </a:extLst>
              </p:cNvPr>
              <p:cNvSpPr/>
              <p:nvPr/>
            </p:nvSpPr>
            <p:spPr bwMode="auto">
              <a:xfrm>
                <a:off x="2763064" y="6170611"/>
                <a:ext cx="429399" cy="338554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3620452B-8EE1-564F-96CB-DCF62A14EEE3}"/>
                  </a:ext>
                </a:extLst>
              </p:cNvPr>
              <p:cNvSpPr/>
              <p:nvPr/>
            </p:nvSpPr>
            <p:spPr bwMode="auto">
              <a:xfrm>
                <a:off x="737394" y="4727089"/>
                <a:ext cx="429399" cy="338554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DA4BC2E-B2B2-3D4B-8D16-1EC285A93699}"/>
                  </a:ext>
                </a:extLst>
              </p:cNvPr>
              <p:cNvSpPr txBox="1"/>
              <p:nvPr/>
            </p:nvSpPr>
            <p:spPr>
              <a:xfrm rot="16200000">
                <a:off x="-324705" y="5184735"/>
                <a:ext cx="1859805" cy="6463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packets/second</a:t>
                </a:r>
              </a:p>
              <a:p>
                <a:r>
                  <a:rPr lang="en-US" dirty="0">
                    <a:latin typeface="Eurostile"/>
                    <a:cs typeface="Eurostile"/>
                  </a:rPr>
                  <a:t> </a:t>
                </a:r>
                <a:r>
                  <a:rPr lang="en-US" dirty="0" err="1">
                    <a:latin typeface="Eurostile"/>
                    <a:cs typeface="Eurostile"/>
                  </a:rPr>
                  <a:t>receveived</a:t>
                </a:r>
                <a:r>
                  <a:rPr lang="en-US" dirty="0">
                    <a:latin typeface="Eurostile"/>
                    <a:cs typeface="Eurostile"/>
                  </a:rPr>
                  <a:t> by </a:t>
                </a:r>
                <a:r>
                  <a:rPr lang="en-US" i="1" dirty="0" err="1">
                    <a:latin typeface="Eurostile"/>
                    <a:cs typeface="Eurostile"/>
                  </a:rPr>
                  <a:t>I</a:t>
                </a:r>
                <a:r>
                  <a:rPr lang="en-US" i="1" baseline="-25000" dirty="0" err="1">
                    <a:latin typeface="Eurostile"/>
                    <a:cs typeface="Eurostile"/>
                  </a:rPr>
                  <a:t>out</a:t>
                </a:r>
                <a:endParaRPr lang="en-US" i="1" baseline="-25000" dirty="0">
                  <a:latin typeface="Eurostile"/>
                  <a:cs typeface="Eurostile"/>
                </a:endParaRP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284049E-85D3-E542-9386-5DAB10FC0D10}"/>
                </a:ext>
              </a:extLst>
            </p:cNvPr>
            <p:cNvSpPr txBox="1"/>
            <p:nvPr/>
          </p:nvSpPr>
          <p:spPr>
            <a:xfrm>
              <a:off x="928363" y="6094968"/>
              <a:ext cx="3028393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packets/second sent from </a:t>
              </a:r>
              <a:r>
                <a:rPr lang="en-US" i="1" dirty="0" err="1">
                  <a:latin typeface="Eurostile"/>
                  <a:cs typeface="Eurostile"/>
                </a:rPr>
                <a:t>I</a:t>
              </a:r>
              <a:r>
                <a:rPr lang="en-US" i="1" baseline="-25000" dirty="0" err="1">
                  <a:latin typeface="Eurostile"/>
                  <a:cs typeface="Eurostile"/>
                </a:rPr>
                <a:t>in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</p:grpSp>
      <p:grpSp>
        <p:nvGrpSpPr>
          <p:cNvPr id="147467" name="Group 147466">
            <a:extLst>
              <a:ext uri="{FF2B5EF4-FFF2-40B4-BE49-F238E27FC236}">
                <a16:creationId xmlns:a16="http://schemas.microsoft.com/office/drawing/2014/main" id="{207ED761-AE11-8E4F-819C-275E1E9B97A8}"/>
              </a:ext>
            </a:extLst>
          </p:cNvPr>
          <p:cNvGrpSpPr/>
          <p:nvPr/>
        </p:nvGrpSpPr>
        <p:grpSpPr>
          <a:xfrm>
            <a:off x="1043672" y="4495800"/>
            <a:ext cx="3028393" cy="1900653"/>
            <a:chOff x="1043672" y="4495800"/>
            <a:chExt cx="3028393" cy="1900653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817410B-90ED-8141-A1CA-E83E540FB3B4}"/>
                </a:ext>
              </a:extLst>
            </p:cNvPr>
            <p:cNvGrpSpPr/>
            <p:nvPr/>
          </p:nvGrpSpPr>
          <p:grpSpPr>
            <a:xfrm>
              <a:off x="1043672" y="4495800"/>
              <a:ext cx="3028393" cy="1900653"/>
              <a:chOff x="840472" y="2705100"/>
              <a:chExt cx="3028393" cy="1900653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090BA38C-C333-5445-AAFD-94B2FCD10362}"/>
                  </a:ext>
                </a:extLst>
              </p:cNvPr>
              <p:cNvGrpSpPr/>
              <p:nvPr/>
            </p:nvGrpSpPr>
            <p:grpSpPr>
              <a:xfrm>
                <a:off x="840472" y="2705100"/>
                <a:ext cx="3028393" cy="1900653"/>
                <a:chOff x="840472" y="2705100"/>
                <a:chExt cx="3028393" cy="1900653"/>
              </a:xfrm>
            </p:grpSpPr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49AAF34A-C301-BB42-B348-21C3BF3E6B83}"/>
                    </a:ext>
                  </a:extLst>
                </p:cNvPr>
                <p:cNvGrpSpPr/>
                <p:nvPr/>
              </p:nvGrpSpPr>
              <p:grpSpPr>
                <a:xfrm>
                  <a:off x="1218406" y="2705100"/>
                  <a:ext cx="2134394" cy="1866900"/>
                  <a:chOff x="989806" y="2259806"/>
                  <a:chExt cx="2134394" cy="1866900"/>
                </a:xfrm>
              </p:grpSpPr>
              <p:cxnSp>
                <p:nvCxnSpPr>
                  <p:cNvPr id="78" name="Straight Arrow Connector 77">
                    <a:extLst>
                      <a:ext uri="{FF2B5EF4-FFF2-40B4-BE49-F238E27FC236}">
                        <a16:creationId xmlns:a16="http://schemas.microsoft.com/office/drawing/2014/main" id="{B4F618CD-56DC-B845-AB74-536FFDBA10C0}"/>
                      </a:ext>
                    </a:extLst>
                  </p:cNvPr>
                  <p:cNvCxnSpPr/>
                  <p:nvPr/>
                </p:nvCxnSpPr>
                <p:spPr bwMode="auto">
                  <a:xfrm rot="5400000" flipH="1" flipV="1">
                    <a:off x="228600" y="3047206"/>
                    <a:ext cx="1524000" cy="1588"/>
                  </a:xfrm>
                  <a:prstGeom prst="straightConnector1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cxnSp>
                <p:nvCxnSpPr>
                  <p:cNvPr id="79" name="Straight Arrow Connector 78">
                    <a:extLst>
                      <a:ext uri="{FF2B5EF4-FFF2-40B4-BE49-F238E27FC236}">
                        <a16:creationId xmlns:a16="http://schemas.microsoft.com/office/drawing/2014/main" id="{2B2A6963-2741-FD43-913A-99794AFAFF8C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990600" y="3809206"/>
                    <a:ext cx="2133600" cy="1588"/>
                  </a:xfrm>
                  <a:prstGeom prst="straightConnector1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graphicFrame>
                <p:nvGraphicFramePr>
                  <p:cNvPr id="80" name="Object 4">
                    <a:extLst>
                      <a:ext uri="{FF2B5EF4-FFF2-40B4-BE49-F238E27FC236}">
                        <a16:creationId xmlns:a16="http://schemas.microsoft.com/office/drawing/2014/main" id="{EB7BAC5A-11B6-714F-9F5A-83ABE65C4EFD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2590800" y="3809206"/>
                  <a:ext cx="363538" cy="3175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Equation" r:id="rId8" imgW="203200" imgH="177800" progId="Equation.3">
                          <p:embed/>
                        </p:oleObj>
                      </mc:Choice>
                      <mc:Fallback>
                        <p:oleObj name="Equation" r:id="rId8" imgW="203200" imgH="177800" progId="Equation.3">
                          <p:embed/>
                          <p:pic>
                            <p:nvPicPr>
                              <p:cNvPr id="69" name="Object 4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3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590800" y="3809206"/>
                                <a:ext cx="363538" cy="317500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B58FF791-CA0B-274A-959F-D2E2D5FAE4C1}"/>
                      </a:ext>
                    </a:extLst>
                  </p:cNvPr>
                  <p:cNvSpPr txBox="1"/>
                  <p:nvPr/>
                </p:nvSpPr>
                <p:spPr>
                  <a:xfrm>
                    <a:off x="1892300" y="2259806"/>
                    <a:ext cx="54373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C/2</a:t>
                    </a:r>
                  </a:p>
                </p:txBody>
              </p:sp>
            </p:grp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98A2BF35-97B2-7342-BF45-BB15DBC081A9}"/>
                    </a:ext>
                  </a:extLst>
                </p:cNvPr>
                <p:cNvSpPr/>
                <p:nvPr/>
              </p:nvSpPr>
              <p:spPr bwMode="auto">
                <a:xfrm>
                  <a:off x="2753539" y="4267199"/>
                  <a:ext cx="429399" cy="33855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E8DC1A50-71F6-1549-88AE-7CF2E5B5CF48}"/>
                    </a:ext>
                  </a:extLst>
                </p:cNvPr>
                <p:cNvSpPr txBox="1"/>
                <p:nvPr/>
              </p:nvSpPr>
              <p:spPr>
                <a:xfrm>
                  <a:off x="840472" y="4214982"/>
                  <a:ext cx="3028393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packets/second sent from </a:t>
                  </a:r>
                  <a:r>
                    <a:rPr lang="en-US" i="1" dirty="0" err="1">
                      <a:latin typeface="Eurostile"/>
                      <a:cs typeface="Eurostile"/>
                    </a:rPr>
                    <a:t>I</a:t>
                  </a:r>
                  <a:r>
                    <a:rPr lang="en-US" i="1" baseline="-25000" dirty="0" err="1">
                      <a:latin typeface="Eurostile"/>
                      <a:cs typeface="Eurostile"/>
                    </a:rPr>
                    <a:t>in</a:t>
                  </a:r>
                  <a:endParaRPr lang="en-US" i="1" baseline="-25000" dirty="0"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B15FE557-9FC8-F44F-A8D8-4AF1911042D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231900" y="4051300"/>
                <a:ext cx="990600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A3988D45-66A1-1845-9BAE-2D3ED8635C4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222500" y="3362325"/>
                <a:ext cx="0" cy="688975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797814BC-EEEC-8D4C-B93B-9DEC604C429E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1616075" y="3644106"/>
                <a:ext cx="1219200" cy="1588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B2B8761A-6999-EB4F-AF67-95391E69F5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25700" y="5156200"/>
              <a:ext cx="1206500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7487" name="Group 147486">
            <a:extLst>
              <a:ext uri="{FF2B5EF4-FFF2-40B4-BE49-F238E27FC236}">
                <a16:creationId xmlns:a16="http://schemas.microsoft.com/office/drawing/2014/main" id="{C9523011-9964-BC4D-BE1E-8F88348E7027}"/>
              </a:ext>
            </a:extLst>
          </p:cNvPr>
          <p:cNvGrpSpPr/>
          <p:nvPr/>
        </p:nvGrpSpPr>
        <p:grpSpPr>
          <a:xfrm>
            <a:off x="154672" y="4113382"/>
            <a:ext cx="6246303" cy="1652418"/>
            <a:chOff x="154672" y="4113382"/>
            <a:chExt cx="6246303" cy="165241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6677B77-BBD9-F14D-A7B6-3C856DE20C01}"/>
                </a:ext>
              </a:extLst>
            </p:cNvPr>
            <p:cNvSpPr txBox="1"/>
            <p:nvPr/>
          </p:nvSpPr>
          <p:spPr>
            <a:xfrm>
              <a:off x="154672" y="4113382"/>
              <a:ext cx="3106941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no packet losses, empty queue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C4C8D7E2-4C55-004A-9BC4-F576385166D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24043" y="4482714"/>
              <a:ext cx="0" cy="128308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9AEB51B-AACB-E44A-AC55-5B69104BC9DF}"/>
                </a:ext>
              </a:extLst>
            </p:cNvPr>
            <p:cNvSpPr txBox="1"/>
            <p:nvPr/>
          </p:nvSpPr>
          <p:spPr>
            <a:xfrm>
              <a:off x="3367772" y="4113382"/>
              <a:ext cx="3033203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queue fills up, packets get lost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B4220F4D-0017-3140-BBEA-7427DBC41C4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098800" y="4572000"/>
              <a:ext cx="457200" cy="508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47489" name="Group 147488">
            <a:extLst>
              <a:ext uri="{FF2B5EF4-FFF2-40B4-BE49-F238E27FC236}">
                <a16:creationId xmlns:a16="http://schemas.microsoft.com/office/drawing/2014/main" id="{A9C47F37-D328-8C48-99B4-C5E8731C370C}"/>
              </a:ext>
            </a:extLst>
          </p:cNvPr>
          <p:cNvGrpSpPr/>
          <p:nvPr/>
        </p:nvGrpSpPr>
        <p:grpSpPr>
          <a:xfrm>
            <a:off x="5219700" y="4699794"/>
            <a:ext cx="2628900" cy="1891120"/>
            <a:chOff x="5219700" y="4699794"/>
            <a:chExt cx="2628900" cy="1891120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65033EF5-E336-6347-8568-F7920626A8F2}"/>
                </a:ext>
              </a:extLst>
            </p:cNvPr>
            <p:cNvGrpSpPr/>
            <p:nvPr/>
          </p:nvGrpSpPr>
          <p:grpSpPr>
            <a:xfrm>
              <a:off x="5219700" y="4699794"/>
              <a:ext cx="2552700" cy="1891120"/>
              <a:chOff x="800100" y="2731294"/>
              <a:chExt cx="2552700" cy="1891120"/>
            </a:xfrm>
          </p:grpSpPr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29419BF8-9A5E-FE4C-B835-B101863FC26B}"/>
                  </a:ext>
                </a:extLst>
              </p:cNvPr>
              <p:cNvGrpSpPr/>
              <p:nvPr/>
            </p:nvGrpSpPr>
            <p:grpSpPr>
              <a:xfrm>
                <a:off x="800100" y="2731294"/>
                <a:ext cx="2552700" cy="1840706"/>
                <a:chOff x="571500" y="2286000"/>
                <a:chExt cx="2552700" cy="1840706"/>
              </a:xfrm>
            </p:grpSpPr>
            <p:cxnSp>
              <p:nvCxnSpPr>
                <p:cNvPr id="132" name="Straight Arrow Connector 131">
                  <a:extLst>
                    <a:ext uri="{FF2B5EF4-FFF2-40B4-BE49-F238E27FC236}">
                      <a16:creationId xmlns:a16="http://schemas.microsoft.com/office/drawing/2014/main" id="{B2311890-758B-494A-B947-B646370C6FB7}"/>
                    </a:ext>
                  </a:extLst>
                </p:cNvPr>
                <p:cNvCxnSpPr/>
                <p:nvPr/>
              </p:nvCxnSpPr>
              <p:spPr bwMode="auto">
                <a:xfrm rot="5400000" flipH="1" flipV="1">
                  <a:off x="228600" y="3047206"/>
                  <a:ext cx="1524000" cy="1588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133" name="Straight Arrow Connector 132">
                  <a:extLst>
                    <a:ext uri="{FF2B5EF4-FFF2-40B4-BE49-F238E27FC236}">
                      <a16:creationId xmlns:a16="http://schemas.microsoft.com/office/drawing/2014/main" id="{223EF96F-57F4-0A4A-8EF7-482D04B8D542}"/>
                    </a:ext>
                  </a:extLst>
                </p:cNvPr>
                <p:cNvCxnSpPr/>
                <p:nvPr/>
              </p:nvCxnSpPr>
              <p:spPr bwMode="auto">
                <a:xfrm>
                  <a:off x="990600" y="3809206"/>
                  <a:ext cx="2133600" cy="1588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graphicFrame>
              <p:nvGraphicFramePr>
                <p:cNvPr id="134" name="Object 4">
                  <a:extLst>
                    <a:ext uri="{FF2B5EF4-FFF2-40B4-BE49-F238E27FC236}">
                      <a16:creationId xmlns:a16="http://schemas.microsoft.com/office/drawing/2014/main" id="{6B9E0C7C-2755-BD43-9D31-A58FCF012627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2590800" y="3809206"/>
                <a:ext cx="363538" cy="3175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8" imgW="203200" imgH="177800" progId="Equation.3">
                        <p:embed/>
                      </p:oleObj>
                    </mc:Choice>
                    <mc:Fallback>
                      <p:oleObj name="Equation" r:id="rId8" imgW="203200" imgH="177800" progId="Equation.3">
                        <p:embed/>
                        <p:pic>
                          <p:nvPicPr>
                            <p:cNvPr id="80" name="Object 4">
                              <a:extLst>
                                <a:ext uri="{FF2B5EF4-FFF2-40B4-BE49-F238E27FC236}">
                                  <a16:creationId xmlns:a16="http://schemas.microsoft.com/office/drawing/2014/main" id="{EB7BAC5A-11B6-714F-9F5A-83ABE65C4EFD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590800" y="3809206"/>
                              <a:ext cx="363538" cy="31750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06F302DD-E908-F74D-86B9-4219362A2EF9}"/>
                    </a:ext>
                  </a:extLst>
                </p:cNvPr>
                <p:cNvSpPr txBox="1"/>
                <p:nvPr/>
              </p:nvSpPr>
              <p:spPr>
                <a:xfrm rot="16200000">
                  <a:off x="422581" y="2880963"/>
                  <a:ext cx="6671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 panose="020B0504020202050204" pitchFamily="34" charset="77"/>
                    </a:rPr>
                    <a:t>delay</a:t>
                  </a:r>
                </a:p>
              </p:txBody>
            </p:sp>
          </p:grp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54D2FD2B-C7C4-F944-AEE3-40D3F1FF290C}"/>
                  </a:ext>
                </a:extLst>
              </p:cNvPr>
              <p:cNvSpPr/>
              <p:nvPr/>
            </p:nvSpPr>
            <p:spPr bwMode="auto">
              <a:xfrm>
                <a:off x="2753539" y="4267199"/>
                <a:ext cx="429399" cy="338554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5C20E4E-5F81-0E4A-84F7-D546BA1863E5}"/>
                  </a:ext>
                </a:extLst>
              </p:cNvPr>
              <p:cNvSpPr txBox="1"/>
              <p:nvPr/>
            </p:nvSpPr>
            <p:spPr>
              <a:xfrm>
                <a:off x="2427972" y="4253082"/>
                <a:ext cx="60946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time</a:t>
                </a:r>
                <a:endParaRPr lang="en-US" i="1" baseline="-25000" dirty="0">
                  <a:latin typeface="Eurostile"/>
                  <a:cs typeface="Eurostile"/>
                </a:endParaRPr>
              </a:p>
            </p:txBody>
          </p:sp>
        </p:grp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A1BF3923-A600-2E4E-BD08-355959A00A8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651500" y="5334000"/>
              <a:ext cx="1323975" cy="69850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318A443E-9179-1F4B-90B6-03F8E7378F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59600" y="5334000"/>
              <a:ext cx="889000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F785C1EA-167E-0A47-AD0B-450B3FC16986}"/>
                </a:ext>
              </a:extLst>
            </p:cNvPr>
            <p:cNvCxnSpPr/>
            <p:nvPr/>
          </p:nvCxnSpPr>
          <p:spPr bwMode="auto">
            <a:xfrm rot="5400000" flipH="1" flipV="1">
              <a:off x="6359525" y="5615781"/>
              <a:ext cx="1219200" cy="1588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7481" name="Group 147480">
            <a:extLst>
              <a:ext uri="{FF2B5EF4-FFF2-40B4-BE49-F238E27FC236}">
                <a16:creationId xmlns:a16="http://schemas.microsoft.com/office/drawing/2014/main" id="{C8C9F7EA-9281-D546-8C68-DE277514BC4B}"/>
              </a:ext>
            </a:extLst>
          </p:cNvPr>
          <p:cNvGrpSpPr/>
          <p:nvPr/>
        </p:nvGrpSpPr>
        <p:grpSpPr>
          <a:xfrm>
            <a:off x="2781300" y="5118100"/>
            <a:ext cx="2882900" cy="901700"/>
            <a:chOff x="2781300" y="5118100"/>
            <a:chExt cx="2882900" cy="901700"/>
          </a:xfrm>
        </p:grpSpPr>
        <p:sp>
          <p:nvSpPr>
            <p:cNvPr id="147470" name="Oval 147469">
              <a:extLst>
                <a:ext uri="{FF2B5EF4-FFF2-40B4-BE49-F238E27FC236}">
                  <a16:creationId xmlns:a16="http://schemas.microsoft.com/office/drawing/2014/main" id="{37A89F78-1B55-1341-B811-6E65B80DABBF}"/>
                </a:ext>
              </a:extLst>
            </p:cNvPr>
            <p:cNvSpPr/>
            <p:nvPr/>
          </p:nvSpPr>
          <p:spPr bwMode="auto">
            <a:xfrm>
              <a:off x="2781300" y="5118100"/>
              <a:ext cx="72000" cy="720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34AF27C0-984E-064B-A76E-83BF9A983212}"/>
                </a:ext>
              </a:extLst>
            </p:cNvPr>
            <p:cNvCxnSpPr>
              <a:cxnSpLocks/>
              <a:stCxn id="147470" idx="5"/>
            </p:cNvCxnSpPr>
            <p:nvPr/>
          </p:nvCxnSpPr>
          <p:spPr bwMode="auto">
            <a:xfrm rot="16200000" flipH="1">
              <a:off x="3833356" y="4188956"/>
              <a:ext cx="840244" cy="2821444"/>
            </a:xfrm>
            <a:prstGeom prst="curved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607ADA07-828C-C74B-BF38-B7F6F229943E}"/>
                </a:ext>
              </a:extLst>
            </p:cNvPr>
            <p:cNvSpPr txBox="1"/>
            <p:nvPr/>
          </p:nvSpPr>
          <p:spPr>
            <a:xfrm>
              <a:off x="4002772" y="5535782"/>
              <a:ext cx="976549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example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</p:grpSp>
      <p:grpSp>
        <p:nvGrpSpPr>
          <p:cNvPr id="147488" name="Group 147487">
            <a:extLst>
              <a:ext uri="{FF2B5EF4-FFF2-40B4-BE49-F238E27FC236}">
                <a16:creationId xmlns:a16="http://schemas.microsoft.com/office/drawing/2014/main" id="{CD459222-903B-B64B-A6E8-B0B8CC6C43AD}"/>
              </a:ext>
            </a:extLst>
          </p:cNvPr>
          <p:cNvGrpSpPr/>
          <p:nvPr/>
        </p:nvGrpSpPr>
        <p:grpSpPr>
          <a:xfrm>
            <a:off x="6324600" y="4227682"/>
            <a:ext cx="2318656" cy="1817132"/>
            <a:chOff x="6324600" y="4227682"/>
            <a:chExt cx="2318656" cy="1817132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4A772A90-0787-E141-A010-7057F169A380}"/>
                </a:ext>
              </a:extLst>
            </p:cNvPr>
            <p:cNvSpPr txBox="1"/>
            <p:nvPr/>
          </p:nvSpPr>
          <p:spPr>
            <a:xfrm>
              <a:off x="6847572" y="5675482"/>
              <a:ext cx="1795684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queue is filling up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81CC863C-11B5-A148-A8EF-354527EF9028}"/>
                </a:ext>
              </a:extLst>
            </p:cNvPr>
            <p:cNvCxnSpPr>
              <a:cxnSpLocks/>
              <a:stCxn id="154" idx="1"/>
            </p:cNvCxnSpPr>
            <p:nvPr/>
          </p:nvCxnSpPr>
          <p:spPr bwMode="auto">
            <a:xfrm flipH="1" flipV="1">
              <a:off x="6324600" y="5740400"/>
              <a:ext cx="522972" cy="11974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53E9D267-7674-A646-87EE-BC4458A7832D}"/>
                </a:ext>
              </a:extLst>
            </p:cNvPr>
            <p:cNvSpPr txBox="1"/>
            <p:nvPr/>
          </p:nvSpPr>
          <p:spPr>
            <a:xfrm>
              <a:off x="7228572" y="4227682"/>
              <a:ext cx="1298753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queue is full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F91AA895-BFE9-8A45-8AAF-70A929A68CF5}"/>
                </a:ext>
              </a:extLst>
            </p:cNvPr>
            <p:cNvCxnSpPr>
              <a:cxnSpLocks/>
              <a:stCxn id="159" idx="2"/>
            </p:cNvCxnSpPr>
            <p:nvPr/>
          </p:nvCxnSpPr>
          <p:spPr bwMode="auto">
            <a:xfrm flipH="1">
              <a:off x="7353300" y="4597014"/>
              <a:ext cx="524649" cy="69888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47490" name="TextBox 147489">
            <a:extLst>
              <a:ext uri="{FF2B5EF4-FFF2-40B4-BE49-F238E27FC236}">
                <a16:creationId xmlns:a16="http://schemas.microsoft.com/office/drawing/2014/main" id="{4CF7C6EB-0B1D-B348-8B28-A066DB02963D}"/>
              </a:ext>
            </a:extLst>
          </p:cNvPr>
          <p:cNvSpPr txBox="1"/>
          <p:nvPr/>
        </p:nvSpPr>
        <p:spPr>
          <a:xfrm>
            <a:off x="4089400" y="3200400"/>
            <a:ext cx="5075428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When ∑</a:t>
            </a:r>
            <a:r>
              <a:rPr lang="en-US" sz="2000" dirty="0" err="1">
                <a:latin typeface="Eurostile"/>
                <a:cs typeface="Eurostile"/>
              </a:rPr>
              <a:t>I</a:t>
            </a:r>
            <a:r>
              <a:rPr lang="en-US" sz="2000" baseline="-25000" dirty="0" err="1">
                <a:latin typeface="Eurostile"/>
                <a:cs typeface="Eurostile"/>
              </a:rPr>
              <a:t>in</a:t>
            </a:r>
            <a:r>
              <a:rPr lang="en-US" sz="2000" dirty="0">
                <a:latin typeface="Eurostile"/>
                <a:cs typeface="Eurostile"/>
              </a:rPr>
              <a:t> exceeds C, </a:t>
            </a:r>
            <a:r>
              <a:rPr lang="en-US" sz="2000" dirty="0" err="1">
                <a:latin typeface="Eurostile"/>
                <a:cs typeface="Eurostile"/>
              </a:rPr>
              <a:t>I</a:t>
            </a:r>
            <a:r>
              <a:rPr lang="en-US" sz="2000" baseline="-25000" dirty="0" err="1">
                <a:latin typeface="Eurostile"/>
                <a:cs typeface="Eurostile"/>
              </a:rPr>
              <a:t>out</a:t>
            </a:r>
            <a:r>
              <a:rPr lang="en-US" sz="2000" dirty="0">
                <a:latin typeface="Eurostile"/>
                <a:cs typeface="Eurostile"/>
              </a:rPr>
              <a:t> is missing some data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239D42-2FFF-2A3E-9604-7183ADD0D35C}"/>
              </a:ext>
            </a:extLst>
          </p:cNvPr>
          <p:cNvSpPr txBox="1"/>
          <p:nvPr/>
        </p:nvSpPr>
        <p:spPr>
          <a:xfrm rot="16200000">
            <a:off x="302334" y="5083930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l</a:t>
            </a:r>
            <a:r>
              <a:rPr lang="en-US">
                <a:latin typeface="Eurostile" panose="020B0504020202050204" pitchFamily="34" charset="77"/>
              </a:rPr>
              <a:t>ong </a:t>
            </a:r>
            <a:r>
              <a:rPr lang="en-US" dirty="0">
                <a:latin typeface="Eurostile" panose="020B0504020202050204" pitchFamily="34" charset="77"/>
              </a:rPr>
              <a:t>term</a:t>
            </a:r>
            <a:br>
              <a:rPr lang="en-US" dirty="0">
                <a:latin typeface="Eurostile" panose="020B0504020202050204" pitchFamily="34" charset="77"/>
              </a:rPr>
            </a:br>
            <a:r>
              <a:rPr lang="en-US" dirty="0">
                <a:latin typeface="Eurostile" panose="020B0504020202050204" pitchFamily="34" charset="77"/>
              </a:rPr>
              <a:t>avg delay</a:t>
            </a:r>
          </a:p>
        </p:txBody>
      </p:sp>
    </p:spTree>
    <p:extLst>
      <p:ext uri="{BB962C8B-B14F-4D97-AF65-F5344CB8AC3E}">
        <p14:creationId xmlns:p14="http://schemas.microsoft.com/office/powerpoint/2010/main" val="176634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147490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Reasons for congestion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1" y="885825"/>
            <a:ext cx="3962400" cy="1781175"/>
          </a:xfrm>
        </p:spPr>
        <p:txBody>
          <a:bodyPr/>
          <a:lstStyle/>
          <a:p>
            <a:pPr eaLnBrk="1" hangingPunct="1"/>
            <a:r>
              <a:rPr lang="en-US" sz="2000" dirty="0"/>
              <a:t>Two senders, two receivers</a:t>
            </a:r>
          </a:p>
          <a:p>
            <a:pPr eaLnBrk="1" hangingPunct="1"/>
            <a:r>
              <a:rPr lang="en-US" sz="2000" dirty="0"/>
              <a:t>One router, </a:t>
            </a:r>
            <a:r>
              <a:rPr lang="en-US" sz="2000" b="1" dirty="0">
                <a:solidFill>
                  <a:srgbClr val="FF0000"/>
                </a:solidFill>
              </a:rPr>
              <a:t>finite</a:t>
            </a:r>
            <a:r>
              <a:rPr lang="en-US" sz="2000" dirty="0"/>
              <a:t> buffers</a:t>
            </a:r>
          </a:p>
          <a:p>
            <a:pPr eaLnBrk="1" hangingPunct="1"/>
            <a:r>
              <a:rPr lang="en-US" sz="2000" b="1" dirty="0"/>
              <a:t>Retransmission</a:t>
            </a:r>
            <a:r>
              <a:rPr lang="en-US" sz="2000" i="1" dirty="0"/>
              <a:t> </a:t>
            </a:r>
            <a:r>
              <a:rPr lang="en-US" sz="2000" dirty="0"/>
              <a:t>of lost packets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2133600" y="2480846"/>
            <a:ext cx="4819650" cy="2167354"/>
            <a:chOff x="2286000" y="3276600"/>
            <a:chExt cx="4819650" cy="2167354"/>
          </a:xfrm>
        </p:grpSpPr>
        <p:grpSp>
          <p:nvGrpSpPr>
            <p:cNvPr id="6" name="Group 20"/>
            <p:cNvGrpSpPr>
              <a:grpSpLocks noChangeAspect="1"/>
            </p:cNvGrpSpPr>
            <p:nvPr/>
          </p:nvGrpSpPr>
          <p:grpSpPr bwMode="auto">
            <a:xfrm>
              <a:off x="3048000" y="3657602"/>
              <a:ext cx="400050" cy="685800"/>
              <a:chOff x="4272" y="2352"/>
              <a:chExt cx="515" cy="1333"/>
            </a:xfrm>
          </p:grpSpPr>
          <p:sp>
            <p:nvSpPr>
              <p:cNvPr id="40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1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2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3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44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7" name="Group 144"/>
            <p:cNvGrpSpPr>
              <a:grpSpLocks/>
            </p:cNvGrpSpPr>
            <p:nvPr/>
          </p:nvGrpSpPr>
          <p:grpSpPr bwMode="auto">
            <a:xfrm rot="16200000" flipV="1">
              <a:off x="4229099" y="4610100"/>
              <a:ext cx="381000" cy="609601"/>
              <a:chOff x="3024" y="576"/>
              <a:chExt cx="867" cy="2306"/>
            </a:xfrm>
          </p:grpSpPr>
          <p:sp>
            <p:nvSpPr>
              <p:cNvPr id="34" name="Freeform 145"/>
              <p:cNvSpPr>
                <a:spLocks/>
              </p:cNvSpPr>
              <p:nvPr/>
            </p:nvSpPr>
            <p:spPr bwMode="auto">
              <a:xfrm>
                <a:off x="3024" y="576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146"/>
              <p:cNvSpPr>
                <a:spLocks/>
              </p:cNvSpPr>
              <p:nvPr/>
            </p:nvSpPr>
            <p:spPr bwMode="auto">
              <a:xfrm>
                <a:off x="3024" y="960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147"/>
              <p:cNvSpPr>
                <a:spLocks/>
              </p:cNvSpPr>
              <p:nvPr/>
            </p:nvSpPr>
            <p:spPr bwMode="auto">
              <a:xfrm>
                <a:off x="3024" y="1344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148"/>
              <p:cNvSpPr>
                <a:spLocks/>
              </p:cNvSpPr>
              <p:nvPr/>
            </p:nvSpPr>
            <p:spPr bwMode="auto">
              <a:xfrm>
                <a:off x="3024" y="1728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149"/>
              <p:cNvSpPr>
                <a:spLocks/>
              </p:cNvSpPr>
              <p:nvPr/>
            </p:nvSpPr>
            <p:spPr bwMode="auto">
              <a:xfrm>
                <a:off x="3024" y="2112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150"/>
              <p:cNvSpPr>
                <a:spLocks/>
              </p:cNvSpPr>
              <p:nvPr/>
            </p:nvSpPr>
            <p:spPr bwMode="auto">
              <a:xfrm>
                <a:off x="3024" y="2496"/>
                <a:ext cx="867" cy="386"/>
              </a:xfrm>
              <a:custGeom>
                <a:avLst/>
                <a:gdLst>
                  <a:gd name="T0" fmla="*/ 3 w 867"/>
                  <a:gd name="T1" fmla="*/ 385 h 386"/>
                  <a:gd name="T2" fmla="*/ 0 w 867"/>
                  <a:gd name="T3" fmla="*/ 0 h 386"/>
                  <a:gd name="T4" fmla="*/ 866 w 867"/>
                  <a:gd name="T5" fmla="*/ 0 h 386"/>
                  <a:gd name="T6" fmla="*/ 867 w 867"/>
                  <a:gd name="T7" fmla="*/ 386 h 3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7"/>
                  <a:gd name="T13" fmla="*/ 0 h 386"/>
                  <a:gd name="T14" fmla="*/ 867 w 867"/>
                  <a:gd name="T15" fmla="*/ 386 h 3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7" h="386">
                    <a:moveTo>
                      <a:pt x="3" y="385"/>
                    </a:moveTo>
                    <a:lnTo>
                      <a:pt x="0" y="0"/>
                    </a:lnTo>
                    <a:lnTo>
                      <a:pt x="866" y="0"/>
                    </a:lnTo>
                    <a:lnTo>
                      <a:pt x="867" y="386"/>
                    </a:lnTo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20"/>
            <p:cNvGrpSpPr>
              <a:grpSpLocks noChangeAspect="1"/>
            </p:cNvGrpSpPr>
            <p:nvPr/>
          </p:nvGrpSpPr>
          <p:grpSpPr bwMode="auto">
            <a:xfrm>
              <a:off x="2286000" y="4114802"/>
              <a:ext cx="400050" cy="685800"/>
              <a:chOff x="4272" y="2352"/>
              <a:chExt cx="515" cy="1333"/>
            </a:xfrm>
          </p:grpSpPr>
          <p:sp>
            <p:nvSpPr>
              <p:cNvPr id="29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0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1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2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3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9" name="Group 20"/>
            <p:cNvGrpSpPr>
              <a:grpSpLocks noChangeAspect="1"/>
            </p:cNvGrpSpPr>
            <p:nvPr/>
          </p:nvGrpSpPr>
          <p:grpSpPr bwMode="auto">
            <a:xfrm>
              <a:off x="5924550" y="3581402"/>
              <a:ext cx="400050" cy="685800"/>
              <a:chOff x="4272" y="2352"/>
              <a:chExt cx="515" cy="1333"/>
            </a:xfrm>
          </p:grpSpPr>
          <p:sp>
            <p:nvSpPr>
              <p:cNvPr id="24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5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6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7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8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2" name="Group 20"/>
            <p:cNvGrpSpPr>
              <a:grpSpLocks noChangeAspect="1"/>
            </p:cNvGrpSpPr>
            <p:nvPr/>
          </p:nvGrpSpPr>
          <p:grpSpPr bwMode="auto">
            <a:xfrm>
              <a:off x="6705600" y="4114802"/>
              <a:ext cx="400050" cy="685800"/>
              <a:chOff x="4272" y="2352"/>
              <a:chExt cx="515" cy="1333"/>
            </a:xfrm>
          </p:grpSpPr>
          <p:sp>
            <p:nvSpPr>
              <p:cNvPr id="19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4272" y="2881"/>
                <a:ext cx="515" cy="27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0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272" y="2617"/>
                <a:ext cx="515" cy="2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1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4272" y="2352"/>
                <a:ext cx="515" cy="273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2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4272" y="3146"/>
                <a:ext cx="515" cy="27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3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4272" y="3411"/>
                <a:ext cx="515" cy="274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200"/>
              </a:p>
            </p:txBody>
          </p:sp>
        </p:grpSp>
        <p:sp>
          <p:nvSpPr>
            <p:cNvPr id="13" name="Oval 12"/>
            <p:cNvSpPr/>
            <p:nvPr/>
          </p:nvSpPr>
          <p:spPr bwMode="auto">
            <a:xfrm>
              <a:off x="4724401" y="4708665"/>
              <a:ext cx="381000" cy="396735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3230715" y="4272779"/>
              <a:ext cx="2909146" cy="680221"/>
            </a:xfrm>
            <a:custGeom>
              <a:avLst/>
              <a:gdLst>
                <a:gd name="connsiteX0" fmla="*/ 0 w 2909146"/>
                <a:gd name="connsiteY0" fmla="*/ 54277 h 749033"/>
                <a:gd name="connsiteX1" fmla="*/ 325651 w 2909146"/>
                <a:gd name="connsiteY1" fmla="*/ 575344 h 749033"/>
                <a:gd name="connsiteX2" fmla="*/ 1660818 w 2909146"/>
                <a:gd name="connsiteY2" fmla="*/ 651333 h 749033"/>
                <a:gd name="connsiteX3" fmla="*/ 2496655 w 2909146"/>
                <a:gd name="connsiteY3" fmla="*/ 640478 h 749033"/>
                <a:gd name="connsiteX4" fmla="*/ 2909146 w 2909146"/>
                <a:gd name="connsiteY4" fmla="*/ 0 h 749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9146" h="749033">
                  <a:moveTo>
                    <a:pt x="0" y="54277"/>
                  </a:moveTo>
                  <a:cubicBezTo>
                    <a:pt x="24424" y="265056"/>
                    <a:pt x="48848" y="475835"/>
                    <a:pt x="325651" y="575344"/>
                  </a:cubicBezTo>
                  <a:cubicBezTo>
                    <a:pt x="602454" y="674853"/>
                    <a:pt x="1298984" y="640477"/>
                    <a:pt x="1660818" y="651333"/>
                  </a:cubicBezTo>
                  <a:cubicBezTo>
                    <a:pt x="2022652" y="662189"/>
                    <a:pt x="2288600" y="749033"/>
                    <a:pt x="2496655" y="640478"/>
                  </a:cubicBezTo>
                  <a:cubicBezTo>
                    <a:pt x="2704710" y="531923"/>
                    <a:pt x="2909146" y="0"/>
                    <a:pt x="2909146" y="0"/>
                  </a:cubicBezTo>
                </a:path>
              </a:pathLst>
            </a:custGeom>
            <a:no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2501054" y="4779270"/>
              <a:ext cx="4508110" cy="262631"/>
            </a:xfrm>
            <a:custGeom>
              <a:avLst/>
              <a:gdLst>
                <a:gd name="connsiteX0" fmla="*/ 0 w 2909146"/>
                <a:gd name="connsiteY0" fmla="*/ 54277 h 749033"/>
                <a:gd name="connsiteX1" fmla="*/ 325651 w 2909146"/>
                <a:gd name="connsiteY1" fmla="*/ 575344 h 749033"/>
                <a:gd name="connsiteX2" fmla="*/ 1660818 w 2909146"/>
                <a:gd name="connsiteY2" fmla="*/ 651333 h 749033"/>
                <a:gd name="connsiteX3" fmla="*/ 2496655 w 2909146"/>
                <a:gd name="connsiteY3" fmla="*/ 640478 h 749033"/>
                <a:gd name="connsiteX4" fmla="*/ 2909146 w 2909146"/>
                <a:gd name="connsiteY4" fmla="*/ 0 h 749033"/>
                <a:gd name="connsiteX0" fmla="*/ 0 w 3671146"/>
                <a:gd name="connsiteY0" fmla="*/ 389911 h 749033"/>
                <a:gd name="connsiteX1" fmla="*/ 1087651 w 3671146"/>
                <a:gd name="connsiteY1" fmla="*/ 575344 h 749033"/>
                <a:gd name="connsiteX2" fmla="*/ 2422818 w 3671146"/>
                <a:gd name="connsiteY2" fmla="*/ 651333 h 749033"/>
                <a:gd name="connsiteX3" fmla="*/ 3258655 w 3671146"/>
                <a:gd name="connsiteY3" fmla="*/ 640478 h 749033"/>
                <a:gd name="connsiteX4" fmla="*/ 3671146 w 3671146"/>
                <a:gd name="connsiteY4" fmla="*/ 0 h 749033"/>
                <a:gd name="connsiteX0" fmla="*/ 0 w 4433146"/>
                <a:gd name="connsiteY0" fmla="*/ 0 h 289199"/>
                <a:gd name="connsiteX1" fmla="*/ 1087651 w 4433146"/>
                <a:gd name="connsiteY1" fmla="*/ 185433 h 289199"/>
                <a:gd name="connsiteX2" fmla="*/ 2422818 w 4433146"/>
                <a:gd name="connsiteY2" fmla="*/ 261422 h 289199"/>
                <a:gd name="connsiteX3" fmla="*/ 3258655 w 4433146"/>
                <a:gd name="connsiteY3" fmla="*/ 250567 h 289199"/>
                <a:gd name="connsiteX4" fmla="*/ 4433146 w 4433146"/>
                <a:gd name="connsiteY4" fmla="*/ 29631 h 289199"/>
                <a:gd name="connsiteX0" fmla="*/ 0 w 4508110"/>
                <a:gd name="connsiteY0" fmla="*/ 0 h 289199"/>
                <a:gd name="connsiteX1" fmla="*/ 1087651 w 4508110"/>
                <a:gd name="connsiteY1" fmla="*/ 185433 h 289199"/>
                <a:gd name="connsiteX2" fmla="*/ 2422818 w 4508110"/>
                <a:gd name="connsiteY2" fmla="*/ 261422 h 289199"/>
                <a:gd name="connsiteX3" fmla="*/ 4173055 w 4508110"/>
                <a:gd name="connsiteY3" fmla="*/ 250567 h 289199"/>
                <a:gd name="connsiteX4" fmla="*/ 4433146 w 4508110"/>
                <a:gd name="connsiteY4" fmla="*/ 29631 h 289199"/>
                <a:gd name="connsiteX0" fmla="*/ 0 w 4508110"/>
                <a:gd name="connsiteY0" fmla="*/ 0 h 289199"/>
                <a:gd name="connsiteX1" fmla="*/ 554251 w 4508110"/>
                <a:gd name="connsiteY1" fmla="*/ 185433 h 289199"/>
                <a:gd name="connsiteX2" fmla="*/ 2422818 w 4508110"/>
                <a:gd name="connsiteY2" fmla="*/ 261422 h 289199"/>
                <a:gd name="connsiteX3" fmla="*/ 4173055 w 4508110"/>
                <a:gd name="connsiteY3" fmla="*/ 250567 h 289199"/>
                <a:gd name="connsiteX4" fmla="*/ 4433146 w 4508110"/>
                <a:gd name="connsiteY4" fmla="*/ 29631 h 28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08110" h="289199">
                  <a:moveTo>
                    <a:pt x="0" y="0"/>
                  </a:moveTo>
                  <a:cubicBezTo>
                    <a:pt x="24424" y="210779"/>
                    <a:pt x="150448" y="141863"/>
                    <a:pt x="554251" y="185433"/>
                  </a:cubicBezTo>
                  <a:cubicBezTo>
                    <a:pt x="958054" y="229003"/>
                    <a:pt x="1819684" y="250566"/>
                    <a:pt x="2422818" y="261422"/>
                  </a:cubicBezTo>
                  <a:cubicBezTo>
                    <a:pt x="3025952" y="272278"/>
                    <a:pt x="3838000" y="289199"/>
                    <a:pt x="4173055" y="250567"/>
                  </a:cubicBezTo>
                  <a:cubicBezTo>
                    <a:pt x="4508110" y="211935"/>
                    <a:pt x="4433146" y="29631"/>
                    <a:pt x="4433146" y="29631"/>
                  </a:cubicBezTo>
                </a:path>
              </a:pathLst>
            </a:cu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91109" y="5105400"/>
              <a:ext cx="24860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Router with finite buffers</a:t>
              </a:r>
            </a:p>
          </p:txBody>
        </p:sp>
        <p:graphicFrame>
          <p:nvGraphicFramePr>
            <p:cNvPr id="17" name="Object 16"/>
            <p:cNvGraphicFramePr>
              <a:graphicFrameLocks noChangeAspect="1"/>
            </p:cNvGraphicFramePr>
            <p:nvPr/>
          </p:nvGraphicFramePr>
          <p:xfrm>
            <a:off x="3962400" y="3276600"/>
            <a:ext cx="362857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03200" imgH="177800" progId="Equation.3">
                    <p:embed/>
                  </p:oleObj>
                </mc:Choice>
                <mc:Fallback>
                  <p:oleObj name="Equation" r:id="rId2" imgW="203200" imgH="177800" progId="Equation.3">
                    <p:embed/>
                    <p:pic>
                      <p:nvPicPr>
                        <p:cNvPr id="17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62400" y="3276600"/>
                          <a:ext cx="362857" cy="317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3"/>
            <p:cNvGraphicFramePr>
              <a:graphicFrameLocks noChangeAspect="1"/>
            </p:cNvGraphicFramePr>
            <p:nvPr/>
          </p:nvGraphicFramePr>
          <p:xfrm>
            <a:off x="5453063" y="3581400"/>
            <a:ext cx="431800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41300" imgH="177800" progId="Equation.3">
                    <p:embed/>
                  </p:oleObj>
                </mc:Choice>
                <mc:Fallback>
                  <p:oleObj name="Equation" r:id="rId4" imgW="241300" imgH="177800" progId="Equation.3">
                    <p:embed/>
                    <p:pic>
                      <p:nvPicPr>
                        <p:cNvPr id="18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53063" y="3581400"/>
                          <a:ext cx="431800" cy="317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0052" name="Object 4"/>
            <p:cNvGraphicFramePr>
              <a:graphicFrameLocks noChangeAspect="1"/>
            </p:cNvGraphicFramePr>
            <p:nvPr/>
          </p:nvGraphicFramePr>
          <p:xfrm>
            <a:off x="3827463" y="3675062"/>
            <a:ext cx="363537" cy="363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03200" imgH="203200" progId="Equation.3">
                    <p:embed/>
                  </p:oleObj>
                </mc:Choice>
                <mc:Fallback>
                  <p:oleObj name="Equation" r:id="rId6" imgW="203200" imgH="203200" progId="Equation.3">
                    <p:embed/>
                    <p:pic>
                      <p:nvPicPr>
                        <p:cNvPr id="130052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27463" y="3675062"/>
                          <a:ext cx="363537" cy="3635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6" name="Straight Arrow Connector 45"/>
            <p:cNvCxnSpPr>
              <a:endCxn id="41" idx="3"/>
            </p:cNvCxnSpPr>
            <p:nvPr/>
          </p:nvCxnSpPr>
          <p:spPr bwMode="auto">
            <a:xfrm rot="10800000">
              <a:off x="3448050" y="3864166"/>
              <a:ext cx="361950" cy="22034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8" name="Straight Arrow Connector 47"/>
            <p:cNvCxnSpPr>
              <a:endCxn id="42" idx="3"/>
            </p:cNvCxnSpPr>
            <p:nvPr/>
          </p:nvCxnSpPr>
          <p:spPr bwMode="auto">
            <a:xfrm rot="10800000" flipV="1">
              <a:off x="3448050" y="3428999"/>
              <a:ext cx="438150" cy="29882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53" name="Group 52"/>
          <p:cNvGrpSpPr/>
          <p:nvPr/>
        </p:nvGrpSpPr>
        <p:grpSpPr>
          <a:xfrm>
            <a:off x="914400" y="4953000"/>
            <a:ext cx="7701190" cy="881020"/>
            <a:chOff x="1143000" y="2383912"/>
            <a:chExt cx="7701190" cy="881020"/>
          </a:xfrm>
        </p:grpSpPr>
        <p:graphicFrame>
          <p:nvGraphicFramePr>
            <p:cNvPr id="130053" name="Object 5"/>
            <p:cNvGraphicFramePr>
              <a:graphicFrameLocks noChangeAspect="1"/>
            </p:cNvGraphicFramePr>
            <p:nvPr/>
          </p:nvGraphicFramePr>
          <p:xfrm>
            <a:off x="1143000" y="2447412"/>
            <a:ext cx="363538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03200" imgH="177800" progId="Equation.3">
                    <p:embed/>
                  </p:oleObj>
                </mc:Choice>
                <mc:Fallback>
                  <p:oleObj name="Equation" r:id="rId8" imgW="203200" imgH="177800" progId="Equation.3">
                    <p:embed/>
                    <p:pic>
                      <p:nvPicPr>
                        <p:cNvPr id="130053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43000" y="2447412"/>
                          <a:ext cx="363538" cy="317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0054" name="Object 6"/>
            <p:cNvGraphicFramePr>
              <a:graphicFrameLocks noChangeAspect="1"/>
            </p:cNvGraphicFramePr>
            <p:nvPr/>
          </p:nvGraphicFramePr>
          <p:xfrm>
            <a:off x="1143000" y="2895600"/>
            <a:ext cx="363537" cy="363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203200" imgH="203200" progId="Equation.3">
                    <p:embed/>
                  </p:oleObj>
                </mc:Choice>
                <mc:Fallback>
                  <p:oleObj name="Equation" r:id="rId9" imgW="203200" imgH="203200" progId="Equation.3">
                    <p:embed/>
                    <p:pic>
                      <p:nvPicPr>
                        <p:cNvPr id="130054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43000" y="2895600"/>
                          <a:ext cx="363537" cy="3635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" name="TextBox 50"/>
            <p:cNvSpPr txBox="1"/>
            <p:nvPr/>
          </p:nvSpPr>
          <p:spPr>
            <a:xfrm>
              <a:off x="1600200" y="2383912"/>
              <a:ext cx="35142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Data rate sent by the application 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600200" y="2895600"/>
              <a:ext cx="7243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Higher data rate sent by the transport layer including retransmissions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4593710" y="3570544"/>
            <a:ext cx="323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67302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Reasons for congestion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0" y="885825"/>
            <a:ext cx="8458199" cy="3101975"/>
          </a:xfrm>
        </p:spPr>
        <p:txBody>
          <a:bodyPr/>
          <a:lstStyle/>
          <a:p>
            <a:pPr eaLnBrk="1" hangingPunct="1"/>
            <a:r>
              <a:rPr lang="en-US" sz="2000" dirty="0"/>
              <a:t>Retransmission means that </a:t>
            </a:r>
            <a:r>
              <a:rPr lang="en-US" sz="2000" dirty="0" err="1"/>
              <a:t>I</a:t>
            </a:r>
            <a:r>
              <a:rPr lang="en-US" sz="2000" baseline="-25000" dirty="0" err="1"/>
              <a:t>out</a:t>
            </a:r>
            <a:r>
              <a:rPr lang="en-US" sz="2000" dirty="0"/>
              <a:t> receives all data that </a:t>
            </a:r>
            <a:r>
              <a:rPr lang="en-US" sz="2000" dirty="0" err="1"/>
              <a:t>I</a:t>
            </a:r>
            <a:r>
              <a:rPr lang="en-US" sz="2000" baseline="-25000" dirty="0" err="1"/>
              <a:t>in</a:t>
            </a:r>
            <a:r>
              <a:rPr lang="en-US" sz="2000" dirty="0"/>
              <a:t> sends</a:t>
            </a:r>
          </a:p>
          <a:p>
            <a:r>
              <a:rPr lang="en-US" sz="2000" dirty="0"/>
              <a:t>When there is loss, retransmission is happening, and </a:t>
            </a:r>
            <a:r>
              <a:rPr lang="en-US" sz="2000" dirty="0" err="1"/>
              <a:t>I’</a:t>
            </a:r>
            <a:r>
              <a:rPr lang="en-US" sz="2000" baseline="-25000" dirty="0" err="1"/>
              <a:t>in</a:t>
            </a:r>
            <a:r>
              <a:rPr lang="en-US" sz="2000" dirty="0"/>
              <a:t> &gt; </a:t>
            </a:r>
            <a:r>
              <a:rPr lang="en-US" sz="2000" dirty="0" err="1"/>
              <a:t>I</a:t>
            </a:r>
            <a:r>
              <a:rPr lang="en-US" sz="2000" baseline="-25000" dirty="0" err="1"/>
              <a:t>out</a:t>
            </a:r>
            <a:r>
              <a:rPr lang="en-US" sz="2000" dirty="0"/>
              <a:t> </a:t>
            </a:r>
          </a:p>
          <a:p>
            <a:r>
              <a:rPr lang="en-US" sz="2000" dirty="0"/>
              <a:t>Retransmission of delayed (but not lost) packets increases </a:t>
            </a:r>
            <a:r>
              <a:rPr lang="en-US" sz="2000" dirty="0" err="1"/>
              <a:t>I’</a:t>
            </a:r>
            <a:r>
              <a:rPr lang="en-US" sz="2000" baseline="-25000" dirty="0" err="1"/>
              <a:t>in</a:t>
            </a:r>
            <a:r>
              <a:rPr lang="en-US" sz="2000" dirty="0"/>
              <a:t> above the perfect value, without increasing </a:t>
            </a:r>
            <a:r>
              <a:rPr lang="en-US" sz="2000" dirty="0" err="1"/>
              <a:t>I</a:t>
            </a:r>
            <a:r>
              <a:rPr lang="en-US" sz="2000" baseline="-25000" dirty="0" err="1"/>
              <a:t>out</a:t>
            </a:r>
            <a:endParaRPr lang="en-US" sz="2000" baseline="-25000" dirty="0"/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/>
              <a:t>“Cost of congestion”:</a:t>
            </a:r>
          </a:p>
          <a:p>
            <a:pPr lvl="1" eaLnBrk="1" hangingPunct="1"/>
            <a:r>
              <a:rPr lang="en-US" sz="1800" dirty="0"/>
              <a:t>More work (retransmissions) for a desired throughput</a:t>
            </a:r>
          </a:p>
          <a:p>
            <a:pPr lvl="1" eaLnBrk="1" hangingPunct="1"/>
            <a:r>
              <a:rPr lang="en-US" sz="1800" dirty="0"/>
              <a:t>Useless retransmissions, some links transmit several copies of the same packet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79581" y="4075668"/>
            <a:ext cx="3816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Constant </a:t>
            </a:r>
            <a:r>
              <a:rPr lang="en-US" dirty="0" err="1"/>
              <a:t>bitrate</a:t>
            </a:r>
            <a:r>
              <a:rPr lang="en-US" dirty="0"/>
              <a:t> (non-</a:t>
            </a:r>
            <a:r>
              <a:rPr lang="en-US" dirty="0" err="1"/>
              <a:t>bursty</a:t>
            </a:r>
            <a:r>
              <a:rPr lang="en-US" dirty="0"/>
              <a:t>) traffic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BDBF5B9-F768-0548-B840-36799EEAFB2F}"/>
              </a:ext>
            </a:extLst>
          </p:cNvPr>
          <p:cNvGrpSpPr/>
          <p:nvPr/>
        </p:nvGrpSpPr>
        <p:grpSpPr>
          <a:xfrm>
            <a:off x="455433" y="4584700"/>
            <a:ext cx="3380123" cy="1917314"/>
            <a:chOff x="455433" y="4584700"/>
            <a:chExt cx="3380123" cy="191731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58FCD96-E76D-D94D-898C-65BA6D4CF156}"/>
                </a:ext>
              </a:extLst>
            </p:cNvPr>
            <p:cNvSpPr/>
            <p:nvPr/>
          </p:nvSpPr>
          <p:spPr bwMode="auto">
            <a:xfrm>
              <a:off x="1041400" y="4648200"/>
              <a:ext cx="2171700" cy="952500"/>
            </a:xfrm>
            <a:prstGeom prst="rect">
              <a:avLst/>
            </a:prstGeom>
            <a:pattFill prst="wdUpDiag">
              <a:fgClr>
                <a:srgbClr val="FF7E79"/>
              </a:fgClr>
              <a:bgClr>
                <a:schemeClr val="bg1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3742210-59E1-FD49-A925-9FF6AAEBCCF7}"/>
                </a:ext>
              </a:extLst>
            </p:cNvPr>
            <p:cNvGrpSpPr/>
            <p:nvPr/>
          </p:nvGrpSpPr>
          <p:grpSpPr>
            <a:xfrm>
              <a:off x="455433" y="4610894"/>
              <a:ext cx="2757667" cy="1891120"/>
              <a:chOff x="455433" y="4610894"/>
              <a:chExt cx="2757667" cy="1891120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0F07E613-ED25-534C-8473-AED522549F0D}"/>
                  </a:ext>
                </a:extLst>
              </p:cNvPr>
              <p:cNvGrpSpPr/>
              <p:nvPr/>
            </p:nvGrpSpPr>
            <p:grpSpPr>
              <a:xfrm>
                <a:off x="676714" y="4610894"/>
                <a:ext cx="2485586" cy="1891120"/>
                <a:chOff x="867214" y="2731294"/>
                <a:chExt cx="2485586" cy="1891120"/>
              </a:xfrm>
            </p:grpSpPr>
            <p:grpSp>
              <p:nvGrpSpPr>
                <p:cNvPr id="93" name="Group 92">
                  <a:extLst>
                    <a:ext uri="{FF2B5EF4-FFF2-40B4-BE49-F238E27FC236}">
                      <a16:creationId xmlns:a16="http://schemas.microsoft.com/office/drawing/2014/main" id="{EBB8B4AD-FCEA-5844-912B-1D6F382A94A3}"/>
                    </a:ext>
                  </a:extLst>
                </p:cNvPr>
                <p:cNvGrpSpPr/>
                <p:nvPr/>
              </p:nvGrpSpPr>
              <p:grpSpPr>
                <a:xfrm>
                  <a:off x="867214" y="2731294"/>
                  <a:ext cx="2485586" cy="1840706"/>
                  <a:chOff x="638614" y="2286000"/>
                  <a:chExt cx="2485586" cy="1840706"/>
                </a:xfrm>
              </p:grpSpPr>
              <p:cxnSp>
                <p:nvCxnSpPr>
                  <p:cNvPr id="96" name="Straight Arrow Connector 95">
                    <a:extLst>
                      <a:ext uri="{FF2B5EF4-FFF2-40B4-BE49-F238E27FC236}">
                        <a16:creationId xmlns:a16="http://schemas.microsoft.com/office/drawing/2014/main" id="{5840F43A-846C-214C-A468-87BE7C1B47DE}"/>
                      </a:ext>
                    </a:extLst>
                  </p:cNvPr>
                  <p:cNvCxnSpPr/>
                  <p:nvPr/>
                </p:nvCxnSpPr>
                <p:spPr bwMode="auto">
                  <a:xfrm rot="5400000" flipH="1" flipV="1">
                    <a:off x="228600" y="3047206"/>
                    <a:ext cx="1524000" cy="1588"/>
                  </a:xfrm>
                  <a:prstGeom prst="straightConnector1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cxnSp>
                <p:nvCxnSpPr>
                  <p:cNvPr id="97" name="Straight Arrow Connector 96">
                    <a:extLst>
                      <a:ext uri="{FF2B5EF4-FFF2-40B4-BE49-F238E27FC236}">
                        <a16:creationId xmlns:a16="http://schemas.microsoft.com/office/drawing/2014/main" id="{F835654C-C8FC-574F-8936-B8128D91DDF3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990600" y="3809206"/>
                    <a:ext cx="2133600" cy="1588"/>
                  </a:xfrm>
                  <a:prstGeom prst="straightConnector1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graphicFrame>
                <p:nvGraphicFramePr>
                  <p:cNvPr id="98" name="Object 4">
                    <a:extLst>
                      <a:ext uri="{FF2B5EF4-FFF2-40B4-BE49-F238E27FC236}">
                        <a16:creationId xmlns:a16="http://schemas.microsoft.com/office/drawing/2014/main" id="{90F579E9-3305-1C4B-9EE8-4E8C97A33E08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2590800" y="3809206"/>
                  <a:ext cx="363538" cy="3175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Equation" r:id="rId3" imgW="203200" imgH="177800" progId="Equation.3">
                          <p:embed/>
                        </p:oleObj>
                      </mc:Choice>
                      <mc:Fallback>
                        <p:oleObj name="Equation" r:id="rId3" imgW="203200" imgH="177800" progId="Equation.3">
                          <p:embed/>
                          <p:pic>
                            <p:nvPicPr>
                              <p:cNvPr id="134" name="Object 4">
                                <a:extLst>
                                  <a:ext uri="{FF2B5EF4-FFF2-40B4-BE49-F238E27FC236}">
                                    <a16:creationId xmlns:a16="http://schemas.microsoft.com/office/drawing/2014/main" id="{6B9E0C7C-2755-BD43-9D31-A58FCF012627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4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590800" y="3809206"/>
                                <a:ext cx="363538" cy="317500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4BCF5FC5-2375-9B49-9932-E018C37B508A}"/>
                      </a:ext>
                    </a:extLst>
                  </p:cNvPr>
                  <p:cNvSpPr txBox="1"/>
                  <p:nvPr/>
                </p:nvSpPr>
                <p:spPr>
                  <a:xfrm>
                    <a:off x="638614" y="2639663"/>
                    <a:ext cx="31130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>
                        <a:latin typeface="Eurostile" panose="020B0504020202050204" pitchFamily="34" charset="77"/>
                      </a:rPr>
                      <a:t>I</a:t>
                    </a:r>
                    <a:r>
                      <a:rPr lang="en-US" baseline="-25000" dirty="0">
                        <a:latin typeface="Eurostile" panose="020B0504020202050204" pitchFamily="34" charset="77"/>
                      </a:rPr>
                      <a:t>n</a:t>
                    </a:r>
                  </a:p>
                </p:txBody>
              </p:sp>
            </p:grpSp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74A324A1-7F39-2F40-ACC8-3AEFD5E64E64}"/>
                    </a:ext>
                  </a:extLst>
                </p:cNvPr>
                <p:cNvSpPr/>
                <p:nvPr/>
              </p:nvSpPr>
              <p:spPr bwMode="auto">
                <a:xfrm>
                  <a:off x="2753539" y="4267199"/>
                  <a:ext cx="429399" cy="33855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DAF98946-C5B4-A748-88F9-645253875F27}"/>
                    </a:ext>
                  </a:extLst>
                </p:cNvPr>
                <p:cNvSpPr txBox="1"/>
                <p:nvPr/>
              </p:nvSpPr>
              <p:spPr>
                <a:xfrm>
                  <a:off x="2427972" y="4253082"/>
                  <a:ext cx="60946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time</a:t>
                  </a:r>
                  <a:endParaRPr lang="en-US" i="1" baseline="-25000" dirty="0"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9681D59B-582A-DF4C-9B76-C6160FC8365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28700" y="5156200"/>
                <a:ext cx="2184400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432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3DF3173A-3EDB-6D44-B3E3-6082E73EDB8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28700" y="5626100"/>
                <a:ext cx="2184400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39394959-B985-FF49-BD02-A42B8B503583}"/>
                  </a:ext>
                </a:extLst>
              </p:cNvPr>
              <p:cNvSpPr txBox="1"/>
              <p:nvPr/>
            </p:nvSpPr>
            <p:spPr>
              <a:xfrm>
                <a:off x="455433" y="5441775"/>
                <a:ext cx="6126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 panose="020B0504020202050204" pitchFamily="34" charset="77"/>
                  </a:rPr>
                  <a:t>C/2</a:t>
                </a:r>
                <a:endParaRPr lang="en-US" baseline="-25000" dirty="0">
                  <a:latin typeface="Eurostile" panose="020B0504020202050204" pitchFamily="34" charset="77"/>
                </a:endParaRPr>
              </a:p>
            </p:txBody>
          </p:sp>
        </p:grp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800C50BE-908A-4643-AA49-5DA9408B351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387600" y="4699000"/>
              <a:ext cx="0" cy="4191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49F33854-9981-1A4A-8F76-D028B25662A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87600" y="5194300"/>
              <a:ext cx="0" cy="6858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7452344-2ABE-B545-B69D-E4AE85F96D38}"/>
                </a:ext>
              </a:extLst>
            </p:cNvPr>
            <p:cNvSpPr txBox="1"/>
            <p:nvPr/>
          </p:nvSpPr>
          <p:spPr>
            <a:xfrm>
              <a:off x="2374900" y="4584700"/>
              <a:ext cx="1460656" cy="30777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Eurostile"/>
                  <a:cs typeface="Eurostile"/>
                </a:rPr>
                <a:t>other rates for I</a:t>
              </a:r>
              <a:r>
                <a:rPr lang="en-US" sz="1400" baseline="-25000" dirty="0">
                  <a:latin typeface="Eurostile"/>
                  <a:cs typeface="Eurostile"/>
                </a:rPr>
                <a:t>n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03D85DB-6A16-3948-9164-E31F3F05C740}"/>
              </a:ext>
            </a:extLst>
          </p:cNvPr>
          <p:cNvGrpSpPr/>
          <p:nvPr/>
        </p:nvGrpSpPr>
        <p:grpSpPr>
          <a:xfrm>
            <a:off x="5176838" y="4445812"/>
            <a:ext cx="2836862" cy="1925638"/>
            <a:chOff x="5176838" y="4445812"/>
            <a:chExt cx="2836862" cy="192563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4037BB2-7911-8449-B02C-FAC8A020AD9F}"/>
                </a:ext>
              </a:extLst>
            </p:cNvPr>
            <p:cNvGrpSpPr/>
            <p:nvPr/>
          </p:nvGrpSpPr>
          <p:grpSpPr>
            <a:xfrm>
              <a:off x="5176838" y="4445812"/>
              <a:ext cx="2836862" cy="1925638"/>
              <a:chOff x="1125538" y="4268012"/>
              <a:chExt cx="2836862" cy="1925638"/>
            </a:xfrm>
          </p:grpSpPr>
          <p:cxnSp>
            <p:nvCxnSpPr>
              <p:cNvPr id="68" name="Straight Arrow Connector 67"/>
              <p:cNvCxnSpPr/>
              <p:nvPr/>
            </p:nvCxnSpPr>
            <p:spPr bwMode="auto">
              <a:xfrm rot="5400000" flipH="1" flipV="1">
                <a:off x="820738" y="5029218"/>
                <a:ext cx="1524000" cy="1588"/>
              </a:xfrm>
              <a:prstGeom prst="straightConnector1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69" name="Straight Arrow Connector 68"/>
              <p:cNvCxnSpPr/>
              <p:nvPr/>
            </p:nvCxnSpPr>
            <p:spPr bwMode="auto">
              <a:xfrm>
                <a:off x="1582738" y="5791218"/>
                <a:ext cx="2379662" cy="794"/>
              </a:xfrm>
              <a:prstGeom prst="straightConnector1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70" name="Straight Connector 69"/>
              <p:cNvCxnSpPr/>
              <p:nvPr/>
            </p:nvCxnSpPr>
            <p:spPr bwMode="auto">
              <a:xfrm flipV="1">
                <a:off x="1582738" y="4876818"/>
                <a:ext cx="990600" cy="91440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72" name="Object 5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487425042"/>
                      </p:ext>
                    </p:extLst>
                  </p:nvPr>
                </p:nvGraphicFramePr>
                <p:xfrm>
                  <a:off x="1125538" y="4343418"/>
                  <a:ext cx="431800" cy="317500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5" imgW="241300" imgH="177800" progId="Equation.3">
                          <p:embed/>
                        </p:oleObj>
                      </mc:Choice>
                      <mc:Fallback>
                        <p:oleObj name="Equation" r:id="rId5" imgW="241300" imgH="177800" progId="Equation.3">
                          <p:embed/>
                          <p:pic>
                            <p:nvPicPr>
                              <p:cNvPr id="72" name="Object 5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6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125538" y="4343418"/>
                                <a:ext cx="431800" cy="317500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72" name="Object 5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487425042"/>
                      </p:ext>
                    </p:extLst>
                  </p:nvPr>
                </p:nvGraphicFramePr>
                <p:xfrm>
                  <a:off x="1125538" y="4343418"/>
                  <a:ext cx="431800" cy="317500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4891" name="Equation" r:id="rId8" imgW="241300" imgH="177800" progId="Equation.3">
                          <p:embed/>
                        </p:oleObj>
                      </mc:Choice>
                      <mc:Fallback>
                        <p:oleObj name="Equation" r:id="rId8" imgW="241300" imgH="177800" progId="Equation.3">
                          <p:embed/>
                          <p:pic>
                            <p:nvPicPr>
                              <p:cNvPr id="72" name="Object 5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9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125538" y="4343418"/>
                                <a:ext cx="431800" cy="317500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p:cxnSp>
            <p:nvCxnSpPr>
              <p:cNvPr id="73" name="Straight Connector 72"/>
              <p:cNvCxnSpPr/>
              <p:nvPr/>
            </p:nvCxnSpPr>
            <p:spPr bwMode="auto">
              <a:xfrm rot="5400000" flipH="1" flipV="1">
                <a:off x="1963738" y="5180824"/>
                <a:ext cx="1219200" cy="1588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74" name="TextBox 73"/>
              <p:cNvSpPr txBox="1"/>
              <p:nvPr/>
            </p:nvSpPr>
            <p:spPr>
              <a:xfrm>
                <a:off x="2514600" y="4343418"/>
                <a:ext cx="5437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C/2</a:t>
                </a:r>
              </a:p>
            </p:txBody>
          </p:sp>
          <p:cxnSp>
            <p:nvCxnSpPr>
              <p:cNvPr id="86" name="Straight Connector 85"/>
              <p:cNvCxnSpPr/>
              <p:nvPr/>
            </p:nvCxnSpPr>
            <p:spPr bwMode="auto">
              <a:xfrm rot="10800000" flipV="1">
                <a:off x="2591594" y="4876800"/>
                <a:ext cx="761206" cy="1606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87" name="Object 14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912769181"/>
                      </p:ext>
                    </p:extLst>
                  </p:nvPr>
                </p:nvGraphicFramePr>
                <p:xfrm>
                  <a:off x="2808288" y="5830112"/>
                  <a:ext cx="955675" cy="363538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10" imgW="533400" imgH="203200" progId="Equation.3">
                          <p:embed/>
                        </p:oleObj>
                      </mc:Choice>
                      <mc:Fallback>
                        <p:oleObj name="Equation" r:id="rId10" imgW="533400" imgH="203200" progId="Equation.3">
                          <p:embed/>
                          <p:pic>
                            <p:nvPicPr>
                              <p:cNvPr id="87" name="Object 14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1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808288" y="5830112"/>
                                <a:ext cx="955675" cy="363538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87" name="Object 14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912769181"/>
                      </p:ext>
                    </p:extLst>
                  </p:nvPr>
                </p:nvGraphicFramePr>
                <p:xfrm>
                  <a:off x="2808288" y="5830112"/>
                  <a:ext cx="955675" cy="363538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4892" name="Equation" r:id="rId12" imgW="533400" imgH="203200" progId="Equation.3">
                          <p:embed/>
                        </p:oleObj>
                      </mc:Choice>
                      <mc:Fallback>
                        <p:oleObj name="Equation" r:id="rId12" imgW="533400" imgH="203200" progId="Equation.3">
                          <p:embed/>
                          <p:pic>
                            <p:nvPicPr>
                              <p:cNvPr id="87" name="Object 14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3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808288" y="5830112"/>
                                <a:ext cx="955675" cy="363538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p:cxnSp>
            <p:nvCxnSpPr>
              <p:cNvPr id="90" name="Straight Connector 89"/>
              <p:cNvCxnSpPr/>
              <p:nvPr/>
            </p:nvCxnSpPr>
            <p:spPr bwMode="auto">
              <a:xfrm rot="10800000">
                <a:off x="1600200" y="4876800"/>
                <a:ext cx="1752600" cy="1588"/>
              </a:xfrm>
              <a:prstGeom prst="lin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24B7D50D-8653-AD4C-9137-6F09EFB17401}"/>
                    </a:ext>
                  </a:extLst>
                </p:cNvPr>
                <p:cNvSpPr txBox="1"/>
                <p:nvPr/>
              </p:nvSpPr>
              <p:spPr>
                <a:xfrm>
                  <a:off x="5653772" y="6005682"/>
                  <a:ext cx="989502" cy="3629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  <a:cs typeface="Eurostile"/>
                          </a:rPr>
                          <m:t>=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i="1" baseline="-25000" dirty="0">
                    <a:latin typeface="Eurostile"/>
                    <a:cs typeface="Eurostile"/>
                  </a:endParaRPr>
                </a:p>
              </p:txBody>
            </p:sp>
          </mc:Choice>
          <mc:Fallback xmlns=""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24B7D50D-8653-AD4C-9137-6F09EFB174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3772" y="6005682"/>
                  <a:ext cx="989502" cy="36298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7E700C4-051A-4147-B030-58A7D670BF5F}"/>
              </a:ext>
            </a:extLst>
          </p:cNvPr>
          <p:cNvGrpSpPr/>
          <p:nvPr/>
        </p:nvGrpSpPr>
        <p:grpSpPr>
          <a:xfrm>
            <a:off x="4231372" y="5092700"/>
            <a:ext cx="4390521" cy="733813"/>
            <a:chOff x="180072" y="4914900"/>
            <a:chExt cx="4390521" cy="73381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265C713-748A-AE45-AAFE-AA82DA69DDF9}"/>
                </a:ext>
              </a:extLst>
            </p:cNvPr>
            <p:cNvSpPr txBox="1"/>
            <p:nvPr/>
          </p:nvSpPr>
          <p:spPr>
            <a:xfrm>
              <a:off x="180072" y="5091282"/>
              <a:ext cx="1521570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no congestion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5FC3465-1C5A-1847-B66E-A3F2E6FD0CBB}"/>
                </a:ext>
              </a:extLst>
            </p:cNvPr>
            <p:cNvSpPr txBox="1"/>
            <p:nvPr/>
          </p:nvSpPr>
          <p:spPr>
            <a:xfrm>
              <a:off x="3342372" y="5002382"/>
              <a:ext cx="1228221" cy="64633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persistent</a:t>
              </a:r>
            </a:p>
            <a:p>
              <a:r>
                <a:rPr lang="en-US" dirty="0">
                  <a:latin typeface="Eurostile"/>
                  <a:cs typeface="Eurostile"/>
                </a:rPr>
                <a:t>congestion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63CB64F3-30E9-944D-B0D6-35393161ADCE}"/>
                </a:ext>
              </a:extLst>
            </p:cNvPr>
            <p:cNvCxnSpPr>
              <a:cxnSpLocks/>
              <a:stCxn id="35" idx="1"/>
            </p:cNvCxnSpPr>
            <p:nvPr/>
          </p:nvCxnSpPr>
          <p:spPr bwMode="auto">
            <a:xfrm rot="10800000">
              <a:off x="2946400" y="4914900"/>
              <a:ext cx="395972" cy="410648"/>
            </a:xfrm>
            <a:prstGeom prst="curved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74B78C3-2B08-CF46-BA51-FA25A9D9E690}"/>
                </a:ext>
              </a:extLst>
            </p:cNvPr>
            <p:cNvCxnSpPr>
              <a:cxnSpLocks/>
              <a:stCxn id="34" idx="3"/>
            </p:cNvCxnSpPr>
            <p:nvPr/>
          </p:nvCxnSpPr>
          <p:spPr bwMode="auto">
            <a:xfrm>
              <a:off x="1701642" y="5275948"/>
              <a:ext cx="241458" cy="961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1506808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Reasons for congestion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0" y="885825"/>
            <a:ext cx="8458199" cy="3101975"/>
          </a:xfrm>
        </p:spPr>
        <p:txBody>
          <a:bodyPr/>
          <a:lstStyle/>
          <a:p>
            <a:pPr eaLnBrk="1" hangingPunct="1"/>
            <a:r>
              <a:rPr lang="en-US" sz="2000" dirty="0"/>
              <a:t>Retransmission means that </a:t>
            </a:r>
            <a:r>
              <a:rPr lang="en-US" sz="2000" dirty="0" err="1"/>
              <a:t>I</a:t>
            </a:r>
            <a:r>
              <a:rPr lang="en-US" sz="2000" baseline="-25000" dirty="0" err="1"/>
              <a:t>out</a:t>
            </a:r>
            <a:r>
              <a:rPr lang="en-US" sz="2000" dirty="0"/>
              <a:t> receives all data that </a:t>
            </a:r>
            <a:r>
              <a:rPr lang="en-US" sz="2000" dirty="0" err="1"/>
              <a:t>I</a:t>
            </a:r>
            <a:r>
              <a:rPr lang="en-US" sz="2000" baseline="-25000" dirty="0" err="1"/>
              <a:t>in</a:t>
            </a:r>
            <a:r>
              <a:rPr lang="en-US" sz="2000" dirty="0"/>
              <a:t> sends</a:t>
            </a:r>
          </a:p>
          <a:p>
            <a:r>
              <a:rPr lang="en-US" sz="2000" dirty="0"/>
              <a:t>When there is loss, retransmission is happening, and </a:t>
            </a:r>
            <a:r>
              <a:rPr lang="en-US" sz="2000" dirty="0" err="1"/>
              <a:t>I’</a:t>
            </a:r>
            <a:r>
              <a:rPr lang="en-US" sz="2000" baseline="-25000" dirty="0" err="1"/>
              <a:t>in</a:t>
            </a:r>
            <a:r>
              <a:rPr lang="en-US" sz="2000" dirty="0"/>
              <a:t> &gt; </a:t>
            </a:r>
            <a:r>
              <a:rPr lang="en-US" sz="2000" dirty="0" err="1"/>
              <a:t>I</a:t>
            </a:r>
            <a:r>
              <a:rPr lang="en-US" sz="2000" baseline="-25000" dirty="0" err="1"/>
              <a:t>out</a:t>
            </a:r>
            <a:r>
              <a:rPr lang="en-US" sz="2000" dirty="0"/>
              <a:t> </a:t>
            </a:r>
          </a:p>
          <a:p>
            <a:r>
              <a:rPr lang="en-US" sz="2000" dirty="0"/>
              <a:t>Retransmission of delayed (but not lost) packets increases </a:t>
            </a:r>
            <a:r>
              <a:rPr lang="en-US" sz="2000" dirty="0" err="1"/>
              <a:t>I’</a:t>
            </a:r>
            <a:r>
              <a:rPr lang="en-US" sz="2000" baseline="-25000" dirty="0" err="1"/>
              <a:t>in</a:t>
            </a:r>
            <a:r>
              <a:rPr lang="en-US" sz="2000" dirty="0"/>
              <a:t> above the perfect value, without increasing </a:t>
            </a:r>
            <a:r>
              <a:rPr lang="en-US" sz="2000" dirty="0" err="1"/>
              <a:t>I</a:t>
            </a:r>
            <a:r>
              <a:rPr lang="en-US" sz="2000" baseline="-25000" dirty="0" err="1"/>
              <a:t>out</a:t>
            </a:r>
            <a:endParaRPr lang="en-US" sz="2000" baseline="-25000" dirty="0"/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/>
              <a:t>“Cost of congestion”:</a:t>
            </a:r>
          </a:p>
          <a:p>
            <a:pPr lvl="1" eaLnBrk="1" hangingPunct="1"/>
            <a:r>
              <a:rPr lang="en-US" sz="1800" dirty="0"/>
              <a:t>More work (retransmissions) for a desired throughput</a:t>
            </a:r>
          </a:p>
          <a:p>
            <a:pPr lvl="1" eaLnBrk="1" hangingPunct="1"/>
            <a:r>
              <a:rPr lang="en-US" sz="1800" dirty="0"/>
              <a:t>Useless retransmissions, some links transmit several copies of the same packet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79581" y="4075668"/>
            <a:ext cx="1481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Bursty</a:t>
            </a:r>
            <a:r>
              <a:rPr lang="en-US" dirty="0"/>
              <a:t> traffic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F07E613-ED25-534C-8473-AED522549F0D}"/>
              </a:ext>
            </a:extLst>
          </p:cNvPr>
          <p:cNvGrpSpPr/>
          <p:nvPr/>
        </p:nvGrpSpPr>
        <p:grpSpPr>
          <a:xfrm>
            <a:off x="625914" y="4610894"/>
            <a:ext cx="2536386" cy="1891120"/>
            <a:chOff x="816414" y="2731294"/>
            <a:chExt cx="2536386" cy="1891120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EBB8B4AD-FCEA-5844-912B-1D6F382A94A3}"/>
                </a:ext>
              </a:extLst>
            </p:cNvPr>
            <p:cNvGrpSpPr/>
            <p:nvPr/>
          </p:nvGrpSpPr>
          <p:grpSpPr>
            <a:xfrm>
              <a:off x="816414" y="2731294"/>
              <a:ext cx="2536386" cy="1840706"/>
              <a:chOff x="587814" y="2286000"/>
              <a:chExt cx="2536386" cy="1840706"/>
            </a:xfrm>
          </p:grpSpPr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id="{5840F43A-846C-214C-A468-87BE7C1B47DE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228600" y="3047206"/>
                <a:ext cx="1524000" cy="1588"/>
              </a:xfrm>
              <a:prstGeom prst="straightConnector1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97" name="Straight Arrow Connector 96">
                <a:extLst>
                  <a:ext uri="{FF2B5EF4-FFF2-40B4-BE49-F238E27FC236}">
                    <a16:creationId xmlns:a16="http://schemas.microsoft.com/office/drawing/2014/main" id="{F835654C-C8FC-574F-8936-B8128D91DDF3}"/>
                  </a:ext>
                </a:extLst>
              </p:cNvPr>
              <p:cNvCxnSpPr/>
              <p:nvPr/>
            </p:nvCxnSpPr>
            <p:spPr bwMode="auto">
              <a:xfrm>
                <a:off x="990600" y="3809206"/>
                <a:ext cx="2133600" cy="1588"/>
              </a:xfrm>
              <a:prstGeom prst="straightConnector1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graphicFrame>
            <p:nvGraphicFramePr>
              <p:cNvPr id="98" name="Object 4">
                <a:extLst>
                  <a:ext uri="{FF2B5EF4-FFF2-40B4-BE49-F238E27FC236}">
                    <a16:creationId xmlns:a16="http://schemas.microsoft.com/office/drawing/2014/main" id="{90F579E9-3305-1C4B-9EE8-4E8C97A33E0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590800" y="3809206"/>
              <a:ext cx="363538" cy="317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" imgW="203200" imgH="177800" progId="Equation.3">
                      <p:embed/>
                    </p:oleObj>
                  </mc:Choice>
                  <mc:Fallback>
                    <p:oleObj name="Equation" r:id="rId3" imgW="203200" imgH="177800" progId="Equation.3">
                      <p:embed/>
                      <p:pic>
                        <p:nvPicPr>
                          <p:cNvPr id="98" name="Object 4">
                            <a:extLst>
                              <a:ext uri="{FF2B5EF4-FFF2-40B4-BE49-F238E27FC236}">
                                <a16:creationId xmlns:a16="http://schemas.microsoft.com/office/drawing/2014/main" id="{90F579E9-3305-1C4B-9EE8-4E8C97A33E08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590800" y="3809206"/>
                            <a:ext cx="363538" cy="3175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4BCF5FC5-2375-9B49-9932-E018C37B508A}"/>
                  </a:ext>
                </a:extLst>
              </p:cNvPr>
              <p:cNvSpPr txBox="1"/>
              <p:nvPr/>
            </p:nvSpPr>
            <p:spPr>
              <a:xfrm>
                <a:off x="587814" y="3376263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 panose="020B0504020202050204" pitchFamily="34" charset="77"/>
                  </a:rPr>
                  <a:t>I</a:t>
                </a:r>
                <a:r>
                  <a:rPr lang="en-US" baseline="-25000" dirty="0">
                    <a:latin typeface="Eurostile" panose="020B0504020202050204" pitchFamily="34" charset="77"/>
                  </a:rPr>
                  <a:t>n</a:t>
                </a:r>
              </a:p>
            </p:txBody>
          </p:sp>
        </p:grp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74A324A1-7F39-2F40-ACC8-3AEFD5E64E64}"/>
                </a:ext>
              </a:extLst>
            </p:cNvPr>
            <p:cNvSpPr/>
            <p:nvPr/>
          </p:nvSpPr>
          <p:spPr bwMode="auto">
            <a:xfrm>
              <a:off x="2753539" y="4267199"/>
              <a:ext cx="429399" cy="33855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AF98946-C5B4-A748-88F9-645253875F27}"/>
                </a:ext>
              </a:extLst>
            </p:cNvPr>
            <p:cNvSpPr txBox="1"/>
            <p:nvPr/>
          </p:nvSpPr>
          <p:spPr>
            <a:xfrm>
              <a:off x="2427972" y="4253082"/>
              <a:ext cx="609462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time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</p:grp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3DF3173A-3EDB-6D44-B3E3-6082E73EDB80}"/>
              </a:ext>
            </a:extLst>
          </p:cNvPr>
          <p:cNvCxnSpPr>
            <a:cxnSpLocks/>
          </p:cNvCxnSpPr>
          <p:nvPr/>
        </p:nvCxnSpPr>
        <p:spPr bwMode="auto">
          <a:xfrm>
            <a:off x="1028700" y="5346700"/>
            <a:ext cx="2184400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39394959-B985-FF49-BD02-A42B8B503583}"/>
              </a:ext>
            </a:extLst>
          </p:cNvPr>
          <p:cNvSpPr txBox="1"/>
          <p:nvPr/>
        </p:nvSpPr>
        <p:spPr>
          <a:xfrm>
            <a:off x="455433" y="5162375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C/2</a:t>
            </a:r>
            <a:endParaRPr lang="en-US" baseline="-25000" dirty="0">
              <a:latin typeface="Eurostile" panose="020B0504020202050204" pitchFamily="34" charset="77"/>
            </a:endParaRPr>
          </a:p>
        </p:txBody>
      </p:sp>
      <p:cxnSp>
        <p:nvCxnSpPr>
          <p:cNvPr id="68" name="Straight Arrow Connector 67"/>
          <p:cNvCxnSpPr/>
          <p:nvPr/>
        </p:nvCxnSpPr>
        <p:spPr bwMode="auto">
          <a:xfrm rot="5400000" flipH="1" flipV="1">
            <a:off x="4872038" y="5207018"/>
            <a:ext cx="1524000" cy="1588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9" name="Straight Arrow Connector 68"/>
          <p:cNvCxnSpPr/>
          <p:nvPr/>
        </p:nvCxnSpPr>
        <p:spPr bwMode="auto">
          <a:xfrm>
            <a:off x="5634038" y="5969018"/>
            <a:ext cx="2379662" cy="794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72" name="Object 5"/>
          <p:cNvGraphicFramePr>
            <a:graphicFrameLocks noChangeAspect="1"/>
          </p:cNvGraphicFramePr>
          <p:nvPr/>
        </p:nvGraphicFramePr>
        <p:xfrm>
          <a:off x="5176838" y="4521218"/>
          <a:ext cx="431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41300" imgH="177800" progId="Equation.3">
                  <p:embed/>
                </p:oleObj>
              </mc:Choice>
              <mc:Fallback>
                <p:oleObj name="Equation" r:id="rId5" imgW="241300" imgH="177800" progId="Equation.3">
                  <p:embed/>
                  <p:pic>
                    <p:nvPicPr>
                      <p:cNvPr id="7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6838" y="4521218"/>
                        <a:ext cx="4318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3" name="Straight Connector 72"/>
          <p:cNvCxnSpPr/>
          <p:nvPr/>
        </p:nvCxnSpPr>
        <p:spPr bwMode="auto">
          <a:xfrm rot="5400000" flipH="1" flipV="1">
            <a:off x="6015038" y="5358624"/>
            <a:ext cx="1219200" cy="1588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4" name="TextBox 73"/>
          <p:cNvSpPr txBox="1"/>
          <p:nvPr/>
        </p:nvSpPr>
        <p:spPr>
          <a:xfrm>
            <a:off x="6565900" y="4521218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C/2</a:t>
            </a:r>
          </a:p>
        </p:txBody>
      </p:sp>
      <p:cxnSp>
        <p:nvCxnSpPr>
          <p:cNvPr id="90" name="Straight Connector 89"/>
          <p:cNvCxnSpPr/>
          <p:nvPr/>
        </p:nvCxnSpPr>
        <p:spPr bwMode="auto">
          <a:xfrm rot="10800000">
            <a:off x="5651500" y="5054600"/>
            <a:ext cx="1752600" cy="1588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24B7D50D-8653-AD4C-9137-6F09EFB17401}"/>
                  </a:ext>
                </a:extLst>
              </p:cNvPr>
              <p:cNvSpPr txBox="1"/>
              <p:nvPr/>
            </p:nvSpPr>
            <p:spPr>
              <a:xfrm>
                <a:off x="7507972" y="5954882"/>
                <a:ext cx="492058" cy="36298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i="1" baseline="-25000" dirty="0">
                  <a:latin typeface="Eurostile"/>
                  <a:cs typeface="Eurostile"/>
                </a:endParaRPr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24B7D50D-8653-AD4C-9137-6F09EFB174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7972" y="5954882"/>
                <a:ext cx="492058" cy="36298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 2">
            <a:extLst>
              <a:ext uri="{FF2B5EF4-FFF2-40B4-BE49-F238E27FC236}">
                <a16:creationId xmlns:a16="http://schemas.microsoft.com/office/drawing/2014/main" id="{1701C0D5-B37C-E64E-952D-2FA5D9A4FAEB}"/>
              </a:ext>
            </a:extLst>
          </p:cNvPr>
          <p:cNvSpPr/>
          <p:nvPr/>
        </p:nvSpPr>
        <p:spPr bwMode="auto">
          <a:xfrm>
            <a:off x="1054100" y="5001763"/>
            <a:ext cx="2120900" cy="1038733"/>
          </a:xfrm>
          <a:custGeom>
            <a:avLst/>
            <a:gdLst>
              <a:gd name="connsiteX0" fmla="*/ 0 w 2120900"/>
              <a:gd name="connsiteY0" fmla="*/ 879283 h 993094"/>
              <a:gd name="connsiteX1" fmla="*/ 266700 w 2120900"/>
              <a:gd name="connsiteY1" fmla="*/ 650683 h 993094"/>
              <a:gd name="connsiteX2" fmla="*/ 495300 w 2120900"/>
              <a:gd name="connsiteY2" fmla="*/ 79183 h 993094"/>
              <a:gd name="connsiteX3" fmla="*/ 596900 w 2120900"/>
              <a:gd name="connsiteY3" fmla="*/ 41083 h 993094"/>
              <a:gd name="connsiteX4" fmla="*/ 723900 w 2120900"/>
              <a:gd name="connsiteY4" fmla="*/ 422083 h 993094"/>
              <a:gd name="connsiteX5" fmla="*/ 838200 w 2120900"/>
              <a:gd name="connsiteY5" fmla="*/ 904683 h 993094"/>
              <a:gd name="connsiteX6" fmla="*/ 1270000 w 2120900"/>
              <a:gd name="connsiteY6" fmla="*/ 930083 h 993094"/>
              <a:gd name="connsiteX7" fmla="*/ 1676400 w 2120900"/>
              <a:gd name="connsiteY7" fmla="*/ 244283 h 993094"/>
              <a:gd name="connsiteX8" fmla="*/ 1943100 w 2120900"/>
              <a:gd name="connsiteY8" fmla="*/ 117283 h 993094"/>
              <a:gd name="connsiteX9" fmla="*/ 2120900 w 2120900"/>
              <a:gd name="connsiteY9" fmla="*/ 422083 h 993094"/>
              <a:gd name="connsiteX0" fmla="*/ 0 w 2120900"/>
              <a:gd name="connsiteY0" fmla="*/ 868155 h 981966"/>
              <a:gd name="connsiteX1" fmla="*/ 266700 w 2120900"/>
              <a:gd name="connsiteY1" fmla="*/ 639555 h 981966"/>
              <a:gd name="connsiteX2" fmla="*/ 406400 w 2120900"/>
              <a:gd name="connsiteY2" fmla="*/ 93455 h 981966"/>
              <a:gd name="connsiteX3" fmla="*/ 596900 w 2120900"/>
              <a:gd name="connsiteY3" fmla="*/ 29955 h 981966"/>
              <a:gd name="connsiteX4" fmla="*/ 723900 w 2120900"/>
              <a:gd name="connsiteY4" fmla="*/ 410955 h 981966"/>
              <a:gd name="connsiteX5" fmla="*/ 838200 w 2120900"/>
              <a:gd name="connsiteY5" fmla="*/ 893555 h 981966"/>
              <a:gd name="connsiteX6" fmla="*/ 1270000 w 2120900"/>
              <a:gd name="connsiteY6" fmla="*/ 918955 h 981966"/>
              <a:gd name="connsiteX7" fmla="*/ 1676400 w 2120900"/>
              <a:gd name="connsiteY7" fmla="*/ 233155 h 981966"/>
              <a:gd name="connsiteX8" fmla="*/ 1943100 w 2120900"/>
              <a:gd name="connsiteY8" fmla="*/ 106155 h 981966"/>
              <a:gd name="connsiteX9" fmla="*/ 2120900 w 2120900"/>
              <a:gd name="connsiteY9" fmla="*/ 410955 h 981966"/>
              <a:gd name="connsiteX0" fmla="*/ 0 w 2120900"/>
              <a:gd name="connsiteY0" fmla="*/ 903737 h 1038733"/>
              <a:gd name="connsiteX1" fmla="*/ 266700 w 2120900"/>
              <a:gd name="connsiteY1" fmla="*/ 675137 h 1038733"/>
              <a:gd name="connsiteX2" fmla="*/ 406400 w 2120900"/>
              <a:gd name="connsiteY2" fmla="*/ 129037 h 1038733"/>
              <a:gd name="connsiteX3" fmla="*/ 596900 w 2120900"/>
              <a:gd name="connsiteY3" fmla="*/ 65537 h 1038733"/>
              <a:gd name="connsiteX4" fmla="*/ 838200 w 2120900"/>
              <a:gd name="connsiteY4" fmla="*/ 929137 h 1038733"/>
              <a:gd name="connsiteX5" fmla="*/ 1270000 w 2120900"/>
              <a:gd name="connsiteY5" fmla="*/ 954537 h 1038733"/>
              <a:gd name="connsiteX6" fmla="*/ 1676400 w 2120900"/>
              <a:gd name="connsiteY6" fmla="*/ 268737 h 1038733"/>
              <a:gd name="connsiteX7" fmla="*/ 1943100 w 2120900"/>
              <a:gd name="connsiteY7" fmla="*/ 141737 h 1038733"/>
              <a:gd name="connsiteX8" fmla="*/ 2120900 w 2120900"/>
              <a:gd name="connsiteY8" fmla="*/ 446537 h 1038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0900" h="1038733">
                <a:moveTo>
                  <a:pt x="0" y="903737"/>
                </a:moveTo>
                <a:cubicBezTo>
                  <a:pt x="92075" y="856112"/>
                  <a:pt x="198967" y="804254"/>
                  <a:pt x="266700" y="675137"/>
                </a:cubicBezTo>
                <a:cubicBezTo>
                  <a:pt x="334433" y="546020"/>
                  <a:pt x="351367" y="230637"/>
                  <a:pt x="406400" y="129037"/>
                </a:cubicBezTo>
                <a:cubicBezTo>
                  <a:pt x="461433" y="27437"/>
                  <a:pt x="524933" y="-67813"/>
                  <a:pt x="596900" y="65537"/>
                </a:cubicBezTo>
                <a:cubicBezTo>
                  <a:pt x="668867" y="198887"/>
                  <a:pt x="726017" y="780970"/>
                  <a:pt x="838200" y="929137"/>
                </a:cubicBezTo>
                <a:cubicBezTo>
                  <a:pt x="950383" y="1077304"/>
                  <a:pt x="1130300" y="1064604"/>
                  <a:pt x="1270000" y="954537"/>
                </a:cubicBezTo>
                <a:cubicBezTo>
                  <a:pt x="1409700" y="844470"/>
                  <a:pt x="1564217" y="404204"/>
                  <a:pt x="1676400" y="268737"/>
                </a:cubicBezTo>
                <a:cubicBezTo>
                  <a:pt x="1788583" y="133270"/>
                  <a:pt x="1869017" y="112104"/>
                  <a:pt x="1943100" y="141737"/>
                </a:cubicBezTo>
                <a:cubicBezTo>
                  <a:pt x="2017183" y="171370"/>
                  <a:pt x="2069041" y="308953"/>
                  <a:pt x="2120900" y="446537"/>
                </a:cubicBezTo>
              </a:path>
            </a:pathLst>
          </a:custGeom>
          <a:noFill/>
          <a:ln w="28575" cap="flat" cmpd="sng" algn="ctr">
            <a:solidFill>
              <a:srgbClr val="0432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AACCE0E-5EB6-C543-BE18-94BD0A80E993}"/>
              </a:ext>
            </a:extLst>
          </p:cNvPr>
          <p:cNvGrpSpPr/>
          <p:nvPr/>
        </p:nvGrpSpPr>
        <p:grpSpPr>
          <a:xfrm>
            <a:off x="5634038" y="4113382"/>
            <a:ext cx="2872925" cy="1855636"/>
            <a:chOff x="5634038" y="4113382"/>
            <a:chExt cx="2872925" cy="185563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242861F-52FD-C54E-8010-494387A76887}"/>
                </a:ext>
              </a:extLst>
            </p:cNvPr>
            <p:cNvGrpSpPr/>
            <p:nvPr/>
          </p:nvGrpSpPr>
          <p:grpSpPr>
            <a:xfrm>
              <a:off x="5634038" y="5054618"/>
              <a:ext cx="2274720" cy="914400"/>
              <a:chOff x="5634038" y="5054618"/>
              <a:chExt cx="2274720" cy="914400"/>
            </a:xfrm>
          </p:grpSpPr>
          <p:cxnSp>
            <p:nvCxnSpPr>
              <p:cNvPr id="70" name="Straight Connector 69"/>
              <p:cNvCxnSpPr/>
              <p:nvPr/>
            </p:nvCxnSpPr>
            <p:spPr bwMode="auto">
              <a:xfrm flipV="1">
                <a:off x="5634038" y="5054618"/>
                <a:ext cx="990600" cy="91440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6" name="Straight Connector 85"/>
              <p:cNvCxnSpPr>
                <a:cxnSpLocks/>
              </p:cNvCxnSpPr>
              <p:nvPr/>
            </p:nvCxnSpPr>
            <p:spPr bwMode="auto">
              <a:xfrm flipH="1">
                <a:off x="6642894" y="5056206"/>
                <a:ext cx="1265864" cy="0"/>
              </a:xfrm>
              <a:prstGeom prst="lin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7E82510-4F69-ED4B-AF4F-26AC0348C2F6}"/>
                </a:ext>
              </a:extLst>
            </p:cNvPr>
            <p:cNvGrpSpPr/>
            <p:nvPr/>
          </p:nvGrpSpPr>
          <p:grpSpPr>
            <a:xfrm>
              <a:off x="7124700" y="4113382"/>
              <a:ext cx="1382263" cy="915818"/>
              <a:chOff x="7124700" y="4113382"/>
              <a:chExt cx="1382263" cy="915818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0AB892C-682B-8C49-8957-CDF1E946DC27}"/>
                  </a:ext>
                </a:extLst>
              </p:cNvPr>
              <p:cNvSpPr txBox="1"/>
              <p:nvPr/>
            </p:nvSpPr>
            <p:spPr>
              <a:xfrm>
                <a:off x="7507972" y="4113382"/>
                <a:ext cx="998991" cy="3693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ideal line</a:t>
                </a:r>
                <a:endParaRPr lang="en-US" i="1" baseline="-250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2B15DAAD-C15C-DE49-BABF-AC31B1287C88}"/>
                  </a:ext>
                </a:extLst>
              </p:cNvPr>
              <p:cNvCxnSpPr>
                <a:stCxn id="41" idx="2"/>
              </p:cNvCxnSpPr>
              <p:nvPr/>
            </p:nvCxnSpPr>
            <p:spPr bwMode="auto">
              <a:xfrm flipH="1">
                <a:off x="7124700" y="4482714"/>
                <a:ext cx="882768" cy="54648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triangle"/>
              </a:ln>
              <a:effectLst/>
            </p:spPr>
          </p:cxnSp>
        </p:grpSp>
      </p:grpSp>
      <p:sp>
        <p:nvSpPr>
          <p:cNvPr id="8" name="Freeform 7">
            <a:extLst>
              <a:ext uri="{FF2B5EF4-FFF2-40B4-BE49-F238E27FC236}">
                <a16:creationId xmlns:a16="http://schemas.microsoft.com/office/drawing/2014/main" id="{FE590FFF-5E34-FD40-806B-102CBC27378C}"/>
              </a:ext>
            </a:extLst>
          </p:cNvPr>
          <p:cNvSpPr/>
          <p:nvPr/>
        </p:nvSpPr>
        <p:spPr bwMode="auto">
          <a:xfrm>
            <a:off x="5646821" y="5130478"/>
            <a:ext cx="2256590" cy="831838"/>
          </a:xfrm>
          <a:custGeom>
            <a:avLst/>
            <a:gdLst>
              <a:gd name="connsiteX0" fmla="*/ 0 w 2256590"/>
              <a:gd name="connsiteY0" fmla="*/ 831838 h 831838"/>
              <a:gd name="connsiteX1" fmla="*/ 566821 w 2256590"/>
              <a:gd name="connsiteY1" fmla="*/ 398701 h 831838"/>
              <a:gd name="connsiteX2" fmla="*/ 1138990 w 2256590"/>
              <a:gd name="connsiteY2" fmla="*/ 56469 h 831838"/>
              <a:gd name="connsiteX3" fmla="*/ 1614905 w 2256590"/>
              <a:gd name="connsiteY3" fmla="*/ 24385 h 831838"/>
              <a:gd name="connsiteX4" fmla="*/ 2256590 w 2256590"/>
              <a:gd name="connsiteY4" fmla="*/ 302448 h 83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6590" h="831838">
                <a:moveTo>
                  <a:pt x="0" y="831838"/>
                </a:moveTo>
                <a:cubicBezTo>
                  <a:pt x="188495" y="679883"/>
                  <a:pt x="376990" y="527929"/>
                  <a:pt x="566821" y="398701"/>
                </a:cubicBezTo>
                <a:cubicBezTo>
                  <a:pt x="756652" y="269473"/>
                  <a:pt x="964309" y="118855"/>
                  <a:pt x="1138990" y="56469"/>
                </a:cubicBezTo>
                <a:cubicBezTo>
                  <a:pt x="1313671" y="-5917"/>
                  <a:pt x="1428638" y="-16611"/>
                  <a:pt x="1614905" y="24385"/>
                </a:cubicBezTo>
                <a:cubicBezTo>
                  <a:pt x="1801172" y="65381"/>
                  <a:pt x="2028881" y="183914"/>
                  <a:pt x="2256590" y="302448"/>
                </a:cubicBezTo>
              </a:path>
            </a:pathLst>
          </a:custGeom>
          <a:noFill/>
          <a:ln w="28575" cap="flat" cmpd="sng" algn="ctr">
            <a:solidFill>
              <a:srgbClr val="0432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7EF199-1367-4440-947A-BA065775F586}"/>
              </a:ext>
            </a:extLst>
          </p:cNvPr>
          <p:cNvGrpSpPr/>
          <p:nvPr/>
        </p:nvGrpSpPr>
        <p:grpSpPr>
          <a:xfrm>
            <a:off x="2704628" y="5275991"/>
            <a:ext cx="2149948" cy="736214"/>
            <a:chOff x="6822172" y="5143500"/>
            <a:chExt cx="2149948" cy="73621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265C713-748A-AE45-AAFE-AA82DA69DDF9}"/>
                </a:ext>
              </a:extLst>
            </p:cNvPr>
            <p:cNvSpPr txBox="1"/>
            <p:nvPr/>
          </p:nvSpPr>
          <p:spPr>
            <a:xfrm>
              <a:off x="6822172" y="5510382"/>
              <a:ext cx="2149948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transient congestion</a:t>
              </a:r>
              <a:endParaRPr lang="en-US" i="1" baseline="-25000" dirty="0">
                <a:latin typeface="Eurostile"/>
                <a:cs typeface="Eurostile"/>
              </a:endParaRP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487666F-E3D2-EF49-BE94-D4E673E7082E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7035800" y="5143500"/>
              <a:ext cx="368300" cy="3683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67BF4B16-C1ED-EFB8-D100-DB186CA92720}"/>
              </a:ext>
            </a:extLst>
          </p:cNvPr>
          <p:cNvCxnSpPr>
            <a:cxnSpLocks/>
            <a:stCxn id="34" idx="1"/>
          </p:cNvCxnSpPr>
          <p:nvPr/>
        </p:nvCxnSpPr>
        <p:spPr bwMode="auto">
          <a:xfrm flipH="1" flipV="1">
            <a:off x="1640277" y="5204868"/>
            <a:ext cx="1064351" cy="62267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2A12BE6-2BCC-5D49-4E93-34134026B0D2}"/>
              </a:ext>
            </a:extLst>
          </p:cNvPr>
          <p:cNvSpPr txBox="1"/>
          <p:nvPr/>
        </p:nvSpPr>
        <p:spPr>
          <a:xfrm>
            <a:off x="5286864" y="6200525"/>
            <a:ext cx="3645550" cy="36933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nb-NO" dirty="0">
                <a:latin typeface="Eurostile"/>
                <a:cs typeface="Eurostile"/>
              </a:rPr>
              <a:t>The </a:t>
            </a:r>
            <a:r>
              <a:rPr lang="nb-NO" dirty="0" err="1">
                <a:latin typeface="Eurostile"/>
                <a:cs typeface="Eurostile"/>
              </a:rPr>
              <a:t>share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of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retransmissions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grows</a:t>
            </a:r>
            <a:endParaRPr lang="nb-NO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26773374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0F7E1-AF36-9C47-81D7-CA35439B6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A6478-AF57-3141-8E4C-A566D1F4B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Protocols should implement congestion control</a:t>
            </a:r>
          </a:p>
          <a:p>
            <a:endParaRPr lang="en-US" dirty="0"/>
          </a:p>
          <a:p>
            <a:r>
              <a:rPr lang="en-US" dirty="0"/>
              <a:t>Congestion control algorithms:</a:t>
            </a:r>
          </a:p>
          <a:p>
            <a:pPr lvl="1"/>
            <a:r>
              <a:rPr lang="en-US" sz="2800" dirty="0"/>
              <a:t>algorithms to adapt the offered load (</a:t>
            </a:r>
            <a:r>
              <a:rPr lang="en-US" sz="2800" dirty="0" err="1"/>
              <a:t>I’</a:t>
            </a:r>
            <a:r>
              <a:rPr lang="en-US" sz="2800" baseline="-25000" dirty="0" err="1"/>
              <a:t>n</a:t>
            </a:r>
            <a:r>
              <a:rPr lang="en-US" sz="2800" dirty="0"/>
              <a:t>)</a:t>
            </a:r>
            <a:br>
              <a:rPr lang="en-US" sz="2800" dirty="0"/>
            </a:br>
            <a:r>
              <a:rPr lang="en-US" sz="2800" dirty="0"/>
              <a:t>to the capacity at the bottleneck router</a:t>
            </a:r>
          </a:p>
          <a:p>
            <a:pPr lvl="1"/>
            <a:endParaRPr lang="en-US" dirty="0"/>
          </a:p>
          <a:p>
            <a:r>
              <a:rPr lang="en-US" dirty="0"/>
              <a:t>There are quite many algorithms that can achieve this</a:t>
            </a:r>
          </a:p>
          <a:p>
            <a:pPr lvl="1"/>
            <a:r>
              <a:rPr lang="en-US" dirty="0"/>
              <a:t>at several layers</a:t>
            </a:r>
          </a:p>
          <a:p>
            <a:r>
              <a:rPr lang="en-US" dirty="0"/>
              <a:t>We are going to look mainly at TCP’s approach to congestion control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05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Congestion Control in TCP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346929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Global congestion collapse</a:t>
            </a:r>
            <a:endParaRPr lang="de-AT">
              <a:latin typeface="Calibri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08C734-EDBE-BD4C-875C-2721D4CE0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762000">
              <a:buSzPct val="100000"/>
              <a:buNone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en-US" sz="2400" dirty="0">
                <a:latin typeface="Eurostile" panose="020B0504020202050204" pitchFamily="34" charset="77"/>
              </a:rPr>
              <a:t>Craig Partridge, Research Director for the Internet Research Department at BBN Technologies:</a:t>
            </a:r>
          </a:p>
          <a:p>
            <a:pPr marL="400050" lvl="1" indent="0" algn="just" defTabSz="762000">
              <a:spcBef>
                <a:spcPct val="50000"/>
              </a:spcBef>
              <a:buNone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en-US" sz="1800" dirty="0">
                <a:latin typeface="Eurostile" panose="020B0504020202050204" pitchFamily="34" charset="77"/>
                <a:cs typeface="Times New Roman" panose="02020603050405020304" pitchFamily="18" charset="0"/>
              </a:rPr>
              <a:t>Bits of the network would fade in and out, but usually only for TCP. You could ping. You could get a UDP packet through. Telnet and FTP would fail after a while. And it depended on where you were going (some hosts were just fine, others flaky) and time of day (I did a lot of work on weekends in the late 1980s and the network was wonderfully free then).</a:t>
            </a:r>
          </a:p>
          <a:p>
            <a:pPr marL="400050" lvl="1" indent="0" algn="just" defTabSz="762000">
              <a:spcBef>
                <a:spcPct val="50000"/>
              </a:spcBef>
              <a:buNone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en-US" sz="1800" dirty="0">
                <a:latin typeface="Eurostile" panose="020B0504020202050204" pitchFamily="34" charset="77"/>
                <a:cs typeface="Times New Roman" panose="02020603050405020304" pitchFamily="18" charset="0"/>
              </a:rPr>
              <a:t>Around 1pm was bad (I was on the East Coast of the US and you could tell when those pesky folks on the West Coast decided to start work...).</a:t>
            </a:r>
          </a:p>
          <a:p>
            <a:pPr marL="400050" lvl="1" indent="0" algn="just" defTabSz="762000">
              <a:spcBef>
                <a:spcPct val="50000"/>
              </a:spcBef>
              <a:buNone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en-US" sz="1800" dirty="0">
                <a:latin typeface="Eurostile" panose="020B0504020202050204" pitchFamily="34" charset="77"/>
                <a:cs typeface="Times New Roman" panose="02020603050405020304" pitchFamily="18" charset="0"/>
              </a:rPr>
              <a:t>Another experience was that things broke in unexpected ways - we spent a lot of time making sure applications were bullet-proof against failures. (..)</a:t>
            </a:r>
          </a:p>
          <a:p>
            <a:pPr marL="400050" lvl="1" indent="0" algn="just" defTabSz="762000">
              <a:spcBef>
                <a:spcPct val="50000"/>
              </a:spcBef>
              <a:buNone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en-US" sz="1800" dirty="0">
                <a:latin typeface="Eurostile" panose="020B0504020202050204" pitchFamily="34" charset="77"/>
                <a:cs typeface="Times New Roman" panose="02020603050405020304" pitchFamily="18" charset="0"/>
              </a:rPr>
              <a:t>Finally, I remember being startled when Van Jacobson first described how truly awful network performance was in parts of the Berkeley campus. It was far worse than I was generally seeing. In some sense, I felt we were lucky that the really bad stuff hit just where Van was there to see it.</a:t>
            </a:r>
          </a:p>
        </p:txBody>
      </p:sp>
    </p:spTree>
    <p:extLst>
      <p:ext uri="{BB962C8B-B14F-4D97-AF65-F5344CB8AC3E}">
        <p14:creationId xmlns:p14="http://schemas.microsoft.com/office/powerpoint/2010/main" val="299458226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>
                <a:latin typeface="Eurostile" panose="020B0504020202050204" pitchFamily="34" charset="77"/>
              </a:rPr>
              <a:t>Internet </a:t>
            </a:r>
            <a:r>
              <a:rPr lang="de-DE" dirty="0" err="1">
                <a:latin typeface="Eurostile" panose="020B0504020202050204" pitchFamily="34" charset="77"/>
              </a:rPr>
              <a:t>congestion</a:t>
            </a:r>
            <a:r>
              <a:rPr lang="de-DE" dirty="0">
                <a:latin typeface="Eurostile" panose="020B0504020202050204" pitchFamily="34" charset="77"/>
              </a:rPr>
              <a:t> </a:t>
            </a:r>
            <a:r>
              <a:rPr lang="de-DE" dirty="0" err="1">
                <a:latin typeface="Eurostile" panose="020B0504020202050204" pitchFamily="34" charset="77"/>
              </a:rPr>
              <a:t>control</a:t>
            </a:r>
            <a:r>
              <a:rPr lang="de-DE" dirty="0">
                <a:latin typeface="Eurostile" panose="020B0504020202050204" pitchFamily="34" charset="77"/>
              </a:rPr>
              <a:t>: </a:t>
            </a:r>
            <a:r>
              <a:rPr lang="de-DE" dirty="0" err="1">
                <a:latin typeface="Eurostile" panose="020B0504020202050204" pitchFamily="34" charset="77"/>
              </a:rPr>
              <a:t>history</a:t>
            </a:r>
            <a:endParaRPr lang="de-AT" dirty="0">
              <a:latin typeface="Eurostile" panose="020B0504020202050204" pitchFamily="34" charset="77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b="1" dirty="0">
                <a:latin typeface="Eurostile" panose="020B0504020202050204" pitchFamily="34" charset="77"/>
              </a:rPr>
              <a:t>around 1986:</a:t>
            </a:r>
            <a:r>
              <a:rPr lang="en-US" sz="2000" dirty="0">
                <a:latin typeface="Eurostile" panose="020B0504020202050204" pitchFamily="34" charset="77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Eurostile" panose="020B0504020202050204" pitchFamily="34" charset="77"/>
              </a:rPr>
              <a:t>first congestion collapse</a:t>
            </a:r>
          </a:p>
          <a:p>
            <a:pPr eaLnBrk="1" hangingPunct="1">
              <a:lnSpc>
                <a:spcPct val="90000"/>
              </a:lnSpc>
            </a:pPr>
            <a:endParaRPr lang="en-US" sz="2000" dirty="0">
              <a:solidFill>
                <a:srgbClr val="0000FF"/>
              </a:solidFill>
              <a:latin typeface="Eurostile" panose="020B0504020202050204" pitchFamily="34" charset="77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b="1" dirty="0">
                <a:latin typeface="Eurostile" panose="020B0504020202050204" pitchFamily="34" charset="77"/>
              </a:rPr>
              <a:t>1988:</a:t>
            </a:r>
            <a:r>
              <a:rPr lang="en-US" sz="2000" dirty="0">
                <a:latin typeface="Eurostile" panose="020B0504020202050204" pitchFamily="34" charset="77"/>
              </a:rPr>
              <a:t> "</a:t>
            </a:r>
            <a:r>
              <a:rPr lang="en-US" sz="2000" dirty="0">
                <a:solidFill>
                  <a:srgbClr val="0000FF"/>
                </a:solidFill>
                <a:latin typeface="Eurostile" panose="020B0504020202050204" pitchFamily="34" charset="77"/>
              </a:rPr>
              <a:t>Congestion Avoidance and Control</a:t>
            </a:r>
            <a:r>
              <a:rPr lang="en-US" sz="2000" dirty="0">
                <a:latin typeface="Eurostile" panose="020B0504020202050204" pitchFamily="34" charset="77"/>
              </a:rPr>
              <a:t>" (Jacobson)</a:t>
            </a:r>
            <a:br>
              <a:rPr lang="en-US" sz="2000" dirty="0">
                <a:latin typeface="Eurostile" panose="020B0504020202050204" pitchFamily="34" charset="77"/>
              </a:rPr>
            </a:br>
            <a:r>
              <a:rPr lang="en-US" sz="2000" dirty="0">
                <a:latin typeface="Eurostile" panose="020B0504020202050204" pitchFamily="34" charset="77"/>
              </a:rPr>
              <a:t>Combined congestion/flow control for TCP</a:t>
            </a:r>
            <a:br>
              <a:rPr lang="en-US" sz="2000" dirty="0">
                <a:latin typeface="Eurostile" panose="020B0504020202050204" pitchFamily="34" charset="77"/>
              </a:rPr>
            </a:br>
            <a:r>
              <a:rPr lang="en-US" sz="2000" dirty="0">
                <a:latin typeface="Eurostile" panose="020B0504020202050204" pitchFamily="34" charset="77"/>
              </a:rPr>
              <a:t>(also: variation change to RTO calculation algorithm)</a:t>
            </a: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Eurostile" panose="020B0504020202050204" pitchFamily="34" charset="77"/>
              </a:rPr>
              <a:t>Idea: packet loss = congestion, so throttle the rate; increase otherwise</a:t>
            </a: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Eurostile" panose="020B0504020202050204" pitchFamily="34" charset="77"/>
              </a:rPr>
              <a:t>Goal: stability - in </a:t>
            </a:r>
            <a:r>
              <a:rPr lang="en-US" sz="2000" dirty="0" err="1">
                <a:latin typeface="Eurostile" panose="020B0504020202050204" pitchFamily="34" charset="77"/>
              </a:rPr>
              <a:t>equilibrum</a:t>
            </a:r>
            <a:r>
              <a:rPr lang="en-US" sz="2000" dirty="0">
                <a:latin typeface="Eurostile" panose="020B0504020202050204" pitchFamily="34" charset="77"/>
              </a:rPr>
              <a:t>, no packet is sent into the network until an old packet leaves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  <a:latin typeface="Eurostile" panose="020B0504020202050204" pitchFamily="34" charset="77"/>
                <a:ea typeface="ＭＳ Ｐゴシック" charset="0"/>
              </a:rPr>
              <a:t>ack clocking, “conservation of packets“ principle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  <a:latin typeface="Eurostile" panose="020B0504020202050204" pitchFamily="34" charset="77"/>
                <a:ea typeface="ＭＳ Ｐゴシック" charset="0"/>
              </a:rPr>
              <a:t>made possible through window based </a:t>
            </a:r>
            <a:r>
              <a:rPr lang="en-US" sz="1800" dirty="0" err="1">
                <a:solidFill>
                  <a:srgbClr val="000000"/>
                </a:solidFill>
                <a:latin typeface="Eurostile" panose="020B0504020202050204" pitchFamily="34" charset="77"/>
                <a:ea typeface="ＭＳ Ｐゴシック" charset="0"/>
              </a:rPr>
              <a:t>stop+go</a:t>
            </a:r>
            <a:r>
              <a:rPr lang="en-US" sz="1800" dirty="0">
                <a:solidFill>
                  <a:srgbClr val="000000"/>
                </a:solidFill>
                <a:latin typeface="Eurostile" panose="020B0504020202050204" pitchFamily="34" charset="77"/>
                <a:ea typeface="ＭＳ Ｐゴシック" charset="0"/>
              </a:rPr>
              <a:t> - </a:t>
            </a:r>
            <a:r>
              <a:rPr lang="en-US" sz="1800" dirty="0" err="1">
                <a:solidFill>
                  <a:srgbClr val="000000"/>
                </a:solidFill>
                <a:latin typeface="Eurostile" panose="020B0504020202050204" pitchFamily="34" charset="77"/>
                <a:ea typeface="ＭＳ Ｐゴシック" charset="0"/>
              </a:rPr>
              <a:t>behaviour</a:t>
            </a:r>
            <a:endParaRPr lang="en-US" sz="1800" dirty="0">
              <a:solidFill>
                <a:srgbClr val="000000"/>
              </a:solidFill>
              <a:latin typeface="Eurostile" panose="020B0504020202050204" pitchFamily="34" charset="77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solidFill>
                <a:srgbClr val="000000"/>
              </a:solidFill>
              <a:latin typeface="Eurostile" panose="020B0504020202050204" pitchFamily="34" charset="77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</a:rPr>
              <a:t>Superposition of stable systems = stable </a:t>
            </a:r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  <a:sym typeface="Wingdings" charset="0"/>
              </a:rPr>
              <a:t></a:t>
            </a:r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</a:rPr>
              <a:t> </a:t>
            </a:r>
            <a:b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</a:rPr>
            </a:br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</a:rPr>
              <a:t>network based on TCP with congestion control = stable</a:t>
            </a:r>
          </a:p>
        </p:txBody>
      </p:sp>
    </p:spTree>
    <p:extLst>
      <p:ext uri="{BB962C8B-B14F-4D97-AF65-F5344CB8AC3E}">
        <p14:creationId xmlns:p14="http://schemas.microsoft.com/office/powerpoint/2010/main" val="382136406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TCP Congestion Control</a:t>
            </a:r>
          </a:p>
        </p:txBody>
      </p:sp>
      <p:sp>
        <p:nvSpPr>
          <p:cNvPr id="130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TCP limits sending rate as a function of perceived network congestion</a:t>
            </a:r>
          </a:p>
          <a:p>
            <a:pPr lvl="1"/>
            <a:r>
              <a:rPr lang="en-US" dirty="0"/>
              <a:t>little traffic – increase sending rate </a:t>
            </a:r>
          </a:p>
          <a:p>
            <a:pPr lvl="1"/>
            <a:r>
              <a:rPr lang="en-US" dirty="0"/>
              <a:t>much traffic – reduce sending rate</a:t>
            </a:r>
            <a:br>
              <a:rPr lang="en-US" dirty="0"/>
            </a:br>
            <a:endParaRPr lang="en-US" dirty="0"/>
          </a:p>
          <a:p>
            <a:r>
              <a:rPr lang="en-US" dirty="0"/>
              <a:t>Congestion algorithm has three major “components”:</a:t>
            </a:r>
          </a:p>
          <a:p>
            <a:pPr lvl="1"/>
            <a:r>
              <a:rPr lang="en-US" dirty="0"/>
              <a:t>additive-increase, multiplicative-decrease (AIMD)</a:t>
            </a:r>
          </a:p>
          <a:p>
            <a:pPr lvl="1"/>
            <a:r>
              <a:rPr lang="en-US" dirty="0"/>
              <a:t>slow-start</a:t>
            </a:r>
          </a:p>
          <a:p>
            <a:pPr lvl="1"/>
            <a:r>
              <a:rPr lang="en-US" dirty="0"/>
              <a:t>reaction to timeout events</a:t>
            </a:r>
          </a:p>
        </p:txBody>
      </p:sp>
    </p:spTree>
    <p:extLst>
      <p:ext uri="{BB962C8B-B14F-4D97-AF65-F5344CB8AC3E}">
        <p14:creationId xmlns:p14="http://schemas.microsoft.com/office/powerpoint/2010/main" val="3693696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6D0E3-1C4D-AC49-A175-16C9FAFF5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Congestion Control Algorithms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360A5E9-6105-EE46-A4B7-8DB0923ABBE4}"/>
              </a:ext>
            </a:extLst>
          </p:cNvPr>
          <p:cNvGrpSpPr>
            <a:grpSpLocks noChangeAspect="1"/>
          </p:cNvGrpSpPr>
          <p:nvPr/>
        </p:nvGrpSpPr>
        <p:grpSpPr>
          <a:xfrm>
            <a:off x="492693" y="5407410"/>
            <a:ext cx="7920000" cy="590606"/>
            <a:chOff x="334962" y="4067513"/>
            <a:chExt cx="4827588" cy="36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C8ECF0A-E226-B440-A086-6CF7035241A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32C7424-3F39-E44D-B0C5-DFC6CBFBDA9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10A8190-7FCA-2D4F-B96B-50A8F4215C2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C20EC2-3AA3-9844-AE46-B677AFB1C1F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DB00001-FEA2-5949-B775-C2CFEF973E5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F44337C-1DE8-AD46-9F83-0FEAD31E5A4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8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071A152-7E18-1D4F-AC42-3FB12FECCBE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7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latin typeface="Eurostile"/>
                  <a:cs typeface="Eurostile"/>
                </a:rPr>
                <a:t>6</a:t>
              </a:r>
              <a:endParaRPr kumimoji="0" lang="en-US" sz="1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43EE7B1-1A83-6A46-85EF-D8E391F59B1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6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B3DC3B0-CFF8-C045-99CF-E6A6D8A8B14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5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8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54A6587-FE85-9F4F-8161-D6D2B8296D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44962" y="4157513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9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9634EFC-5D7A-6F43-9680-10795149944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4962" y="4247512"/>
              <a:ext cx="900000" cy="17901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197x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72CF055-AE69-1545-9597-55E9F20521D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30024" y="4247512"/>
              <a:ext cx="900000" cy="17901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198x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855A376-D4BE-5644-AFCE-DDE3E54A76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25086" y="4247512"/>
              <a:ext cx="900000" cy="17901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199x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AFA827A-490E-F743-B76F-A234B1EE80C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20148" y="4247512"/>
              <a:ext cx="900000" cy="17901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200x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9AE3B27-BB6B-C843-AD91-B87D9A8A939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15210" y="4247512"/>
              <a:ext cx="900000" cy="17901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201x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7A9C2604-E044-804D-9982-9526473BA28B}"/>
                </a:ext>
              </a:extLst>
            </p:cNvPr>
            <p:cNvCxnSpPr/>
            <p:nvPr/>
          </p:nvCxnSpPr>
          <p:spPr bwMode="auto">
            <a:xfrm>
              <a:off x="334962" y="4067513"/>
              <a:ext cx="0" cy="360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50020FD-8F02-9643-A902-B8F1F8ADB481}"/>
                </a:ext>
              </a:extLst>
            </p:cNvPr>
            <p:cNvCxnSpPr/>
            <p:nvPr/>
          </p:nvCxnSpPr>
          <p:spPr bwMode="auto">
            <a:xfrm>
              <a:off x="1230024" y="4067513"/>
              <a:ext cx="0" cy="360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2FA8423-9348-D74F-A62B-AE052F7CA425}"/>
                </a:ext>
              </a:extLst>
            </p:cNvPr>
            <p:cNvCxnSpPr/>
            <p:nvPr/>
          </p:nvCxnSpPr>
          <p:spPr bwMode="auto">
            <a:xfrm>
              <a:off x="2125086" y="4067513"/>
              <a:ext cx="0" cy="360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D41222B8-5F37-A04A-873A-3A362726A2AA}"/>
                </a:ext>
              </a:extLst>
            </p:cNvPr>
            <p:cNvCxnSpPr/>
            <p:nvPr/>
          </p:nvCxnSpPr>
          <p:spPr bwMode="auto">
            <a:xfrm>
              <a:off x="3021159" y="4067513"/>
              <a:ext cx="0" cy="360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91646697-F5FB-6541-8AB6-24E7FB86E6B9}"/>
                </a:ext>
              </a:extLst>
            </p:cNvPr>
            <p:cNvCxnSpPr/>
            <p:nvPr/>
          </p:nvCxnSpPr>
          <p:spPr bwMode="auto">
            <a:xfrm>
              <a:off x="3915210" y="4067513"/>
              <a:ext cx="0" cy="360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F0CFA1D5-FCA6-EA4E-AB7F-ECD95CC40F78}"/>
                </a:ext>
              </a:extLst>
            </p:cNvPr>
            <p:cNvCxnSpPr/>
            <p:nvPr/>
          </p:nvCxnSpPr>
          <p:spPr bwMode="auto">
            <a:xfrm>
              <a:off x="4815210" y="4067513"/>
              <a:ext cx="0" cy="360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BE3D5EBB-97F8-DB49-B8C5-CC3ABFE744E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962" y="4246963"/>
              <a:ext cx="482758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7360E29-1931-7040-A92D-3044F22EE86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2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F07320C1-550E-384A-9623-DE7431F1D74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31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B62F317D-0DCA-7D47-BFAF-BAAF181137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40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37039D09-5B8D-9249-A08F-A00A817ED93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49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805DDA0D-DB30-244D-971A-BC42A2733A1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8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9CA42842-97D3-A94D-93D5-6D9E9EBAC21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67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30271C50-3006-8C40-862E-9813A216328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76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latin typeface="Eurostile"/>
                  <a:cs typeface="Eurostile"/>
                </a:rPr>
                <a:t>6</a:t>
              </a:r>
              <a:endParaRPr kumimoji="0" lang="en-US" sz="1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819AA4C6-4B32-5042-B4FC-3E6515CAD8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85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914CE2A2-1D4C-4747-BE41-0647A045817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4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8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69510057-A39B-4F4A-86BA-2237C0378FB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37049" y="415723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9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3A0FD53C-366E-1F40-AA37-0D67E0351A0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2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4FE69A9C-BE88-334D-8FAB-6904D7A064A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21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4E850FFF-871D-FE4D-93AB-78D0FFBD6C6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0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76FFA510-6501-4E4A-A05D-EB593D70691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9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587B5F61-448F-6340-BF69-6D1AA99B28E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8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C40F79F-6FFC-0640-B39D-275E910F33C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57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742775C0-1481-D741-A0BD-BCC7B15CF26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6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latin typeface="Eurostile"/>
                  <a:cs typeface="Eurostile"/>
                </a:rPr>
                <a:t>6</a:t>
              </a:r>
              <a:endParaRPr kumimoji="0" lang="en-US" sz="1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49F0471-94AB-CE4D-B319-33E54F03BDF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5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D781FEB3-7558-5A4F-9508-5E8C349C756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4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8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BAA86BAE-9E06-9743-96BD-0118FAC2D4C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32498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9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43215CE6-1FE9-C24D-A301-BD611A29FE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02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613889F8-2425-DB40-9092-CF6A974E75E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11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CEF15CAC-3C2F-994F-8FE5-EF6D9F313D2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20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3A35FB06-0786-8240-8EF7-4D7F99ECDEB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29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F469E0E9-AA5B-C846-9E27-E66934D823F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8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AC4FB82C-D795-634E-A3BF-0CDDD9E6D22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8A1318A5-2159-4442-A0C6-E46DD2EDE6D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6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latin typeface="Eurostile"/>
                  <a:cs typeface="Eurostile"/>
                </a:rPr>
                <a:t>6</a:t>
              </a:r>
              <a:endParaRPr kumimoji="0" lang="en-US" sz="1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0EDB8A92-EAF1-B647-A458-7AAF9336893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5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98E82B1F-0EA2-C741-8A69-977EFB2E44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4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8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FA5C46F3-0147-B548-973A-18E3336D72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31411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9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E01CC270-83B3-F746-A580-3807B43F572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1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00432495-FDA8-9441-836F-F9399979E9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0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EF7C958-EF82-274A-85A0-F6A43ACB347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9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6C8DABC2-6822-6A40-B4BD-F0A72FB918C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8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FC86126C-77C6-ED44-916A-2F32175008E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7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EF96CEC5-ACA0-6349-9535-49FA38BA0B3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6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DA6704F5-8A43-9644-8758-F5140F84AB9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45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latin typeface="Eurostile"/>
                  <a:cs typeface="Eurostile"/>
                </a:rPr>
                <a:t>6</a:t>
              </a:r>
              <a:endParaRPr kumimoji="0" lang="en-US" sz="1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6D881E12-B73B-9C4D-9446-21419B79A89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4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980F8CFB-1DD0-BE4B-8672-A5BF846ACA1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3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8</a:t>
              </a: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3C2DC891-4FFE-E746-998A-4ACE1403980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5597" y="4156689"/>
              <a:ext cx="90000" cy="90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9</a:t>
              </a:r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54E6953-EEC0-D14D-A063-40563D1CA78E}"/>
              </a:ext>
            </a:extLst>
          </p:cNvPr>
          <p:cNvSpPr/>
          <p:nvPr/>
        </p:nvSpPr>
        <p:spPr bwMode="auto">
          <a:xfrm>
            <a:off x="571481" y="3710445"/>
            <a:ext cx="577401" cy="36933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4586EAC1-C845-B64D-A0F2-95A41AB70290}"/>
              </a:ext>
            </a:extLst>
          </p:cNvPr>
          <p:cNvSpPr/>
          <p:nvPr/>
        </p:nvSpPr>
        <p:spPr bwMode="auto">
          <a:xfrm>
            <a:off x="1282201" y="4229383"/>
            <a:ext cx="1221809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Tahoe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536D63F-1262-1240-AFAE-D0454FEAB48D}"/>
              </a:ext>
            </a:extLst>
          </p:cNvPr>
          <p:cNvSpPr/>
          <p:nvPr/>
        </p:nvSpPr>
        <p:spPr bwMode="auto">
          <a:xfrm>
            <a:off x="1827998" y="3602020"/>
            <a:ext cx="1130439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Reno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4D304075-E1E0-A549-8815-C3A8A98E8202}"/>
              </a:ext>
            </a:extLst>
          </p:cNvPr>
          <p:cNvSpPr/>
          <p:nvPr/>
        </p:nvSpPr>
        <p:spPr bwMode="auto">
          <a:xfrm>
            <a:off x="2837072" y="2347298"/>
            <a:ext cx="161935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New Reno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F640F7C-F5E2-9C4F-9F1D-F714074CCEEC}"/>
              </a:ext>
            </a:extLst>
          </p:cNvPr>
          <p:cNvSpPr/>
          <p:nvPr/>
        </p:nvSpPr>
        <p:spPr bwMode="auto">
          <a:xfrm>
            <a:off x="2430513" y="2974659"/>
            <a:ext cx="1225015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Vegas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FF19EE4F-A122-7441-A7D8-6F64009C7CCE}"/>
              </a:ext>
            </a:extLst>
          </p:cNvPr>
          <p:cNvSpPr/>
          <p:nvPr/>
        </p:nvSpPr>
        <p:spPr bwMode="auto">
          <a:xfrm>
            <a:off x="6216937" y="1092384"/>
            <a:ext cx="962123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BIC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6408021-55A7-7745-8C7E-29DDB4F8A6AE}"/>
              </a:ext>
            </a:extLst>
          </p:cNvPr>
          <p:cNvSpPr/>
          <p:nvPr/>
        </p:nvSpPr>
        <p:spPr bwMode="auto">
          <a:xfrm>
            <a:off x="6513648" y="1731243"/>
            <a:ext cx="1164101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Cubic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5357F655-D271-3C42-89E1-B9C4F37CF557}"/>
              </a:ext>
            </a:extLst>
          </p:cNvPr>
          <p:cNvSpPr/>
          <p:nvPr/>
        </p:nvSpPr>
        <p:spPr bwMode="auto">
          <a:xfrm>
            <a:off x="1581487" y="1719937"/>
            <a:ext cx="1672253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Westwood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23D09163-D59E-C54F-A31D-15908737EFEB}"/>
              </a:ext>
            </a:extLst>
          </p:cNvPr>
          <p:cNvSpPr/>
          <p:nvPr/>
        </p:nvSpPr>
        <p:spPr bwMode="auto">
          <a:xfrm>
            <a:off x="1492519" y="1092576"/>
            <a:ext cx="1813318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Westwood+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983BFBAF-A0B5-824C-B3C2-01EB8E7ABB27}"/>
              </a:ext>
            </a:extLst>
          </p:cNvPr>
          <p:cNvSpPr/>
          <p:nvPr/>
        </p:nvSpPr>
        <p:spPr bwMode="auto">
          <a:xfrm>
            <a:off x="7214136" y="2370102"/>
            <a:ext cx="16674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Compound TCP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5C820235-5AC2-E141-A1DC-1A862336546C}"/>
              </a:ext>
            </a:extLst>
          </p:cNvPr>
          <p:cNvSpPr/>
          <p:nvPr/>
        </p:nvSpPr>
        <p:spPr bwMode="auto">
          <a:xfrm>
            <a:off x="7535190" y="3008961"/>
            <a:ext cx="1059906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PRR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BD72CF4C-40E6-B340-B08E-A89875566A78}"/>
              </a:ext>
            </a:extLst>
          </p:cNvPr>
          <p:cNvSpPr/>
          <p:nvPr/>
        </p:nvSpPr>
        <p:spPr bwMode="auto">
          <a:xfrm>
            <a:off x="7745709" y="3647820"/>
            <a:ext cx="1064715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BBR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74FD7FD7-2FDD-AA43-AF10-026DBA39D19A}"/>
              </a:ext>
            </a:extLst>
          </p:cNvPr>
          <p:cNvSpPr/>
          <p:nvPr/>
        </p:nvSpPr>
        <p:spPr bwMode="auto">
          <a:xfrm>
            <a:off x="7622014" y="4286678"/>
            <a:ext cx="1329210" cy="369332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TCP Prague</a:t>
            </a:r>
          </a:p>
        </p:txBody>
      </p: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57EBB243-0930-E443-8098-4D69F2B28CE7}"/>
              </a:ext>
            </a:extLst>
          </p:cNvPr>
          <p:cNvCxnSpPr>
            <a:stCxn id="121" idx="2"/>
            <a:endCxn id="13" idx="0"/>
          </p:cNvCxnSpPr>
          <p:nvPr/>
        </p:nvCxnSpPr>
        <p:spPr bwMode="auto">
          <a:xfrm rot="16200000" flipH="1">
            <a:off x="492488" y="4447470"/>
            <a:ext cx="1475285" cy="73989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C3E8D8A4-354B-8E4A-AF03-EC6A7761E937}"/>
              </a:ext>
            </a:extLst>
          </p:cNvPr>
          <p:cNvCxnSpPr>
            <a:cxnSpLocks/>
            <a:stCxn id="122" idx="3"/>
            <a:endCxn id="83" idx="0"/>
          </p:cNvCxnSpPr>
          <p:nvPr/>
        </p:nvCxnSpPr>
        <p:spPr bwMode="auto">
          <a:xfrm>
            <a:off x="2504010" y="4414049"/>
            <a:ext cx="411949" cy="1140563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2D493724-716D-554F-B477-5ECAEC7BBF80}"/>
              </a:ext>
            </a:extLst>
          </p:cNvPr>
          <p:cNvCxnSpPr>
            <a:cxnSpLocks/>
            <a:stCxn id="123" idx="3"/>
            <a:endCxn id="88" idx="0"/>
          </p:cNvCxnSpPr>
          <p:nvPr/>
        </p:nvCxnSpPr>
        <p:spPr bwMode="auto">
          <a:xfrm>
            <a:off x="2958437" y="3786686"/>
            <a:ext cx="540661" cy="1767024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A3F765B-0131-1D4F-BB7D-3F259573BDE9}"/>
              </a:ext>
            </a:extLst>
          </p:cNvPr>
          <p:cNvCxnSpPr>
            <a:cxnSpLocks/>
            <a:stCxn id="125" idx="3"/>
            <a:endCxn id="92" idx="0"/>
          </p:cNvCxnSpPr>
          <p:nvPr/>
        </p:nvCxnSpPr>
        <p:spPr bwMode="auto">
          <a:xfrm>
            <a:off x="3655528" y="3159325"/>
            <a:ext cx="434176" cy="2394385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C0F97E9D-400E-8149-A5EC-BC379BAE7EF7}"/>
              </a:ext>
            </a:extLst>
          </p:cNvPr>
          <p:cNvCxnSpPr>
            <a:cxnSpLocks/>
            <a:stCxn id="124" idx="3"/>
            <a:endCxn id="97" idx="0"/>
          </p:cNvCxnSpPr>
          <p:nvPr/>
        </p:nvCxnSpPr>
        <p:spPr bwMode="auto">
          <a:xfrm>
            <a:off x="4456426" y="2531964"/>
            <a:ext cx="371535" cy="3021746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AD0B4E76-8FBA-A84D-B757-80E7245469C3}"/>
              </a:ext>
            </a:extLst>
          </p:cNvPr>
          <p:cNvCxnSpPr>
            <a:cxnSpLocks/>
            <a:stCxn id="128" idx="3"/>
            <a:endCxn id="100" idx="0"/>
          </p:cNvCxnSpPr>
          <p:nvPr/>
        </p:nvCxnSpPr>
        <p:spPr bwMode="auto">
          <a:xfrm>
            <a:off x="3253740" y="1904603"/>
            <a:ext cx="1867740" cy="3649107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F3663424-67D2-BC4D-AC83-A25ECD296118}"/>
              </a:ext>
            </a:extLst>
          </p:cNvPr>
          <p:cNvCxnSpPr>
            <a:cxnSpLocks/>
            <a:stCxn id="126" idx="1"/>
            <a:endCxn id="103" idx="0"/>
          </p:cNvCxnSpPr>
          <p:nvPr/>
        </p:nvCxnSpPr>
        <p:spPr bwMode="auto">
          <a:xfrm rot="10800000" flipV="1">
            <a:off x="5564435" y="1277050"/>
            <a:ext cx="652503" cy="427666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7B515C29-5C55-6741-9ADA-AE78812AF5A2}"/>
              </a:ext>
            </a:extLst>
          </p:cNvPr>
          <p:cNvCxnSpPr>
            <a:cxnSpLocks/>
            <a:stCxn id="129" idx="3"/>
            <a:endCxn id="103" idx="0"/>
          </p:cNvCxnSpPr>
          <p:nvPr/>
        </p:nvCxnSpPr>
        <p:spPr bwMode="auto">
          <a:xfrm>
            <a:off x="3305837" y="1277242"/>
            <a:ext cx="2258597" cy="4276468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FB56ECB6-2C1D-7443-A3CA-FC788F584215}"/>
              </a:ext>
            </a:extLst>
          </p:cNvPr>
          <p:cNvCxnSpPr>
            <a:cxnSpLocks/>
            <a:stCxn id="127" idx="1"/>
            <a:endCxn id="104" idx="0"/>
          </p:cNvCxnSpPr>
          <p:nvPr/>
        </p:nvCxnSpPr>
        <p:spPr bwMode="auto">
          <a:xfrm rot="10800000" flipV="1">
            <a:off x="5712086" y="1915908"/>
            <a:ext cx="801562" cy="3637801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CB9CBA47-5D8F-284D-80AC-92F47EABD316}"/>
              </a:ext>
            </a:extLst>
          </p:cNvPr>
          <p:cNvCxnSpPr>
            <a:cxnSpLocks/>
            <a:stCxn id="130" idx="1"/>
            <a:endCxn id="107" idx="0"/>
          </p:cNvCxnSpPr>
          <p:nvPr/>
        </p:nvCxnSpPr>
        <p:spPr bwMode="auto">
          <a:xfrm rot="10800000" flipV="1">
            <a:off x="6155040" y="2554768"/>
            <a:ext cx="1059096" cy="2998942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062D4C63-5FEE-CB40-B5E0-4BDD34513AE4}"/>
              </a:ext>
            </a:extLst>
          </p:cNvPr>
          <p:cNvCxnSpPr>
            <a:cxnSpLocks/>
            <a:stCxn id="131" idx="1"/>
            <a:endCxn id="113" idx="0"/>
          </p:cNvCxnSpPr>
          <p:nvPr/>
        </p:nvCxnSpPr>
        <p:spPr bwMode="auto">
          <a:xfrm rot="10800000" flipV="1">
            <a:off x="6883758" y="3193626"/>
            <a:ext cx="651432" cy="2360083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D059E445-5B71-9E40-9279-33A9DD4D1EE0}"/>
              </a:ext>
            </a:extLst>
          </p:cNvPr>
          <p:cNvCxnSpPr>
            <a:cxnSpLocks/>
            <a:stCxn id="132" idx="1"/>
            <a:endCxn id="117" idx="0"/>
          </p:cNvCxnSpPr>
          <p:nvPr/>
        </p:nvCxnSpPr>
        <p:spPr bwMode="auto">
          <a:xfrm rot="10800000" flipV="1">
            <a:off x="7474365" y="3832486"/>
            <a:ext cx="271345" cy="1721224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8BA8113D-38E5-8943-A339-C79AD8ABC894}"/>
              </a:ext>
            </a:extLst>
          </p:cNvPr>
          <p:cNvCxnSpPr>
            <a:cxnSpLocks/>
            <a:stCxn id="133" idx="2"/>
            <a:endCxn id="117" idx="0"/>
          </p:cNvCxnSpPr>
          <p:nvPr/>
        </p:nvCxnSpPr>
        <p:spPr bwMode="auto">
          <a:xfrm rot="5400000">
            <a:off x="7431642" y="4698733"/>
            <a:ext cx="897700" cy="81225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1" name="Rectangle 210">
            <a:extLst>
              <a:ext uri="{FF2B5EF4-FFF2-40B4-BE49-F238E27FC236}">
                <a16:creationId xmlns:a16="http://schemas.microsoft.com/office/drawing/2014/main" id="{4309EAFA-DB96-4C4F-AB17-7383B2C0CBC7}"/>
              </a:ext>
            </a:extLst>
          </p:cNvPr>
          <p:cNvSpPr/>
          <p:nvPr/>
        </p:nvSpPr>
        <p:spPr bwMode="auto">
          <a:xfrm>
            <a:off x="216735" y="2446986"/>
            <a:ext cx="1852410" cy="56197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the original TCP </a:t>
            </a:r>
            <a:r>
              <a:rPr lang="en-US" sz="1400" dirty="0">
                <a:latin typeface="Eurostile"/>
                <a:cs typeface="Eurostile"/>
              </a:rPr>
              <a:t>had no 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congestion  control</a:t>
            </a:r>
          </a:p>
        </p:txBody>
      </p:sp>
      <p:cxnSp>
        <p:nvCxnSpPr>
          <p:cNvPr id="213" name="Straight Arrow Connector 134">
            <a:extLst>
              <a:ext uri="{FF2B5EF4-FFF2-40B4-BE49-F238E27FC236}">
                <a16:creationId xmlns:a16="http://schemas.microsoft.com/office/drawing/2014/main" id="{80FA1B3C-0BCC-8C45-BC1B-F85450D88557}"/>
              </a:ext>
            </a:extLst>
          </p:cNvPr>
          <p:cNvCxnSpPr>
            <a:cxnSpLocks/>
            <a:stCxn id="211" idx="2"/>
            <a:endCxn id="121" idx="0"/>
          </p:cNvCxnSpPr>
          <p:nvPr/>
        </p:nvCxnSpPr>
        <p:spPr bwMode="auto">
          <a:xfrm rot="5400000">
            <a:off x="650819" y="3218324"/>
            <a:ext cx="701484" cy="282758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7773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Congestion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sz="2400" dirty="0"/>
              <a:t>Basic terms:</a:t>
            </a:r>
          </a:p>
          <a:p>
            <a:r>
              <a:rPr lang="en-US" sz="2400" b="1" dirty="0"/>
              <a:t>congestion window </a:t>
            </a:r>
            <a:r>
              <a:rPr lang="en-US" sz="2400" dirty="0"/>
              <a:t>(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sz="2400" dirty="0"/>
              <a:t>)</a:t>
            </a:r>
          </a:p>
          <a:p>
            <a:pPr lvl="1"/>
            <a:r>
              <a:rPr lang="en-US" sz="2000" dirty="0"/>
              <a:t>largest amount of data (of a connection) that can be in the network at a time</a:t>
            </a:r>
          </a:p>
          <a:p>
            <a:pPr lvl="1"/>
            <a:endParaRPr lang="en-US" sz="2000" dirty="0"/>
          </a:p>
          <a:p>
            <a:r>
              <a:rPr lang="en-US" sz="2400" b="1" dirty="0"/>
              <a:t>maximum segment size</a:t>
            </a:r>
            <a:r>
              <a:rPr lang="en-US" sz="2400" dirty="0"/>
              <a:t> [MSS]</a:t>
            </a:r>
          </a:p>
          <a:p>
            <a:pPr lvl="1"/>
            <a:r>
              <a:rPr lang="en-US" sz="2000" dirty="0"/>
              <a:t>largest number of bytes that a TCP entity sends at once</a:t>
            </a:r>
          </a:p>
          <a:p>
            <a:pPr lvl="1"/>
            <a:r>
              <a:rPr lang="en-US" sz="2000" i="1" dirty="0"/>
              <a:t>always</a:t>
            </a:r>
            <a:r>
              <a:rPr lang="en-US" sz="2000" dirty="0"/>
              <a:t> in IPv6 and </a:t>
            </a:r>
            <a:r>
              <a:rPr lang="en-US" sz="2000" i="1" dirty="0"/>
              <a:t>usually</a:t>
            </a:r>
            <a:r>
              <a:rPr lang="en-US" sz="2000" dirty="0"/>
              <a:t> in IPv4: largest payload that fits into an IP packet behind the TCP header</a:t>
            </a:r>
          </a:p>
          <a:p>
            <a:pPr lvl="1"/>
            <a:r>
              <a:rPr lang="en-US" sz="2000" dirty="0"/>
              <a:t>TCP header size is minimal 20  bytes</a:t>
            </a:r>
          </a:p>
          <a:p>
            <a:pPr lvl="1"/>
            <a:r>
              <a:rPr lang="en-US" sz="2000" dirty="0"/>
              <a:t>with options maximal 60 bytes</a:t>
            </a:r>
          </a:p>
          <a:p>
            <a:pPr lvl="1"/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Testing for available bandwidth</a:t>
            </a:r>
          </a:p>
          <a:p>
            <a:pPr lvl="1"/>
            <a:r>
              <a:rPr lang="en-US" sz="2000" dirty="0"/>
              <a:t>Ideally: send as fast as possible (</a:t>
            </a:r>
            <a:r>
              <a:rPr lang="en-US" sz="2000" dirty="0" err="1">
                <a:latin typeface="Courier New"/>
                <a:cs typeface="Courier New"/>
              </a:rPr>
              <a:t>cwnd</a:t>
            </a:r>
            <a:r>
              <a:rPr lang="en-US" sz="2000" dirty="0">
                <a:latin typeface="Eurostile" panose="020B0504020202050204" pitchFamily="34" charset="77"/>
                <a:cs typeface="Courier New"/>
              </a:rPr>
              <a:t> </a:t>
            </a:r>
            <a:r>
              <a:rPr lang="en-US" sz="2000" dirty="0"/>
              <a:t>as large as possible) without loss</a:t>
            </a:r>
          </a:p>
          <a:p>
            <a:pPr lvl="1"/>
            <a:r>
              <a:rPr lang="en-US" sz="2000" dirty="0"/>
              <a:t>Increase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sz="2000" dirty="0"/>
              <a:t> until you have loss</a:t>
            </a:r>
          </a:p>
          <a:p>
            <a:pPr lvl="1"/>
            <a:r>
              <a:rPr lang="en-US" sz="2000" dirty="0"/>
              <a:t>If loss, reduce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sz="2000" dirty="0"/>
              <a:t>, try increasing again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3952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Congestion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85825"/>
            <a:ext cx="8839200" cy="1476375"/>
          </a:xfrm>
        </p:spPr>
        <p:txBody>
          <a:bodyPr/>
          <a:lstStyle/>
          <a:p>
            <a:r>
              <a:rPr lang="en-US" sz="2400" dirty="0"/>
              <a:t>End-to-end control (no support from the network layer)</a:t>
            </a:r>
          </a:p>
          <a:p>
            <a:r>
              <a:rPr lang="en-US" sz="2400" dirty="0"/>
              <a:t>Send rate is limited by the size of a congestion window, </a:t>
            </a:r>
            <a:r>
              <a:rPr lang="en-US" sz="2400" dirty="0" err="1">
                <a:latin typeface="Courier New"/>
                <a:cs typeface="Courier New"/>
              </a:rPr>
              <a:t>cwnd</a:t>
            </a:r>
            <a:r>
              <a:rPr lang="en-US" sz="2400" dirty="0">
                <a:latin typeface="Eurostile" panose="020B0504020202050204" pitchFamily="34" charset="77"/>
                <a:cs typeface="Courier New"/>
              </a:rPr>
              <a:t> (counted in bytes)</a:t>
            </a:r>
            <a:endParaRPr lang="en-US" sz="2400" dirty="0">
              <a:latin typeface="Eurostile" panose="020B0504020202050204" pitchFamily="34" charset="77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685800" y="2895600"/>
            <a:ext cx="3886200" cy="762000"/>
            <a:chOff x="990600" y="2743200"/>
            <a:chExt cx="3886200" cy="762000"/>
          </a:xfrm>
        </p:grpSpPr>
        <p:sp>
          <p:nvSpPr>
            <p:cNvPr id="6" name="Rectangle 5"/>
            <p:cNvSpPr/>
            <p:nvPr/>
          </p:nvSpPr>
          <p:spPr bwMode="auto">
            <a:xfrm>
              <a:off x="990600" y="2743200"/>
              <a:ext cx="76200" cy="762000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143000" y="2743200"/>
              <a:ext cx="76200" cy="762000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1295400" y="2743200"/>
              <a:ext cx="76200" cy="762000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447800" y="2743200"/>
              <a:ext cx="76200" cy="762000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1600200" y="2743200"/>
              <a:ext cx="76200" cy="762000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17526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19050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0574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2098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23622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5146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26670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2819400" y="2743200"/>
              <a:ext cx="76200" cy="762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2971800" y="2743200"/>
              <a:ext cx="76200" cy="762000"/>
            </a:xfrm>
            <a:prstGeom prst="rect">
              <a:avLst/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3124200" y="2743200"/>
              <a:ext cx="76200" cy="762000"/>
            </a:xfrm>
            <a:prstGeom prst="rect">
              <a:avLst/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3276600" y="2743200"/>
              <a:ext cx="76200" cy="762000"/>
            </a:xfrm>
            <a:prstGeom prst="rect">
              <a:avLst/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3429000" y="2743200"/>
              <a:ext cx="76200" cy="762000"/>
            </a:xfrm>
            <a:prstGeom prst="rect">
              <a:avLst/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3581400" y="2743200"/>
              <a:ext cx="76200" cy="762000"/>
            </a:xfrm>
            <a:prstGeom prst="rect">
              <a:avLst/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3733800" y="2743200"/>
              <a:ext cx="76200" cy="762000"/>
            </a:xfrm>
            <a:prstGeom prst="rect">
              <a:avLst/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38862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40386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41910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43434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44958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46482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4800600" y="2743200"/>
              <a:ext cx="76200" cy="762000"/>
            </a:xfrm>
            <a:prstGeom prst="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sp>
        <p:nvSpPr>
          <p:cNvPr id="32" name="Content Placeholder 2"/>
          <p:cNvSpPr txBox="1">
            <a:spLocks/>
          </p:cNvSpPr>
          <p:nvPr/>
        </p:nvSpPr>
        <p:spPr bwMode="auto">
          <a:xfrm>
            <a:off x="152400" y="3810000"/>
            <a:ext cx="883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Tx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ontent Placeholder 2"/>
              <p:cNvSpPr txBox="1">
                <a:spLocks/>
              </p:cNvSpPr>
              <p:nvPr/>
            </p:nvSpPr>
            <p:spPr bwMode="auto">
              <a:xfrm>
                <a:off x="152400" y="4495799"/>
                <a:ext cx="8839200" cy="18129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5400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6600"/>
                  </a:buClr>
                  <a:buSzTx/>
                  <a:buFont typeface="Wingdings" charset="2"/>
                  <a:buChar char="§"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ourier New" panose="02070309020205020404" pitchFamily="49" charset="0"/>
                    <a:ea typeface="ＭＳ Ｐゴシック" charset="-128"/>
                    <a:cs typeface="Courier New" panose="02070309020205020404" pitchFamily="49" charset="0"/>
                  </a:rPr>
                  <a:t>cwnd</a:t>
                </a: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-128"/>
                    <a:cs typeface="ＭＳ Ｐゴシック" charset="-128"/>
                  </a:rPr>
                  <a:t> </a:t>
                </a: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Eurostile" panose="020B0504020202050204" pitchFamily="34" charset="77"/>
                    <a:ea typeface="ＭＳ Ｐゴシック" charset="-128"/>
                    <a:cs typeface="ＭＳ Ｐゴシック" charset="-128"/>
                  </a:rPr>
                  <a:t>bytes can be sent in each RTT:</a:t>
                </a:r>
                <a:endParaRPr lang="en-US" sz="2400" kern="0" dirty="0">
                  <a:latin typeface="Eurostile" panose="020B0504020202050204" pitchFamily="34" charset="77"/>
                  <a:ea typeface="ＭＳ Ｐゴシック" charset="-128"/>
                  <a:cs typeface="ＭＳ Ｐゴシック" charset="-128"/>
                </a:endParaRPr>
              </a:p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6600"/>
                  </a:buClr>
                  <a:buSzTx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nb-NO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ＭＳ Ｐゴシック" charset="-128"/>
                        </a:rPr>
                        <m:t>𝑠𝑒𝑛𝑑𝑖𝑛𝑔</m:t>
                      </m:r>
                      <m:r>
                        <a:rPr kumimoji="0" lang="nb-NO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ＭＳ Ｐゴシック" charset="-128"/>
                        </a:rPr>
                        <m:t> </m:t>
                      </m:r>
                      <m:r>
                        <a:rPr kumimoji="0" lang="nb-NO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ＭＳ Ｐゴシック" charset="-128"/>
                        </a:rPr>
                        <m:t>𝑟𝑎𝑡𝑒</m:t>
                      </m:r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ＭＳ Ｐゴシック" charset="-128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nb-NO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𝑐𝑤𝑛𝑑</m:t>
                          </m:r>
                        </m:num>
                        <m:den>
                          <m:r>
                            <a:rPr kumimoji="0" lang="nb-NO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𝑅𝑇𝑇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ＭＳ Ｐゴシック" charset="-128"/>
                  <a:cs typeface="ＭＳ Ｐゴシック" charset="-128"/>
                </a:endParaRPr>
              </a:p>
              <a:p>
                <a:pPr marL="342900" lvl="0" indent="-342900">
                  <a:spcBef>
                    <a:spcPct val="20000"/>
                  </a:spcBef>
                  <a:buClr>
                    <a:srgbClr val="FF6600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Eurostile" panose="020B0504020202050204" pitchFamily="34" charset="77"/>
                    <a:ea typeface="ＭＳ Ｐゴシック" charset="-128"/>
                    <a:cs typeface="ＭＳ Ｐゴシック" charset="-128"/>
                  </a:rPr>
                  <a:t>very often the permitted bytes are sent in</a:t>
                </a:r>
                <a:r>
                  <a:rPr lang="en-US" sz="2400" kern="0" dirty="0">
                    <a:latin typeface="Eurostile" panose="020B0504020202050204" pitchFamily="34" charset="77"/>
                    <a:ea typeface="ＭＳ Ｐゴシック" charset="-128"/>
                    <a:cs typeface="ＭＳ Ｐゴシック" charset="-128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fPr>
                      <m:num>
                        <m:r>
                          <a:rPr lang="nb-NO" sz="2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𝑐𝑤𝑛𝑑</m:t>
                        </m:r>
                      </m:num>
                      <m:den>
                        <m:r>
                          <a:rPr lang="nb-NO" sz="2400" i="1" kern="0">
                            <a:latin typeface="Cambria Math" panose="02040503050406030204" pitchFamily="18" charset="0"/>
                            <a:ea typeface="ＭＳ Ｐゴシック" charset="-128"/>
                          </a:rPr>
                          <m:t>𝑀𝑆𝑆</m:t>
                        </m:r>
                      </m:den>
                    </m:f>
                  </m:oMath>
                </a14:m>
                <a:r>
                  <a:rPr lang="en-US" sz="2400" kern="0" dirty="0">
                    <a:latin typeface="Eurostile" panose="020B0504020202050204" pitchFamily="34" charset="77"/>
                    <a:ea typeface="ＭＳ Ｐゴシック" charset="-128"/>
                    <a:cs typeface="ＭＳ Ｐゴシック" charset="-128"/>
                  </a:rPr>
                  <a:t> packets</a:t>
                </a: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charset="-128"/>
                    <a:cs typeface="ＭＳ Ｐゴシック" charset="-128"/>
                  </a:rPr>
                  <a:t> </a:t>
                </a: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6600"/>
                  </a:buClr>
                  <a:buSzTx/>
                  <a:buFont typeface="Wingdings" charset="2"/>
                  <a:buChar char="§"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ＭＳ Ｐゴシック" charset="-128"/>
                  <a:cs typeface="ＭＳ Ｐゴシック" charset="-128"/>
                </a:endParaRPr>
              </a:p>
            </p:txBody>
          </p:sp>
        </mc:Choice>
        <mc:Fallback xmlns="">
          <p:sp>
            <p:nvSpPr>
              <p:cNvPr id="3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4495799"/>
                <a:ext cx="8839200" cy="1812924"/>
              </a:xfrm>
              <a:prstGeom prst="rect">
                <a:avLst/>
              </a:prstGeom>
              <a:blipFill>
                <a:blip r:embed="rId2"/>
                <a:stretch>
                  <a:fillRect l="-1006" t="-3472" b="-138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/>
          <p:cNvSpPr/>
          <p:nvPr/>
        </p:nvSpPr>
        <p:spPr bwMode="auto">
          <a:xfrm>
            <a:off x="5562600" y="2590800"/>
            <a:ext cx="76200" cy="762000"/>
          </a:xfrm>
          <a:prstGeom prst="rect">
            <a:avLst/>
          </a:prstGeom>
          <a:solidFill>
            <a:srgbClr val="008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5562600" y="3429000"/>
            <a:ext cx="76200" cy="762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7086600" y="2590800"/>
            <a:ext cx="76200" cy="7620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7086600" y="3429000"/>
            <a:ext cx="76200" cy="762000"/>
          </a:xfrm>
          <a:prstGeom prst="rect">
            <a:avLst/>
          </a:prstGeom>
          <a:solidFill>
            <a:srgbClr val="C0C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38800" y="2667000"/>
            <a:ext cx="875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already</a:t>
            </a:r>
          </a:p>
          <a:p>
            <a:r>
              <a:rPr lang="en-US" dirty="0" err="1">
                <a:latin typeface="Eurostile" panose="020B0504020202050204" pitchFamily="34" charset="77"/>
              </a:rPr>
              <a:t>ack’d</a:t>
            </a:r>
            <a:endParaRPr lang="en-US" dirty="0">
              <a:latin typeface="Eurostile" panose="020B0504020202050204" pitchFamily="34" charset="7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627346" y="3468469"/>
            <a:ext cx="1018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sent, not</a:t>
            </a:r>
          </a:p>
          <a:p>
            <a:r>
              <a:rPr lang="en-US" dirty="0" err="1">
                <a:latin typeface="Eurostile" panose="020B0504020202050204" pitchFamily="34" charset="77"/>
              </a:rPr>
              <a:t>ack’d</a:t>
            </a:r>
            <a:r>
              <a:rPr lang="en-US" dirty="0">
                <a:latin typeface="Eurostile" panose="020B0504020202050204" pitchFamily="34" charset="77"/>
              </a:rPr>
              <a:t> yet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162800" y="2630269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Eurostile" panose="020B0504020202050204" pitchFamily="34" charset="77"/>
              </a:rPr>
              <a:t>sendable</a:t>
            </a:r>
            <a:r>
              <a:rPr lang="en-US" dirty="0">
                <a:latin typeface="Eurostile" panose="020B0504020202050204" pitchFamily="34" charset="77"/>
              </a:rPr>
              <a:t>, not</a:t>
            </a:r>
          </a:p>
          <a:p>
            <a:r>
              <a:rPr lang="en-US" dirty="0">
                <a:latin typeface="Eurostile" panose="020B0504020202050204" pitchFamily="34" charset="77"/>
              </a:rPr>
              <a:t>sent yet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162800" y="3429000"/>
            <a:ext cx="1407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not </a:t>
            </a:r>
            <a:r>
              <a:rPr lang="en-US" dirty="0" err="1">
                <a:latin typeface="Eurostile" panose="020B0504020202050204" pitchFamily="34" charset="77"/>
              </a:rPr>
              <a:t>sendable</a:t>
            </a:r>
            <a:endParaRPr lang="en-US" dirty="0">
              <a:latin typeface="Eurostile" panose="020B0504020202050204" pitchFamily="34" charset="77"/>
            </a:endParaRPr>
          </a:p>
          <a:p>
            <a:r>
              <a:rPr lang="en-US" dirty="0">
                <a:latin typeface="Eurostile" panose="020B0504020202050204" pitchFamily="34" charset="77"/>
              </a:rPr>
              <a:t>yet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1425296" y="3733800"/>
            <a:ext cx="2134394" cy="152400"/>
            <a:chOff x="1577696" y="3886200"/>
            <a:chExt cx="2134394" cy="152400"/>
          </a:xfrm>
        </p:grpSpPr>
        <p:cxnSp>
          <p:nvCxnSpPr>
            <p:cNvPr id="44" name="Straight Arrow Connector 43"/>
            <p:cNvCxnSpPr/>
            <p:nvPr/>
          </p:nvCxnSpPr>
          <p:spPr bwMode="auto">
            <a:xfrm>
              <a:off x="1578490" y="3962400"/>
              <a:ext cx="2133600" cy="1588"/>
            </a:xfrm>
            <a:prstGeom prst="straightConnector1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 rot="5400000">
              <a:off x="1502290" y="3961606"/>
              <a:ext cx="152400" cy="158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 rot="5400000">
              <a:off x="3635096" y="3961606"/>
              <a:ext cx="152400" cy="1588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2" name="TextBox 51"/>
          <p:cNvSpPr txBox="1"/>
          <p:nvPr/>
        </p:nvSpPr>
        <p:spPr>
          <a:xfrm>
            <a:off x="2080646" y="3733800"/>
            <a:ext cx="738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/>
                <a:cs typeface="Courier New"/>
              </a:rPr>
              <a:t>cwnd</a:t>
            </a:r>
            <a:endParaRPr lang="en-US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143973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TCP Congestion Control</a:t>
            </a:r>
          </a:p>
        </p:txBody>
      </p:sp>
      <p:sp>
        <p:nvSpPr>
          <p:cNvPr id="1207299" name="Text Box 3"/>
          <p:cNvSpPr txBox="1">
            <a:spLocks noChangeArrowheads="1"/>
          </p:cNvSpPr>
          <p:nvPr/>
        </p:nvSpPr>
        <p:spPr bwMode="auto">
          <a:xfrm>
            <a:off x="26988" y="766763"/>
            <a:ext cx="7667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/>
              <a:t> sender</a:t>
            </a:r>
          </a:p>
        </p:txBody>
      </p:sp>
      <p:sp>
        <p:nvSpPr>
          <p:cNvPr id="1207300" name="Line 4"/>
          <p:cNvSpPr>
            <a:spLocks noChangeShapeType="1"/>
          </p:cNvSpPr>
          <p:nvPr/>
        </p:nvSpPr>
        <p:spPr bwMode="auto">
          <a:xfrm>
            <a:off x="385763" y="1036638"/>
            <a:ext cx="0" cy="5175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01" name="Line 5"/>
          <p:cNvSpPr>
            <a:spLocks noChangeShapeType="1"/>
          </p:cNvSpPr>
          <p:nvPr/>
        </p:nvSpPr>
        <p:spPr bwMode="auto">
          <a:xfrm>
            <a:off x="1646238" y="1036638"/>
            <a:ext cx="0" cy="5175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02" name="Text Box 6"/>
          <p:cNvSpPr txBox="1">
            <a:spLocks noChangeArrowheads="1"/>
          </p:cNvSpPr>
          <p:nvPr/>
        </p:nvSpPr>
        <p:spPr bwMode="auto">
          <a:xfrm>
            <a:off x="1241425" y="766763"/>
            <a:ext cx="804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/>
              <a:t>receiver</a:t>
            </a:r>
          </a:p>
        </p:txBody>
      </p:sp>
      <p:sp>
        <p:nvSpPr>
          <p:cNvPr id="1207303" name="Rectangle 7"/>
          <p:cNvSpPr>
            <a:spLocks noChangeArrowheads="1"/>
          </p:cNvSpPr>
          <p:nvPr/>
        </p:nvSpPr>
        <p:spPr bwMode="auto">
          <a:xfrm>
            <a:off x="460375" y="1127125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04" name="Text Box 8"/>
          <p:cNvSpPr txBox="1">
            <a:spLocks noChangeArrowheads="1"/>
          </p:cNvSpPr>
          <p:nvPr/>
        </p:nvSpPr>
        <p:spPr bwMode="auto">
          <a:xfrm>
            <a:off x="4706938" y="863600"/>
            <a:ext cx="44100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dirty="0">
                <a:latin typeface="Eurostile" panose="020B0504020202050204" pitchFamily="34" charset="77"/>
              </a:rPr>
              <a:t>Initially,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  <a:t> size is a few MSS</a:t>
            </a:r>
            <a:br>
              <a:rPr lang="en-US" sz="2000" dirty="0">
                <a:latin typeface="Eurostile" panose="020B0504020202050204" pitchFamily="34" charset="77"/>
              </a:rPr>
            </a:br>
            <a:r>
              <a:rPr lang="en-US" sz="2000" dirty="0">
                <a:latin typeface="Eurostile" panose="020B0504020202050204" pitchFamily="34" charset="77"/>
              </a:rPr>
              <a:t>in this example: 1 MSS</a:t>
            </a:r>
            <a:endParaRPr lang="en-US" sz="2000" dirty="0">
              <a:solidFill>
                <a:schemeClr val="folHlink"/>
              </a:solidFill>
              <a:latin typeface="Eurostile" panose="020B0504020202050204" pitchFamily="34" charset="77"/>
            </a:endParaRPr>
          </a:p>
        </p:txBody>
      </p:sp>
      <p:cxnSp>
        <p:nvCxnSpPr>
          <p:cNvPr id="1207305" name="AutoShape 9"/>
          <p:cNvCxnSpPr>
            <a:cxnSpLocks noChangeShapeType="1"/>
          </p:cNvCxnSpPr>
          <p:nvPr/>
        </p:nvCxnSpPr>
        <p:spPr bwMode="auto">
          <a:xfrm>
            <a:off x="296863" y="1127125"/>
            <a:ext cx="1587" cy="1214438"/>
          </a:xfrm>
          <a:prstGeom prst="straightConnector1">
            <a:avLst/>
          </a:prstGeom>
          <a:noFill/>
          <a:ln w="9525">
            <a:solidFill>
              <a:srgbClr val="0099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1207306" name="Text Box 10"/>
          <p:cNvSpPr txBox="1">
            <a:spLocks noChangeArrowheads="1"/>
          </p:cNvSpPr>
          <p:nvPr/>
        </p:nvSpPr>
        <p:spPr bwMode="auto">
          <a:xfrm rot="16200000">
            <a:off x="-116681" y="1359694"/>
            <a:ext cx="620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000"/>
              <a:t>round 1</a:t>
            </a:r>
          </a:p>
        </p:txBody>
      </p:sp>
      <p:sp>
        <p:nvSpPr>
          <p:cNvPr id="1207307" name="Line 11"/>
          <p:cNvSpPr>
            <a:spLocks noChangeShapeType="1"/>
          </p:cNvSpPr>
          <p:nvPr/>
        </p:nvSpPr>
        <p:spPr bwMode="auto">
          <a:xfrm>
            <a:off x="657225" y="1171575"/>
            <a:ext cx="944563" cy="539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08" name="Line 12"/>
          <p:cNvSpPr>
            <a:spLocks noChangeShapeType="1"/>
          </p:cNvSpPr>
          <p:nvPr/>
        </p:nvSpPr>
        <p:spPr bwMode="auto">
          <a:xfrm flipH="1">
            <a:off x="431800" y="1755775"/>
            <a:ext cx="1169988" cy="541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09" name="Text Box 13"/>
          <p:cNvSpPr txBox="1">
            <a:spLocks noChangeArrowheads="1"/>
          </p:cNvSpPr>
          <p:nvPr/>
        </p:nvSpPr>
        <p:spPr bwMode="auto">
          <a:xfrm rot="16200000">
            <a:off x="-116680" y="2720181"/>
            <a:ext cx="620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000"/>
              <a:t>round 2</a:t>
            </a:r>
          </a:p>
        </p:txBody>
      </p:sp>
      <p:sp>
        <p:nvSpPr>
          <p:cNvPr id="1207310" name="Rectangle 14"/>
          <p:cNvSpPr>
            <a:spLocks noChangeArrowheads="1"/>
          </p:cNvSpPr>
          <p:nvPr/>
        </p:nvSpPr>
        <p:spPr bwMode="auto">
          <a:xfrm>
            <a:off x="476250" y="2343150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1" name="Line 15"/>
          <p:cNvSpPr>
            <a:spLocks noChangeShapeType="1"/>
          </p:cNvSpPr>
          <p:nvPr/>
        </p:nvSpPr>
        <p:spPr bwMode="auto">
          <a:xfrm flipH="1">
            <a:off x="385763" y="3060700"/>
            <a:ext cx="126047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2" name="Rectangle 16"/>
          <p:cNvSpPr>
            <a:spLocks noChangeArrowheads="1"/>
          </p:cNvSpPr>
          <p:nvPr/>
        </p:nvSpPr>
        <p:spPr bwMode="auto">
          <a:xfrm>
            <a:off x="476250" y="3556000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3" name="Line 17"/>
          <p:cNvSpPr>
            <a:spLocks noChangeShapeType="1"/>
          </p:cNvSpPr>
          <p:nvPr/>
        </p:nvSpPr>
        <p:spPr bwMode="auto">
          <a:xfrm>
            <a:off x="701675" y="2387600"/>
            <a:ext cx="944563" cy="674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4" name="Text Box 18"/>
          <p:cNvSpPr txBox="1">
            <a:spLocks noChangeArrowheads="1"/>
          </p:cNvSpPr>
          <p:nvPr/>
        </p:nvSpPr>
        <p:spPr bwMode="auto">
          <a:xfrm rot="16200000">
            <a:off x="-116681" y="4033044"/>
            <a:ext cx="620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000"/>
              <a:t>round 3</a:t>
            </a:r>
          </a:p>
        </p:txBody>
      </p:sp>
      <p:sp>
        <p:nvSpPr>
          <p:cNvPr id="1207315" name="Line 19"/>
          <p:cNvSpPr>
            <a:spLocks noChangeShapeType="1"/>
          </p:cNvSpPr>
          <p:nvPr/>
        </p:nvSpPr>
        <p:spPr bwMode="auto">
          <a:xfrm flipH="1">
            <a:off x="385763" y="4051300"/>
            <a:ext cx="126047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6" name="Rectangle 20"/>
          <p:cNvSpPr>
            <a:spLocks noChangeArrowheads="1"/>
          </p:cNvSpPr>
          <p:nvPr/>
        </p:nvSpPr>
        <p:spPr bwMode="auto">
          <a:xfrm>
            <a:off x="476250" y="5267325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7" name="Line 21"/>
          <p:cNvSpPr>
            <a:spLocks noChangeShapeType="1"/>
          </p:cNvSpPr>
          <p:nvPr/>
        </p:nvSpPr>
        <p:spPr bwMode="auto">
          <a:xfrm>
            <a:off x="701675" y="3598863"/>
            <a:ext cx="944563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8" name="Line 22"/>
          <p:cNvSpPr>
            <a:spLocks noChangeShapeType="1"/>
          </p:cNvSpPr>
          <p:nvPr/>
        </p:nvSpPr>
        <p:spPr bwMode="auto">
          <a:xfrm>
            <a:off x="701675" y="5311775"/>
            <a:ext cx="449263" cy="134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19" name="Text Box 23"/>
          <p:cNvSpPr txBox="1">
            <a:spLocks noChangeArrowheads="1"/>
          </p:cNvSpPr>
          <p:nvPr/>
        </p:nvSpPr>
        <p:spPr bwMode="auto">
          <a:xfrm rot="16200000">
            <a:off x="-116680" y="5599906"/>
            <a:ext cx="620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000"/>
              <a:t>round 4</a:t>
            </a:r>
          </a:p>
        </p:txBody>
      </p:sp>
      <p:cxnSp>
        <p:nvCxnSpPr>
          <p:cNvPr id="1207320" name="AutoShape 24"/>
          <p:cNvCxnSpPr>
            <a:cxnSpLocks noChangeShapeType="1"/>
          </p:cNvCxnSpPr>
          <p:nvPr/>
        </p:nvCxnSpPr>
        <p:spPr bwMode="auto">
          <a:xfrm>
            <a:off x="296863" y="2343150"/>
            <a:ext cx="1587" cy="1214438"/>
          </a:xfrm>
          <a:prstGeom prst="straightConnector1">
            <a:avLst/>
          </a:prstGeom>
          <a:noFill/>
          <a:ln w="9525">
            <a:solidFill>
              <a:srgbClr val="009900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207321" name="AutoShape 25"/>
          <p:cNvCxnSpPr>
            <a:cxnSpLocks noChangeShapeType="1"/>
          </p:cNvCxnSpPr>
          <p:nvPr/>
        </p:nvCxnSpPr>
        <p:spPr bwMode="auto">
          <a:xfrm>
            <a:off x="296863" y="3557588"/>
            <a:ext cx="0" cy="1709737"/>
          </a:xfrm>
          <a:prstGeom prst="straightConnector1">
            <a:avLst/>
          </a:prstGeom>
          <a:noFill/>
          <a:ln w="9525">
            <a:solidFill>
              <a:srgbClr val="009900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207322" name="AutoShape 26"/>
          <p:cNvCxnSpPr>
            <a:cxnSpLocks noChangeShapeType="1"/>
          </p:cNvCxnSpPr>
          <p:nvPr/>
        </p:nvCxnSpPr>
        <p:spPr bwMode="auto">
          <a:xfrm>
            <a:off x="296863" y="5267325"/>
            <a:ext cx="0" cy="855663"/>
          </a:xfrm>
          <a:prstGeom prst="straightConnector1">
            <a:avLst/>
          </a:prstGeom>
          <a:noFill/>
          <a:ln w="9525">
            <a:solidFill>
              <a:srgbClr val="0099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1207323" name="Text Box 27"/>
          <p:cNvSpPr txBox="1">
            <a:spLocks noChangeArrowheads="1"/>
          </p:cNvSpPr>
          <p:nvPr/>
        </p:nvSpPr>
        <p:spPr bwMode="auto">
          <a:xfrm>
            <a:off x="2405063" y="2201863"/>
            <a:ext cx="131459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600" dirty="0">
                <a:latin typeface="Eurostile" panose="020B0504020202050204" pitchFamily="34" charset="77"/>
              </a:rPr>
              <a:t>sent packets</a:t>
            </a:r>
            <a:br>
              <a:rPr lang="en-US" sz="1600" dirty="0">
                <a:latin typeface="Eurostile" panose="020B0504020202050204" pitchFamily="34" charset="77"/>
              </a:rPr>
            </a:br>
            <a:r>
              <a:rPr lang="en-US" sz="1600" dirty="0">
                <a:latin typeface="Eurostile" panose="020B0504020202050204" pitchFamily="34" charset="77"/>
              </a:rPr>
              <a:t>per round</a:t>
            </a:r>
            <a:br>
              <a:rPr lang="en-US" sz="1600" dirty="0">
                <a:latin typeface="Eurostile" panose="020B0504020202050204" pitchFamily="34" charset="77"/>
              </a:rPr>
            </a:br>
            <a:r>
              <a:rPr lang="en-US" sz="1600" dirty="0">
                <a:latin typeface="Eurostile" panose="020B0504020202050204" pitchFamily="34" charset="77"/>
              </a:rPr>
              <a:t>(</a:t>
            </a:r>
            <a:r>
              <a:rPr lang="en-US" sz="1600" dirty="0" err="1">
                <a:latin typeface="Eurostile" panose="020B0504020202050204" pitchFamily="34" charset="77"/>
              </a:rPr>
              <a:t>cwnd</a:t>
            </a:r>
            <a:r>
              <a:rPr lang="en-US" sz="1600" dirty="0">
                <a:latin typeface="Eurostile" panose="020B0504020202050204" pitchFamily="34" charset="77"/>
              </a:rPr>
              <a:t>)</a:t>
            </a:r>
          </a:p>
        </p:txBody>
      </p:sp>
      <p:sp>
        <p:nvSpPr>
          <p:cNvPr id="1207324" name="Text Box 28"/>
          <p:cNvSpPr txBox="1">
            <a:spLocks noChangeArrowheads="1"/>
          </p:cNvSpPr>
          <p:nvPr/>
        </p:nvSpPr>
        <p:spPr bwMode="auto">
          <a:xfrm>
            <a:off x="5157788" y="6172200"/>
            <a:ext cx="527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/>
              <a:t>time</a:t>
            </a: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2052638" y="2162175"/>
            <a:ext cx="3689350" cy="4095750"/>
            <a:chOff x="1293" y="1480"/>
            <a:chExt cx="2324" cy="2580"/>
          </a:xfrm>
        </p:grpSpPr>
        <p:sp>
          <p:nvSpPr>
            <p:cNvPr id="1207326" name="Line 30"/>
            <p:cNvSpPr>
              <a:spLocks noChangeShapeType="1"/>
            </p:cNvSpPr>
            <p:nvPr/>
          </p:nvSpPr>
          <p:spPr bwMode="auto">
            <a:xfrm>
              <a:off x="1639" y="3975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1293" y="2075"/>
              <a:ext cx="289" cy="154"/>
              <a:chOff x="1429" y="3707"/>
              <a:chExt cx="289" cy="154"/>
            </a:xfrm>
          </p:grpSpPr>
          <p:sp>
            <p:nvSpPr>
              <p:cNvPr id="1207328" name="Line 32"/>
              <p:cNvSpPr>
                <a:spLocks noChangeShapeType="1"/>
              </p:cNvSpPr>
              <p:nvPr/>
            </p:nvSpPr>
            <p:spPr bwMode="auto">
              <a:xfrm>
                <a:off x="1605" y="3784"/>
                <a:ext cx="1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329" name="Text Box 33"/>
              <p:cNvSpPr txBox="1">
                <a:spLocks noChangeArrowheads="1"/>
              </p:cNvSpPr>
              <p:nvPr/>
            </p:nvSpPr>
            <p:spPr bwMode="auto">
              <a:xfrm>
                <a:off x="1429" y="3707"/>
                <a:ext cx="204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16</a:t>
                </a:r>
              </a:p>
            </p:txBody>
          </p:sp>
        </p:grpSp>
        <p:grpSp>
          <p:nvGrpSpPr>
            <p:cNvPr id="4" name="Group 34"/>
            <p:cNvGrpSpPr>
              <a:grpSpLocks/>
            </p:cNvGrpSpPr>
            <p:nvPr/>
          </p:nvGrpSpPr>
          <p:grpSpPr bwMode="auto">
            <a:xfrm>
              <a:off x="1337" y="2982"/>
              <a:ext cx="245" cy="154"/>
              <a:chOff x="1473" y="3707"/>
              <a:chExt cx="245" cy="154"/>
            </a:xfrm>
          </p:grpSpPr>
          <p:sp>
            <p:nvSpPr>
              <p:cNvPr id="1207331" name="Line 35"/>
              <p:cNvSpPr>
                <a:spLocks noChangeShapeType="1"/>
              </p:cNvSpPr>
              <p:nvPr/>
            </p:nvSpPr>
            <p:spPr bwMode="auto">
              <a:xfrm>
                <a:off x="1605" y="3784"/>
                <a:ext cx="1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332" name="Text Box 36"/>
              <p:cNvSpPr txBox="1">
                <a:spLocks noChangeArrowheads="1"/>
              </p:cNvSpPr>
              <p:nvPr/>
            </p:nvSpPr>
            <p:spPr bwMode="auto">
              <a:xfrm>
                <a:off x="1473" y="3707"/>
                <a:ext cx="16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8</a:t>
                </a:r>
              </a:p>
            </p:txBody>
          </p:sp>
        </p:grpSp>
        <p:grpSp>
          <p:nvGrpSpPr>
            <p:cNvPr id="5" name="Group 37"/>
            <p:cNvGrpSpPr>
              <a:grpSpLocks/>
            </p:cNvGrpSpPr>
            <p:nvPr/>
          </p:nvGrpSpPr>
          <p:grpSpPr bwMode="auto">
            <a:xfrm>
              <a:off x="1337" y="3436"/>
              <a:ext cx="245" cy="154"/>
              <a:chOff x="1473" y="3707"/>
              <a:chExt cx="245" cy="154"/>
            </a:xfrm>
          </p:grpSpPr>
          <p:sp>
            <p:nvSpPr>
              <p:cNvPr id="1207334" name="Line 38"/>
              <p:cNvSpPr>
                <a:spLocks noChangeShapeType="1"/>
              </p:cNvSpPr>
              <p:nvPr/>
            </p:nvSpPr>
            <p:spPr bwMode="auto">
              <a:xfrm>
                <a:off x="1605" y="3784"/>
                <a:ext cx="1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335" name="Text Box 39"/>
              <p:cNvSpPr txBox="1">
                <a:spLocks noChangeArrowheads="1"/>
              </p:cNvSpPr>
              <p:nvPr/>
            </p:nvSpPr>
            <p:spPr bwMode="auto">
              <a:xfrm>
                <a:off x="1473" y="3707"/>
                <a:ext cx="16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4</a:t>
                </a:r>
              </a:p>
            </p:txBody>
          </p:sp>
        </p:grpSp>
        <p:grpSp>
          <p:nvGrpSpPr>
            <p:cNvPr id="6" name="Group 40"/>
            <p:cNvGrpSpPr>
              <a:grpSpLocks/>
            </p:cNvGrpSpPr>
            <p:nvPr/>
          </p:nvGrpSpPr>
          <p:grpSpPr bwMode="auto">
            <a:xfrm>
              <a:off x="1337" y="3679"/>
              <a:ext cx="245" cy="154"/>
              <a:chOff x="1473" y="3707"/>
              <a:chExt cx="245" cy="154"/>
            </a:xfrm>
          </p:grpSpPr>
          <p:sp>
            <p:nvSpPr>
              <p:cNvPr id="1207337" name="Line 41"/>
              <p:cNvSpPr>
                <a:spLocks noChangeShapeType="1"/>
              </p:cNvSpPr>
              <p:nvPr/>
            </p:nvSpPr>
            <p:spPr bwMode="auto">
              <a:xfrm>
                <a:off x="1605" y="3784"/>
                <a:ext cx="1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338" name="Text Box 42"/>
              <p:cNvSpPr txBox="1">
                <a:spLocks noChangeArrowheads="1"/>
              </p:cNvSpPr>
              <p:nvPr/>
            </p:nvSpPr>
            <p:spPr bwMode="auto">
              <a:xfrm>
                <a:off x="1473" y="3707"/>
                <a:ext cx="16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2</a:t>
                </a:r>
              </a:p>
            </p:txBody>
          </p:sp>
        </p:grpSp>
        <p:grpSp>
          <p:nvGrpSpPr>
            <p:cNvPr id="7" name="Group 43"/>
            <p:cNvGrpSpPr>
              <a:grpSpLocks/>
            </p:cNvGrpSpPr>
            <p:nvPr/>
          </p:nvGrpSpPr>
          <p:grpSpPr bwMode="auto">
            <a:xfrm>
              <a:off x="1337" y="3804"/>
              <a:ext cx="245" cy="154"/>
              <a:chOff x="1473" y="3707"/>
              <a:chExt cx="245" cy="154"/>
            </a:xfrm>
          </p:grpSpPr>
          <p:sp>
            <p:nvSpPr>
              <p:cNvPr id="1207340" name="Line 44"/>
              <p:cNvSpPr>
                <a:spLocks noChangeShapeType="1"/>
              </p:cNvSpPr>
              <p:nvPr/>
            </p:nvSpPr>
            <p:spPr bwMode="auto">
              <a:xfrm>
                <a:off x="1605" y="3784"/>
                <a:ext cx="1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341" name="Text Box 45"/>
              <p:cNvSpPr txBox="1">
                <a:spLocks noChangeArrowheads="1"/>
              </p:cNvSpPr>
              <p:nvPr/>
            </p:nvSpPr>
            <p:spPr bwMode="auto">
              <a:xfrm>
                <a:off x="1473" y="3707"/>
                <a:ext cx="16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 eaLnBrk="0" hangingPunct="0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1</a:t>
                </a:r>
              </a:p>
            </p:txBody>
          </p:sp>
        </p:grpSp>
        <p:sp>
          <p:nvSpPr>
            <p:cNvPr id="1207342" name="Line 46"/>
            <p:cNvSpPr>
              <a:spLocks noChangeShapeType="1"/>
            </p:cNvSpPr>
            <p:nvPr/>
          </p:nvSpPr>
          <p:spPr bwMode="auto">
            <a:xfrm>
              <a:off x="1519" y="4003"/>
              <a:ext cx="209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3" name="Line 47"/>
            <p:cNvSpPr>
              <a:spLocks noChangeShapeType="1"/>
            </p:cNvSpPr>
            <p:nvPr/>
          </p:nvSpPr>
          <p:spPr bwMode="auto">
            <a:xfrm>
              <a:off x="1865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4" name="Line 48"/>
            <p:cNvSpPr>
              <a:spLocks noChangeShapeType="1"/>
            </p:cNvSpPr>
            <p:nvPr/>
          </p:nvSpPr>
          <p:spPr bwMode="auto">
            <a:xfrm>
              <a:off x="2091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5" name="Line 49"/>
            <p:cNvSpPr>
              <a:spLocks noChangeShapeType="1"/>
            </p:cNvSpPr>
            <p:nvPr/>
          </p:nvSpPr>
          <p:spPr bwMode="auto">
            <a:xfrm>
              <a:off x="2317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6" name="Line 50"/>
            <p:cNvSpPr>
              <a:spLocks noChangeShapeType="1"/>
            </p:cNvSpPr>
            <p:nvPr/>
          </p:nvSpPr>
          <p:spPr bwMode="auto">
            <a:xfrm>
              <a:off x="2543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7" name="Line 51"/>
            <p:cNvSpPr>
              <a:spLocks noChangeShapeType="1"/>
            </p:cNvSpPr>
            <p:nvPr/>
          </p:nvSpPr>
          <p:spPr bwMode="auto">
            <a:xfrm>
              <a:off x="2769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8" name="Line 52"/>
            <p:cNvSpPr>
              <a:spLocks noChangeShapeType="1"/>
            </p:cNvSpPr>
            <p:nvPr/>
          </p:nvSpPr>
          <p:spPr bwMode="auto">
            <a:xfrm>
              <a:off x="2995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49" name="Line 53"/>
            <p:cNvSpPr>
              <a:spLocks noChangeShapeType="1"/>
            </p:cNvSpPr>
            <p:nvPr/>
          </p:nvSpPr>
          <p:spPr bwMode="auto">
            <a:xfrm>
              <a:off x="3221" y="3974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350" name="Line 54"/>
            <p:cNvSpPr>
              <a:spLocks noChangeShapeType="1"/>
            </p:cNvSpPr>
            <p:nvPr/>
          </p:nvSpPr>
          <p:spPr bwMode="auto">
            <a:xfrm flipH="1" flipV="1">
              <a:off x="1519" y="1480"/>
              <a:ext cx="1" cy="25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07351" name="Rectangle 55"/>
          <p:cNvSpPr>
            <a:spLocks noChangeArrowheads="1"/>
          </p:cNvSpPr>
          <p:nvPr/>
        </p:nvSpPr>
        <p:spPr bwMode="auto">
          <a:xfrm>
            <a:off x="476250" y="2432050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2" name="Line 56"/>
          <p:cNvSpPr>
            <a:spLocks noChangeShapeType="1"/>
          </p:cNvSpPr>
          <p:nvPr/>
        </p:nvSpPr>
        <p:spPr bwMode="auto">
          <a:xfrm flipH="1">
            <a:off x="385763" y="3151188"/>
            <a:ext cx="126047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3" name="Rectangle 57"/>
          <p:cNvSpPr>
            <a:spLocks noChangeArrowheads="1"/>
          </p:cNvSpPr>
          <p:nvPr/>
        </p:nvSpPr>
        <p:spPr bwMode="auto">
          <a:xfrm>
            <a:off x="476250" y="3646488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4" name="Line 58"/>
          <p:cNvSpPr>
            <a:spLocks noChangeShapeType="1"/>
          </p:cNvSpPr>
          <p:nvPr/>
        </p:nvSpPr>
        <p:spPr bwMode="auto">
          <a:xfrm>
            <a:off x="701675" y="3689350"/>
            <a:ext cx="944563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5" name="Rectangle 59"/>
          <p:cNvSpPr>
            <a:spLocks noChangeArrowheads="1"/>
          </p:cNvSpPr>
          <p:nvPr/>
        </p:nvSpPr>
        <p:spPr bwMode="auto">
          <a:xfrm>
            <a:off x="476250" y="3736975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6" name="Line 60"/>
          <p:cNvSpPr>
            <a:spLocks noChangeShapeType="1"/>
          </p:cNvSpPr>
          <p:nvPr/>
        </p:nvSpPr>
        <p:spPr bwMode="auto">
          <a:xfrm>
            <a:off x="701675" y="3779838"/>
            <a:ext cx="944563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7" name="Rectangle 61"/>
          <p:cNvSpPr>
            <a:spLocks noChangeArrowheads="1"/>
          </p:cNvSpPr>
          <p:nvPr/>
        </p:nvSpPr>
        <p:spPr bwMode="auto">
          <a:xfrm>
            <a:off x="476250" y="3827463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8" name="Line 62"/>
          <p:cNvSpPr>
            <a:spLocks noChangeShapeType="1"/>
          </p:cNvSpPr>
          <p:nvPr/>
        </p:nvSpPr>
        <p:spPr bwMode="auto">
          <a:xfrm>
            <a:off x="701675" y="3870325"/>
            <a:ext cx="944563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59" name="Line 63"/>
          <p:cNvSpPr>
            <a:spLocks noChangeShapeType="1"/>
          </p:cNvSpPr>
          <p:nvPr/>
        </p:nvSpPr>
        <p:spPr bwMode="auto">
          <a:xfrm flipH="1">
            <a:off x="385763" y="4141788"/>
            <a:ext cx="126047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0" name="Line 64"/>
          <p:cNvSpPr>
            <a:spLocks noChangeShapeType="1"/>
          </p:cNvSpPr>
          <p:nvPr/>
        </p:nvSpPr>
        <p:spPr bwMode="auto">
          <a:xfrm flipH="1">
            <a:off x="385763" y="4232275"/>
            <a:ext cx="126047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1" name="Line 65"/>
          <p:cNvSpPr>
            <a:spLocks noChangeShapeType="1"/>
          </p:cNvSpPr>
          <p:nvPr/>
        </p:nvSpPr>
        <p:spPr bwMode="auto">
          <a:xfrm flipH="1">
            <a:off x="385763" y="4321175"/>
            <a:ext cx="1260475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2" name="Rectangle 66"/>
          <p:cNvSpPr>
            <a:spLocks noChangeArrowheads="1"/>
          </p:cNvSpPr>
          <p:nvPr/>
        </p:nvSpPr>
        <p:spPr bwMode="auto">
          <a:xfrm>
            <a:off x="476250" y="5356225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3" name="Line 67"/>
          <p:cNvSpPr>
            <a:spLocks noChangeShapeType="1"/>
          </p:cNvSpPr>
          <p:nvPr/>
        </p:nvSpPr>
        <p:spPr bwMode="auto">
          <a:xfrm>
            <a:off x="701675" y="5400675"/>
            <a:ext cx="449263" cy="134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4" name="Rectangle 68"/>
          <p:cNvSpPr>
            <a:spLocks noChangeArrowheads="1"/>
          </p:cNvSpPr>
          <p:nvPr/>
        </p:nvSpPr>
        <p:spPr bwMode="auto">
          <a:xfrm>
            <a:off x="476250" y="5446713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5" name="Line 69"/>
          <p:cNvSpPr>
            <a:spLocks noChangeShapeType="1"/>
          </p:cNvSpPr>
          <p:nvPr/>
        </p:nvSpPr>
        <p:spPr bwMode="auto">
          <a:xfrm>
            <a:off x="701675" y="5491163"/>
            <a:ext cx="449263" cy="134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6" name="Rectangle 70"/>
          <p:cNvSpPr>
            <a:spLocks noChangeArrowheads="1"/>
          </p:cNvSpPr>
          <p:nvPr/>
        </p:nvSpPr>
        <p:spPr bwMode="auto">
          <a:xfrm>
            <a:off x="476250" y="5537200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7" name="Line 71"/>
          <p:cNvSpPr>
            <a:spLocks noChangeShapeType="1"/>
          </p:cNvSpPr>
          <p:nvPr/>
        </p:nvSpPr>
        <p:spPr bwMode="auto">
          <a:xfrm>
            <a:off x="701675" y="5581650"/>
            <a:ext cx="449263" cy="134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8" name="Rectangle 72"/>
          <p:cNvSpPr>
            <a:spLocks noChangeArrowheads="1"/>
          </p:cNvSpPr>
          <p:nvPr/>
        </p:nvSpPr>
        <p:spPr bwMode="auto">
          <a:xfrm>
            <a:off x="476250" y="5627688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69" name="Line 73"/>
          <p:cNvSpPr>
            <a:spLocks noChangeShapeType="1"/>
          </p:cNvSpPr>
          <p:nvPr/>
        </p:nvSpPr>
        <p:spPr bwMode="auto">
          <a:xfrm>
            <a:off x="701675" y="5672138"/>
            <a:ext cx="449263" cy="134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0" name="Rectangle 74"/>
          <p:cNvSpPr>
            <a:spLocks noChangeArrowheads="1"/>
          </p:cNvSpPr>
          <p:nvPr/>
        </p:nvSpPr>
        <p:spPr bwMode="auto">
          <a:xfrm>
            <a:off x="476250" y="5716588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1" name="Line 75"/>
          <p:cNvSpPr>
            <a:spLocks noChangeShapeType="1"/>
          </p:cNvSpPr>
          <p:nvPr/>
        </p:nvSpPr>
        <p:spPr bwMode="auto">
          <a:xfrm>
            <a:off x="701675" y="5761038"/>
            <a:ext cx="449263" cy="134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2" name="Rectangle 76"/>
          <p:cNvSpPr>
            <a:spLocks noChangeArrowheads="1"/>
          </p:cNvSpPr>
          <p:nvPr/>
        </p:nvSpPr>
        <p:spPr bwMode="auto">
          <a:xfrm>
            <a:off x="476250" y="5807075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3" name="Line 77"/>
          <p:cNvSpPr>
            <a:spLocks noChangeShapeType="1"/>
          </p:cNvSpPr>
          <p:nvPr/>
        </p:nvSpPr>
        <p:spPr bwMode="auto">
          <a:xfrm>
            <a:off x="701675" y="5851525"/>
            <a:ext cx="449263" cy="134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4" name="Rectangle 78"/>
          <p:cNvSpPr>
            <a:spLocks noChangeArrowheads="1"/>
          </p:cNvSpPr>
          <p:nvPr/>
        </p:nvSpPr>
        <p:spPr bwMode="auto">
          <a:xfrm>
            <a:off x="476250" y="5897563"/>
            <a:ext cx="179388" cy="444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5" name="Line 79"/>
          <p:cNvSpPr>
            <a:spLocks noChangeShapeType="1"/>
          </p:cNvSpPr>
          <p:nvPr/>
        </p:nvSpPr>
        <p:spPr bwMode="auto">
          <a:xfrm>
            <a:off x="701675" y="5942013"/>
            <a:ext cx="449263" cy="134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6" name="Line 80"/>
          <p:cNvSpPr>
            <a:spLocks noChangeShapeType="1"/>
          </p:cNvSpPr>
          <p:nvPr/>
        </p:nvSpPr>
        <p:spPr bwMode="auto">
          <a:xfrm>
            <a:off x="701675" y="2476500"/>
            <a:ext cx="944563" cy="674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7" name="Oval 81"/>
          <p:cNvSpPr>
            <a:spLocks noChangeArrowheads="1"/>
          </p:cNvSpPr>
          <p:nvPr/>
        </p:nvSpPr>
        <p:spPr bwMode="auto">
          <a:xfrm>
            <a:off x="2546350" y="5942013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8" name="Oval 82"/>
          <p:cNvSpPr>
            <a:spLocks noChangeArrowheads="1"/>
          </p:cNvSpPr>
          <p:nvPr/>
        </p:nvSpPr>
        <p:spPr bwMode="auto">
          <a:xfrm>
            <a:off x="2906713" y="5762625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79" name="Oval 83"/>
          <p:cNvSpPr>
            <a:spLocks noChangeArrowheads="1"/>
          </p:cNvSpPr>
          <p:nvPr/>
        </p:nvSpPr>
        <p:spPr bwMode="auto">
          <a:xfrm>
            <a:off x="3267075" y="5356225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80" name="Oval 84"/>
          <p:cNvSpPr>
            <a:spLocks noChangeArrowheads="1"/>
          </p:cNvSpPr>
          <p:nvPr/>
        </p:nvSpPr>
        <p:spPr bwMode="auto">
          <a:xfrm>
            <a:off x="3625850" y="4637088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81" name="Oval 85"/>
          <p:cNvSpPr>
            <a:spLocks noChangeArrowheads="1"/>
          </p:cNvSpPr>
          <p:nvPr/>
        </p:nvSpPr>
        <p:spPr bwMode="auto">
          <a:xfrm>
            <a:off x="3986213" y="3197225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382" name="Text Box 86"/>
          <p:cNvSpPr txBox="1">
            <a:spLocks noChangeArrowheads="1"/>
          </p:cNvSpPr>
          <p:nvPr/>
        </p:nvSpPr>
        <p:spPr bwMode="auto">
          <a:xfrm>
            <a:off x="4706938" y="1927225"/>
            <a:ext cx="445611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dirty="0">
                <a:latin typeface="Eurostile" panose="020B0504020202050204" pitchFamily="34" charset="77"/>
              </a:rPr>
              <a:t>Then, the size </a:t>
            </a:r>
            <a:r>
              <a:rPr lang="en-US" sz="2000" i="1" dirty="0">
                <a:solidFill>
                  <a:schemeClr val="folHlink"/>
                </a:solidFill>
                <a:latin typeface="Eurostile" panose="020B0504020202050204" pitchFamily="34" charset="77"/>
              </a:rPr>
              <a:t>increases</a:t>
            </a:r>
            <a:r>
              <a:rPr lang="en-US" sz="2000" dirty="0">
                <a:solidFill>
                  <a:schemeClr val="folHlink"/>
                </a:solidFill>
                <a:latin typeface="Eurostile" panose="020B0504020202050204" pitchFamily="34" charset="77"/>
              </a:rPr>
              <a:t> </a:t>
            </a:r>
            <a:r>
              <a:rPr lang="en-US" sz="2000" i="1" dirty="0">
                <a:solidFill>
                  <a:schemeClr val="folHlink"/>
                </a:solidFill>
                <a:latin typeface="Eurostile" panose="020B0504020202050204" pitchFamily="34" charset="77"/>
              </a:rPr>
              <a:t>by 1 for each </a:t>
            </a:r>
            <a:br>
              <a:rPr lang="en-US" sz="2000" i="1" dirty="0">
                <a:solidFill>
                  <a:schemeClr val="folHlink"/>
                </a:solidFill>
                <a:latin typeface="Eurostile" panose="020B0504020202050204" pitchFamily="34" charset="77"/>
              </a:rPr>
            </a:br>
            <a:r>
              <a:rPr lang="en-US" sz="2000" i="1" dirty="0">
                <a:solidFill>
                  <a:schemeClr val="folHlink"/>
                </a:solidFill>
                <a:latin typeface="Eurostile" panose="020B0504020202050204" pitchFamily="34" charset="77"/>
              </a:rPr>
              <a:t>received ACK</a:t>
            </a:r>
            <a:r>
              <a:rPr lang="en-US" sz="2000" dirty="0">
                <a:latin typeface="Eurostile" panose="020B0504020202050204" pitchFamily="34" charset="77"/>
              </a:rPr>
              <a:t>  (until threshold </a:t>
            </a:r>
            <a:r>
              <a:rPr lang="en-US" sz="2000" i="1" dirty="0" err="1">
                <a:solidFill>
                  <a:schemeClr val="fol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ssthresh</a:t>
            </a:r>
            <a:r>
              <a:rPr lang="en-US" sz="2000" dirty="0">
                <a:latin typeface="Eurostile" panose="020B0504020202050204" pitchFamily="34" charset="77"/>
                <a:cs typeface="Courier New"/>
              </a:rPr>
              <a:t> </a:t>
            </a:r>
            <a:r>
              <a:rPr lang="en-US" sz="2000" dirty="0">
                <a:latin typeface="Eurostile" panose="020B0504020202050204" pitchFamily="34" charset="77"/>
              </a:rPr>
              <a:t>is reached or an ACK is missing)</a:t>
            </a:r>
            <a:endParaRPr lang="en-US" sz="2000" dirty="0">
              <a:solidFill>
                <a:schemeClr val="folHlink"/>
              </a:solidFill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9548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07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07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0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07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207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20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07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20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20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20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207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20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1207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07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207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20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207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20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1207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207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1207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1207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7303" grpId="0" animBg="1"/>
      <p:bldP spid="1207304" grpId="0"/>
      <p:bldP spid="1207307" grpId="0" animBg="1"/>
      <p:bldP spid="1207308" grpId="0" animBg="1"/>
      <p:bldP spid="1207310" grpId="0" animBg="1"/>
      <p:bldP spid="1207311" grpId="0" animBg="1"/>
      <p:bldP spid="1207312" grpId="0" animBg="1"/>
      <p:bldP spid="1207313" grpId="0" animBg="1"/>
      <p:bldP spid="1207315" grpId="0" animBg="1"/>
      <p:bldP spid="1207316" grpId="0" animBg="1"/>
      <p:bldP spid="1207317" grpId="0" animBg="1"/>
      <p:bldP spid="1207318" grpId="0" animBg="1"/>
      <p:bldP spid="1207323" grpId="0"/>
      <p:bldP spid="1207324" grpId="0"/>
      <p:bldP spid="1207351" grpId="0" animBg="1"/>
      <p:bldP spid="1207352" grpId="0" animBg="1"/>
      <p:bldP spid="1207353" grpId="0" animBg="1"/>
      <p:bldP spid="1207354" grpId="0" animBg="1"/>
      <p:bldP spid="1207355" grpId="0" animBg="1"/>
      <p:bldP spid="1207356" grpId="0" animBg="1"/>
      <p:bldP spid="1207357" grpId="0" animBg="1"/>
      <p:bldP spid="1207358" grpId="0" animBg="1"/>
      <p:bldP spid="1207359" grpId="0" animBg="1"/>
      <p:bldP spid="1207360" grpId="0" animBg="1"/>
      <p:bldP spid="1207361" grpId="0" animBg="1"/>
      <p:bldP spid="1207362" grpId="0" animBg="1"/>
      <p:bldP spid="1207363" grpId="0" animBg="1"/>
      <p:bldP spid="1207364" grpId="0" animBg="1"/>
      <p:bldP spid="1207365" grpId="0" animBg="1"/>
      <p:bldP spid="1207366" grpId="0" animBg="1"/>
      <p:bldP spid="1207367" grpId="0" animBg="1"/>
      <p:bldP spid="1207368" grpId="0" animBg="1"/>
      <p:bldP spid="1207369" grpId="0" animBg="1"/>
      <p:bldP spid="1207370" grpId="0" animBg="1"/>
      <p:bldP spid="1207371" grpId="0" animBg="1"/>
      <p:bldP spid="1207372" grpId="0" animBg="1"/>
      <p:bldP spid="1207373" grpId="0" animBg="1"/>
      <p:bldP spid="1207374" grpId="0" animBg="1"/>
      <p:bldP spid="1207375" grpId="0" animBg="1"/>
      <p:bldP spid="1207376" grpId="0" animBg="1"/>
      <p:bldP spid="1207377" grpId="0" animBg="1"/>
      <p:bldP spid="1207378" grpId="0" animBg="1"/>
      <p:bldP spid="1207379" grpId="0" animBg="1"/>
      <p:bldP spid="1207380" grpId="0" animBg="1"/>
      <p:bldP spid="1207381" grpId="0" animBg="1"/>
      <p:bldP spid="120738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TCP Congestion Control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66913" y="2124075"/>
            <a:ext cx="3689350" cy="4095750"/>
            <a:chOff x="1293" y="1480"/>
            <a:chExt cx="2324" cy="2580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293" y="1480"/>
              <a:ext cx="2324" cy="2580"/>
              <a:chOff x="1293" y="1480"/>
              <a:chExt cx="2324" cy="2580"/>
            </a:xfrm>
          </p:grpSpPr>
          <p:sp>
            <p:nvSpPr>
              <p:cNvPr id="1208325" name="Line 5"/>
              <p:cNvSpPr>
                <a:spLocks noChangeShapeType="1"/>
              </p:cNvSpPr>
              <p:nvPr/>
            </p:nvSpPr>
            <p:spPr bwMode="auto">
              <a:xfrm>
                <a:off x="1639" y="3975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>
                <a:off x="1293" y="2075"/>
                <a:ext cx="289" cy="154"/>
                <a:chOff x="1429" y="3707"/>
                <a:chExt cx="289" cy="154"/>
              </a:xfrm>
            </p:grpSpPr>
            <p:sp>
              <p:nvSpPr>
                <p:cNvPr id="1208327" name="Line 7"/>
                <p:cNvSpPr>
                  <a:spLocks noChangeShapeType="1"/>
                </p:cNvSpPr>
                <p:nvPr/>
              </p:nvSpPr>
              <p:spPr bwMode="auto">
                <a:xfrm>
                  <a:off x="1605" y="3784"/>
                  <a:ext cx="11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28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429" y="3707"/>
                  <a:ext cx="204" cy="154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r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000"/>
                    <a:t>16</a:t>
                  </a:r>
                </a:p>
              </p:txBody>
            </p:sp>
          </p:grpSp>
          <p:grpSp>
            <p:nvGrpSpPr>
              <p:cNvPr id="5" name="Group 9"/>
              <p:cNvGrpSpPr>
                <a:grpSpLocks/>
              </p:cNvGrpSpPr>
              <p:nvPr/>
            </p:nvGrpSpPr>
            <p:grpSpPr bwMode="auto">
              <a:xfrm>
                <a:off x="1337" y="2982"/>
                <a:ext cx="245" cy="154"/>
                <a:chOff x="1473" y="3707"/>
                <a:chExt cx="245" cy="154"/>
              </a:xfrm>
            </p:grpSpPr>
            <p:sp>
              <p:nvSpPr>
                <p:cNvPr id="1208330" name="Line 10"/>
                <p:cNvSpPr>
                  <a:spLocks noChangeShapeType="1"/>
                </p:cNvSpPr>
                <p:nvPr/>
              </p:nvSpPr>
              <p:spPr bwMode="auto">
                <a:xfrm>
                  <a:off x="1605" y="3784"/>
                  <a:ext cx="11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31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473" y="3707"/>
                  <a:ext cx="160" cy="154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r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000"/>
                    <a:t>8</a:t>
                  </a:r>
                </a:p>
              </p:txBody>
            </p:sp>
          </p:grpSp>
          <p:grpSp>
            <p:nvGrpSpPr>
              <p:cNvPr id="6" name="Group 12"/>
              <p:cNvGrpSpPr>
                <a:grpSpLocks/>
              </p:cNvGrpSpPr>
              <p:nvPr/>
            </p:nvGrpSpPr>
            <p:grpSpPr bwMode="auto">
              <a:xfrm>
                <a:off x="1337" y="3436"/>
                <a:ext cx="245" cy="154"/>
                <a:chOff x="1473" y="3707"/>
                <a:chExt cx="245" cy="154"/>
              </a:xfrm>
            </p:grpSpPr>
            <p:sp>
              <p:nvSpPr>
                <p:cNvPr id="1208333" name="Line 13"/>
                <p:cNvSpPr>
                  <a:spLocks noChangeShapeType="1"/>
                </p:cNvSpPr>
                <p:nvPr/>
              </p:nvSpPr>
              <p:spPr bwMode="auto">
                <a:xfrm>
                  <a:off x="1605" y="3784"/>
                  <a:ext cx="11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3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1473" y="3707"/>
                  <a:ext cx="160" cy="154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r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000"/>
                    <a:t>4</a:t>
                  </a:r>
                </a:p>
              </p:txBody>
            </p:sp>
          </p:grpSp>
          <p:grpSp>
            <p:nvGrpSpPr>
              <p:cNvPr id="7" name="Group 15"/>
              <p:cNvGrpSpPr>
                <a:grpSpLocks/>
              </p:cNvGrpSpPr>
              <p:nvPr/>
            </p:nvGrpSpPr>
            <p:grpSpPr bwMode="auto">
              <a:xfrm>
                <a:off x="1337" y="3679"/>
                <a:ext cx="245" cy="154"/>
                <a:chOff x="1473" y="3707"/>
                <a:chExt cx="245" cy="154"/>
              </a:xfrm>
            </p:grpSpPr>
            <p:sp>
              <p:nvSpPr>
                <p:cNvPr id="1208336" name="Line 16"/>
                <p:cNvSpPr>
                  <a:spLocks noChangeShapeType="1"/>
                </p:cNvSpPr>
                <p:nvPr/>
              </p:nvSpPr>
              <p:spPr bwMode="auto">
                <a:xfrm>
                  <a:off x="1605" y="3784"/>
                  <a:ext cx="11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37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473" y="3707"/>
                  <a:ext cx="160" cy="154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r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000"/>
                    <a:t>2</a:t>
                  </a:r>
                </a:p>
              </p:txBody>
            </p:sp>
          </p:grpSp>
          <p:grpSp>
            <p:nvGrpSpPr>
              <p:cNvPr id="8" name="Group 18"/>
              <p:cNvGrpSpPr>
                <a:grpSpLocks/>
              </p:cNvGrpSpPr>
              <p:nvPr/>
            </p:nvGrpSpPr>
            <p:grpSpPr bwMode="auto">
              <a:xfrm>
                <a:off x="1337" y="3804"/>
                <a:ext cx="245" cy="154"/>
                <a:chOff x="1473" y="3707"/>
                <a:chExt cx="245" cy="154"/>
              </a:xfrm>
            </p:grpSpPr>
            <p:sp>
              <p:nvSpPr>
                <p:cNvPr id="1208339" name="Line 19"/>
                <p:cNvSpPr>
                  <a:spLocks noChangeShapeType="1"/>
                </p:cNvSpPr>
                <p:nvPr/>
              </p:nvSpPr>
              <p:spPr bwMode="auto">
                <a:xfrm>
                  <a:off x="1605" y="3784"/>
                  <a:ext cx="11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40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1473" y="3707"/>
                  <a:ext cx="160" cy="154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r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000"/>
                    <a:t>1</a:t>
                  </a:r>
                </a:p>
              </p:txBody>
            </p:sp>
          </p:grpSp>
          <p:sp>
            <p:nvSpPr>
              <p:cNvPr id="1208341" name="Line 21"/>
              <p:cNvSpPr>
                <a:spLocks noChangeShapeType="1"/>
              </p:cNvSpPr>
              <p:nvPr/>
            </p:nvSpPr>
            <p:spPr bwMode="auto">
              <a:xfrm>
                <a:off x="1519" y="4003"/>
                <a:ext cx="209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2" name="Line 22"/>
              <p:cNvSpPr>
                <a:spLocks noChangeShapeType="1"/>
              </p:cNvSpPr>
              <p:nvPr/>
            </p:nvSpPr>
            <p:spPr bwMode="auto">
              <a:xfrm>
                <a:off x="1865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3" name="Line 23"/>
              <p:cNvSpPr>
                <a:spLocks noChangeShapeType="1"/>
              </p:cNvSpPr>
              <p:nvPr/>
            </p:nvSpPr>
            <p:spPr bwMode="auto">
              <a:xfrm>
                <a:off x="2091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4" name="Line 24"/>
              <p:cNvSpPr>
                <a:spLocks noChangeShapeType="1"/>
              </p:cNvSpPr>
              <p:nvPr/>
            </p:nvSpPr>
            <p:spPr bwMode="auto">
              <a:xfrm>
                <a:off x="2317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5" name="Line 25"/>
              <p:cNvSpPr>
                <a:spLocks noChangeShapeType="1"/>
              </p:cNvSpPr>
              <p:nvPr/>
            </p:nvSpPr>
            <p:spPr bwMode="auto">
              <a:xfrm>
                <a:off x="2543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6" name="Line 26"/>
              <p:cNvSpPr>
                <a:spLocks noChangeShapeType="1"/>
              </p:cNvSpPr>
              <p:nvPr/>
            </p:nvSpPr>
            <p:spPr bwMode="auto">
              <a:xfrm>
                <a:off x="2769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7" name="Line 27"/>
              <p:cNvSpPr>
                <a:spLocks noChangeShapeType="1"/>
              </p:cNvSpPr>
              <p:nvPr/>
            </p:nvSpPr>
            <p:spPr bwMode="auto">
              <a:xfrm>
                <a:off x="2995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8" name="Line 28"/>
              <p:cNvSpPr>
                <a:spLocks noChangeShapeType="1"/>
              </p:cNvSpPr>
              <p:nvPr/>
            </p:nvSpPr>
            <p:spPr bwMode="auto">
              <a:xfrm>
                <a:off x="3221" y="3974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349" name="Line 29"/>
              <p:cNvSpPr>
                <a:spLocks noChangeShapeType="1"/>
              </p:cNvSpPr>
              <p:nvPr/>
            </p:nvSpPr>
            <p:spPr bwMode="auto">
              <a:xfrm flipH="1" flipV="1">
                <a:off x="1519" y="1480"/>
                <a:ext cx="1" cy="252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08350" name="Oval 30"/>
            <p:cNvSpPr>
              <a:spLocks noChangeArrowheads="1"/>
            </p:cNvSpPr>
            <p:nvPr/>
          </p:nvSpPr>
          <p:spPr bwMode="auto">
            <a:xfrm>
              <a:off x="1604" y="3861"/>
              <a:ext cx="57" cy="57"/>
            </a:xfrm>
            <a:prstGeom prst="ellipse">
              <a:avLst/>
            </a:prstGeom>
            <a:solidFill>
              <a:schemeClr val="hlink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351" name="Oval 31"/>
            <p:cNvSpPr>
              <a:spLocks noChangeArrowheads="1"/>
            </p:cNvSpPr>
            <p:nvPr/>
          </p:nvSpPr>
          <p:spPr bwMode="auto">
            <a:xfrm>
              <a:off x="1831" y="3748"/>
              <a:ext cx="57" cy="57"/>
            </a:xfrm>
            <a:prstGeom prst="ellipse">
              <a:avLst/>
            </a:prstGeom>
            <a:solidFill>
              <a:schemeClr val="hlink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352" name="Oval 32"/>
            <p:cNvSpPr>
              <a:spLocks noChangeArrowheads="1"/>
            </p:cNvSpPr>
            <p:nvPr/>
          </p:nvSpPr>
          <p:spPr bwMode="auto">
            <a:xfrm>
              <a:off x="2058" y="3492"/>
              <a:ext cx="57" cy="57"/>
            </a:xfrm>
            <a:prstGeom prst="ellipse">
              <a:avLst/>
            </a:prstGeom>
            <a:solidFill>
              <a:schemeClr val="hlink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353" name="Oval 33"/>
            <p:cNvSpPr>
              <a:spLocks noChangeArrowheads="1"/>
            </p:cNvSpPr>
            <p:nvPr/>
          </p:nvSpPr>
          <p:spPr bwMode="auto">
            <a:xfrm>
              <a:off x="2284" y="3039"/>
              <a:ext cx="57" cy="57"/>
            </a:xfrm>
            <a:prstGeom prst="ellipse">
              <a:avLst/>
            </a:prstGeom>
            <a:solidFill>
              <a:schemeClr val="hlink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354" name="Oval 34"/>
            <p:cNvSpPr>
              <a:spLocks noChangeArrowheads="1"/>
            </p:cNvSpPr>
            <p:nvPr/>
          </p:nvSpPr>
          <p:spPr bwMode="auto">
            <a:xfrm>
              <a:off x="2511" y="2132"/>
              <a:ext cx="57" cy="57"/>
            </a:xfrm>
            <a:prstGeom prst="ellipse">
              <a:avLst/>
            </a:prstGeom>
            <a:solidFill>
              <a:schemeClr val="hlink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08355" name="Text Box 35"/>
          <p:cNvSpPr txBox="1">
            <a:spLocks noChangeArrowheads="1"/>
          </p:cNvSpPr>
          <p:nvPr/>
        </p:nvSpPr>
        <p:spPr bwMode="auto">
          <a:xfrm>
            <a:off x="895350" y="720725"/>
            <a:ext cx="82216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000" dirty="0">
                <a:latin typeface="Eurostile" panose="020B0504020202050204" pitchFamily="34" charset="77"/>
              </a:rPr>
              <a:t>Historically, initial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ssthresh</a:t>
            </a:r>
            <a:r>
              <a:rPr lang="en-US" sz="2000" dirty="0">
                <a:latin typeface="Eurostile" panose="020B0504020202050204" pitchFamily="34" charset="77"/>
              </a:rPr>
              <a:t> was 65 K, now in Linux it starts with ∞</a:t>
            </a:r>
            <a:endParaRPr lang="en-US" sz="2000" dirty="0">
              <a:solidFill>
                <a:schemeClr val="folHlink"/>
              </a:solidFill>
              <a:latin typeface="Eurostile" panose="020B0504020202050204" pitchFamily="34" charset="77"/>
            </a:endParaRPr>
          </a:p>
        </p:txBody>
      </p:sp>
      <p:sp>
        <p:nvSpPr>
          <p:cNvPr id="1208356" name="Oval 36"/>
          <p:cNvSpPr>
            <a:spLocks noChangeArrowheads="1"/>
          </p:cNvSpPr>
          <p:nvPr/>
        </p:nvSpPr>
        <p:spPr bwMode="auto">
          <a:xfrm>
            <a:off x="2416175" y="6083300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Group 37"/>
          <p:cNvGrpSpPr>
            <a:grpSpLocks/>
          </p:cNvGrpSpPr>
          <p:nvPr/>
        </p:nvGrpSpPr>
        <p:grpSpPr bwMode="auto">
          <a:xfrm>
            <a:off x="1079500" y="1447800"/>
            <a:ext cx="5868988" cy="5030788"/>
            <a:chOff x="734" y="1054"/>
            <a:chExt cx="3697" cy="3169"/>
          </a:xfrm>
        </p:grpSpPr>
        <p:sp>
          <p:nvSpPr>
            <p:cNvPr id="1208358" name="Text Box 38"/>
            <p:cNvSpPr txBox="1">
              <a:spLocks noChangeArrowheads="1"/>
            </p:cNvSpPr>
            <p:nvPr/>
          </p:nvSpPr>
          <p:spPr bwMode="auto">
            <a:xfrm>
              <a:off x="734" y="1067"/>
              <a:ext cx="802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dirty="0">
                  <a:latin typeface="Eurostile" panose="020B0504020202050204" pitchFamily="34" charset="77"/>
                </a:rPr>
                <a:t>sent packets</a:t>
              </a:r>
              <a:br>
                <a:rPr lang="en-US" sz="1600" dirty="0">
                  <a:latin typeface="Eurostile" panose="020B0504020202050204" pitchFamily="34" charset="77"/>
                </a:rPr>
              </a:br>
              <a:r>
                <a:rPr lang="en-US" sz="1600" dirty="0">
                  <a:latin typeface="Eurostile" panose="020B0504020202050204" pitchFamily="34" charset="77"/>
                </a:rPr>
                <a:t>per round</a:t>
              </a:r>
              <a:br>
                <a:rPr lang="en-US" sz="1600" dirty="0">
                  <a:latin typeface="Eurostile" panose="020B0504020202050204" pitchFamily="34" charset="77"/>
                </a:rPr>
              </a:br>
              <a:r>
                <a:rPr lang="en-US" sz="1600" dirty="0">
                  <a:latin typeface="Eurostile" panose="020B0504020202050204" pitchFamily="34" charset="77"/>
                </a:rPr>
                <a:t>(</a:t>
              </a:r>
              <a:r>
                <a:rPr lang="en-US" sz="1600" dirty="0" err="1">
                  <a:latin typeface="Eurostile" panose="020B0504020202050204" pitchFamily="34" charset="77"/>
                </a:rPr>
                <a:t>cwnd</a:t>
              </a:r>
              <a:r>
                <a:rPr lang="en-US" sz="1600" dirty="0">
                  <a:latin typeface="Eurostile" panose="020B0504020202050204" pitchFamily="34" charset="77"/>
                </a:rPr>
                <a:t>)</a:t>
              </a:r>
            </a:p>
          </p:txBody>
        </p:sp>
        <p:grpSp>
          <p:nvGrpSpPr>
            <p:cNvPr id="10" name="Group 39"/>
            <p:cNvGrpSpPr>
              <a:grpSpLocks/>
            </p:cNvGrpSpPr>
            <p:nvPr/>
          </p:nvGrpSpPr>
          <p:grpSpPr bwMode="auto">
            <a:xfrm>
              <a:off x="1293" y="1054"/>
              <a:ext cx="3138" cy="3169"/>
              <a:chOff x="1293" y="1054"/>
              <a:chExt cx="3138" cy="3169"/>
            </a:xfrm>
          </p:grpSpPr>
          <p:grpSp>
            <p:nvGrpSpPr>
              <p:cNvPr id="11" name="Group 40"/>
              <p:cNvGrpSpPr>
                <a:grpSpLocks/>
              </p:cNvGrpSpPr>
              <p:nvPr/>
            </p:nvGrpSpPr>
            <p:grpSpPr bwMode="auto">
              <a:xfrm>
                <a:off x="1519" y="3974"/>
                <a:ext cx="2912" cy="249"/>
                <a:chOff x="1519" y="3974"/>
                <a:chExt cx="2912" cy="249"/>
              </a:xfrm>
            </p:grpSpPr>
            <p:sp>
              <p:nvSpPr>
                <p:cNvPr id="1208361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4099" y="4031"/>
                  <a:ext cx="33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/>
                    <a:t>time</a:t>
                  </a:r>
                </a:p>
              </p:txBody>
            </p:sp>
            <p:sp>
              <p:nvSpPr>
                <p:cNvPr id="1208362" name="Line 42"/>
                <p:cNvSpPr>
                  <a:spLocks noChangeShapeType="1"/>
                </p:cNvSpPr>
                <p:nvPr/>
              </p:nvSpPr>
              <p:spPr bwMode="auto">
                <a:xfrm>
                  <a:off x="1639" y="3975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3" name="Line 43"/>
                <p:cNvSpPr>
                  <a:spLocks noChangeShapeType="1"/>
                </p:cNvSpPr>
                <p:nvPr/>
              </p:nvSpPr>
              <p:spPr bwMode="auto">
                <a:xfrm>
                  <a:off x="1519" y="4003"/>
                  <a:ext cx="27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4" name="Line 44"/>
                <p:cNvSpPr>
                  <a:spLocks noChangeShapeType="1"/>
                </p:cNvSpPr>
                <p:nvPr/>
              </p:nvSpPr>
              <p:spPr bwMode="auto">
                <a:xfrm>
                  <a:off x="1865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5" name="Line 45"/>
                <p:cNvSpPr>
                  <a:spLocks noChangeShapeType="1"/>
                </p:cNvSpPr>
                <p:nvPr/>
              </p:nvSpPr>
              <p:spPr bwMode="auto">
                <a:xfrm>
                  <a:off x="2091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6" name="Line 46"/>
                <p:cNvSpPr>
                  <a:spLocks noChangeShapeType="1"/>
                </p:cNvSpPr>
                <p:nvPr/>
              </p:nvSpPr>
              <p:spPr bwMode="auto">
                <a:xfrm>
                  <a:off x="2317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7" name="Line 47"/>
                <p:cNvSpPr>
                  <a:spLocks noChangeShapeType="1"/>
                </p:cNvSpPr>
                <p:nvPr/>
              </p:nvSpPr>
              <p:spPr bwMode="auto">
                <a:xfrm>
                  <a:off x="2543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8" name="Line 48"/>
                <p:cNvSpPr>
                  <a:spLocks noChangeShapeType="1"/>
                </p:cNvSpPr>
                <p:nvPr/>
              </p:nvSpPr>
              <p:spPr bwMode="auto">
                <a:xfrm>
                  <a:off x="2769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69" name="Line 49"/>
                <p:cNvSpPr>
                  <a:spLocks noChangeShapeType="1"/>
                </p:cNvSpPr>
                <p:nvPr/>
              </p:nvSpPr>
              <p:spPr bwMode="auto">
                <a:xfrm>
                  <a:off x="2995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70" name="Line 50"/>
                <p:cNvSpPr>
                  <a:spLocks noChangeShapeType="1"/>
                </p:cNvSpPr>
                <p:nvPr/>
              </p:nvSpPr>
              <p:spPr bwMode="auto">
                <a:xfrm>
                  <a:off x="3221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71" name="Line 51"/>
                <p:cNvSpPr>
                  <a:spLocks noChangeShapeType="1"/>
                </p:cNvSpPr>
                <p:nvPr/>
              </p:nvSpPr>
              <p:spPr bwMode="auto">
                <a:xfrm>
                  <a:off x="3449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72" name="Line 52"/>
                <p:cNvSpPr>
                  <a:spLocks noChangeShapeType="1"/>
                </p:cNvSpPr>
                <p:nvPr/>
              </p:nvSpPr>
              <p:spPr bwMode="auto">
                <a:xfrm>
                  <a:off x="3675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73" name="Line 53"/>
                <p:cNvSpPr>
                  <a:spLocks noChangeShapeType="1"/>
                </p:cNvSpPr>
                <p:nvPr/>
              </p:nvSpPr>
              <p:spPr bwMode="auto">
                <a:xfrm>
                  <a:off x="3901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8374" name="Line 54"/>
                <p:cNvSpPr>
                  <a:spLocks noChangeShapeType="1"/>
                </p:cNvSpPr>
                <p:nvPr/>
              </p:nvSpPr>
              <p:spPr bwMode="auto">
                <a:xfrm>
                  <a:off x="4127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55"/>
              <p:cNvGrpSpPr>
                <a:grpSpLocks/>
              </p:cNvGrpSpPr>
              <p:nvPr/>
            </p:nvGrpSpPr>
            <p:grpSpPr bwMode="auto">
              <a:xfrm>
                <a:off x="1293" y="1054"/>
                <a:ext cx="289" cy="2949"/>
                <a:chOff x="1293" y="1054"/>
                <a:chExt cx="289" cy="2949"/>
              </a:xfrm>
            </p:grpSpPr>
            <p:grpSp>
              <p:nvGrpSpPr>
                <p:cNvPr id="13" name="Group 56"/>
                <p:cNvGrpSpPr>
                  <a:grpSpLocks/>
                </p:cNvGrpSpPr>
                <p:nvPr/>
              </p:nvGrpSpPr>
              <p:grpSpPr bwMode="auto">
                <a:xfrm>
                  <a:off x="1293" y="2756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77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78" name="Text Box 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40</a:t>
                    </a:r>
                  </a:p>
                </p:txBody>
              </p:sp>
            </p:grpSp>
            <p:grpSp>
              <p:nvGrpSpPr>
                <p:cNvPr id="14" name="Group 59"/>
                <p:cNvGrpSpPr>
                  <a:grpSpLocks/>
                </p:cNvGrpSpPr>
                <p:nvPr/>
              </p:nvGrpSpPr>
              <p:grpSpPr bwMode="auto">
                <a:xfrm>
                  <a:off x="1293" y="3372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80" name="Line 60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81" name="Text Box 6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20</a:t>
                    </a:r>
                  </a:p>
                </p:txBody>
              </p:sp>
            </p:grpSp>
            <p:grpSp>
              <p:nvGrpSpPr>
                <p:cNvPr id="15" name="Group 62"/>
                <p:cNvGrpSpPr>
                  <a:grpSpLocks/>
                </p:cNvGrpSpPr>
                <p:nvPr/>
              </p:nvGrpSpPr>
              <p:grpSpPr bwMode="auto">
                <a:xfrm>
                  <a:off x="1293" y="3680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83" name="Line 63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84" name="Text Box 6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10</a:t>
                    </a:r>
                  </a:p>
                </p:txBody>
              </p:sp>
            </p:grpSp>
            <p:grpSp>
              <p:nvGrpSpPr>
                <p:cNvPr id="16" name="Group 65"/>
                <p:cNvGrpSpPr>
                  <a:grpSpLocks/>
                </p:cNvGrpSpPr>
                <p:nvPr/>
              </p:nvGrpSpPr>
              <p:grpSpPr bwMode="auto">
                <a:xfrm>
                  <a:off x="1337" y="3833"/>
                  <a:ext cx="245" cy="154"/>
                  <a:chOff x="1473" y="3707"/>
                  <a:chExt cx="245" cy="154"/>
                </a:xfrm>
              </p:grpSpPr>
              <p:sp>
                <p:nvSpPr>
                  <p:cNvPr id="1208386" name="Line 66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87" name="Text Box 6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73" y="3707"/>
                    <a:ext cx="160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5</a:t>
                    </a:r>
                  </a:p>
                </p:txBody>
              </p:sp>
            </p:grpSp>
            <p:sp>
              <p:nvSpPr>
                <p:cNvPr id="1208388" name="Line 68"/>
                <p:cNvSpPr>
                  <a:spLocks noChangeShapeType="1"/>
                </p:cNvSpPr>
                <p:nvPr/>
              </p:nvSpPr>
              <p:spPr bwMode="auto">
                <a:xfrm flipH="1" flipV="1">
                  <a:off x="1519" y="1054"/>
                  <a:ext cx="1" cy="294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7" name="Group 69"/>
                <p:cNvGrpSpPr>
                  <a:grpSpLocks/>
                </p:cNvGrpSpPr>
                <p:nvPr/>
              </p:nvGrpSpPr>
              <p:grpSpPr bwMode="auto">
                <a:xfrm>
                  <a:off x="1293" y="1524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90" name="Line 70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91" name="Text Box 7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80</a:t>
                    </a:r>
                  </a:p>
                </p:txBody>
              </p:sp>
            </p:grpSp>
            <p:grpSp>
              <p:nvGrpSpPr>
                <p:cNvPr id="18" name="Group 72"/>
                <p:cNvGrpSpPr>
                  <a:grpSpLocks/>
                </p:cNvGrpSpPr>
                <p:nvPr/>
              </p:nvGrpSpPr>
              <p:grpSpPr bwMode="auto">
                <a:xfrm>
                  <a:off x="1293" y="3526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93" name="Line 73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94" name="Text Box 7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15</a:t>
                    </a:r>
                  </a:p>
                </p:txBody>
              </p:sp>
            </p:grpSp>
            <p:grpSp>
              <p:nvGrpSpPr>
                <p:cNvPr id="19" name="Group 75"/>
                <p:cNvGrpSpPr>
                  <a:grpSpLocks/>
                </p:cNvGrpSpPr>
                <p:nvPr/>
              </p:nvGrpSpPr>
              <p:grpSpPr bwMode="auto">
                <a:xfrm>
                  <a:off x="1293" y="3064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96" name="Line 76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397" name="Text Box 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30</a:t>
                    </a:r>
                  </a:p>
                </p:txBody>
              </p:sp>
            </p:grpSp>
            <p:grpSp>
              <p:nvGrpSpPr>
                <p:cNvPr id="20" name="Group 78"/>
                <p:cNvGrpSpPr>
                  <a:grpSpLocks/>
                </p:cNvGrpSpPr>
                <p:nvPr/>
              </p:nvGrpSpPr>
              <p:grpSpPr bwMode="auto">
                <a:xfrm>
                  <a:off x="1293" y="3218"/>
                  <a:ext cx="289" cy="154"/>
                  <a:chOff x="1429" y="3707"/>
                  <a:chExt cx="289" cy="154"/>
                </a:xfrm>
              </p:grpSpPr>
              <p:sp>
                <p:nvSpPr>
                  <p:cNvPr id="1208399" name="Line 79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00" name="Text Box 8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25</a:t>
                    </a:r>
                  </a:p>
                </p:txBody>
              </p:sp>
            </p:grpSp>
            <p:grpSp>
              <p:nvGrpSpPr>
                <p:cNvPr id="21" name="Group 81"/>
                <p:cNvGrpSpPr>
                  <a:grpSpLocks/>
                </p:cNvGrpSpPr>
                <p:nvPr/>
              </p:nvGrpSpPr>
              <p:grpSpPr bwMode="auto">
                <a:xfrm>
                  <a:off x="1293" y="2910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02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03" name="Text Box 8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35</a:t>
                    </a:r>
                  </a:p>
                </p:txBody>
              </p:sp>
            </p:grpSp>
            <p:grpSp>
              <p:nvGrpSpPr>
                <p:cNvPr id="22" name="Group 84"/>
                <p:cNvGrpSpPr>
                  <a:grpSpLocks/>
                </p:cNvGrpSpPr>
                <p:nvPr/>
              </p:nvGrpSpPr>
              <p:grpSpPr bwMode="auto">
                <a:xfrm>
                  <a:off x="1293" y="1678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05" name="Line 85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06" name="Text Box 8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75</a:t>
                    </a:r>
                  </a:p>
                </p:txBody>
              </p:sp>
            </p:grpSp>
            <p:grpSp>
              <p:nvGrpSpPr>
                <p:cNvPr id="23" name="Group 87"/>
                <p:cNvGrpSpPr>
                  <a:grpSpLocks/>
                </p:cNvGrpSpPr>
                <p:nvPr/>
              </p:nvGrpSpPr>
              <p:grpSpPr bwMode="auto">
                <a:xfrm>
                  <a:off x="1293" y="2294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08" name="Line 88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09" name="Text Box 8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55</a:t>
                    </a:r>
                  </a:p>
                </p:txBody>
              </p:sp>
            </p:grpSp>
            <p:grpSp>
              <p:nvGrpSpPr>
                <p:cNvPr id="24" name="Group 90"/>
                <p:cNvGrpSpPr>
                  <a:grpSpLocks/>
                </p:cNvGrpSpPr>
                <p:nvPr/>
              </p:nvGrpSpPr>
              <p:grpSpPr bwMode="auto">
                <a:xfrm>
                  <a:off x="1293" y="2602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11" name="Line 91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12" name="Text Box 9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45</a:t>
                    </a:r>
                  </a:p>
                </p:txBody>
              </p:sp>
            </p:grpSp>
            <p:grpSp>
              <p:nvGrpSpPr>
                <p:cNvPr id="25" name="Group 93"/>
                <p:cNvGrpSpPr>
                  <a:grpSpLocks/>
                </p:cNvGrpSpPr>
                <p:nvPr/>
              </p:nvGrpSpPr>
              <p:grpSpPr bwMode="auto">
                <a:xfrm>
                  <a:off x="1293" y="2448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14" name="Line 94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15" name="Text Box 9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50</a:t>
                    </a:r>
                  </a:p>
                </p:txBody>
              </p:sp>
            </p:grpSp>
            <p:grpSp>
              <p:nvGrpSpPr>
                <p:cNvPr id="26" name="Group 96"/>
                <p:cNvGrpSpPr>
                  <a:grpSpLocks/>
                </p:cNvGrpSpPr>
                <p:nvPr/>
              </p:nvGrpSpPr>
              <p:grpSpPr bwMode="auto">
                <a:xfrm>
                  <a:off x="1293" y="1986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17" name="Line 97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18" name="Text Box 9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65</a:t>
                    </a:r>
                  </a:p>
                </p:txBody>
              </p:sp>
            </p:grpSp>
            <p:grpSp>
              <p:nvGrpSpPr>
                <p:cNvPr id="27" name="Group 99"/>
                <p:cNvGrpSpPr>
                  <a:grpSpLocks/>
                </p:cNvGrpSpPr>
                <p:nvPr/>
              </p:nvGrpSpPr>
              <p:grpSpPr bwMode="auto">
                <a:xfrm>
                  <a:off x="1293" y="2140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20" name="Line 100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21" name="Text Box 10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60</a:t>
                    </a:r>
                  </a:p>
                </p:txBody>
              </p:sp>
            </p:grpSp>
            <p:grpSp>
              <p:nvGrpSpPr>
                <p:cNvPr id="28" name="Group 102"/>
                <p:cNvGrpSpPr>
                  <a:grpSpLocks/>
                </p:cNvGrpSpPr>
                <p:nvPr/>
              </p:nvGrpSpPr>
              <p:grpSpPr bwMode="auto">
                <a:xfrm>
                  <a:off x="1293" y="1832"/>
                  <a:ext cx="289" cy="154"/>
                  <a:chOff x="1429" y="3707"/>
                  <a:chExt cx="289" cy="154"/>
                </a:xfrm>
              </p:grpSpPr>
              <p:sp>
                <p:nvSpPr>
                  <p:cNvPr id="1208423" name="Line 103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08424" name="Text Box 10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70</a:t>
                    </a:r>
                  </a:p>
                </p:txBody>
              </p:sp>
            </p:grpSp>
          </p:grpSp>
        </p:grpSp>
      </p:grpSp>
      <p:sp>
        <p:nvSpPr>
          <p:cNvPr id="1208425" name="Oval 105"/>
          <p:cNvSpPr>
            <a:spLocks noChangeArrowheads="1"/>
          </p:cNvSpPr>
          <p:nvPr/>
        </p:nvSpPr>
        <p:spPr bwMode="auto">
          <a:xfrm>
            <a:off x="2551113" y="6038850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26" name="Oval 106"/>
          <p:cNvSpPr>
            <a:spLocks noChangeArrowheads="1"/>
          </p:cNvSpPr>
          <p:nvPr/>
        </p:nvSpPr>
        <p:spPr bwMode="auto">
          <a:xfrm>
            <a:off x="2686050" y="5948363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27" name="Oval 107"/>
          <p:cNvSpPr>
            <a:spLocks noChangeArrowheads="1"/>
          </p:cNvSpPr>
          <p:nvPr/>
        </p:nvSpPr>
        <p:spPr bwMode="auto">
          <a:xfrm>
            <a:off x="2820988" y="5724525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28" name="Oval 108"/>
          <p:cNvSpPr>
            <a:spLocks noChangeArrowheads="1"/>
          </p:cNvSpPr>
          <p:nvPr/>
        </p:nvSpPr>
        <p:spPr bwMode="auto">
          <a:xfrm>
            <a:off x="3000375" y="5408613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29" name="Oval 109"/>
          <p:cNvSpPr>
            <a:spLocks noChangeArrowheads="1"/>
          </p:cNvSpPr>
          <p:nvPr/>
        </p:nvSpPr>
        <p:spPr bwMode="auto">
          <a:xfrm>
            <a:off x="3136900" y="4643438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0" name="Oval 110"/>
          <p:cNvSpPr>
            <a:spLocks noChangeArrowheads="1"/>
          </p:cNvSpPr>
          <p:nvPr/>
        </p:nvSpPr>
        <p:spPr bwMode="auto">
          <a:xfrm>
            <a:off x="3271838" y="3068638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1" name="Line 111"/>
          <p:cNvSpPr>
            <a:spLocks noChangeShapeType="1"/>
          </p:cNvSpPr>
          <p:nvPr/>
        </p:nvSpPr>
        <p:spPr bwMode="auto">
          <a:xfrm flipV="1">
            <a:off x="2325688" y="3055938"/>
            <a:ext cx="1879600" cy="15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2" name="Oval 112"/>
          <p:cNvSpPr>
            <a:spLocks noChangeArrowheads="1"/>
          </p:cNvSpPr>
          <p:nvPr/>
        </p:nvSpPr>
        <p:spPr bwMode="auto">
          <a:xfrm>
            <a:off x="3406775" y="2978150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3" name="Oval 113"/>
          <p:cNvSpPr>
            <a:spLocks noChangeArrowheads="1"/>
          </p:cNvSpPr>
          <p:nvPr/>
        </p:nvSpPr>
        <p:spPr bwMode="auto">
          <a:xfrm>
            <a:off x="3541713" y="2889250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4" name="Oval 114"/>
          <p:cNvSpPr>
            <a:spLocks noChangeArrowheads="1"/>
          </p:cNvSpPr>
          <p:nvPr/>
        </p:nvSpPr>
        <p:spPr bwMode="auto">
          <a:xfrm>
            <a:off x="3676650" y="2798763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5" name="Oval 115"/>
          <p:cNvSpPr>
            <a:spLocks noChangeArrowheads="1"/>
          </p:cNvSpPr>
          <p:nvPr/>
        </p:nvSpPr>
        <p:spPr bwMode="auto">
          <a:xfrm>
            <a:off x="3811588" y="2708275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6" name="Oval 116"/>
          <p:cNvSpPr>
            <a:spLocks noChangeArrowheads="1"/>
          </p:cNvSpPr>
          <p:nvPr/>
        </p:nvSpPr>
        <p:spPr bwMode="auto">
          <a:xfrm>
            <a:off x="3946525" y="2617788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7" name="Oval 117"/>
          <p:cNvSpPr>
            <a:spLocks noChangeArrowheads="1"/>
          </p:cNvSpPr>
          <p:nvPr/>
        </p:nvSpPr>
        <p:spPr bwMode="auto">
          <a:xfrm>
            <a:off x="4081463" y="2528888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38" name="Text Box 118"/>
          <p:cNvSpPr txBox="1">
            <a:spLocks noChangeArrowheads="1"/>
          </p:cNvSpPr>
          <p:nvPr/>
        </p:nvSpPr>
        <p:spPr bwMode="auto">
          <a:xfrm>
            <a:off x="4706938" y="1233488"/>
            <a:ext cx="44100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>
                <a:solidFill>
                  <a:schemeClr val="hlink"/>
                </a:solidFill>
                <a:latin typeface="Eurostile" panose="020B0504020202050204" pitchFamily="34" charset="77"/>
              </a:rPr>
              <a:t>Losing a packet (TCP Tahoe):</a:t>
            </a:r>
          </a:p>
          <a:p>
            <a:pPr algn="l">
              <a:buFont typeface="Wingdings" charset="2"/>
              <a:buChar char="ü"/>
            </a:pPr>
            <a:r>
              <a:rPr lang="en-US" dirty="0">
                <a:solidFill>
                  <a:schemeClr val="hlink"/>
                </a:solidFill>
                <a:latin typeface="Eurostile" panose="020B0504020202050204" pitchFamily="34" charset="77"/>
              </a:rPr>
              <a:t> </a:t>
            </a:r>
            <a:r>
              <a:rPr lang="en-US" dirty="0" err="1">
                <a:solidFill>
                  <a:schemeClr val="hlink"/>
                </a:solidFill>
                <a:latin typeface="Eurostile" panose="020B0504020202050204" pitchFamily="34" charset="77"/>
                <a:cs typeface="Courier New"/>
              </a:rPr>
              <a:t>ssthresh</a:t>
            </a:r>
            <a:r>
              <a:rPr lang="en-US" dirty="0">
                <a:solidFill>
                  <a:schemeClr val="hlink"/>
                </a:solidFill>
                <a:latin typeface="Eurostile" panose="020B0504020202050204" pitchFamily="34" charset="77"/>
              </a:rPr>
              <a:t> drops to </a:t>
            </a:r>
            <a:r>
              <a:rPr lang="en-US" b="1" dirty="0">
                <a:solidFill>
                  <a:schemeClr val="hlink"/>
                </a:solidFill>
                <a:latin typeface="Eurostile" panose="020B0504020202050204" pitchFamily="34" charset="77"/>
              </a:rPr>
              <a:t>half</a:t>
            </a:r>
            <a:r>
              <a:rPr lang="en-US" dirty="0">
                <a:solidFill>
                  <a:schemeClr val="hlink"/>
                </a:solidFill>
                <a:latin typeface="Eurostile" panose="020B0504020202050204" pitchFamily="34" charset="77"/>
              </a:rPr>
              <a:t> </a:t>
            </a:r>
            <a:r>
              <a:rPr lang="en-US" b="1" dirty="0" err="1">
                <a:solidFill>
                  <a:schemeClr val="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endParaRPr lang="en-US" b="1" dirty="0">
              <a:solidFill>
                <a:schemeClr val="hlin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>
              <a:buFont typeface="Wingdings" charset="2"/>
              <a:buChar char="ü"/>
            </a:pPr>
            <a:r>
              <a:rPr lang="en-US" dirty="0">
                <a:solidFill>
                  <a:schemeClr val="hlink"/>
                </a:solidFill>
                <a:latin typeface="Eurostile" panose="020B0504020202050204" pitchFamily="34" charset="77"/>
              </a:rPr>
              <a:t> </a:t>
            </a:r>
            <a:r>
              <a:rPr lang="en-US" dirty="0" err="1">
                <a:solidFill>
                  <a:schemeClr val="hlink"/>
                </a:solidFill>
                <a:latin typeface="Eurostile" panose="020B0504020202050204" pitchFamily="34" charset="77"/>
                <a:cs typeface="Courier New"/>
              </a:rPr>
              <a:t>cwnd</a:t>
            </a:r>
            <a:r>
              <a:rPr lang="en-US" dirty="0">
                <a:solidFill>
                  <a:schemeClr val="hlink"/>
                </a:solidFill>
                <a:latin typeface="Eurostile" panose="020B0504020202050204" pitchFamily="34" charset="77"/>
              </a:rPr>
              <a:t> back to </a:t>
            </a:r>
            <a:r>
              <a:rPr lang="en-US" b="1" dirty="0">
                <a:solidFill>
                  <a:schemeClr val="hlink"/>
                </a:solidFill>
                <a:latin typeface="Eurostile" panose="020B0504020202050204" pitchFamily="34" charset="77"/>
              </a:rPr>
              <a:t>1</a:t>
            </a:r>
          </a:p>
        </p:txBody>
      </p:sp>
      <p:sp>
        <p:nvSpPr>
          <p:cNvPr id="1208439" name="Line 119"/>
          <p:cNvSpPr>
            <a:spLocks noChangeShapeType="1"/>
          </p:cNvSpPr>
          <p:nvPr/>
        </p:nvSpPr>
        <p:spPr bwMode="auto">
          <a:xfrm>
            <a:off x="4306888" y="4418013"/>
            <a:ext cx="23923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0" name="Oval 120"/>
          <p:cNvSpPr>
            <a:spLocks noChangeArrowheads="1"/>
          </p:cNvSpPr>
          <p:nvPr/>
        </p:nvSpPr>
        <p:spPr bwMode="auto">
          <a:xfrm>
            <a:off x="4216400" y="6038850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1" name="Oval 121"/>
          <p:cNvSpPr>
            <a:spLocks noChangeArrowheads="1"/>
          </p:cNvSpPr>
          <p:nvPr/>
        </p:nvSpPr>
        <p:spPr bwMode="auto">
          <a:xfrm>
            <a:off x="4351338" y="5994400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2" name="Oval 122"/>
          <p:cNvSpPr>
            <a:spLocks noChangeArrowheads="1"/>
          </p:cNvSpPr>
          <p:nvPr/>
        </p:nvSpPr>
        <p:spPr bwMode="auto">
          <a:xfrm>
            <a:off x="4486275" y="5859463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3" name="Oval 123"/>
          <p:cNvSpPr>
            <a:spLocks noChangeArrowheads="1"/>
          </p:cNvSpPr>
          <p:nvPr/>
        </p:nvSpPr>
        <p:spPr bwMode="auto">
          <a:xfrm>
            <a:off x="4621213" y="5408613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4" name="Oval 124"/>
          <p:cNvSpPr>
            <a:spLocks noChangeArrowheads="1"/>
          </p:cNvSpPr>
          <p:nvPr/>
        </p:nvSpPr>
        <p:spPr bwMode="auto">
          <a:xfrm>
            <a:off x="4756150" y="4689475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5" name="Oval 125"/>
          <p:cNvSpPr>
            <a:spLocks noChangeArrowheads="1"/>
          </p:cNvSpPr>
          <p:nvPr/>
        </p:nvSpPr>
        <p:spPr bwMode="auto">
          <a:xfrm>
            <a:off x="4891088" y="4373563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6" name="Oval 126"/>
          <p:cNvSpPr>
            <a:spLocks noChangeArrowheads="1"/>
          </p:cNvSpPr>
          <p:nvPr/>
        </p:nvSpPr>
        <p:spPr bwMode="auto">
          <a:xfrm>
            <a:off x="5026025" y="4283075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7" name="Oval 127"/>
          <p:cNvSpPr>
            <a:spLocks noChangeArrowheads="1"/>
          </p:cNvSpPr>
          <p:nvPr/>
        </p:nvSpPr>
        <p:spPr bwMode="auto">
          <a:xfrm>
            <a:off x="5160963" y="4194175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8" name="Oval 128"/>
          <p:cNvSpPr>
            <a:spLocks noChangeArrowheads="1"/>
          </p:cNvSpPr>
          <p:nvPr/>
        </p:nvSpPr>
        <p:spPr bwMode="auto">
          <a:xfrm>
            <a:off x="5295900" y="4103688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49" name="Oval 129"/>
          <p:cNvSpPr>
            <a:spLocks noChangeArrowheads="1"/>
          </p:cNvSpPr>
          <p:nvPr/>
        </p:nvSpPr>
        <p:spPr bwMode="auto">
          <a:xfrm>
            <a:off x="5430838" y="4013200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50" name="Freeform 130"/>
          <p:cNvSpPr>
            <a:spLocks/>
          </p:cNvSpPr>
          <p:nvPr/>
        </p:nvSpPr>
        <p:spPr bwMode="auto">
          <a:xfrm>
            <a:off x="2452688" y="2568575"/>
            <a:ext cx="4238625" cy="3571875"/>
          </a:xfrm>
          <a:custGeom>
            <a:avLst/>
            <a:gdLst/>
            <a:ahLst/>
            <a:cxnLst>
              <a:cxn ang="0">
                <a:pos x="0" y="2250"/>
              </a:cxn>
              <a:cxn ang="0">
                <a:pos x="91" y="2218"/>
              </a:cxn>
              <a:cxn ang="0">
                <a:pos x="177" y="2159"/>
              </a:cxn>
              <a:cxn ang="0">
                <a:pos x="285" y="2003"/>
              </a:cxn>
              <a:cxn ang="0">
                <a:pos x="371" y="1820"/>
              </a:cxn>
              <a:cxn ang="0">
                <a:pos x="452" y="1330"/>
              </a:cxn>
              <a:cxn ang="0">
                <a:pos x="544" y="339"/>
              </a:cxn>
              <a:cxn ang="0">
                <a:pos x="1071" y="0"/>
              </a:cxn>
              <a:cxn ang="0">
                <a:pos x="1146" y="2202"/>
              </a:cxn>
              <a:cxn ang="0">
                <a:pos x="1227" y="2180"/>
              </a:cxn>
              <a:cxn ang="0">
                <a:pos x="1313" y="2100"/>
              </a:cxn>
              <a:cxn ang="0">
                <a:pos x="1399" y="1814"/>
              </a:cxn>
              <a:cxn ang="0">
                <a:pos x="1480" y="1357"/>
              </a:cxn>
              <a:cxn ang="0">
                <a:pos x="1556" y="1158"/>
              </a:cxn>
              <a:cxn ang="0">
                <a:pos x="2670" y="447"/>
              </a:cxn>
            </a:cxnLst>
            <a:rect l="0" t="0" r="r" b="b"/>
            <a:pathLst>
              <a:path w="2670" h="2250">
                <a:moveTo>
                  <a:pt x="0" y="2250"/>
                </a:moveTo>
                <a:lnTo>
                  <a:pt x="91" y="2218"/>
                </a:lnTo>
                <a:lnTo>
                  <a:pt x="177" y="2159"/>
                </a:lnTo>
                <a:lnTo>
                  <a:pt x="285" y="2003"/>
                </a:lnTo>
                <a:lnTo>
                  <a:pt x="371" y="1820"/>
                </a:lnTo>
                <a:lnTo>
                  <a:pt x="452" y="1330"/>
                </a:lnTo>
                <a:lnTo>
                  <a:pt x="544" y="339"/>
                </a:lnTo>
                <a:lnTo>
                  <a:pt x="1071" y="0"/>
                </a:lnTo>
                <a:lnTo>
                  <a:pt x="1146" y="2202"/>
                </a:lnTo>
                <a:lnTo>
                  <a:pt x="1227" y="2180"/>
                </a:lnTo>
                <a:lnTo>
                  <a:pt x="1313" y="2100"/>
                </a:lnTo>
                <a:lnTo>
                  <a:pt x="1399" y="1814"/>
                </a:lnTo>
                <a:lnTo>
                  <a:pt x="1480" y="1357"/>
                </a:lnTo>
                <a:lnTo>
                  <a:pt x="1556" y="1158"/>
                </a:lnTo>
                <a:lnTo>
                  <a:pt x="2670" y="447"/>
                </a:lnTo>
              </a:path>
            </a:pathLst>
          </a:custGeom>
          <a:noFill/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51" name="Text Box 131"/>
          <p:cNvSpPr txBox="1">
            <a:spLocks noChangeArrowheads="1"/>
          </p:cNvSpPr>
          <p:nvPr/>
        </p:nvSpPr>
        <p:spPr bwMode="auto">
          <a:xfrm>
            <a:off x="4719638" y="2205038"/>
            <a:ext cx="44100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>
                <a:solidFill>
                  <a:schemeClr val="folHlink"/>
                </a:solidFill>
                <a:latin typeface="Eurostile" panose="020B0504020202050204" pitchFamily="34" charset="77"/>
              </a:rPr>
              <a:t>Losing a single packet (TCP Reno):</a:t>
            </a:r>
          </a:p>
          <a:p>
            <a:pPr algn="l">
              <a:buFont typeface="Wingdings" charset="2"/>
              <a:buChar char="ü"/>
            </a:pPr>
            <a:r>
              <a:rPr lang="en-US" dirty="0">
                <a:solidFill>
                  <a:schemeClr val="folHlink"/>
                </a:solidFill>
                <a:latin typeface="Eurostile" panose="020B0504020202050204" pitchFamily="34" charset="77"/>
              </a:rPr>
              <a:t> </a:t>
            </a:r>
            <a:r>
              <a:rPr lang="en-US" dirty="0" err="1">
                <a:solidFill>
                  <a:schemeClr val="folHlink"/>
                </a:solidFill>
                <a:latin typeface="Eurostile" panose="020B0504020202050204" pitchFamily="34" charset="77"/>
                <a:cs typeface="Courier New"/>
              </a:rPr>
              <a:t>ssthresh</a:t>
            </a:r>
            <a:r>
              <a:rPr lang="en-US" dirty="0">
                <a:solidFill>
                  <a:schemeClr val="folHlink"/>
                </a:solidFill>
                <a:latin typeface="Eurostile" panose="020B0504020202050204" pitchFamily="34" charset="77"/>
              </a:rPr>
              <a:t> drops to </a:t>
            </a:r>
            <a:r>
              <a:rPr lang="en-US" b="1" dirty="0">
                <a:solidFill>
                  <a:schemeClr val="folHlink"/>
                </a:solidFill>
                <a:latin typeface="Eurostile" panose="020B0504020202050204" pitchFamily="34" charset="77"/>
              </a:rPr>
              <a:t>half</a:t>
            </a:r>
            <a:r>
              <a:rPr lang="en-US" dirty="0">
                <a:solidFill>
                  <a:schemeClr val="folHlink"/>
                </a:solidFill>
                <a:latin typeface="Eurostile" panose="020B0504020202050204" pitchFamily="34" charset="77"/>
              </a:rPr>
              <a:t> </a:t>
            </a:r>
            <a:r>
              <a:rPr lang="en-US" b="1" dirty="0" err="1">
                <a:solidFill>
                  <a:schemeClr val="fol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endParaRPr lang="en-US" b="1" dirty="0">
              <a:solidFill>
                <a:schemeClr val="folHlin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>
              <a:buFont typeface="Wingdings" charset="2"/>
              <a:buChar char="ü"/>
            </a:pPr>
            <a:r>
              <a:rPr lang="en-US" dirty="0">
                <a:solidFill>
                  <a:schemeClr val="folHlink"/>
                </a:solidFill>
                <a:latin typeface="Eurostile" panose="020B0504020202050204" pitchFamily="34" charset="77"/>
              </a:rPr>
              <a:t> </a:t>
            </a:r>
            <a:r>
              <a:rPr lang="en-US" dirty="0" err="1">
                <a:solidFill>
                  <a:schemeClr val="folHlin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dirty="0">
                <a:solidFill>
                  <a:schemeClr val="folHlink"/>
                </a:solidFill>
                <a:latin typeface="Eurostile" panose="020B0504020202050204" pitchFamily="34" charset="77"/>
              </a:rPr>
              <a:t> back to </a:t>
            </a:r>
            <a:r>
              <a:rPr lang="en-US" b="1" dirty="0">
                <a:solidFill>
                  <a:schemeClr val="folHlink"/>
                </a:solidFill>
                <a:latin typeface="Eurostile" panose="020B0504020202050204" pitchFamily="34" charset="77"/>
              </a:rPr>
              <a:t>new threshold</a:t>
            </a:r>
          </a:p>
        </p:txBody>
      </p:sp>
      <p:sp>
        <p:nvSpPr>
          <p:cNvPr id="1208452" name="Line 132"/>
          <p:cNvSpPr>
            <a:spLocks noChangeShapeType="1"/>
          </p:cNvSpPr>
          <p:nvPr/>
        </p:nvSpPr>
        <p:spPr bwMode="auto">
          <a:xfrm flipV="1">
            <a:off x="4286250" y="2824163"/>
            <a:ext cx="2417763" cy="1582737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455" name="Text Box 135"/>
          <p:cNvSpPr txBox="1">
            <a:spLocks noChangeArrowheads="1"/>
          </p:cNvSpPr>
          <p:nvPr/>
        </p:nvSpPr>
        <p:spPr bwMode="auto">
          <a:xfrm>
            <a:off x="2376488" y="2846388"/>
            <a:ext cx="747712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 sz="1200" i="1">
                <a:solidFill>
                  <a:schemeClr val="folHlink"/>
                </a:solidFill>
              </a:rPr>
              <a:t>ssthresh</a:t>
            </a:r>
          </a:p>
        </p:txBody>
      </p:sp>
      <p:sp>
        <p:nvSpPr>
          <p:cNvPr id="1208456" name="Text Box 136"/>
          <p:cNvSpPr txBox="1">
            <a:spLocks noChangeArrowheads="1"/>
          </p:cNvSpPr>
          <p:nvPr/>
        </p:nvSpPr>
        <p:spPr bwMode="auto">
          <a:xfrm>
            <a:off x="5942013" y="4397375"/>
            <a:ext cx="747712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 sz="1200" i="1">
                <a:solidFill>
                  <a:schemeClr val="folHlink"/>
                </a:solidFill>
              </a:rPr>
              <a:t>ssthresh</a:t>
            </a:r>
          </a:p>
        </p:txBody>
      </p:sp>
      <p:grpSp>
        <p:nvGrpSpPr>
          <p:cNvPr id="29" name="Group 147"/>
          <p:cNvGrpSpPr>
            <a:grpSpLocks/>
          </p:cNvGrpSpPr>
          <p:nvPr/>
        </p:nvGrpSpPr>
        <p:grpSpPr bwMode="auto">
          <a:xfrm>
            <a:off x="4208463" y="2587625"/>
            <a:ext cx="268287" cy="3551238"/>
            <a:chOff x="2705" y="1772"/>
            <a:chExt cx="169" cy="2237"/>
          </a:xfrm>
        </p:grpSpPr>
        <p:sp>
          <p:nvSpPr>
            <p:cNvPr id="1208457" name="Line 137"/>
            <p:cNvSpPr>
              <a:spLocks noChangeShapeType="1"/>
            </p:cNvSpPr>
            <p:nvPr/>
          </p:nvSpPr>
          <p:spPr bwMode="auto">
            <a:xfrm>
              <a:off x="2789" y="1772"/>
              <a:ext cx="0" cy="22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461" name="Line 141"/>
            <p:cNvSpPr>
              <a:spLocks noChangeShapeType="1"/>
            </p:cNvSpPr>
            <p:nvPr/>
          </p:nvSpPr>
          <p:spPr bwMode="auto">
            <a:xfrm>
              <a:off x="2705" y="2927"/>
              <a:ext cx="1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464" name="Line 144"/>
            <p:cNvSpPr>
              <a:spLocks noChangeShapeType="1"/>
            </p:cNvSpPr>
            <p:nvPr/>
          </p:nvSpPr>
          <p:spPr bwMode="auto">
            <a:xfrm>
              <a:off x="2706" y="1772"/>
              <a:ext cx="1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150"/>
          <p:cNvGrpSpPr>
            <a:grpSpLocks/>
          </p:cNvGrpSpPr>
          <p:nvPr/>
        </p:nvGrpSpPr>
        <p:grpSpPr bwMode="auto">
          <a:xfrm>
            <a:off x="4505325" y="2593975"/>
            <a:ext cx="619125" cy="1819275"/>
            <a:chOff x="2892" y="1776"/>
            <a:chExt cx="390" cy="1146"/>
          </a:xfrm>
        </p:grpSpPr>
        <p:sp>
          <p:nvSpPr>
            <p:cNvPr id="1208468" name="AutoShape 148"/>
            <p:cNvSpPr>
              <a:spLocks/>
            </p:cNvSpPr>
            <p:nvPr/>
          </p:nvSpPr>
          <p:spPr bwMode="auto">
            <a:xfrm>
              <a:off x="2892" y="1776"/>
              <a:ext cx="110" cy="1146"/>
            </a:xfrm>
            <a:prstGeom prst="rightBrace">
              <a:avLst>
                <a:gd name="adj1" fmla="val 86818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469" name="Text Box 149"/>
            <p:cNvSpPr txBox="1">
              <a:spLocks noChangeArrowheads="1"/>
            </p:cNvSpPr>
            <p:nvPr/>
          </p:nvSpPr>
          <p:spPr bwMode="auto">
            <a:xfrm>
              <a:off x="2968" y="2281"/>
              <a:ext cx="314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342900" indent="-342900" algn="l"/>
              <a:r>
                <a:rPr lang="en-US" sz="1200">
                  <a:solidFill>
                    <a:schemeClr val="folHlink"/>
                  </a:solidFill>
                </a:rPr>
                <a:t>50%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8307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037E-6 L -0.32396 0.1474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00" y="7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08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08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08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08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08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08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08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08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08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0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0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0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0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0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20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0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0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20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0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20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5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20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0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0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5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20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0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20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0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0"/>
                                        <p:tgtEl>
                                          <p:spTgt spid="120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1000"/>
                                        <p:tgtEl>
                                          <p:spTgt spid="120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5" grpId="0"/>
      <p:bldP spid="1208356" grpId="0" animBg="1"/>
      <p:bldP spid="1208425" grpId="0" animBg="1"/>
      <p:bldP spid="1208426" grpId="0" animBg="1"/>
      <p:bldP spid="1208427" grpId="0" animBg="1"/>
      <p:bldP spid="1208428" grpId="0" animBg="1"/>
      <p:bldP spid="1208429" grpId="0" animBg="1"/>
      <p:bldP spid="1208430" grpId="0" animBg="1"/>
      <p:bldP spid="1208431" grpId="0" animBg="1"/>
      <p:bldP spid="1208432" grpId="0" animBg="1"/>
      <p:bldP spid="1208433" grpId="0" animBg="1"/>
      <p:bldP spid="1208434" grpId="0" animBg="1"/>
      <p:bldP spid="1208435" grpId="0" animBg="1"/>
      <p:bldP spid="1208436" grpId="0" animBg="1"/>
      <p:bldP spid="1208437" grpId="0" animBg="1"/>
      <p:bldP spid="1208438" grpId="0"/>
      <p:bldP spid="1208439" grpId="0" animBg="1"/>
      <p:bldP spid="1208440" grpId="0" animBg="1"/>
      <p:bldP spid="1208441" grpId="0" animBg="1"/>
      <p:bldP spid="1208442" grpId="0" animBg="1"/>
      <p:bldP spid="1208443" grpId="0" animBg="1"/>
      <p:bldP spid="1208444" grpId="0" animBg="1"/>
      <p:bldP spid="1208445" grpId="0" animBg="1"/>
      <p:bldP spid="1208446" grpId="0" animBg="1"/>
      <p:bldP spid="1208447" grpId="0" animBg="1"/>
      <p:bldP spid="1208448" grpId="0" animBg="1"/>
      <p:bldP spid="1208449" grpId="0" animBg="1"/>
      <p:bldP spid="1208450" grpId="0" animBg="1"/>
      <p:bldP spid="1208451" grpId="0"/>
      <p:bldP spid="1208452" grpId="0" animBg="1"/>
      <p:bldP spid="1208455" grpId="0"/>
      <p:bldP spid="120845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889" name="Rectangle 145"/>
          <p:cNvSpPr>
            <a:spLocks noChangeArrowheads="1"/>
          </p:cNvSpPr>
          <p:nvPr/>
        </p:nvSpPr>
        <p:spPr bwMode="auto">
          <a:xfrm>
            <a:off x="2328863" y="3117850"/>
            <a:ext cx="1001712" cy="3008312"/>
          </a:xfrm>
          <a:prstGeom prst="rect">
            <a:avLst/>
          </a:prstGeom>
          <a:solidFill>
            <a:srgbClr val="FF6600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90" name="Rectangle 146"/>
          <p:cNvSpPr>
            <a:spLocks noChangeArrowheads="1"/>
          </p:cNvSpPr>
          <p:nvPr/>
        </p:nvSpPr>
        <p:spPr bwMode="auto">
          <a:xfrm>
            <a:off x="3328988" y="2366962"/>
            <a:ext cx="3400425" cy="2095500"/>
          </a:xfrm>
          <a:prstGeom prst="rect">
            <a:avLst/>
          </a:prstGeom>
          <a:solidFill>
            <a:schemeClr val="folHlink">
              <a:alpha val="2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TCP Congestion Control</a:t>
            </a:r>
          </a:p>
        </p:txBody>
      </p:sp>
      <p:sp>
        <p:nvSpPr>
          <p:cNvPr id="1439780" name="Oval 36"/>
          <p:cNvSpPr>
            <a:spLocks noChangeArrowheads="1"/>
          </p:cNvSpPr>
          <p:nvPr/>
        </p:nvSpPr>
        <p:spPr bwMode="auto">
          <a:xfrm>
            <a:off x="2416175" y="6081712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442913" y="1446212"/>
            <a:ext cx="6505576" cy="5030788"/>
            <a:chOff x="333" y="1054"/>
            <a:chExt cx="4098" cy="3169"/>
          </a:xfrm>
        </p:grpSpPr>
        <p:sp>
          <p:nvSpPr>
            <p:cNvPr id="1439782" name="Text Box 38"/>
            <p:cNvSpPr txBox="1">
              <a:spLocks noChangeArrowheads="1"/>
            </p:cNvSpPr>
            <p:nvPr/>
          </p:nvSpPr>
          <p:spPr bwMode="auto">
            <a:xfrm>
              <a:off x="333" y="1067"/>
              <a:ext cx="1203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dirty="0">
                  <a:latin typeface="Eurostile" panose="020B0504020202050204" pitchFamily="34" charset="77"/>
                </a:rPr>
                <a:t>sent packets</a:t>
              </a:r>
              <a:br>
                <a:rPr lang="en-US" sz="1600" dirty="0">
                  <a:latin typeface="Eurostile" panose="020B0504020202050204" pitchFamily="34" charset="77"/>
                </a:rPr>
              </a:br>
              <a:r>
                <a:rPr lang="en-US" sz="1600" dirty="0">
                  <a:latin typeface="Eurostile" panose="020B0504020202050204" pitchFamily="34" charset="77"/>
                </a:rPr>
                <a:t>per round</a:t>
              </a:r>
              <a:br>
                <a:rPr lang="en-US" sz="1600" dirty="0">
                  <a:latin typeface="Eurostile" panose="020B0504020202050204" pitchFamily="34" charset="77"/>
                </a:rPr>
              </a:br>
              <a:r>
                <a:rPr lang="en-US" sz="1600" dirty="0">
                  <a:latin typeface="Eurostile" panose="020B0504020202050204" pitchFamily="34" charset="77"/>
                </a:rPr>
                <a:t>(congestion window)</a:t>
              </a:r>
            </a:p>
          </p:txBody>
        </p:sp>
        <p:grpSp>
          <p:nvGrpSpPr>
            <p:cNvPr id="3" name="Group 39"/>
            <p:cNvGrpSpPr>
              <a:grpSpLocks/>
            </p:cNvGrpSpPr>
            <p:nvPr/>
          </p:nvGrpSpPr>
          <p:grpSpPr bwMode="auto">
            <a:xfrm>
              <a:off x="1293" y="1054"/>
              <a:ext cx="3138" cy="3169"/>
              <a:chOff x="1293" y="1054"/>
              <a:chExt cx="3138" cy="3169"/>
            </a:xfrm>
          </p:grpSpPr>
          <p:grpSp>
            <p:nvGrpSpPr>
              <p:cNvPr id="4" name="Group 40"/>
              <p:cNvGrpSpPr>
                <a:grpSpLocks/>
              </p:cNvGrpSpPr>
              <p:nvPr/>
            </p:nvGrpSpPr>
            <p:grpSpPr bwMode="auto">
              <a:xfrm>
                <a:off x="1519" y="3974"/>
                <a:ext cx="2912" cy="249"/>
                <a:chOff x="1519" y="3974"/>
                <a:chExt cx="2912" cy="249"/>
              </a:xfrm>
            </p:grpSpPr>
            <p:sp>
              <p:nvSpPr>
                <p:cNvPr id="1439785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4099" y="4031"/>
                  <a:ext cx="33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 eaLnBrk="0" hangingPunct="0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/>
                    <a:t>time</a:t>
                  </a:r>
                </a:p>
              </p:txBody>
            </p:sp>
            <p:sp>
              <p:nvSpPr>
                <p:cNvPr id="1439786" name="Line 42"/>
                <p:cNvSpPr>
                  <a:spLocks noChangeShapeType="1"/>
                </p:cNvSpPr>
                <p:nvPr/>
              </p:nvSpPr>
              <p:spPr bwMode="auto">
                <a:xfrm>
                  <a:off x="1639" y="3975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87" name="Line 43"/>
                <p:cNvSpPr>
                  <a:spLocks noChangeShapeType="1"/>
                </p:cNvSpPr>
                <p:nvPr/>
              </p:nvSpPr>
              <p:spPr bwMode="auto">
                <a:xfrm>
                  <a:off x="1519" y="4003"/>
                  <a:ext cx="27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88" name="Line 44"/>
                <p:cNvSpPr>
                  <a:spLocks noChangeShapeType="1"/>
                </p:cNvSpPr>
                <p:nvPr/>
              </p:nvSpPr>
              <p:spPr bwMode="auto">
                <a:xfrm>
                  <a:off x="1865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89" name="Line 45"/>
                <p:cNvSpPr>
                  <a:spLocks noChangeShapeType="1"/>
                </p:cNvSpPr>
                <p:nvPr/>
              </p:nvSpPr>
              <p:spPr bwMode="auto">
                <a:xfrm>
                  <a:off x="2091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0" name="Line 46"/>
                <p:cNvSpPr>
                  <a:spLocks noChangeShapeType="1"/>
                </p:cNvSpPr>
                <p:nvPr/>
              </p:nvSpPr>
              <p:spPr bwMode="auto">
                <a:xfrm>
                  <a:off x="2317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1" name="Line 47"/>
                <p:cNvSpPr>
                  <a:spLocks noChangeShapeType="1"/>
                </p:cNvSpPr>
                <p:nvPr/>
              </p:nvSpPr>
              <p:spPr bwMode="auto">
                <a:xfrm>
                  <a:off x="2543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2" name="Line 48"/>
                <p:cNvSpPr>
                  <a:spLocks noChangeShapeType="1"/>
                </p:cNvSpPr>
                <p:nvPr/>
              </p:nvSpPr>
              <p:spPr bwMode="auto">
                <a:xfrm>
                  <a:off x="2769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3" name="Line 49"/>
                <p:cNvSpPr>
                  <a:spLocks noChangeShapeType="1"/>
                </p:cNvSpPr>
                <p:nvPr/>
              </p:nvSpPr>
              <p:spPr bwMode="auto">
                <a:xfrm>
                  <a:off x="2995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4" name="Line 50"/>
                <p:cNvSpPr>
                  <a:spLocks noChangeShapeType="1"/>
                </p:cNvSpPr>
                <p:nvPr/>
              </p:nvSpPr>
              <p:spPr bwMode="auto">
                <a:xfrm>
                  <a:off x="3221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5" name="Line 51"/>
                <p:cNvSpPr>
                  <a:spLocks noChangeShapeType="1"/>
                </p:cNvSpPr>
                <p:nvPr/>
              </p:nvSpPr>
              <p:spPr bwMode="auto">
                <a:xfrm>
                  <a:off x="3449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6" name="Line 52"/>
                <p:cNvSpPr>
                  <a:spLocks noChangeShapeType="1"/>
                </p:cNvSpPr>
                <p:nvPr/>
              </p:nvSpPr>
              <p:spPr bwMode="auto">
                <a:xfrm>
                  <a:off x="3675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7" name="Line 53"/>
                <p:cNvSpPr>
                  <a:spLocks noChangeShapeType="1"/>
                </p:cNvSpPr>
                <p:nvPr/>
              </p:nvSpPr>
              <p:spPr bwMode="auto">
                <a:xfrm>
                  <a:off x="3901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9798" name="Line 54"/>
                <p:cNvSpPr>
                  <a:spLocks noChangeShapeType="1"/>
                </p:cNvSpPr>
                <p:nvPr/>
              </p:nvSpPr>
              <p:spPr bwMode="auto">
                <a:xfrm>
                  <a:off x="4127" y="3974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5" name="Group 55"/>
              <p:cNvGrpSpPr>
                <a:grpSpLocks/>
              </p:cNvGrpSpPr>
              <p:nvPr/>
            </p:nvGrpSpPr>
            <p:grpSpPr bwMode="auto">
              <a:xfrm>
                <a:off x="1293" y="1054"/>
                <a:ext cx="289" cy="2949"/>
                <a:chOff x="1293" y="1054"/>
                <a:chExt cx="289" cy="2949"/>
              </a:xfrm>
            </p:grpSpPr>
            <p:grpSp>
              <p:nvGrpSpPr>
                <p:cNvPr id="6" name="Group 56"/>
                <p:cNvGrpSpPr>
                  <a:grpSpLocks/>
                </p:cNvGrpSpPr>
                <p:nvPr/>
              </p:nvGrpSpPr>
              <p:grpSpPr bwMode="auto">
                <a:xfrm>
                  <a:off x="1293" y="2756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01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02" name="Text Box 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40</a:t>
                    </a:r>
                  </a:p>
                </p:txBody>
              </p:sp>
            </p:grpSp>
            <p:grpSp>
              <p:nvGrpSpPr>
                <p:cNvPr id="7" name="Group 59"/>
                <p:cNvGrpSpPr>
                  <a:grpSpLocks/>
                </p:cNvGrpSpPr>
                <p:nvPr/>
              </p:nvGrpSpPr>
              <p:grpSpPr bwMode="auto">
                <a:xfrm>
                  <a:off x="1293" y="3372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04" name="Line 60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05" name="Text Box 6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20</a:t>
                    </a:r>
                  </a:p>
                </p:txBody>
              </p:sp>
            </p:grpSp>
            <p:grpSp>
              <p:nvGrpSpPr>
                <p:cNvPr id="8" name="Group 62"/>
                <p:cNvGrpSpPr>
                  <a:grpSpLocks/>
                </p:cNvGrpSpPr>
                <p:nvPr/>
              </p:nvGrpSpPr>
              <p:grpSpPr bwMode="auto">
                <a:xfrm>
                  <a:off x="1293" y="3680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07" name="Line 63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08" name="Text Box 6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10</a:t>
                    </a:r>
                  </a:p>
                </p:txBody>
              </p:sp>
            </p:grpSp>
            <p:grpSp>
              <p:nvGrpSpPr>
                <p:cNvPr id="9" name="Group 65"/>
                <p:cNvGrpSpPr>
                  <a:grpSpLocks/>
                </p:cNvGrpSpPr>
                <p:nvPr/>
              </p:nvGrpSpPr>
              <p:grpSpPr bwMode="auto">
                <a:xfrm>
                  <a:off x="1337" y="3833"/>
                  <a:ext cx="245" cy="154"/>
                  <a:chOff x="1473" y="3707"/>
                  <a:chExt cx="245" cy="154"/>
                </a:xfrm>
              </p:grpSpPr>
              <p:sp>
                <p:nvSpPr>
                  <p:cNvPr id="1439810" name="Line 66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11" name="Text Box 6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73" y="3707"/>
                    <a:ext cx="160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5</a:t>
                    </a:r>
                  </a:p>
                </p:txBody>
              </p:sp>
            </p:grpSp>
            <p:sp>
              <p:nvSpPr>
                <p:cNvPr id="1439812" name="Line 68"/>
                <p:cNvSpPr>
                  <a:spLocks noChangeShapeType="1"/>
                </p:cNvSpPr>
                <p:nvPr/>
              </p:nvSpPr>
              <p:spPr bwMode="auto">
                <a:xfrm flipH="1" flipV="1">
                  <a:off x="1519" y="1054"/>
                  <a:ext cx="1" cy="294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0" name="Group 69"/>
                <p:cNvGrpSpPr>
                  <a:grpSpLocks/>
                </p:cNvGrpSpPr>
                <p:nvPr/>
              </p:nvGrpSpPr>
              <p:grpSpPr bwMode="auto">
                <a:xfrm>
                  <a:off x="1293" y="1524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14" name="Line 70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15" name="Text Box 7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80</a:t>
                    </a:r>
                  </a:p>
                </p:txBody>
              </p:sp>
            </p:grpSp>
            <p:grpSp>
              <p:nvGrpSpPr>
                <p:cNvPr id="11" name="Group 72"/>
                <p:cNvGrpSpPr>
                  <a:grpSpLocks/>
                </p:cNvGrpSpPr>
                <p:nvPr/>
              </p:nvGrpSpPr>
              <p:grpSpPr bwMode="auto">
                <a:xfrm>
                  <a:off x="1293" y="3526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17" name="Line 73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18" name="Text Box 7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15</a:t>
                    </a:r>
                  </a:p>
                </p:txBody>
              </p:sp>
            </p:grpSp>
            <p:grpSp>
              <p:nvGrpSpPr>
                <p:cNvPr id="12" name="Group 75"/>
                <p:cNvGrpSpPr>
                  <a:grpSpLocks/>
                </p:cNvGrpSpPr>
                <p:nvPr/>
              </p:nvGrpSpPr>
              <p:grpSpPr bwMode="auto">
                <a:xfrm>
                  <a:off x="1293" y="3064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20" name="Line 76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21" name="Text Box 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30</a:t>
                    </a:r>
                  </a:p>
                </p:txBody>
              </p:sp>
            </p:grpSp>
            <p:grpSp>
              <p:nvGrpSpPr>
                <p:cNvPr id="13" name="Group 78"/>
                <p:cNvGrpSpPr>
                  <a:grpSpLocks/>
                </p:cNvGrpSpPr>
                <p:nvPr/>
              </p:nvGrpSpPr>
              <p:grpSpPr bwMode="auto">
                <a:xfrm>
                  <a:off x="1293" y="3218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23" name="Line 79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24" name="Text Box 8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25</a:t>
                    </a:r>
                  </a:p>
                </p:txBody>
              </p:sp>
            </p:grpSp>
            <p:grpSp>
              <p:nvGrpSpPr>
                <p:cNvPr id="14" name="Group 81"/>
                <p:cNvGrpSpPr>
                  <a:grpSpLocks/>
                </p:cNvGrpSpPr>
                <p:nvPr/>
              </p:nvGrpSpPr>
              <p:grpSpPr bwMode="auto">
                <a:xfrm>
                  <a:off x="1293" y="2910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26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27" name="Text Box 8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35</a:t>
                    </a:r>
                  </a:p>
                </p:txBody>
              </p:sp>
            </p:grpSp>
            <p:grpSp>
              <p:nvGrpSpPr>
                <p:cNvPr id="15" name="Group 84"/>
                <p:cNvGrpSpPr>
                  <a:grpSpLocks/>
                </p:cNvGrpSpPr>
                <p:nvPr/>
              </p:nvGrpSpPr>
              <p:grpSpPr bwMode="auto">
                <a:xfrm>
                  <a:off x="1293" y="1678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29" name="Line 85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30" name="Text Box 8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75</a:t>
                    </a:r>
                  </a:p>
                </p:txBody>
              </p:sp>
            </p:grpSp>
            <p:grpSp>
              <p:nvGrpSpPr>
                <p:cNvPr id="16" name="Group 87"/>
                <p:cNvGrpSpPr>
                  <a:grpSpLocks/>
                </p:cNvGrpSpPr>
                <p:nvPr/>
              </p:nvGrpSpPr>
              <p:grpSpPr bwMode="auto">
                <a:xfrm>
                  <a:off x="1293" y="2294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32" name="Line 88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33" name="Text Box 8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55</a:t>
                    </a:r>
                  </a:p>
                </p:txBody>
              </p:sp>
            </p:grpSp>
            <p:grpSp>
              <p:nvGrpSpPr>
                <p:cNvPr id="17" name="Group 90"/>
                <p:cNvGrpSpPr>
                  <a:grpSpLocks/>
                </p:cNvGrpSpPr>
                <p:nvPr/>
              </p:nvGrpSpPr>
              <p:grpSpPr bwMode="auto">
                <a:xfrm>
                  <a:off x="1293" y="2602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35" name="Line 91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36" name="Text Box 9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45</a:t>
                    </a:r>
                  </a:p>
                </p:txBody>
              </p:sp>
            </p:grpSp>
            <p:grpSp>
              <p:nvGrpSpPr>
                <p:cNvPr id="18" name="Group 93"/>
                <p:cNvGrpSpPr>
                  <a:grpSpLocks/>
                </p:cNvGrpSpPr>
                <p:nvPr/>
              </p:nvGrpSpPr>
              <p:grpSpPr bwMode="auto">
                <a:xfrm>
                  <a:off x="1293" y="2448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38" name="Line 94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39" name="Text Box 9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50</a:t>
                    </a:r>
                  </a:p>
                </p:txBody>
              </p:sp>
            </p:grpSp>
            <p:grpSp>
              <p:nvGrpSpPr>
                <p:cNvPr id="19" name="Group 96"/>
                <p:cNvGrpSpPr>
                  <a:grpSpLocks/>
                </p:cNvGrpSpPr>
                <p:nvPr/>
              </p:nvGrpSpPr>
              <p:grpSpPr bwMode="auto">
                <a:xfrm>
                  <a:off x="1293" y="1986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41" name="Line 97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42" name="Text Box 9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65</a:t>
                    </a:r>
                  </a:p>
                </p:txBody>
              </p:sp>
            </p:grpSp>
            <p:grpSp>
              <p:nvGrpSpPr>
                <p:cNvPr id="20" name="Group 99"/>
                <p:cNvGrpSpPr>
                  <a:grpSpLocks/>
                </p:cNvGrpSpPr>
                <p:nvPr/>
              </p:nvGrpSpPr>
              <p:grpSpPr bwMode="auto">
                <a:xfrm>
                  <a:off x="1293" y="2140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44" name="Line 100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45" name="Text Box 10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60</a:t>
                    </a:r>
                  </a:p>
                </p:txBody>
              </p:sp>
            </p:grpSp>
            <p:grpSp>
              <p:nvGrpSpPr>
                <p:cNvPr id="21" name="Group 102"/>
                <p:cNvGrpSpPr>
                  <a:grpSpLocks/>
                </p:cNvGrpSpPr>
                <p:nvPr/>
              </p:nvGrpSpPr>
              <p:grpSpPr bwMode="auto">
                <a:xfrm>
                  <a:off x="1293" y="1832"/>
                  <a:ext cx="289" cy="154"/>
                  <a:chOff x="1429" y="3707"/>
                  <a:chExt cx="289" cy="154"/>
                </a:xfrm>
              </p:grpSpPr>
              <p:sp>
                <p:nvSpPr>
                  <p:cNvPr id="1439847" name="Line 103"/>
                  <p:cNvSpPr>
                    <a:spLocks noChangeShapeType="1"/>
                  </p:cNvSpPr>
                  <p:nvPr/>
                </p:nvSpPr>
                <p:spPr bwMode="auto">
                  <a:xfrm>
                    <a:off x="1605" y="3784"/>
                    <a:ext cx="1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39848" name="Text Box 10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9" y="3707"/>
                    <a:ext cx="204" cy="1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r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000"/>
                      <a:t>70</a:t>
                    </a:r>
                  </a:p>
                </p:txBody>
              </p:sp>
            </p:grpSp>
          </p:grpSp>
        </p:grpSp>
      </p:grpSp>
      <p:sp>
        <p:nvSpPr>
          <p:cNvPr id="1439849" name="Oval 105"/>
          <p:cNvSpPr>
            <a:spLocks noChangeArrowheads="1"/>
          </p:cNvSpPr>
          <p:nvPr/>
        </p:nvSpPr>
        <p:spPr bwMode="auto">
          <a:xfrm>
            <a:off x="2551113" y="6037262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0" name="Oval 106"/>
          <p:cNvSpPr>
            <a:spLocks noChangeArrowheads="1"/>
          </p:cNvSpPr>
          <p:nvPr/>
        </p:nvSpPr>
        <p:spPr bwMode="auto">
          <a:xfrm>
            <a:off x="2686050" y="5946775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1" name="Oval 107"/>
          <p:cNvSpPr>
            <a:spLocks noChangeArrowheads="1"/>
          </p:cNvSpPr>
          <p:nvPr/>
        </p:nvSpPr>
        <p:spPr bwMode="auto">
          <a:xfrm>
            <a:off x="2820988" y="5722937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2" name="Oval 108"/>
          <p:cNvSpPr>
            <a:spLocks noChangeArrowheads="1"/>
          </p:cNvSpPr>
          <p:nvPr/>
        </p:nvSpPr>
        <p:spPr bwMode="auto">
          <a:xfrm>
            <a:off x="3000375" y="5407025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3" name="Oval 109"/>
          <p:cNvSpPr>
            <a:spLocks noChangeArrowheads="1"/>
          </p:cNvSpPr>
          <p:nvPr/>
        </p:nvSpPr>
        <p:spPr bwMode="auto">
          <a:xfrm>
            <a:off x="3136900" y="4641850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4" name="Oval 110"/>
          <p:cNvSpPr>
            <a:spLocks noChangeArrowheads="1"/>
          </p:cNvSpPr>
          <p:nvPr/>
        </p:nvSpPr>
        <p:spPr bwMode="auto">
          <a:xfrm>
            <a:off x="3271838" y="3067050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5" name="Line 111"/>
          <p:cNvSpPr>
            <a:spLocks noChangeShapeType="1"/>
          </p:cNvSpPr>
          <p:nvPr/>
        </p:nvSpPr>
        <p:spPr bwMode="auto">
          <a:xfrm flipV="1">
            <a:off x="2325688" y="3054350"/>
            <a:ext cx="1879600" cy="15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6" name="Oval 112"/>
          <p:cNvSpPr>
            <a:spLocks noChangeArrowheads="1"/>
          </p:cNvSpPr>
          <p:nvPr/>
        </p:nvSpPr>
        <p:spPr bwMode="auto">
          <a:xfrm>
            <a:off x="3406775" y="2976562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7" name="Oval 113"/>
          <p:cNvSpPr>
            <a:spLocks noChangeArrowheads="1"/>
          </p:cNvSpPr>
          <p:nvPr/>
        </p:nvSpPr>
        <p:spPr bwMode="auto">
          <a:xfrm>
            <a:off x="3541713" y="2887662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8" name="Oval 114"/>
          <p:cNvSpPr>
            <a:spLocks noChangeArrowheads="1"/>
          </p:cNvSpPr>
          <p:nvPr/>
        </p:nvSpPr>
        <p:spPr bwMode="auto">
          <a:xfrm>
            <a:off x="3676650" y="2797175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59" name="Oval 115"/>
          <p:cNvSpPr>
            <a:spLocks noChangeArrowheads="1"/>
          </p:cNvSpPr>
          <p:nvPr/>
        </p:nvSpPr>
        <p:spPr bwMode="auto">
          <a:xfrm>
            <a:off x="3811588" y="2706687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0" name="Oval 116"/>
          <p:cNvSpPr>
            <a:spLocks noChangeArrowheads="1"/>
          </p:cNvSpPr>
          <p:nvPr/>
        </p:nvSpPr>
        <p:spPr bwMode="auto">
          <a:xfrm>
            <a:off x="3946525" y="2616200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1" name="Oval 117"/>
          <p:cNvSpPr>
            <a:spLocks noChangeArrowheads="1"/>
          </p:cNvSpPr>
          <p:nvPr/>
        </p:nvSpPr>
        <p:spPr bwMode="auto">
          <a:xfrm>
            <a:off x="4081463" y="2527300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3" name="Line 119"/>
          <p:cNvSpPr>
            <a:spLocks noChangeShapeType="1"/>
          </p:cNvSpPr>
          <p:nvPr/>
        </p:nvSpPr>
        <p:spPr bwMode="auto">
          <a:xfrm>
            <a:off x="4306888" y="4416425"/>
            <a:ext cx="23923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4" name="Oval 120"/>
          <p:cNvSpPr>
            <a:spLocks noChangeArrowheads="1"/>
          </p:cNvSpPr>
          <p:nvPr/>
        </p:nvSpPr>
        <p:spPr bwMode="auto">
          <a:xfrm>
            <a:off x="4216400" y="4365625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5" name="Oval 121"/>
          <p:cNvSpPr>
            <a:spLocks noChangeArrowheads="1"/>
          </p:cNvSpPr>
          <p:nvPr/>
        </p:nvSpPr>
        <p:spPr bwMode="auto">
          <a:xfrm>
            <a:off x="4356100" y="4286250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6" name="Oval 122"/>
          <p:cNvSpPr>
            <a:spLocks noChangeArrowheads="1"/>
          </p:cNvSpPr>
          <p:nvPr/>
        </p:nvSpPr>
        <p:spPr bwMode="auto">
          <a:xfrm>
            <a:off x="4478338" y="4200525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7" name="Oval 123"/>
          <p:cNvSpPr>
            <a:spLocks noChangeArrowheads="1"/>
          </p:cNvSpPr>
          <p:nvPr/>
        </p:nvSpPr>
        <p:spPr bwMode="auto">
          <a:xfrm>
            <a:off x="4611688" y="4117975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8" name="Oval 124"/>
          <p:cNvSpPr>
            <a:spLocks noChangeArrowheads="1"/>
          </p:cNvSpPr>
          <p:nvPr/>
        </p:nvSpPr>
        <p:spPr bwMode="auto">
          <a:xfrm>
            <a:off x="4756150" y="4021137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69" name="Oval 125"/>
          <p:cNvSpPr>
            <a:spLocks noChangeArrowheads="1"/>
          </p:cNvSpPr>
          <p:nvPr/>
        </p:nvSpPr>
        <p:spPr bwMode="auto">
          <a:xfrm>
            <a:off x="4891088" y="3943350"/>
            <a:ext cx="90487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70" name="Oval 126"/>
          <p:cNvSpPr>
            <a:spLocks noChangeArrowheads="1"/>
          </p:cNvSpPr>
          <p:nvPr/>
        </p:nvSpPr>
        <p:spPr bwMode="auto">
          <a:xfrm>
            <a:off x="5026025" y="3852862"/>
            <a:ext cx="90488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71" name="Oval 127"/>
          <p:cNvSpPr>
            <a:spLocks noChangeArrowheads="1"/>
          </p:cNvSpPr>
          <p:nvPr/>
        </p:nvSpPr>
        <p:spPr bwMode="auto">
          <a:xfrm>
            <a:off x="5160963" y="3763962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72" name="Oval 128"/>
          <p:cNvSpPr>
            <a:spLocks noChangeArrowheads="1"/>
          </p:cNvSpPr>
          <p:nvPr/>
        </p:nvSpPr>
        <p:spPr bwMode="auto">
          <a:xfrm>
            <a:off x="5295900" y="3673475"/>
            <a:ext cx="90488" cy="90487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73" name="Oval 129"/>
          <p:cNvSpPr>
            <a:spLocks noChangeArrowheads="1"/>
          </p:cNvSpPr>
          <p:nvPr/>
        </p:nvSpPr>
        <p:spPr bwMode="auto">
          <a:xfrm>
            <a:off x="5430838" y="3582987"/>
            <a:ext cx="90487" cy="90488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74" name="Freeform 130"/>
          <p:cNvSpPr>
            <a:spLocks/>
          </p:cNvSpPr>
          <p:nvPr/>
        </p:nvSpPr>
        <p:spPr bwMode="auto">
          <a:xfrm>
            <a:off x="2452688" y="2570162"/>
            <a:ext cx="4252912" cy="3571875"/>
          </a:xfrm>
          <a:custGeom>
            <a:avLst/>
            <a:gdLst/>
            <a:ahLst/>
            <a:cxnLst>
              <a:cxn ang="0">
                <a:pos x="0" y="2250"/>
              </a:cxn>
              <a:cxn ang="0">
                <a:pos x="91" y="2218"/>
              </a:cxn>
              <a:cxn ang="0">
                <a:pos x="177" y="2159"/>
              </a:cxn>
              <a:cxn ang="0">
                <a:pos x="285" y="2003"/>
              </a:cxn>
              <a:cxn ang="0">
                <a:pos x="371" y="1820"/>
              </a:cxn>
              <a:cxn ang="0">
                <a:pos x="452" y="1330"/>
              </a:cxn>
              <a:cxn ang="0">
                <a:pos x="544" y="339"/>
              </a:cxn>
              <a:cxn ang="0">
                <a:pos x="1071" y="0"/>
              </a:cxn>
              <a:cxn ang="0">
                <a:pos x="1140" y="1165"/>
              </a:cxn>
              <a:cxn ang="0">
                <a:pos x="2679" y="158"/>
              </a:cxn>
            </a:cxnLst>
            <a:rect l="0" t="0" r="r" b="b"/>
            <a:pathLst>
              <a:path w="2679" h="2250">
                <a:moveTo>
                  <a:pt x="0" y="2250"/>
                </a:moveTo>
                <a:lnTo>
                  <a:pt x="91" y="2218"/>
                </a:lnTo>
                <a:lnTo>
                  <a:pt x="177" y="2159"/>
                </a:lnTo>
                <a:lnTo>
                  <a:pt x="285" y="2003"/>
                </a:lnTo>
                <a:lnTo>
                  <a:pt x="371" y="1820"/>
                </a:lnTo>
                <a:lnTo>
                  <a:pt x="452" y="1330"/>
                </a:lnTo>
                <a:lnTo>
                  <a:pt x="544" y="339"/>
                </a:lnTo>
                <a:lnTo>
                  <a:pt x="1071" y="0"/>
                </a:lnTo>
                <a:lnTo>
                  <a:pt x="1140" y="1165"/>
                </a:lnTo>
                <a:lnTo>
                  <a:pt x="2679" y="158"/>
                </a:lnTo>
              </a:path>
            </a:pathLst>
          </a:custGeom>
          <a:noFill/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77" name="Text Box 133"/>
          <p:cNvSpPr txBox="1">
            <a:spLocks noChangeArrowheads="1"/>
          </p:cNvSpPr>
          <p:nvPr/>
        </p:nvSpPr>
        <p:spPr bwMode="auto">
          <a:xfrm>
            <a:off x="2376488" y="2844800"/>
            <a:ext cx="747712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 sz="1200" i="1">
                <a:solidFill>
                  <a:schemeClr val="folHlink"/>
                </a:solidFill>
              </a:rPr>
              <a:t>ssthresh</a:t>
            </a:r>
          </a:p>
        </p:txBody>
      </p:sp>
      <p:sp>
        <p:nvSpPr>
          <p:cNvPr id="1439878" name="Text Box 134"/>
          <p:cNvSpPr txBox="1">
            <a:spLocks noChangeArrowheads="1"/>
          </p:cNvSpPr>
          <p:nvPr/>
        </p:nvSpPr>
        <p:spPr bwMode="auto">
          <a:xfrm>
            <a:off x="5942013" y="4395787"/>
            <a:ext cx="747712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 sz="1200" i="1">
                <a:solidFill>
                  <a:schemeClr val="folHlink"/>
                </a:solidFill>
              </a:rPr>
              <a:t>ssthresh</a:t>
            </a:r>
          </a:p>
        </p:txBody>
      </p:sp>
      <p:sp>
        <p:nvSpPr>
          <p:cNvPr id="1439884" name="AutoShape 140"/>
          <p:cNvSpPr>
            <a:spLocks/>
          </p:cNvSpPr>
          <p:nvPr/>
        </p:nvSpPr>
        <p:spPr bwMode="auto">
          <a:xfrm>
            <a:off x="4362450" y="2592387"/>
            <a:ext cx="174625" cy="1819275"/>
          </a:xfrm>
          <a:prstGeom prst="rightBrace">
            <a:avLst>
              <a:gd name="adj1" fmla="val 8681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88" name="Text Box 144"/>
          <p:cNvSpPr txBox="1">
            <a:spLocks noChangeArrowheads="1"/>
          </p:cNvSpPr>
          <p:nvPr/>
        </p:nvSpPr>
        <p:spPr bwMode="auto">
          <a:xfrm rot="16200000" flipH="1">
            <a:off x="2033587" y="4314825"/>
            <a:ext cx="14906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>
                <a:solidFill>
                  <a:schemeClr val="folHlink"/>
                </a:solidFill>
              </a:rPr>
              <a:t>Slow-start phase</a:t>
            </a:r>
          </a:p>
        </p:txBody>
      </p:sp>
      <p:sp>
        <p:nvSpPr>
          <p:cNvPr id="1439891" name="Text Box 147"/>
          <p:cNvSpPr txBox="1">
            <a:spLocks noChangeArrowheads="1"/>
          </p:cNvSpPr>
          <p:nvPr/>
        </p:nvSpPr>
        <p:spPr bwMode="auto">
          <a:xfrm flipH="1">
            <a:off x="4686300" y="2486025"/>
            <a:ext cx="189547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>
                <a:solidFill>
                  <a:schemeClr val="folHlink"/>
                </a:solidFill>
              </a:rPr>
              <a:t>Congestion avoidance</a:t>
            </a:r>
          </a:p>
          <a:p>
            <a:pPr marL="342900" indent="-342900" algn="l"/>
            <a:r>
              <a:rPr lang="en-US">
                <a:solidFill>
                  <a:schemeClr val="folHlink"/>
                </a:solidFill>
              </a:rPr>
              <a:t>phase</a:t>
            </a:r>
          </a:p>
        </p:txBody>
      </p:sp>
      <p:sp>
        <p:nvSpPr>
          <p:cNvPr id="1439892" name="AutoShape 148"/>
          <p:cNvSpPr>
            <a:spLocks/>
          </p:cNvSpPr>
          <p:nvPr/>
        </p:nvSpPr>
        <p:spPr bwMode="auto">
          <a:xfrm>
            <a:off x="5857875" y="5434012"/>
            <a:ext cx="3047999" cy="703263"/>
          </a:xfrm>
          <a:prstGeom prst="borderCallout2">
            <a:avLst>
              <a:gd name="adj1" fmla="val 16255"/>
              <a:gd name="adj2" fmla="val -3472"/>
              <a:gd name="adj3" fmla="val 16255"/>
              <a:gd name="adj4" fmla="val -26176"/>
              <a:gd name="adj5" fmla="val -276413"/>
              <a:gd name="adj6" fmla="val -4320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/>
            <a:r>
              <a:rPr lang="en-US" sz="1600" b="1" dirty="0"/>
              <a:t>M</a:t>
            </a:r>
            <a:r>
              <a:rPr lang="en-US" dirty="0"/>
              <a:t>ultiplicative </a:t>
            </a:r>
            <a:r>
              <a:rPr lang="en-US" sz="1600" b="1" dirty="0"/>
              <a:t>D</a:t>
            </a:r>
            <a:r>
              <a:rPr lang="en-US" dirty="0"/>
              <a:t>ecrease</a:t>
            </a:r>
          </a:p>
          <a:p>
            <a:pPr marL="342900" indent="-342900" algn="l"/>
            <a:r>
              <a:rPr lang="en-US" sz="1000" dirty="0"/>
              <a:t>Performed when loss is detected in slow-phase and in congestion avoidance phase</a:t>
            </a:r>
          </a:p>
        </p:txBody>
      </p:sp>
      <p:sp>
        <p:nvSpPr>
          <p:cNvPr id="1439893" name="AutoShape 149"/>
          <p:cNvSpPr>
            <a:spLocks/>
          </p:cNvSpPr>
          <p:nvPr/>
        </p:nvSpPr>
        <p:spPr bwMode="auto">
          <a:xfrm>
            <a:off x="5595938" y="3614737"/>
            <a:ext cx="174625" cy="773113"/>
          </a:xfrm>
          <a:prstGeom prst="rightBrace">
            <a:avLst>
              <a:gd name="adj1" fmla="val 3689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94" name="AutoShape 150"/>
          <p:cNvSpPr>
            <a:spLocks/>
          </p:cNvSpPr>
          <p:nvPr/>
        </p:nvSpPr>
        <p:spPr bwMode="auto">
          <a:xfrm>
            <a:off x="5857875" y="4645025"/>
            <a:ext cx="3048000" cy="712787"/>
          </a:xfrm>
          <a:prstGeom prst="borderCallout2">
            <a:avLst>
              <a:gd name="adj1" fmla="val 16037"/>
              <a:gd name="adj2" fmla="val -3472"/>
              <a:gd name="adj3" fmla="val 16037"/>
              <a:gd name="adj4" fmla="val -6509"/>
              <a:gd name="adj5" fmla="val -93467"/>
              <a:gd name="adj6" fmla="val -251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/>
            <a:r>
              <a:rPr lang="en-US" sz="1600" b="1" dirty="0"/>
              <a:t>A</a:t>
            </a:r>
            <a:r>
              <a:rPr lang="en-US" dirty="0"/>
              <a:t>dditive </a:t>
            </a:r>
            <a:r>
              <a:rPr lang="en-US" sz="1600" b="1" dirty="0"/>
              <a:t>I</a:t>
            </a:r>
            <a:r>
              <a:rPr lang="en-US" dirty="0"/>
              <a:t>ncrease</a:t>
            </a:r>
          </a:p>
          <a:p>
            <a:pPr marL="342900" indent="-342900" algn="l"/>
            <a:r>
              <a:rPr lang="en-US" sz="1000" dirty="0"/>
              <a:t>One more segments sent after 1 RTT without loss in congestion avoidance phase</a:t>
            </a:r>
          </a:p>
        </p:txBody>
      </p:sp>
      <p:sp>
        <p:nvSpPr>
          <p:cNvPr id="1439895" name="AutoShape 151"/>
          <p:cNvSpPr>
            <a:spLocks/>
          </p:cNvSpPr>
          <p:nvPr/>
        </p:nvSpPr>
        <p:spPr bwMode="auto">
          <a:xfrm>
            <a:off x="3743325" y="992187"/>
            <a:ext cx="3375025" cy="1004888"/>
          </a:xfrm>
          <a:prstGeom prst="borderCallout2">
            <a:avLst>
              <a:gd name="adj1" fmla="val 14171"/>
              <a:gd name="adj2" fmla="val -2259"/>
              <a:gd name="adj3" fmla="val 14171"/>
              <a:gd name="adj4" fmla="val -7477"/>
              <a:gd name="adj5" fmla="val 259250"/>
              <a:gd name="adj6" fmla="val -1947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/>
            <a:r>
              <a:rPr lang="en-US" dirty="0"/>
              <a:t>Slow Start</a:t>
            </a:r>
            <a:endParaRPr lang="en-US" sz="1200" dirty="0"/>
          </a:p>
          <a:p>
            <a:pPr marL="342900" indent="-342900" algn="l"/>
            <a:r>
              <a:rPr lang="en-US" sz="1000" dirty="0"/>
              <a:t>TCP will always return to a slow start when a packet loss is detected by timeout (instead of duplicate </a:t>
            </a:r>
            <a:r>
              <a:rPr lang="en-US" sz="1000" dirty="0" err="1"/>
              <a:t>ACKs</a:t>
            </a:r>
            <a:r>
              <a:rPr lang="en-US" sz="1000" dirty="0"/>
              <a:t>). That means that it starts from scratch with only one segment per RTT, then 2, then 4, etc.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C28BF45-B2B1-DA4C-9038-C805A6433104}"/>
              </a:ext>
            </a:extLst>
          </p:cNvPr>
          <p:cNvGrpSpPr/>
          <p:nvPr/>
        </p:nvGrpSpPr>
        <p:grpSpPr>
          <a:xfrm>
            <a:off x="35496" y="5180999"/>
            <a:ext cx="2304256" cy="1200329"/>
            <a:chOff x="35496" y="5180999"/>
            <a:chExt cx="2304256" cy="120032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0893E26-A548-0246-AC27-638C03FE6556}"/>
                </a:ext>
              </a:extLst>
            </p:cNvPr>
            <p:cNvSpPr txBox="1"/>
            <p:nvPr/>
          </p:nvSpPr>
          <p:spPr>
            <a:xfrm>
              <a:off x="35496" y="5180999"/>
              <a:ext cx="1968809" cy="120032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FF99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nb-NO" dirty="0" err="1">
                  <a:latin typeface="Eurostile" panose="020B0504020202050204" pitchFamily="34" charset="77"/>
                </a:rPr>
                <a:t>Today</a:t>
              </a:r>
              <a:r>
                <a:rPr lang="nb-NO" dirty="0">
                  <a:latin typeface="Eurostile" panose="020B0504020202050204" pitchFamily="34" charset="77"/>
                </a:rPr>
                <a:t> </a:t>
              </a:r>
              <a:r>
                <a:rPr lang="nb-NO" dirty="0" err="1">
                  <a:latin typeface="Eurostile" panose="020B0504020202050204" pitchFamily="34" charset="77"/>
                </a:rPr>
                <a:t>smallest</a:t>
              </a:r>
              <a:endParaRPr lang="nb-NO" dirty="0">
                <a:latin typeface="Eurostile" panose="020B0504020202050204" pitchFamily="34" charset="77"/>
              </a:endParaRPr>
            </a:p>
            <a:p>
              <a:r>
                <a:rPr lang="nb-NO" dirty="0" err="1">
                  <a:latin typeface="Eurostile" panose="020B0504020202050204" pitchFamily="34" charset="77"/>
                </a:rPr>
                <a:t>cong</a:t>
              </a:r>
              <a:r>
                <a:rPr lang="nb-NO" dirty="0">
                  <a:latin typeface="Eurostile" panose="020B0504020202050204" pitchFamily="34" charset="77"/>
                </a:rPr>
                <a:t>. </a:t>
              </a:r>
              <a:r>
                <a:rPr lang="nb-NO" dirty="0" err="1">
                  <a:latin typeface="Eurostile" panose="020B0504020202050204" pitchFamily="34" charset="77"/>
                </a:rPr>
                <a:t>window</a:t>
              </a:r>
              <a:r>
                <a:rPr lang="nb-NO" dirty="0">
                  <a:latin typeface="Eurostile" panose="020B0504020202050204" pitchFamily="34" charset="77"/>
                </a:rPr>
                <a:t> </a:t>
              </a:r>
              <a:r>
                <a:rPr lang="nb-NO" dirty="0" err="1">
                  <a:latin typeface="Eurostile" panose="020B0504020202050204" pitchFamily="34" charset="77"/>
                </a:rPr>
                <a:t>can</a:t>
              </a:r>
              <a:endParaRPr lang="nb-NO" dirty="0">
                <a:latin typeface="Eurostile" panose="020B0504020202050204" pitchFamily="34" charset="77"/>
              </a:endParaRPr>
            </a:p>
            <a:p>
              <a:r>
                <a:rPr lang="nb-NO" dirty="0">
                  <a:latin typeface="Eurostile" panose="020B0504020202050204" pitchFamily="34" charset="77"/>
                </a:rPr>
                <a:t>be as </a:t>
              </a:r>
              <a:r>
                <a:rPr lang="nb-NO" dirty="0" err="1">
                  <a:latin typeface="Eurostile" panose="020B0504020202050204" pitchFamily="34" charset="77"/>
                </a:rPr>
                <a:t>big</a:t>
              </a:r>
              <a:r>
                <a:rPr lang="nb-NO" dirty="0">
                  <a:latin typeface="Eurostile" panose="020B0504020202050204" pitchFamily="34" charset="77"/>
                </a:rPr>
                <a:t> as 10</a:t>
              </a:r>
            </a:p>
            <a:p>
              <a:r>
                <a:rPr lang="nb-NO" dirty="0">
                  <a:latin typeface="Eurostile" panose="020B0504020202050204" pitchFamily="34" charset="77"/>
                </a:rPr>
                <a:t>(</a:t>
              </a:r>
              <a:r>
                <a:rPr lang="nb-NO" dirty="0" err="1">
                  <a:latin typeface="Eurostile" panose="020B0504020202050204" pitchFamily="34" charset="77"/>
                </a:rPr>
                <a:t>thanks</a:t>
              </a:r>
              <a:r>
                <a:rPr lang="nb-NO" dirty="0">
                  <a:latin typeface="Eurostile" panose="020B0504020202050204" pitchFamily="34" charset="77"/>
                </a:rPr>
                <a:t> to Google)</a:t>
              </a:r>
            </a:p>
          </p:txBody>
        </p:sp>
        <p:sp>
          <p:nvSpPr>
            <p:cNvPr id="23" name="Left Brace 22">
              <a:extLst>
                <a:ext uri="{FF2B5EF4-FFF2-40B4-BE49-F238E27FC236}">
                  <a16:creationId xmlns:a16="http://schemas.microsoft.com/office/drawing/2014/main" id="{93D3BBD7-11EE-FE4C-9ACA-6834C5553101}"/>
                </a:ext>
              </a:extLst>
            </p:cNvPr>
            <p:cNvSpPr/>
            <p:nvPr/>
          </p:nvSpPr>
          <p:spPr bwMode="auto">
            <a:xfrm>
              <a:off x="2051720" y="5589240"/>
              <a:ext cx="288032" cy="648072"/>
            </a:xfrm>
            <a:prstGeom prst="leftBrace">
              <a:avLst/>
            </a:prstGeom>
            <a:noFill/>
            <a:ln w="28575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188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Fairness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 of fairness</a:t>
            </a:r>
          </a:p>
          <a:p>
            <a:pPr lvl="1"/>
            <a:r>
              <a:rPr lang="en-US" dirty="0"/>
              <a:t>When N TCP streams share a bottleneck,</a:t>
            </a:r>
            <a:br>
              <a:rPr lang="en-US" dirty="0"/>
            </a:br>
            <a:r>
              <a:rPr lang="en-US" dirty="0"/>
              <a:t>each TCP stream should receive an n</a:t>
            </a:r>
            <a:r>
              <a:rPr lang="en-US" baseline="30000" dirty="0"/>
              <a:t>th</a:t>
            </a:r>
            <a:r>
              <a:rPr lang="en-US" dirty="0"/>
              <a:t> of the bottleneck bandwidth</a:t>
            </a:r>
          </a:p>
          <a:p>
            <a:endParaRPr lang="en-US" dirty="0"/>
          </a:p>
          <a:p>
            <a:r>
              <a:rPr lang="en-US" dirty="0"/>
              <a:t>more realistic demand</a:t>
            </a:r>
          </a:p>
          <a:p>
            <a:pPr lvl="1"/>
            <a:r>
              <a:rPr lang="en-US" dirty="0"/>
              <a:t>When N TCP streams with the same RTT and loss rate share a bottleneck,</a:t>
            </a:r>
            <a:br>
              <a:rPr lang="en-US" dirty="0"/>
            </a:br>
            <a:r>
              <a:rPr lang="en-US" dirty="0"/>
              <a:t>and they are infinitely long,</a:t>
            </a:r>
            <a:br>
              <a:rPr lang="en-US" dirty="0"/>
            </a:br>
            <a:r>
              <a:rPr lang="en-US" dirty="0"/>
              <a:t>each TCP stream receives an n</a:t>
            </a:r>
            <a:r>
              <a:rPr lang="en-US" baseline="30000" dirty="0"/>
              <a:t>th</a:t>
            </a:r>
            <a:r>
              <a:rPr lang="en-US" dirty="0"/>
              <a:t> of the bottleneck bandwidth</a:t>
            </a:r>
          </a:p>
          <a:p>
            <a:pPr lvl="1"/>
            <a:endParaRPr lang="en-US" dirty="0"/>
          </a:p>
          <a:p>
            <a:r>
              <a:rPr lang="en-US" dirty="0"/>
              <a:t>but the approximation is in many cases good</a:t>
            </a:r>
          </a:p>
        </p:txBody>
      </p:sp>
    </p:spTree>
    <p:extLst>
      <p:ext uri="{BB962C8B-B14F-4D97-AF65-F5344CB8AC3E}">
        <p14:creationId xmlns:p14="http://schemas.microsoft.com/office/powerpoint/2010/main" val="1064221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Congestion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85825"/>
            <a:ext cx="8839200" cy="1933575"/>
          </a:xfrm>
        </p:spPr>
        <p:txBody>
          <a:bodyPr/>
          <a:lstStyle/>
          <a:p>
            <a:r>
              <a:rPr lang="en-US" dirty="0"/>
              <a:t>How does the AIMD algorithm achieve congestion control?</a:t>
            </a:r>
          </a:p>
          <a:p>
            <a:pPr lvl="1"/>
            <a:r>
              <a:rPr lang="en-US" dirty="0"/>
              <a:t>interpret every packet loss as a congestion signal</a:t>
            </a:r>
          </a:p>
          <a:p>
            <a:pPr lvl="1"/>
            <a:r>
              <a:rPr lang="en-US" dirty="0"/>
              <a:t>force TCP entities to slow down when loss is experienced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1446212" y="3429000"/>
            <a:ext cx="4802188" cy="2286000"/>
            <a:chOff x="1446212" y="3429000"/>
            <a:chExt cx="4802188" cy="2286000"/>
          </a:xfrm>
        </p:grpSpPr>
        <p:cxnSp>
          <p:nvCxnSpPr>
            <p:cNvPr id="13" name="Straight Connector 12"/>
            <p:cNvCxnSpPr/>
            <p:nvPr/>
          </p:nvCxnSpPr>
          <p:spPr bwMode="auto">
            <a:xfrm rot="10800000" flipV="1">
              <a:off x="1446212" y="3657600"/>
              <a:ext cx="2058988" cy="205740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" name="TextBox 14"/>
            <p:cNvSpPr txBox="1"/>
            <p:nvPr/>
          </p:nvSpPr>
          <p:spPr>
            <a:xfrm>
              <a:off x="3489862" y="3429000"/>
              <a:ext cx="27585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same share of bandwidth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448594" y="5712618"/>
            <a:ext cx="2971800" cy="371714"/>
            <a:chOff x="1448594" y="5712618"/>
            <a:chExt cx="2971800" cy="371714"/>
          </a:xfrm>
        </p:grpSpPr>
        <p:cxnSp>
          <p:nvCxnSpPr>
            <p:cNvPr id="10" name="Straight Connector 9"/>
            <p:cNvCxnSpPr/>
            <p:nvPr/>
          </p:nvCxnSpPr>
          <p:spPr bwMode="auto">
            <a:xfrm rot="10800000" flipH="1" flipV="1">
              <a:off x="1448594" y="5712618"/>
              <a:ext cx="2971800" cy="1588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6" name="TextBox 15"/>
            <p:cNvSpPr txBox="1"/>
            <p:nvPr/>
          </p:nvSpPr>
          <p:spPr>
            <a:xfrm>
              <a:off x="1524000" y="5715000"/>
              <a:ext cx="25565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throughput of stream 1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1066802" y="2743200"/>
            <a:ext cx="382586" cy="2971800"/>
            <a:chOff x="1066802" y="2743200"/>
            <a:chExt cx="382586" cy="2971800"/>
          </a:xfrm>
        </p:grpSpPr>
        <p:cxnSp>
          <p:nvCxnSpPr>
            <p:cNvPr id="6" name="Straight Connector 5"/>
            <p:cNvCxnSpPr/>
            <p:nvPr/>
          </p:nvCxnSpPr>
          <p:spPr bwMode="auto">
            <a:xfrm rot="5400000" flipH="1" flipV="1">
              <a:off x="-37306" y="4228306"/>
              <a:ext cx="2971800" cy="1588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" name="TextBox 16"/>
            <p:cNvSpPr txBox="1"/>
            <p:nvPr/>
          </p:nvSpPr>
          <p:spPr>
            <a:xfrm rot="16200000">
              <a:off x="-27087" y="3989489"/>
              <a:ext cx="2557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throughput of stream 2</a:t>
              </a:r>
            </a:p>
          </p:txBody>
        </p:sp>
      </p:grpSp>
      <p:cxnSp>
        <p:nvCxnSpPr>
          <p:cNvPr id="19" name="Straight Arrow Connector 18"/>
          <p:cNvCxnSpPr/>
          <p:nvPr/>
        </p:nvCxnSpPr>
        <p:spPr bwMode="auto">
          <a:xfrm flipV="1">
            <a:off x="2667001" y="4648200"/>
            <a:ext cx="1066800" cy="9906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rot="10800000" flipV="1">
            <a:off x="2362201" y="4648200"/>
            <a:ext cx="1371600" cy="7620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V="1">
            <a:off x="2362201" y="4419600"/>
            <a:ext cx="1066800" cy="9906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 rot="10800000" flipV="1">
            <a:off x="2209801" y="4419600"/>
            <a:ext cx="1219200" cy="8382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 flipV="1">
            <a:off x="2209801" y="4267200"/>
            <a:ext cx="1066800" cy="9906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 rot="10800000" flipV="1">
            <a:off x="2133601" y="4267200"/>
            <a:ext cx="1143000" cy="9144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flipV="1">
            <a:off x="2133601" y="4191000"/>
            <a:ext cx="1066800" cy="99060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9" name="Group 38"/>
          <p:cNvGrpSpPr/>
          <p:nvPr/>
        </p:nvGrpSpPr>
        <p:grpSpPr>
          <a:xfrm>
            <a:off x="3124201" y="5020270"/>
            <a:ext cx="5257800" cy="923330"/>
            <a:chOff x="3352800" y="4791670"/>
            <a:chExt cx="5257800" cy="923330"/>
          </a:xfrm>
        </p:grpSpPr>
        <p:sp>
          <p:nvSpPr>
            <p:cNvPr id="36" name="TextBox 35"/>
            <p:cNvSpPr txBox="1"/>
            <p:nvPr/>
          </p:nvSpPr>
          <p:spPr>
            <a:xfrm>
              <a:off x="4379266" y="4791670"/>
              <a:ext cx="423133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stream 1 can increase BW consumption</a:t>
              </a:r>
            </a:p>
            <a:p>
              <a:r>
                <a:rPr lang="en-US" dirty="0"/>
                <a:t>stream 2 is backing off</a:t>
              </a:r>
            </a:p>
            <a:p>
              <a:r>
                <a:rPr lang="en-US" dirty="0"/>
                <a:t>consumes less than its share</a:t>
              </a:r>
            </a:p>
          </p:txBody>
        </p:sp>
        <p:cxnSp>
          <p:nvCxnSpPr>
            <p:cNvPr id="38" name="Straight Arrow Connector 37"/>
            <p:cNvCxnSpPr/>
            <p:nvPr/>
          </p:nvCxnSpPr>
          <p:spPr bwMode="auto">
            <a:xfrm rot="10800000">
              <a:off x="3352800" y="5029200"/>
              <a:ext cx="990600" cy="1588"/>
            </a:xfrm>
            <a:prstGeom prst="straightConnector1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47" name="Group 46"/>
          <p:cNvGrpSpPr/>
          <p:nvPr/>
        </p:nvGrpSpPr>
        <p:grpSpPr>
          <a:xfrm>
            <a:off x="3276601" y="4038600"/>
            <a:ext cx="5069534" cy="923330"/>
            <a:chOff x="3505200" y="3810000"/>
            <a:chExt cx="5069534" cy="923330"/>
          </a:xfrm>
        </p:grpSpPr>
        <p:sp>
          <p:nvSpPr>
            <p:cNvPr id="41" name="TextBox 40"/>
            <p:cNvSpPr txBox="1"/>
            <p:nvPr/>
          </p:nvSpPr>
          <p:spPr>
            <a:xfrm>
              <a:off x="4343400" y="3810000"/>
              <a:ext cx="423133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stream 1 has experienced loss</a:t>
              </a:r>
            </a:p>
            <a:p>
              <a:r>
                <a:rPr lang="en-US" dirty="0"/>
                <a:t>backs off,</a:t>
              </a:r>
            </a:p>
            <a:p>
              <a:r>
                <a:rPr lang="en-US" dirty="0"/>
                <a:t>stream 2 can increase BW consumption</a:t>
              </a:r>
            </a:p>
          </p:txBody>
        </p:sp>
        <p:cxnSp>
          <p:nvCxnSpPr>
            <p:cNvPr id="42" name="Straight Arrow Connector 41"/>
            <p:cNvCxnSpPr/>
            <p:nvPr/>
          </p:nvCxnSpPr>
          <p:spPr bwMode="auto">
            <a:xfrm rot="10800000" flipV="1">
              <a:off x="3505200" y="4038600"/>
              <a:ext cx="838200" cy="609600"/>
            </a:xfrm>
            <a:prstGeom prst="straightConnector1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52" name="Group 51"/>
          <p:cNvGrpSpPr/>
          <p:nvPr/>
        </p:nvGrpSpPr>
        <p:grpSpPr>
          <a:xfrm>
            <a:off x="1448594" y="2894806"/>
            <a:ext cx="2819400" cy="2820988"/>
            <a:chOff x="1448594" y="2894806"/>
            <a:chExt cx="2819400" cy="2820988"/>
          </a:xfrm>
        </p:grpSpPr>
        <p:cxnSp>
          <p:nvCxnSpPr>
            <p:cNvPr id="11" name="Straight Connector 10"/>
            <p:cNvCxnSpPr/>
            <p:nvPr/>
          </p:nvCxnSpPr>
          <p:spPr bwMode="auto">
            <a:xfrm rot="16200000" flipH="1">
              <a:off x="1447800" y="2895600"/>
              <a:ext cx="2820988" cy="281940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1" name="TextBox 50"/>
            <p:cNvSpPr txBox="1"/>
            <p:nvPr/>
          </p:nvSpPr>
          <p:spPr>
            <a:xfrm>
              <a:off x="1676400" y="2895600"/>
              <a:ext cx="21994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available bandwidth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721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95087-CBE3-A15D-C113-3C8CD9944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>
            <a:extLst>
              <a:ext uri="{FF2B5EF4-FFF2-40B4-BE49-F238E27FC236}">
                <a16:creationId xmlns:a16="http://schemas.microsoft.com/office/drawing/2014/main" id="{16FAAE6F-8DE0-39A7-9AD1-E91ACA98F8F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>
            <a:extLst>
              <a:ext uri="{FF2B5EF4-FFF2-40B4-BE49-F238E27FC236}">
                <a16:creationId xmlns:a16="http://schemas.microsoft.com/office/drawing/2014/main" id="{7D8627E1-9848-F18B-D2F9-9D6EC17E344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>
            <a:extLst>
              <a:ext uri="{FF2B5EF4-FFF2-40B4-BE49-F238E27FC236}">
                <a16:creationId xmlns:a16="http://schemas.microsoft.com/office/drawing/2014/main" id="{EE93D664-6BD8-0459-E730-AE87180377E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CUBIC: a new shape</a:t>
            </a:r>
          </a:p>
        </p:txBody>
      </p:sp>
      <p:sp>
        <p:nvSpPr>
          <p:cNvPr id="1160198" name="Line 6">
            <a:extLst>
              <a:ext uri="{FF2B5EF4-FFF2-40B4-BE49-F238E27FC236}">
                <a16:creationId xmlns:a16="http://schemas.microsoft.com/office/drawing/2014/main" id="{96AE332A-FFF8-5268-68D0-6EC4B2E6D08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>
            <a:extLst>
              <a:ext uri="{FF2B5EF4-FFF2-40B4-BE49-F238E27FC236}">
                <a16:creationId xmlns:a16="http://schemas.microsoft.com/office/drawing/2014/main" id="{5AEF022F-2B1D-65F4-18E8-EFA6B19F6BB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use a cubic function for probing</a:t>
            </a:r>
          </a:p>
          <a:p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>
            <a:extLst>
              <a:ext uri="{FF2B5EF4-FFF2-40B4-BE49-F238E27FC236}">
                <a16:creationId xmlns:a16="http://schemas.microsoft.com/office/drawing/2014/main" id="{D2B0EF42-E912-3984-2E56-CD1F8A1F593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>
            <a:extLst>
              <a:ext uri="{FF2B5EF4-FFF2-40B4-BE49-F238E27FC236}">
                <a16:creationId xmlns:a16="http://schemas.microsoft.com/office/drawing/2014/main" id="{10C21BB6-E4D9-9746-A72C-CE93BA99F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>
            <a:extLst>
              <a:ext uri="{FF2B5EF4-FFF2-40B4-BE49-F238E27FC236}">
                <a16:creationId xmlns:a16="http://schemas.microsoft.com/office/drawing/2014/main" id="{0A99DCAD-7503-2AB4-12FD-B8F23C08087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429337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F8DA0-CF5E-9644-120A-4D1900162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TCP New Reno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1954CB2-D506-4BC4-A52D-48058112E78E}"/>
              </a:ext>
            </a:extLst>
          </p:cNvPr>
          <p:cNvCxnSpPr>
            <a:cxnSpLocks/>
          </p:cNvCxnSpPr>
          <p:nvPr/>
        </p:nvCxnSpPr>
        <p:spPr bwMode="auto">
          <a:xfrm>
            <a:off x="1177158" y="2837793"/>
            <a:ext cx="0" cy="169216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BEBB7BA-7A50-2279-226E-8D0C0B4F04C3}"/>
              </a:ext>
            </a:extLst>
          </p:cNvPr>
          <p:cNvCxnSpPr>
            <a:cxnSpLocks/>
          </p:cNvCxnSpPr>
          <p:nvPr/>
        </p:nvCxnSpPr>
        <p:spPr bwMode="auto">
          <a:xfrm flipH="1">
            <a:off x="1177158" y="2753710"/>
            <a:ext cx="1471449" cy="1776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7649F6D-73C1-D57E-2D38-5D758AAE267B}"/>
              </a:ext>
            </a:extLst>
          </p:cNvPr>
          <p:cNvCxnSpPr>
            <a:cxnSpLocks/>
          </p:cNvCxnSpPr>
          <p:nvPr/>
        </p:nvCxnSpPr>
        <p:spPr bwMode="auto">
          <a:xfrm>
            <a:off x="2643351" y="2753710"/>
            <a:ext cx="0" cy="1776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1CD0AC8-133D-641E-0E18-F8826348ED6A}"/>
              </a:ext>
            </a:extLst>
          </p:cNvPr>
          <p:cNvCxnSpPr>
            <a:cxnSpLocks/>
          </p:cNvCxnSpPr>
          <p:nvPr/>
        </p:nvCxnSpPr>
        <p:spPr bwMode="auto">
          <a:xfrm>
            <a:off x="730469" y="2911366"/>
            <a:ext cx="7683062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21ECD3-F0A7-47D8-F592-488FAC3C9609}"/>
              </a:ext>
            </a:extLst>
          </p:cNvPr>
          <p:cNvCxnSpPr>
            <a:cxnSpLocks/>
          </p:cNvCxnSpPr>
          <p:nvPr/>
        </p:nvCxnSpPr>
        <p:spPr bwMode="auto">
          <a:xfrm flipH="1">
            <a:off x="2638095" y="2753710"/>
            <a:ext cx="1471449" cy="1776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1198E44-F711-914E-763F-77542895E1BB}"/>
              </a:ext>
            </a:extLst>
          </p:cNvPr>
          <p:cNvCxnSpPr>
            <a:cxnSpLocks/>
          </p:cNvCxnSpPr>
          <p:nvPr/>
        </p:nvCxnSpPr>
        <p:spPr bwMode="auto">
          <a:xfrm>
            <a:off x="4104288" y="2753710"/>
            <a:ext cx="0" cy="1776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6077C7E-3D76-7142-C517-D26AAD395D92}"/>
              </a:ext>
            </a:extLst>
          </p:cNvPr>
          <p:cNvCxnSpPr>
            <a:cxnSpLocks/>
          </p:cNvCxnSpPr>
          <p:nvPr/>
        </p:nvCxnSpPr>
        <p:spPr bwMode="auto">
          <a:xfrm flipH="1">
            <a:off x="4104287" y="2753710"/>
            <a:ext cx="1471449" cy="1776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AE639BA-36CF-3CF9-F31B-3C379655AC6D}"/>
              </a:ext>
            </a:extLst>
          </p:cNvPr>
          <p:cNvCxnSpPr>
            <a:cxnSpLocks/>
          </p:cNvCxnSpPr>
          <p:nvPr/>
        </p:nvCxnSpPr>
        <p:spPr bwMode="auto">
          <a:xfrm>
            <a:off x="5570480" y="2753710"/>
            <a:ext cx="0" cy="1776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9E6736-556B-878A-FDD3-120FBEBA7089}"/>
              </a:ext>
            </a:extLst>
          </p:cNvPr>
          <p:cNvCxnSpPr>
            <a:cxnSpLocks/>
          </p:cNvCxnSpPr>
          <p:nvPr/>
        </p:nvCxnSpPr>
        <p:spPr bwMode="auto">
          <a:xfrm flipH="1">
            <a:off x="5570479" y="2753710"/>
            <a:ext cx="1471449" cy="1776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754BA28-2A85-35D4-3A16-EE80125F7300}"/>
              </a:ext>
            </a:extLst>
          </p:cNvPr>
          <p:cNvCxnSpPr>
            <a:cxnSpLocks/>
          </p:cNvCxnSpPr>
          <p:nvPr/>
        </p:nvCxnSpPr>
        <p:spPr bwMode="auto">
          <a:xfrm>
            <a:off x="7036672" y="2753710"/>
            <a:ext cx="0" cy="1776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B05DB14-8522-E033-CAB0-42546E9CAB87}"/>
              </a:ext>
            </a:extLst>
          </p:cNvPr>
          <p:cNvCxnSpPr>
            <a:cxnSpLocks/>
          </p:cNvCxnSpPr>
          <p:nvPr/>
        </p:nvCxnSpPr>
        <p:spPr bwMode="auto">
          <a:xfrm flipV="1">
            <a:off x="730469" y="1156138"/>
            <a:ext cx="0" cy="4614041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D830614-E607-B1BF-711A-58B807013A6C}"/>
              </a:ext>
            </a:extLst>
          </p:cNvPr>
          <p:cNvCxnSpPr>
            <a:cxnSpLocks/>
          </p:cNvCxnSpPr>
          <p:nvPr/>
        </p:nvCxnSpPr>
        <p:spPr bwMode="auto">
          <a:xfrm>
            <a:off x="730469" y="5770179"/>
            <a:ext cx="753066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A56AC80-7464-AA71-2870-8E2933507239}"/>
              </a:ext>
            </a:extLst>
          </p:cNvPr>
          <p:cNvSpPr txBox="1"/>
          <p:nvPr/>
        </p:nvSpPr>
        <p:spPr>
          <a:xfrm>
            <a:off x="7804069" y="5905500"/>
            <a:ext cx="609462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nb-NO" dirty="0">
                <a:latin typeface="Eurostile"/>
                <a:cs typeface="Eurostile"/>
              </a:rPr>
              <a:t>time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D7FDD8F-D96C-AC6C-91F9-8F05F27F1C15}"/>
              </a:ext>
            </a:extLst>
          </p:cNvPr>
          <p:cNvSpPr txBox="1"/>
          <p:nvPr/>
        </p:nvSpPr>
        <p:spPr>
          <a:xfrm rot="16200000">
            <a:off x="153401" y="3588338"/>
            <a:ext cx="688009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nb-NO" dirty="0" err="1">
                <a:latin typeface="Eurostile"/>
                <a:cs typeface="Eurostile"/>
              </a:rPr>
              <a:t>cwnd</a:t>
            </a:r>
            <a:endParaRPr lang="nb-NO" dirty="0">
              <a:latin typeface="Eurostile"/>
              <a:cs typeface="Eurostile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EE0E1CB-7AEF-2DC0-68DA-D95880FD1022}"/>
              </a:ext>
            </a:extLst>
          </p:cNvPr>
          <p:cNvCxnSpPr>
            <a:cxnSpLocks/>
          </p:cNvCxnSpPr>
          <p:nvPr/>
        </p:nvCxnSpPr>
        <p:spPr bwMode="auto">
          <a:xfrm flipH="1">
            <a:off x="730468" y="2795751"/>
            <a:ext cx="451947" cy="6332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0C659A0-F400-3B86-E88A-BF4D1D691538}"/>
              </a:ext>
            </a:extLst>
          </p:cNvPr>
          <p:cNvCxnSpPr>
            <a:cxnSpLocks/>
          </p:cNvCxnSpPr>
          <p:nvPr/>
        </p:nvCxnSpPr>
        <p:spPr bwMode="auto">
          <a:xfrm flipH="1">
            <a:off x="7022009" y="2773963"/>
            <a:ext cx="1471449" cy="1776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EE5C820-718E-6440-4275-8AB62C4E5373}"/>
              </a:ext>
            </a:extLst>
          </p:cNvPr>
          <p:cNvCxnSpPr>
            <a:cxnSpLocks/>
          </p:cNvCxnSpPr>
          <p:nvPr/>
        </p:nvCxnSpPr>
        <p:spPr bwMode="auto">
          <a:xfrm>
            <a:off x="8488202" y="2773963"/>
            <a:ext cx="0" cy="1776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13FC1862-8B25-C66F-EC21-A2A9C1324BAB}"/>
              </a:ext>
            </a:extLst>
          </p:cNvPr>
          <p:cNvSpPr txBox="1"/>
          <p:nvPr/>
        </p:nvSpPr>
        <p:spPr>
          <a:xfrm>
            <a:off x="2230654" y="1378053"/>
            <a:ext cx="4682692" cy="9233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nb-NO" dirty="0" err="1">
                <a:latin typeface="Eurostile"/>
                <a:cs typeface="Eurostile"/>
              </a:rPr>
              <a:t>classical</a:t>
            </a:r>
            <a:endParaRPr lang="nb-NO" dirty="0">
              <a:latin typeface="Eurostile"/>
              <a:cs typeface="Eurostile"/>
            </a:endParaRPr>
          </a:p>
          <a:p>
            <a:r>
              <a:rPr lang="nb-NO" dirty="0">
                <a:latin typeface="Eurostile"/>
                <a:cs typeface="Eurostile"/>
              </a:rPr>
              <a:t>«</a:t>
            </a:r>
            <a:r>
              <a:rPr lang="nb-NO" dirty="0" err="1">
                <a:latin typeface="Eurostile"/>
                <a:cs typeface="Eurostile"/>
              </a:rPr>
              <a:t>sawtooth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pattern</a:t>
            </a:r>
            <a:r>
              <a:rPr lang="nb-NO" dirty="0">
                <a:latin typeface="Eurostile"/>
                <a:cs typeface="Eurostile"/>
              </a:rPr>
              <a:t>» in</a:t>
            </a:r>
          </a:p>
          <a:p>
            <a:r>
              <a:rPr lang="nb-NO" dirty="0">
                <a:latin typeface="Eurostile"/>
                <a:cs typeface="Eurostile"/>
              </a:rPr>
              <a:t>Additive </a:t>
            </a:r>
            <a:r>
              <a:rPr lang="nb-NO" dirty="0" err="1">
                <a:latin typeface="Eurostile"/>
                <a:cs typeface="Eurostile"/>
              </a:rPr>
              <a:t>increase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multiplicative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decrease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phase</a:t>
            </a:r>
            <a:endParaRPr lang="nb-NO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68186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E9F6B-1D18-2D57-8072-567D5DA21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A63FC-3462-23CF-DD77-51C724EBC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TCP CUBIC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B6AFCF6E-656B-EBDA-4585-61DDCE007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952500"/>
            <a:ext cx="7086600" cy="3657600"/>
          </a:xfrm>
          <a:prstGeom prst="rect">
            <a:avLst/>
          </a:prstGeom>
          <a:noFill/>
          <a:ln w="50800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177780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544AC-6A0A-6679-8CD0-703AB6BD5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75E81-7589-9A5E-7F02-8B1AEE955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TCP CUBIC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1F3F758F-C374-AD45-D520-452F1B399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952500"/>
            <a:ext cx="7086600" cy="3657600"/>
          </a:xfrm>
          <a:prstGeom prst="rect">
            <a:avLst/>
          </a:prstGeom>
          <a:noFill/>
          <a:ln w="50800" algn="ctr">
            <a:noFill/>
            <a:miter lim="800000"/>
            <a:headEnd/>
            <a:tailEnd/>
          </a:ln>
          <a:effectLst/>
        </p:spPr>
      </p:pic>
      <p:sp>
        <p:nvSpPr>
          <p:cNvPr id="17" name="Rectangle 11">
            <a:extLst>
              <a:ext uri="{FF2B5EF4-FFF2-40B4-BE49-F238E27FC236}">
                <a16:creationId xmlns:a16="http://schemas.microsoft.com/office/drawing/2014/main" id="{F7758F73-407A-812D-8DDE-CD20230BE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328" y="1104605"/>
            <a:ext cx="5070128" cy="369332"/>
          </a:xfrm>
          <a:prstGeom prst="rect">
            <a:avLst/>
          </a:prstGeom>
          <a:solidFill>
            <a:srgbClr val="00FDFF"/>
          </a:solidFill>
          <a:ln w="50800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altLang="ko-KR" dirty="0"/>
              <a:t>initial </a:t>
            </a:r>
            <a:r>
              <a:rPr lang="en-US" altLang="ko-KR" dirty="0" err="1"/>
              <a:t>W</a:t>
            </a:r>
            <a:r>
              <a:rPr lang="en-US" altLang="ko-KR" baseline="-25000" dirty="0" err="1"/>
              <a:t>max</a:t>
            </a:r>
            <a:r>
              <a:rPr lang="en-US" altLang="ko-KR" dirty="0"/>
              <a:t> : slow start like in New Reno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E9880E-6888-6168-AF0F-FF714E0902E0}"/>
              </a:ext>
            </a:extLst>
          </p:cNvPr>
          <p:cNvSpPr txBox="1"/>
          <p:nvPr/>
        </p:nvSpPr>
        <p:spPr>
          <a:xfrm>
            <a:off x="1430241" y="4744498"/>
            <a:ext cx="2552302" cy="523220"/>
          </a:xfrm>
          <a:prstGeom prst="rect">
            <a:avLst/>
          </a:prstGeom>
          <a:solidFill>
            <a:srgbClr val="00F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nb-NO" sz="2800" b="1" dirty="0" err="1">
                <a:latin typeface="Eurostile"/>
                <a:cs typeface="Eurostile"/>
              </a:rPr>
              <a:t>Concave</a:t>
            </a:r>
            <a:r>
              <a:rPr lang="nb-NO" sz="2800" b="1" dirty="0">
                <a:latin typeface="Eurostile"/>
                <a:cs typeface="Eurostile"/>
              </a:rPr>
              <a:t> region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163ED4-A510-B987-92C6-EDE82A68CD46}"/>
              </a:ext>
            </a:extLst>
          </p:cNvPr>
          <p:cNvSpPr txBox="1"/>
          <p:nvPr/>
        </p:nvSpPr>
        <p:spPr>
          <a:xfrm>
            <a:off x="5047149" y="4744498"/>
            <a:ext cx="2350323" cy="523220"/>
          </a:xfrm>
          <a:prstGeom prst="rect">
            <a:avLst/>
          </a:prstGeom>
          <a:solidFill>
            <a:srgbClr val="00FD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nb-NO" sz="2800" b="1" dirty="0" err="1">
                <a:latin typeface="Eurostile"/>
                <a:cs typeface="Eurostile"/>
              </a:rPr>
              <a:t>Convex</a:t>
            </a:r>
            <a:r>
              <a:rPr lang="nb-NO" sz="2800" b="1" dirty="0">
                <a:latin typeface="Eurostile"/>
                <a:cs typeface="Eurostile"/>
              </a:rPr>
              <a:t> region</a:t>
            </a:r>
          </a:p>
        </p:txBody>
      </p:sp>
    </p:spTree>
    <p:extLst>
      <p:ext uri="{BB962C8B-B14F-4D97-AF65-F5344CB8AC3E}">
        <p14:creationId xmlns:p14="http://schemas.microsoft.com/office/powerpoint/2010/main" val="19449419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164EE-C97B-1EED-42E7-9443EA7E7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762FF-519A-CCC1-24A5-7FAC1EEC6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TCP CUBIC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483257-9168-0572-87F5-4B78F6DF8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Window</a:t>
            </a:r>
            <a:r>
              <a:rPr lang="nb-NO" dirty="0"/>
              <a:t> is a </a:t>
            </a:r>
            <a:r>
              <a:rPr lang="nb-NO" dirty="0" err="1"/>
              <a:t>cubic</a:t>
            </a:r>
            <a:r>
              <a:rPr lang="nb-NO" dirty="0"/>
              <a:t> </a:t>
            </a:r>
            <a:r>
              <a:rPr lang="nb-NO" dirty="0" err="1"/>
              <a:t>function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time </a:t>
            </a:r>
            <a:r>
              <a:rPr lang="nb-NO" dirty="0" err="1"/>
              <a:t>since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last </a:t>
            </a:r>
            <a:r>
              <a:rPr lang="nb-NO" dirty="0" err="1"/>
              <a:t>congestion</a:t>
            </a:r>
            <a:r>
              <a:rPr lang="nb-NO" dirty="0"/>
              <a:t> </a:t>
            </a:r>
            <a:r>
              <a:rPr lang="nb-NO" dirty="0" err="1"/>
              <a:t>event</a:t>
            </a:r>
            <a:endParaRPr lang="nb-NO" dirty="0"/>
          </a:p>
          <a:p>
            <a:endParaRPr lang="nb-NO" dirty="0"/>
          </a:p>
          <a:p>
            <a:r>
              <a:rPr lang="nb-NO" dirty="0"/>
              <a:t>CUBIC </a:t>
            </a:r>
            <a:r>
              <a:rPr lang="nb-NO" dirty="0" err="1"/>
              <a:t>does</a:t>
            </a:r>
            <a:r>
              <a:rPr lang="nb-NO" dirty="0"/>
              <a:t> not </a:t>
            </a:r>
            <a:r>
              <a:rPr lang="nb-NO" dirty="0" err="1"/>
              <a:t>rely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receiving</a:t>
            </a:r>
            <a:r>
              <a:rPr lang="nb-NO" dirty="0"/>
              <a:t> </a:t>
            </a:r>
            <a:r>
              <a:rPr lang="nb-NO" dirty="0" err="1"/>
              <a:t>ACKs</a:t>
            </a:r>
            <a:r>
              <a:rPr lang="nb-NO" dirty="0"/>
              <a:t> to </a:t>
            </a:r>
            <a:r>
              <a:rPr lang="nb-NO" dirty="0" err="1"/>
              <a:t>increase</a:t>
            </a:r>
            <a:r>
              <a:rPr lang="nb-NO" dirty="0"/>
              <a:t> </a:t>
            </a:r>
            <a:r>
              <a:rPr lang="nb-NO" dirty="0" err="1"/>
              <a:t>window</a:t>
            </a:r>
            <a:r>
              <a:rPr lang="nb-NO" dirty="0"/>
              <a:t> </a:t>
            </a:r>
            <a:r>
              <a:rPr lang="nb-NO" dirty="0" err="1"/>
              <a:t>size</a:t>
            </a:r>
            <a:endParaRPr lang="nb-NO" dirty="0"/>
          </a:p>
          <a:p>
            <a:pPr lvl="1"/>
            <a:r>
              <a:rPr lang="nb-NO" dirty="0"/>
              <a:t>Depends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last </a:t>
            </a:r>
            <a:r>
              <a:rPr lang="nb-NO" dirty="0" err="1"/>
              <a:t>congestion</a:t>
            </a:r>
            <a:r>
              <a:rPr lang="nb-NO" dirty="0"/>
              <a:t> </a:t>
            </a:r>
            <a:r>
              <a:rPr lang="nb-NO" dirty="0" err="1"/>
              <a:t>event</a:t>
            </a:r>
            <a:endParaRPr lang="nb-NO" dirty="0"/>
          </a:p>
          <a:p>
            <a:pPr lvl="1"/>
            <a:r>
              <a:rPr lang="nb-NO" dirty="0"/>
              <a:t>CUBIC is </a:t>
            </a:r>
            <a:r>
              <a:rPr lang="nb-NO" dirty="0" err="1"/>
              <a:t>better</a:t>
            </a:r>
            <a:r>
              <a:rPr lang="nb-NO" dirty="0"/>
              <a:t> for long-</a:t>
            </a:r>
            <a:r>
              <a:rPr lang="nb-NO" dirty="0" err="1"/>
              <a:t>distance</a:t>
            </a:r>
            <a:r>
              <a:rPr lang="nb-NO" dirty="0"/>
              <a:t> </a:t>
            </a:r>
            <a:r>
              <a:rPr lang="nb-NO" dirty="0" err="1"/>
              <a:t>connections</a:t>
            </a:r>
            <a:r>
              <a:rPr lang="nb-NO" dirty="0"/>
              <a:t>, not for </a:t>
            </a:r>
            <a:r>
              <a:rPr lang="nb-NO" dirty="0" err="1"/>
              <a:t>short-distance</a:t>
            </a:r>
            <a:r>
              <a:rPr lang="nb-NO" dirty="0"/>
              <a:t> </a:t>
            </a:r>
            <a:r>
              <a:rPr lang="nb-NO" dirty="0" err="1"/>
              <a:t>ones</a:t>
            </a:r>
            <a:endParaRPr lang="nb-NO" dirty="0"/>
          </a:p>
          <a:p>
            <a:pPr lvl="1"/>
            <a:r>
              <a:rPr lang="nb-NO" dirty="0" err="1"/>
              <a:t>Use</a:t>
            </a:r>
            <a:r>
              <a:rPr lang="nb-NO" dirty="0"/>
              <a:t> TCP New Reno </a:t>
            </a:r>
            <a:r>
              <a:rPr lang="nb-NO" dirty="0" err="1"/>
              <a:t>behaviour</a:t>
            </a:r>
            <a:r>
              <a:rPr lang="nb-NO" dirty="0"/>
              <a:t> for </a:t>
            </a:r>
            <a:r>
              <a:rPr lang="nb-NO" dirty="0" err="1"/>
              <a:t>short-distance</a:t>
            </a:r>
            <a:r>
              <a:rPr lang="nb-NO" dirty="0"/>
              <a:t> </a:t>
            </a:r>
            <a:r>
              <a:rPr lang="nb-NO" dirty="0" err="1"/>
              <a:t>ones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331288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EB44D-F591-7FDC-929B-D634F504B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EBD5D-03DF-2963-52EE-E75177717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TCP CUBIC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D30DE792-D092-FE5A-8B4D-B5700786A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952500"/>
            <a:ext cx="7086600" cy="3657600"/>
          </a:xfrm>
          <a:prstGeom prst="rect">
            <a:avLst/>
          </a:prstGeom>
          <a:noFill/>
          <a:ln w="50800" algn="ctr">
            <a:noFill/>
            <a:miter lim="800000"/>
            <a:headEnd/>
            <a:tailEnd/>
          </a:ln>
          <a:effectLst/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2DAF7746-5D4C-60A3-8F7B-EC602B6BC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4953000"/>
            <a:ext cx="3457575" cy="419100"/>
          </a:xfrm>
          <a:prstGeom prst="rect">
            <a:avLst/>
          </a:prstGeom>
          <a:noFill/>
          <a:ln w="50800" algn="ctr">
            <a:noFill/>
            <a:miter lim="800000"/>
            <a:headEnd/>
            <a:tailEnd/>
          </a:ln>
          <a:effectLst/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60C8C28C-C160-7537-19B7-7544A0CCF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4876800"/>
            <a:ext cx="1914525" cy="447675"/>
          </a:xfrm>
          <a:prstGeom prst="rect">
            <a:avLst/>
          </a:prstGeom>
          <a:noFill/>
          <a:ln w="50800" algn="ctr">
            <a:noFill/>
            <a:miter lim="800000"/>
            <a:headEnd/>
            <a:tailEnd/>
          </a:ln>
          <a:effectLst/>
        </p:spPr>
      </p:pic>
      <p:sp>
        <p:nvSpPr>
          <p:cNvPr id="10" name="Rectangle 11">
            <a:extLst>
              <a:ext uri="{FF2B5EF4-FFF2-40B4-BE49-F238E27FC236}">
                <a16:creationId xmlns:a16="http://schemas.microsoft.com/office/drawing/2014/main" id="{BFF1D572-A297-27E3-C8C4-D58F163B6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800" y="5579001"/>
            <a:ext cx="7543800" cy="954107"/>
          </a:xfrm>
          <a:prstGeom prst="rect">
            <a:avLst/>
          </a:prstGeom>
          <a:noFill/>
          <a:ln w="508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altLang="ko-K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ko-KR" b="1" i="1" dirty="0"/>
              <a:t> </a:t>
            </a:r>
            <a:r>
              <a:rPr lang="en-US" altLang="ko-KR" dirty="0"/>
              <a:t>is a scaling factor</a:t>
            </a:r>
          </a:p>
          <a:p>
            <a:pPr algn="l"/>
            <a:r>
              <a:rPr lang="en-US" altLang="ko-KR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ko-KR" i="1" dirty="0"/>
              <a:t> </a:t>
            </a:r>
            <a:r>
              <a:rPr lang="en-US" altLang="ko-KR" dirty="0"/>
              <a:t>is the elapsed time from the last window reduction</a:t>
            </a:r>
          </a:p>
          <a:p>
            <a:pPr algn="l"/>
            <a:r>
              <a:rPr lang="en-US" altLang="ko-K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ko-KR" i="1" dirty="0"/>
              <a:t> </a:t>
            </a:r>
            <a:r>
              <a:rPr lang="en-US" altLang="ko-KR" dirty="0"/>
              <a:t>is a constant multiplication decrease factor</a:t>
            </a:r>
          </a:p>
        </p:txBody>
      </p:sp>
      <p:sp>
        <p:nvSpPr>
          <p:cNvPr id="11" name="Oval 12">
            <a:extLst>
              <a:ext uri="{FF2B5EF4-FFF2-40B4-BE49-F238E27FC236}">
                <a16:creationId xmlns:a16="http://schemas.microsoft.com/office/drawing/2014/main" id="{608DFB57-F6C8-26F0-0E7C-818AFA68A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0270" y="2711670"/>
            <a:ext cx="3200400" cy="3810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" name="Oval 13">
            <a:extLst>
              <a:ext uri="{FF2B5EF4-FFF2-40B4-BE49-F238E27FC236}">
                <a16:creationId xmlns:a16="http://schemas.microsoft.com/office/drawing/2014/main" id="{18FDE40E-1B94-5006-598F-E6D33896A8BA}"/>
              </a:ext>
            </a:extLst>
          </p:cNvPr>
          <p:cNvSpPr>
            <a:spLocks noChangeArrowheads="1"/>
          </p:cNvSpPr>
          <p:nvPr/>
        </p:nvSpPr>
        <p:spPr bwMode="auto">
          <a:xfrm rot="-25647964">
            <a:off x="673320" y="3835620"/>
            <a:ext cx="1257300" cy="381000"/>
          </a:xfrm>
          <a:prstGeom prst="ellipse">
            <a:avLst/>
          </a:prstGeom>
          <a:noFill/>
          <a:ln w="28575" algn="ctr">
            <a:solidFill>
              <a:srgbClr val="00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" name="Oval 14">
            <a:extLst>
              <a:ext uri="{FF2B5EF4-FFF2-40B4-BE49-F238E27FC236}">
                <a16:creationId xmlns:a16="http://schemas.microsoft.com/office/drawing/2014/main" id="{1A0A2038-B47A-316B-8622-18A90DD5CAA8}"/>
              </a:ext>
            </a:extLst>
          </p:cNvPr>
          <p:cNvSpPr>
            <a:spLocks noChangeArrowheads="1"/>
          </p:cNvSpPr>
          <p:nvPr/>
        </p:nvSpPr>
        <p:spPr bwMode="auto">
          <a:xfrm rot="-25647964">
            <a:off x="6997920" y="1625820"/>
            <a:ext cx="1257300" cy="381000"/>
          </a:xfrm>
          <a:prstGeom prst="ellipse">
            <a:avLst/>
          </a:prstGeom>
          <a:noFill/>
          <a:ln w="28575" algn="ctr">
            <a:solidFill>
              <a:srgbClr val="00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AF4F4EE7-1DF2-A191-7588-CD46E32F0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2470" y="4007070"/>
            <a:ext cx="2183290" cy="369332"/>
          </a:xfrm>
          <a:prstGeom prst="rect">
            <a:avLst/>
          </a:prstGeom>
          <a:noFill/>
          <a:ln w="508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altLang="ko-KR" dirty="0">
                <a:solidFill>
                  <a:srgbClr val="0033CC"/>
                </a:solidFill>
                <a:latin typeface="+mn-lt"/>
              </a:rPr>
              <a:t> grows rapidly</a:t>
            </a:r>
          </a:p>
        </p:txBody>
      </p:sp>
      <p:sp>
        <p:nvSpPr>
          <p:cNvPr id="15" name="Text Box 16">
            <a:extLst>
              <a:ext uri="{FF2B5EF4-FFF2-40B4-BE49-F238E27FC236}">
                <a16:creationId xmlns:a16="http://schemas.microsoft.com/office/drawing/2014/main" id="{5A01F078-2E01-E16B-3A81-AFBB9F6594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348859"/>
            <a:ext cx="2168863" cy="369332"/>
          </a:xfrm>
          <a:prstGeom prst="rect">
            <a:avLst/>
          </a:prstGeom>
          <a:noFill/>
          <a:ln w="508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altLang="ko-KR" dirty="0">
                <a:solidFill>
                  <a:srgbClr val="0033CC"/>
                </a:solidFill>
              </a:rPr>
              <a:t> grows rapidly</a:t>
            </a:r>
          </a:p>
        </p:txBody>
      </p:sp>
      <p:sp>
        <p:nvSpPr>
          <p:cNvPr id="16" name="Text Box 17">
            <a:extLst>
              <a:ext uri="{FF2B5EF4-FFF2-40B4-BE49-F238E27FC236}">
                <a16:creationId xmlns:a16="http://schemas.microsoft.com/office/drawing/2014/main" id="{DA049BA5-42C3-9F7D-A56B-0097F19FD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4286" y="3092670"/>
            <a:ext cx="2124749" cy="369332"/>
          </a:xfrm>
          <a:prstGeom prst="rect">
            <a:avLst/>
          </a:prstGeom>
          <a:noFill/>
          <a:ln w="508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altLang="ko-KR" dirty="0">
                <a:solidFill>
                  <a:srgbClr val="FF0000"/>
                </a:solidFill>
                <a:latin typeface="+mn-lt"/>
              </a:rPr>
              <a:t> grows slowly</a:t>
            </a:r>
          </a:p>
        </p:txBody>
      </p:sp>
    </p:spTree>
    <p:extLst>
      <p:ext uri="{BB962C8B-B14F-4D97-AF65-F5344CB8AC3E}">
        <p14:creationId xmlns:p14="http://schemas.microsoft.com/office/powerpoint/2010/main" val="348490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/>
      <p:bldP spid="15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E998E-A347-0968-3F48-5E445B71F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54B57-3916-0B04-A3D4-7C699A697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TCP CUBIC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D67B4B2A-4CB7-73EF-1E9E-C8463CA94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952500"/>
            <a:ext cx="7086600" cy="3657600"/>
          </a:xfrm>
          <a:prstGeom prst="rect">
            <a:avLst/>
          </a:prstGeom>
          <a:noFill/>
          <a:ln w="50800" algn="ctr">
            <a:noFill/>
            <a:miter lim="800000"/>
            <a:headEnd/>
            <a:tailEnd/>
          </a:ln>
          <a:effectLst/>
        </p:spPr>
      </p:pic>
      <p:sp>
        <p:nvSpPr>
          <p:cNvPr id="11" name="Oval 12">
            <a:extLst>
              <a:ext uri="{FF2B5EF4-FFF2-40B4-BE49-F238E27FC236}">
                <a16:creationId xmlns:a16="http://schemas.microsoft.com/office/drawing/2014/main" id="{C2D98C40-44DD-014D-87B0-DFF589E8A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0270" y="2711670"/>
            <a:ext cx="3200400" cy="3810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" name="Oval 13">
            <a:extLst>
              <a:ext uri="{FF2B5EF4-FFF2-40B4-BE49-F238E27FC236}">
                <a16:creationId xmlns:a16="http://schemas.microsoft.com/office/drawing/2014/main" id="{BD4D8A9C-C159-2FC9-D8D3-7DB0D425B2E8}"/>
              </a:ext>
            </a:extLst>
          </p:cNvPr>
          <p:cNvSpPr>
            <a:spLocks noChangeArrowheads="1"/>
          </p:cNvSpPr>
          <p:nvPr/>
        </p:nvSpPr>
        <p:spPr bwMode="auto">
          <a:xfrm rot="-25647964">
            <a:off x="673320" y="3835620"/>
            <a:ext cx="1257300" cy="381000"/>
          </a:xfrm>
          <a:prstGeom prst="ellipse">
            <a:avLst/>
          </a:prstGeom>
          <a:noFill/>
          <a:ln w="28575" algn="ctr">
            <a:solidFill>
              <a:srgbClr val="00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" name="Oval 14">
            <a:extLst>
              <a:ext uri="{FF2B5EF4-FFF2-40B4-BE49-F238E27FC236}">
                <a16:creationId xmlns:a16="http://schemas.microsoft.com/office/drawing/2014/main" id="{2FE23EBC-837C-E5B8-1464-9009A9D7277B}"/>
              </a:ext>
            </a:extLst>
          </p:cNvPr>
          <p:cNvSpPr>
            <a:spLocks noChangeArrowheads="1"/>
          </p:cNvSpPr>
          <p:nvPr/>
        </p:nvSpPr>
        <p:spPr bwMode="auto">
          <a:xfrm rot="-25647964">
            <a:off x="6997920" y="1625820"/>
            <a:ext cx="1257300" cy="381000"/>
          </a:xfrm>
          <a:prstGeom prst="ellipse">
            <a:avLst/>
          </a:prstGeom>
          <a:noFill/>
          <a:ln w="28575" algn="ctr">
            <a:solidFill>
              <a:srgbClr val="00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A76A34F3-8F80-514B-5B4B-8170F865F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2470" y="4007070"/>
            <a:ext cx="2183290" cy="369332"/>
          </a:xfrm>
          <a:prstGeom prst="rect">
            <a:avLst/>
          </a:prstGeom>
          <a:noFill/>
          <a:ln w="508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altLang="ko-KR" dirty="0">
                <a:solidFill>
                  <a:srgbClr val="0033CC"/>
                </a:solidFill>
                <a:latin typeface="+mn-lt"/>
              </a:rPr>
              <a:t> grows rapidly</a:t>
            </a:r>
          </a:p>
        </p:txBody>
      </p:sp>
      <p:sp>
        <p:nvSpPr>
          <p:cNvPr id="15" name="Text Box 16">
            <a:extLst>
              <a:ext uri="{FF2B5EF4-FFF2-40B4-BE49-F238E27FC236}">
                <a16:creationId xmlns:a16="http://schemas.microsoft.com/office/drawing/2014/main" id="{F9E0CDE8-169C-BFF3-F180-F88F570A1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348859"/>
            <a:ext cx="2168863" cy="369332"/>
          </a:xfrm>
          <a:prstGeom prst="rect">
            <a:avLst/>
          </a:prstGeom>
          <a:noFill/>
          <a:ln w="508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altLang="ko-KR" dirty="0">
                <a:solidFill>
                  <a:srgbClr val="0033CC"/>
                </a:solidFill>
              </a:rPr>
              <a:t> grows rapidly</a:t>
            </a:r>
          </a:p>
        </p:txBody>
      </p:sp>
      <p:sp>
        <p:nvSpPr>
          <p:cNvPr id="16" name="Text Box 17">
            <a:extLst>
              <a:ext uri="{FF2B5EF4-FFF2-40B4-BE49-F238E27FC236}">
                <a16:creationId xmlns:a16="http://schemas.microsoft.com/office/drawing/2014/main" id="{8E96F6B7-B134-A9AF-1562-4701588C1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4286" y="3092670"/>
            <a:ext cx="2124749" cy="369332"/>
          </a:xfrm>
          <a:prstGeom prst="rect">
            <a:avLst/>
          </a:prstGeom>
          <a:noFill/>
          <a:ln w="508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cwnd</a:t>
            </a:r>
            <a:r>
              <a:rPr lang="en-US" altLang="ko-KR" dirty="0">
                <a:solidFill>
                  <a:srgbClr val="FF0000"/>
                </a:solidFill>
                <a:latin typeface="+mn-lt"/>
              </a:rPr>
              <a:t> grows slowly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D34758-1C1E-5538-1F9A-A3DA5DABF5F7}"/>
              </a:ext>
            </a:extLst>
          </p:cNvPr>
          <p:cNvSpPr txBox="1"/>
          <p:nvPr/>
        </p:nvSpPr>
        <p:spPr>
          <a:xfrm>
            <a:off x="1718844" y="4999886"/>
            <a:ext cx="224131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nb-NO" sz="2400" dirty="0">
                <a:latin typeface="Eurostile"/>
                <a:cs typeface="Eurostile"/>
              </a:rPr>
              <a:t>Good for </a:t>
            </a:r>
            <a:r>
              <a:rPr lang="nb-NO" sz="2400" dirty="0" err="1">
                <a:latin typeface="Eurostile"/>
                <a:cs typeface="Eurostile"/>
              </a:rPr>
              <a:t>scaling</a:t>
            </a:r>
            <a:endParaRPr lang="nb-NO" sz="2400" dirty="0">
              <a:latin typeface="Eurostile"/>
              <a:cs typeface="Eurostile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425DA7-70A9-8EDA-D2DA-DFA0A00C2E14}"/>
              </a:ext>
            </a:extLst>
          </p:cNvPr>
          <p:cNvSpPr txBox="1"/>
          <p:nvPr/>
        </p:nvSpPr>
        <p:spPr>
          <a:xfrm>
            <a:off x="4132308" y="4999934"/>
            <a:ext cx="2313454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nb-NO" sz="2400" dirty="0">
                <a:latin typeface="Eurostile"/>
                <a:cs typeface="Eurostile"/>
              </a:rPr>
              <a:t>Good for </a:t>
            </a:r>
            <a:r>
              <a:rPr lang="nb-NO" sz="2400" dirty="0" err="1">
                <a:latin typeface="Eurostile"/>
                <a:cs typeface="Eurostile"/>
              </a:rPr>
              <a:t>stability</a:t>
            </a:r>
            <a:endParaRPr lang="nb-NO" sz="2400" dirty="0">
              <a:latin typeface="Eurostile"/>
              <a:cs typeface="Eurostile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7AB4D9C-40A9-9B56-4464-9A14E429C101}"/>
              </a:ext>
            </a:extLst>
          </p:cNvPr>
          <p:cNvCxnSpPr>
            <a:cxnSpLocks/>
            <a:stCxn id="3" idx="0"/>
            <a:endCxn id="14" idx="2"/>
          </p:cNvCxnSpPr>
          <p:nvPr/>
        </p:nvCxnSpPr>
        <p:spPr bwMode="auto">
          <a:xfrm flipH="1" flipV="1">
            <a:off x="2584115" y="4376402"/>
            <a:ext cx="255389" cy="6234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E233F5D-6D08-6846-731D-702DF8A0E053}"/>
              </a:ext>
            </a:extLst>
          </p:cNvPr>
          <p:cNvCxnSpPr>
            <a:cxnSpLocks/>
            <a:stCxn id="4" idx="0"/>
            <a:endCxn id="16" idx="2"/>
          </p:cNvCxnSpPr>
          <p:nvPr/>
        </p:nvCxnSpPr>
        <p:spPr bwMode="auto">
          <a:xfrm flipH="1" flipV="1">
            <a:off x="4226661" y="3462002"/>
            <a:ext cx="1062374" cy="15379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AB2AEF6-DFD6-16C2-C1AD-463EE0D78BA1}"/>
              </a:ext>
            </a:extLst>
          </p:cNvPr>
          <p:cNvSpPr txBox="1"/>
          <p:nvPr/>
        </p:nvSpPr>
        <p:spPr>
          <a:xfrm>
            <a:off x="394224" y="5645465"/>
            <a:ext cx="8355552" cy="83099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nb-NO" sz="2400" dirty="0" err="1">
                <a:latin typeface="Eurostile"/>
                <a:cs typeface="Eurostile"/>
              </a:rPr>
              <a:t>But</a:t>
            </a:r>
            <a:r>
              <a:rPr lang="nb-NO" sz="2400" dirty="0">
                <a:latin typeface="Eurostile"/>
                <a:cs typeface="Eurostile"/>
              </a:rPr>
              <a:t>: CUBIC </a:t>
            </a:r>
            <a:r>
              <a:rPr lang="nb-NO" sz="2400" dirty="0" err="1">
                <a:latin typeface="Eurostile"/>
                <a:cs typeface="Eurostile"/>
              </a:rPr>
              <a:t>converges</a:t>
            </a:r>
            <a:r>
              <a:rPr lang="nb-NO" sz="2400" dirty="0">
                <a:latin typeface="Eurostile"/>
                <a:cs typeface="Eurostile"/>
              </a:rPr>
              <a:t> </a:t>
            </a:r>
            <a:r>
              <a:rPr lang="nb-NO" sz="2400" dirty="0" err="1">
                <a:latin typeface="Eurostile"/>
                <a:cs typeface="Eurostile"/>
              </a:rPr>
              <a:t>slower</a:t>
            </a:r>
            <a:r>
              <a:rPr lang="nb-NO" sz="2400" dirty="0">
                <a:latin typeface="Eurostile"/>
                <a:cs typeface="Eurostile"/>
              </a:rPr>
              <a:t> </a:t>
            </a:r>
            <a:r>
              <a:rPr lang="nb-NO" sz="2400" dirty="0" err="1">
                <a:latin typeface="Eurostile"/>
                <a:cs typeface="Eurostile"/>
              </a:rPr>
              <a:t>than</a:t>
            </a:r>
            <a:r>
              <a:rPr lang="nb-NO" sz="2400" dirty="0">
                <a:latin typeface="Eurostile"/>
                <a:cs typeface="Eurostile"/>
              </a:rPr>
              <a:t> New Reno </a:t>
            </a:r>
            <a:r>
              <a:rPr lang="nb-NO" sz="2400" dirty="0" err="1">
                <a:latin typeface="Eurostile"/>
                <a:cs typeface="Eurostile"/>
              </a:rPr>
              <a:t>when</a:t>
            </a:r>
            <a:r>
              <a:rPr lang="nb-NO" sz="2400" dirty="0">
                <a:latin typeface="Eurostile"/>
                <a:cs typeface="Eurostile"/>
              </a:rPr>
              <a:t> </a:t>
            </a:r>
            <a:r>
              <a:rPr lang="nb-NO" sz="2400" dirty="0" err="1">
                <a:latin typeface="Eurostile"/>
                <a:cs typeface="Eurostile"/>
              </a:rPr>
              <a:t>flows</a:t>
            </a:r>
            <a:r>
              <a:rPr lang="nb-NO" sz="2400" dirty="0">
                <a:latin typeface="Eurostile"/>
                <a:cs typeface="Eurostile"/>
              </a:rPr>
              <a:t> </a:t>
            </a:r>
            <a:r>
              <a:rPr lang="nb-NO" sz="2400" dirty="0" err="1">
                <a:latin typeface="Eurostile"/>
                <a:cs typeface="Eurostile"/>
              </a:rPr>
              <a:t>appear</a:t>
            </a:r>
            <a:r>
              <a:rPr lang="nb-NO" sz="2400" dirty="0">
                <a:latin typeface="Eurostile"/>
                <a:cs typeface="Eurostile"/>
              </a:rPr>
              <a:t> or </a:t>
            </a:r>
            <a:r>
              <a:rPr lang="nb-NO" sz="2400" dirty="0" err="1">
                <a:latin typeface="Eurostile"/>
                <a:cs typeface="Eurostile"/>
              </a:rPr>
              <a:t>disappear</a:t>
            </a:r>
            <a:endParaRPr lang="nb-NO" sz="2400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05156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FED65-F6F1-10C2-7B57-064D081E2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>
            <a:extLst>
              <a:ext uri="{FF2B5EF4-FFF2-40B4-BE49-F238E27FC236}">
                <a16:creationId xmlns:a16="http://schemas.microsoft.com/office/drawing/2014/main" id="{CC162D69-1EF0-74CC-FFD5-7014F40880F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>
            <a:extLst>
              <a:ext uri="{FF2B5EF4-FFF2-40B4-BE49-F238E27FC236}">
                <a16:creationId xmlns:a16="http://schemas.microsoft.com/office/drawing/2014/main" id="{A2B4EA6A-20E8-48FA-E10A-0FF0317BAC7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>
            <a:extLst>
              <a:ext uri="{FF2B5EF4-FFF2-40B4-BE49-F238E27FC236}">
                <a16:creationId xmlns:a16="http://schemas.microsoft.com/office/drawing/2014/main" id="{C67FD395-AC17-CBC4-E1D4-D1F986F92DA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above transport</a:t>
            </a:r>
          </a:p>
        </p:txBody>
      </p:sp>
      <p:sp>
        <p:nvSpPr>
          <p:cNvPr id="1160198" name="Line 6">
            <a:extLst>
              <a:ext uri="{FF2B5EF4-FFF2-40B4-BE49-F238E27FC236}">
                <a16:creationId xmlns:a16="http://schemas.microsoft.com/office/drawing/2014/main" id="{BB6A2251-FE98-9D56-7ACE-D5CF56825A1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>
            <a:extLst>
              <a:ext uri="{FF2B5EF4-FFF2-40B4-BE49-F238E27FC236}">
                <a16:creationId xmlns:a16="http://schemas.microsoft.com/office/drawing/2014/main" id="{83723F27-01D6-9DBD-3376-700985BE17B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QUIC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Quick UDP Internet Connections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>
            <a:extLst>
              <a:ext uri="{FF2B5EF4-FFF2-40B4-BE49-F238E27FC236}">
                <a16:creationId xmlns:a16="http://schemas.microsoft.com/office/drawing/2014/main" id="{A5C2D8F4-1118-37C7-8C97-427457DBC83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>
            <a:extLst>
              <a:ext uri="{FF2B5EF4-FFF2-40B4-BE49-F238E27FC236}">
                <a16:creationId xmlns:a16="http://schemas.microsoft.com/office/drawing/2014/main" id="{F3530D28-220A-14F9-93CB-4247178B8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>
            <a:extLst>
              <a:ext uri="{FF2B5EF4-FFF2-40B4-BE49-F238E27FC236}">
                <a16:creationId xmlns:a16="http://schemas.microsoft.com/office/drawing/2014/main" id="{2EF50F5E-C78B-E5EB-3BAC-68F2EEEDB33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5187023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C131AB-C6A6-7C1C-9464-82CF9234D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QUIC’s</a:t>
            </a:r>
            <a:r>
              <a:rPr lang="nb-NO" dirty="0"/>
              <a:t> </a:t>
            </a:r>
            <a:r>
              <a:rPr lang="nb-NO" dirty="0" err="1"/>
              <a:t>mission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34DA167-FED0-2C13-4EF7-F27918848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Replace</a:t>
            </a:r>
            <a:r>
              <a:rPr lang="nb-NO" dirty="0"/>
              <a:t> HTTP over TCP as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main</a:t>
            </a:r>
            <a:r>
              <a:rPr lang="nb-NO" dirty="0"/>
              <a:t> </a:t>
            </a:r>
            <a:r>
              <a:rPr lang="nb-NO" dirty="0" err="1"/>
              <a:t>protocol</a:t>
            </a:r>
            <a:r>
              <a:rPr lang="nb-NO" dirty="0"/>
              <a:t> for web </a:t>
            </a:r>
            <a:r>
              <a:rPr lang="nb-NO" dirty="0" err="1"/>
              <a:t>traffic</a:t>
            </a:r>
            <a:endParaRPr lang="nb-NO" dirty="0"/>
          </a:p>
          <a:p>
            <a:endParaRPr lang="nb-NO" dirty="0"/>
          </a:p>
          <a:p>
            <a:r>
              <a:rPr lang="nb-NO" dirty="0" err="1"/>
              <a:t>TCP’s</a:t>
            </a:r>
            <a:r>
              <a:rPr lang="nb-NO" dirty="0"/>
              <a:t> problems</a:t>
            </a:r>
          </a:p>
          <a:p>
            <a:pPr lvl="1"/>
            <a:r>
              <a:rPr lang="nb-NO" dirty="0"/>
              <a:t>Head </a:t>
            </a:r>
            <a:r>
              <a:rPr lang="nb-NO" dirty="0" err="1"/>
              <a:t>of</a:t>
            </a:r>
            <a:r>
              <a:rPr lang="nb-NO" dirty="0"/>
              <a:t> line </a:t>
            </a:r>
            <a:r>
              <a:rPr lang="nb-NO" dirty="0" err="1"/>
              <a:t>blocking</a:t>
            </a:r>
            <a:endParaRPr lang="nb-NO" dirty="0"/>
          </a:p>
          <a:p>
            <a:pPr lvl="1"/>
            <a:r>
              <a:rPr lang="nb-NO" dirty="0"/>
              <a:t>3-way handshake</a:t>
            </a:r>
          </a:p>
          <a:p>
            <a:pPr lvl="1"/>
            <a:r>
              <a:rPr lang="nb-NO" dirty="0"/>
              <a:t>Small initial </a:t>
            </a:r>
            <a:r>
              <a:rPr lang="nb-NO" dirty="0" err="1"/>
              <a:t>congestion</a:t>
            </a:r>
            <a:r>
              <a:rPr lang="nb-NO" dirty="0"/>
              <a:t> </a:t>
            </a:r>
            <a:r>
              <a:rPr lang="nb-NO" dirty="0" err="1"/>
              <a:t>window</a:t>
            </a:r>
            <a:r>
              <a:rPr lang="nb-NO" dirty="0"/>
              <a:t> and </a:t>
            </a:r>
            <a:r>
              <a:rPr lang="nb-NO" dirty="0" err="1"/>
              <a:t>slow</a:t>
            </a:r>
            <a:r>
              <a:rPr lang="nb-NO" dirty="0"/>
              <a:t> start</a:t>
            </a:r>
          </a:p>
          <a:p>
            <a:pPr lvl="1"/>
            <a:r>
              <a:rPr lang="nb-NO" dirty="0"/>
              <a:t>Large </a:t>
            </a:r>
            <a:r>
              <a:rPr lang="nb-NO" dirty="0" err="1"/>
              <a:t>backoff</a:t>
            </a:r>
            <a:r>
              <a:rPr lang="nb-NO" dirty="0"/>
              <a:t> </a:t>
            </a:r>
            <a:r>
              <a:rPr lang="nb-NO" dirty="0" err="1"/>
              <a:t>caused</a:t>
            </a:r>
            <a:r>
              <a:rPr lang="nb-NO" dirty="0"/>
              <a:t> by </a:t>
            </a:r>
            <a:r>
              <a:rPr lang="nb-NO" dirty="0" err="1"/>
              <a:t>packet</a:t>
            </a:r>
            <a:r>
              <a:rPr lang="nb-NO" dirty="0"/>
              <a:t> loss</a:t>
            </a:r>
          </a:p>
          <a:p>
            <a:pPr lvl="1"/>
            <a:r>
              <a:rPr lang="nb-NO" dirty="0"/>
              <a:t>Small </a:t>
            </a:r>
            <a:r>
              <a:rPr lang="nb-NO" dirty="0" err="1"/>
              <a:t>socket</a:t>
            </a:r>
            <a:r>
              <a:rPr lang="nb-NO" dirty="0"/>
              <a:t> buffer</a:t>
            </a:r>
          </a:p>
          <a:p>
            <a:pPr lvl="1"/>
            <a:r>
              <a:rPr lang="nb-NO" dirty="0"/>
              <a:t>NAT </a:t>
            </a:r>
            <a:r>
              <a:rPr lang="nb-NO" dirty="0" err="1"/>
              <a:t>timeout</a:t>
            </a:r>
            <a:r>
              <a:rPr lang="nb-NO" dirty="0"/>
              <a:t> and IP </a:t>
            </a:r>
            <a:r>
              <a:rPr lang="nb-NO" dirty="0" err="1"/>
              <a:t>roaming</a:t>
            </a:r>
            <a:endParaRPr lang="nb-NO" dirty="0"/>
          </a:p>
          <a:p>
            <a:pPr lvl="1"/>
            <a:r>
              <a:rPr lang="nb-NO" dirty="0"/>
              <a:t>TCP buffer </a:t>
            </a:r>
            <a:r>
              <a:rPr lang="nb-NO" dirty="0" err="1"/>
              <a:t>block</a:t>
            </a:r>
            <a:endParaRPr lang="nb-NO" dirty="0"/>
          </a:p>
          <a:p>
            <a:pPr lvl="1"/>
            <a:r>
              <a:rPr lang="nb-NO" dirty="0"/>
              <a:t>Security: TLS (transport </a:t>
            </a:r>
            <a:r>
              <a:rPr lang="nb-NO" dirty="0" err="1"/>
              <a:t>layer</a:t>
            </a:r>
            <a:r>
              <a:rPr lang="nb-NO" dirty="0"/>
              <a:t> </a:t>
            </a:r>
            <a:r>
              <a:rPr lang="nb-NO" dirty="0" err="1"/>
              <a:t>security</a:t>
            </a:r>
            <a:r>
              <a:rPr lang="nb-NO" dirty="0"/>
              <a:t>) is </a:t>
            </a:r>
            <a:r>
              <a:rPr lang="nb-NO" dirty="0" err="1"/>
              <a:t>expensive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4330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7D43E-9AD9-C803-AEAA-4754742F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3098B06-8BE4-4576-ED1F-7E1E40282AA5}"/>
              </a:ext>
            </a:extLst>
          </p:cNvPr>
          <p:cNvSpPr/>
          <p:nvPr/>
        </p:nvSpPr>
        <p:spPr bwMode="auto">
          <a:xfrm>
            <a:off x="2007477" y="1912885"/>
            <a:ext cx="5423338" cy="1135116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HTPP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4C310A-782A-B76B-C8F4-76739A26E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QUIC’s</a:t>
            </a:r>
            <a:r>
              <a:rPr lang="nb-NO" dirty="0"/>
              <a:t> </a:t>
            </a:r>
            <a:r>
              <a:rPr lang="nb-NO" dirty="0" err="1"/>
              <a:t>mission</a:t>
            </a:r>
            <a:endParaRPr lang="nb-NO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7EE0D2-B486-1B1E-8D9F-48DDE75E411A}"/>
              </a:ext>
            </a:extLst>
          </p:cNvPr>
          <p:cNvSpPr/>
          <p:nvPr/>
        </p:nvSpPr>
        <p:spPr bwMode="auto">
          <a:xfrm>
            <a:off x="2007476" y="3804745"/>
            <a:ext cx="5423338" cy="378372"/>
          </a:xfrm>
          <a:prstGeom prst="rect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IPv4/v6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5631DC-2EAA-0740-C698-EBF3C13B745E}"/>
              </a:ext>
            </a:extLst>
          </p:cNvPr>
          <p:cNvSpPr/>
          <p:nvPr/>
        </p:nvSpPr>
        <p:spPr bwMode="auto">
          <a:xfrm>
            <a:off x="2007476" y="3048001"/>
            <a:ext cx="2711669" cy="756744"/>
          </a:xfrm>
          <a:prstGeom prst="rect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TCP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746542-768B-6038-AB20-34E05F1A06FB}"/>
              </a:ext>
            </a:extLst>
          </p:cNvPr>
          <p:cNvSpPr/>
          <p:nvPr/>
        </p:nvSpPr>
        <p:spPr bwMode="auto">
          <a:xfrm>
            <a:off x="4719145" y="3426373"/>
            <a:ext cx="2711669" cy="378372"/>
          </a:xfrm>
          <a:prstGeom prst="rect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UDP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5742BD-C35D-7674-419F-12F0E83E8248}"/>
              </a:ext>
            </a:extLst>
          </p:cNvPr>
          <p:cNvSpPr/>
          <p:nvPr/>
        </p:nvSpPr>
        <p:spPr bwMode="auto">
          <a:xfrm>
            <a:off x="3363311" y="2669629"/>
            <a:ext cx="1355834" cy="378372"/>
          </a:xfrm>
          <a:prstGeom prst="rect">
            <a:avLst/>
          </a:prstGeom>
          <a:solidFill>
            <a:srgbClr val="8068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TLS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B86560-AFE7-DFDB-35DE-2EFF8B5F2278}"/>
              </a:ext>
            </a:extLst>
          </p:cNvPr>
          <p:cNvSpPr/>
          <p:nvPr/>
        </p:nvSpPr>
        <p:spPr bwMode="auto">
          <a:xfrm>
            <a:off x="4719145" y="2669629"/>
            <a:ext cx="2711669" cy="756744"/>
          </a:xfrm>
          <a:prstGeom prst="rect">
            <a:avLst/>
          </a:prstGeom>
          <a:pattFill prst="wdUpDiag">
            <a:fgClr>
              <a:srgbClr val="76D6FF"/>
            </a:fgClr>
            <a:bgClr>
              <a:srgbClr val="806800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QUIC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402917D-FF0C-CA78-CCA4-2555C05ACEE2}"/>
              </a:ext>
            </a:extLst>
          </p:cNvPr>
          <p:cNvGrpSpPr/>
          <p:nvPr/>
        </p:nvGrpSpPr>
        <p:grpSpPr>
          <a:xfrm>
            <a:off x="3834668" y="1014213"/>
            <a:ext cx="2533066" cy="1655416"/>
            <a:chOff x="3834668" y="1014213"/>
            <a:chExt cx="2533066" cy="165541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315B0BB-FE96-C54F-096D-89A59087F2AF}"/>
                </a:ext>
              </a:extLst>
            </p:cNvPr>
            <p:cNvSpPr txBox="1"/>
            <p:nvPr/>
          </p:nvSpPr>
          <p:spPr>
            <a:xfrm>
              <a:off x="3834668" y="1014213"/>
              <a:ext cx="2533066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nb-NO" dirty="0" err="1">
                  <a:latin typeface="Eurostile"/>
                  <a:cs typeface="Eurostile"/>
                </a:rPr>
                <a:t>Ecryption</a:t>
              </a:r>
              <a:r>
                <a:rPr lang="nb-NO" dirty="0">
                  <a:latin typeface="Eurostile"/>
                  <a:cs typeface="Eurostile"/>
                </a:rPr>
                <a:t>, </a:t>
              </a:r>
              <a:r>
                <a:rPr lang="nb-NO" dirty="0" err="1">
                  <a:latin typeface="Eurostile"/>
                  <a:cs typeface="Eurostile"/>
                </a:rPr>
                <a:t>authentication</a:t>
              </a:r>
              <a:endParaRPr lang="nb-NO" dirty="0">
                <a:latin typeface="Eurostile"/>
                <a:cs typeface="Eurostile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E7C8731-19AC-4408-0B97-C1F3CB432C3C}"/>
                </a:ext>
              </a:extLst>
            </p:cNvPr>
            <p:cNvCxnSpPr>
              <a:cxnSpLocks/>
              <a:stCxn id="13" idx="2"/>
              <a:endCxn id="7" idx="0"/>
            </p:cNvCxnSpPr>
            <p:nvPr/>
          </p:nvCxnSpPr>
          <p:spPr bwMode="auto">
            <a:xfrm flipH="1">
              <a:off x="4041228" y="1383545"/>
              <a:ext cx="1059973" cy="1286084"/>
            </a:xfrm>
            <a:prstGeom prst="straightConnector1">
              <a:avLst/>
            </a:prstGeom>
            <a:solidFill>
              <a:schemeClr val="accent1"/>
            </a:solidFill>
            <a:ln w="50800" cap="flat" cmpd="sng" algn="ctr">
              <a:solidFill>
                <a:srgbClr val="00B05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569457C-77C1-BBFE-731B-5E6AB92658E7}"/>
                </a:ext>
              </a:extLst>
            </p:cNvPr>
            <p:cNvCxnSpPr>
              <a:cxnSpLocks/>
              <a:stCxn id="13" idx="2"/>
              <a:endCxn id="8" idx="0"/>
            </p:cNvCxnSpPr>
            <p:nvPr/>
          </p:nvCxnSpPr>
          <p:spPr bwMode="auto">
            <a:xfrm>
              <a:off x="5101201" y="1383545"/>
              <a:ext cx="973779" cy="1286084"/>
            </a:xfrm>
            <a:prstGeom prst="straightConnector1">
              <a:avLst/>
            </a:prstGeom>
            <a:solidFill>
              <a:schemeClr val="accent1"/>
            </a:solidFill>
            <a:ln w="50800" cap="flat" cmpd="sng" algn="ctr">
              <a:solidFill>
                <a:srgbClr val="00B05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54F0D4D-043A-0A47-73C0-B59B815AFEBB}"/>
              </a:ext>
            </a:extLst>
          </p:cNvPr>
          <p:cNvGrpSpPr/>
          <p:nvPr/>
        </p:nvGrpSpPr>
        <p:grpSpPr>
          <a:xfrm>
            <a:off x="3207261" y="3426373"/>
            <a:ext cx="3002745" cy="2566073"/>
            <a:chOff x="3207261" y="3426373"/>
            <a:chExt cx="3002745" cy="256607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FA577A1-3097-F8D2-BCCB-09D1DCB0882B}"/>
                </a:ext>
              </a:extLst>
            </p:cNvPr>
            <p:cNvSpPr txBox="1"/>
            <p:nvPr/>
          </p:nvSpPr>
          <p:spPr>
            <a:xfrm>
              <a:off x="3207261" y="5069116"/>
              <a:ext cx="3002745" cy="9233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nb-NO" dirty="0" err="1">
                  <a:latin typeface="Eurostile"/>
                  <a:cs typeface="Eurostile"/>
                </a:rPr>
                <a:t>Session</a:t>
              </a:r>
              <a:r>
                <a:rPr lang="nb-NO" dirty="0">
                  <a:latin typeface="Eurostile"/>
                  <a:cs typeface="Eurostile"/>
                </a:rPr>
                <a:t> establishment,</a:t>
              </a:r>
              <a:br>
                <a:rPr lang="nb-NO" dirty="0">
                  <a:latin typeface="Eurostile"/>
                  <a:cs typeface="Eurostile"/>
                </a:rPr>
              </a:br>
              <a:r>
                <a:rPr lang="nb-NO" dirty="0" err="1">
                  <a:latin typeface="Eurostile"/>
                  <a:cs typeface="Eurostile"/>
                </a:rPr>
                <a:t>flow</a:t>
              </a:r>
              <a:r>
                <a:rPr lang="nb-NO" dirty="0">
                  <a:latin typeface="Eurostile"/>
                  <a:cs typeface="Eurostile"/>
                </a:rPr>
                <a:t> </a:t>
              </a:r>
              <a:r>
                <a:rPr lang="nb-NO" dirty="0" err="1">
                  <a:latin typeface="Eurostile"/>
                  <a:cs typeface="Eurostile"/>
                </a:rPr>
                <a:t>control</a:t>
              </a:r>
              <a:r>
                <a:rPr lang="nb-NO" dirty="0">
                  <a:latin typeface="Eurostile"/>
                  <a:cs typeface="Eurostile"/>
                </a:rPr>
                <a:t>, </a:t>
              </a:r>
              <a:r>
                <a:rPr lang="nb-NO" dirty="0" err="1">
                  <a:latin typeface="Eurostile"/>
                  <a:cs typeface="Eurostile"/>
                </a:rPr>
                <a:t>error</a:t>
              </a:r>
              <a:r>
                <a:rPr lang="nb-NO" dirty="0">
                  <a:latin typeface="Eurostile"/>
                  <a:cs typeface="Eurostile"/>
                </a:rPr>
                <a:t> </a:t>
              </a:r>
              <a:r>
                <a:rPr lang="nb-NO" dirty="0" err="1">
                  <a:latin typeface="Eurostile"/>
                  <a:cs typeface="Eurostile"/>
                </a:rPr>
                <a:t>correction</a:t>
              </a:r>
              <a:r>
                <a:rPr lang="nb-NO" dirty="0">
                  <a:latin typeface="Eurostile"/>
                  <a:cs typeface="Eurostile"/>
                </a:rPr>
                <a:t>,</a:t>
              </a:r>
            </a:p>
            <a:p>
              <a:pPr algn="ctr"/>
              <a:r>
                <a:rPr lang="nb-NO" dirty="0" err="1">
                  <a:latin typeface="Eurostile"/>
                  <a:cs typeface="Eurostile"/>
                </a:rPr>
                <a:t>congestion</a:t>
              </a:r>
              <a:r>
                <a:rPr lang="nb-NO" dirty="0">
                  <a:latin typeface="Eurostile"/>
                  <a:cs typeface="Eurostile"/>
                </a:rPr>
                <a:t> </a:t>
              </a:r>
              <a:r>
                <a:rPr lang="nb-NO" dirty="0" err="1">
                  <a:latin typeface="Eurostile"/>
                  <a:cs typeface="Eurostile"/>
                </a:rPr>
                <a:t>control</a:t>
              </a:r>
              <a:endParaRPr lang="nb-NO" dirty="0">
                <a:latin typeface="Eurostile"/>
                <a:cs typeface="Eurostile"/>
              </a:endParaRP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8F49A4E8-0FCC-1E3C-C9CD-83E16A2FC6EA}"/>
                </a:ext>
              </a:extLst>
            </p:cNvPr>
            <p:cNvCxnSpPr>
              <a:cxnSpLocks/>
              <a:stCxn id="14" idx="0"/>
              <a:endCxn id="3" idx="2"/>
            </p:cNvCxnSpPr>
            <p:nvPr/>
          </p:nvCxnSpPr>
          <p:spPr bwMode="auto">
            <a:xfrm flipH="1" flipV="1">
              <a:off x="3363311" y="3804745"/>
              <a:ext cx="1345323" cy="1264371"/>
            </a:xfrm>
            <a:prstGeom prst="straightConnector1">
              <a:avLst/>
            </a:prstGeom>
            <a:solidFill>
              <a:schemeClr val="accent1"/>
            </a:solidFill>
            <a:ln w="50800" cap="flat" cmpd="sng" algn="ctr">
              <a:solidFill>
                <a:srgbClr val="00B05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179BD6F-6D93-073A-67F6-F2609A917E22}"/>
                </a:ext>
              </a:extLst>
            </p:cNvPr>
            <p:cNvCxnSpPr>
              <a:cxnSpLocks/>
              <a:stCxn id="14" idx="0"/>
              <a:endCxn id="6" idx="0"/>
            </p:cNvCxnSpPr>
            <p:nvPr/>
          </p:nvCxnSpPr>
          <p:spPr bwMode="auto">
            <a:xfrm flipV="1">
              <a:off x="4708634" y="3426373"/>
              <a:ext cx="1366346" cy="1642743"/>
            </a:xfrm>
            <a:prstGeom prst="straightConnector1">
              <a:avLst/>
            </a:prstGeom>
            <a:solidFill>
              <a:schemeClr val="accent1"/>
            </a:solidFill>
            <a:ln w="50800" cap="flat" cmpd="sng" algn="ctr">
              <a:solidFill>
                <a:srgbClr val="00B05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230889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64B83-2066-0779-6315-1264FDE33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4DC49D-38E7-D1C8-84AA-A965DB118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QUIC goals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F01D30-82E3-327C-05C0-A548480734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534510"/>
            <a:ext cx="4343400" cy="4902803"/>
          </a:xfrm>
          <a:solidFill>
            <a:srgbClr val="76D6FF">
              <a:alpha val="50000"/>
            </a:srgbClr>
          </a:solidFill>
        </p:spPr>
        <p:txBody>
          <a:bodyPr/>
          <a:lstStyle/>
          <a:p>
            <a:pPr marL="0" indent="0">
              <a:buNone/>
            </a:pPr>
            <a:r>
              <a:rPr lang="nb-NO" b="1" dirty="0"/>
              <a:t>Transport </a:t>
            </a:r>
            <a:r>
              <a:rPr lang="nb-NO" b="1" dirty="0" err="1"/>
              <a:t>layer</a:t>
            </a:r>
            <a:r>
              <a:rPr lang="nb-NO" b="1" dirty="0"/>
              <a:t> </a:t>
            </a:r>
            <a:r>
              <a:rPr lang="nb-NO" b="1" dirty="0" err="1"/>
              <a:t>tasks</a:t>
            </a:r>
            <a:endParaRPr lang="nb-NO" b="1" dirty="0"/>
          </a:p>
          <a:p>
            <a:r>
              <a:rPr lang="nb-NO" dirty="0" err="1"/>
              <a:t>Low</a:t>
            </a:r>
            <a:r>
              <a:rPr lang="nb-NO" dirty="0"/>
              <a:t> </a:t>
            </a:r>
            <a:r>
              <a:rPr lang="nb-NO" dirty="0" err="1"/>
              <a:t>latency</a:t>
            </a:r>
            <a:endParaRPr lang="nb-NO" dirty="0"/>
          </a:p>
          <a:p>
            <a:pPr lvl="1"/>
            <a:r>
              <a:rPr lang="nb-NO" dirty="0"/>
              <a:t>In </a:t>
            </a:r>
            <a:r>
              <a:rPr lang="nb-NO" dirty="0" err="1"/>
              <a:t>connect</a:t>
            </a:r>
            <a:r>
              <a:rPr lang="nb-NO" dirty="0"/>
              <a:t> and </a:t>
            </a:r>
            <a:r>
              <a:rPr lang="nb-NO" dirty="0" err="1"/>
              <a:t>responses</a:t>
            </a:r>
            <a:endParaRPr lang="nb-NO" dirty="0"/>
          </a:p>
          <a:p>
            <a:r>
              <a:rPr lang="nb-NO" dirty="0"/>
              <a:t>Reliable </a:t>
            </a:r>
            <a:r>
              <a:rPr lang="nb-NO" dirty="0" err="1"/>
              <a:t>stream</a:t>
            </a:r>
            <a:r>
              <a:rPr lang="nb-NO" dirty="0"/>
              <a:t> support</a:t>
            </a:r>
          </a:p>
          <a:p>
            <a:pPr lvl="1"/>
            <a:r>
              <a:rPr lang="nb-NO" dirty="0"/>
              <a:t>Like TCP</a:t>
            </a:r>
          </a:p>
          <a:p>
            <a:pPr lvl="1"/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without</a:t>
            </a:r>
            <a:r>
              <a:rPr lang="nb-NO" dirty="0"/>
              <a:t> head-</a:t>
            </a:r>
            <a:r>
              <a:rPr lang="nb-NO" dirty="0" err="1"/>
              <a:t>of</a:t>
            </a:r>
            <a:r>
              <a:rPr lang="nb-NO" dirty="0"/>
              <a:t>-line </a:t>
            </a:r>
            <a:r>
              <a:rPr lang="nb-NO" dirty="0" err="1"/>
              <a:t>blocking</a:t>
            </a:r>
            <a:endParaRPr lang="nb-NO" dirty="0"/>
          </a:p>
          <a:p>
            <a:r>
              <a:rPr lang="nb-NO" dirty="0"/>
              <a:t>Better </a:t>
            </a:r>
            <a:r>
              <a:rPr lang="nb-NO" dirty="0" err="1"/>
              <a:t>congestion</a:t>
            </a:r>
            <a:r>
              <a:rPr lang="nb-NO" dirty="0"/>
              <a:t> </a:t>
            </a:r>
            <a:r>
              <a:rPr lang="nb-NO" dirty="0" err="1"/>
              <a:t>avoidance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TCP</a:t>
            </a:r>
          </a:p>
          <a:p>
            <a:pPr lvl="1"/>
            <a:r>
              <a:rPr lang="nb-NO" dirty="0" err="1"/>
              <a:t>Keep</a:t>
            </a:r>
            <a:r>
              <a:rPr lang="nb-NO" dirty="0"/>
              <a:t> </a:t>
            </a:r>
            <a:r>
              <a:rPr lang="nb-NO" dirty="0" err="1"/>
              <a:t>experimenting</a:t>
            </a:r>
            <a:r>
              <a:rPr lang="nb-NO" dirty="0"/>
              <a:t>!</a:t>
            </a:r>
            <a:br>
              <a:rPr lang="nb-NO" dirty="0"/>
            </a:br>
            <a:r>
              <a:rPr lang="nb-NO" dirty="0"/>
              <a:t>This is in </a:t>
            </a:r>
            <a:r>
              <a:rPr lang="nb-NO" dirty="0" err="1"/>
              <a:t>user</a:t>
            </a:r>
            <a:r>
              <a:rPr lang="nb-NO" dirty="0"/>
              <a:t> </a:t>
            </a:r>
            <a:r>
              <a:rPr lang="nb-NO" dirty="0" err="1"/>
              <a:t>space</a:t>
            </a:r>
            <a:endParaRPr lang="nb-NO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AD8F248-FC7D-D6D9-66D8-D967D9BD54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534511"/>
            <a:ext cx="4343400" cy="4902802"/>
          </a:xfrm>
          <a:solidFill>
            <a:srgbClr val="806800">
              <a:alpha val="50000"/>
            </a:srgbClr>
          </a:solidFill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nb-NO" b="1" dirty="0" err="1"/>
              <a:t>Session</a:t>
            </a:r>
            <a:r>
              <a:rPr lang="nb-NO" b="1" dirty="0"/>
              <a:t> </a:t>
            </a:r>
            <a:r>
              <a:rPr lang="nb-NO" b="1" dirty="0" err="1"/>
              <a:t>layers</a:t>
            </a:r>
            <a:r>
              <a:rPr lang="nb-NO" b="1" dirty="0"/>
              <a:t> </a:t>
            </a:r>
            <a:r>
              <a:rPr lang="nb-NO" b="1" dirty="0" err="1"/>
              <a:t>tasks</a:t>
            </a:r>
            <a:endParaRPr lang="nb-NO" b="1" dirty="0"/>
          </a:p>
          <a:p>
            <a:r>
              <a:rPr lang="nb-NO" dirty="0" err="1"/>
              <a:t>Privacy</a:t>
            </a:r>
            <a:r>
              <a:rPr lang="nb-NO" dirty="0"/>
              <a:t> and </a:t>
            </a:r>
            <a:r>
              <a:rPr lang="nb-NO" dirty="0" err="1"/>
              <a:t>security</a:t>
            </a:r>
            <a:r>
              <a:rPr lang="nb-NO" dirty="0"/>
              <a:t> </a:t>
            </a:r>
            <a:r>
              <a:rPr lang="nb-NO" dirty="0" err="1"/>
              <a:t>comparable</a:t>
            </a:r>
            <a:r>
              <a:rPr lang="nb-NO" dirty="0"/>
              <a:t> to TLS</a:t>
            </a:r>
          </a:p>
          <a:p>
            <a:pPr lvl="1"/>
            <a:r>
              <a:rPr lang="nb-NO" dirty="0" err="1"/>
              <a:t>Always</a:t>
            </a:r>
            <a:r>
              <a:rPr lang="nb-NO" dirty="0"/>
              <a:t> end-to-end </a:t>
            </a:r>
            <a:r>
              <a:rPr lang="nb-NO" dirty="0" err="1"/>
              <a:t>connection</a:t>
            </a:r>
            <a:endParaRPr lang="nb-NO" dirty="0"/>
          </a:p>
          <a:p>
            <a:pPr lvl="1"/>
            <a:r>
              <a:rPr lang="nb-NO" dirty="0"/>
              <a:t>No </a:t>
            </a:r>
            <a:r>
              <a:rPr lang="nb-NO" dirty="0" err="1"/>
              <a:t>benefits</a:t>
            </a:r>
            <a:r>
              <a:rPr lang="nb-NO" dirty="0"/>
              <a:t> from </a:t>
            </a:r>
            <a:r>
              <a:rPr lang="nb-NO" dirty="0" err="1"/>
              <a:t>caching</a:t>
            </a:r>
            <a:endParaRPr lang="nb-NO" dirty="0"/>
          </a:p>
          <a:p>
            <a:r>
              <a:rPr lang="nb-NO" dirty="0"/>
              <a:t>Mobile </a:t>
            </a:r>
            <a:r>
              <a:rPr lang="nb-NO" dirty="0" err="1"/>
              <a:t>interface</a:t>
            </a:r>
            <a:r>
              <a:rPr lang="nb-NO" dirty="0"/>
              <a:t> </a:t>
            </a:r>
            <a:r>
              <a:rPr lang="nb-NO" dirty="0" err="1"/>
              <a:t>migration</a:t>
            </a:r>
            <a:endParaRPr lang="nb-NO" dirty="0"/>
          </a:p>
          <a:p>
            <a:endParaRPr lang="nb-NO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6839739F-B1C8-F51A-E89A-70CB06DCBF0A}"/>
              </a:ext>
            </a:extLst>
          </p:cNvPr>
          <p:cNvSpPr txBox="1">
            <a:spLocks/>
          </p:cNvSpPr>
          <p:nvPr/>
        </p:nvSpPr>
        <p:spPr bwMode="auto">
          <a:xfrm>
            <a:off x="2540000" y="885825"/>
            <a:ext cx="43434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8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 sz="18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nb-NO" kern="0" dirty="0" err="1"/>
              <a:t>Deploy</a:t>
            </a:r>
            <a:r>
              <a:rPr lang="nb-NO" kern="0" dirty="0"/>
              <a:t> in </a:t>
            </a:r>
            <a:r>
              <a:rPr lang="nb-NO" kern="0" dirty="0" err="1"/>
              <a:t>today’s</a:t>
            </a:r>
            <a:r>
              <a:rPr lang="nb-NO" kern="0" dirty="0"/>
              <a:t> </a:t>
            </a:r>
            <a:r>
              <a:rPr lang="nb-NO" kern="0" dirty="0" err="1"/>
              <a:t>Internet</a:t>
            </a:r>
            <a:endParaRPr lang="nb-NO" kern="0" dirty="0"/>
          </a:p>
        </p:txBody>
      </p:sp>
    </p:spTree>
    <p:extLst>
      <p:ext uri="{BB962C8B-B14F-4D97-AF65-F5344CB8AC3E}">
        <p14:creationId xmlns:p14="http://schemas.microsoft.com/office/powerpoint/2010/main" val="13638657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61127-A041-0FCA-1178-26C396D44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1112863-8DF7-A0B8-7C71-A8C7AC597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QUIC </a:t>
            </a:r>
            <a:r>
              <a:rPr lang="nb-NO" dirty="0" err="1"/>
              <a:t>protocol</a:t>
            </a:r>
            <a:r>
              <a:rPr lang="nb-NO" dirty="0"/>
              <a:t> header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4E32A-92D2-2919-0989-0012A29A9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655" y="935421"/>
            <a:ext cx="7304689" cy="4225158"/>
          </a:xfrm>
        </p:spPr>
        <p:txBody>
          <a:bodyPr/>
          <a:lstStyle/>
          <a:p>
            <a:pPr marL="0" indent="0">
              <a:buNone/>
            </a:pP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0                   1                   2                   3</a:t>
            </a:r>
          </a:p>
          <a:p>
            <a:pPr marL="0" indent="0">
              <a:buNone/>
            </a:pP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0 1 2 3 4 5 6 7 8 9 0 1 2 3 4 5 6 7 8 9 0 1 2 3 4 5 6 7 8 9 0 1</a:t>
            </a:r>
          </a:p>
          <a:p>
            <a:pPr marL="0" indent="0">
              <a:buNone/>
            </a:pP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+-+-+-+-+-+-+-+-+-+-+-+-+-+-+-+-+-+-+-+-+-+-+-+-+-+-+-+-+-+-+-+-+</a:t>
            </a:r>
          </a:p>
          <a:p>
            <a:pPr marL="0" indent="0">
              <a:buNone/>
            </a:pP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|S|   </a:t>
            </a:r>
            <a:r>
              <a:rPr lang="nb-NO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Unused</a:t>
            </a: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|              Version                          |</a:t>
            </a:r>
          </a:p>
          <a:p>
            <a:pPr marL="0" indent="0">
              <a:buNone/>
            </a:pP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+-+-+-+-+-+-+-+-+-+-+-+-+-+-+-+-+-+-+-+-+-+-+-+-+-+-+-+-+-+-+-+-+</a:t>
            </a:r>
          </a:p>
          <a:p>
            <a:pPr marL="0" indent="0">
              <a:buNone/>
            </a:pP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|    Version    | </a:t>
            </a:r>
            <a:r>
              <a:rPr lang="nb-NO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DstCon</a:t>
            </a: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ID len |    </a:t>
            </a:r>
            <a:r>
              <a:rPr lang="nb-NO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Dest</a:t>
            </a: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Conn</a:t>
            </a: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ID 0-2040 bytes  |</a:t>
            </a:r>
          </a:p>
          <a:p>
            <a:pPr marL="0" indent="0">
              <a:buNone/>
            </a:pP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+-+-+-+-+-+-+-+-+-+-+-+-+-+-+-+-+-+-+-+-+-+-+-+-+-+-+-+-+-+-+-+-+</a:t>
            </a:r>
          </a:p>
          <a:p>
            <a:pPr marL="0" indent="0">
              <a:buNone/>
            </a:pP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...</a:t>
            </a:r>
          </a:p>
          <a:p>
            <a:pPr marL="0" indent="0">
              <a:buNone/>
            </a:pP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+-+-+-+-+-+-+-+-+-+-+-+-+-+-+-+-+-+-+-+-+-+-+-+-+-+-+-+-+-+-+-+-+</a:t>
            </a:r>
          </a:p>
          <a:p>
            <a:pPr marL="0" indent="0">
              <a:buNone/>
            </a:pP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| </a:t>
            </a:r>
            <a:r>
              <a:rPr lang="nb-NO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SrcCon</a:t>
            </a: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ID len | Sec </a:t>
            </a:r>
            <a:r>
              <a:rPr lang="nb-NO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Conn</a:t>
            </a: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ID 0-2040 bytes                      |</a:t>
            </a:r>
          </a:p>
          <a:p>
            <a:pPr marL="0" indent="0">
              <a:buNone/>
            </a:pP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+-+-+-+-+-+-+-+-+-+-+-+-+-+-+-+-+-+-+-+-+-+-+-+-+-+-+-+-+-+-+-+-+</a:t>
            </a:r>
          </a:p>
          <a:p>
            <a:pPr marL="0" indent="0">
              <a:buNone/>
            </a:pP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...</a:t>
            </a:r>
          </a:p>
          <a:p>
            <a:pPr marL="0" indent="0">
              <a:buNone/>
            </a:pP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+-+-+-+-+-+-+-+-+-+-+-+-+-+-+-+-+-+-+-+-+-+-+-+-+-+-+-+-+-+-+-+-+</a:t>
            </a:r>
          </a:p>
          <a:p>
            <a:pPr marL="0" indent="0">
              <a:buNone/>
            </a:pP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|                           </a:t>
            </a:r>
            <a:r>
              <a:rPr lang="nb-NO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Payload</a:t>
            </a: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...</a:t>
            </a:r>
          </a:p>
          <a:p>
            <a:pPr marL="0" indent="0">
              <a:buNone/>
            </a:pPr>
            <a:r>
              <a:rPr lang="nb-NO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+-+-+-+-+-+-+-+-+-+-+-+-+-+-+-+-+-+-+-+-+-+-+-+-+-+-+-+-+-+-+-+-+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21E53A-2E63-AA76-32C4-6B3E6C7B9EC9}"/>
              </a:ext>
            </a:extLst>
          </p:cNvPr>
          <p:cNvSpPr txBox="1"/>
          <p:nvPr/>
        </p:nvSpPr>
        <p:spPr>
          <a:xfrm>
            <a:off x="589178" y="5160579"/>
            <a:ext cx="7965642" cy="9233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nb-NO" dirty="0" err="1">
                <a:latin typeface="Eurostile"/>
                <a:cs typeface="Eurostile"/>
              </a:rPr>
              <a:t>Very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long</a:t>
            </a:r>
            <a:r>
              <a:rPr lang="nb-NO" dirty="0">
                <a:latin typeface="Eurostile"/>
                <a:cs typeface="Eurostile"/>
              </a:rPr>
              <a:t> and </a:t>
            </a:r>
            <a:r>
              <a:rPr lang="nb-NO" dirty="0" err="1">
                <a:latin typeface="Eurostile"/>
                <a:cs typeface="Eurostile"/>
              </a:rPr>
              <a:t>very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flexible</a:t>
            </a:r>
            <a:r>
              <a:rPr lang="nb-NO" dirty="0">
                <a:latin typeface="Eurostile"/>
                <a:cs typeface="Eurostile"/>
              </a:rPr>
              <a:t> header</a:t>
            </a:r>
          </a:p>
          <a:p>
            <a:r>
              <a:rPr lang="nb-NO" dirty="0">
                <a:latin typeface="Eurostile"/>
                <a:cs typeface="Eurostile"/>
              </a:rPr>
              <a:t>It is an </a:t>
            </a:r>
            <a:r>
              <a:rPr lang="nb-NO" dirty="0" err="1">
                <a:latin typeface="Eurostile"/>
                <a:cs typeface="Eurostile"/>
              </a:rPr>
              <a:t>application-layer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protocol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specifically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targeting</a:t>
            </a:r>
            <a:r>
              <a:rPr lang="nb-NO" dirty="0">
                <a:latin typeface="Eurostile"/>
                <a:cs typeface="Eurostile"/>
              </a:rPr>
              <a:t> Chrome and Google servers</a:t>
            </a:r>
          </a:p>
          <a:p>
            <a:r>
              <a:rPr lang="nb-NO" dirty="0">
                <a:latin typeface="Eurostile"/>
                <a:cs typeface="Eurostile"/>
              </a:rPr>
              <a:t>It </a:t>
            </a:r>
            <a:r>
              <a:rPr lang="nb-NO" dirty="0" err="1">
                <a:latin typeface="Eurostile"/>
                <a:cs typeface="Eurostile"/>
              </a:rPr>
              <a:t>can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change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every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day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on</a:t>
            </a:r>
            <a:r>
              <a:rPr lang="nb-NO" dirty="0">
                <a:latin typeface="Eurostile"/>
                <a:cs typeface="Eurostile"/>
              </a:rPr>
              <a:t> </a:t>
            </a:r>
            <a:r>
              <a:rPr lang="nb-NO" dirty="0" err="1">
                <a:latin typeface="Eurostile"/>
                <a:cs typeface="Eurostile"/>
              </a:rPr>
              <a:t>both</a:t>
            </a:r>
            <a:r>
              <a:rPr lang="nb-NO" dirty="0">
                <a:latin typeface="Eurostile"/>
                <a:cs typeface="Eurostile"/>
              </a:rPr>
              <a:t> sides</a:t>
            </a:r>
          </a:p>
        </p:txBody>
      </p:sp>
    </p:spTree>
    <p:extLst>
      <p:ext uri="{BB962C8B-B14F-4D97-AF65-F5344CB8AC3E}">
        <p14:creationId xmlns:p14="http://schemas.microsoft.com/office/powerpoint/2010/main" val="25765108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9A598-583D-09D5-3044-E7B6CDC45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QUIC’s</a:t>
            </a:r>
            <a:r>
              <a:rPr lang="nb-NO" dirty="0"/>
              <a:t> </a:t>
            </a:r>
            <a:r>
              <a:rPr lang="nb-NO" dirty="0" err="1"/>
              <a:t>congestion</a:t>
            </a:r>
            <a:r>
              <a:rPr lang="nb-NO" dirty="0"/>
              <a:t> </a:t>
            </a:r>
            <a:r>
              <a:rPr lang="nb-NO" dirty="0" err="1"/>
              <a:t>control</a:t>
            </a:r>
            <a:r>
              <a:rPr lang="nb-NO" dirty="0"/>
              <a:t>: BBR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53AEA-1347-7839-AC39-3E9257D22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Searching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ideal </a:t>
            </a:r>
            <a:r>
              <a:rPr lang="nb-NO" dirty="0" err="1"/>
              <a:t>bandwidth</a:t>
            </a:r>
            <a:endParaRPr lang="nb-NO" dirty="0"/>
          </a:p>
        </p:txBody>
      </p:sp>
      <p:pic>
        <p:nvPicPr>
          <p:cNvPr id="5" name="Picture 4" descr="A diagram of an inflatable bar&#10;&#10;Description automatically generated with medium confidence">
            <a:extLst>
              <a:ext uri="{FF2B5EF4-FFF2-40B4-BE49-F238E27FC236}">
                <a16:creationId xmlns:a16="http://schemas.microsoft.com/office/drawing/2014/main" id="{C67A61CE-7E4D-2955-5F76-BC1375C98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435" y="1738367"/>
            <a:ext cx="7406197" cy="42528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7464A5C-23E0-F092-7E71-5E682D710263}"/>
              </a:ext>
            </a:extLst>
          </p:cNvPr>
          <p:cNvSpPr txBox="1"/>
          <p:nvPr/>
        </p:nvSpPr>
        <p:spPr>
          <a:xfrm>
            <a:off x="3592521" y="3690937"/>
            <a:ext cx="4076757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nb-NO" sz="2000" b="1" dirty="0" err="1">
                <a:latin typeface="Eurostile"/>
                <a:cs typeface="Eurostile"/>
              </a:rPr>
              <a:t>Assume</a:t>
            </a:r>
            <a:r>
              <a:rPr lang="nb-NO" sz="2000" b="1" dirty="0">
                <a:latin typeface="Eurostile"/>
                <a:cs typeface="Eurostile"/>
              </a:rPr>
              <a:t> </a:t>
            </a:r>
            <a:r>
              <a:rPr lang="nb-NO" sz="2000" b="1" dirty="0" err="1">
                <a:latin typeface="Eurostile"/>
                <a:cs typeface="Eurostile"/>
              </a:rPr>
              <a:t>that</a:t>
            </a:r>
            <a:r>
              <a:rPr lang="nb-NO" sz="2000" b="1" dirty="0">
                <a:latin typeface="Eurostile"/>
                <a:cs typeface="Eurostile"/>
              </a:rPr>
              <a:t> </a:t>
            </a:r>
            <a:r>
              <a:rPr lang="nb-NO" sz="2000" b="1" dirty="0" err="1">
                <a:latin typeface="Eurostile"/>
                <a:cs typeface="Eurostile"/>
              </a:rPr>
              <a:t>there</a:t>
            </a:r>
            <a:r>
              <a:rPr lang="nb-NO" sz="2000" b="1" dirty="0">
                <a:latin typeface="Eurostile"/>
                <a:cs typeface="Eurostile"/>
              </a:rPr>
              <a:t> is </a:t>
            </a:r>
            <a:r>
              <a:rPr lang="nb-NO" sz="2000" b="1" dirty="0" err="1">
                <a:latin typeface="Eurostile"/>
                <a:cs typeface="Eurostile"/>
              </a:rPr>
              <a:t>no</a:t>
            </a:r>
            <a:r>
              <a:rPr lang="nb-NO" sz="2000" b="1" dirty="0">
                <a:latin typeface="Eurostile"/>
                <a:cs typeface="Eurostile"/>
              </a:rPr>
              <a:t> </a:t>
            </a:r>
            <a:r>
              <a:rPr lang="nb-NO" sz="2000" b="1" dirty="0" err="1">
                <a:latin typeface="Eurostile"/>
                <a:cs typeface="Eurostile"/>
              </a:rPr>
              <a:t>competion</a:t>
            </a:r>
            <a:endParaRPr lang="nb-NO" sz="2000" b="1" dirty="0">
              <a:latin typeface="Eurostile"/>
              <a:cs typeface="Eurostile"/>
            </a:endParaRPr>
          </a:p>
          <a:p>
            <a:r>
              <a:rPr lang="nb-NO" sz="2000" b="1" dirty="0">
                <a:latin typeface="Eurostile"/>
                <a:cs typeface="Eurostile"/>
              </a:rPr>
              <a:t>(</a:t>
            </a:r>
            <a:r>
              <a:rPr lang="nb-NO" sz="2000" b="1" dirty="0" err="1">
                <a:latin typeface="Eurostile"/>
                <a:cs typeface="Eurostile"/>
              </a:rPr>
              <a:t>ignore</a:t>
            </a:r>
            <a:r>
              <a:rPr lang="nb-NO" sz="2000" b="1" dirty="0">
                <a:latin typeface="Eurostile"/>
                <a:cs typeface="Eurostile"/>
              </a:rPr>
              <a:t> </a:t>
            </a:r>
            <a:r>
              <a:rPr lang="nb-NO" sz="2000" b="1" dirty="0" err="1">
                <a:latin typeface="Eurostile"/>
                <a:cs typeface="Eurostile"/>
              </a:rPr>
              <a:t>the</a:t>
            </a:r>
            <a:r>
              <a:rPr lang="nb-NO" sz="2000" b="1" dirty="0">
                <a:latin typeface="Eurostile"/>
                <a:cs typeface="Eurostile"/>
              </a:rPr>
              <a:t> </a:t>
            </a:r>
            <a:r>
              <a:rPr lang="nb-NO" sz="2000" b="1" dirty="0" err="1">
                <a:latin typeface="Eurostile"/>
                <a:cs typeface="Eurostile"/>
              </a:rPr>
              <a:t>competition</a:t>
            </a:r>
            <a:r>
              <a:rPr lang="nb-NO" sz="2000" b="1" dirty="0">
                <a:latin typeface="Eurostile"/>
                <a:cs typeface="Eurostile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518057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E1E42-91A7-EAFB-5533-EA66EA132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8FB50-6CD2-B110-F0F2-ED5413E92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QUIC’s</a:t>
            </a:r>
            <a:r>
              <a:rPr lang="nb-NO" dirty="0"/>
              <a:t> </a:t>
            </a:r>
            <a:r>
              <a:rPr lang="nb-NO" dirty="0" err="1"/>
              <a:t>congestion</a:t>
            </a:r>
            <a:r>
              <a:rPr lang="nb-NO" dirty="0"/>
              <a:t> </a:t>
            </a:r>
            <a:r>
              <a:rPr lang="nb-NO" dirty="0" err="1"/>
              <a:t>control</a:t>
            </a:r>
            <a:r>
              <a:rPr lang="nb-NO" dirty="0"/>
              <a:t>: BBR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97F64-A2A3-0E34-8619-7D9053947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Searching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ideal </a:t>
            </a:r>
            <a:r>
              <a:rPr lang="nb-NO" dirty="0" err="1"/>
              <a:t>bandwidth</a:t>
            </a:r>
            <a:endParaRPr lang="nb-NO" dirty="0"/>
          </a:p>
        </p:txBody>
      </p:sp>
      <p:pic>
        <p:nvPicPr>
          <p:cNvPr id="7" name="Picture 6" descr="A diagram of a line&#10;&#10;Description automatically generated">
            <a:extLst>
              <a:ext uri="{FF2B5EF4-FFF2-40B4-BE49-F238E27FC236}">
                <a16:creationId xmlns:a16="http://schemas.microsoft.com/office/drawing/2014/main" id="{760EDF4D-D74E-E8EB-19AB-49B9F0392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553" y="1739188"/>
            <a:ext cx="7587227" cy="43568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4C1D16-0BBC-5909-0661-9FD889A02240}"/>
              </a:ext>
            </a:extLst>
          </p:cNvPr>
          <p:cNvSpPr txBox="1"/>
          <p:nvPr/>
        </p:nvSpPr>
        <p:spPr>
          <a:xfrm>
            <a:off x="3693098" y="4120055"/>
            <a:ext cx="4479111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nb-NO" sz="2000" b="1" dirty="0" err="1">
                <a:latin typeface="Eurostile"/>
                <a:cs typeface="Eurostile"/>
              </a:rPr>
              <a:t>Exponential</a:t>
            </a:r>
            <a:r>
              <a:rPr lang="nb-NO" sz="2000" b="1" dirty="0">
                <a:latin typeface="Eurostile"/>
                <a:cs typeface="Eurostile"/>
              </a:rPr>
              <a:t> </a:t>
            </a:r>
            <a:r>
              <a:rPr lang="nb-NO" sz="2000" b="1" dirty="0" err="1">
                <a:latin typeface="Eurostile"/>
                <a:cs typeface="Eurostile"/>
              </a:rPr>
              <a:t>search</a:t>
            </a:r>
            <a:r>
              <a:rPr lang="nb-NO" sz="2000" b="1" dirty="0">
                <a:latin typeface="Eurostile"/>
                <a:cs typeface="Eurostile"/>
              </a:rPr>
              <a:t> for </a:t>
            </a:r>
            <a:r>
              <a:rPr lang="nb-NO" sz="2000" b="1" dirty="0" err="1">
                <a:latin typeface="Eurostile"/>
                <a:cs typeface="Eurostile"/>
              </a:rPr>
              <a:t>good</a:t>
            </a:r>
            <a:r>
              <a:rPr lang="nb-NO" sz="2000" b="1" dirty="0">
                <a:latin typeface="Eurostile"/>
                <a:cs typeface="Eurostile"/>
              </a:rPr>
              <a:t> </a:t>
            </a:r>
            <a:r>
              <a:rPr lang="nb-NO" sz="2000" b="1" dirty="0" err="1">
                <a:latin typeface="Eurostile"/>
                <a:cs typeface="Eurostile"/>
              </a:rPr>
              <a:t>bandwidth</a:t>
            </a:r>
            <a:endParaRPr lang="nb-NO" sz="2000" b="1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8507448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050AB-5A8F-829E-45C3-3A6811FE1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DD5B3-DC06-8DBF-680C-0653DAB78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QUIC’s</a:t>
            </a:r>
            <a:r>
              <a:rPr lang="nb-NO" dirty="0"/>
              <a:t> </a:t>
            </a:r>
            <a:r>
              <a:rPr lang="nb-NO" dirty="0" err="1"/>
              <a:t>congestion</a:t>
            </a:r>
            <a:r>
              <a:rPr lang="nb-NO" dirty="0"/>
              <a:t> </a:t>
            </a:r>
            <a:r>
              <a:rPr lang="nb-NO" dirty="0" err="1"/>
              <a:t>control</a:t>
            </a:r>
            <a:r>
              <a:rPr lang="nb-NO" dirty="0"/>
              <a:t>: BBR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801BF-FC2F-F4FE-B4C1-2C2C2EC74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Searching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ideal </a:t>
            </a:r>
            <a:r>
              <a:rPr lang="nb-NO" dirty="0" err="1"/>
              <a:t>bandwidth</a:t>
            </a:r>
            <a:endParaRPr lang="nb-NO" dirty="0"/>
          </a:p>
        </p:txBody>
      </p:sp>
      <p:pic>
        <p:nvPicPr>
          <p:cNvPr id="9" name="Picture 8" descr="A diagram of an inflatable arrow&#10;&#10;Description automatically generated">
            <a:extLst>
              <a:ext uri="{FF2B5EF4-FFF2-40B4-BE49-F238E27FC236}">
                <a16:creationId xmlns:a16="http://schemas.microsoft.com/office/drawing/2014/main" id="{DD0C4791-41C1-4423-60D3-559FB8421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16" y="1800608"/>
            <a:ext cx="7681606" cy="44110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FF070A-C7EE-AE63-DF6F-F8940C2165E3}"/>
              </a:ext>
            </a:extLst>
          </p:cNvPr>
          <p:cNvSpPr txBox="1"/>
          <p:nvPr/>
        </p:nvSpPr>
        <p:spPr>
          <a:xfrm>
            <a:off x="3693098" y="4120055"/>
            <a:ext cx="5153975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nb-NO" sz="2000" b="1" dirty="0" err="1">
                <a:latin typeface="Eurostile"/>
                <a:cs typeface="Eurostile"/>
              </a:rPr>
              <a:t>Drain</a:t>
            </a:r>
            <a:r>
              <a:rPr lang="nb-NO" sz="2000" b="1" dirty="0">
                <a:latin typeface="Eurostile"/>
                <a:cs typeface="Eurostile"/>
              </a:rPr>
              <a:t> </a:t>
            </a:r>
            <a:r>
              <a:rPr lang="nb-NO" sz="2000" b="1" dirty="0" err="1">
                <a:latin typeface="Eurostile"/>
                <a:cs typeface="Eurostile"/>
              </a:rPr>
              <a:t>excessive</a:t>
            </a:r>
            <a:r>
              <a:rPr lang="nb-NO" sz="2000" b="1" dirty="0">
                <a:latin typeface="Eurostile"/>
                <a:cs typeface="Eurostile"/>
              </a:rPr>
              <a:t> </a:t>
            </a:r>
            <a:r>
              <a:rPr lang="nb-NO" sz="2000" b="1" dirty="0" err="1">
                <a:latin typeface="Eurostile"/>
                <a:cs typeface="Eurostile"/>
              </a:rPr>
              <a:t>queue</a:t>
            </a:r>
            <a:r>
              <a:rPr lang="nb-NO" sz="2000" b="1" dirty="0">
                <a:latin typeface="Eurostile"/>
                <a:cs typeface="Eurostile"/>
              </a:rPr>
              <a:t> </a:t>
            </a:r>
            <a:r>
              <a:rPr lang="nb-NO" sz="2000" b="1" dirty="0" err="1">
                <a:latin typeface="Eurostile"/>
                <a:cs typeface="Eurostile"/>
              </a:rPr>
              <a:t>created</a:t>
            </a:r>
            <a:r>
              <a:rPr lang="nb-NO" sz="2000" b="1" dirty="0">
                <a:latin typeface="Eurostile"/>
                <a:cs typeface="Eurostile"/>
              </a:rPr>
              <a:t> during </a:t>
            </a:r>
            <a:r>
              <a:rPr lang="nb-NO" sz="2000" b="1" dirty="0" err="1">
                <a:latin typeface="Eurostile"/>
                <a:cs typeface="Eurostile"/>
              </a:rPr>
              <a:t>search</a:t>
            </a:r>
            <a:endParaRPr lang="nb-NO" sz="2000" b="1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499685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C2C5E-4F38-C972-CE8A-938A2A6A4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9739B-649A-CB59-3391-EC96795E1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QUIC’s</a:t>
            </a:r>
            <a:r>
              <a:rPr lang="nb-NO" dirty="0"/>
              <a:t> </a:t>
            </a:r>
            <a:r>
              <a:rPr lang="nb-NO" dirty="0" err="1"/>
              <a:t>congestion</a:t>
            </a:r>
            <a:r>
              <a:rPr lang="nb-NO" dirty="0"/>
              <a:t> </a:t>
            </a:r>
            <a:r>
              <a:rPr lang="nb-NO" dirty="0" err="1"/>
              <a:t>control</a:t>
            </a:r>
            <a:r>
              <a:rPr lang="nb-NO" dirty="0"/>
              <a:t>: BBR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2DDC9-7082-9F40-1F94-7FF045E21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Searching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ideal </a:t>
            </a:r>
            <a:r>
              <a:rPr lang="nb-NO" dirty="0" err="1"/>
              <a:t>bandwidth</a:t>
            </a:r>
            <a:endParaRPr lang="nb-NO" dirty="0"/>
          </a:p>
        </p:txBody>
      </p:sp>
      <p:pic>
        <p:nvPicPr>
          <p:cNvPr id="6" name="Picture 5" descr="A diagram of an inflatable arrow&#10;&#10;Description automatically generated">
            <a:extLst>
              <a:ext uri="{FF2B5EF4-FFF2-40B4-BE49-F238E27FC236}">
                <a16:creationId xmlns:a16="http://schemas.microsoft.com/office/drawing/2014/main" id="{EF40B83D-F385-2BE6-CBCA-E8F813ACB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70" y="1780409"/>
            <a:ext cx="7332982" cy="42108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957763-95BE-E6A2-8A76-2450C4BA4663}"/>
              </a:ext>
            </a:extLst>
          </p:cNvPr>
          <p:cNvSpPr txBox="1"/>
          <p:nvPr/>
        </p:nvSpPr>
        <p:spPr>
          <a:xfrm>
            <a:off x="3167581" y="4067503"/>
            <a:ext cx="5404043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nb-NO" sz="2000" b="1" dirty="0">
                <a:latin typeface="Eurostile"/>
                <a:cs typeface="Eurostile"/>
              </a:rPr>
              <a:t>Loop: </a:t>
            </a:r>
            <a:r>
              <a:rPr lang="nb-NO" sz="2000" b="1" dirty="0" err="1">
                <a:latin typeface="Eurostile"/>
                <a:cs typeface="Eurostile"/>
              </a:rPr>
              <a:t>explore</a:t>
            </a:r>
            <a:r>
              <a:rPr lang="nb-NO" sz="2000" b="1" dirty="0">
                <a:latin typeface="Eurostile"/>
                <a:cs typeface="Eurostile"/>
              </a:rPr>
              <a:t> </a:t>
            </a:r>
            <a:r>
              <a:rPr lang="nb-NO" sz="2000" b="1" dirty="0" err="1">
                <a:latin typeface="Eurostile"/>
                <a:cs typeface="Eurostile"/>
              </a:rPr>
              <a:t>if</a:t>
            </a:r>
            <a:r>
              <a:rPr lang="nb-NO" sz="2000" b="1" dirty="0">
                <a:latin typeface="Eurostile"/>
                <a:cs typeface="Eurostile"/>
              </a:rPr>
              <a:t> more BW </a:t>
            </a:r>
            <a:r>
              <a:rPr lang="nb-NO" sz="2000" b="1" dirty="0" err="1">
                <a:latin typeface="Eurostile"/>
                <a:cs typeface="Eurostile"/>
              </a:rPr>
              <a:t>available</a:t>
            </a:r>
            <a:r>
              <a:rPr lang="nb-NO" sz="2000" b="1" dirty="0">
                <a:latin typeface="Eurostile"/>
                <a:cs typeface="Eurostile"/>
              </a:rPr>
              <a:t>, </a:t>
            </a:r>
            <a:r>
              <a:rPr lang="nb-NO" sz="2000" b="1" dirty="0" err="1">
                <a:latin typeface="Eurostile"/>
                <a:cs typeface="Eurostile"/>
              </a:rPr>
              <a:t>drain</a:t>
            </a:r>
            <a:r>
              <a:rPr lang="nb-NO" sz="2000" b="1" dirty="0">
                <a:latin typeface="Eurostile"/>
                <a:cs typeface="Eurostile"/>
              </a:rPr>
              <a:t> </a:t>
            </a:r>
            <a:r>
              <a:rPr lang="nb-NO" sz="2000" b="1" dirty="0" err="1">
                <a:latin typeface="Eurostile"/>
                <a:cs typeface="Eurostile"/>
              </a:rPr>
              <a:t>queue</a:t>
            </a:r>
            <a:endParaRPr lang="nb-NO" sz="2000" b="1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205165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D8971-9000-61CE-5A66-98985331D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8AB27-636E-A7D1-71AE-9F1DA5929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QUIC’s</a:t>
            </a:r>
            <a:r>
              <a:rPr lang="nb-NO" dirty="0"/>
              <a:t> </a:t>
            </a:r>
            <a:r>
              <a:rPr lang="nb-NO" dirty="0" err="1"/>
              <a:t>congestion</a:t>
            </a:r>
            <a:r>
              <a:rPr lang="nb-NO" dirty="0"/>
              <a:t> </a:t>
            </a:r>
            <a:r>
              <a:rPr lang="nb-NO" dirty="0" err="1"/>
              <a:t>control</a:t>
            </a:r>
            <a:r>
              <a:rPr lang="nb-NO" dirty="0"/>
              <a:t>: BBR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091F7-8E59-2DDC-5CE1-AE723AD7B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Searching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ideal </a:t>
            </a:r>
            <a:r>
              <a:rPr lang="nb-NO" dirty="0" err="1"/>
              <a:t>bandwidth</a:t>
            </a:r>
            <a:endParaRPr lang="nb-NO" dirty="0"/>
          </a:p>
        </p:txBody>
      </p:sp>
      <p:pic>
        <p:nvPicPr>
          <p:cNvPr id="10" name="Picture 9" descr="A diagram of an inflatable plane&#10;&#10;Description automatically generated">
            <a:extLst>
              <a:ext uri="{FF2B5EF4-FFF2-40B4-BE49-F238E27FC236}">
                <a16:creationId xmlns:a16="http://schemas.microsoft.com/office/drawing/2014/main" id="{5533D95B-FBCA-7647-449E-8E6CA074B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897" y="2229946"/>
            <a:ext cx="6866758" cy="38252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FFDA37-B8A5-C8C7-9E62-37E8046FE2E8}"/>
              </a:ext>
            </a:extLst>
          </p:cNvPr>
          <p:cNvSpPr txBox="1"/>
          <p:nvPr/>
        </p:nvSpPr>
        <p:spPr>
          <a:xfrm>
            <a:off x="4122936" y="2074920"/>
            <a:ext cx="3764172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nb-NO" sz="2000" b="1" dirty="0">
                <a:latin typeface="Eurostile"/>
                <a:cs typeface="Eurostile"/>
              </a:rPr>
              <a:t>Send </a:t>
            </a:r>
            <a:r>
              <a:rPr lang="nb-NO" sz="2000" b="1" dirty="0" err="1">
                <a:latin typeface="Eurostile"/>
                <a:cs typeface="Eurostile"/>
              </a:rPr>
              <a:t>really</a:t>
            </a:r>
            <a:r>
              <a:rPr lang="nb-NO" sz="2000" b="1" dirty="0">
                <a:latin typeface="Eurostile"/>
                <a:cs typeface="Eurostile"/>
              </a:rPr>
              <a:t> </a:t>
            </a:r>
            <a:r>
              <a:rPr lang="nb-NO" sz="2000" b="1" dirty="0" err="1">
                <a:latin typeface="Eurostile"/>
                <a:cs typeface="Eurostile"/>
              </a:rPr>
              <a:t>little</a:t>
            </a:r>
            <a:r>
              <a:rPr lang="nb-NO" sz="2000" b="1" dirty="0">
                <a:latin typeface="Eurostile"/>
                <a:cs typeface="Eurostile"/>
              </a:rPr>
              <a:t> for a </a:t>
            </a:r>
            <a:r>
              <a:rPr lang="nb-NO" sz="2000" b="1" dirty="0" err="1">
                <a:latin typeface="Eurostile"/>
                <a:cs typeface="Eurostile"/>
              </a:rPr>
              <a:t>short</a:t>
            </a:r>
            <a:r>
              <a:rPr lang="nb-NO" sz="2000" b="1" dirty="0">
                <a:latin typeface="Eurostile"/>
                <a:cs typeface="Eurostile"/>
              </a:rPr>
              <a:t> time</a:t>
            </a:r>
          </a:p>
          <a:p>
            <a:r>
              <a:rPr lang="nb-NO" sz="2000" b="1" dirty="0" err="1">
                <a:latin typeface="Eurostile"/>
                <a:cs typeface="Eurostile"/>
              </a:rPr>
              <a:t>Give</a:t>
            </a:r>
            <a:r>
              <a:rPr lang="nb-NO" sz="2000" b="1" dirty="0">
                <a:latin typeface="Eurostile"/>
                <a:cs typeface="Eurostile"/>
              </a:rPr>
              <a:t> </a:t>
            </a:r>
            <a:r>
              <a:rPr lang="nb-NO" sz="2000" b="1" dirty="0" err="1">
                <a:latin typeface="Eurostile"/>
                <a:cs typeface="Eurostile"/>
              </a:rPr>
              <a:t>other</a:t>
            </a:r>
            <a:r>
              <a:rPr lang="nb-NO" sz="2000" b="1" dirty="0">
                <a:latin typeface="Eurostile"/>
                <a:cs typeface="Eurostile"/>
              </a:rPr>
              <a:t> </a:t>
            </a:r>
            <a:r>
              <a:rPr lang="nb-NO" sz="2000" b="1" dirty="0" err="1">
                <a:latin typeface="Eurostile"/>
                <a:cs typeface="Eurostile"/>
              </a:rPr>
              <a:t>flows</a:t>
            </a:r>
            <a:r>
              <a:rPr lang="nb-NO" sz="2000" b="1" dirty="0">
                <a:latin typeface="Eurostile"/>
                <a:cs typeface="Eurostile"/>
              </a:rPr>
              <a:t> a </a:t>
            </a:r>
            <a:r>
              <a:rPr lang="nb-NO" sz="2000" b="1" dirty="0" err="1">
                <a:latin typeface="Eurostile"/>
                <a:cs typeface="Eurostile"/>
              </a:rPr>
              <a:t>chance</a:t>
            </a:r>
            <a:endParaRPr lang="nb-NO" sz="2000" b="1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497670370"/>
      </p:ext>
    </p:extLst>
  </p:cSld>
  <p:clrMapOvr>
    <a:masterClrMapping/>
  </p:clrMapOvr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8860</TotalTime>
  <Words>2158</Words>
  <Application>Microsoft Macintosh PowerPoint</Application>
  <PresentationFormat>On-screen Show (4:3)</PresentationFormat>
  <Paragraphs>469</Paragraphs>
  <Slides>37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Arial</vt:lpstr>
      <vt:lpstr>Calibri</vt:lpstr>
      <vt:lpstr>Cambria Math</vt:lpstr>
      <vt:lpstr>Comic Sans MS</vt:lpstr>
      <vt:lpstr>Courier New</vt:lpstr>
      <vt:lpstr>Eurostile</vt:lpstr>
      <vt:lpstr>Tahoma</vt:lpstr>
      <vt:lpstr>Times New Roman</vt:lpstr>
      <vt:lpstr>Wingdings</vt:lpstr>
      <vt:lpstr>1_paalh</vt:lpstr>
      <vt:lpstr>Equation</vt:lpstr>
      <vt:lpstr>Transport layer</vt:lpstr>
      <vt:lpstr>Congestion</vt:lpstr>
      <vt:lpstr>Reasons for congestion</vt:lpstr>
      <vt:lpstr>Reasons for congestion</vt:lpstr>
      <vt:lpstr>Reasons for congestion</vt:lpstr>
      <vt:lpstr>Reasons for congestion</vt:lpstr>
      <vt:lpstr>Reasons for congestion</vt:lpstr>
      <vt:lpstr>Conclusion</vt:lpstr>
      <vt:lpstr>Transport layer</vt:lpstr>
      <vt:lpstr>Global congestion collapse</vt:lpstr>
      <vt:lpstr>Internet congestion control: history</vt:lpstr>
      <vt:lpstr>TCP Congestion Control</vt:lpstr>
      <vt:lpstr>TCP Congestion Control Algorithms</vt:lpstr>
      <vt:lpstr>TCP Congestion Control</vt:lpstr>
      <vt:lpstr>TCP Congestion Control</vt:lpstr>
      <vt:lpstr>TCP Congestion Control</vt:lpstr>
      <vt:lpstr>TCP Congestion Control</vt:lpstr>
      <vt:lpstr>TCP Congestion Control</vt:lpstr>
      <vt:lpstr>TCP Fairness</vt:lpstr>
      <vt:lpstr>TCP Congestion Control</vt:lpstr>
      <vt:lpstr>CUBIC: a new shape</vt:lpstr>
      <vt:lpstr>TCP New Reno</vt:lpstr>
      <vt:lpstr>TCP CUBIC</vt:lpstr>
      <vt:lpstr>TCP CUBIC</vt:lpstr>
      <vt:lpstr>TCP CUBIC</vt:lpstr>
      <vt:lpstr>TCP CUBIC</vt:lpstr>
      <vt:lpstr>TCP CUBIC</vt:lpstr>
      <vt:lpstr>Transport above transport</vt:lpstr>
      <vt:lpstr>QUIC’s mission</vt:lpstr>
      <vt:lpstr>QUIC’s mission</vt:lpstr>
      <vt:lpstr>QUIC goals</vt:lpstr>
      <vt:lpstr>QUIC protocol header</vt:lpstr>
      <vt:lpstr>QUIC’s congestion control: BBR</vt:lpstr>
      <vt:lpstr>QUIC’s congestion control: BBR</vt:lpstr>
      <vt:lpstr>QUIC’s congestion control: BBR</vt:lpstr>
      <vt:lpstr>QUIC’s congestion control: BBR</vt:lpstr>
      <vt:lpstr>QUIC’s congestion control: BBR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1658</cp:revision>
  <cp:lastPrinted>2020-04-27T10:59:08Z</cp:lastPrinted>
  <dcterms:created xsi:type="dcterms:W3CDTF">2003-03-06T08:24:12Z</dcterms:created>
  <dcterms:modified xsi:type="dcterms:W3CDTF">2024-04-29T09:44:42Z</dcterms:modified>
  <cp:category/>
</cp:coreProperties>
</file>