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  <p:sldMasterId id="2147483723" r:id="rId5"/>
    <p:sldMasterId id="2147483738" r:id="rId6"/>
  </p:sldMasterIdLst>
  <p:notesMasterIdLst>
    <p:notesMasterId r:id="rId43"/>
  </p:notesMasterIdLst>
  <p:handoutMasterIdLst>
    <p:handoutMasterId r:id="rId44"/>
  </p:handoutMasterIdLst>
  <p:sldIdLst>
    <p:sldId id="498" r:id="rId7"/>
    <p:sldId id="256" r:id="rId8"/>
    <p:sldId id="499" r:id="rId9"/>
    <p:sldId id="258" r:id="rId10"/>
    <p:sldId id="497" r:id="rId11"/>
    <p:sldId id="478" r:id="rId12"/>
    <p:sldId id="445" r:id="rId13"/>
    <p:sldId id="451" r:id="rId14"/>
    <p:sldId id="488" r:id="rId15"/>
    <p:sldId id="456" r:id="rId16"/>
    <p:sldId id="489" r:id="rId17"/>
    <p:sldId id="467" r:id="rId18"/>
    <p:sldId id="468" r:id="rId19"/>
    <p:sldId id="487" r:id="rId20"/>
    <p:sldId id="442" r:id="rId21"/>
    <p:sldId id="455" r:id="rId22"/>
    <p:sldId id="490" r:id="rId23"/>
    <p:sldId id="491" r:id="rId24"/>
    <p:sldId id="464" r:id="rId25"/>
    <p:sldId id="454" r:id="rId26"/>
    <p:sldId id="446" r:id="rId27"/>
    <p:sldId id="481" r:id="rId28"/>
    <p:sldId id="482" r:id="rId29"/>
    <p:sldId id="480" r:id="rId30"/>
    <p:sldId id="465" r:id="rId31"/>
    <p:sldId id="449" r:id="rId32"/>
    <p:sldId id="493" r:id="rId33"/>
    <p:sldId id="492" r:id="rId34"/>
    <p:sldId id="496" r:id="rId35"/>
    <p:sldId id="447" r:id="rId36"/>
    <p:sldId id="484" r:id="rId37"/>
    <p:sldId id="494" r:id="rId38"/>
    <p:sldId id="483" r:id="rId39"/>
    <p:sldId id="436" r:id="rId40"/>
    <p:sldId id="495" r:id="rId41"/>
    <p:sldId id="485" r:id="rId42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10000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BB1B7C-2038-4704-A550-82CB879CCA3D}" v="42" dt="2025-01-29T17:12:24.067"/>
    <p1510:client id="{97265FC0-4699-4EBB-AB74-DB0BA6862E92}" v="877" dt="2025-01-30T09:11:36.3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60" d="100"/>
          <a:sy n="160" d="100"/>
        </p:scale>
        <p:origin x="26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2CC17-79A1-C432-ACD1-8C2135B59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574CC22-E274-33DE-BE04-ED57DE7A78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3B0D91-8DB8-4CC1-BDDA-3B8B172AF78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67362" name="Rectangle 2">
            <a:extLst>
              <a:ext uri="{FF2B5EF4-FFF2-40B4-BE49-F238E27FC236}">
                <a16:creationId xmlns:a16="http://schemas.microsoft.com/office/drawing/2014/main" id="{E5172BF1-978A-6445-BA03-3F7E62383A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63" name="Rectangle 3">
            <a:extLst>
              <a:ext uri="{FF2B5EF4-FFF2-40B4-BE49-F238E27FC236}">
                <a16:creationId xmlns:a16="http://schemas.microsoft.com/office/drawing/2014/main" id="{75B664B1-A4CB-3B16-1F13-02BFFFD995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 vs. program</a:t>
            </a:r>
          </a:p>
          <a:p>
            <a:r>
              <a:rPr lang="en-US" dirty="0"/>
              <a:t>- program often part of process</a:t>
            </a:r>
          </a:p>
          <a:p>
            <a:r>
              <a:rPr lang="en-US" dirty="0"/>
              <a:t>- program </a:t>
            </a:r>
            <a:r>
              <a:rPr lang="en-US"/>
              <a:t>can specify </a:t>
            </a:r>
            <a:r>
              <a:rPr lang="en-US" dirty="0"/>
              <a:t>the process to fork several processes</a:t>
            </a:r>
          </a:p>
        </p:txBody>
      </p:sp>
    </p:spTree>
    <p:extLst>
      <p:ext uri="{BB962C8B-B14F-4D97-AF65-F5344CB8AC3E}">
        <p14:creationId xmlns:p14="http://schemas.microsoft.com/office/powerpoint/2010/main" val="427711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CCF23D-328D-44E3-96D0-4059CDAEE29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221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F25E7-72D9-E966-A2EC-CC7D0EBB3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BA61B08-8B02-E7A0-0EE8-0DCB0EF0BB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A448E66-90B3-4A52-98FD-BF867C9FA90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69410" name="Rectangle 2">
            <a:extLst>
              <a:ext uri="{FF2B5EF4-FFF2-40B4-BE49-F238E27FC236}">
                <a16:creationId xmlns:a16="http://schemas.microsoft.com/office/drawing/2014/main" id="{F1AC0F4B-D4F4-64B9-526D-7C9374991D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>
            <a:extLst>
              <a:ext uri="{FF2B5EF4-FFF2-40B4-BE49-F238E27FC236}">
                <a16:creationId xmlns:a16="http://schemas.microsoft.com/office/drawing/2014/main" id="{0D543B87-A1E6-2581-6944-B56A576FC4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clone: unlike fork, the new process share parts of execution environment like memory, table of file descriptors and signals handlers. Main use for threads</a:t>
            </a:r>
          </a:p>
          <a:p>
            <a:endParaRPr lang="en-US" dirty="0"/>
          </a:p>
          <a:p>
            <a:r>
              <a:rPr lang="en-US" dirty="0" err="1"/>
              <a:t>vfork</a:t>
            </a:r>
            <a:r>
              <a:rPr lang="en-US" dirty="0"/>
              <a:t>: special case of clone, parent is suspended until child “exits” or calls “</a:t>
            </a:r>
            <a:r>
              <a:rPr lang="en-US" dirty="0" err="1"/>
              <a:t>execve</a:t>
            </a:r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340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FECADDB-1BE0-4B1F-B2BC-AE4EA052C6F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330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8475F4-75D1-4843-9A5B-5C283C2DFD8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87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50C3183-BE10-4082-9697-89712838F4E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8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 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difference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between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scheduler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and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dispatcher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is that 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scheduler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selects a process out of several processes to be executed while 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dispatcher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 allocates the CPU for the selected process by the </a:t>
            </a:r>
            <a:r>
              <a:rPr lang="en-GB" sz="1200" b="1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scheduler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Arial" pitchFamily="34" charset="0"/>
                <a:ea typeface="+mn-ea"/>
                <a:cs typeface="+mn-cs"/>
              </a:rPr>
              <a:t>.</a:t>
            </a:r>
            <a:endParaRPr lang="nb-NO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CCD99A5-C050-4B5B-AB5A-B43502D3255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7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207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3B0D91-8DB8-4CC1-BDDA-3B8B172AF78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2075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16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 vs. program</a:t>
            </a:r>
          </a:p>
          <a:p>
            <a:r>
              <a:rPr lang="en-US" dirty="0"/>
              <a:t>- program often part of process</a:t>
            </a:r>
          </a:p>
          <a:p>
            <a:r>
              <a:rPr lang="en-US" dirty="0"/>
              <a:t>- program </a:t>
            </a:r>
            <a:r>
              <a:rPr lang="en-US"/>
              <a:t>can specify </a:t>
            </a:r>
            <a:r>
              <a:rPr lang="en-US" dirty="0"/>
              <a:t>the process to fork several processes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50900" y="1708150"/>
            <a:ext cx="103632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1" name="Rectangle 19"/>
          <p:cNvSpPr>
            <a:spLocks noChangeArrowheads="1"/>
          </p:cNvSpPr>
          <p:nvPr userDrawn="1"/>
        </p:nvSpPr>
        <p:spPr bwMode="auto">
          <a:xfrm>
            <a:off x="228600" y="2155825"/>
            <a:ext cx="1862667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3" name="Rectangle 21"/>
          <p:cNvSpPr>
            <a:spLocks noChangeArrowheads="1"/>
          </p:cNvSpPr>
          <p:nvPr userDrawn="1"/>
        </p:nvSpPr>
        <p:spPr bwMode="gray">
          <a:xfrm>
            <a:off x="48684" y="3336925"/>
            <a:ext cx="11980333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094" name="Rectangle 22"/>
          <p:cNvSpPr>
            <a:spLocks noChangeArrowheads="1"/>
          </p:cNvSpPr>
          <p:nvPr userDrawn="1"/>
        </p:nvSpPr>
        <p:spPr bwMode="auto">
          <a:xfrm rot="-5400000">
            <a:off x="-409045" y="2570693"/>
            <a:ext cx="1685925" cy="122767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924542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9773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67681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47407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0790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79681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0173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3195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06983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03283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27000"/>
            <a:ext cx="3048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89408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8318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85" y="127001"/>
            <a:ext cx="11730567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866776"/>
            <a:ext cx="5994400" cy="2747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767138"/>
            <a:ext cx="5994400" cy="2747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75595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85" y="127001"/>
            <a:ext cx="11730567" cy="5619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1925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850900" y="1708150"/>
            <a:ext cx="103632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155825"/>
            <a:ext cx="1862667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228600" y="2155825"/>
            <a:ext cx="1862667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48684" y="3336925"/>
            <a:ext cx="11980333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48684" y="3336925"/>
            <a:ext cx="11980333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409045" y="2570693"/>
            <a:ext cx="1685925" cy="122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 sz="900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409045" y="2570693"/>
            <a:ext cx="1685925" cy="122767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</p:spTree>
    <p:extLst>
      <p:ext uri="{BB962C8B-B14F-4D97-AF65-F5344CB8AC3E}">
        <p14:creationId xmlns:p14="http://schemas.microsoft.com/office/powerpoint/2010/main" val="17869035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54040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92462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66776"/>
            <a:ext cx="5994400" cy="56483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220342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1894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05855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54382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549888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52342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87079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127000"/>
            <a:ext cx="3048000" cy="6388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127000"/>
            <a:ext cx="8940800" cy="6388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740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21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3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2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2" name="Rectangle 34"/>
          <p:cNvSpPr>
            <a:spLocks noChangeArrowheads="1"/>
          </p:cNvSpPr>
          <p:nvPr userDrawn="1"/>
        </p:nvSpPr>
        <p:spPr bwMode="auto">
          <a:xfrm>
            <a:off x="143933" y="131764"/>
            <a:ext cx="1238251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16985" y="127001"/>
            <a:ext cx="1173056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6"/>
            <a:ext cx="12192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687110" y="6654800"/>
            <a:ext cx="6817783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 userDrawn="1"/>
        </p:nvSpPr>
        <p:spPr bwMode="auto">
          <a:xfrm rot="-5400000">
            <a:off x="-99219" y="368036"/>
            <a:ext cx="731838" cy="8466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1"/>
          <a:stretch>
            <a:fillRect/>
          </a:stretch>
        </p:blipFill>
        <p:spPr bwMode="auto">
          <a:xfrm>
            <a:off x="21167" y="6572250"/>
            <a:ext cx="416709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414867" y="6588125"/>
            <a:ext cx="11762317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 userDrawn="1"/>
        </p:nvSpPr>
        <p:spPr bwMode="auto">
          <a:xfrm>
            <a:off x="328084" y="6630989"/>
            <a:ext cx="198966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dirty="0"/>
              <a:t>University of Oslo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3510E0-80A5-9D4B-8A82-20F6562D519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833" y="6681228"/>
            <a:ext cx="967963" cy="1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24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89" name="Line 41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88" name="Rectangle 40" hidden="1"/>
          <p:cNvSpPr>
            <a:spLocks noChangeArrowheads="1"/>
          </p:cNvSpPr>
          <p:nvPr/>
        </p:nvSpPr>
        <p:spPr bwMode="auto">
          <a:xfrm>
            <a:off x="143933" y="131764"/>
            <a:ext cx="1238251" cy="59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1">
                  <a:gsLst>
                    <a:gs pos="0">
                      <a:srgbClr val="FE7519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nb-NO" sz="900"/>
          </a:p>
        </p:txBody>
      </p:sp>
      <p:sp>
        <p:nvSpPr>
          <p:cNvPr id="514090" name="Line 42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82" name="Rectangle 34"/>
          <p:cNvSpPr>
            <a:spLocks noChangeArrowheads="1"/>
          </p:cNvSpPr>
          <p:nvPr/>
        </p:nvSpPr>
        <p:spPr bwMode="auto">
          <a:xfrm>
            <a:off x="143933" y="131764"/>
            <a:ext cx="1238251" cy="598487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91" name="Line 43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416985" y="127001"/>
            <a:ext cx="1173056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866776"/>
            <a:ext cx="1219200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2687110" y="6654800"/>
            <a:ext cx="6817783" cy="21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900" b="0" dirty="0">
                <a:latin typeface="Arial" pitchFamily="34" charset="0"/>
              </a:rPr>
              <a:t>IN2140,  Pål Halvorsen</a:t>
            </a:r>
          </a:p>
        </p:txBody>
      </p:sp>
      <p:sp>
        <p:nvSpPr>
          <p:cNvPr id="514093" name="Line 45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92" name="Rectangle 44" hidden="1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chemeClr val="bg2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94" name="Line 46"/>
          <p:cNvSpPr>
            <a:spLocks noChangeShapeType="1"/>
          </p:cNvSpPr>
          <p:nvPr/>
        </p:nvSpPr>
        <p:spPr bwMode="auto">
          <a:xfrm>
            <a:off x="0" y="0"/>
            <a:ext cx="6096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sp>
        <p:nvSpPr>
          <p:cNvPr id="514060" name="Rectangle 12"/>
          <p:cNvSpPr>
            <a:spLocks noChangeArrowheads="1"/>
          </p:cNvSpPr>
          <p:nvPr/>
        </p:nvSpPr>
        <p:spPr bwMode="gray">
          <a:xfrm>
            <a:off x="12701" y="638175"/>
            <a:ext cx="12164484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3" name="Rectangle 35"/>
          <p:cNvSpPr>
            <a:spLocks noChangeArrowheads="1"/>
          </p:cNvSpPr>
          <p:nvPr/>
        </p:nvSpPr>
        <p:spPr bwMode="auto">
          <a:xfrm rot="-5400000">
            <a:off x="-99219" y="368036"/>
            <a:ext cx="731838" cy="8466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rgbClr val="80808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 sz="900"/>
          </a:p>
        </p:txBody>
      </p:sp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167" y="6572250"/>
            <a:ext cx="373459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414867" y="6588125"/>
            <a:ext cx="11762317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328084" y="6630989"/>
            <a:ext cx="1989667" cy="22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2520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/>
              <a:t>University of Oslo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24635CA-047D-5148-A9D4-6E166A644EB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833" y="6681228"/>
            <a:ext cx="967963" cy="11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90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2pPr>
      <a:lvl3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3pPr>
      <a:lvl4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4pPr>
      <a:lvl5pPr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Tahoma" pitchFamily="34" charset="0"/>
        <a:buChar char="−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§"/>
        <a:defRPr sz="19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mp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mp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mp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mp"/><Relationship Id="rId2" Type="http://schemas.openxmlformats.org/officeDocument/2006/relationships/image" Target="../media/image40.tmp"/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wmf"/><Relationship Id="rId7" Type="http://schemas.openxmlformats.org/officeDocument/2006/relationships/image" Target="../media/image50.gif"/><Relationship Id="rId12" Type="http://schemas.openxmlformats.org/officeDocument/2006/relationships/image" Target="../media/image55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9.gif"/><Relationship Id="rId11" Type="http://schemas.openxmlformats.org/officeDocument/2006/relationships/image" Target="../media/image54.wmf"/><Relationship Id="rId5" Type="http://schemas.openxmlformats.org/officeDocument/2006/relationships/image" Target="../media/image48.wmf"/><Relationship Id="rId10" Type="http://schemas.openxmlformats.org/officeDocument/2006/relationships/image" Target="../media/image53.jpeg"/><Relationship Id="rId4" Type="http://schemas.openxmlformats.org/officeDocument/2006/relationships/image" Target="../media/image47.wmf"/><Relationship Id="rId9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mp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mp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tmp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0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Relationship Id="rId6" Type="http://schemas.microsoft.com/office/2007/relationships/hdphoto" Target="../media/hdphoto2.wdp"/><Relationship Id="rId5" Type="http://schemas.openxmlformats.org/officeDocument/2006/relationships/image" Target="../media/image61.png"/><Relationship Id="rId10" Type="http://schemas.openxmlformats.org/officeDocument/2006/relationships/image" Target="../media/image64.png"/><Relationship Id="rId4" Type="http://schemas.microsoft.com/office/2007/relationships/hdphoto" Target="../media/hdphoto1.wdp"/><Relationship Id="rId9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9.png"/><Relationship Id="rId5" Type="http://schemas.openxmlformats.org/officeDocument/2006/relationships/image" Target="../media/image28.gif"/><Relationship Id="rId4" Type="http://schemas.openxmlformats.org/officeDocument/2006/relationships/image" Target="../media/image27.w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9202BCB-246D-26DC-4B6C-F965CE6128B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406CE42-AEE4-2A53-E225-D8BF4D090E2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27BC73-4071-72C1-2915-623C305D4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Let’s warm up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D2704C-9059-1A15-6875-5012279ADBE5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3988152" cy="4817312"/>
          </a:xfrm>
        </p:spPr>
        <p:txBody>
          <a:bodyPr/>
          <a:lstStyle/>
          <a:p>
            <a:r>
              <a:rPr lang="en-GB"/>
              <a:t>What is printed?</a:t>
            </a:r>
          </a:p>
        </p:txBody>
      </p:sp>
      <p:pic>
        <p:nvPicPr>
          <p:cNvPr id="7" name="Picture 6" descr="A computer screen shot of a code&#10;&#10;Description automatically generated">
            <a:extLst>
              <a:ext uri="{FF2B5EF4-FFF2-40B4-BE49-F238E27FC236}">
                <a16:creationId xmlns:a16="http://schemas.microsoft.com/office/drawing/2014/main" id="{C8E58293-A273-10FA-9359-C2C06E3CB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751" y="1082726"/>
            <a:ext cx="6748006" cy="4639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2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8898BA5D-752B-9B47-CF04-5E903D6525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9" name="Content Placeholder 38">
            <a:extLst>
              <a:ext uri="{FF2B5EF4-FFF2-40B4-BE49-F238E27FC236}">
                <a16:creationId xmlns:a16="http://schemas.microsoft.com/office/drawing/2014/main" id="{45D8CAA9-F754-668D-21EA-FFBEBBCACB0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45710EE5-386A-2893-56DD-EBF809F341C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68570262-A91B-A837-3D20-357A2055A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7" name="Title 36">
            <a:extLst>
              <a:ext uri="{FF2B5EF4-FFF2-40B4-BE49-F238E27FC236}">
                <a16:creationId xmlns:a16="http://schemas.microsoft.com/office/drawing/2014/main" id="{89D779BF-138E-BF0D-471A-22574F31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From Theory to Practice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05E8ABF-C823-EED2-4456-D11B29854D8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GB"/>
              <a:t>IN2140</a:t>
            </a:r>
          </a:p>
          <a:p>
            <a:r>
              <a:rPr lang="en-GB"/>
              <a:t>Plenum 1</a:t>
            </a:r>
          </a:p>
        </p:txBody>
      </p:sp>
      <p:sp>
        <p:nvSpPr>
          <p:cNvPr id="38" name="Subtitle 37">
            <a:extLst>
              <a:ext uri="{FF2B5EF4-FFF2-40B4-BE49-F238E27FC236}">
                <a16:creationId xmlns:a16="http://schemas.microsoft.com/office/drawing/2014/main" id="{827F22D0-957C-62B2-AA4A-A18BD89133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Kristoffer Robin Stokke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AD02FB2F-DC2D-FA43-6942-CF700BAFBE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/>
              <a:t>Principal Software Engineer, PhD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382AB317-A037-4675-FEB1-FEB7D2AF55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/>
              <a:t>University of Oslo, Institute of Informatics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F85AFF-46F8-5CF1-080B-21AD9FAF9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23/1-2025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31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31ED-9AD2-D37E-4E37-E583D8D6A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40" name="Rectangle 4">
            <a:extLst>
              <a:ext uri="{FF2B5EF4-FFF2-40B4-BE49-F238E27FC236}">
                <a16:creationId xmlns:a16="http://schemas.microsoft.com/office/drawing/2014/main" id="{BA37511A-A7E0-9FD5-D4C9-E83EC6EA7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0" y="656959"/>
            <a:ext cx="9144000" cy="5648325"/>
          </a:xfrm>
        </p:spPr>
        <p:txBody>
          <a:bodyPr/>
          <a:lstStyle/>
          <a:p>
            <a:r>
              <a:rPr lang="en-US" sz="2400" dirty="0"/>
              <a:t>What is a process?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   The "execution" of a program is often called a process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Process table entry (process control block, PCB):</a:t>
            </a:r>
          </a:p>
        </p:txBody>
      </p:sp>
      <p:pic>
        <p:nvPicPr>
          <p:cNvPr id="1166338" name="Picture 2">
            <a:extLst>
              <a:ext uri="{FF2B5EF4-FFF2-40B4-BE49-F238E27FC236}">
                <a16:creationId xmlns:a16="http://schemas.microsoft.com/office/drawing/2014/main" id="{B715EBE9-3A36-8A1E-9F6F-F8E3D9255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7481" y="3861908"/>
            <a:ext cx="4880941" cy="272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6339" name="Rectangle 3">
            <a:extLst>
              <a:ext uri="{FF2B5EF4-FFF2-40B4-BE49-F238E27FC236}">
                <a16:creationId xmlns:a16="http://schemas.microsoft.com/office/drawing/2014/main" id="{42354478-FFB2-0127-9A27-250B9B4E70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</a:t>
            </a:r>
          </a:p>
        </p:txBody>
      </p:sp>
      <p:pic>
        <p:nvPicPr>
          <p:cNvPr id="1166341" name="Picture 5" descr="j0199284[1]">
            <a:extLst>
              <a:ext uri="{FF2B5EF4-FFF2-40B4-BE49-F238E27FC236}">
                <a16:creationId xmlns:a16="http://schemas.microsoft.com/office/drawing/2014/main" id="{AA1ED1A4-B017-9BA2-A191-5252B3BB3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3524" y="1773601"/>
            <a:ext cx="1116012" cy="101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66342" name="Picture 6" descr="j0356720[1]">
            <a:extLst>
              <a:ext uri="{FF2B5EF4-FFF2-40B4-BE49-F238E27FC236}">
                <a16:creationId xmlns:a16="http://schemas.microsoft.com/office/drawing/2014/main" id="{8CE154F7-765A-330A-1E7B-49E1835E674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6274" y="177360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E8A1EE8-758F-7850-E35F-657F9672BAEA}"/>
              </a:ext>
            </a:extLst>
          </p:cNvPr>
          <p:cNvGrpSpPr/>
          <p:nvPr/>
        </p:nvGrpSpPr>
        <p:grpSpPr>
          <a:xfrm>
            <a:off x="1921422" y="1597244"/>
            <a:ext cx="5457717" cy="1477328"/>
            <a:chOff x="1190456" y="1875181"/>
            <a:chExt cx="5457717" cy="147732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7FC93E-D446-ADDB-ECE7-34F1324E8795}"/>
                </a:ext>
              </a:extLst>
            </p:cNvPr>
            <p:cNvSpPr txBox="1"/>
            <p:nvPr/>
          </p:nvSpPr>
          <p:spPr>
            <a:xfrm>
              <a:off x="1190456" y="1875181"/>
              <a:ext cx="5457717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  <a:t>Process</a:t>
              </a: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endParaRPr lang="en-US" sz="1800" dirty="0">
                <a:solidFill>
                  <a:srgbClr val="000000"/>
                </a:solidFill>
                <a:latin typeface="Tahoma" pitchFamily="34" charset="0"/>
              </a:endParaRP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5E3D38-1E64-F88A-72C9-A1B78B1DF065}"/>
                </a:ext>
              </a:extLst>
            </p:cNvPr>
            <p:cNvSpPr txBox="1"/>
            <p:nvPr/>
          </p:nvSpPr>
          <p:spPr>
            <a:xfrm>
              <a:off x="1258940" y="2020956"/>
              <a:ext cx="2142443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  <a:t>Program</a:t>
              </a: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endParaRPr lang="en-US" sz="1800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A06C58A-4317-A233-2B27-AABBD42F0A47}"/>
              </a:ext>
            </a:extLst>
          </p:cNvPr>
          <p:cNvGrpSpPr/>
          <p:nvPr/>
        </p:nvGrpSpPr>
        <p:grpSpPr>
          <a:xfrm rot="20175205">
            <a:off x="7716414" y="1790111"/>
            <a:ext cx="2844237" cy="957718"/>
            <a:chOff x="6647183" y="1702701"/>
            <a:chExt cx="2496817" cy="78569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B7F006E-C029-92DB-E2C5-33EF1BDC1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6290" y="1702701"/>
              <a:ext cx="997710" cy="78569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C2C0593-9533-2A84-1BC8-0537FCC1F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7183" y="1771468"/>
              <a:ext cx="992397" cy="70248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911C8DD-5846-E749-06D1-A3F6B9AD3DBA}"/>
                </a:ext>
              </a:extLst>
            </p:cNvPr>
            <p:cNvSpPr txBox="1"/>
            <p:nvPr/>
          </p:nvSpPr>
          <p:spPr>
            <a:xfrm>
              <a:off x="7752364" y="2042551"/>
              <a:ext cx="387261" cy="277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Tahoma" pitchFamily="34" charset="0"/>
                </a:rPr>
                <a:t>vs.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38748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886F14-E348-A30C-C572-B5326DDF320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E2678-F6BE-D49F-7355-1169A9E86D2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A08CE80-7CEA-CD89-8C32-F190EFE79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“plenum” lectures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83BDBE0-EAEF-A5B0-A856-526D9A4DD792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In these lessons, we go from </a:t>
            </a:r>
            <a:r>
              <a:rPr lang="en-GB" b="1"/>
              <a:t>theory</a:t>
            </a:r>
            <a:r>
              <a:rPr lang="en-GB"/>
              <a:t> to </a:t>
            </a:r>
            <a:r>
              <a:rPr lang="en-GB" b="1"/>
              <a:t>practice</a:t>
            </a: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We don’t force you to learn C or to use Linux.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This is just a way to explain the theory that you learn.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There are many ways to learn theory, and you can choose whichever method you want.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Your job is to shape these lessons!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No menti today; please interrupt!! me or come to the podium in the break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What we’ll do today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Go through some topics from the Tuesday lecture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Meet an old friend</a:t>
            </a:r>
            <a:r>
              <a:rPr lang="en-GB">
                <a:sym typeface="Wingdings" panose="05000000000000000000" pitchFamily="2" charset="2"/>
              </a:rPr>
              <a:t></a:t>
            </a: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Simple C examples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Live coding!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2818F4-5C82-15B8-A656-8F459CB162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498" y="4948404"/>
            <a:ext cx="6173061" cy="6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46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09D8C37-5D10-3DD8-69EB-B9CCB1FC635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5E83E1-0B53-087F-E7E4-D4196D21D5B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A59FBF-0EC0-4626-46FD-69F87013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 I met with ifi-drift after last week’s lecture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CCE3D73-EE41-D157-B9DD-BE8DDB1CDCDB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787" y="1778874"/>
            <a:ext cx="8162528" cy="445032"/>
          </a:xfrm>
        </p:spPr>
      </p:pic>
      <p:pic>
        <p:nvPicPr>
          <p:cNvPr id="9" name="Picture 8" descr="A person with a beard&#10;&#10;Description automatically generated">
            <a:extLst>
              <a:ext uri="{FF2B5EF4-FFF2-40B4-BE49-F238E27FC236}">
                <a16:creationId xmlns:a16="http://schemas.microsoft.com/office/drawing/2014/main" id="{57BC7813-8B33-7EC6-C0A3-ACCF9E41A8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92" y="3334210"/>
            <a:ext cx="845697" cy="126755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EB0931-34F3-8E8D-F994-908BEE0186DC}"/>
              </a:ext>
            </a:extLst>
          </p:cNvPr>
          <p:cNvSpPr txBox="1"/>
          <p:nvPr/>
        </p:nvSpPr>
        <p:spPr>
          <a:xfrm>
            <a:off x="4175548" y="3184414"/>
            <a:ext cx="60682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/>
              <a:t>“There was an alarming number of sudo attempts on the login cluster during your lecture”</a:t>
            </a:r>
          </a:p>
        </p:txBody>
      </p:sp>
    </p:spTree>
    <p:extLst>
      <p:ext uri="{BB962C8B-B14F-4D97-AF65-F5344CB8AC3E}">
        <p14:creationId xmlns:p14="http://schemas.microsoft.com/office/powerpoint/2010/main" val="43302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FE75E03-E90E-74E1-1B42-C4E219996C7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23B128-DD7E-87E1-4CC5-658B31F6767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07DFA8-178E-646F-A637-E9F186660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Any questions or things you want me to go through?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B385DE-E845-185C-64B3-34958729A98C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Linux command line tools?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Pointers?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Stacks?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Other topics?</a:t>
            </a:r>
          </a:p>
        </p:txBody>
      </p:sp>
    </p:spTree>
    <p:extLst>
      <p:ext uri="{BB962C8B-B14F-4D97-AF65-F5344CB8AC3E}">
        <p14:creationId xmlns:p14="http://schemas.microsoft.com/office/powerpoint/2010/main" val="465185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74FD74F-259A-4FAB-2ED1-90853F2DB84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19FC3A-2C40-1BA1-DF5D-E19A45C4944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6625682-FA2D-5E90-04E9-C32E80E8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stack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0A2F7B-F4A8-259C-FDF1-14EDBDB957EE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Does it REALLY matter?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A78DCE8-84AB-AD6C-144B-4BD93555A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449" y="1492814"/>
            <a:ext cx="6038139" cy="434847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F58230-485A-C11C-E548-489E69EA76CA}"/>
              </a:ext>
            </a:extLst>
          </p:cNvPr>
          <p:cNvSpPr/>
          <p:nvPr/>
        </p:nvSpPr>
        <p:spPr bwMode="auto">
          <a:xfrm>
            <a:off x="7206495" y="3830249"/>
            <a:ext cx="4808593" cy="2334015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Weird call chain,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scope declarations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93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C84D2-7E99-59E8-B03D-793CE2A12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AB9AF5-28FE-9070-8DFF-AE128BC37BF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3D4124-136E-3D05-03D4-4A1E8E263DE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FA736F-3E5C-CFC7-316A-0C29C47B2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stack matters: Intrinsic Uses in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F030B3-369C-DF18-EF0B-9C8064D8B79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0839862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Function calls [x86_64, not true for ARM]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The caller of a function pushes the return address on the stack.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The function pops the return address off the stack when returning.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Function arguments and return values..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Can </a:t>
            </a:r>
            <a:r>
              <a:rPr lang="en-GB"/>
              <a:t>be put on the stack (can also be put in registers until we have no more registers)</a:t>
            </a:r>
            <a:endParaRPr lang="en-GB" b="1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function parameters and return value are copy-by-value</a:t>
            </a:r>
            <a:br>
              <a:rPr lang="en-GB"/>
            </a:b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Functions are implemented in </a:t>
            </a:r>
            <a:r>
              <a:rPr lang="en-GB" b="1"/>
              <a:t>scopes</a:t>
            </a:r>
            <a:r>
              <a:rPr lang="en-GB"/>
              <a:t> {}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Any variables in the </a:t>
            </a:r>
            <a:r>
              <a:rPr lang="en-GB" b="1"/>
              <a:t>scope</a:t>
            </a:r>
            <a:r>
              <a:rPr lang="en-GB"/>
              <a:t> are actually on the stack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53BA4E-B463-7543-F63F-045CC6842E8D}"/>
              </a:ext>
            </a:extLst>
          </p:cNvPr>
          <p:cNvSpPr txBox="1"/>
          <p:nvPr/>
        </p:nvSpPr>
        <p:spPr>
          <a:xfrm>
            <a:off x="8652216" y="957962"/>
            <a:ext cx="30437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void main(){</a:t>
            </a:r>
          </a:p>
          <a:p>
            <a:endParaRPr lang="en-GB" sz="1800"/>
          </a:p>
          <a:p>
            <a:endParaRPr lang="en-GB" sz="1800"/>
          </a:p>
          <a:p>
            <a:endParaRPr lang="en-GB" sz="1800"/>
          </a:p>
          <a:p>
            <a:r>
              <a:rPr lang="en-GB" sz="1800"/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8813F4-1FDA-74D7-FA22-5A6E7AFF5251}"/>
              </a:ext>
            </a:extLst>
          </p:cNvPr>
          <p:cNvSpPr/>
          <p:nvPr/>
        </p:nvSpPr>
        <p:spPr>
          <a:xfrm>
            <a:off x="8604738" y="1303607"/>
            <a:ext cx="3587262" cy="62025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/>
              <a:t>The </a:t>
            </a:r>
            <a:r>
              <a:rPr lang="en-GB" sz="1800" b="1"/>
              <a:t>scope</a:t>
            </a:r>
            <a:r>
              <a:rPr lang="en-GB" sz="1800"/>
              <a:t> is between the { and }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BA5C89B-36CC-0D79-2320-9806F54CF29D}"/>
              </a:ext>
            </a:extLst>
          </p:cNvPr>
          <p:cNvSpPr/>
          <p:nvPr/>
        </p:nvSpPr>
        <p:spPr bwMode="auto">
          <a:xfrm>
            <a:off x="7206495" y="4315012"/>
            <a:ext cx="4808593" cy="1849252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Variables on the stack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7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98BE176-ACD3-A9B9-A6B1-F32F2CBACBE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312FAB-0B68-6126-E260-0E5FFF96F43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82E74C4-B1EA-95AA-7A8D-E6A86C20A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Variable Allocation on the Stack</a:t>
            </a:r>
          </a:p>
        </p:txBody>
      </p:sp>
      <p:pic>
        <p:nvPicPr>
          <p:cNvPr id="7" name="Content Placeholder 6" descr="A computer screen with white text&#10;&#10;Description automatically generated">
            <a:extLst>
              <a:ext uri="{FF2B5EF4-FFF2-40B4-BE49-F238E27FC236}">
                <a16:creationId xmlns:a16="http://schemas.microsoft.com/office/drawing/2014/main" id="{FC2D894C-507F-CBCD-E6FB-8B70F481450B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00" y="2266788"/>
            <a:ext cx="6944694" cy="2324424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787FEAC-ADF8-3786-AB72-2B73A5F1EBA4}"/>
              </a:ext>
            </a:extLst>
          </p:cNvPr>
          <p:cNvSpPr/>
          <p:nvPr/>
        </p:nvSpPr>
        <p:spPr>
          <a:xfrm>
            <a:off x="8012191" y="1189360"/>
            <a:ext cx="3152442" cy="6905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%rsp is a register that points to the </a:t>
            </a:r>
            <a:r>
              <a:rPr lang="en-GB" sz="1600" b="1"/>
              <a:t>stack memory region</a:t>
            </a:r>
            <a:endParaRPr lang="en-GB" sz="16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0B5E427-1FA6-AD00-CE31-9E5BA26BA10D}"/>
              </a:ext>
            </a:extLst>
          </p:cNvPr>
          <p:cNvCxnSpPr/>
          <p:nvPr/>
        </p:nvCxnSpPr>
        <p:spPr>
          <a:xfrm flipH="1">
            <a:off x="7315200" y="1784039"/>
            <a:ext cx="1413164" cy="7417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E24290-FD3F-0179-2AFC-CD3EF14B6D08}"/>
              </a:ext>
            </a:extLst>
          </p:cNvPr>
          <p:cNvSpPr/>
          <p:nvPr/>
        </p:nvSpPr>
        <p:spPr>
          <a:xfrm>
            <a:off x="3611775" y="972534"/>
            <a:ext cx="3243028" cy="10528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Every function starts by </a:t>
            </a:r>
            <a:r>
              <a:rPr lang="en-GB" sz="1600" b="1"/>
              <a:t>subtracting from the stack pointer, </a:t>
            </a:r>
            <a:r>
              <a:rPr lang="en-GB" sz="1600"/>
              <a:t>to allocate space for the variables on the scope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5D81763-5E39-56AD-578E-C48ADAFF3B12}"/>
              </a:ext>
            </a:extLst>
          </p:cNvPr>
          <p:cNvCxnSpPr>
            <a:cxnSpLocks/>
          </p:cNvCxnSpPr>
          <p:nvPr/>
        </p:nvCxnSpPr>
        <p:spPr>
          <a:xfrm>
            <a:off x="6378420" y="1831998"/>
            <a:ext cx="252579" cy="6761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>
            <a:extLst>
              <a:ext uri="{FF2B5EF4-FFF2-40B4-BE49-F238E27FC236}">
                <a16:creationId xmlns:a16="http://schemas.microsoft.com/office/drawing/2014/main" id="{0A289A79-5AEB-BB1F-25B4-597155676336}"/>
              </a:ext>
            </a:extLst>
          </p:cNvPr>
          <p:cNvSpPr/>
          <p:nvPr/>
        </p:nvSpPr>
        <p:spPr>
          <a:xfrm>
            <a:off x="8257494" y="2858299"/>
            <a:ext cx="266249" cy="805695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AFE3398-AC45-DDC2-E1B2-6ADB34D239E2}"/>
              </a:ext>
            </a:extLst>
          </p:cNvPr>
          <p:cNvSpPr/>
          <p:nvPr/>
        </p:nvSpPr>
        <p:spPr>
          <a:xfrm>
            <a:off x="8679512" y="2915848"/>
            <a:ext cx="3152442" cy="69059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Our loop which initialises the array in the </a:t>
            </a:r>
            <a:r>
              <a:rPr lang="en-GB" sz="1600" b="1"/>
              <a:t>main() </a:t>
            </a:r>
            <a:r>
              <a:rPr lang="en-GB" sz="1600"/>
              <a:t>scope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6FF459C-F3E2-5A53-F669-C361C1476B81}"/>
              </a:ext>
            </a:extLst>
          </p:cNvPr>
          <p:cNvSpPr/>
          <p:nvPr/>
        </p:nvSpPr>
        <p:spPr>
          <a:xfrm>
            <a:off x="8337240" y="4191741"/>
            <a:ext cx="3422072" cy="11795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The stack pointer rsp is a pointer to the array on </a:t>
            </a:r>
            <a:r>
              <a:rPr lang="en-GB" sz="1600" b="1"/>
              <a:t>main() </a:t>
            </a:r>
            <a:r>
              <a:rPr lang="en-GB" sz="1600"/>
              <a:t>scope, which is here put on a register before we call </a:t>
            </a:r>
            <a:r>
              <a:rPr lang="en-GB" sz="1600" b="1"/>
              <a:t>sum_array()</a:t>
            </a:r>
            <a:endParaRPr lang="en-GB" sz="160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6C0BDA1-C239-2F7B-D704-A8F438500E64}"/>
              </a:ext>
            </a:extLst>
          </p:cNvPr>
          <p:cNvCxnSpPr>
            <a:cxnSpLocks/>
          </p:cNvCxnSpPr>
          <p:nvPr/>
        </p:nvCxnSpPr>
        <p:spPr>
          <a:xfrm flipH="1" flipV="1">
            <a:off x="7244862" y="3889875"/>
            <a:ext cx="1278881" cy="54488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C37C8-1043-3BE8-7E87-E4ED58F2B82A}"/>
              </a:ext>
            </a:extLst>
          </p:cNvPr>
          <p:cNvSpPr/>
          <p:nvPr/>
        </p:nvSpPr>
        <p:spPr>
          <a:xfrm>
            <a:off x="5428850" y="2423480"/>
            <a:ext cx="1950294" cy="26217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8D44894-17F9-83A9-6ECF-B1D0359464F7}"/>
              </a:ext>
            </a:extLst>
          </p:cNvPr>
          <p:cNvSpPr/>
          <p:nvPr/>
        </p:nvSpPr>
        <p:spPr>
          <a:xfrm>
            <a:off x="3338947" y="4825643"/>
            <a:ext cx="3902719" cy="117955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The point here is that, the larger we set the </a:t>
            </a:r>
            <a:r>
              <a:rPr lang="en-GB" sz="1600" b="1"/>
              <a:t>array </a:t>
            </a:r>
            <a:r>
              <a:rPr lang="en-GB" sz="1600"/>
              <a:t>on </a:t>
            </a:r>
            <a:r>
              <a:rPr lang="en-GB" sz="1600" b="1"/>
              <a:t>main() </a:t>
            </a:r>
            <a:r>
              <a:rPr lang="en-GB" sz="1600"/>
              <a:t>scope to be, the more space is subtracted here, allocating more space on the stack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4B86A1C-F2B1-785D-815C-B6A81C971CBB}"/>
              </a:ext>
            </a:extLst>
          </p:cNvPr>
          <p:cNvCxnSpPr>
            <a:cxnSpLocks/>
          </p:cNvCxnSpPr>
          <p:nvPr/>
        </p:nvCxnSpPr>
        <p:spPr>
          <a:xfrm flipV="1">
            <a:off x="5841291" y="2685650"/>
            <a:ext cx="303733" cy="21469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5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5" grpId="0" animBg="1"/>
      <p:bldP spid="16" grpId="0" animBg="1"/>
      <p:bldP spid="17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CBF44-08A8-3A34-D52C-7693A1C04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1B27F9-9CDB-AEE6-24FE-294C53ABCFF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8AF296-DFAA-E91B-5CFC-BF9C0123409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1FA5D9-40D1-44A7-7E83-EDC98A1FB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stack matters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8DDAAA-66AB-90D4-E428-A9F28A0E952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So whenever you create variables on the scope{}, you </a:t>
            </a:r>
            <a:r>
              <a:rPr lang="en-GB" b="1"/>
              <a:t>allocate</a:t>
            </a:r>
            <a:r>
              <a:rPr lang="en-GB"/>
              <a:t> data on the stack.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Data exists from then..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through any </a:t>
            </a:r>
            <a:r>
              <a:rPr lang="en-GB" b="1"/>
              <a:t>nested scopes..</a:t>
            </a: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all the way until you go </a:t>
            </a:r>
            <a:r>
              <a:rPr lang="en-GB" b="1"/>
              <a:t>out of the scope!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stack is therefore used for local, temporary variables only necessary under the current function.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I would say the stack is also important for </a:t>
            </a:r>
            <a:r>
              <a:rPr lang="en-GB" b="1"/>
              <a:t>recursive functions</a:t>
            </a:r>
            <a:r>
              <a:rPr lang="en-GB"/>
              <a:t>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It is very easy to allocate temporary data in this way.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818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4D96719-9204-D645-B41E-3942E7F4BAF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8C9775-ECF5-FB79-6FDE-4D0F0CCF9BE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F04626-CF5E-644D-6ADE-B51998137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This means the same in my mind, you will encounter both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F986C7-599E-5E37-343E-04BA4C3070C3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25762" y="1811341"/>
            <a:ext cx="11471910" cy="4817312"/>
          </a:xfrm>
        </p:spPr>
        <p:txBody>
          <a:bodyPr/>
          <a:lstStyle/>
          <a:p>
            <a:pPr algn="ctr"/>
            <a:r>
              <a:rPr lang="en-GB" sz="9600"/>
              <a:t>SCOPE = FRAME</a:t>
            </a:r>
          </a:p>
          <a:p>
            <a:pPr algn="ctr"/>
            <a:r>
              <a:rPr lang="en-GB" sz="9600"/>
              <a:t>(or STACK FRAME)</a:t>
            </a:r>
          </a:p>
        </p:txBody>
      </p:sp>
    </p:spTree>
    <p:extLst>
      <p:ext uri="{BB962C8B-B14F-4D97-AF65-F5344CB8AC3E}">
        <p14:creationId xmlns:p14="http://schemas.microsoft.com/office/powerpoint/2010/main" val="2632286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C66DC-45FD-9614-EB3C-860895EDC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57A9AFD-9B64-3A64-5986-981A0CD1583C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50C977-B887-BB25-097E-BD47F7BD73C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B0973AF-F304-8BDD-2CB3-0AD6FA6B8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3842361" cy="542658"/>
          </a:xfrm>
        </p:spPr>
        <p:txBody>
          <a:bodyPr/>
          <a:lstStyle/>
          <a:p>
            <a:r>
              <a:rPr lang="en-GB"/>
              <a:t>The stack matters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BD4834-D935-EF54-5DB1-F2E17CE29BD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4164144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Okay; but what is it???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7124D3-37A1-2AA3-5D31-141C9D7E1B7A}"/>
              </a:ext>
            </a:extLst>
          </p:cNvPr>
          <p:cNvSpPr/>
          <p:nvPr/>
        </p:nvSpPr>
        <p:spPr>
          <a:xfrm>
            <a:off x="5676393" y="519039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E07CC6-6A24-B8E0-C5A0-35443DE0C541}"/>
              </a:ext>
            </a:extLst>
          </p:cNvPr>
          <p:cNvSpPr txBox="1"/>
          <p:nvPr/>
        </p:nvSpPr>
        <p:spPr>
          <a:xfrm>
            <a:off x="3016864" y="2050532"/>
            <a:ext cx="234875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This is all the RAM in your machine. It starts at address 0, and increases to address 0xFFFFFFFF.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3E34FB-FEB1-89BF-DAAB-F3CBE6B20B12}"/>
              </a:ext>
            </a:extLst>
          </p:cNvPr>
          <p:cNvSpPr/>
          <p:nvPr/>
        </p:nvSpPr>
        <p:spPr>
          <a:xfrm>
            <a:off x="5676392" y="866409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23B26048-0F4F-5112-CA98-ABD5B90DDE90}"/>
              </a:ext>
            </a:extLst>
          </p:cNvPr>
          <p:cNvSpPr/>
          <p:nvPr/>
        </p:nvSpPr>
        <p:spPr>
          <a:xfrm>
            <a:off x="5365617" y="519039"/>
            <a:ext cx="245034" cy="48173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7EE135-62D6-A196-10CC-3CEAEA8B8208}"/>
              </a:ext>
            </a:extLst>
          </p:cNvPr>
          <p:cNvSpPr/>
          <p:nvPr/>
        </p:nvSpPr>
        <p:spPr>
          <a:xfrm>
            <a:off x="5676392" y="5060901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6FBEB4-0982-3253-6B0C-0B6FDB1B0A1D}"/>
              </a:ext>
            </a:extLst>
          </p:cNvPr>
          <p:cNvSpPr txBox="1"/>
          <p:nvPr/>
        </p:nvSpPr>
        <p:spPr>
          <a:xfrm>
            <a:off x="4585686" y="42852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0xFFFFFFFF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BA901E-D9B0-3E4E-8366-61B130E905B7}"/>
              </a:ext>
            </a:extLst>
          </p:cNvPr>
          <p:cNvSpPr txBox="1"/>
          <p:nvPr/>
        </p:nvSpPr>
        <p:spPr>
          <a:xfrm>
            <a:off x="5114604" y="5220935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0CDD95-81E5-BD8B-57C9-1C8C45239381}"/>
              </a:ext>
            </a:extLst>
          </p:cNvPr>
          <p:cNvSpPr/>
          <p:nvPr/>
        </p:nvSpPr>
        <p:spPr>
          <a:xfrm>
            <a:off x="5676392" y="4785451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AB459A-35AC-B95A-A24A-3239AFA11299}"/>
              </a:ext>
            </a:extLst>
          </p:cNvPr>
          <p:cNvSpPr/>
          <p:nvPr/>
        </p:nvSpPr>
        <p:spPr>
          <a:xfrm>
            <a:off x="5676392" y="4514122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066F8A5-0B3E-3230-F92C-319933B0BCA0}"/>
              </a:ext>
            </a:extLst>
          </p:cNvPr>
          <p:cNvSpPr/>
          <p:nvPr/>
        </p:nvSpPr>
        <p:spPr>
          <a:xfrm>
            <a:off x="5676392" y="4251686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FFB4F70-727A-7E55-6ED7-CF5747BC5FEB}"/>
              </a:ext>
            </a:extLst>
          </p:cNvPr>
          <p:cNvCxnSpPr/>
          <p:nvPr/>
        </p:nvCxnSpPr>
        <p:spPr>
          <a:xfrm flipV="1">
            <a:off x="6572862" y="859442"/>
            <a:ext cx="0" cy="332291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3011C87-71C2-0DD1-74F4-206C4DA6BA39}"/>
              </a:ext>
            </a:extLst>
          </p:cNvPr>
          <p:cNvSpPr/>
          <p:nvPr/>
        </p:nvSpPr>
        <p:spPr>
          <a:xfrm>
            <a:off x="5676392" y="521633"/>
            <a:ext cx="1792941" cy="275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One byte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D7DFFA-6046-2918-3F92-E005807F6ED0}"/>
              </a:ext>
            </a:extLst>
          </p:cNvPr>
          <p:cNvSpPr txBox="1"/>
          <p:nvPr/>
        </p:nvSpPr>
        <p:spPr>
          <a:xfrm>
            <a:off x="5114604" y="4942891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0x1</a:t>
            </a:r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CA7CA0-FFE9-23E1-FBC3-AB4463285CE5}"/>
              </a:ext>
            </a:extLst>
          </p:cNvPr>
          <p:cNvSpPr txBox="1"/>
          <p:nvPr/>
        </p:nvSpPr>
        <p:spPr>
          <a:xfrm>
            <a:off x="5114604" y="4676750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0x2</a:t>
            </a:r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DF63C62-9115-C78F-9A09-938B832AAFF0}"/>
              </a:ext>
            </a:extLst>
          </p:cNvPr>
          <p:cNvSpPr txBox="1"/>
          <p:nvPr/>
        </p:nvSpPr>
        <p:spPr>
          <a:xfrm>
            <a:off x="5114604" y="4405421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0x3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1B7FB8A-1EC4-8D54-AC9B-E8726153DFF3}"/>
              </a:ext>
            </a:extLst>
          </p:cNvPr>
          <p:cNvSpPr txBox="1"/>
          <p:nvPr/>
        </p:nvSpPr>
        <p:spPr>
          <a:xfrm>
            <a:off x="8052974" y="195873"/>
            <a:ext cx="4049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* Somewhere in RAM, there is a region reserved for the stack.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4C01DEE-7605-4A5B-4514-380829CD8B9C}"/>
              </a:ext>
            </a:extLst>
          </p:cNvPr>
          <p:cNvSpPr/>
          <p:nvPr/>
        </p:nvSpPr>
        <p:spPr>
          <a:xfrm>
            <a:off x="5676391" y="866409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81F907-4D34-8F2D-BC0E-E8A1E486F809}"/>
              </a:ext>
            </a:extLst>
          </p:cNvPr>
          <p:cNvSpPr txBox="1"/>
          <p:nvPr/>
        </p:nvSpPr>
        <p:spPr>
          <a:xfrm>
            <a:off x="8024978" y="793933"/>
            <a:ext cx="40835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* The stack grows as we call functions, pass parameters to them, and reserve space for variables in their scopes.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B2A091E-0B32-2964-E988-24CD4DB82E9C}"/>
              </a:ext>
            </a:extLst>
          </p:cNvPr>
          <p:cNvSpPr/>
          <p:nvPr/>
        </p:nvSpPr>
        <p:spPr>
          <a:xfrm>
            <a:off x="5676389" y="859442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1BAAAA3-9FE4-61E8-AAE5-3B54E639FD7B}"/>
              </a:ext>
            </a:extLst>
          </p:cNvPr>
          <p:cNvSpPr txBox="1"/>
          <p:nvPr/>
        </p:nvSpPr>
        <p:spPr>
          <a:xfrm>
            <a:off x="7858724" y="1955251"/>
            <a:ext cx="44377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/>
              <a:t>* The more nested function calls we call..</a:t>
            </a:r>
          </a:p>
          <a:p>
            <a:r>
              <a:rPr lang="en-GB" sz="1800"/>
              <a:t>  - main calls</a:t>
            </a:r>
          </a:p>
          <a:p>
            <a:r>
              <a:rPr lang="en-GB" sz="1800"/>
              <a:t>        funca calls</a:t>
            </a:r>
          </a:p>
          <a:p>
            <a:r>
              <a:rPr lang="en-GB" sz="1800"/>
              <a:t>             funcb calls</a:t>
            </a:r>
          </a:p>
          <a:p>
            <a:r>
              <a:rPr lang="en-GB" sz="1800"/>
              <a:t>                   func c calls</a:t>
            </a:r>
          </a:p>
          <a:p>
            <a:r>
              <a:rPr lang="en-GB" sz="1800"/>
              <a:t>....</a:t>
            </a:r>
          </a:p>
          <a:p>
            <a:r>
              <a:rPr lang="en-GB" sz="1800"/>
              <a:t>The larger it grows.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D4E99D-5EE2-FA88-A7C5-C2A6F7F3285D}"/>
              </a:ext>
            </a:extLst>
          </p:cNvPr>
          <p:cNvSpPr txBox="1"/>
          <p:nvPr/>
        </p:nvSpPr>
        <p:spPr>
          <a:xfrm>
            <a:off x="7858723" y="3986576"/>
            <a:ext cx="43278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u="sng"/>
              <a:t>* As functions return..</a:t>
            </a:r>
          </a:p>
          <a:p>
            <a:r>
              <a:rPr lang="en-GB" sz="1800"/>
              <a:t> - func c returns to</a:t>
            </a:r>
          </a:p>
          <a:p>
            <a:r>
              <a:rPr lang="en-GB" sz="1800"/>
              <a:t>        func b, returns to</a:t>
            </a:r>
          </a:p>
          <a:p>
            <a:r>
              <a:rPr lang="en-GB" sz="1800"/>
              <a:t>              func a</a:t>
            </a:r>
          </a:p>
          <a:p>
            <a:r>
              <a:rPr lang="en-GB" sz="1800"/>
              <a:t>....</a:t>
            </a:r>
          </a:p>
          <a:p>
            <a:r>
              <a:rPr lang="en-GB" sz="1800"/>
              <a:t>The stack shrinks.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76A2FF4-B79F-5242-5E0C-74EAA31D9412}"/>
              </a:ext>
            </a:extLst>
          </p:cNvPr>
          <p:cNvCxnSpPr>
            <a:cxnSpLocks/>
          </p:cNvCxnSpPr>
          <p:nvPr/>
        </p:nvCxnSpPr>
        <p:spPr>
          <a:xfrm flipH="1" flipV="1">
            <a:off x="7247277" y="1087255"/>
            <a:ext cx="777701" cy="275450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C04661B-336B-4810-E7BF-79EB7E897AFC}"/>
              </a:ext>
            </a:extLst>
          </p:cNvPr>
          <p:cNvCxnSpPr>
            <a:cxnSpLocks/>
          </p:cNvCxnSpPr>
          <p:nvPr/>
        </p:nvCxnSpPr>
        <p:spPr>
          <a:xfrm flipV="1">
            <a:off x="2704834" y="866409"/>
            <a:ext cx="2971555" cy="1454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4A5764C-D9FC-C130-D20F-24CA83B34887}"/>
              </a:ext>
            </a:extLst>
          </p:cNvPr>
          <p:cNvSpPr txBox="1"/>
          <p:nvPr/>
        </p:nvSpPr>
        <p:spPr>
          <a:xfrm>
            <a:off x="407424" y="2236609"/>
            <a:ext cx="23487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The stack starts at the </a:t>
            </a:r>
            <a:r>
              <a:rPr lang="en-GB" sz="1800" b="1"/>
              <a:t>stack pointer</a:t>
            </a:r>
            <a:r>
              <a:rPr lang="en-GB" sz="1800"/>
              <a:t>, which is a register in the processor, and grows downwards.</a:t>
            </a:r>
          </a:p>
        </p:txBody>
      </p:sp>
    </p:spTree>
    <p:extLst>
      <p:ext uri="{BB962C8B-B14F-4D97-AF65-F5344CB8AC3E}">
        <p14:creationId xmlns:p14="http://schemas.microsoft.com/office/powerpoint/2010/main" val="213449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 animBg="1"/>
      <p:bldP spid="14" grpId="0" animBg="1"/>
      <p:bldP spid="14" grpId="1" animBg="1"/>
      <p:bldP spid="16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3" grpId="0" animBg="1"/>
      <p:bldP spid="23" grpId="1" animBg="1"/>
      <p:bldP spid="24" grpId="0"/>
      <p:bldP spid="24" grpId="1"/>
      <p:bldP spid="25" grpId="0"/>
      <p:bldP spid="25" grpId="1"/>
      <p:bldP spid="26" grpId="0"/>
      <p:bldP spid="26" grpId="1"/>
      <p:bldP spid="28" grpId="0"/>
      <p:bldP spid="29" grpId="0" animBg="1"/>
      <p:bldP spid="30" grpId="0"/>
      <p:bldP spid="32" grpId="0" animBg="1"/>
      <p:bldP spid="32" grpId="1" animBg="1"/>
      <p:bldP spid="33" grpId="0"/>
      <p:bldP spid="34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8BAF0-1A43-85CE-19E2-4879AC11F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2365B1-5B35-371E-BDFA-0C01333D085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E44691-5DE7-73CC-B41E-D7F4104AE6A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1DC32D-C7D1-2E5A-1974-638E548F50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Standard memory view of a process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7FF950-D18F-6D44-06CD-B304775D4012}"/>
              </a:ext>
            </a:extLst>
          </p:cNvPr>
          <p:cNvSpPr/>
          <p:nvPr/>
        </p:nvSpPr>
        <p:spPr>
          <a:xfrm>
            <a:off x="4785900" y="1199646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1735DC-C6FC-E4A2-56C5-29EB7A390C1A}"/>
              </a:ext>
            </a:extLst>
          </p:cNvPr>
          <p:cNvSpPr/>
          <p:nvPr/>
        </p:nvSpPr>
        <p:spPr>
          <a:xfrm>
            <a:off x="4785899" y="1547016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6BE7AC4-5FAC-1963-F692-8B1C62CB00F7}"/>
              </a:ext>
            </a:extLst>
          </p:cNvPr>
          <p:cNvSpPr txBox="1"/>
          <p:nvPr/>
        </p:nvSpPr>
        <p:spPr>
          <a:xfrm>
            <a:off x="3883448" y="1109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0xFFFFFFFF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BCAC0A-9EEB-70FF-4374-16FE4F53C7CB}"/>
              </a:ext>
            </a:extLst>
          </p:cNvPr>
          <p:cNvSpPr txBox="1"/>
          <p:nvPr/>
        </p:nvSpPr>
        <p:spPr>
          <a:xfrm>
            <a:off x="4224111" y="5901542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69C5D3B-CF57-F81E-AFF7-B21CDEA64ECE}"/>
              </a:ext>
            </a:extLst>
          </p:cNvPr>
          <p:cNvSpPr/>
          <p:nvPr/>
        </p:nvSpPr>
        <p:spPr>
          <a:xfrm>
            <a:off x="4785898" y="1547016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EF1B14-0814-AB09-307A-BD31D27EC712}"/>
              </a:ext>
            </a:extLst>
          </p:cNvPr>
          <p:cNvSpPr/>
          <p:nvPr/>
        </p:nvSpPr>
        <p:spPr>
          <a:xfrm>
            <a:off x="4785896" y="1540049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8048F2-BDCC-5B46-22D2-15C1D0CF01AD}"/>
              </a:ext>
            </a:extLst>
          </p:cNvPr>
          <p:cNvSpPr/>
          <p:nvPr/>
        </p:nvSpPr>
        <p:spPr>
          <a:xfrm>
            <a:off x="4785896" y="3130758"/>
            <a:ext cx="1792941" cy="706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E1680E4-D708-B4C4-7B2A-B3DFE78CDAA5}"/>
              </a:ext>
            </a:extLst>
          </p:cNvPr>
          <p:cNvSpPr/>
          <p:nvPr/>
        </p:nvSpPr>
        <p:spPr>
          <a:xfrm>
            <a:off x="4785896" y="3836894"/>
            <a:ext cx="1792941" cy="706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DATA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855091ED-6D9A-EF23-2562-194C7182D6C6}"/>
              </a:ext>
            </a:extLst>
          </p:cNvPr>
          <p:cNvSpPr/>
          <p:nvPr/>
        </p:nvSpPr>
        <p:spPr>
          <a:xfrm>
            <a:off x="6795247" y="1816847"/>
            <a:ext cx="741082" cy="131391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25A495-B32D-13A2-46F2-EC3479C6D8E8}"/>
              </a:ext>
            </a:extLst>
          </p:cNvPr>
          <p:cNvSpPr txBox="1"/>
          <p:nvPr/>
        </p:nvSpPr>
        <p:spPr>
          <a:xfrm>
            <a:off x="7536329" y="1912381"/>
            <a:ext cx="32243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/>
              <a:t>Can the stack grow into the code?</a:t>
            </a:r>
          </a:p>
        </p:txBody>
      </p:sp>
      <p:pic>
        <p:nvPicPr>
          <p:cNvPr id="35" name="Picture 34" descr="A close-up of a person's face&#10;&#10;Description automatically generated">
            <a:extLst>
              <a:ext uri="{FF2B5EF4-FFF2-40B4-BE49-F238E27FC236}">
                <a16:creationId xmlns:a16="http://schemas.microsoft.com/office/drawing/2014/main" id="{A8F092CC-0FAA-270C-00CF-D6562BE27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729" y="2223877"/>
            <a:ext cx="3510397" cy="21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4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7" grpId="0"/>
      <p:bldP spid="27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AD3B7D-3851-EE78-7672-75AA2BAA59D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6E7FCB-BFC9-FC02-BCC1-2E88A82AEC9A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0A0964-E379-054C-9680-4623276FB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SPARCv8 Architecture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F8B31A-0042-F525-7BC6-8EC9C01758B7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5359438" cy="22871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x86 just has a lot of registers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Sparcv8 has a </a:t>
            </a:r>
            <a:r>
              <a:rPr lang="en-GB" b="1"/>
              <a:t>wheel</a:t>
            </a:r>
            <a:r>
              <a:rPr lang="en-GB"/>
              <a:t> of registers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Output registers </a:t>
            </a:r>
            <a:r>
              <a:rPr lang="en-GB" b="1"/>
              <a:t>“outs” </a:t>
            </a:r>
            <a:r>
              <a:rPr lang="en-GB"/>
              <a:t>become input registers </a:t>
            </a:r>
            <a:r>
              <a:rPr lang="en-GB" b="1"/>
              <a:t>“ins” </a:t>
            </a:r>
            <a:r>
              <a:rPr lang="en-GB"/>
              <a:t>when calling function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The wheel “spins” as we call functions..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And it spins the other way as we return from functions..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What happens when the wheel has spun all the way around?</a:t>
            </a:r>
          </a:p>
        </p:txBody>
      </p:sp>
      <p:pic>
        <p:nvPicPr>
          <p:cNvPr id="6" name="Content Placeholder 6" descr="A circular diagram with white text&#10;&#10;Description automatically generated">
            <a:extLst>
              <a:ext uri="{FF2B5EF4-FFF2-40B4-BE49-F238E27FC236}">
                <a16:creationId xmlns:a16="http://schemas.microsoft.com/office/drawing/2014/main" id="{A8B87366-7A7A-7F72-A439-21AED3BE1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663059"/>
            <a:ext cx="5274628" cy="532193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611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4A0A9C-410B-E8E6-2627-EA509D90FEC5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B55A6E-067C-B085-B1E0-4E17E51AF0D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CE4ABC0-1C48-98C4-41D0-5F7418B22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Learn how CPUs work by learning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D103EF-7C5B-B98E-CB78-FD16C3FD124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063F48-003A-2F76-7DB1-1C5CA3364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62" y="1706743"/>
            <a:ext cx="11540474" cy="344451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A20DE7-9885-3E00-E26D-34D031B9A792}"/>
              </a:ext>
            </a:extLst>
          </p:cNvPr>
          <p:cNvSpPr/>
          <p:nvPr/>
        </p:nvSpPr>
        <p:spPr bwMode="auto">
          <a:xfrm>
            <a:off x="8370889" y="4347368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Performance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22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CCF2D-533E-F416-7D7D-B58B7311A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5A3918-E394-A39B-B62A-DABE744D91E9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6433B7-4DB1-669E-62C4-0533A167BF2D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F7BA3E-D4BA-4546-ECA6-538120718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Learn how CPUs work by learning 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7505ACC-1978-3B8E-2E14-9EE1BE27966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/>
              <a:t>time </a:t>
            </a:r>
            <a:r>
              <a:rPr lang="en-GB"/>
              <a:t>&lt;bash command&gt; measures time with millisecond precision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real : </a:t>
            </a:r>
            <a:r>
              <a:rPr lang="en-GB"/>
              <a:t>total elapsed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user :</a:t>
            </a:r>
            <a:r>
              <a:rPr lang="en-GB"/>
              <a:t> userspace! elapsed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sys : </a:t>
            </a:r>
            <a:r>
              <a:rPr lang="en-GB"/>
              <a:t>kernel space! elapsed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CPU </a:t>
            </a:r>
            <a:r>
              <a:rPr lang="en-GB" b="1"/>
              <a:t>cache </a:t>
            </a:r>
            <a:r>
              <a:rPr lang="en-GB"/>
              <a:t>is limited in size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kBs – tens of MBs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CPU </a:t>
            </a:r>
            <a:r>
              <a:rPr lang="en-GB" b="1"/>
              <a:t>cache</a:t>
            </a:r>
            <a:r>
              <a:rPr lang="en-GB"/>
              <a:t> is faster than RAM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When we access the array in column-major order..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We evict old data to make room for newly accessed data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We no longer utilize the cache at all, and must fetch and store data in RAM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48E8F9D-099B-1261-692C-66BD4BED20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6533" y="1978447"/>
            <a:ext cx="5312211" cy="2901105"/>
          </a:xfrm>
          <a:prstGeom prst="rect">
            <a:avLst/>
          </a:prstGeom>
        </p:spPr>
      </p:pic>
      <p:sp>
        <p:nvSpPr>
          <p:cNvPr id="8" name="Rektangel: avrundede hjørner 14">
            <a:extLst>
              <a:ext uri="{FF2B5EF4-FFF2-40B4-BE49-F238E27FC236}">
                <a16:creationId xmlns:a16="http://schemas.microsoft.com/office/drawing/2014/main" id="{98522EA9-799C-4FA6-0C35-B7D66828D030}"/>
              </a:ext>
            </a:extLst>
          </p:cNvPr>
          <p:cNvSpPr/>
          <p:nvPr/>
        </p:nvSpPr>
        <p:spPr bwMode="auto">
          <a:xfrm>
            <a:off x="8467313" y="3051936"/>
            <a:ext cx="1058786" cy="233851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Cache</a:t>
            </a: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42495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4A8EE-8605-6C02-AB0B-35B728FCA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F2CAF1-4DE6-0B56-A6AF-4E43F208882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0849E6-44BB-B4A2-8EC8-2DFB62014FF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311CEC-7946-A968-B865-B65231CD2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9823862" cy="542658"/>
          </a:xfrm>
        </p:spPr>
        <p:txBody>
          <a:bodyPr/>
          <a:lstStyle/>
          <a:p>
            <a:r>
              <a:rPr lang="en-GB"/>
              <a:t>Standard memory view of a process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32E7B6-EF2C-99C4-78DB-FEA28EC85215}"/>
              </a:ext>
            </a:extLst>
          </p:cNvPr>
          <p:cNvSpPr/>
          <p:nvPr/>
        </p:nvSpPr>
        <p:spPr>
          <a:xfrm>
            <a:off x="2740184" y="1151630"/>
            <a:ext cx="1792941" cy="48173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ADD7AB-13D8-C854-C00B-DBEDBCDD3282}"/>
              </a:ext>
            </a:extLst>
          </p:cNvPr>
          <p:cNvSpPr/>
          <p:nvPr/>
        </p:nvSpPr>
        <p:spPr>
          <a:xfrm>
            <a:off x="2740183" y="1499000"/>
            <a:ext cx="1792941" cy="3653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529024-0D7C-D37F-222C-19302D9FE48A}"/>
              </a:ext>
            </a:extLst>
          </p:cNvPr>
          <p:cNvSpPr txBox="1"/>
          <p:nvPr/>
        </p:nvSpPr>
        <p:spPr>
          <a:xfrm>
            <a:off x="1837732" y="106152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0xFFFFFFFF</a:t>
            </a:r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72639B-C3C6-E774-7731-599059AEC60C}"/>
              </a:ext>
            </a:extLst>
          </p:cNvPr>
          <p:cNvSpPr txBox="1"/>
          <p:nvPr/>
        </p:nvSpPr>
        <p:spPr>
          <a:xfrm>
            <a:off x="2178395" y="5853526"/>
            <a:ext cx="9024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/>
              <a:t>0x0</a:t>
            </a:r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C2E14B-0754-4473-9587-0B7FA842DEA0}"/>
              </a:ext>
            </a:extLst>
          </p:cNvPr>
          <p:cNvSpPr/>
          <p:nvPr/>
        </p:nvSpPr>
        <p:spPr>
          <a:xfrm>
            <a:off x="2740182" y="1499000"/>
            <a:ext cx="1792941" cy="80402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FF2EBF-B4BB-8C75-3181-D5990FC86194}"/>
              </a:ext>
            </a:extLst>
          </p:cNvPr>
          <p:cNvSpPr/>
          <p:nvPr/>
        </p:nvSpPr>
        <p:spPr>
          <a:xfrm>
            <a:off x="2740180" y="1492033"/>
            <a:ext cx="1792941" cy="125030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THE STACK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697B13-5BF3-6E46-A282-2F77F3D8D670}"/>
              </a:ext>
            </a:extLst>
          </p:cNvPr>
          <p:cNvSpPr/>
          <p:nvPr/>
        </p:nvSpPr>
        <p:spPr>
          <a:xfrm>
            <a:off x="2740180" y="3082742"/>
            <a:ext cx="1792941" cy="7061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CODE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8267C8-130A-2623-A531-0F8F104E6FDA}"/>
              </a:ext>
            </a:extLst>
          </p:cNvPr>
          <p:cNvSpPr/>
          <p:nvPr/>
        </p:nvSpPr>
        <p:spPr>
          <a:xfrm>
            <a:off x="2740180" y="3788878"/>
            <a:ext cx="1792941" cy="70613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DATA</a:t>
            </a:r>
          </a:p>
        </p:txBody>
      </p:sp>
      <p:pic>
        <p:nvPicPr>
          <p:cNvPr id="9" name="Picture 8" descr="A screen shot of a computer code&#10;&#10;Description automatically generated">
            <a:extLst>
              <a:ext uri="{FF2B5EF4-FFF2-40B4-BE49-F238E27FC236}">
                <a16:creationId xmlns:a16="http://schemas.microsoft.com/office/drawing/2014/main" id="{085D92D5-2A13-28A1-AA01-A4AAE11B1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281" y="1499000"/>
            <a:ext cx="3610479" cy="348663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3926ED1-56C6-B93E-84ED-3B857D859997}"/>
              </a:ext>
            </a:extLst>
          </p:cNvPr>
          <p:cNvSpPr/>
          <p:nvPr/>
        </p:nvSpPr>
        <p:spPr>
          <a:xfrm>
            <a:off x="5905276" y="1841998"/>
            <a:ext cx="2548123" cy="4020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B541BB9-4C0A-901E-C127-288380EF747F}"/>
              </a:ext>
            </a:extLst>
          </p:cNvPr>
          <p:cNvCxnSpPr>
            <a:stCxn id="12" idx="1"/>
          </p:cNvCxnSpPr>
          <p:nvPr/>
        </p:nvCxnSpPr>
        <p:spPr>
          <a:xfrm flipH="1">
            <a:off x="4181941" y="2043004"/>
            <a:ext cx="1723335" cy="19023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26AD103-1E8B-D90B-9AD2-8A84E5C9675C}"/>
              </a:ext>
            </a:extLst>
          </p:cNvPr>
          <p:cNvSpPr txBox="1"/>
          <p:nvPr/>
        </p:nvSpPr>
        <p:spPr>
          <a:xfrm>
            <a:off x="9572425" y="1374797"/>
            <a:ext cx="22934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Data declared like this (outside functions) just ends up in a </a:t>
            </a:r>
            <a:r>
              <a:rPr lang="en-GB" sz="1800" b="1"/>
              <a:t>data section</a:t>
            </a:r>
            <a:r>
              <a:rPr lang="en-GB" sz="1800"/>
              <a:t> in the computer’s memory. It will live there as long as the process exists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7C6F6CC-F2FA-B3B9-98E4-D88BCFE4027C}"/>
              </a:ext>
            </a:extLst>
          </p:cNvPr>
          <p:cNvSpPr/>
          <p:nvPr/>
        </p:nvSpPr>
        <p:spPr>
          <a:xfrm>
            <a:off x="5905276" y="2639348"/>
            <a:ext cx="2548123" cy="4020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AC8458E-262C-FDAA-DA2E-FFB74F13F645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4354590" y="2080524"/>
            <a:ext cx="1550686" cy="7598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EC4FA16-BB9A-E3B0-AA5F-BCF424FC6494}"/>
              </a:ext>
            </a:extLst>
          </p:cNvPr>
          <p:cNvSpPr txBox="1"/>
          <p:nvPr/>
        </p:nvSpPr>
        <p:spPr>
          <a:xfrm>
            <a:off x="9608611" y="3831475"/>
            <a:ext cx="22934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int i, j are variables in main() scope, so they are on the stack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DE1ADDA-6B7C-008D-62DA-16812F4A3190}"/>
              </a:ext>
            </a:extLst>
          </p:cNvPr>
          <p:cNvSpPr/>
          <p:nvPr/>
        </p:nvSpPr>
        <p:spPr>
          <a:xfrm>
            <a:off x="5905275" y="3091342"/>
            <a:ext cx="3475318" cy="132719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9179330-27E1-A366-972F-E7BA7431729B}"/>
              </a:ext>
            </a:extLst>
          </p:cNvPr>
          <p:cNvCxnSpPr>
            <a:cxnSpLocks/>
          </p:cNvCxnSpPr>
          <p:nvPr/>
        </p:nvCxnSpPr>
        <p:spPr>
          <a:xfrm flipH="1" flipV="1">
            <a:off x="4181936" y="3374221"/>
            <a:ext cx="1695007" cy="4143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BD62E63-2736-F05F-D0EF-6E33D226E090}"/>
              </a:ext>
            </a:extLst>
          </p:cNvPr>
          <p:cNvSpPr txBox="1"/>
          <p:nvPr/>
        </p:nvSpPr>
        <p:spPr>
          <a:xfrm>
            <a:off x="8866899" y="5253361"/>
            <a:ext cx="22934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/>
              <a:t>Code goes in code section</a:t>
            </a:r>
          </a:p>
        </p:txBody>
      </p:sp>
    </p:spTree>
    <p:extLst>
      <p:ext uri="{BB962C8B-B14F-4D97-AF65-F5344CB8AC3E}">
        <p14:creationId xmlns:p14="http://schemas.microsoft.com/office/powerpoint/2010/main" val="321821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/>
      <p:bldP spid="19" grpId="0" animBg="1"/>
      <p:bldP spid="23" grpId="0"/>
      <p:bldP spid="24" grpId="0" animBg="1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BF1F08-4BAB-AF70-BC7F-357865105E3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4A72DE-3E6C-A0EA-B63A-8C4C2FB4599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E7F2F2-49B3-2CF8-88D1-C73E6D1E8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“static” keyword</a:t>
            </a:r>
          </a:p>
        </p:txBody>
      </p:sp>
      <p:pic>
        <p:nvPicPr>
          <p:cNvPr id="6" name="Picture 5" descr="A screen shot of a computer code&#10;&#10;Description automatically generated">
            <a:extLst>
              <a:ext uri="{FF2B5EF4-FFF2-40B4-BE49-F238E27FC236}">
                <a16:creationId xmlns:a16="http://schemas.microsoft.com/office/drawing/2014/main" id="{E4D6D3E5-9FC6-3EC0-365F-666589E1E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37" y="1685681"/>
            <a:ext cx="3610479" cy="3486637"/>
          </a:xfrm>
          <a:prstGeom prst="rect">
            <a:avLst/>
          </a:prstGeom>
        </p:spPr>
      </p:pic>
      <p:pic>
        <p:nvPicPr>
          <p:cNvPr id="10" name="Picture 9" descr="A computer screen shot of a code&#10;&#10;Description automatically generated">
            <a:extLst>
              <a:ext uri="{FF2B5EF4-FFF2-40B4-BE49-F238E27FC236}">
                <a16:creationId xmlns:a16="http://schemas.microsoft.com/office/drawing/2014/main" id="{55F0226E-F9C3-36DB-B2ED-9297DD477B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907" y="1647575"/>
            <a:ext cx="3543795" cy="3562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B339F3-68C3-34B0-0739-110C3527E522}"/>
              </a:ext>
            </a:extLst>
          </p:cNvPr>
          <p:cNvSpPr txBox="1"/>
          <p:nvPr/>
        </p:nvSpPr>
        <p:spPr>
          <a:xfrm>
            <a:off x="5438627" y="2549686"/>
            <a:ext cx="21037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600"/>
              <a:t>=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D03FEEB-7FC5-3113-86E7-7088C146D13C}"/>
              </a:ext>
            </a:extLst>
          </p:cNvPr>
          <p:cNvCxnSpPr/>
          <p:nvPr/>
        </p:nvCxnSpPr>
        <p:spPr>
          <a:xfrm>
            <a:off x="7542386" y="3261146"/>
            <a:ext cx="64884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4335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Level vs. Kernel Level (Protection)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Many </a:t>
            </a:r>
            <a:r>
              <a:rPr lang="en-US" sz="2000" dirty="0" err="1"/>
              <a:t>OSes</a:t>
            </a:r>
            <a:r>
              <a:rPr lang="en-US" sz="2000" dirty="0"/>
              <a:t> distinguish user and kernel level, </a:t>
            </a:r>
            <a:br>
              <a:rPr lang="en-US" sz="2000" dirty="0"/>
            </a:br>
            <a:r>
              <a:rPr lang="en-US" sz="2000" dirty="0"/>
              <a:t>i.e., due to security and protection</a:t>
            </a:r>
            <a:br>
              <a:rPr lang="en-US" sz="2000" dirty="0"/>
            </a:b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Usually, applications and many sub-systems</a:t>
            </a:r>
            <a:br>
              <a:rPr lang="en-US" sz="2000" dirty="0"/>
            </a:br>
            <a:r>
              <a:rPr lang="en-US" sz="2000" dirty="0"/>
              <a:t>run in user mode (level 3) 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protected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not allowed to access HW or device drivers </a:t>
            </a:r>
            <a:br>
              <a:rPr lang="en-US" sz="1800" dirty="0"/>
            </a:br>
            <a:r>
              <a:rPr lang="en-US" sz="1800" dirty="0"/>
              <a:t>directly, only through an API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assigned memory only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limited instruction set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000" dirty="0" err="1"/>
              <a:t>OSes</a:t>
            </a:r>
            <a:r>
              <a:rPr lang="en-US" sz="2000" dirty="0"/>
              <a:t> run in kernel mode </a:t>
            </a:r>
            <a:br>
              <a:rPr lang="en-US" sz="2000" dirty="0"/>
            </a:br>
            <a:r>
              <a:rPr lang="en-US" sz="2000" dirty="0"/>
              <a:t>(under the virtual machine abstraction, level 0)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real mode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access to the entire memory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all instructions can be executed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bypass security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94" y="1027932"/>
            <a:ext cx="3175000" cy="228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2FB264-5BD0-067D-A1CF-EEE80D389973}"/>
              </a:ext>
            </a:extLst>
          </p:cNvPr>
          <p:cNvSpPr/>
          <p:nvPr/>
        </p:nvSpPr>
        <p:spPr bwMode="auto">
          <a:xfrm>
            <a:off x="2922243" y="866776"/>
            <a:ext cx="2552345" cy="354555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DC9C20-875B-9EBC-4AE6-995A733B09BE}"/>
              </a:ext>
            </a:extLst>
          </p:cNvPr>
          <p:cNvSpPr/>
          <p:nvPr/>
        </p:nvSpPr>
        <p:spPr bwMode="auto">
          <a:xfrm>
            <a:off x="1646070" y="1221331"/>
            <a:ext cx="2791647" cy="29947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F80EA6-EABA-349C-7FAB-213E68359C9C}"/>
              </a:ext>
            </a:extLst>
          </p:cNvPr>
          <p:cNvSpPr/>
          <p:nvPr/>
        </p:nvSpPr>
        <p:spPr bwMode="auto">
          <a:xfrm>
            <a:off x="2528410" y="2287295"/>
            <a:ext cx="6304884" cy="276238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What is it that we don’t want “users sharing a machine” to do, for example?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E2DBF-60A6-302F-D4E2-780713F7B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F9D5FE2-F481-7DBC-B622-367EAA9EA2B6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F97950-C4ED-3527-BDC3-FAA8CA6B3CF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DD9238-4C14-1051-186E-44448630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Which of these instructions should be “privileged”?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E204474-38F3-E44D-FB68-836EAA5B6CD3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7632393" y="902703"/>
          <a:ext cx="4247496" cy="4760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3748">
                  <a:extLst>
                    <a:ext uri="{9D8B030D-6E8A-4147-A177-3AD203B41FA5}">
                      <a16:colId xmlns:a16="http://schemas.microsoft.com/office/drawing/2014/main" val="2856302010"/>
                    </a:ext>
                  </a:extLst>
                </a:gridCol>
                <a:gridCol w="2123748">
                  <a:extLst>
                    <a:ext uri="{9D8B030D-6E8A-4147-A177-3AD203B41FA5}">
                      <a16:colId xmlns:a16="http://schemas.microsoft.com/office/drawing/2014/main" val="3945813847"/>
                    </a:ext>
                  </a:extLst>
                </a:gridCol>
              </a:tblGrid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Instruction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Description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974652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Halt.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2726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ADD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Addition.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0146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SUB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Subtraction.</a:t>
                      </a:r>
                    </a:p>
                  </a:txBody>
                  <a:tcPr>
                    <a:solidFill>
                      <a:schemeClr val="accent4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740887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STA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Store accumulator.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24434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LDA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Load accumulator.</a:t>
                      </a:r>
                    </a:p>
                  </a:txBody>
                  <a:tcPr>
                    <a:solidFill>
                      <a:schemeClr val="accent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247671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010299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BRZ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 if zero.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06220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BRP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Branch if positive.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35658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INP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Input number.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3634234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Output number.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443436"/>
                  </a:ext>
                </a:extLst>
              </a:tr>
              <a:tr h="396742"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OTC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/>
                        <a:t>Output character.</a:t>
                      </a: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9853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4749FBCC-4C2A-46AD-D792-3598A5D5A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11" y="1319159"/>
            <a:ext cx="7104689" cy="434444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EF09D22-7FB1-0D6B-995F-7E2D210D7802}"/>
              </a:ext>
            </a:extLst>
          </p:cNvPr>
          <p:cNvSpPr/>
          <p:nvPr/>
        </p:nvSpPr>
        <p:spPr bwMode="auto">
          <a:xfrm>
            <a:off x="642060" y="2623580"/>
            <a:ext cx="6304884" cy="13191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Imagine</a:t>
            </a:r>
            <a:r>
              <a:rPr kumimoji="0" lang="en-GB" sz="32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several users concurrently using the LMC.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21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AB668E-CEEC-ADA8-3CAF-FD0B8449398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A87962-A733-224A-587D-7A46D0D30C1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ACBCB2-7278-862A-A315-AE6FB91A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Privileged instructions: HALT!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27A4DF-4CDC-3ADF-BEA5-AAC88B846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7669" y="1082726"/>
            <a:ext cx="5674285" cy="440103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AF8799-8011-10FF-D3F5-C46C4CE9EE32}"/>
              </a:ext>
            </a:extLst>
          </p:cNvPr>
          <p:cNvSpPr txBox="1"/>
          <p:nvPr/>
        </p:nvSpPr>
        <p:spPr>
          <a:xfrm>
            <a:off x="6736051" y="5972672"/>
            <a:ext cx="609713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/>
              <a:t>https://www.intel.com/content/www/us/en/developer/articles/technical/intel-sdm.html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F61636-6A8D-D513-EA88-AE49174CC5A1}"/>
              </a:ext>
            </a:extLst>
          </p:cNvPr>
          <p:cNvSpPr/>
          <p:nvPr/>
        </p:nvSpPr>
        <p:spPr>
          <a:xfrm>
            <a:off x="6157669" y="4923692"/>
            <a:ext cx="2986331" cy="6714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7D5355-4BFA-E3B6-5A91-8C3EA3F3CB24}"/>
              </a:ext>
            </a:extLst>
          </p:cNvPr>
          <p:cNvSpPr/>
          <p:nvPr/>
        </p:nvSpPr>
        <p:spPr bwMode="auto">
          <a:xfrm>
            <a:off x="783490" y="1207729"/>
            <a:ext cx="4808593" cy="2960667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Let’s try to HALT one of IFI’s machines! And create havoc for the other users!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8BFF1E2D-3573-D922-47CE-CF0324D12A3D}"/>
              </a:ext>
            </a:extLst>
          </p:cNvPr>
          <p:cNvSpPr/>
          <p:nvPr/>
        </p:nvSpPr>
        <p:spPr>
          <a:xfrm rot="4593318">
            <a:off x="9345128" y="4093175"/>
            <a:ext cx="1096713" cy="15858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B647D8-9B04-D7EA-1B79-A222DE641A99}"/>
              </a:ext>
            </a:extLst>
          </p:cNvPr>
          <p:cNvSpPr/>
          <p:nvPr/>
        </p:nvSpPr>
        <p:spPr>
          <a:xfrm>
            <a:off x="6220547" y="2689605"/>
            <a:ext cx="3358273" cy="24542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0A3965E3-FA1A-7CB7-028F-01EE19BDB9B1}"/>
              </a:ext>
            </a:extLst>
          </p:cNvPr>
          <p:cNvSpPr/>
          <p:nvPr/>
        </p:nvSpPr>
        <p:spPr>
          <a:xfrm rot="4593318">
            <a:off x="9819338" y="1772650"/>
            <a:ext cx="1096713" cy="158581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79BA2-6427-D9C4-3D4E-3E1CB4B69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387" name="Rectangle 3">
            <a:extLst>
              <a:ext uri="{FF2B5EF4-FFF2-40B4-BE49-F238E27FC236}">
                <a16:creationId xmlns:a16="http://schemas.microsoft.com/office/drawing/2014/main" id="{6DF2B041-E6FD-2278-EED6-5DE336EA6F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A process can create another process using the </a:t>
            </a:r>
            <a:br>
              <a:rPr lang="en-US" sz="2400" dirty="0"/>
            </a:br>
            <a:r>
              <a:rPr lang="en-US" sz="2400" dirty="0" err="1">
                <a:latin typeface="Courier New" pitchFamily="49" charset="0"/>
              </a:rPr>
              <a:t>pid_t</a:t>
            </a:r>
            <a:r>
              <a:rPr lang="en-US" sz="2400" dirty="0">
                <a:latin typeface="Courier New" pitchFamily="49" charset="0"/>
              </a:rPr>
              <a:t> </a:t>
            </a:r>
            <a:r>
              <a:rPr lang="en-US" sz="2400" b="1" dirty="0" err="1">
                <a:solidFill>
                  <a:schemeClr val="folHlink"/>
                </a:solidFill>
                <a:latin typeface="Courier New" pitchFamily="49" charset="0"/>
              </a:rPr>
              <a:t>fork</a:t>
            </a:r>
            <a:r>
              <a:rPr lang="en-US" sz="2400" dirty="0" err="1">
                <a:latin typeface="Courier New" pitchFamily="49" charset="0"/>
              </a:rPr>
              <a:t>(void</a:t>
            </a:r>
            <a:r>
              <a:rPr lang="en-US" sz="2400" dirty="0">
                <a:latin typeface="Courier New" pitchFamily="49" charset="0"/>
              </a:rPr>
              <a:t>) </a:t>
            </a:r>
            <a:r>
              <a:rPr lang="en-US" sz="2400" dirty="0"/>
              <a:t>system call </a:t>
            </a:r>
            <a:r>
              <a:rPr lang="en-US" sz="1600" dirty="0"/>
              <a:t>(see</a:t>
            </a:r>
            <a:r>
              <a:rPr lang="en-US" sz="1600" dirty="0">
                <a:latin typeface="Courier New" pitchFamily="49" charset="0"/>
              </a:rPr>
              <a:t> man 2 fork</a:t>
            </a:r>
            <a:r>
              <a:rPr lang="en-US" sz="1600" dirty="0"/>
              <a:t>)</a:t>
            </a:r>
            <a:r>
              <a:rPr lang="en-US" sz="2400" dirty="0"/>
              <a:t> </a:t>
            </a:r>
            <a:r>
              <a:rPr lang="en-US" sz="2400" dirty="0">
                <a:latin typeface="Courier New" pitchFamily="49" charset="0"/>
              </a:rPr>
              <a:t>:</a:t>
            </a:r>
            <a:br>
              <a:rPr lang="en-US" sz="2400" dirty="0">
                <a:latin typeface="Courier New" pitchFamily="49" charset="0"/>
              </a:rPr>
            </a:br>
            <a:endParaRPr lang="en-US" sz="2400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/>
              <a:t>makes a </a:t>
            </a:r>
            <a:r>
              <a:rPr lang="en-US" sz="2000" b="1" dirty="0"/>
              <a:t>duplicate</a:t>
            </a:r>
            <a:r>
              <a:rPr lang="en-US" sz="2000" dirty="0"/>
              <a:t> of the calling process including a </a:t>
            </a:r>
            <a:r>
              <a:rPr lang="en-US" sz="2000" u="sng" dirty="0"/>
              <a:t>copy</a:t>
            </a:r>
            <a:r>
              <a:rPr lang="en-US" sz="2000" dirty="0"/>
              <a:t> of the </a:t>
            </a:r>
            <a:br>
              <a:rPr lang="en-US" sz="2000" dirty="0"/>
            </a:br>
            <a:r>
              <a:rPr lang="en-US" sz="2000" dirty="0"/>
              <a:t>virtual address space, open file descriptors, etc…</a:t>
            </a:r>
            <a:br>
              <a:rPr lang="en-US" sz="2000" dirty="0"/>
            </a:br>
            <a:r>
              <a:rPr lang="en-US" sz="2000" dirty="0"/>
              <a:t>(only PIDs are different – locks and signals are not inherited)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both processes continue in parallel</a:t>
            </a:r>
            <a:br>
              <a:rPr lang="en-US" sz="2000" dirty="0"/>
            </a:b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returns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… if parent: </a:t>
            </a:r>
            <a:r>
              <a:rPr lang="en-US" sz="1800" b="1" dirty="0"/>
              <a:t>child process’ PID </a:t>
            </a:r>
            <a:r>
              <a:rPr lang="en-US" sz="1800" dirty="0"/>
              <a:t>when successful, -1 otherwise</a:t>
            </a:r>
          </a:p>
          <a:p>
            <a:pPr lvl="2">
              <a:lnSpc>
                <a:spcPct val="90000"/>
              </a:lnSpc>
            </a:pPr>
            <a:r>
              <a:rPr lang="en-US" sz="1800" dirty="0"/>
              <a:t>… if child:  </a:t>
            </a:r>
            <a:r>
              <a:rPr lang="en-US" sz="1400" dirty="0"/>
              <a:t>  </a:t>
            </a:r>
            <a:r>
              <a:rPr lang="en-US" sz="1800" b="1" dirty="0"/>
              <a:t>0</a:t>
            </a:r>
            <a:r>
              <a:rPr lang="en-US" sz="1800" dirty="0"/>
              <a:t>  (if successful - if not, there will not be a child)</a:t>
            </a:r>
            <a:br>
              <a:rPr lang="en-US" sz="1800" dirty="0"/>
            </a:br>
            <a:br>
              <a:rPr lang="en-US" sz="1800" dirty="0"/>
            </a:b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Other possibilities include 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Courier New" pitchFamily="49" charset="0"/>
              </a:rPr>
              <a:t>int</a:t>
            </a:r>
            <a:r>
              <a:rPr lang="en-US" sz="2000" dirty="0">
                <a:latin typeface="Courier New" pitchFamily="49" charset="0"/>
              </a:rPr>
              <a:t> clone(…)</a:t>
            </a:r>
            <a:r>
              <a:rPr lang="en-US" sz="2000" dirty="0"/>
              <a:t> – shares memory, descriptors, signals </a:t>
            </a:r>
            <a:r>
              <a:rPr lang="en-US" sz="1400" dirty="0"/>
              <a:t>(see</a:t>
            </a:r>
            <a:r>
              <a:rPr lang="en-US" sz="1400" dirty="0">
                <a:latin typeface="Courier New" pitchFamily="49" charset="0"/>
              </a:rPr>
              <a:t> man 2 clone</a:t>
            </a:r>
            <a:r>
              <a:rPr lang="en-US" sz="14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Courier New" pitchFamily="49" charset="0"/>
              </a:rPr>
              <a:t>pid_t</a:t>
            </a:r>
            <a:r>
              <a:rPr lang="en-US" sz="2000" dirty="0">
                <a:latin typeface="Courier New" pitchFamily="49" charset="0"/>
              </a:rPr>
              <a:t> </a:t>
            </a:r>
            <a:r>
              <a:rPr lang="en-US" sz="2000" dirty="0" err="1">
                <a:latin typeface="Courier New" pitchFamily="49" charset="0"/>
              </a:rPr>
              <a:t>vfork(void</a:t>
            </a:r>
            <a:r>
              <a:rPr lang="en-US" sz="2000" dirty="0">
                <a:latin typeface="Courier New" pitchFamily="49" charset="0"/>
              </a:rPr>
              <a:t>) </a:t>
            </a:r>
            <a:r>
              <a:rPr lang="en-US" sz="2000" dirty="0"/>
              <a:t>– suspends parent in </a:t>
            </a:r>
            <a:r>
              <a:rPr lang="en-US" sz="2000" dirty="0">
                <a:latin typeface="Courier New" pitchFamily="49" charset="0"/>
              </a:rPr>
              <a:t>clone() </a:t>
            </a:r>
            <a:r>
              <a:rPr lang="en-US" sz="1400" dirty="0"/>
              <a:t>(see</a:t>
            </a:r>
            <a:r>
              <a:rPr lang="en-US" sz="1400" dirty="0">
                <a:latin typeface="Courier New" pitchFamily="49" charset="0"/>
              </a:rPr>
              <a:t> man 2 </a:t>
            </a:r>
            <a:r>
              <a:rPr lang="en-US" sz="1400" dirty="0" err="1">
                <a:latin typeface="Courier New" pitchFamily="49" charset="0"/>
              </a:rPr>
              <a:t>vfork</a:t>
            </a:r>
            <a:r>
              <a:rPr lang="en-US" sz="1400" dirty="0"/>
              <a:t>)</a:t>
            </a:r>
            <a:r>
              <a:rPr lang="en-US" sz="2000" dirty="0">
                <a:latin typeface="Courier New" pitchFamily="49" charset="0"/>
              </a:rPr>
              <a:t> </a:t>
            </a:r>
          </a:p>
        </p:txBody>
      </p:sp>
      <p:sp>
        <p:nvSpPr>
          <p:cNvPr id="1168388" name="Rectangle 4">
            <a:extLst>
              <a:ext uri="{FF2B5EF4-FFF2-40B4-BE49-F238E27FC236}">
                <a16:creationId xmlns:a16="http://schemas.microsoft.com/office/drawing/2014/main" id="{ACC36D99-44D0-F684-FFA5-6F3A73D8A3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39" y="127001"/>
            <a:ext cx="87979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Ins="36000" anchor="b"/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+mn-cs"/>
              </a:rPr>
              <a:t>Process Creation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4850135-23C8-7CE9-2D8A-729DCD60A029}"/>
              </a:ext>
            </a:extLst>
          </p:cNvPr>
          <p:cNvSpPr/>
          <p:nvPr/>
        </p:nvSpPr>
        <p:spPr bwMode="auto">
          <a:xfrm>
            <a:off x="8370889" y="4347368"/>
            <a:ext cx="3663382" cy="181689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Simple</a:t>
            </a:r>
            <a:r>
              <a:rPr kumimoji="0" lang="en-GB" sz="32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fork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33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AD25AE2-6DE0-3A22-D9CE-2574B4A668E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54369F-196E-E389-5B06-7FE29C8A7373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9043BA-D96F-3F2F-8862-41779D307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fork do?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9AA6A24-6BA4-E715-BBD1-89D8FD273129}"/>
              </a:ext>
            </a:extLst>
          </p:cNvPr>
          <p:cNvSpPr/>
          <p:nvPr/>
        </p:nvSpPr>
        <p:spPr>
          <a:xfrm>
            <a:off x="5079241" y="1160061"/>
            <a:ext cx="1235123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96496F-F37D-F128-0FEE-EE597EC61490}"/>
              </a:ext>
            </a:extLst>
          </p:cNvPr>
          <p:cNvSpPr/>
          <p:nvPr/>
        </p:nvSpPr>
        <p:spPr>
          <a:xfrm>
            <a:off x="3812276" y="2140144"/>
            <a:ext cx="1235123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7AEDC4-A78A-2FC3-07E6-658978254073}"/>
              </a:ext>
            </a:extLst>
          </p:cNvPr>
          <p:cNvSpPr txBox="1"/>
          <p:nvPr/>
        </p:nvSpPr>
        <p:spPr>
          <a:xfrm>
            <a:off x="5650172" y="1567911"/>
            <a:ext cx="8916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fork()</a:t>
            </a:r>
            <a:endParaRPr lang="en-US" sz="1600" dirty="0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51AFCB85-CD18-8905-A7EC-8BEACF72194D}"/>
              </a:ext>
            </a:extLst>
          </p:cNvPr>
          <p:cNvCxnSpPr>
            <a:stCxn id="6" idx="2"/>
            <a:endCxn id="8" idx="0"/>
          </p:cNvCxnSpPr>
          <p:nvPr/>
        </p:nvCxnSpPr>
        <p:spPr>
          <a:xfrm rot="5400000">
            <a:off x="4809841" y="1253181"/>
            <a:ext cx="506961" cy="1266965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A926C9B-DB55-92A5-FD57-0F2FA32E2358}"/>
              </a:ext>
            </a:extLst>
          </p:cNvPr>
          <p:cNvSpPr/>
          <p:nvPr/>
        </p:nvSpPr>
        <p:spPr>
          <a:xfrm>
            <a:off x="7158253" y="2140144"/>
            <a:ext cx="1235123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980ABDE0-AEFA-7EC2-FAE5-1A1128AB9D48}"/>
              </a:ext>
            </a:extLst>
          </p:cNvPr>
          <p:cNvCxnSpPr>
            <a:cxnSpLocks/>
            <a:stCxn id="6" idx="2"/>
            <a:endCxn id="13" idx="0"/>
          </p:cNvCxnSpPr>
          <p:nvPr/>
        </p:nvCxnSpPr>
        <p:spPr>
          <a:xfrm rot="16200000" flipH="1">
            <a:off x="6482829" y="847157"/>
            <a:ext cx="506961" cy="2079012"/>
          </a:xfrm>
          <a:prstGeom prst="bentConnector3">
            <a:avLst>
              <a:gd name="adj1" fmla="val 50000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DEF10D3-546F-682A-AAED-29C2F2194569}"/>
              </a:ext>
            </a:extLst>
          </p:cNvPr>
          <p:cNvSpPr/>
          <p:nvPr/>
        </p:nvSpPr>
        <p:spPr>
          <a:xfrm>
            <a:off x="2763671" y="3143907"/>
            <a:ext cx="1235123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378EFB-7D3D-775F-8FBA-0D80657E611F}"/>
              </a:ext>
            </a:extLst>
          </p:cNvPr>
          <p:cNvSpPr txBox="1"/>
          <p:nvPr/>
        </p:nvSpPr>
        <p:spPr>
          <a:xfrm>
            <a:off x="4383206" y="2553196"/>
            <a:ext cx="8916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fork()</a:t>
            </a:r>
            <a:endParaRPr lang="en-US" sz="1600" dirty="0"/>
          </a:p>
        </p:txBody>
      </p: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551B481F-6012-1FF6-6FA8-93C6A9DC1BD7}"/>
              </a:ext>
            </a:extLst>
          </p:cNvPr>
          <p:cNvCxnSpPr>
            <a:endCxn id="24" idx="0"/>
          </p:cNvCxnSpPr>
          <p:nvPr/>
        </p:nvCxnSpPr>
        <p:spPr>
          <a:xfrm rot="5400000">
            <a:off x="3642816" y="2356885"/>
            <a:ext cx="525439" cy="1048604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34D3653-AEF5-C76D-25C4-1F713F28CB20}"/>
              </a:ext>
            </a:extLst>
          </p:cNvPr>
          <p:cNvSpPr/>
          <p:nvPr/>
        </p:nvSpPr>
        <p:spPr>
          <a:xfrm>
            <a:off x="4703929" y="3143907"/>
            <a:ext cx="1235123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744D1591-808F-FF7C-BE7B-2C19E06E4D13}"/>
              </a:ext>
            </a:extLst>
          </p:cNvPr>
          <p:cNvCxnSpPr>
            <a:cxnSpLocks/>
            <a:endCxn id="27" idx="0"/>
          </p:cNvCxnSpPr>
          <p:nvPr/>
        </p:nvCxnSpPr>
        <p:spPr>
          <a:xfrm rot="16200000" flipH="1">
            <a:off x="4612945" y="2435360"/>
            <a:ext cx="525439" cy="891654"/>
          </a:xfrm>
          <a:prstGeom prst="bentConnector3">
            <a:avLst>
              <a:gd name="adj1" fmla="val 50000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0F99F86-7131-4319-638A-497ADD9B7A0B}"/>
              </a:ext>
            </a:extLst>
          </p:cNvPr>
          <p:cNvSpPr/>
          <p:nvPr/>
        </p:nvSpPr>
        <p:spPr>
          <a:xfrm>
            <a:off x="6109649" y="3162384"/>
            <a:ext cx="1235123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417B5D-C91C-2932-F4B0-C0A2F47FB751}"/>
              </a:ext>
            </a:extLst>
          </p:cNvPr>
          <p:cNvSpPr txBox="1"/>
          <p:nvPr/>
        </p:nvSpPr>
        <p:spPr>
          <a:xfrm>
            <a:off x="7729184" y="2571673"/>
            <a:ext cx="8916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fork()</a:t>
            </a:r>
            <a:endParaRPr lang="en-US" sz="1600" dirty="0"/>
          </a:p>
        </p:txBody>
      </p: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577DE6F5-69FE-8AAA-177B-CEBBE6E64DDC}"/>
              </a:ext>
            </a:extLst>
          </p:cNvPr>
          <p:cNvCxnSpPr>
            <a:endCxn id="32" idx="0"/>
          </p:cNvCxnSpPr>
          <p:nvPr/>
        </p:nvCxnSpPr>
        <p:spPr>
          <a:xfrm rot="5400000">
            <a:off x="6988794" y="2375362"/>
            <a:ext cx="525439" cy="1048604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171B6393-F3F1-8D7E-E871-FB4B0336D4D8}"/>
              </a:ext>
            </a:extLst>
          </p:cNvPr>
          <p:cNvSpPr/>
          <p:nvPr/>
        </p:nvSpPr>
        <p:spPr>
          <a:xfrm>
            <a:off x="8049907" y="3162384"/>
            <a:ext cx="1235123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Process</a:t>
            </a:r>
          </a:p>
        </p:txBody>
      </p: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A5968E87-192E-F0D5-5BF5-5787AB6EF1ED}"/>
              </a:ext>
            </a:extLst>
          </p:cNvPr>
          <p:cNvCxnSpPr>
            <a:cxnSpLocks/>
            <a:endCxn id="35" idx="0"/>
          </p:cNvCxnSpPr>
          <p:nvPr/>
        </p:nvCxnSpPr>
        <p:spPr>
          <a:xfrm rot="16200000" flipH="1">
            <a:off x="7958923" y="2453837"/>
            <a:ext cx="525439" cy="891654"/>
          </a:xfrm>
          <a:prstGeom prst="bentConnector3">
            <a:avLst>
              <a:gd name="adj1" fmla="val 50000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6ED89DE-474F-0E90-FFCB-F996FE897742}"/>
              </a:ext>
            </a:extLst>
          </p:cNvPr>
          <p:cNvSpPr/>
          <p:nvPr/>
        </p:nvSpPr>
        <p:spPr>
          <a:xfrm>
            <a:off x="2588525" y="4060025"/>
            <a:ext cx="57434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8B4D749-0D77-B88D-1064-6C1F1CF8E125}"/>
              </a:ext>
            </a:extLst>
          </p:cNvPr>
          <p:cNvSpPr txBox="1"/>
          <p:nvPr/>
        </p:nvSpPr>
        <p:spPr>
          <a:xfrm>
            <a:off x="3325502" y="3563505"/>
            <a:ext cx="8916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/>
                </a:solidFill>
              </a:rPr>
              <a:t>fork()</a:t>
            </a:r>
            <a:endParaRPr lang="en-US" sz="1600" dirty="0"/>
          </a:p>
        </p:txBody>
      </p: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0B728ABD-38E6-C8E6-AB6A-801343B4FB49}"/>
              </a:ext>
            </a:extLst>
          </p:cNvPr>
          <p:cNvCxnSpPr>
            <a:cxnSpLocks/>
            <a:stCxn id="24" idx="2"/>
            <a:endCxn id="43" idx="0"/>
          </p:cNvCxnSpPr>
          <p:nvPr/>
        </p:nvCxnSpPr>
        <p:spPr>
          <a:xfrm rot="5400000">
            <a:off x="2906968" y="3585760"/>
            <a:ext cx="442996" cy="505535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F01756B-8277-F20A-DF83-939665068019}"/>
              </a:ext>
            </a:extLst>
          </p:cNvPr>
          <p:cNvSpPr/>
          <p:nvPr/>
        </p:nvSpPr>
        <p:spPr>
          <a:xfrm>
            <a:off x="3386919" y="4060025"/>
            <a:ext cx="61187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47" name="Connector: Elbow 46">
            <a:extLst>
              <a:ext uri="{FF2B5EF4-FFF2-40B4-BE49-F238E27FC236}">
                <a16:creationId xmlns:a16="http://schemas.microsoft.com/office/drawing/2014/main" id="{5F94EDC2-5CEA-4420-B321-1C930F036447}"/>
              </a:ext>
            </a:extLst>
          </p:cNvPr>
          <p:cNvCxnSpPr>
            <a:cxnSpLocks/>
            <a:stCxn id="24" idx="2"/>
            <a:endCxn id="46" idx="0"/>
          </p:cNvCxnSpPr>
          <p:nvPr/>
        </p:nvCxnSpPr>
        <p:spPr>
          <a:xfrm rot="16200000" flipH="1">
            <a:off x="3315547" y="3682715"/>
            <a:ext cx="442996" cy="311624"/>
          </a:xfrm>
          <a:prstGeom prst="bentConnector3">
            <a:avLst>
              <a:gd name="adj1" fmla="val 50000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AFB36AB2-4C8F-863A-49A5-D5136F5E73CC}"/>
              </a:ext>
            </a:extLst>
          </p:cNvPr>
          <p:cNvSpPr/>
          <p:nvPr/>
        </p:nvSpPr>
        <p:spPr>
          <a:xfrm>
            <a:off x="4545840" y="4060025"/>
            <a:ext cx="57434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27C08544-B313-75F4-E4F3-544E54D81288}"/>
              </a:ext>
            </a:extLst>
          </p:cNvPr>
          <p:cNvCxnSpPr>
            <a:cxnSpLocks/>
            <a:endCxn id="59" idx="0"/>
          </p:cNvCxnSpPr>
          <p:nvPr/>
        </p:nvCxnSpPr>
        <p:spPr>
          <a:xfrm rot="5400000">
            <a:off x="4864283" y="3585760"/>
            <a:ext cx="442996" cy="505535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194699E-1FD4-9086-8E07-44CCD2627032}"/>
              </a:ext>
            </a:extLst>
          </p:cNvPr>
          <p:cNvSpPr/>
          <p:nvPr/>
        </p:nvSpPr>
        <p:spPr>
          <a:xfrm>
            <a:off x="5344234" y="4060025"/>
            <a:ext cx="61187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5BAEB5DE-3856-450B-D036-100609EB951A}"/>
              </a:ext>
            </a:extLst>
          </p:cNvPr>
          <p:cNvCxnSpPr>
            <a:cxnSpLocks/>
            <a:endCxn id="61" idx="0"/>
          </p:cNvCxnSpPr>
          <p:nvPr/>
        </p:nvCxnSpPr>
        <p:spPr>
          <a:xfrm rot="16200000" flipH="1">
            <a:off x="5272862" y="3682715"/>
            <a:ext cx="442996" cy="311624"/>
          </a:xfrm>
          <a:prstGeom prst="bentConnector3">
            <a:avLst>
              <a:gd name="adj1" fmla="val 50000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47640674-AF3C-BCB8-A8CC-901D66A07349}"/>
              </a:ext>
            </a:extLst>
          </p:cNvPr>
          <p:cNvSpPr/>
          <p:nvPr/>
        </p:nvSpPr>
        <p:spPr>
          <a:xfrm>
            <a:off x="6166514" y="4077301"/>
            <a:ext cx="57434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64" name="Connector: Elbow 63">
            <a:extLst>
              <a:ext uri="{FF2B5EF4-FFF2-40B4-BE49-F238E27FC236}">
                <a16:creationId xmlns:a16="http://schemas.microsoft.com/office/drawing/2014/main" id="{9760AC1F-2A1B-5157-A877-88A0D78DEFD0}"/>
              </a:ext>
            </a:extLst>
          </p:cNvPr>
          <p:cNvCxnSpPr>
            <a:cxnSpLocks/>
            <a:endCxn id="63" idx="0"/>
          </p:cNvCxnSpPr>
          <p:nvPr/>
        </p:nvCxnSpPr>
        <p:spPr>
          <a:xfrm rot="5400000">
            <a:off x="6484957" y="3603036"/>
            <a:ext cx="442996" cy="505535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645C347C-43E9-2545-942F-EC32CC5E3C33}"/>
              </a:ext>
            </a:extLst>
          </p:cNvPr>
          <p:cNvSpPr/>
          <p:nvPr/>
        </p:nvSpPr>
        <p:spPr>
          <a:xfrm>
            <a:off x="6964908" y="4077301"/>
            <a:ext cx="61187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66" name="Connector: Elbow 65">
            <a:extLst>
              <a:ext uri="{FF2B5EF4-FFF2-40B4-BE49-F238E27FC236}">
                <a16:creationId xmlns:a16="http://schemas.microsoft.com/office/drawing/2014/main" id="{BCE86CF7-894B-8658-ACD8-10B25A712394}"/>
              </a:ext>
            </a:extLst>
          </p:cNvPr>
          <p:cNvCxnSpPr>
            <a:cxnSpLocks/>
            <a:endCxn id="65" idx="0"/>
          </p:cNvCxnSpPr>
          <p:nvPr/>
        </p:nvCxnSpPr>
        <p:spPr>
          <a:xfrm rot="16200000" flipH="1">
            <a:off x="6893536" y="3699991"/>
            <a:ext cx="442996" cy="311624"/>
          </a:xfrm>
          <a:prstGeom prst="bentConnector3">
            <a:avLst>
              <a:gd name="adj1" fmla="val 50000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D2A146F7-B2DC-452E-1C18-AC74B0C265A2}"/>
              </a:ext>
            </a:extLst>
          </p:cNvPr>
          <p:cNvSpPr/>
          <p:nvPr/>
        </p:nvSpPr>
        <p:spPr>
          <a:xfrm>
            <a:off x="7945272" y="4077301"/>
            <a:ext cx="57434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68" name="Connector: Elbow 67">
            <a:extLst>
              <a:ext uri="{FF2B5EF4-FFF2-40B4-BE49-F238E27FC236}">
                <a16:creationId xmlns:a16="http://schemas.microsoft.com/office/drawing/2014/main" id="{E6F99842-30CF-6670-C9C6-D48E230EFC7C}"/>
              </a:ext>
            </a:extLst>
          </p:cNvPr>
          <p:cNvCxnSpPr>
            <a:cxnSpLocks/>
            <a:endCxn id="67" idx="0"/>
          </p:cNvCxnSpPr>
          <p:nvPr/>
        </p:nvCxnSpPr>
        <p:spPr>
          <a:xfrm rot="5400000">
            <a:off x="8263715" y="3603036"/>
            <a:ext cx="442996" cy="505535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900A4D5D-0B64-EA73-85DE-40022DFEC532}"/>
              </a:ext>
            </a:extLst>
          </p:cNvPr>
          <p:cNvSpPr/>
          <p:nvPr/>
        </p:nvSpPr>
        <p:spPr>
          <a:xfrm>
            <a:off x="8743666" y="4077301"/>
            <a:ext cx="611875" cy="4731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720126BD-94FE-0029-4865-C24CA742B793}"/>
              </a:ext>
            </a:extLst>
          </p:cNvPr>
          <p:cNvCxnSpPr>
            <a:cxnSpLocks/>
            <a:endCxn id="69" idx="0"/>
          </p:cNvCxnSpPr>
          <p:nvPr/>
        </p:nvCxnSpPr>
        <p:spPr>
          <a:xfrm rot="16200000" flipH="1">
            <a:off x="8672294" y="3699991"/>
            <a:ext cx="442996" cy="311624"/>
          </a:xfrm>
          <a:prstGeom prst="bentConnector3">
            <a:avLst>
              <a:gd name="adj1" fmla="val 50000"/>
            </a:avLst>
          </a:prstGeom>
          <a:ln w="190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Arrow: Down 70">
            <a:extLst>
              <a:ext uri="{FF2B5EF4-FFF2-40B4-BE49-F238E27FC236}">
                <a16:creationId xmlns:a16="http://schemas.microsoft.com/office/drawing/2014/main" id="{46E3C3D8-A94B-B66E-E2AF-6BDC225E38E3}"/>
              </a:ext>
            </a:extLst>
          </p:cNvPr>
          <p:cNvSpPr/>
          <p:nvPr/>
        </p:nvSpPr>
        <p:spPr>
          <a:xfrm>
            <a:off x="9285030" y="3732782"/>
            <a:ext cx="2415654" cy="242020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For how long?</a:t>
            </a:r>
          </a:p>
        </p:txBody>
      </p:sp>
    </p:spTree>
    <p:extLst>
      <p:ext uri="{BB962C8B-B14F-4D97-AF65-F5344CB8AC3E}">
        <p14:creationId xmlns:p14="http://schemas.microsoft.com/office/powerpoint/2010/main" val="73604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3" grpId="0" animBg="1"/>
      <p:bldP spid="24" grpId="0" animBg="1"/>
      <p:bldP spid="25" grpId="0"/>
      <p:bldP spid="27" grpId="0" animBg="1"/>
      <p:bldP spid="32" grpId="0" animBg="1"/>
      <p:bldP spid="33" grpId="0"/>
      <p:bldP spid="35" grpId="0" animBg="1"/>
      <p:bldP spid="43" grpId="0" animBg="1"/>
      <p:bldP spid="44" grpId="0"/>
      <p:bldP spid="46" grpId="0" animBg="1"/>
      <p:bldP spid="59" grpId="0" animBg="1"/>
      <p:bldP spid="61" grpId="0" animBg="1"/>
      <p:bldP spid="63" grpId="0" animBg="1"/>
      <p:bldP spid="65" grpId="0" animBg="1"/>
      <p:bldP spid="67" grpId="0" animBg="1"/>
      <p:bldP spid="6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BDCCF7-0408-C689-131F-C7C6F4DF1967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0CDE0E-45E6-22B2-69B5-CF1AF0B886CC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7A7E4A-9F68-DC8F-8DB4-D7A482EE4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Sometimes it’s hard to protect users from each other.</a:t>
            </a:r>
          </a:p>
        </p:txBody>
      </p:sp>
      <p:pic>
        <p:nvPicPr>
          <p:cNvPr id="7" name="Content Placeholder 6" descr="A group of boats in a lake&#10;&#10;Description automatically generated">
            <a:extLst>
              <a:ext uri="{FF2B5EF4-FFF2-40B4-BE49-F238E27FC236}">
                <a16:creationId xmlns:a16="http://schemas.microsoft.com/office/drawing/2014/main" id="{5EAAC61A-1388-B86F-A8B5-2671B14B6B01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11" y="1069886"/>
            <a:ext cx="6484606" cy="4818063"/>
          </a:xfr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CF811DA-C4E5-8F13-4263-59C600C7E004}"/>
              </a:ext>
            </a:extLst>
          </p:cNvPr>
          <p:cNvSpPr/>
          <p:nvPr/>
        </p:nvSpPr>
        <p:spPr bwMode="auto">
          <a:xfrm>
            <a:off x="698783" y="2417085"/>
            <a:ext cx="3628651" cy="1662546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Fork bombing!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Has happened before.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14525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2658" name="Group 2"/>
          <p:cNvGraphicFramePr>
            <a:graphicFrameLocks noGrp="1"/>
          </p:cNvGraphicFramePr>
          <p:nvPr/>
        </p:nvGraphicFramePr>
        <p:xfrm>
          <a:off x="6964364" y="5408614"/>
          <a:ext cx="3608387" cy="1077913"/>
        </p:xfrm>
        <a:graphic>
          <a:graphicData uri="http://schemas.openxmlformats.org/drawingml/2006/table">
            <a:tbl>
              <a:tblPr/>
              <a:tblGrid>
                <a:gridCol w="90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77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6600"/>
                        </a:buClr>
                        <a:buSzPct val="120000"/>
                        <a:buFont typeface="Wingdings" pitchFamily="2" charset="2"/>
                        <a:buNone/>
                        <a:tabLst/>
                      </a:pPr>
                      <a:endParaRPr kumimoji="0" lang="nb-NO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R="54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222670" name="Group 14"/>
          <p:cNvGrpSpPr>
            <a:grpSpLocks/>
          </p:cNvGrpSpPr>
          <p:nvPr/>
        </p:nvGrpSpPr>
        <p:grpSpPr bwMode="auto">
          <a:xfrm>
            <a:off x="4976814" y="2495550"/>
            <a:ext cx="1812925" cy="2211388"/>
            <a:chOff x="2285" y="1647"/>
            <a:chExt cx="1142" cy="1393"/>
          </a:xfrm>
        </p:grpSpPr>
        <p:sp>
          <p:nvSpPr>
            <p:cNvPr id="1222671" name="AutoShape 15"/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222672" name="Text Box 16"/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DDDDDD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defTabSz="914400" fontAlgn="base">
                <a:spcBef>
                  <a:spcPct val="20000"/>
                </a:spcBef>
                <a:spcAft>
                  <a:spcPct val="0"/>
                </a:spcAft>
                <a:buClr>
                  <a:srgbClr val="3333CC"/>
                </a:buClr>
                <a:buSzPct val="85000"/>
              </a:pPr>
              <a:r>
                <a:rPr lang="en-US" altLang="zh-TW" sz="1800">
                  <a:solidFill>
                    <a:srgbClr val="000000"/>
                  </a:solidFill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sp>
        <p:nvSpPr>
          <p:cNvPr id="1222673" name="Rectangle 1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PMingLiU" pitchFamily="18" charset="-120"/>
              </a:rPr>
              <a:t>Interrupt Program Execution</a:t>
            </a:r>
            <a:endParaRPr lang="zh-TW" altLang="en-US">
              <a:ea typeface="PMingLiU" pitchFamily="18" charset="-120"/>
            </a:endParaRPr>
          </a:p>
        </p:txBody>
      </p:sp>
      <p:pic>
        <p:nvPicPr>
          <p:cNvPr id="1222674" name="Picture 18" descr="j02382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868" y="3663866"/>
            <a:ext cx="1430337" cy="11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5" name="Picture 19" descr="j0326356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475" y="1747838"/>
            <a:ext cx="1828800" cy="64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6" name="Picture 20" descr="j0330287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076" y="2284414"/>
            <a:ext cx="181292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7" name="Picture 21" descr="j0178135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2816226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8" name="Picture 22" descr="j0178101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988" y="5313363"/>
            <a:ext cx="569912" cy="78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79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150" y="5449888"/>
            <a:ext cx="719138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0" name="Picture 2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9726" y="5461001"/>
            <a:ext cx="695325" cy="97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1" name="Picture 2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26" y="5459413"/>
            <a:ext cx="701675" cy="98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2683" name="Picture 27" descr="j0237835[1]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25" y="984251"/>
            <a:ext cx="1587500" cy="98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2685" name="Picture 2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6" y="3962401"/>
            <a:ext cx="1304925" cy="131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19792215">
            <a:off x="7366854" y="4036278"/>
            <a:ext cx="3581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Tahoma" pitchFamily="34" charset="0"/>
              </a:rPr>
              <a:t>We may use “polling”…!?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74322F-C655-C8D3-6D5B-8253BA0E4ECB}"/>
              </a:ext>
            </a:extLst>
          </p:cNvPr>
          <p:cNvSpPr/>
          <p:nvPr/>
        </p:nvSpPr>
        <p:spPr bwMode="auto">
          <a:xfrm>
            <a:off x="583747" y="5135478"/>
            <a:ext cx="5435244" cy="1143001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Signals and polling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6DB3B-8FED-E5E3-FBBD-0903645EA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C75458-76CE-B9D6-8402-1C27B5256C0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CC72A4-4616-3611-4273-82B1652D4B12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70F7F42-3F91-1800-448F-F9C04CF38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Interrupting a process</a:t>
            </a:r>
          </a:p>
        </p:txBody>
      </p:sp>
      <p:grpSp>
        <p:nvGrpSpPr>
          <p:cNvPr id="6" name="Group 14">
            <a:extLst>
              <a:ext uri="{FF2B5EF4-FFF2-40B4-BE49-F238E27FC236}">
                <a16:creationId xmlns:a16="http://schemas.microsoft.com/office/drawing/2014/main" id="{16B3D25D-A10A-C197-5DA0-DB80E7DB3AA9}"/>
              </a:ext>
            </a:extLst>
          </p:cNvPr>
          <p:cNvGrpSpPr>
            <a:grpSpLocks/>
          </p:cNvGrpSpPr>
          <p:nvPr/>
        </p:nvGrpSpPr>
        <p:grpSpPr bwMode="auto">
          <a:xfrm>
            <a:off x="9291824" y="2411880"/>
            <a:ext cx="1812925" cy="2211388"/>
            <a:chOff x="2285" y="1647"/>
            <a:chExt cx="1142" cy="1393"/>
          </a:xfrm>
        </p:grpSpPr>
        <p:sp>
          <p:nvSpPr>
            <p:cNvPr id="7" name="AutoShape 15">
              <a:extLst>
                <a:ext uri="{FF2B5EF4-FFF2-40B4-BE49-F238E27FC236}">
                  <a16:creationId xmlns:a16="http://schemas.microsoft.com/office/drawing/2014/main" id="{56B1F6DD-E000-32E0-B192-828CDA93D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51"/>
              <a:ext cx="1142" cy="138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 anchor="ctr"/>
            <a:lstStyle/>
            <a:p>
              <a:endParaRPr lang="nb-NO"/>
            </a:p>
          </p:txBody>
        </p:sp>
        <p:sp>
          <p:nvSpPr>
            <p:cNvPr id="8" name="Text Box 16">
              <a:extLst>
                <a:ext uri="{FF2B5EF4-FFF2-40B4-BE49-F238E27FC236}">
                  <a16:creationId xmlns:a16="http://schemas.microsoft.com/office/drawing/2014/main" id="{C78A966F-A6ED-0D9E-6700-63684528E6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02" y="1647"/>
              <a:ext cx="35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DDDDDD"/>
                  </a:solidFill>
                </a14:hiddenFill>
              </a:ext>
              <a:ext uri="{91240B29-F687-4f45-9708-019B960494DF}">
                <a14:hiddenLine xmlns=""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rIns="54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  <a:buClr>
                  <a:schemeClr val="folHlink"/>
                </a:buClr>
                <a:buSzPct val="85000"/>
                <a:buFont typeface="Wingdings" pitchFamily="2" charset="2"/>
                <a:buNone/>
              </a:pPr>
              <a:r>
                <a:rPr lang="en-US" altLang="zh-TW" sz="1800" b="0">
                  <a:latin typeface="Tahoma" pitchFamily="34" charset="0"/>
                  <a:ea typeface="PMingLiU" pitchFamily="18" charset="-120"/>
                </a:rPr>
                <a:t>CPU</a:t>
              </a:r>
            </a:p>
          </p:txBody>
        </p:sp>
      </p:grpSp>
      <p:pic>
        <p:nvPicPr>
          <p:cNvPr id="9" name="Picture 21" descr="j0178135">
            <a:extLst>
              <a:ext uri="{FF2B5EF4-FFF2-40B4-BE49-F238E27FC236}">
                <a16:creationId xmlns:a16="http://schemas.microsoft.com/office/drawing/2014/main" id="{5D1C8120-121B-339D-EB63-572B74A6C05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8211" y="2732555"/>
            <a:ext cx="1404938" cy="1616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8A427FF-DFFC-0185-0E97-05DDC869CEA3}"/>
              </a:ext>
            </a:extLst>
          </p:cNvPr>
          <p:cNvSpPr txBox="1"/>
          <p:nvPr/>
        </p:nvSpPr>
        <p:spPr>
          <a:xfrm>
            <a:off x="549836" y="1177365"/>
            <a:ext cx="84626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CTRL+C sends a </a:t>
            </a:r>
            <a:r>
              <a:rPr lang="en-GB" sz="2000" b="1"/>
              <a:t>SIGINT</a:t>
            </a:r>
            <a:r>
              <a:rPr lang="en-GB" sz="2000"/>
              <a:t> on Linux, to the process running in the shell.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We can decide what to do when receiving </a:t>
            </a:r>
            <a:r>
              <a:rPr lang="en-GB" sz="2000" b="1"/>
              <a:t>SIGINT</a:t>
            </a:r>
            <a:r>
              <a:rPr lang="en-GB" sz="2000"/>
              <a:t> with </a:t>
            </a:r>
            <a:r>
              <a:rPr lang="en-GB" sz="2000" b="1"/>
              <a:t>signal(..)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What if we don’t care?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/>
              <a:t>Various tools to list running processes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 b="1"/>
              <a:t>top / htop</a:t>
            </a:r>
            <a:r>
              <a:rPr lang="en-GB" sz="2000"/>
              <a:t> -&gt; more interactive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 b="1"/>
              <a:t>ps aux | grep &lt;name_of_binary&gt;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000" b="1"/>
              <a:t>kill</a:t>
            </a:r>
            <a:r>
              <a:rPr lang="en-GB" sz="2000"/>
              <a:t> &lt;pid&gt;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Brutally kills a running executable</a:t>
            </a:r>
          </a:p>
          <a:p>
            <a:pPr marL="400050" lvl="1" indent="-171450">
              <a:buFont typeface="Arial" panose="020B0604020202020204" pitchFamily="34" charset="0"/>
              <a:buChar char="•"/>
            </a:pPr>
            <a:r>
              <a:rPr lang="en-GB" sz="2000"/>
              <a:t>Add -9 to really kill hard</a:t>
            </a:r>
          </a:p>
        </p:txBody>
      </p:sp>
    </p:spTree>
    <p:extLst>
      <p:ext uri="{BB962C8B-B14F-4D97-AF65-F5344CB8AC3E}">
        <p14:creationId xmlns:p14="http://schemas.microsoft.com/office/powerpoint/2010/main" val="341088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62175" y="1704975"/>
            <a:ext cx="7361238" cy="1462088"/>
          </a:xfrm>
        </p:spPr>
        <p:txBody>
          <a:bodyPr/>
          <a:lstStyle/>
          <a:p>
            <a:r>
              <a:rPr lang="en-US" sz="4800"/>
              <a:t>CPU Scheduling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CC08D27-E674-6D45-4442-5E71D63A08AF}"/>
              </a:ext>
            </a:extLst>
          </p:cNvPr>
          <p:cNvSpPr/>
          <p:nvPr/>
        </p:nvSpPr>
        <p:spPr bwMode="auto">
          <a:xfrm>
            <a:off x="3357063" y="3977321"/>
            <a:ext cx="5096341" cy="716174"/>
          </a:xfrm>
          <a:prstGeom prst="round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Why should you care?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CEA287-FEA2-93BA-B722-353D3CEB0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263" y="5153025"/>
            <a:ext cx="6173061" cy="6096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3D826-D386-793C-90A5-636B1CF82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36A5A1-790C-BA6D-7825-BCAB951D008B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342587-404A-9D38-895A-7D0A53B28E2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8384A3-56B1-D6A2-80C8-ABBDF0ACA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Can several “processes” share this machine?</a:t>
            </a:r>
          </a:p>
        </p:txBody>
      </p:sp>
      <p:pic>
        <p:nvPicPr>
          <p:cNvPr id="7" name="Picture 6" descr="A computer screen shot of a computer&#10;&#10;Description automatically generated">
            <a:extLst>
              <a:ext uri="{FF2B5EF4-FFF2-40B4-BE49-F238E27FC236}">
                <a16:creationId xmlns:a16="http://schemas.microsoft.com/office/drawing/2014/main" id="{0A8C6035-5C49-4A8B-57C3-C32AFFC14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625" y="1133414"/>
            <a:ext cx="7970750" cy="4808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180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screen shot of a computer&#10;&#10;Description automatically generated">
            <a:extLst>
              <a:ext uri="{FF2B5EF4-FFF2-40B4-BE49-F238E27FC236}">
                <a16:creationId xmlns:a16="http://schemas.microsoft.com/office/drawing/2014/main" id="{6DACF260-FB52-A236-3882-63B6E77B2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37" y="-27975"/>
            <a:ext cx="2403431" cy="685800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89C313-AA90-DA10-4A13-DF3C78DB5CA3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9FFCF1-489E-1CDD-0144-04582AA005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710FC7-7F30-397F-C906-181659D6C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LMC Scheduler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7D0D4EE-0433-43BA-4BA0-DCFDE52D93F2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2172" y="1082726"/>
            <a:ext cx="6221756" cy="229991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The method you saw is based on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 b="1"/>
              <a:t>Voluntary relinquishing control of the CPU</a:t>
            </a:r>
            <a:endParaRPr lang="en-GB"/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GB"/>
              <a:t>yielda/yieldb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/>
              <a:t>Why do we need to store the accumulator?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EF313857-9239-3BB6-EEC5-19B8262C96AA}"/>
              </a:ext>
            </a:extLst>
          </p:cNvPr>
          <p:cNvSpPr/>
          <p:nvPr/>
        </p:nvSpPr>
        <p:spPr>
          <a:xfrm>
            <a:off x="7590159" y="0"/>
            <a:ext cx="366678" cy="24170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602EDFEC-0329-62B3-EFC4-697F2C2B2031}"/>
              </a:ext>
            </a:extLst>
          </p:cNvPr>
          <p:cNvSpPr/>
          <p:nvPr/>
        </p:nvSpPr>
        <p:spPr>
          <a:xfrm>
            <a:off x="7590159" y="2417085"/>
            <a:ext cx="366678" cy="241708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C0A3A07B-AA2C-B1AA-BEBE-C690208B8F25}"/>
              </a:ext>
            </a:extLst>
          </p:cNvPr>
          <p:cNvSpPr/>
          <p:nvPr/>
        </p:nvSpPr>
        <p:spPr>
          <a:xfrm>
            <a:off x="7590159" y="4834170"/>
            <a:ext cx="366678" cy="185970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FC8CF2-3D01-B2D8-F34F-BFA8BC841857}"/>
              </a:ext>
            </a:extLst>
          </p:cNvPr>
          <p:cNvSpPr txBox="1"/>
          <p:nvPr/>
        </p:nvSpPr>
        <p:spPr>
          <a:xfrm>
            <a:off x="6626561" y="1054654"/>
            <a:ext cx="9923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Process 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8D23C6-7CBE-890E-A8CD-73C83E073C0F}"/>
              </a:ext>
            </a:extLst>
          </p:cNvPr>
          <p:cNvSpPr txBox="1"/>
          <p:nvPr/>
        </p:nvSpPr>
        <p:spPr>
          <a:xfrm>
            <a:off x="6639349" y="3471738"/>
            <a:ext cx="10021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Process 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226CA5-E45A-37D0-D709-03E42E2E96FD}"/>
              </a:ext>
            </a:extLst>
          </p:cNvPr>
          <p:cNvSpPr txBox="1"/>
          <p:nvPr/>
        </p:nvSpPr>
        <p:spPr>
          <a:xfrm>
            <a:off x="6653134" y="5583913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/>
              <a:t>Scheduler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3C5DAC8-DB2B-635E-DD97-97B32F2240D1}"/>
              </a:ext>
            </a:extLst>
          </p:cNvPr>
          <p:cNvSpPr/>
          <p:nvPr/>
        </p:nvSpPr>
        <p:spPr>
          <a:xfrm>
            <a:off x="9962484" y="5141099"/>
            <a:ext cx="2162371" cy="10396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Store process A’s accumulator, load process B’s accumulator</a:t>
            </a:r>
          </a:p>
        </p:txBody>
      </p:sp>
      <p:sp>
        <p:nvSpPr>
          <p:cNvPr id="19" name="Arrow: Curved Left 18">
            <a:extLst>
              <a:ext uri="{FF2B5EF4-FFF2-40B4-BE49-F238E27FC236}">
                <a16:creationId xmlns:a16="http://schemas.microsoft.com/office/drawing/2014/main" id="{0BDCB2F0-B38E-D97C-F3C4-775DC54DB993}"/>
              </a:ext>
            </a:extLst>
          </p:cNvPr>
          <p:cNvSpPr/>
          <p:nvPr/>
        </p:nvSpPr>
        <p:spPr>
          <a:xfrm rot="10800000">
            <a:off x="8383665" y="3529711"/>
            <a:ext cx="366678" cy="216770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3E752EA-C026-FDEC-AB47-B8495E46FA01}"/>
              </a:ext>
            </a:extLst>
          </p:cNvPr>
          <p:cNvSpPr/>
          <p:nvPr/>
        </p:nvSpPr>
        <p:spPr>
          <a:xfrm>
            <a:off x="6095999" y="4527236"/>
            <a:ext cx="1777644" cy="7865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Then, scheduler “returns” to process B</a:t>
            </a: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9E88AE3E-3F79-94E3-A909-6F4732CA64E6}"/>
              </a:ext>
            </a:extLst>
          </p:cNvPr>
          <p:cNvSpPr/>
          <p:nvPr/>
        </p:nvSpPr>
        <p:spPr>
          <a:xfrm>
            <a:off x="10030657" y="902703"/>
            <a:ext cx="468856" cy="4411049"/>
          </a:xfrm>
          <a:prstGeom prst="curved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51FB1C31-BF4E-77CF-7AD5-D7B1F75F937F}"/>
              </a:ext>
            </a:extLst>
          </p:cNvPr>
          <p:cNvSpPr/>
          <p:nvPr/>
        </p:nvSpPr>
        <p:spPr>
          <a:xfrm>
            <a:off x="10128738" y="191832"/>
            <a:ext cx="543525" cy="710871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AA8BA8E-06B9-BE5F-6B5B-24DCF2B9924E}"/>
              </a:ext>
            </a:extLst>
          </p:cNvPr>
          <p:cNvSpPr/>
          <p:nvPr/>
        </p:nvSpPr>
        <p:spPr>
          <a:xfrm>
            <a:off x="10442063" y="313611"/>
            <a:ext cx="1713125" cy="86296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Process A does its thing, then “yields” by “calling” the scheduler</a:t>
            </a:r>
          </a:p>
        </p:txBody>
      </p:sp>
      <p:sp>
        <p:nvSpPr>
          <p:cNvPr id="25" name="Arrow: Down 24">
            <a:extLst>
              <a:ext uri="{FF2B5EF4-FFF2-40B4-BE49-F238E27FC236}">
                <a16:creationId xmlns:a16="http://schemas.microsoft.com/office/drawing/2014/main" id="{86A7CDB9-0D55-CBA0-081A-0D34E5670425}"/>
              </a:ext>
            </a:extLst>
          </p:cNvPr>
          <p:cNvSpPr/>
          <p:nvPr/>
        </p:nvSpPr>
        <p:spPr>
          <a:xfrm>
            <a:off x="9924115" y="3500404"/>
            <a:ext cx="543525" cy="77366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AE3FCAD-E144-3B4B-3889-5A85C52B1DE4}"/>
              </a:ext>
            </a:extLst>
          </p:cNvPr>
          <p:cNvSpPr/>
          <p:nvPr/>
        </p:nvSpPr>
        <p:spPr>
          <a:xfrm>
            <a:off x="10280562" y="2750164"/>
            <a:ext cx="1713125" cy="86296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Process B does its thing, then “yields” by “calling” the scheduler</a:t>
            </a:r>
          </a:p>
        </p:txBody>
      </p:sp>
      <p:sp>
        <p:nvSpPr>
          <p:cNvPr id="32" name="Arrow: Curved Left 31">
            <a:extLst>
              <a:ext uri="{FF2B5EF4-FFF2-40B4-BE49-F238E27FC236}">
                <a16:creationId xmlns:a16="http://schemas.microsoft.com/office/drawing/2014/main" id="{9B822D1A-5CE6-67BC-AC11-A06381D5DB57}"/>
              </a:ext>
            </a:extLst>
          </p:cNvPr>
          <p:cNvSpPr/>
          <p:nvPr/>
        </p:nvSpPr>
        <p:spPr>
          <a:xfrm rot="10800000">
            <a:off x="8422035" y="2672862"/>
            <a:ext cx="366678" cy="1519216"/>
          </a:xfrm>
          <a:prstGeom prst="curved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EAC9A6D1-B531-42C9-17C3-7413400C280A}"/>
              </a:ext>
            </a:extLst>
          </p:cNvPr>
          <p:cNvSpPr/>
          <p:nvPr/>
        </p:nvSpPr>
        <p:spPr>
          <a:xfrm>
            <a:off x="9924114" y="2667416"/>
            <a:ext cx="543525" cy="77366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row: Curved Left 34">
            <a:extLst>
              <a:ext uri="{FF2B5EF4-FFF2-40B4-BE49-F238E27FC236}">
                <a16:creationId xmlns:a16="http://schemas.microsoft.com/office/drawing/2014/main" id="{47FEAE40-D7B6-D9B6-27A3-41B501C894EF}"/>
              </a:ext>
            </a:extLst>
          </p:cNvPr>
          <p:cNvSpPr/>
          <p:nvPr/>
        </p:nvSpPr>
        <p:spPr>
          <a:xfrm rot="10800000">
            <a:off x="8411582" y="1054654"/>
            <a:ext cx="366678" cy="5216005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6" name="Arrow: Down 35">
            <a:extLst>
              <a:ext uri="{FF2B5EF4-FFF2-40B4-BE49-F238E27FC236}">
                <a16:creationId xmlns:a16="http://schemas.microsoft.com/office/drawing/2014/main" id="{BC8A9126-EEFC-C744-DAEB-EB82E34137AC}"/>
              </a:ext>
            </a:extLst>
          </p:cNvPr>
          <p:cNvSpPr/>
          <p:nvPr/>
        </p:nvSpPr>
        <p:spPr>
          <a:xfrm>
            <a:off x="10132816" y="1031451"/>
            <a:ext cx="543525" cy="773667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row: Curved Left 36">
            <a:extLst>
              <a:ext uri="{FF2B5EF4-FFF2-40B4-BE49-F238E27FC236}">
                <a16:creationId xmlns:a16="http://schemas.microsoft.com/office/drawing/2014/main" id="{5ED74325-CAF1-C8B4-4ADA-0DD3B87EB720}"/>
              </a:ext>
            </a:extLst>
          </p:cNvPr>
          <p:cNvSpPr/>
          <p:nvPr/>
        </p:nvSpPr>
        <p:spPr>
          <a:xfrm rot="10800000">
            <a:off x="8435901" y="268567"/>
            <a:ext cx="366678" cy="1519216"/>
          </a:xfrm>
          <a:prstGeom prst="curvedLef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25254F6-1A76-3AF7-9221-990480B35324}"/>
              </a:ext>
            </a:extLst>
          </p:cNvPr>
          <p:cNvSpPr/>
          <p:nvPr/>
        </p:nvSpPr>
        <p:spPr>
          <a:xfrm>
            <a:off x="1194436" y="5107668"/>
            <a:ext cx="2885757" cy="41216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SCHEDULER FLOW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BB3C232-8EBE-509C-B113-90F3A28EC228}"/>
              </a:ext>
            </a:extLst>
          </p:cNvPr>
          <p:cNvSpPr/>
          <p:nvPr/>
        </p:nvSpPr>
        <p:spPr>
          <a:xfrm>
            <a:off x="1194435" y="3973965"/>
            <a:ext cx="2885758" cy="412167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PROCESS A FLOW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2608D72-C918-3929-5D2C-3F50BFD10856}"/>
              </a:ext>
            </a:extLst>
          </p:cNvPr>
          <p:cNvSpPr/>
          <p:nvPr/>
        </p:nvSpPr>
        <p:spPr>
          <a:xfrm>
            <a:off x="1194435" y="4507421"/>
            <a:ext cx="2885758" cy="4121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/>
              <a:t>PROCESS B FLOW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7ADA5FA-F432-5C2A-05DA-2D88ED678C95}"/>
              </a:ext>
            </a:extLst>
          </p:cNvPr>
          <p:cNvSpPr/>
          <p:nvPr/>
        </p:nvSpPr>
        <p:spPr>
          <a:xfrm>
            <a:off x="9962483" y="5141099"/>
            <a:ext cx="2162371" cy="10396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/>
              <a:t>Store process B’s accumulator, load process A’s accumulator</a:t>
            </a:r>
          </a:p>
        </p:txBody>
      </p:sp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50CA2A0C-ACD8-8E8D-4AE4-B05270E08C3C}"/>
              </a:ext>
            </a:extLst>
          </p:cNvPr>
          <p:cNvSpPr/>
          <p:nvPr/>
        </p:nvSpPr>
        <p:spPr>
          <a:xfrm>
            <a:off x="9962485" y="3333092"/>
            <a:ext cx="318078" cy="2558597"/>
          </a:xfrm>
          <a:prstGeom prst="curved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6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41" grpId="0" animBg="1"/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Scheduling  </a:t>
            </a:r>
          </a:p>
        </p:txBody>
      </p:sp>
      <p:sp>
        <p:nvSpPr>
          <p:cNvPr id="118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866776"/>
            <a:ext cx="8802688" cy="4517811"/>
          </a:xfrm>
        </p:spPr>
        <p:txBody>
          <a:bodyPr/>
          <a:lstStyle/>
          <a:p>
            <a:pPr>
              <a:tabLst>
                <a:tab pos="7181850" algn="l"/>
              </a:tabLst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000FF"/>
                </a:solidFill>
              </a:rPr>
              <a:t>task </a:t>
            </a:r>
            <a:r>
              <a:rPr lang="en-US" sz="2000" dirty="0"/>
              <a:t>is a schedulable entity/something that can run </a:t>
            </a:r>
            <a:br>
              <a:rPr lang="en-US" sz="2000" dirty="0"/>
            </a:br>
            <a:r>
              <a:rPr lang="en-US" sz="1800" dirty="0"/>
              <a:t>(a process/thread executing a job, e.g., </a:t>
            </a:r>
            <a:br>
              <a:rPr lang="en-US" sz="1800" dirty="0"/>
            </a:br>
            <a:r>
              <a:rPr lang="en-US" sz="1800" dirty="0"/>
              <a:t>a packet through the communication system or </a:t>
            </a:r>
            <a:br>
              <a:rPr lang="en-US" sz="1800" dirty="0"/>
            </a:br>
            <a:r>
              <a:rPr lang="en-US" sz="1800" dirty="0"/>
              <a:t>a disk request through the file system) </a:t>
            </a:r>
            <a:br>
              <a:rPr lang="en-US" sz="1800" dirty="0"/>
            </a:br>
            <a:endParaRPr lang="en-US" sz="1800" dirty="0"/>
          </a:p>
          <a:p>
            <a:pPr>
              <a:tabLst>
                <a:tab pos="7181850" algn="l"/>
              </a:tabLst>
            </a:pPr>
            <a:r>
              <a:rPr lang="en-US" sz="2000" dirty="0"/>
              <a:t>In a multi-tasking system, several </a:t>
            </a:r>
            <a:br>
              <a:rPr lang="en-US" sz="2000" dirty="0"/>
            </a:br>
            <a:r>
              <a:rPr lang="en-US" sz="2000" dirty="0"/>
              <a:t>tasks may wish to use a resource </a:t>
            </a:r>
            <a:br>
              <a:rPr lang="en-US" sz="2000" dirty="0"/>
            </a:br>
            <a:r>
              <a:rPr lang="en-US" sz="2000" dirty="0"/>
              <a:t>simultaneously</a:t>
            </a:r>
            <a:br>
              <a:rPr lang="en-US" sz="2000" dirty="0"/>
            </a:br>
            <a:endParaRPr lang="en-US" sz="2000" dirty="0"/>
          </a:p>
          <a:p>
            <a:pPr>
              <a:tabLst>
                <a:tab pos="7181850" algn="l"/>
              </a:tabLst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000FF"/>
                </a:solidFill>
              </a:rPr>
              <a:t>scheduler </a:t>
            </a:r>
            <a:r>
              <a:rPr lang="en-US" sz="2000" dirty="0"/>
              <a:t>decides which task </a:t>
            </a:r>
            <a:br>
              <a:rPr lang="en-US" sz="2000" dirty="0"/>
            </a:br>
            <a:r>
              <a:rPr lang="en-US" sz="2000" dirty="0"/>
              <a:t>that may use the resource, </a:t>
            </a:r>
            <a:br>
              <a:rPr lang="en-US" sz="2000" dirty="0"/>
            </a:br>
            <a:r>
              <a:rPr lang="en-US" sz="2000" dirty="0"/>
              <a:t>i.e., determines order </a:t>
            </a:r>
            <a:br>
              <a:rPr lang="en-US" sz="2000" dirty="0"/>
            </a:br>
            <a:r>
              <a:rPr lang="en-US" sz="2000" dirty="0"/>
              <a:t>by which requests are serviced, </a:t>
            </a:r>
            <a:br>
              <a:rPr lang="en-US" sz="2000" dirty="0"/>
            </a:br>
            <a:r>
              <a:rPr lang="en-US" sz="2000" dirty="0"/>
              <a:t>using a </a:t>
            </a:r>
            <a:r>
              <a:rPr lang="en-US" sz="2000" dirty="0">
                <a:solidFill>
                  <a:srgbClr val="0000FF"/>
                </a:solidFill>
              </a:rPr>
              <a:t>scheduling algorithm</a:t>
            </a:r>
            <a:endParaRPr lang="en-US" sz="2000" dirty="0"/>
          </a:p>
        </p:txBody>
      </p:sp>
      <p:sp>
        <p:nvSpPr>
          <p:cNvPr id="1188868" name="AutoShape 4"/>
          <p:cNvSpPr>
            <a:spLocks noChangeArrowheads="1"/>
          </p:cNvSpPr>
          <p:nvPr/>
        </p:nvSpPr>
        <p:spPr bwMode="auto">
          <a:xfrm>
            <a:off x="8075614" y="3825876"/>
            <a:ext cx="1800225" cy="593725"/>
          </a:xfrm>
          <a:prstGeom prst="roundRect">
            <a:avLst>
              <a:gd name="adj" fmla="val 16667"/>
            </a:avLst>
          </a:prstGeom>
          <a:solidFill>
            <a:srgbClr val="66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resource</a:t>
            </a:r>
          </a:p>
        </p:txBody>
      </p:sp>
      <p:sp>
        <p:nvSpPr>
          <p:cNvPr id="1188869" name="Text Box 5"/>
          <p:cNvSpPr txBox="1">
            <a:spLocks noChangeArrowheads="1"/>
          </p:cNvSpPr>
          <p:nvPr/>
        </p:nvSpPr>
        <p:spPr bwMode="auto">
          <a:xfrm>
            <a:off x="8455025" y="1628776"/>
            <a:ext cx="1041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latin typeface="Tahoma" pitchFamily="34" charset="0"/>
              </a:rPr>
              <a:t>requests</a:t>
            </a:r>
          </a:p>
        </p:txBody>
      </p:sp>
      <p:sp>
        <p:nvSpPr>
          <p:cNvPr id="1188870" name="Line 6"/>
          <p:cNvSpPr>
            <a:spLocks noChangeShapeType="1"/>
          </p:cNvSpPr>
          <p:nvPr/>
        </p:nvSpPr>
        <p:spPr bwMode="auto">
          <a:xfrm>
            <a:off x="8978900" y="1995489"/>
            <a:ext cx="0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88871" name="Line 7"/>
          <p:cNvSpPr>
            <a:spLocks noChangeShapeType="1"/>
          </p:cNvSpPr>
          <p:nvPr/>
        </p:nvSpPr>
        <p:spPr bwMode="auto">
          <a:xfrm>
            <a:off x="8642351" y="1989139"/>
            <a:ext cx="269875" cy="630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88872" name="Line 8"/>
          <p:cNvSpPr>
            <a:spLocks noChangeShapeType="1"/>
          </p:cNvSpPr>
          <p:nvPr/>
        </p:nvSpPr>
        <p:spPr bwMode="auto">
          <a:xfrm flipH="1">
            <a:off x="9047164" y="1995489"/>
            <a:ext cx="269875" cy="623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88873" name="Line 9"/>
          <p:cNvSpPr>
            <a:spLocks noChangeShapeType="1"/>
          </p:cNvSpPr>
          <p:nvPr/>
        </p:nvSpPr>
        <p:spPr bwMode="auto">
          <a:xfrm>
            <a:off x="9002713" y="2754313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88874" name="Line 10"/>
          <p:cNvSpPr>
            <a:spLocks noChangeShapeType="1"/>
          </p:cNvSpPr>
          <p:nvPr/>
        </p:nvSpPr>
        <p:spPr bwMode="auto">
          <a:xfrm>
            <a:off x="9002713" y="4419600"/>
            <a:ext cx="0" cy="495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32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188875" name="AutoShape 11"/>
          <p:cNvSpPr>
            <a:spLocks noChangeArrowheads="1"/>
          </p:cNvSpPr>
          <p:nvPr/>
        </p:nvSpPr>
        <p:spPr bwMode="auto">
          <a:xfrm>
            <a:off x="8075614" y="2709863"/>
            <a:ext cx="1800225" cy="449262"/>
          </a:xfrm>
          <a:prstGeom prst="roundRect">
            <a:avLst>
              <a:gd name="adj" fmla="val 16667"/>
            </a:avLst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>
                <a:solidFill>
                  <a:srgbClr val="FFFFFF"/>
                </a:solidFill>
                <a:latin typeface="Tahoma" pitchFamily="34" charset="0"/>
              </a:rPr>
              <a:t>scheduler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1586972" y="5779025"/>
            <a:ext cx="9144000" cy="413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SzPct val="120000"/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Tahoma" pitchFamily="34" charset="0"/>
              <a:buChar char="−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Wingdings" pitchFamily="2" charset="2"/>
              <a:buChar char="§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5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914400" eaLnBrk="0" hangingPunct="0">
              <a:lnSpc>
                <a:spcPct val="80000"/>
              </a:lnSpc>
            </a:pPr>
            <a:r>
              <a:rPr lang="en-US" sz="2000" dirty="0">
                <a:solidFill>
                  <a:srgbClr val="000000"/>
                </a:solidFill>
                <a:latin typeface="Tahoma"/>
              </a:rPr>
              <a:t>Finally, the </a:t>
            </a:r>
            <a:r>
              <a:rPr lang="en-US" sz="2000" dirty="0">
                <a:solidFill>
                  <a:srgbClr val="0000FF"/>
                </a:solidFill>
                <a:latin typeface="Tahoma"/>
              </a:rPr>
              <a:t>dispatcher</a:t>
            </a:r>
            <a:r>
              <a:rPr lang="en-US" sz="2000" dirty="0">
                <a:solidFill>
                  <a:srgbClr val="000000"/>
                </a:solidFill>
                <a:latin typeface="Tahoma"/>
              </a:rPr>
              <a:t> “moves” the selected process to the CPU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FDBA914-DF35-379A-2A37-817E827CB8D3}"/>
              </a:ext>
            </a:extLst>
          </p:cNvPr>
          <p:cNvSpPr/>
          <p:nvPr/>
        </p:nvSpPr>
        <p:spPr bwMode="auto">
          <a:xfrm>
            <a:off x="1172308" y="2490002"/>
            <a:ext cx="9495692" cy="187799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Scheduling is about sharing something, like how processes</a:t>
            </a:r>
            <a:r>
              <a:rPr kumimoji="0" lang="en-GB" sz="32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share </a:t>
            </a: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a processor, and how the OS does</a:t>
            </a:r>
            <a:r>
              <a:rPr kumimoji="0" lang="en-GB" sz="32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 </a:t>
            </a: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it (the scheduling algorithm)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12CC9C0-6E5E-EAEC-BB1E-69046224C15A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E8234A-46A3-F652-DC18-DFE4CC644B1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8E0640-6AF3-A513-C657-57E0B0193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IBM System 370 (1970s)</a:t>
            </a:r>
          </a:p>
        </p:txBody>
      </p:sp>
      <p:pic>
        <p:nvPicPr>
          <p:cNvPr id="7" name="Picture 6" descr="A close-up of a person operating a computer&#10;&#10;Description automatically generated">
            <a:extLst>
              <a:ext uri="{FF2B5EF4-FFF2-40B4-BE49-F238E27FC236}">
                <a16:creationId xmlns:a16="http://schemas.microsoft.com/office/drawing/2014/main" id="{A6C20C75-59BD-7699-5440-2947F2A809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951" y="1133408"/>
            <a:ext cx="4497399" cy="50595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F80524-5FB9-7F33-E92A-66A1BD5FFD7B}"/>
              </a:ext>
            </a:extLst>
          </p:cNvPr>
          <p:cNvSpPr txBox="1"/>
          <p:nvPr/>
        </p:nvSpPr>
        <p:spPr>
          <a:xfrm>
            <a:off x="588284" y="1349220"/>
            <a:ext cx="583809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400"/>
              <a:t>Multiple users can share the machine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40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2400"/>
              <a:t>Each user “sees” a </a:t>
            </a:r>
            <a:r>
              <a:rPr lang="en-GB" sz="2400" u="sng"/>
              <a:t>virtual machine</a:t>
            </a:r>
            <a:r>
              <a:rPr lang="en-GB" sz="2400"/>
              <a:t> that </a:t>
            </a:r>
            <a:r>
              <a:rPr lang="en-GB" sz="2400" b="1"/>
              <a:t>looks as if it was a real machine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400" b="1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2400"/>
          </a:p>
        </p:txBody>
      </p:sp>
      <p:pic>
        <p:nvPicPr>
          <p:cNvPr id="9" name="Picture 8" descr="A close-up of a person's face&#10;&#10;Description automatically generated">
            <a:extLst>
              <a:ext uri="{FF2B5EF4-FFF2-40B4-BE49-F238E27FC236}">
                <a16:creationId xmlns:a16="http://schemas.microsoft.com/office/drawing/2014/main" id="{DD103B76-0487-776C-C252-A0AD1DB3D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45" y="3617858"/>
            <a:ext cx="3510397" cy="21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57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A07D5-E0AC-A5C4-2F1F-98C2CED02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9BD83EF-DE23-077C-6641-42967DBA23CF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F7CD93-F3F3-1540-0204-507A38EA06C9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1F125B-69E6-BBFE-0D4F-0BF868111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HTOP</a:t>
            </a:r>
          </a:p>
        </p:txBody>
      </p:sp>
      <p:pic>
        <p:nvPicPr>
          <p:cNvPr id="7" name="Picture 6" descr="A screen shot of a computer&#10;&#10;Description automatically generated">
            <a:extLst>
              <a:ext uri="{FF2B5EF4-FFF2-40B4-BE49-F238E27FC236}">
                <a16:creationId xmlns:a16="http://schemas.microsoft.com/office/drawing/2014/main" id="{950FF568-0E0B-DE43-B079-172D6D418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719" y="998774"/>
            <a:ext cx="9102559" cy="48604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9B6E1C-AFF1-2D2A-8E42-0A77412A71FC}"/>
              </a:ext>
            </a:extLst>
          </p:cNvPr>
          <p:cNvSpPr/>
          <p:nvPr/>
        </p:nvSpPr>
        <p:spPr>
          <a:xfrm>
            <a:off x="1544719" y="1093443"/>
            <a:ext cx="9102559" cy="5115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5C40D7-BE18-C7EE-6352-F3560D44F0CD}"/>
              </a:ext>
            </a:extLst>
          </p:cNvPr>
          <p:cNvSpPr/>
          <p:nvPr/>
        </p:nvSpPr>
        <p:spPr>
          <a:xfrm>
            <a:off x="1544719" y="1604997"/>
            <a:ext cx="4551281" cy="159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5CF66F-E01D-1FAD-6535-E3CE08FF94E9}"/>
              </a:ext>
            </a:extLst>
          </p:cNvPr>
          <p:cNvSpPr/>
          <p:nvPr/>
        </p:nvSpPr>
        <p:spPr>
          <a:xfrm>
            <a:off x="1544719" y="1764857"/>
            <a:ext cx="4551281" cy="159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0A4021-B943-0AAC-38B9-F8959F9C72FF}"/>
              </a:ext>
            </a:extLst>
          </p:cNvPr>
          <p:cNvSpPr/>
          <p:nvPr/>
        </p:nvSpPr>
        <p:spPr>
          <a:xfrm>
            <a:off x="1514874" y="2492753"/>
            <a:ext cx="9132404" cy="2056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257EE4-14DA-0E6B-0561-DB5F1C3FD2FC}"/>
              </a:ext>
            </a:extLst>
          </p:cNvPr>
          <p:cNvSpPr txBox="1"/>
          <p:nvPr/>
        </p:nvSpPr>
        <p:spPr>
          <a:xfrm>
            <a:off x="483247" y="935883"/>
            <a:ext cx="1061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CPU activity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A561BD-54C9-3983-B783-AFCA4C8967DD}"/>
              </a:ext>
            </a:extLst>
          </p:cNvPr>
          <p:cNvSpPr txBox="1"/>
          <p:nvPr/>
        </p:nvSpPr>
        <p:spPr>
          <a:xfrm>
            <a:off x="207222" y="1520658"/>
            <a:ext cx="1061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Memory usage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AB5C31-B1A9-37AB-0CE1-BFCA6191F65A}"/>
              </a:ext>
            </a:extLst>
          </p:cNvPr>
          <p:cNvSpPr txBox="1"/>
          <p:nvPr/>
        </p:nvSpPr>
        <p:spPr>
          <a:xfrm>
            <a:off x="207222" y="2200365"/>
            <a:ext cx="10614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For later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ECEDA03-2BD4-0CBA-3885-B4F67A8EF1FC}"/>
              </a:ext>
            </a:extLst>
          </p:cNvPr>
          <p:cNvSpPr txBox="1"/>
          <p:nvPr/>
        </p:nvSpPr>
        <p:spPr>
          <a:xfrm>
            <a:off x="207221" y="2723388"/>
            <a:ext cx="1193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/>
              <a:t>A process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D0C7592-CE95-616B-D6EE-8FD0C862EFAC}"/>
              </a:ext>
            </a:extLst>
          </p:cNvPr>
          <p:cNvCxnSpPr/>
          <p:nvPr/>
        </p:nvCxnSpPr>
        <p:spPr>
          <a:xfrm flipV="1">
            <a:off x="1268694" y="2538919"/>
            <a:ext cx="276025" cy="3385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7AA9CEE-D842-FBA4-CD82-8A13CAB81AA3}"/>
              </a:ext>
            </a:extLst>
          </p:cNvPr>
          <p:cNvSpPr/>
          <p:nvPr/>
        </p:nvSpPr>
        <p:spPr>
          <a:xfrm>
            <a:off x="1147136" y="1777523"/>
            <a:ext cx="1381192" cy="5438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PID</a:t>
            </a: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7FAE230A-4F02-08D2-BA7F-9E592457C017}"/>
              </a:ext>
            </a:extLst>
          </p:cNvPr>
          <p:cNvSpPr/>
          <p:nvPr/>
        </p:nvSpPr>
        <p:spPr>
          <a:xfrm>
            <a:off x="1748570" y="1246643"/>
            <a:ext cx="1381192" cy="5438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user</a:t>
            </a:r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BE35EEE4-BD7C-BAAB-178B-3F871AB1BFC9}"/>
              </a:ext>
            </a:extLst>
          </p:cNvPr>
          <p:cNvSpPr/>
          <p:nvPr/>
        </p:nvSpPr>
        <p:spPr>
          <a:xfrm>
            <a:off x="7157472" y="1277229"/>
            <a:ext cx="2714361" cy="105566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command line</a:t>
            </a:r>
          </a:p>
        </p:txBody>
      </p:sp>
      <p:sp>
        <p:nvSpPr>
          <p:cNvPr id="22" name="Arrow: Down 21">
            <a:extLst>
              <a:ext uri="{FF2B5EF4-FFF2-40B4-BE49-F238E27FC236}">
                <a16:creationId xmlns:a16="http://schemas.microsoft.com/office/drawing/2014/main" id="{584CBA59-1A8E-FE1D-3DA4-37DB19FD6AB5}"/>
              </a:ext>
            </a:extLst>
          </p:cNvPr>
          <p:cNvSpPr/>
          <p:nvPr/>
        </p:nvSpPr>
        <p:spPr>
          <a:xfrm>
            <a:off x="5426310" y="974783"/>
            <a:ext cx="2301985" cy="12087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runtime</a:t>
            </a: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DDCFE7E8-4F1F-EE14-62A1-2734BF4662F4}"/>
              </a:ext>
            </a:extLst>
          </p:cNvPr>
          <p:cNvSpPr/>
          <p:nvPr/>
        </p:nvSpPr>
        <p:spPr>
          <a:xfrm>
            <a:off x="4735713" y="741751"/>
            <a:ext cx="2714361" cy="149910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CPU &amp; MEMORY Usage</a:t>
            </a:r>
          </a:p>
        </p:txBody>
      </p:sp>
      <p:sp>
        <p:nvSpPr>
          <p:cNvPr id="24" name="Arrow: Down 23">
            <a:extLst>
              <a:ext uri="{FF2B5EF4-FFF2-40B4-BE49-F238E27FC236}">
                <a16:creationId xmlns:a16="http://schemas.microsoft.com/office/drawing/2014/main" id="{422AE85E-D898-2E22-BE47-A0EABFA456F3}"/>
              </a:ext>
            </a:extLst>
          </p:cNvPr>
          <p:cNvSpPr/>
          <p:nvPr/>
        </p:nvSpPr>
        <p:spPr>
          <a:xfrm>
            <a:off x="2497367" y="1166713"/>
            <a:ext cx="2091886" cy="113406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/>
              <a:t>Nice value!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CEFBC32-2AAF-5B4E-C7F7-D3B635B17680}"/>
              </a:ext>
            </a:extLst>
          </p:cNvPr>
          <p:cNvSpPr/>
          <p:nvPr/>
        </p:nvSpPr>
        <p:spPr bwMode="auto">
          <a:xfrm>
            <a:off x="6746098" y="3734333"/>
            <a:ext cx="5288173" cy="2429931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  <a:endParaRPr lang="en-GB" sz="3200" b="1">
              <a:latin typeface="Tahoma" pitchFamily="34" charset="0"/>
            </a:endParaRPr>
          </a:p>
          <a:p>
            <a:pPr marL="514350" marR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kumimoji="0" lang="en-GB" sz="3200" b="1" i="0" u="none" strike="noStrike" cap="none" normalizeH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Count with fork</a:t>
            </a:r>
          </a:p>
          <a:p>
            <a:pPr marL="514350" marR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/>
            </a:pPr>
            <a:r>
              <a:rPr lang="en-GB" sz="3200" b="1">
                <a:latin typeface="Tahoma" pitchFamily="34" charset="0"/>
              </a:rPr>
              <a:t>sched_yield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b="1">
                <a:latin typeface="Tahoma" pitchFamily="34" charset="0"/>
              </a:rPr>
              <a:t>3) Nice value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97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/>
      <p:bldP spid="16" grpId="0"/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 States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686618" y="1223904"/>
            <a:ext cx="2175876" cy="1172728"/>
            <a:chOff x="2162618" y="1223904"/>
            <a:chExt cx="2175876" cy="1172728"/>
          </a:xfrm>
        </p:grpSpPr>
        <p:sp>
          <p:nvSpPr>
            <p:cNvPr id="7" name="Oval 6"/>
            <p:cNvSpPr/>
            <p:nvPr/>
          </p:nvSpPr>
          <p:spPr bwMode="auto">
            <a:xfrm>
              <a:off x="2162618" y="1223904"/>
              <a:ext cx="2175876" cy="1172728"/>
            </a:xfrm>
            <a:prstGeom prst="ellipse">
              <a:avLst/>
            </a:prstGeom>
            <a:solidFill>
              <a:srgbClr val="008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FFFFFF"/>
                  </a:solidFill>
                  <a:latin typeface="Tahoma" pitchFamily="34" charset="0"/>
                </a:rPr>
                <a:t>running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0" r="100000">
                          <a14:foregroundMark x1="71084" y1="9184" x2="71084" y2="9184"/>
                          <a14:foregroundMark x1="51807" y1="19898" x2="51807" y2="19898"/>
                          <a14:foregroundMark x1="66867" y1="30612" x2="66867" y2="3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6507" y="1822054"/>
              <a:ext cx="398479" cy="468798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5256236" y="4624709"/>
            <a:ext cx="2175876" cy="1172728"/>
            <a:chOff x="3732236" y="4624709"/>
            <a:chExt cx="2175876" cy="1172728"/>
          </a:xfrm>
        </p:grpSpPr>
        <p:sp>
          <p:nvSpPr>
            <p:cNvPr id="14" name="Oval 13"/>
            <p:cNvSpPr/>
            <p:nvPr/>
          </p:nvSpPr>
          <p:spPr bwMode="auto">
            <a:xfrm>
              <a:off x="3732236" y="4624709"/>
              <a:ext cx="2175876" cy="1172728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Tahoma" pitchFamily="34" charset="0"/>
                </a:rPr>
                <a:t>ready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69886" y1="82653" x2="69886" y2="82653"/>
                          <a14:foregroundMark x1="61364" y1="55612" x2="61364" y2="55612"/>
                          <a14:foregroundMark x1="61932" y1="47959" x2="61932" y2="47959"/>
                          <a14:foregroundMark x1="78409" y1="30102" x2="78409" y2="30102"/>
                          <a14:foregroundMark x1="63068" y1="8163" x2="63068" y2="8163"/>
                          <a14:foregroundMark x1="13636" y1="12755" x2="13636" y2="12755"/>
                          <a14:foregroundMark x1="17045" y1="25510" x2="17045" y2="25510"/>
                          <a14:foregroundMark x1="88068" y1="80612" x2="88068" y2="8061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6251" y="5254501"/>
              <a:ext cx="448406" cy="498931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2049662" y="4574658"/>
            <a:ext cx="2175876" cy="1172728"/>
            <a:chOff x="525662" y="4574658"/>
            <a:chExt cx="2175876" cy="1172728"/>
          </a:xfrm>
        </p:grpSpPr>
        <p:sp>
          <p:nvSpPr>
            <p:cNvPr id="16" name="Oval 15"/>
            <p:cNvSpPr/>
            <p:nvPr/>
          </p:nvSpPr>
          <p:spPr bwMode="auto">
            <a:xfrm>
              <a:off x="525662" y="4574658"/>
              <a:ext cx="2175876" cy="1172728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Tahoma" pitchFamily="34" charset="0"/>
                </a:rPr>
                <a:t>blocked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7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55" b="95575" l="0" r="100000">
                          <a14:foregroundMark x1="52655" y1="80088" x2="52655" y2="80088"/>
                          <a14:foregroundMark x1="69912" y1="77434" x2="69912" y2="77434"/>
                          <a14:foregroundMark x1="23451" y1="78761" x2="23451" y2="78761"/>
                          <a14:foregroundMark x1="6195" y1="68584" x2="6195" y2="68584"/>
                          <a14:foregroundMark x1="77434" y1="65487" x2="77434" y2="65487"/>
                          <a14:foregroundMark x1="78319" y1="77876" x2="78319" y2="77876"/>
                          <a14:foregroundMark x1="92920" y1="76106" x2="92920" y2="76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34387" y="5025903"/>
              <a:ext cx="681004" cy="681004"/>
            </a:xfrm>
            <a:prstGeom prst="rect">
              <a:avLst/>
            </a:prstGeom>
          </p:spPr>
        </p:pic>
      </p:grpSp>
      <p:grpSp>
        <p:nvGrpSpPr>
          <p:cNvPr id="28" name="Group 27"/>
          <p:cNvGrpSpPr/>
          <p:nvPr/>
        </p:nvGrpSpPr>
        <p:grpSpPr>
          <a:xfrm>
            <a:off x="1901312" y="2107323"/>
            <a:ext cx="1812920" cy="2392592"/>
            <a:chOff x="377312" y="2107323"/>
            <a:chExt cx="1812920" cy="2392592"/>
          </a:xfrm>
        </p:grpSpPr>
        <p:sp>
          <p:nvSpPr>
            <p:cNvPr id="17" name="Freeform 16"/>
            <p:cNvSpPr/>
            <p:nvPr/>
          </p:nvSpPr>
          <p:spPr>
            <a:xfrm>
              <a:off x="1223956" y="2107323"/>
              <a:ext cx="966276" cy="2392592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77312" y="2963135"/>
              <a:ext cx="165764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process blocks for input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354379" y="2442328"/>
            <a:ext cx="1682854" cy="2211846"/>
            <a:chOff x="2830379" y="2442328"/>
            <a:chExt cx="1682854" cy="2211846"/>
          </a:xfrm>
        </p:grpSpPr>
        <p:sp>
          <p:nvSpPr>
            <p:cNvPr id="25" name="Freeform 24"/>
            <p:cNvSpPr/>
            <p:nvPr/>
          </p:nvSpPr>
          <p:spPr>
            <a:xfrm rot="18945892">
              <a:off x="3327950" y="2442328"/>
              <a:ext cx="878795" cy="2211846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30379" y="4008157"/>
              <a:ext cx="1682854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scheduler starts process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099773" y="2749437"/>
            <a:ext cx="2339404" cy="1329778"/>
            <a:chOff x="3575773" y="2749437"/>
            <a:chExt cx="2339404" cy="1329778"/>
          </a:xfrm>
        </p:grpSpPr>
        <p:sp>
          <p:nvSpPr>
            <p:cNvPr id="26" name="Freeform 25"/>
            <p:cNvSpPr/>
            <p:nvPr/>
          </p:nvSpPr>
          <p:spPr>
            <a:xfrm rot="7552238">
              <a:off x="4080586" y="2244624"/>
              <a:ext cx="1329778" cy="2339404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triangle"/>
              <a:tailEnd type="non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88329" y="3369159"/>
              <a:ext cx="1665358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scheduler stops process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21971" y="4861238"/>
            <a:ext cx="1078513" cy="1599510"/>
            <a:chOff x="2597970" y="4861238"/>
            <a:chExt cx="1078513" cy="1599510"/>
          </a:xfrm>
        </p:grpSpPr>
        <p:sp>
          <p:nvSpPr>
            <p:cNvPr id="27" name="Freeform 26"/>
            <p:cNvSpPr/>
            <p:nvPr/>
          </p:nvSpPr>
          <p:spPr>
            <a:xfrm rot="14437117">
              <a:off x="2836453" y="5076618"/>
              <a:ext cx="601548" cy="1078513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 rot="18220075">
              <a:off x="2228716" y="5530188"/>
              <a:ext cx="1599510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external event finished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404517" y="5034655"/>
            <a:ext cx="2864100" cy="1506027"/>
            <a:chOff x="5880517" y="5034654"/>
            <a:chExt cx="2864100" cy="15060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10888" y="5034654"/>
              <a:ext cx="1233729" cy="1174725"/>
            </a:xfrm>
            <a:prstGeom prst="rect">
              <a:avLst/>
            </a:prstGeom>
          </p:spPr>
        </p:pic>
        <p:sp>
          <p:nvSpPr>
            <p:cNvPr id="32" name="Freeform 31"/>
            <p:cNvSpPr/>
            <p:nvPr/>
          </p:nvSpPr>
          <p:spPr>
            <a:xfrm rot="7552238" flipH="1">
              <a:off x="6130378" y="4973819"/>
              <a:ext cx="935868" cy="1435589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 rot="18220075">
              <a:off x="5849367" y="5811420"/>
              <a:ext cx="1196912" cy="26161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Tahoma" pitchFamily="34" charset="0"/>
                </a:rPr>
                <a:t>process creation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137979" y="673364"/>
            <a:ext cx="4025808" cy="1907914"/>
            <a:chOff x="4613979" y="673364"/>
            <a:chExt cx="4025808" cy="1907914"/>
          </a:xfrm>
        </p:grpSpPr>
        <p:sp>
          <p:nvSpPr>
            <p:cNvPr id="35" name="Freeform 34"/>
            <p:cNvSpPr/>
            <p:nvPr/>
          </p:nvSpPr>
          <p:spPr>
            <a:xfrm rot="7552238" flipV="1">
              <a:off x="5150985" y="500548"/>
              <a:ext cx="1543724" cy="2617735"/>
            </a:xfrm>
            <a:custGeom>
              <a:avLst/>
              <a:gdLst>
                <a:gd name="connsiteX0" fmla="*/ 782227 w 782227"/>
                <a:gd name="connsiteY0" fmla="*/ 0 h 1444758"/>
                <a:gd name="connsiteX1" fmla="*/ 138040 w 782227"/>
                <a:gd name="connsiteY1" fmla="*/ 561339 h 1444758"/>
                <a:gd name="connsiteX2" fmla="*/ 0 w 782227"/>
                <a:gd name="connsiteY2" fmla="*/ 1444758 h 144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2227" h="1444758">
                  <a:moveTo>
                    <a:pt x="782227" y="0"/>
                  </a:moveTo>
                  <a:cubicBezTo>
                    <a:pt x="525319" y="160273"/>
                    <a:pt x="268411" y="320546"/>
                    <a:pt x="138040" y="561339"/>
                  </a:cubicBezTo>
                  <a:cubicBezTo>
                    <a:pt x="7669" y="802132"/>
                    <a:pt x="0" y="1444758"/>
                    <a:pt x="0" y="1444758"/>
                  </a:cubicBezTo>
                </a:path>
              </a:pathLst>
            </a:custGeom>
            <a:ln w="19050" cmpd="sng">
              <a:solidFill>
                <a:srgbClr val="000000"/>
              </a:solidFill>
              <a:headEnd type="none"/>
              <a:tailEnd type="triangle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838476" y="673364"/>
              <a:ext cx="2801311" cy="1842425"/>
              <a:chOff x="5838476" y="673364"/>
              <a:chExt cx="2801311" cy="1842425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485728" y="1426677"/>
                <a:ext cx="1154059" cy="1089112"/>
              </a:xfrm>
              <a:prstGeom prst="rect">
                <a:avLst/>
              </a:prstGeom>
            </p:spPr>
          </p:pic>
          <p:sp>
            <p:nvSpPr>
              <p:cNvPr id="34" name="TextBox 33"/>
              <p:cNvSpPr txBox="1"/>
              <p:nvPr/>
            </p:nvSpPr>
            <p:spPr>
              <a:xfrm rot="18220075">
                <a:off x="5264751" y="1247089"/>
                <a:ext cx="1409060" cy="26161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100" dirty="0">
                    <a:solidFill>
                      <a:srgbClr val="000000"/>
                    </a:solidFill>
                    <a:latin typeface="Tahoma" pitchFamily="34" charset="0"/>
                  </a:rPr>
                  <a:t>process termination</a:t>
                </a:r>
              </a:p>
            </p:txBody>
          </p:sp>
        </p:grpSp>
      </p:grp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3E898AC-F92C-9B6E-6662-BE5575014E76}"/>
              </a:ext>
            </a:extLst>
          </p:cNvPr>
          <p:cNvSpPr/>
          <p:nvPr/>
        </p:nvSpPr>
        <p:spPr bwMode="auto">
          <a:xfrm>
            <a:off x="6746098" y="3734333"/>
            <a:ext cx="5288173" cy="2429931"/>
          </a:xfrm>
          <a:prstGeom prst="round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rPr>
              <a:t>Example:</a:t>
            </a:r>
            <a:endParaRPr lang="en-GB" sz="3200" b="1">
              <a:latin typeface="Tahoma" pitchFamily="34" charset="0"/>
            </a:endParaRPr>
          </a:p>
          <a:p>
            <a:pPr marR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GB" sz="3200" b="1">
                <a:latin typeface="Tahoma" pitchFamily="34" charset="0"/>
              </a:rPr>
              <a:t>Blocking IO</a:t>
            </a: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3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0" y="656959"/>
            <a:ext cx="9144000" cy="5648325"/>
          </a:xfrm>
        </p:spPr>
        <p:txBody>
          <a:bodyPr/>
          <a:lstStyle/>
          <a:p>
            <a:r>
              <a:rPr lang="en-US" sz="2400" dirty="0"/>
              <a:t>What is a process?</a:t>
            </a:r>
          </a:p>
          <a:p>
            <a:pPr>
              <a:buFont typeface="Wingdings" pitchFamily="2" charset="2"/>
              <a:buNone/>
            </a:pPr>
            <a:r>
              <a:rPr lang="en-US" sz="2400" dirty="0"/>
              <a:t>   The "execution" of a program is often called a process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lang="en-US" sz="2400" dirty="0"/>
          </a:p>
          <a:p>
            <a:r>
              <a:rPr lang="en-US" sz="2400" dirty="0"/>
              <a:t>Process table entry (process control block, PCB):</a:t>
            </a:r>
          </a:p>
        </p:txBody>
      </p:sp>
      <p:pic>
        <p:nvPicPr>
          <p:cNvPr id="1166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7481" y="3861908"/>
            <a:ext cx="4880941" cy="272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6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Processes</a:t>
            </a:r>
          </a:p>
        </p:txBody>
      </p:sp>
      <p:pic>
        <p:nvPicPr>
          <p:cNvPr id="1166341" name="Picture 5" descr="j0199284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3524" y="1773601"/>
            <a:ext cx="1116012" cy="10128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6342" name="Picture 6" descr="j0356720[1]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06274" y="1773600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921422" y="1597244"/>
            <a:ext cx="5457717" cy="1477328"/>
            <a:chOff x="1190456" y="1875181"/>
            <a:chExt cx="5457717" cy="1477328"/>
          </a:xfrm>
        </p:grpSpPr>
        <p:sp>
          <p:nvSpPr>
            <p:cNvPr id="8" name="TextBox 7"/>
            <p:cNvSpPr txBox="1"/>
            <p:nvPr/>
          </p:nvSpPr>
          <p:spPr>
            <a:xfrm>
              <a:off x="1190456" y="1875181"/>
              <a:ext cx="5457717" cy="14773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  <a:t>Process</a:t>
              </a: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endParaRPr lang="en-US" sz="1800" dirty="0">
                <a:solidFill>
                  <a:srgbClr val="000000"/>
                </a:solidFill>
                <a:latin typeface="Tahoma" pitchFamily="34" charset="0"/>
              </a:endParaRPr>
            </a:p>
            <a:p>
              <a:pPr algn="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8940" y="2020956"/>
              <a:ext cx="2142443" cy="120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  <a:t>Program</a:t>
              </a: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br>
                <a:rPr lang="en-US" sz="1800" dirty="0">
                  <a:solidFill>
                    <a:srgbClr val="000000"/>
                  </a:solidFill>
                  <a:latin typeface="Tahoma" pitchFamily="34" charset="0"/>
                </a:rPr>
              </a:br>
              <a:endParaRPr lang="en-US" sz="1800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 rot="20175205">
            <a:off x="7716414" y="1790111"/>
            <a:ext cx="2844237" cy="957718"/>
            <a:chOff x="6647183" y="1702701"/>
            <a:chExt cx="2496817" cy="78569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46290" y="1702701"/>
              <a:ext cx="997710" cy="78569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47183" y="1771468"/>
              <a:ext cx="992397" cy="70248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752364" y="2042551"/>
              <a:ext cx="387261" cy="277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Tahoma" pitchFamily="34" charset="0"/>
                </a:rPr>
                <a:t>vs.</a:t>
              </a: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AA31D70E-9468-F0C6-1298-84467B708DBC}"/>
              </a:ext>
            </a:extLst>
          </p:cNvPr>
          <p:cNvSpPr/>
          <p:nvPr/>
        </p:nvSpPr>
        <p:spPr bwMode="auto">
          <a:xfrm>
            <a:off x="3677482" y="4137180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FDAA66-AF6C-DD43-AB37-97C0B84CCEAB}"/>
              </a:ext>
            </a:extLst>
          </p:cNvPr>
          <p:cNvSpPr/>
          <p:nvPr/>
        </p:nvSpPr>
        <p:spPr bwMode="auto">
          <a:xfrm>
            <a:off x="3677482" y="4302368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61FFE1-9D8D-13BE-7C2A-1F867B06444A}"/>
              </a:ext>
            </a:extLst>
          </p:cNvPr>
          <p:cNvSpPr/>
          <p:nvPr/>
        </p:nvSpPr>
        <p:spPr bwMode="auto">
          <a:xfrm>
            <a:off x="3677480" y="4640205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518CF38-38FB-C86A-A17B-762D88F0D5B6}"/>
              </a:ext>
            </a:extLst>
          </p:cNvPr>
          <p:cNvSpPr/>
          <p:nvPr/>
        </p:nvSpPr>
        <p:spPr bwMode="auto">
          <a:xfrm>
            <a:off x="3677480" y="4821565"/>
            <a:ext cx="1840890" cy="156477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0CA406-3D74-5D81-60D9-37E037A32E12}"/>
              </a:ext>
            </a:extLst>
          </p:cNvPr>
          <p:cNvSpPr/>
          <p:nvPr/>
        </p:nvSpPr>
        <p:spPr bwMode="auto">
          <a:xfrm>
            <a:off x="3677479" y="4965988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1DE91B-1795-C1E9-64D3-CAF9F10FD790}"/>
              </a:ext>
            </a:extLst>
          </p:cNvPr>
          <p:cNvSpPr/>
          <p:nvPr/>
        </p:nvSpPr>
        <p:spPr bwMode="auto">
          <a:xfrm>
            <a:off x="3677479" y="5283060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1E33892-80BF-7929-193B-F44A0023CB1B}"/>
              </a:ext>
            </a:extLst>
          </p:cNvPr>
          <p:cNvSpPr/>
          <p:nvPr/>
        </p:nvSpPr>
        <p:spPr bwMode="auto">
          <a:xfrm>
            <a:off x="3677479" y="5430787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5AE032-AC74-267F-EE6D-52B420CF1839}"/>
              </a:ext>
            </a:extLst>
          </p:cNvPr>
          <p:cNvSpPr/>
          <p:nvPr/>
        </p:nvSpPr>
        <p:spPr bwMode="auto">
          <a:xfrm>
            <a:off x="3677479" y="5765378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D348DF-B498-D3C5-C7E3-9221880D488E}"/>
              </a:ext>
            </a:extLst>
          </p:cNvPr>
          <p:cNvSpPr/>
          <p:nvPr/>
        </p:nvSpPr>
        <p:spPr bwMode="auto">
          <a:xfrm>
            <a:off x="3677479" y="6082122"/>
            <a:ext cx="184089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181292-FBCF-8020-6A15-DA91B18E2DE4}"/>
              </a:ext>
            </a:extLst>
          </p:cNvPr>
          <p:cNvSpPr/>
          <p:nvPr/>
        </p:nvSpPr>
        <p:spPr bwMode="auto">
          <a:xfrm>
            <a:off x="5518369" y="4141773"/>
            <a:ext cx="1745676" cy="49843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550E819-9E0D-7FA5-AE1F-AEBE7934976C}"/>
              </a:ext>
            </a:extLst>
          </p:cNvPr>
          <p:cNvSpPr/>
          <p:nvPr/>
        </p:nvSpPr>
        <p:spPr bwMode="auto">
          <a:xfrm>
            <a:off x="7257282" y="4464357"/>
            <a:ext cx="1301140" cy="172649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88711-025D-FD12-38E7-7DA7064A9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3A557A3-F3AF-3041-F00A-0A0AE3542B52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7E0FC0-31F2-BB4E-5087-CF4F1F220301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304878-F522-B635-E4EE-6CA59F7C5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8FB256C-EAA6-A133-2516-B034229269BD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r>
              <a:rPr lang="en-GB"/>
              <a:t>Thanks for today!</a:t>
            </a:r>
          </a:p>
        </p:txBody>
      </p:sp>
    </p:spTree>
    <p:extLst>
      <p:ext uri="{BB962C8B-B14F-4D97-AF65-F5344CB8AC3E}">
        <p14:creationId xmlns:p14="http://schemas.microsoft.com/office/powerpoint/2010/main" val="35207375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4AC078-5C8E-0CBE-EB94-02E1DAB43E6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743DD2-F8B2-9D0B-F670-4C98F7429D3B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C0A58E-D38A-B1CA-A9A6-F1DA7389E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0CD9355-CB16-0E96-2643-E4985777F059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06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564E76FEF7B84AA557202ACDB87FF7" ma:contentTypeVersion="5" ma:contentTypeDescription="Opprett et nytt dokument." ma:contentTypeScope="" ma:versionID="11af16484dd7c12f22f4d935045d49a8">
  <xsd:schema xmlns:xsd="http://www.w3.org/2001/XMLSchema" xmlns:xs="http://www.w3.org/2001/XMLSchema" xmlns:p="http://schemas.microsoft.com/office/2006/metadata/properties" xmlns:ns3="caa003fe-3fec-4224-b268-ccd0ca2f3633" targetNamespace="http://schemas.microsoft.com/office/2006/metadata/properties" ma:root="true" ma:fieldsID="60a44dd32583d1f1f19551d489b3af2e" ns3:_="">
    <xsd:import namespace="caa003fe-3fec-4224-b268-ccd0ca2f363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003fe-3fec-4224-b268-ccd0ca2f363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0D9AED-A3C7-472D-BF54-F90BF47739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a003fe-3fec-4224-b268-ccd0ca2f36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caa003fe-3fec-4224-b268-ccd0ca2f3633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UiO English</Template>
  <TotalTime>4884</TotalTime>
  <Words>2077</Words>
  <Application>Microsoft Office PowerPoint</Application>
  <PresentationFormat>Widescreen</PresentationFormat>
  <Paragraphs>371</Paragraphs>
  <Slides>36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PMingLiU</vt:lpstr>
      <vt:lpstr>Arial</vt:lpstr>
      <vt:lpstr>Calibri</vt:lpstr>
      <vt:lpstr>Courier New</vt:lpstr>
      <vt:lpstr>Tahoma</vt:lpstr>
      <vt:lpstr>Wingdings</vt:lpstr>
      <vt:lpstr>Office Theme</vt:lpstr>
      <vt:lpstr>1_paalh</vt:lpstr>
      <vt:lpstr>2_paalh</vt:lpstr>
      <vt:lpstr>Let’s warm up</vt:lpstr>
      <vt:lpstr>From Theory to Practice</vt:lpstr>
      <vt:lpstr>Processes</vt:lpstr>
      <vt:lpstr>The “plenum” lectures</vt:lpstr>
      <vt:lpstr>So I met with ifi-drift after last week’s lecture</vt:lpstr>
      <vt:lpstr>Any questions or things you want me to go through?</vt:lpstr>
      <vt:lpstr>The stack</vt:lpstr>
      <vt:lpstr>The stack matters: Intrinsic Uses in C</vt:lpstr>
      <vt:lpstr>Variable Allocation on the Stack</vt:lpstr>
      <vt:lpstr>The stack matters</vt:lpstr>
      <vt:lpstr>This means the same in my mind, you will encounter both</vt:lpstr>
      <vt:lpstr>The stack matters</vt:lpstr>
      <vt:lpstr>Standard memory view of a process</vt:lpstr>
      <vt:lpstr>The SPARCv8 Architecture</vt:lpstr>
      <vt:lpstr>Learn how CPUs work by learning C</vt:lpstr>
      <vt:lpstr>Learn how CPUs work by learning C</vt:lpstr>
      <vt:lpstr>Standard memory view of a process</vt:lpstr>
      <vt:lpstr>The “static” keyword</vt:lpstr>
      <vt:lpstr>User Level vs. Kernel Level (Protection)</vt:lpstr>
      <vt:lpstr>Which of these instructions should be “privileged”?</vt:lpstr>
      <vt:lpstr>Privileged instructions: HALT!</vt:lpstr>
      <vt:lpstr>PowerPoint Presentation</vt:lpstr>
      <vt:lpstr>What does fork do?</vt:lpstr>
      <vt:lpstr>Sometimes it’s hard to protect users from each other.</vt:lpstr>
      <vt:lpstr>Interrupt Program Execution</vt:lpstr>
      <vt:lpstr>Interrupting a process</vt:lpstr>
      <vt:lpstr>CPU Scheduling</vt:lpstr>
      <vt:lpstr>Can several “processes” share this machine?</vt:lpstr>
      <vt:lpstr>LMC Scheduler</vt:lpstr>
      <vt:lpstr>Scheduling  </vt:lpstr>
      <vt:lpstr>IBM System 370 (1970s)</vt:lpstr>
      <vt:lpstr>HTOP</vt:lpstr>
      <vt:lpstr>Process States</vt:lpstr>
      <vt:lpstr>Processes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Kristoffer Robin Stokke</dc:creator>
  <cp:lastModifiedBy>Kristoffer Robin Stokke</cp:lastModifiedBy>
  <cp:revision>3</cp:revision>
  <dcterms:created xsi:type="dcterms:W3CDTF">2025-01-19T19:13:19Z</dcterms:created>
  <dcterms:modified xsi:type="dcterms:W3CDTF">2025-02-11T12:57:39Z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0x010100CA564E76FEF7B84AA557202ACDB87FF7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