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23" r:id="rId5"/>
    <p:sldMasterId id="2147483738" r:id="rId6"/>
    <p:sldMasterId id="2147483751" r:id="rId7"/>
  </p:sldMasterIdLst>
  <p:notesMasterIdLst>
    <p:notesMasterId r:id="rId73"/>
  </p:notesMasterIdLst>
  <p:handoutMasterIdLst>
    <p:handoutMasterId r:id="rId74"/>
  </p:handoutMasterIdLst>
  <p:sldIdLst>
    <p:sldId id="509" r:id="rId8"/>
    <p:sldId id="256" r:id="rId9"/>
    <p:sldId id="489" r:id="rId10"/>
    <p:sldId id="258" r:id="rId11"/>
    <p:sldId id="483" r:id="rId12"/>
    <p:sldId id="560" r:id="rId13"/>
    <p:sldId id="465" r:id="rId14"/>
    <p:sldId id="449" r:id="rId15"/>
    <p:sldId id="558" r:id="rId16"/>
    <p:sldId id="559" r:id="rId17"/>
    <p:sldId id="516" r:id="rId18"/>
    <p:sldId id="517" r:id="rId19"/>
    <p:sldId id="518" r:id="rId20"/>
    <p:sldId id="521" r:id="rId21"/>
    <p:sldId id="503" r:id="rId22"/>
    <p:sldId id="519" r:id="rId23"/>
    <p:sldId id="504" r:id="rId24"/>
    <p:sldId id="522" r:id="rId25"/>
    <p:sldId id="505" r:id="rId26"/>
    <p:sldId id="523" r:id="rId27"/>
    <p:sldId id="490" r:id="rId28"/>
    <p:sldId id="485" r:id="rId29"/>
    <p:sldId id="500" r:id="rId30"/>
    <p:sldId id="501" r:id="rId31"/>
    <p:sldId id="468" r:id="rId32"/>
    <p:sldId id="520" r:id="rId33"/>
    <p:sldId id="444" r:id="rId34"/>
    <p:sldId id="506" r:id="rId35"/>
    <p:sldId id="524" r:id="rId36"/>
    <p:sldId id="502" r:id="rId37"/>
    <p:sldId id="496" r:id="rId38"/>
    <p:sldId id="525" r:id="rId39"/>
    <p:sldId id="507" r:id="rId40"/>
    <p:sldId id="508" r:id="rId41"/>
    <p:sldId id="484" r:id="rId42"/>
    <p:sldId id="510" r:id="rId43"/>
    <p:sldId id="530" r:id="rId44"/>
    <p:sldId id="527" r:id="rId45"/>
    <p:sldId id="532" r:id="rId46"/>
    <p:sldId id="531" r:id="rId47"/>
    <p:sldId id="533" r:id="rId48"/>
    <p:sldId id="534" r:id="rId49"/>
    <p:sldId id="535" r:id="rId50"/>
    <p:sldId id="528" r:id="rId51"/>
    <p:sldId id="536" r:id="rId52"/>
    <p:sldId id="538" r:id="rId53"/>
    <p:sldId id="539" r:id="rId54"/>
    <p:sldId id="540" r:id="rId55"/>
    <p:sldId id="541" r:id="rId56"/>
    <p:sldId id="542" r:id="rId57"/>
    <p:sldId id="543" r:id="rId58"/>
    <p:sldId id="544" r:id="rId59"/>
    <p:sldId id="545" r:id="rId60"/>
    <p:sldId id="546" r:id="rId61"/>
    <p:sldId id="552" r:id="rId62"/>
    <p:sldId id="553" r:id="rId63"/>
    <p:sldId id="547" r:id="rId64"/>
    <p:sldId id="548" r:id="rId65"/>
    <p:sldId id="549" r:id="rId66"/>
    <p:sldId id="550" r:id="rId67"/>
    <p:sldId id="551" r:id="rId68"/>
    <p:sldId id="554" r:id="rId69"/>
    <p:sldId id="555" r:id="rId70"/>
    <p:sldId id="557" r:id="rId71"/>
    <p:sldId id="495" r:id="rId72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0DE4AE-553A-414A-9224-B77CDAA2A488}" v="2766" dt="2025-02-13T10:57:16.5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>
        <p:scale>
          <a:sx n="160" d="100"/>
          <a:sy n="160" d="100"/>
        </p:scale>
        <p:origin x="26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63" Type="http://schemas.openxmlformats.org/officeDocument/2006/relationships/slide" Target="slides/slide56.xml"/><Relationship Id="rId68" Type="http://schemas.openxmlformats.org/officeDocument/2006/relationships/slide" Target="slides/slide61.xml"/><Relationship Id="rId16" Type="http://schemas.openxmlformats.org/officeDocument/2006/relationships/slide" Target="slides/slide9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slide" Target="slides/slide46.xml"/><Relationship Id="rId58" Type="http://schemas.openxmlformats.org/officeDocument/2006/relationships/slide" Target="slides/slide51.xml"/><Relationship Id="rId66" Type="http://schemas.openxmlformats.org/officeDocument/2006/relationships/slide" Target="slides/slide59.xml"/><Relationship Id="rId74" Type="http://schemas.openxmlformats.org/officeDocument/2006/relationships/handoutMaster" Target="handoutMasters/handoutMaster1.xml"/><Relationship Id="rId79" Type="http://schemas.microsoft.com/office/2015/10/relationships/revisionInfo" Target="revisionInfo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4.xml"/><Relationship Id="rId19" Type="http://schemas.openxmlformats.org/officeDocument/2006/relationships/slide" Target="slides/slide1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56" Type="http://schemas.openxmlformats.org/officeDocument/2006/relationships/slide" Target="slides/slide49.xml"/><Relationship Id="rId64" Type="http://schemas.openxmlformats.org/officeDocument/2006/relationships/slide" Target="slides/slide57.xml"/><Relationship Id="rId69" Type="http://schemas.openxmlformats.org/officeDocument/2006/relationships/slide" Target="slides/slide62.xml"/><Relationship Id="rId77" Type="http://schemas.openxmlformats.org/officeDocument/2006/relationships/theme" Target="theme/theme1.xml"/><Relationship Id="rId8" Type="http://schemas.openxmlformats.org/officeDocument/2006/relationships/slide" Target="slides/slide1.xml"/><Relationship Id="rId51" Type="http://schemas.openxmlformats.org/officeDocument/2006/relationships/slide" Target="slides/slide44.xml"/><Relationship Id="rId72" Type="http://schemas.openxmlformats.org/officeDocument/2006/relationships/slide" Target="slides/slide65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59" Type="http://schemas.openxmlformats.org/officeDocument/2006/relationships/slide" Target="slides/slide52.xml"/><Relationship Id="rId67" Type="http://schemas.openxmlformats.org/officeDocument/2006/relationships/slide" Target="slides/slide60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slide" Target="slides/slide47.xml"/><Relationship Id="rId62" Type="http://schemas.openxmlformats.org/officeDocument/2006/relationships/slide" Target="slides/slide55.xml"/><Relationship Id="rId70" Type="http://schemas.openxmlformats.org/officeDocument/2006/relationships/slide" Target="slides/slide63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slide" Target="slides/slide42.xml"/><Relationship Id="rId57" Type="http://schemas.openxmlformats.org/officeDocument/2006/relationships/slide" Target="slides/slide50.xml"/><Relationship Id="rId10" Type="http://schemas.openxmlformats.org/officeDocument/2006/relationships/slide" Target="slides/slide3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slide" Target="slides/slide45.xml"/><Relationship Id="rId60" Type="http://schemas.openxmlformats.org/officeDocument/2006/relationships/slide" Target="slides/slide53.xml"/><Relationship Id="rId65" Type="http://schemas.openxmlformats.org/officeDocument/2006/relationships/slide" Target="slides/slide58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9" Type="http://schemas.openxmlformats.org/officeDocument/2006/relationships/slide" Target="slides/slide32.xml"/><Relationship Id="rId34" Type="http://schemas.openxmlformats.org/officeDocument/2006/relationships/slide" Target="slides/slide27.xml"/><Relationship Id="rId50" Type="http://schemas.openxmlformats.org/officeDocument/2006/relationships/slide" Target="slides/slide43.xml"/><Relationship Id="rId55" Type="http://schemas.openxmlformats.org/officeDocument/2006/relationships/slide" Target="slides/slide48.xml"/><Relationship Id="rId76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4.xml"/><Relationship Id="rId2" Type="http://schemas.openxmlformats.org/officeDocument/2006/relationships/customXml" Target="../customXml/item2.xml"/><Relationship Id="rId29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D12FFC-8279-4E50-A902-2AC41CEFF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982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CD99A5-C050-4B5B-AB5A-B43502D3255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ECADDB-1BE0-4B1F-B2BC-AE4EA052C6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308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4413" y="514350"/>
            <a:ext cx="4562475" cy="256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D12FFC-8279-4E50-A902-2AC41CEFF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97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9E94A-238D-B67F-8121-2563AF2D8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56F662-B4A1-C3A2-AF0A-0EDEB436C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84413" y="514350"/>
            <a:ext cx="4562475" cy="25669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B8C31D-1798-030D-3B55-B8B577F14C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A2CE98-2E11-9231-7C59-3870920CCD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D12FFC-8279-4E50-A902-2AC41CEFF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334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E6095-D38A-D128-BC34-E54F9F414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FAA22A-409D-04E6-548B-044B03397E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84413" y="514350"/>
            <a:ext cx="4562475" cy="25669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73DD95-5A8D-AE19-125E-ADFC20801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A4994B-EE4F-CA7B-35A8-BF0BB5C8F9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D12FFC-8279-4E50-A902-2AC41CEFF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8076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4413" y="514350"/>
            <a:ext cx="4562475" cy="256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AD12FFC-8279-4E50-A902-2AC41CEFF5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683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50900" y="1708150"/>
            <a:ext cx="103632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228600" y="2155825"/>
            <a:ext cx="1862667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48684" y="3336925"/>
            <a:ext cx="11980333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409045" y="2570693"/>
            <a:ext cx="1685925" cy="122767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924542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977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67681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4740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790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79681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0173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195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06983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3283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27000"/>
            <a:ext cx="3048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89408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8318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85" y="127001"/>
            <a:ext cx="11730567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866776"/>
            <a:ext cx="59944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767138"/>
            <a:ext cx="59944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5595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85" y="127001"/>
            <a:ext cx="11730567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1925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50900" y="1708150"/>
            <a:ext cx="103632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155825"/>
            <a:ext cx="1862667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228600" y="2155825"/>
            <a:ext cx="1862667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48684" y="3336925"/>
            <a:ext cx="11980333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48684" y="3336925"/>
            <a:ext cx="11980333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409045" y="2570693"/>
            <a:ext cx="1685925" cy="12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 sz="900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409045" y="2570693"/>
            <a:ext cx="1685925" cy="122767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17869035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54040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2462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2034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189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05855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54382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54988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52342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8707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27000"/>
            <a:ext cx="3048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89408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74076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50900" y="1708150"/>
            <a:ext cx="103632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228601" y="2155825"/>
            <a:ext cx="1862667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48685" y="3336925"/>
            <a:ext cx="11980335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409045" y="2570694"/>
            <a:ext cx="1685925" cy="122767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37480262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9169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538412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43172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775269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4446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4159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2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64942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2822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04493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27000"/>
            <a:ext cx="3048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89408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61598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86" y="127002"/>
            <a:ext cx="11730567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7"/>
            <a:ext cx="121920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3767139"/>
            <a:ext cx="121920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9838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21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2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image" Target="../media/image22.png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image" Target="../media/image2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43933" y="131764"/>
            <a:ext cx="1238251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16985" y="127001"/>
            <a:ext cx="1173056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6"/>
            <a:ext cx="12192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687110" y="6654800"/>
            <a:ext cx="6817783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99219" y="368036"/>
            <a:ext cx="731838" cy="8466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21167" y="6572250"/>
            <a:ext cx="416709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414867" y="6588125"/>
            <a:ext cx="11762317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328084" y="6630989"/>
            <a:ext cx="198966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/>
              <a:t>University of Oslo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510E0-80A5-9D4B-8A82-20F6562D519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833" y="6681228"/>
            <a:ext cx="967963" cy="1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2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9" name="Line 41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88" name="Rectangle 40" hidden="1"/>
          <p:cNvSpPr>
            <a:spLocks noChangeArrowheads="1"/>
          </p:cNvSpPr>
          <p:nvPr/>
        </p:nvSpPr>
        <p:spPr bwMode="auto">
          <a:xfrm>
            <a:off x="143933" y="131764"/>
            <a:ext cx="1238251" cy="59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1">
                  <a:gsLst>
                    <a:gs pos="0">
                      <a:srgbClr val="FE7519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sz="900"/>
          </a:p>
        </p:txBody>
      </p:sp>
      <p:sp>
        <p:nvSpPr>
          <p:cNvPr id="514090" name="Line 42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43933" y="131764"/>
            <a:ext cx="1238251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91" name="Line 4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16985" y="127001"/>
            <a:ext cx="1173056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6"/>
            <a:ext cx="12192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687110" y="6654800"/>
            <a:ext cx="6817783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93" name="Line 45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92" name="Rectangle 44" hidden="1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chemeClr val="bg2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94" name="Line 46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99219" y="368036"/>
            <a:ext cx="731838" cy="8466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67" y="6572250"/>
            <a:ext cx="373459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414867" y="6588125"/>
            <a:ext cx="11762317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328084" y="6630989"/>
            <a:ext cx="198966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24635CA-047D-5148-A9D4-6E166A644EB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833" y="6681228"/>
            <a:ext cx="967963" cy="1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43935" y="131765"/>
            <a:ext cx="1238251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16986" y="127002"/>
            <a:ext cx="1173056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6"/>
            <a:ext cx="12192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687110" y="6654800"/>
            <a:ext cx="6817783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charset="0"/>
              </a:rPr>
              <a:t>IN2140, 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99219" y="368036"/>
            <a:ext cx="731838" cy="8466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21169" y="6572250"/>
            <a:ext cx="416711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414866" y="6588125"/>
            <a:ext cx="11762319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328085" y="6630990"/>
            <a:ext cx="1989668" cy="225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AC4533-9986-8248-A4CC-73DD5D23AFF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833" y="6681228"/>
            <a:ext cx="967963" cy="1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02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Relationship Id="rId6" Type="http://schemas.microsoft.com/office/2007/relationships/hdphoto" Target="../media/hdphoto2.wdp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microsoft.com/office/2007/relationships/hdphoto" Target="../media/hdphoto1.wdp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wmf"/><Relationship Id="rId7" Type="http://schemas.openxmlformats.org/officeDocument/2006/relationships/image" Target="../media/image35.gif"/><Relationship Id="rId12" Type="http://schemas.openxmlformats.org/officeDocument/2006/relationships/image" Target="../media/image4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4.gif"/><Relationship Id="rId11" Type="http://schemas.openxmlformats.org/officeDocument/2006/relationships/image" Target="../media/image39.wmf"/><Relationship Id="rId5" Type="http://schemas.openxmlformats.org/officeDocument/2006/relationships/image" Target="../media/image33.wmf"/><Relationship Id="rId10" Type="http://schemas.openxmlformats.org/officeDocument/2006/relationships/image" Target="../media/image38.jpeg"/><Relationship Id="rId4" Type="http://schemas.openxmlformats.org/officeDocument/2006/relationships/image" Target="../media/image32.wmf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6.tmp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/><Relationship Id="rId2" Type="http://schemas.openxmlformats.org/officeDocument/2006/relationships/image" Target="../media/image47.tmp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43.png"/><Relationship Id="rId5" Type="http://schemas.openxmlformats.org/officeDocument/2006/relationships/image" Target="../media/image49.jp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mp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tmp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tmp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19.xml"/><Relationship Id="rId1" Type="http://schemas.openxmlformats.org/officeDocument/2006/relationships/video" Target="https://www.youtube.com/embed/ki_cYloIY-E?feature=oembed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61.tmp"/><Relationship Id="rId1" Type="http://schemas.openxmlformats.org/officeDocument/2006/relationships/slideLayout" Target="../slideLayouts/slideLayout1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mp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5464E-C957-4B34-56D4-65FCAC2C8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2485A2-7D3D-4235-16CC-F061C17FD88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E313C6-B2B2-E7E6-89E1-B3A37452AAE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958374-CB2D-6CA0-B2C4-0C141AAA8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memory of </a:t>
            </a:r>
          </a:p>
        </p:txBody>
      </p:sp>
      <p:pic>
        <p:nvPicPr>
          <p:cNvPr id="11" name="Content Placeholder 10" descr="A person in a suit holding a glass of champagne&#10;&#10;Description automatically generated">
            <a:extLst>
              <a:ext uri="{FF2B5EF4-FFF2-40B4-BE49-F238E27FC236}">
                <a16:creationId xmlns:a16="http://schemas.microsoft.com/office/drawing/2014/main" id="{C31AF7F5-4934-266E-2C2E-E541180EF22F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621" y="1121306"/>
            <a:ext cx="3868378" cy="4818063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D69618-3CB1-2DEA-1AB3-195F39BE7DF3}"/>
              </a:ext>
            </a:extLst>
          </p:cNvPr>
          <p:cNvSpPr txBox="1"/>
          <p:nvPr/>
        </p:nvSpPr>
        <p:spPr>
          <a:xfrm>
            <a:off x="6863177" y="2828835"/>
            <a:ext cx="4593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Per Stokke</a:t>
            </a:r>
          </a:p>
          <a:p>
            <a:pPr algn="ctr"/>
            <a:endParaRPr lang="en-GB" sz="2400"/>
          </a:p>
          <a:p>
            <a:pPr algn="ctr"/>
            <a:r>
              <a:rPr lang="en-GB" sz="2400"/>
              <a:t>4/2-1936 to 8/2-2025</a:t>
            </a:r>
          </a:p>
        </p:txBody>
      </p:sp>
    </p:spTree>
    <p:extLst>
      <p:ext uri="{BB962C8B-B14F-4D97-AF65-F5344CB8AC3E}">
        <p14:creationId xmlns:p14="http://schemas.microsoft.com/office/powerpoint/2010/main" val="76702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8898BA5D-752B-9B47-CF04-5E903D6525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5D8CAA9-F754-668D-21EA-FFBEBBCACB0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45710EE5-386A-2893-56DD-EBF809F341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8570262-A91B-A837-3D20-357A2055A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89D779BF-138E-BF0D-471A-22574F31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From Theory to Practice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05E8ABF-C823-EED2-4456-D11B29854D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/>
              <a:t>IN2140</a:t>
            </a:r>
          </a:p>
          <a:p>
            <a:r>
              <a:rPr lang="en-GB"/>
              <a:t>Plenum 3</a:t>
            </a:r>
          </a:p>
        </p:txBody>
      </p:sp>
      <p:sp>
        <p:nvSpPr>
          <p:cNvPr id="38" name="Subtitle 37">
            <a:extLst>
              <a:ext uri="{FF2B5EF4-FFF2-40B4-BE49-F238E27FC236}">
                <a16:creationId xmlns:a16="http://schemas.microsoft.com/office/drawing/2014/main" id="{827F22D0-957C-62B2-AA4A-A18BD8913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Kristoffer Robin Stokke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AD02FB2F-DC2D-FA43-6942-CF700BAFBE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Principal Software Engineer, PhD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382AB317-A037-4675-FEB1-FEB7D2AF55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University of Oslo, Institute of Informatics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85AFF-46F8-5CF1-080B-21AD9FAF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13/2-2025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ChangeArrowheads="1"/>
          </p:cNvSpPr>
          <p:nvPr/>
        </p:nvSpPr>
        <p:spPr bwMode="auto">
          <a:xfrm>
            <a:off x="8818563" y="5035761"/>
            <a:ext cx="271462" cy="58695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4227" name="Rectangle 3"/>
          <p:cNvSpPr>
            <a:spLocks noChangeArrowheads="1"/>
          </p:cNvSpPr>
          <p:nvPr/>
        </p:nvSpPr>
        <p:spPr bwMode="auto">
          <a:xfrm>
            <a:off x="5003800" y="5025442"/>
            <a:ext cx="1081088" cy="58695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4228" name="Rectangle 4"/>
          <p:cNvSpPr>
            <a:spLocks noChangeArrowheads="1"/>
          </p:cNvSpPr>
          <p:nvPr/>
        </p:nvSpPr>
        <p:spPr bwMode="auto">
          <a:xfrm>
            <a:off x="5827713" y="3570498"/>
            <a:ext cx="271462" cy="58695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4229" name="Rectangle 5"/>
          <p:cNvSpPr>
            <a:spLocks noChangeArrowheads="1"/>
          </p:cNvSpPr>
          <p:nvPr/>
        </p:nvSpPr>
        <p:spPr bwMode="auto">
          <a:xfrm>
            <a:off x="1997075" y="3576054"/>
            <a:ext cx="1081088" cy="586957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42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Pentium Memory Lookup</a:t>
            </a:r>
          </a:p>
        </p:txBody>
      </p:sp>
      <p:graphicFrame>
        <p:nvGraphicFramePr>
          <p:cNvPr id="1204231" name="Group 7"/>
          <p:cNvGraphicFramePr>
            <a:graphicFrameLocks noGrp="1"/>
          </p:cNvGraphicFramePr>
          <p:nvPr/>
        </p:nvGraphicFramePr>
        <p:xfrm>
          <a:off x="1774825" y="1374775"/>
          <a:ext cx="8731250" cy="488888"/>
        </p:xfrm>
        <a:graphic>
          <a:graphicData uri="http://schemas.openxmlformats.org/drawingml/2006/table">
            <a:tbl>
              <a:tblPr/>
              <a:tblGrid>
                <a:gridCol w="27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14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7146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463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7146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74637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74638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271462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274638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271462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04365" name="Rectangle 141"/>
          <p:cNvSpPr>
            <a:spLocks noChangeArrowheads="1"/>
          </p:cNvSpPr>
          <p:nvPr/>
        </p:nvSpPr>
        <p:spPr bwMode="auto">
          <a:xfrm>
            <a:off x="1657350" y="692150"/>
            <a:ext cx="3335338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latin typeface="Helvetica" pitchFamily="34" charset="0"/>
              </a:rPr>
              <a:t>Incoming virtual address (CR2)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latin typeface="Helvetica" pitchFamily="34" charset="0"/>
              </a:rPr>
              <a:t>(0x1802038, 20979768)</a:t>
            </a:r>
          </a:p>
        </p:txBody>
      </p:sp>
      <p:graphicFrame>
        <p:nvGraphicFramePr>
          <p:cNvPr id="1204366" name="Group 142"/>
          <p:cNvGraphicFramePr>
            <a:graphicFrameLocks noGrp="1"/>
          </p:cNvGraphicFramePr>
          <p:nvPr/>
        </p:nvGraphicFramePr>
        <p:xfrm>
          <a:off x="1992313" y="2276475"/>
          <a:ext cx="4095750" cy="488888"/>
        </p:xfrm>
        <a:graphic>
          <a:graphicData uri="http://schemas.openxmlformats.org/drawingml/2006/table">
            <a:tbl>
              <a:tblPr/>
              <a:tblGrid>
                <a:gridCol w="27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46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88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04420" name="Group 196"/>
          <p:cNvGraphicFramePr>
            <a:graphicFrameLocks noGrp="1"/>
          </p:cNvGraphicFramePr>
          <p:nvPr/>
        </p:nvGraphicFramePr>
        <p:xfrm>
          <a:off x="1992313" y="2765425"/>
          <a:ext cx="4095750" cy="1476000"/>
        </p:xfrm>
        <a:graphic>
          <a:graphicData uri="http://schemas.openxmlformats.org/drawingml/2006/table">
            <a:tbl>
              <a:tblPr/>
              <a:tblGrid>
                <a:gridCol w="109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746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0...01111111000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0...01110000111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0...00001010101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0...01111000101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0...00000000100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 gridSpan="10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04490" name="Freeform 266"/>
          <p:cNvSpPr>
            <a:spLocks/>
          </p:cNvSpPr>
          <p:nvPr/>
        </p:nvSpPr>
        <p:spPr bwMode="auto">
          <a:xfrm>
            <a:off x="1768475" y="1936751"/>
            <a:ext cx="1371600" cy="586957"/>
          </a:xfrm>
          <a:custGeom>
            <a:avLst/>
            <a:gdLst>
              <a:gd name="T0" fmla="*/ 864 w 864"/>
              <a:gd name="T1" fmla="*/ 0 h 1258"/>
              <a:gd name="T2" fmla="*/ 864 w 864"/>
              <a:gd name="T3" fmla="*/ 115 h 1258"/>
              <a:gd name="T4" fmla="*/ 0 w 864"/>
              <a:gd name="T5" fmla="*/ 278 h 1258"/>
              <a:gd name="T6" fmla="*/ 0 w 864"/>
              <a:gd name="T7" fmla="*/ 1248 h 1258"/>
              <a:gd name="T8" fmla="*/ 86 w 864"/>
              <a:gd name="T9" fmla="*/ 1258 h 1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4" h="1258">
                <a:moveTo>
                  <a:pt x="864" y="0"/>
                </a:moveTo>
                <a:lnTo>
                  <a:pt x="864" y="115"/>
                </a:lnTo>
                <a:lnTo>
                  <a:pt x="0" y="278"/>
                </a:lnTo>
                <a:lnTo>
                  <a:pt x="0" y="1248"/>
                </a:lnTo>
                <a:lnTo>
                  <a:pt x="86" y="1258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4491" name="Rectangle 267"/>
          <p:cNvSpPr>
            <a:spLocks noChangeArrowheads="1"/>
          </p:cNvSpPr>
          <p:nvPr/>
        </p:nvSpPr>
        <p:spPr bwMode="auto">
          <a:xfrm>
            <a:off x="1492250" y="1966914"/>
            <a:ext cx="146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pitchFamily="34" charset="0"/>
              </a:rPr>
              <a:t>Index to page directory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pitchFamily="34" charset="0"/>
              </a:rPr>
              <a:t>(0x6, 6)</a:t>
            </a:r>
          </a:p>
        </p:txBody>
      </p:sp>
      <p:grpSp>
        <p:nvGrpSpPr>
          <p:cNvPr id="1204492" name="Group 268"/>
          <p:cNvGrpSpPr>
            <a:grpSpLocks/>
          </p:cNvGrpSpPr>
          <p:nvPr/>
        </p:nvGrpSpPr>
        <p:grpSpPr bwMode="auto">
          <a:xfrm>
            <a:off x="1936750" y="4673600"/>
            <a:ext cx="1843088" cy="508000"/>
            <a:chOff x="490" y="3034"/>
            <a:chExt cx="1161" cy="320"/>
          </a:xfrm>
        </p:grpSpPr>
        <p:sp>
          <p:nvSpPr>
            <p:cNvPr id="1204493" name="Text Box 269"/>
            <p:cNvSpPr txBox="1">
              <a:spLocks noChangeArrowheads="1"/>
            </p:cNvSpPr>
            <p:nvPr/>
          </p:nvSpPr>
          <p:spPr bwMode="auto">
            <a:xfrm>
              <a:off x="519" y="3194"/>
              <a:ext cx="1132" cy="1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Tahoma" pitchFamily="34" charset="0"/>
                </a:rPr>
                <a:t>Page Directory Base Address</a:t>
              </a:r>
            </a:p>
          </p:txBody>
        </p:sp>
        <p:sp>
          <p:nvSpPr>
            <p:cNvPr id="1204494" name="Text Box 270"/>
            <p:cNvSpPr txBox="1">
              <a:spLocks noChangeArrowheads="1"/>
            </p:cNvSpPr>
            <p:nvPr/>
          </p:nvSpPr>
          <p:spPr bwMode="auto">
            <a:xfrm>
              <a:off x="490" y="3034"/>
              <a:ext cx="320" cy="1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Tahoma" pitchFamily="34" charset="0"/>
                </a:rPr>
                <a:t>CR3:</a:t>
              </a:r>
            </a:p>
          </p:txBody>
        </p:sp>
      </p:grpSp>
      <p:sp>
        <p:nvSpPr>
          <p:cNvPr id="1204495" name="Line 271"/>
          <p:cNvSpPr>
            <a:spLocks noChangeShapeType="1"/>
          </p:cNvSpPr>
          <p:nvPr/>
        </p:nvSpPr>
        <p:spPr bwMode="auto">
          <a:xfrm>
            <a:off x="1674813" y="2528888"/>
            <a:ext cx="258762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cxnSp>
        <p:nvCxnSpPr>
          <p:cNvPr id="1204496" name="AutoShape 272"/>
          <p:cNvCxnSpPr>
            <a:cxnSpLocks noChangeShapeType="1"/>
            <a:stCxn id="1204495" idx="0"/>
            <a:endCxn id="1204493" idx="1"/>
          </p:cNvCxnSpPr>
          <p:nvPr/>
        </p:nvCxnSpPr>
        <p:spPr bwMode="auto">
          <a:xfrm rot="5400000" flipV="1">
            <a:off x="565945" y="3637757"/>
            <a:ext cx="2525712" cy="307975"/>
          </a:xfrm>
          <a:prstGeom prst="bentConnector4">
            <a:avLst>
              <a:gd name="adj1" fmla="val 100000"/>
              <a:gd name="adj2" fmla="val 91755"/>
            </a:avLst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204497" name="Group 273"/>
          <p:cNvGraphicFramePr>
            <a:graphicFrameLocks noGrp="1"/>
          </p:cNvGraphicFramePr>
          <p:nvPr/>
        </p:nvGraphicFramePr>
        <p:xfrm>
          <a:off x="4986338" y="4713288"/>
          <a:ext cx="4095750" cy="1472888"/>
        </p:xfrm>
        <a:graphic>
          <a:graphicData uri="http://schemas.openxmlformats.org/drawingml/2006/table">
            <a:tbl>
              <a:tblPr/>
              <a:tblGrid>
                <a:gridCol w="273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6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11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365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74637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7146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7305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31</a:t>
                      </a:r>
                    </a:p>
                  </a:txBody>
                  <a:tcPr marL="36000" marR="36000" marT="46800" marB="4680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7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6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5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4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3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0...01010101111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 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0...01010100000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0...01100110011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0...00010000100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0188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......</a:t>
                      </a:r>
                    </a:p>
                  </a:txBody>
                  <a:tcPr marL="36000" marR="360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04586" name="Text Box 362"/>
          <p:cNvSpPr txBox="1">
            <a:spLocks noChangeArrowheads="1"/>
          </p:cNvSpPr>
          <p:nvPr/>
        </p:nvSpPr>
        <p:spPr bwMode="auto">
          <a:xfrm>
            <a:off x="4895850" y="4497388"/>
            <a:ext cx="1075336" cy="309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Tahoma" pitchFamily="34" charset="0"/>
              </a:rPr>
              <a:t>Page table:</a:t>
            </a:r>
          </a:p>
        </p:txBody>
      </p:sp>
      <p:sp>
        <p:nvSpPr>
          <p:cNvPr id="1204587" name="Freeform 363"/>
          <p:cNvSpPr>
            <a:spLocks/>
          </p:cNvSpPr>
          <p:nvPr/>
        </p:nvSpPr>
        <p:spPr bwMode="auto">
          <a:xfrm>
            <a:off x="2498725" y="3992564"/>
            <a:ext cx="181822" cy="586957"/>
          </a:xfrm>
          <a:custGeom>
            <a:avLst/>
            <a:gdLst>
              <a:gd name="T0" fmla="*/ 0 w 1565"/>
              <a:gd name="T1" fmla="*/ 0 h 624"/>
              <a:gd name="T2" fmla="*/ 0 w 1565"/>
              <a:gd name="T3" fmla="*/ 307 h 624"/>
              <a:gd name="T4" fmla="*/ 1008 w 1565"/>
              <a:gd name="T5" fmla="*/ 307 h 624"/>
              <a:gd name="T6" fmla="*/ 1008 w 1565"/>
              <a:gd name="T7" fmla="*/ 624 h 624"/>
              <a:gd name="T8" fmla="*/ 1565 w 1565"/>
              <a:gd name="T9" fmla="*/ 624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65" h="624">
                <a:moveTo>
                  <a:pt x="0" y="0"/>
                </a:moveTo>
                <a:lnTo>
                  <a:pt x="0" y="307"/>
                </a:lnTo>
                <a:lnTo>
                  <a:pt x="1008" y="307"/>
                </a:lnTo>
                <a:lnTo>
                  <a:pt x="1008" y="624"/>
                </a:lnTo>
                <a:lnTo>
                  <a:pt x="1565" y="624"/>
                </a:lnTo>
              </a:path>
            </a:pathLst>
          </a:custGeom>
          <a:noFill/>
          <a:ln w="9525" cap="rnd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4588" name="Freeform 364"/>
          <p:cNvSpPr>
            <a:spLocks/>
          </p:cNvSpPr>
          <p:nvPr/>
        </p:nvSpPr>
        <p:spPr bwMode="auto">
          <a:xfrm>
            <a:off x="4435475" y="1920876"/>
            <a:ext cx="181822" cy="586957"/>
          </a:xfrm>
          <a:custGeom>
            <a:avLst/>
            <a:gdLst>
              <a:gd name="T0" fmla="*/ 1334 w 1334"/>
              <a:gd name="T1" fmla="*/ 0 h 2140"/>
              <a:gd name="T2" fmla="*/ 1334 w 1334"/>
              <a:gd name="T3" fmla="*/ 1526 h 2140"/>
              <a:gd name="T4" fmla="*/ 0 w 1334"/>
              <a:gd name="T5" fmla="*/ 1680 h 2140"/>
              <a:gd name="T6" fmla="*/ 0 w 1334"/>
              <a:gd name="T7" fmla="*/ 2140 h 2140"/>
              <a:gd name="T8" fmla="*/ 326 w 1334"/>
              <a:gd name="T9" fmla="*/ 2140 h 2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34" h="2140">
                <a:moveTo>
                  <a:pt x="1334" y="0"/>
                </a:moveTo>
                <a:lnTo>
                  <a:pt x="1334" y="1526"/>
                </a:lnTo>
                <a:lnTo>
                  <a:pt x="0" y="1680"/>
                </a:lnTo>
                <a:lnTo>
                  <a:pt x="0" y="2140"/>
                </a:lnTo>
                <a:lnTo>
                  <a:pt x="326" y="2140"/>
                </a:lnTo>
              </a:path>
            </a:pathLst>
          </a:custGeom>
          <a:noFill/>
          <a:ln w="9525" cap="flat" cmpd="sng">
            <a:solidFill>
              <a:schemeClr val="hlink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4589" name="Rectangle 365"/>
          <p:cNvSpPr>
            <a:spLocks noChangeArrowheads="1"/>
          </p:cNvSpPr>
          <p:nvPr/>
        </p:nvSpPr>
        <p:spPr bwMode="auto">
          <a:xfrm>
            <a:off x="6507163" y="1922464"/>
            <a:ext cx="12557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DDDDDD"/>
                </a:solidFill>
              </a14:hiddenFill>
            </a:ext>
            <a:ext uri="{91240B29-F687-4f45-9708-019B960494DF}">
              <a14:hiddenLine xmlns=""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pitchFamily="34" charset="0"/>
              </a:rPr>
              <a:t>Index to page table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Helvetica" pitchFamily="34" charset="0"/>
              </a:rPr>
              <a:t>(0x2, 2)</a:t>
            </a:r>
          </a:p>
        </p:txBody>
      </p:sp>
      <p:sp>
        <p:nvSpPr>
          <p:cNvPr id="1204590" name="Text Box 366"/>
          <p:cNvSpPr txBox="1">
            <a:spLocks noChangeArrowheads="1"/>
          </p:cNvSpPr>
          <p:nvPr/>
        </p:nvSpPr>
        <p:spPr bwMode="auto">
          <a:xfrm>
            <a:off x="6640514" y="1089025"/>
            <a:ext cx="4046727" cy="35416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Tahoma" pitchFamily="34" charset="0"/>
              </a:rPr>
              <a:t>Page frame PF: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Save pointer to instruction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Move linear address to CR2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Generate a PF exception – jump to handler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Programmer reads CR2 address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000000"/>
                </a:solidFill>
                <a:latin typeface="Tahoma" pitchFamily="34" charset="0"/>
              </a:rPr>
              <a:t>Upper 10 CR2 bits identify needed PT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000000"/>
                </a:solidFill>
                <a:latin typeface="Tahoma" pitchFamily="34" charset="0"/>
              </a:rPr>
              <a:t>Use middle 10 CR2 bit to determine entry </a:t>
            </a:r>
            <a:br>
              <a:rPr lang="en-US" sz="1400">
                <a:solidFill>
                  <a:srgbClr val="000000"/>
                </a:solidFill>
                <a:latin typeface="Tahoma" pitchFamily="34" charset="0"/>
              </a:rPr>
            </a:br>
            <a:r>
              <a:rPr lang="en-US" sz="1400">
                <a:solidFill>
                  <a:srgbClr val="000000"/>
                </a:solidFill>
                <a:latin typeface="Tahoma" pitchFamily="34" charset="0"/>
              </a:rPr>
              <a:t>in PT – holds a mass storage address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Allocate a new page – write back if dirty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Read page from storage device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Insert new page frame base address into </a:t>
            </a:r>
            <a:br>
              <a:rPr lang="en-US" sz="1400">
                <a:solidFill>
                  <a:srgbClr val="3333CC"/>
                </a:solidFill>
                <a:latin typeface="Tahoma" pitchFamily="34" charset="0"/>
              </a:rPr>
            </a:b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page table entry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Return and restore faulting instruction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Resume operation reading the same</a:t>
            </a:r>
            <a:br>
              <a:rPr lang="en-US" sz="1400">
                <a:solidFill>
                  <a:srgbClr val="3333CC"/>
                </a:solidFill>
                <a:latin typeface="Tahoma" pitchFamily="34" charset="0"/>
              </a:rPr>
            </a:b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page directory entry and page table entry </a:t>
            </a:r>
            <a:br>
              <a:rPr lang="en-US" sz="1400">
                <a:solidFill>
                  <a:srgbClr val="3333CC"/>
                </a:solidFill>
                <a:latin typeface="Tahoma" pitchFamily="34" charset="0"/>
              </a:rPr>
            </a:br>
            <a:r>
              <a:rPr lang="en-US" sz="1400">
                <a:solidFill>
                  <a:srgbClr val="3333CC"/>
                </a:solidFill>
                <a:latin typeface="Tahoma" pitchFamily="34" charset="0"/>
              </a:rPr>
              <a:t>again – both now P = 1</a:t>
            </a:r>
          </a:p>
        </p:txBody>
      </p:sp>
      <p:sp>
        <p:nvSpPr>
          <p:cNvPr id="1204591" name="Freeform 367"/>
          <p:cNvSpPr>
            <a:spLocks/>
          </p:cNvSpPr>
          <p:nvPr/>
        </p:nvSpPr>
        <p:spPr bwMode="auto">
          <a:xfrm>
            <a:off x="6142038" y="1279526"/>
            <a:ext cx="3200400" cy="586957"/>
          </a:xfrm>
          <a:custGeom>
            <a:avLst/>
            <a:gdLst>
              <a:gd name="T0" fmla="*/ 1862 w 2016"/>
              <a:gd name="T1" fmla="*/ 2458 h 2458"/>
              <a:gd name="T2" fmla="*/ 2016 w 2016"/>
              <a:gd name="T3" fmla="*/ 2228 h 2458"/>
              <a:gd name="T4" fmla="*/ 0 w 2016"/>
              <a:gd name="T5" fmla="*/ 2016 h 2458"/>
              <a:gd name="T6" fmla="*/ 336 w 2016"/>
              <a:gd name="T7" fmla="*/ 0 h 24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6" h="2458">
                <a:moveTo>
                  <a:pt x="1862" y="2458"/>
                </a:moveTo>
                <a:lnTo>
                  <a:pt x="2016" y="2228"/>
                </a:lnTo>
                <a:lnTo>
                  <a:pt x="0" y="2016"/>
                </a:lnTo>
                <a:lnTo>
                  <a:pt x="336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1607555" y="1011049"/>
            <a:ext cx="2966186" cy="718597"/>
          </a:xfrm>
          <a:custGeom>
            <a:avLst/>
            <a:gdLst>
              <a:gd name="connsiteX0" fmla="*/ 2966186 w 2966186"/>
              <a:gd name="connsiteY0" fmla="*/ 0 h 718597"/>
              <a:gd name="connsiteX1" fmla="*/ 2966186 w 2966186"/>
              <a:gd name="connsiteY1" fmla="*/ 317520 h 718597"/>
              <a:gd name="connsiteX2" fmla="*/ 0 w 2966186"/>
              <a:gd name="connsiteY2" fmla="*/ 401077 h 718597"/>
              <a:gd name="connsiteX3" fmla="*/ 0 w 2966186"/>
              <a:gd name="connsiteY3" fmla="*/ 718597 h 718597"/>
              <a:gd name="connsiteX4" fmla="*/ 125331 w 2966186"/>
              <a:gd name="connsiteY4" fmla="*/ 718597 h 718597"/>
              <a:gd name="connsiteX5" fmla="*/ 125331 w 2966186"/>
              <a:gd name="connsiteY5" fmla="*/ 718597 h 718597"/>
              <a:gd name="connsiteX6" fmla="*/ 125331 w 2966186"/>
              <a:gd name="connsiteY6" fmla="*/ 718597 h 718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66186" h="718597">
                <a:moveTo>
                  <a:pt x="2966186" y="0"/>
                </a:moveTo>
                <a:lnTo>
                  <a:pt x="2966186" y="317520"/>
                </a:lnTo>
                <a:lnTo>
                  <a:pt x="0" y="401077"/>
                </a:lnTo>
                <a:lnTo>
                  <a:pt x="0" y="718597"/>
                </a:lnTo>
                <a:lnTo>
                  <a:pt x="125331" y="718597"/>
                </a:lnTo>
                <a:lnTo>
                  <a:pt x="125331" y="718597"/>
                </a:lnTo>
                <a:lnTo>
                  <a:pt x="125331" y="718597"/>
                </a:lnTo>
              </a:path>
            </a:pathLst>
          </a:custGeom>
          <a:ln>
            <a:solidFill>
              <a:schemeClr val="tx1"/>
            </a:solidFill>
            <a:prstDash val="sysDash"/>
            <a:headEnd type="none"/>
            <a:tailEnd type="triangle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srgbClr val="000000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01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886F14-E348-A30C-C572-B5326DDF320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E2678-F6BE-D49F-7355-1169A9E86D2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A08CE80-7CEA-CD89-8C32-F190EFE79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Plenum 3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83BDBE0-EAEF-A5B0-A856-526D9A4DD79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Finish “blocking” and “interrupt” examples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Talk about the Tuesday lecture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Unfortunately, there’s not too much code today.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Do you have any coding questions or topics that you would want me to visit instead?</a:t>
            </a:r>
          </a:p>
        </p:txBody>
      </p:sp>
    </p:spTree>
    <p:extLst>
      <p:ext uri="{BB962C8B-B14F-4D97-AF65-F5344CB8AC3E}">
        <p14:creationId xmlns:p14="http://schemas.microsoft.com/office/powerpoint/2010/main" val="2129462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States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686618" y="1223904"/>
            <a:ext cx="2175876" cy="1172728"/>
            <a:chOff x="2162618" y="1223904"/>
            <a:chExt cx="2175876" cy="1172728"/>
          </a:xfrm>
        </p:grpSpPr>
        <p:sp>
          <p:nvSpPr>
            <p:cNvPr id="7" name="Oval 6"/>
            <p:cNvSpPr/>
            <p:nvPr/>
          </p:nvSpPr>
          <p:spPr bwMode="auto">
            <a:xfrm>
              <a:off x="2162618" y="1223904"/>
              <a:ext cx="2175876" cy="1172728"/>
            </a:xfrm>
            <a:prstGeom prst="ellipse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FFFFFF"/>
                  </a:solidFill>
                  <a:latin typeface="Tahoma" pitchFamily="34" charset="0"/>
                </a:rPr>
                <a:t>running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71084" y1="9184" x2="71084" y2="9184"/>
                          <a14:foregroundMark x1="51807" y1="19898" x2="51807" y2="19898"/>
                          <a14:foregroundMark x1="66867" y1="30612" x2="66867" y2="3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6507" y="1822054"/>
              <a:ext cx="398479" cy="468798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5256236" y="4624709"/>
            <a:ext cx="2175876" cy="1172728"/>
            <a:chOff x="3732236" y="4624709"/>
            <a:chExt cx="2175876" cy="1172728"/>
          </a:xfrm>
        </p:grpSpPr>
        <p:sp>
          <p:nvSpPr>
            <p:cNvPr id="14" name="Oval 13"/>
            <p:cNvSpPr/>
            <p:nvPr/>
          </p:nvSpPr>
          <p:spPr bwMode="auto">
            <a:xfrm>
              <a:off x="3732236" y="4624709"/>
              <a:ext cx="2175876" cy="1172728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Tahoma" pitchFamily="34" charset="0"/>
                </a:rPr>
                <a:t>ready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69886" y1="82653" x2="69886" y2="82653"/>
                          <a14:foregroundMark x1="61364" y1="55612" x2="61364" y2="55612"/>
                          <a14:foregroundMark x1="61932" y1="47959" x2="61932" y2="47959"/>
                          <a14:foregroundMark x1="78409" y1="30102" x2="78409" y2="30102"/>
                          <a14:foregroundMark x1="63068" y1="8163" x2="63068" y2="8163"/>
                          <a14:foregroundMark x1="13636" y1="12755" x2="13636" y2="12755"/>
                          <a14:foregroundMark x1="17045" y1="25510" x2="17045" y2="25510"/>
                          <a14:foregroundMark x1="88068" y1="80612" x2="88068" y2="8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6251" y="5254501"/>
              <a:ext cx="448406" cy="49893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2049662" y="4574658"/>
            <a:ext cx="2175876" cy="1172728"/>
            <a:chOff x="525662" y="4574658"/>
            <a:chExt cx="2175876" cy="1172728"/>
          </a:xfrm>
        </p:grpSpPr>
        <p:sp>
          <p:nvSpPr>
            <p:cNvPr id="16" name="Oval 15"/>
            <p:cNvSpPr/>
            <p:nvPr/>
          </p:nvSpPr>
          <p:spPr bwMode="auto">
            <a:xfrm>
              <a:off x="525662" y="4574658"/>
              <a:ext cx="2175876" cy="1172728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Tahoma" pitchFamily="34" charset="0"/>
                </a:rPr>
                <a:t>blocked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55" b="95575" l="0" r="100000">
                          <a14:foregroundMark x1="52655" y1="80088" x2="52655" y2="80088"/>
                          <a14:foregroundMark x1="69912" y1="77434" x2="69912" y2="77434"/>
                          <a14:foregroundMark x1="23451" y1="78761" x2="23451" y2="78761"/>
                          <a14:foregroundMark x1="6195" y1="68584" x2="6195" y2="68584"/>
                          <a14:foregroundMark x1="77434" y1="65487" x2="77434" y2="65487"/>
                          <a14:foregroundMark x1="78319" y1="77876" x2="78319" y2="77876"/>
                          <a14:foregroundMark x1="92920" y1="76106" x2="92920" y2="76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4387" y="5025903"/>
              <a:ext cx="681004" cy="681004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1901312" y="2107323"/>
            <a:ext cx="1812920" cy="2392592"/>
            <a:chOff x="377312" y="2107323"/>
            <a:chExt cx="1812920" cy="2392592"/>
          </a:xfrm>
        </p:grpSpPr>
        <p:sp>
          <p:nvSpPr>
            <p:cNvPr id="17" name="Freeform 16"/>
            <p:cNvSpPr/>
            <p:nvPr/>
          </p:nvSpPr>
          <p:spPr>
            <a:xfrm>
              <a:off x="1223956" y="2107323"/>
              <a:ext cx="966276" cy="2392592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7312" y="2963135"/>
              <a:ext cx="165764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process blocks for input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354379" y="2442328"/>
            <a:ext cx="1682854" cy="2211846"/>
            <a:chOff x="2830379" y="2442328"/>
            <a:chExt cx="1682854" cy="2211846"/>
          </a:xfrm>
        </p:grpSpPr>
        <p:sp>
          <p:nvSpPr>
            <p:cNvPr id="25" name="Freeform 24"/>
            <p:cNvSpPr/>
            <p:nvPr/>
          </p:nvSpPr>
          <p:spPr>
            <a:xfrm rot="18945892">
              <a:off x="3327950" y="2442328"/>
              <a:ext cx="878795" cy="2211846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30379" y="4008157"/>
              <a:ext cx="168285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scheduler starts process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099773" y="2749437"/>
            <a:ext cx="2339404" cy="1329778"/>
            <a:chOff x="3575773" y="2749437"/>
            <a:chExt cx="2339404" cy="1329778"/>
          </a:xfrm>
        </p:grpSpPr>
        <p:sp>
          <p:nvSpPr>
            <p:cNvPr id="26" name="Freeform 25"/>
            <p:cNvSpPr/>
            <p:nvPr/>
          </p:nvSpPr>
          <p:spPr>
            <a:xfrm rot="7552238">
              <a:off x="4080586" y="2244624"/>
              <a:ext cx="1329778" cy="2339404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88329" y="3369159"/>
              <a:ext cx="1665358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scheduler stops process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21971" y="4861238"/>
            <a:ext cx="1078513" cy="1599510"/>
            <a:chOff x="2597970" y="4861238"/>
            <a:chExt cx="1078513" cy="1599510"/>
          </a:xfrm>
        </p:grpSpPr>
        <p:sp>
          <p:nvSpPr>
            <p:cNvPr id="27" name="Freeform 26"/>
            <p:cNvSpPr/>
            <p:nvPr/>
          </p:nvSpPr>
          <p:spPr>
            <a:xfrm rot="14437117">
              <a:off x="2836453" y="5076618"/>
              <a:ext cx="601548" cy="1078513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8220075">
              <a:off x="2228716" y="5530188"/>
              <a:ext cx="1599510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external event finished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404517" y="5034655"/>
            <a:ext cx="2864100" cy="1506027"/>
            <a:chOff x="5880517" y="5034654"/>
            <a:chExt cx="2864100" cy="15060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10888" y="5034654"/>
              <a:ext cx="1233729" cy="1174725"/>
            </a:xfrm>
            <a:prstGeom prst="rect">
              <a:avLst/>
            </a:prstGeom>
          </p:spPr>
        </p:pic>
        <p:sp>
          <p:nvSpPr>
            <p:cNvPr id="32" name="Freeform 31"/>
            <p:cNvSpPr/>
            <p:nvPr/>
          </p:nvSpPr>
          <p:spPr>
            <a:xfrm rot="7552238" flipH="1">
              <a:off x="6130378" y="4973819"/>
              <a:ext cx="935868" cy="1435589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8220075">
              <a:off x="5849367" y="5811420"/>
              <a:ext cx="1196912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process creation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137979" y="673364"/>
            <a:ext cx="4025808" cy="1907914"/>
            <a:chOff x="4613979" y="673364"/>
            <a:chExt cx="4025808" cy="1907914"/>
          </a:xfrm>
        </p:grpSpPr>
        <p:sp>
          <p:nvSpPr>
            <p:cNvPr id="35" name="Freeform 34"/>
            <p:cNvSpPr/>
            <p:nvPr/>
          </p:nvSpPr>
          <p:spPr>
            <a:xfrm rot="7552238" flipV="1">
              <a:off x="5150985" y="500548"/>
              <a:ext cx="1543724" cy="2617735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838476" y="673364"/>
              <a:ext cx="2801311" cy="1842425"/>
              <a:chOff x="5838476" y="673364"/>
              <a:chExt cx="2801311" cy="184242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85728" y="1426677"/>
                <a:ext cx="1154059" cy="1089112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 rot="18220075">
                <a:off x="5264751" y="1247089"/>
                <a:ext cx="1409060" cy="26161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000000"/>
                    </a:solidFill>
                    <a:latin typeface="Tahoma" pitchFamily="34" charset="0"/>
                  </a:rPr>
                  <a:t>process termination</a:t>
                </a:r>
              </a:p>
            </p:txBody>
          </p:sp>
        </p:grp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E898AC-F92C-9B6E-6662-BE5575014E76}"/>
              </a:ext>
            </a:extLst>
          </p:cNvPr>
          <p:cNvSpPr/>
          <p:nvPr/>
        </p:nvSpPr>
        <p:spPr bwMode="auto">
          <a:xfrm>
            <a:off x="6746098" y="3734333"/>
            <a:ext cx="5288173" cy="2429931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  <a:endParaRPr lang="en-GB" sz="3200" b="1">
              <a:latin typeface="Tahoma" pitchFamily="34" charset="0"/>
            </a:endParaRP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sz="3200" b="1">
                <a:latin typeface="Tahoma" pitchFamily="34" charset="0"/>
              </a:rPr>
              <a:t>Blocking IO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6C36A8-6CD9-1037-DDA8-5D2C8EE27A4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D5465C-5FDE-F74A-E346-DA41974352E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85DF94-EBB6-5ED4-AB76-EE2C1E017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Why would we </a:t>
            </a:r>
            <a:r>
              <a:rPr lang="en-GB" b="1"/>
              <a:t>not</a:t>
            </a:r>
            <a:r>
              <a:rPr lang="en-GB"/>
              <a:t> want to block, wasting CPU time spinning?</a:t>
            </a:r>
          </a:p>
        </p:txBody>
      </p:sp>
    </p:spTree>
    <p:extLst>
      <p:ext uri="{BB962C8B-B14F-4D97-AF65-F5344CB8AC3E}">
        <p14:creationId xmlns:p14="http://schemas.microsoft.com/office/powerpoint/2010/main" val="2094232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2658" name="Group 2"/>
          <p:cNvGraphicFramePr>
            <a:graphicFrameLocks noGrp="1"/>
          </p:cNvGraphicFramePr>
          <p:nvPr/>
        </p:nvGraphicFramePr>
        <p:xfrm>
          <a:off x="6964364" y="5408614"/>
          <a:ext cx="3608387" cy="1077913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7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22670" name="Group 14"/>
          <p:cNvGrpSpPr>
            <a:grpSpLocks/>
          </p:cNvGrpSpPr>
          <p:nvPr/>
        </p:nvGrpSpPr>
        <p:grpSpPr bwMode="auto">
          <a:xfrm>
            <a:off x="4976814" y="2495550"/>
            <a:ext cx="1812925" cy="2211388"/>
            <a:chOff x="2285" y="1647"/>
            <a:chExt cx="1142" cy="1393"/>
          </a:xfrm>
        </p:grpSpPr>
        <p:sp>
          <p:nvSpPr>
            <p:cNvPr id="1222671" name="AutoShape 15"/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222672" name="Text Box 16"/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defTabSz="914400" fontAlgn="base"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85000"/>
              </a:pPr>
              <a:r>
                <a:rPr lang="en-US" altLang="zh-TW" sz="1800">
                  <a:solidFill>
                    <a:srgbClr val="000000"/>
                  </a:solidFill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sp>
        <p:nvSpPr>
          <p:cNvPr id="1222673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Interrupt Program Execution</a:t>
            </a:r>
            <a:endParaRPr lang="zh-TW" altLang="en-US">
              <a:ea typeface="PMingLiU" pitchFamily="18" charset="-120"/>
            </a:endParaRPr>
          </a:p>
        </p:txBody>
      </p:sp>
      <p:pic>
        <p:nvPicPr>
          <p:cNvPr id="1222674" name="Picture 18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868" y="3663866"/>
            <a:ext cx="1430337" cy="11890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5" name="Picture 19" descr="j0326356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1747838"/>
            <a:ext cx="1828800" cy="6413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6" name="Picture 20" descr="j0330287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6" y="2284414"/>
            <a:ext cx="1812925" cy="9239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7" name="Picture 21" descr="j017813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2816226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8" name="Picture 22" descr="j017810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5313363"/>
            <a:ext cx="569912" cy="787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7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50" y="5449888"/>
            <a:ext cx="719138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0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6" y="5461001"/>
            <a:ext cx="69532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1" name="Picture 2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26" y="5459413"/>
            <a:ext cx="701675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3" name="Picture 27" descr="j0237835[1]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984251"/>
            <a:ext cx="1587500" cy="9826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2685" name="Picture 2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6" y="3962401"/>
            <a:ext cx="1304925" cy="131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9792215">
            <a:off x="7366854" y="4036278"/>
            <a:ext cx="3581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</a:rPr>
              <a:t>We may use “polling”…!?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74322F-C655-C8D3-6D5B-8253BA0E4ECB}"/>
              </a:ext>
            </a:extLst>
          </p:cNvPr>
          <p:cNvSpPr/>
          <p:nvPr/>
        </p:nvSpPr>
        <p:spPr bwMode="auto">
          <a:xfrm>
            <a:off x="583747" y="5135478"/>
            <a:ext cx="5435244" cy="1143001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Signals and polling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6DB3B-8FED-E5E3-FBBD-0903645E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C75458-76CE-B9D6-8402-1C27B5256C0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CC72A4-4616-3611-4273-82B1652D4B1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0F7F42-3F91-1800-448F-F9C04CF38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Interrupting a process</a:t>
            </a:r>
          </a:p>
        </p:txBody>
      </p:sp>
      <p:grpSp>
        <p:nvGrpSpPr>
          <p:cNvPr id="6" name="Group 14">
            <a:extLst>
              <a:ext uri="{FF2B5EF4-FFF2-40B4-BE49-F238E27FC236}">
                <a16:creationId xmlns:a16="http://schemas.microsoft.com/office/drawing/2014/main" id="{16B3D25D-A10A-C197-5DA0-DB80E7DB3AA9}"/>
              </a:ext>
            </a:extLst>
          </p:cNvPr>
          <p:cNvGrpSpPr>
            <a:grpSpLocks/>
          </p:cNvGrpSpPr>
          <p:nvPr/>
        </p:nvGrpSpPr>
        <p:grpSpPr bwMode="auto">
          <a:xfrm>
            <a:off x="9291824" y="2411880"/>
            <a:ext cx="1812925" cy="2211388"/>
            <a:chOff x="2285" y="1647"/>
            <a:chExt cx="1142" cy="1393"/>
          </a:xfrm>
        </p:grpSpPr>
        <p:sp>
          <p:nvSpPr>
            <p:cNvPr id="7" name="AutoShape 15">
              <a:extLst>
                <a:ext uri="{FF2B5EF4-FFF2-40B4-BE49-F238E27FC236}">
                  <a16:creationId xmlns:a16="http://schemas.microsoft.com/office/drawing/2014/main" id="{56B1F6DD-E000-32E0-B192-828CDA93D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endParaRPr lang="nb-NO"/>
            </a:p>
          </p:txBody>
        </p:sp>
        <p:sp>
          <p:nvSpPr>
            <p:cNvPr id="8" name="Text Box 16">
              <a:extLst>
                <a:ext uri="{FF2B5EF4-FFF2-40B4-BE49-F238E27FC236}">
                  <a16:creationId xmlns:a16="http://schemas.microsoft.com/office/drawing/2014/main" id="{C78A966F-A6ED-0D9E-6700-63684528E6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altLang="zh-TW" sz="1800" b="0"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pic>
        <p:nvPicPr>
          <p:cNvPr id="9" name="Picture 21" descr="j0178135">
            <a:extLst>
              <a:ext uri="{FF2B5EF4-FFF2-40B4-BE49-F238E27FC236}">
                <a16:creationId xmlns:a16="http://schemas.microsoft.com/office/drawing/2014/main" id="{5D1C8120-121B-339D-EB63-572B74A6C0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211" y="2732555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A427FF-DFFC-0185-0E97-05DDC869CEA3}"/>
              </a:ext>
            </a:extLst>
          </p:cNvPr>
          <p:cNvSpPr txBox="1"/>
          <p:nvPr/>
        </p:nvSpPr>
        <p:spPr>
          <a:xfrm>
            <a:off x="549836" y="1177365"/>
            <a:ext cx="84626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CTRL+C sends a </a:t>
            </a:r>
            <a:r>
              <a:rPr lang="en-GB" sz="2000" b="1"/>
              <a:t>SIGINT</a:t>
            </a:r>
            <a:r>
              <a:rPr lang="en-GB" sz="2000"/>
              <a:t> on Linux, to the process running in the shell.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We can decide what to do when receiving </a:t>
            </a:r>
            <a:r>
              <a:rPr lang="en-GB" sz="2000" b="1"/>
              <a:t>SIGINT</a:t>
            </a:r>
            <a:r>
              <a:rPr lang="en-GB" sz="2000"/>
              <a:t> with </a:t>
            </a:r>
            <a:r>
              <a:rPr lang="en-GB" sz="2000" b="1"/>
              <a:t>signal(..)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What if we don’t care?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Various tools to list running processes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 b="1"/>
              <a:t>top / htop</a:t>
            </a:r>
            <a:r>
              <a:rPr lang="en-GB" sz="2000"/>
              <a:t> -&gt; more interactive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 b="1"/>
              <a:t>ps aux | grep &lt;name_of_binary&gt;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/>
              <a:t>kill</a:t>
            </a:r>
            <a:r>
              <a:rPr lang="en-GB" sz="2000"/>
              <a:t> &lt;pid&gt;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Brutally kills a running executable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Add -9 to really kill hard</a:t>
            </a:r>
          </a:p>
        </p:txBody>
      </p:sp>
    </p:spTree>
    <p:extLst>
      <p:ext uri="{BB962C8B-B14F-4D97-AF65-F5344CB8AC3E}">
        <p14:creationId xmlns:p14="http://schemas.microsoft.com/office/powerpoint/2010/main" val="341088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67C60B-90A3-4880-DCC4-5512FA8F0E6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AA79BB-515F-992A-AD51-B7B80105C6D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6C8315-B6B7-B666-C842-48DA1165C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Makefiles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59167F1-F3B9-69C6-BD6F-7D58492F34C8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Anyone want a quick introduction?</a:t>
            </a:r>
          </a:p>
        </p:txBody>
      </p:sp>
    </p:spTree>
    <p:extLst>
      <p:ext uri="{BB962C8B-B14F-4D97-AF65-F5344CB8AC3E}">
        <p14:creationId xmlns:p14="http://schemas.microsoft.com/office/powerpoint/2010/main" val="3066696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5C739F-DDD1-A40F-4EF1-138C321AF0B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B4F749-3483-B579-417C-43EAEA7A0C8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9D96DB-7EB4-7AE3-B356-EB37ED9F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Makefiles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812047-7DCE-9C8A-9C86-C35E658D1A8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6750535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A set of rules of the form: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“to make this file” : “you need this or these files”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Make uses </a:t>
            </a:r>
            <a:r>
              <a:rPr lang="en-GB" b="1"/>
              <a:t>timestamps</a:t>
            </a:r>
            <a:r>
              <a:rPr lang="en-GB"/>
              <a:t> to figure out if it needs to rebuild files.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first rule is the default 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Large makefiles grow </a:t>
            </a:r>
            <a:r>
              <a:rPr lang="en-GB" b="1"/>
              <a:t>complex and hard to read</a:t>
            </a:r>
            <a:r>
              <a:rPr lang="en-GB"/>
              <a:t>, but they are </a:t>
            </a:r>
            <a:r>
              <a:rPr lang="en-GB" b="1"/>
              <a:t>very fast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318C82-230B-B40A-C706-CAFAE9C63502}"/>
              </a:ext>
            </a:extLst>
          </p:cNvPr>
          <p:cNvSpPr/>
          <p:nvPr/>
        </p:nvSpPr>
        <p:spPr>
          <a:xfrm>
            <a:off x="7628526" y="902703"/>
            <a:ext cx="4290645" cy="13130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>
                <a:solidFill>
                  <a:schemeClr val="tx1"/>
                </a:solidFill>
              </a:rPr>
              <a:t>hello :</a:t>
            </a:r>
          </a:p>
          <a:p>
            <a:r>
              <a:rPr lang="en-GB" sz="2400">
                <a:solidFill>
                  <a:schemeClr val="tx1"/>
                </a:solidFill>
              </a:rPr>
              <a:t>		echo “Hello, world” &gt; hello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5560BA-B354-31E0-4A3D-7F5731489ADB}"/>
              </a:ext>
            </a:extLst>
          </p:cNvPr>
          <p:cNvSpPr txBox="1"/>
          <p:nvPr/>
        </p:nvSpPr>
        <p:spPr>
          <a:xfrm>
            <a:off x="7818053" y="2326782"/>
            <a:ext cx="41011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/>
              <a:t>The world’s simplest makefile?</a:t>
            </a:r>
          </a:p>
        </p:txBody>
      </p:sp>
    </p:spTree>
    <p:extLst>
      <p:ext uri="{BB962C8B-B14F-4D97-AF65-F5344CB8AC3E}">
        <p14:creationId xmlns:p14="http://schemas.microsoft.com/office/powerpoint/2010/main" val="195589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Memory Management for Multiprogramming</a:t>
            </a:r>
          </a:p>
        </p:txBody>
      </p:sp>
      <p:sp>
        <p:nvSpPr>
          <p:cNvPr id="1172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Use of secondary storage</a:t>
            </a:r>
          </a:p>
          <a:p>
            <a:pPr lvl="1"/>
            <a:r>
              <a:rPr lang="en-US" sz="2000" dirty="0"/>
              <a:t>keeping all programs and their data in memory may be impossible</a:t>
            </a:r>
          </a:p>
          <a:p>
            <a:pPr lvl="1"/>
            <a:r>
              <a:rPr lang="en-US" sz="2000" dirty="0"/>
              <a:t>move (parts of) a process from memory 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Swapping</a:t>
            </a:r>
            <a:r>
              <a:rPr lang="en-US" sz="2400" dirty="0"/>
              <a:t>: remove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with all of its state and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 </a:t>
            </a:r>
            <a:br>
              <a:rPr lang="en-US" sz="2000" dirty="0"/>
            </a:br>
            <a:r>
              <a:rPr lang="en-US" sz="2000" dirty="0"/>
              <a:t>(disk, flash RAM, … , historically also tape)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Overlays</a:t>
            </a:r>
            <a:r>
              <a:rPr lang="en-US" sz="2400" dirty="0"/>
              <a:t>: manually replace parts of code/data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programmer’s rather than </a:t>
            </a:r>
            <a:r>
              <a:rPr lang="en-US" sz="2000" dirty="0" err="1"/>
              <a:t>OS’s</a:t>
            </a:r>
            <a:r>
              <a:rPr lang="en-US" sz="2000" dirty="0"/>
              <a:t> 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for very old and memory-scarce systems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Segmentation/paging</a:t>
            </a:r>
            <a:r>
              <a:rPr lang="en-US" sz="2400" dirty="0"/>
              <a:t>: remove parts of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sizes of such parts are usually fixed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589" y="2305474"/>
            <a:ext cx="2117179" cy="1099304"/>
          </a:xfrm>
          <a:prstGeom prst="rect">
            <a:avLst/>
          </a:prstGeom>
        </p:spPr>
      </p:pic>
      <p:pic>
        <p:nvPicPr>
          <p:cNvPr id="3" name="Picture 2" descr="Screenshot 2019-02-07 at 08.39.3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3" y="3816530"/>
            <a:ext cx="2117179" cy="15601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3C42665-B248-8DC2-CB71-BF01CA357813}"/>
              </a:ext>
            </a:extLst>
          </p:cNvPr>
          <p:cNvSpPr/>
          <p:nvPr/>
        </p:nvSpPr>
        <p:spPr bwMode="auto">
          <a:xfrm>
            <a:off x="41835" y="866776"/>
            <a:ext cx="8845177" cy="134451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20BE27-78ED-F9EC-517A-CF901AE0973B}"/>
              </a:ext>
            </a:extLst>
          </p:cNvPr>
          <p:cNvSpPr/>
          <p:nvPr/>
        </p:nvSpPr>
        <p:spPr bwMode="auto">
          <a:xfrm>
            <a:off x="41834" y="3924361"/>
            <a:ext cx="8845177" cy="134451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F9A0A-C9E1-2379-2338-C759A0E19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D8177F-618B-D9BB-CAC8-DA5D1041F31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9C1BE0-C50B-2600-02B0-8C20132C831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0F2F85-5A92-8A83-5B38-7AA421CA1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Overlays &amp; Secondary Storage to “Swap” Memory</a:t>
            </a:r>
          </a:p>
        </p:txBody>
      </p:sp>
      <p:pic>
        <p:nvPicPr>
          <p:cNvPr id="7" name="Content Placeholder 6" descr="A white handheld game console&#10;&#10;Description automatically generated">
            <a:extLst>
              <a:ext uri="{FF2B5EF4-FFF2-40B4-BE49-F238E27FC236}">
                <a16:creationId xmlns:a16="http://schemas.microsoft.com/office/drawing/2014/main" id="{D6D4BF53-D47F-E142-6550-0FE13CC21E48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18" y="1552645"/>
            <a:ext cx="3511484" cy="4257675"/>
          </a:xfrm>
        </p:spPr>
      </p:pic>
      <p:pic>
        <p:nvPicPr>
          <p:cNvPr id="9" name="Picture 8" descr="A red game cartridge with a cartoon character on it&#10;&#10;Description automatically generated">
            <a:extLst>
              <a:ext uri="{FF2B5EF4-FFF2-40B4-BE49-F238E27FC236}">
                <a16:creationId xmlns:a16="http://schemas.microsoft.com/office/drawing/2014/main" id="{62D3D6DF-69C3-4F2C-FF6C-F361245B8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591" y="1552645"/>
            <a:ext cx="2243344" cy="2243344"/>
          </a:xfrm>
          <a:prstGeom prst="rect">
            <a:avLst/>
          </a:prstGeom>
        </p:spPr>
      </p:pic>
      <p:pic>
        <p:nvPicPr>
          <p:cNvPr id="10" name="Picture 9" descr="A game box with text and colorful blocks&#10;&#10;Description automatically generated">
            <a:extLst>
              <a:ext uri="{FF2B5EF4-FFF2-40B4-BE49-F238E27FC236}">
                <a16:creationId xmlns:a16="http://schemas.microsoft.com/office/drawing/2014/main" id="{D4507E71-3370-A51E-176D-517B4B2AE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60" y="3649063"/>
            <a:ext cx="2010714" cy="202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86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2E6D29-288F-CAF5-98C1-17DEF155FD8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11FE09-DF41-239F-F86B-8C800AACCCA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8871BC-7EB6-C6E6-F545-82207E138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Game boy architecture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2B1B9E-7571-043A-4533-5F3F29177899}"/>
              </a:ext>
            </a:extLst>
          </p:cNvPr>
          <p:cNvSpPr/>
          <p:nvPr/>
        </p:nvSpPr>
        <p:spPr>
          <a:xfrm>
            <a:off x="8636000" y="2524675"/>
            <a:ext cx="1356659" cy="9622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/>
              <a:t>8-bit</a:t>
            </a:r>
          </a:p>
          <a:p>
            <a:pPr algn="ctr"/>
            <a:r>
              <a:rPr lang="en-GB" sz="3600"/>
              <a:t>CPU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D7AC43-2823-BDD6-A08B-B3FCB2D993C5}"/>
              </a:ext>
            </a:extLst>
          </p:cNvPr>
          <p:cNvSpPr/>
          <p:nvPr/>
        </p:nvSpPr>
        <p:spPr>
          <a:xfrm>
            <a:off x="3790240" y="2473249"/>
            <a:ext cx="1045883" cy="10650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Memory</a:t>
            </a:r>
          </a:p>
          <a:p>
            <a:pPr algn="ctr"/>
            <a:r>
              <a:rPr lang="en-GB" sz="1600">
                <a:solidFill>
                  <a:schemeClr val="tx1"/>
                </a:solidFill>
              </a:rPr>
              <a:t>(ROM)</a:t>
            </a:r>
          </a:p>
        </p:txBody>
      </p:sp>
      <p:pic>
        <p:nvPicPr>
          <p:cNvPr id="8" name="Content Placeholder 6" descr="A white handheld game console&#10;&#10;Description automatically generated">
            <a:extLst>
              <a:ext uri="{FF2B5EF4-FFF2-40B4-BE49-F238E27FC236}">
                <a16:creationId xmlns:a16="http://schemas.microsoft.com/office/drawing/2014/main" id="{A2633219-5670-271E-3462-88A71DDF98F9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973" y="4961046"/>
            <a:ext cx="900351" cy="1091676"/>
          </a:xfrm>
        </p:spPr>
      </p:pic>
      <p:pic>
        <p:nvPicPr>
          <p:cNvPr id="10" name="Picture 9" descr="A red game cartridge with a cartoon character on it&#10;&#10;Description automatically generated">
            <a:extLst>
              <a:ext uri="{FF2B5EF4-FFF2-40B4-BE49-F238E27FC236}">
                <a16:creationId xmlns:a16="http://schemas.microsoft.com/office/drawing/2014/main" id="{E32C4222-F9CF-77C9-9886-EAA727433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4737662"/>
            <a:ext cx="1065062" cy="1065062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1C1E0CB-69FB-359F-7956-BC689A2A55CA}"/>
              </a:ext>
            </a:extLst>
          </p:cNvPr>
          <p:cNvSpPr/>
          <p:nvPr/>
        </p:nvSpPr>
        <p:spPr>
          <a:xfrm>
            <a:off x="7267387" y="5740280"/>
            <a:ext cx="2872854" cy="50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Game boy console side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5656CAA-2BBF-E1F9-6450-F36B04400D68}"/>
              </a:ext>
            </a:extLst>
          </p:cNvPr>
          <p:cNvSpPr/>
          <p:nvPr/>
        </p:nvSpPr>
        <p:spPr>
          <a:xfrm>
            <a:off x="1072775" y="5551274"/>
            <a:ext cx="2872854" cy="50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Cartridge side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6F5E97-981D-4134-25EB-7D8F1044451C}"/>
              </a:ext>
            </a:extLst>
          </p:cNvPr>
          <p:cNvSpPr txBox="1"/>
          <p:nvPr/>
        </p:nvSpPr>
        <p:spPr>
          <a:xfrm>
            <a:off x="3634852" y="3503385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/>
              <a:t>Only 16 kB!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96E21A4-A663-D4B9-3BDB-FDCCFB383DFD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>
            <a:off x="4836123" y="3005781"/>
            <a:ext cx="379987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4C4D430B-15FE-BCEA-D25F-34BC2CFE0438}"/>
              </a:ext>
            </a:extLst>
          </p:cNvPr>
          <p:cNvSpPr/>
          <p:nvPr/>
        </p:nvSpPr>
        <p:spPr>
          <a:xfrm>
            <a:off x="837862" y="4070844"/>
            <a:ext cx="1045883" cy="10650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16kB</a:t>
            </a:r>
          </a:p>
          <a:p>
            <a:pPr algn="ctr"/>
            <a:r>
              <a:rPr lang="en-GB" sz="1600">
                <a:solidFill>
                  <a:schemeClr val="tx1"/>
                </a:solidFill>
              </a:rPr>
              <a:t>bank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AB06680-46EF-1E4E-578F-6472707240A8}"/>
              </a:ext>
            </a:extLst>
          </p:cNvPr>
          <p:cNvSpPr/>
          <p:nvPr/>
        </p:nvSpPr>
        <p:spPr>
          <a:xfrm>
            <a:off x="837861" y="3005781"/>
            <a:ext cx="1045883" cy="10650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16kB</a:t>
            </a:r>
          </a:p>
          <a:p>
            <a:pPr algn="ctr"/>
            <a:r>
              <a:rPr lang="en-GB" sz="1600">
                <a:solidFill>
                  <a:schemeClr val="tx1"/>
                </a:solidFill>
              </a:rPr>
              <a:t>bank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ADAF6A-1ED5-1803-62B2-496DA4E85C59}"/>
              </a:ext>
            </a:extLst>
          </p:cNvPr>
          <p:cNvSpPr/>
          <p:nvPr/>
        </p:nvSpPr>
        <p:spPr>
          <a:xfrm>
            <a:off x="837860" y="1948507"/>
            <a:ext cx="1045883" cy="10650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16kB</a:t>
            </a:r>
          </a:p>
          <a:p>
            <a:pPr algn="ctr"/>
            <a:r>
              <a:rPr lang="en-GB" sz="1600">
                <a:solidFill>
                  <a:schemeClr val="tx1"/>
                </a:solidFill>
              </a:rPr>
              <a:t>bank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BC201F-02C6-3F5D-43F9-68AF122FB958}"/>
              </a:ext>
            </a:extLst>
          </p:cNvPr>
          <p:cNvSpPr/>
          <p:nvPr/>
        </p:nvSpPr>
        <p:spPr>
          <a:xfrm>
            <a:off x="837859" y="883444"/>
            <a:ext cx="1045883" cy="106506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16kB</a:t>
            </a:r>
          </a:p>
          <a:p>
            <a:pPr algn="ctr"/>
            <a:r>
              <a:rPr lang="en-GB" sz="1600">
                <a:solidFill>
                  <a:schemeClr val="tx1"/>
                </a:solidFill>
              </a:rPr>
              <a:t>bank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E5728B9-9EEA-20C6-BA1A-3BA1040C0750}"/>
              </a:ext>
            </a:extLst>
          </p:cNvPr>
          <p:cNvSpPr/>
          <p:nvPr/>
        </p:nvSpPr>
        <p:spPr>
          <a:xfrm>
            <a:off x="2511276" y="2664833"/>
            <a:ext cx="968188" cy="68189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/>
              <a:t>Memory bank controller</a:t>
            </a: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76916369-0193-6BAA-1B54-8DF9A3CDA02A}"/>
              </a:ext>
            </a:extLst>
          </p:cNvPr>
          <p:cNvCxnSpPr>
            <a:stCxn id="21" idx="3"/>
            <a:endCxn id="22" idx="1"/>
          </p:cNvCxnSpPr>
          <p:nvPr/>
        </p:nvCxnSpPr>
        <p:spPr>
          <a:xfrm>
            <a:off x="1883742" y="1415976"/>
            <a:ext cx="627534" cy="1589804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03E611C6-A050-2FFA-010C-538E0245106F}"/>
              </a:ext>
            </a:extLst>
          </p:cNvPr>
          <p:cNvCxnSpPr>
            <a:stCxn id="20" idx="3"/>
            <a:endCxn id="22" idx="1"/>
          </p:cNvCxnSpPr>
          <p:nvPr/>
        </p:nvCxnSpPr>
        <p:spPr>
          <a:xfrm>
            <a:off x="1883743" y="2481039"/>
            <a:ext cx="627533" cy="524741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1EBF9988-9CD4-3C1F-EBEC-25D669D39AE0}"/>
              </a:ext>
            </a:extLst>
          </p:cNvPr>
          <p:cNvCxnSpPr>
            <a:stCxn id="19" idx="3"/>
            <a:endCxn id="22" idx="1"/>
          </p:cNvCxnSpPr>
          <p:nvPr/>
        </p:nvCxnSpPr>
        <p:spPr>
          <a:xfrm flipV="1">
            <a:off x="1883744" y="3005780"/>
            <a:ext cx="627532" cy="532533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858194A6-09CA-0D0D-85C6-21F16F139EC8}"/>
              </a:ext>
            </a:extLst>
          </p:cNvPr>
          <p:cNvCxnSpPr>
            <a:stCxn id="18" idx="3"/>
            <a:endCxn id="22" idx="1"/>
          </p:cNvCxnSpPr>
          <p:nvPr/>
        </p:nvCxnSpPr>
        <p:spPr>
          <a:xfrm flipV="1">
            <a:off x="1883745" y="3005780"/>
            <a:ext cx="627531" cy="1597596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E103203-B463-FB2E-B603-D5088EEAF5DB}"/>
              </a:ext>
            </a:extLst>
          </p:cNvPr>
          <p:cNvCxnSpPr>
            <a:stCxn id="22" idx="3"/>
            <a:endCxn id="7" idx="1"/>
          </p:cNvCxnSpPr>
          <p:nvPr/>
        </p:nvCxnSpPr>
        <p:spPr>
          <a:xfrm>
            <a:off x="3479464" y="3005780"/>
            <a:ext cx="31077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AD6B94AE-97C3-23D4-7F71-6753F7BAF070}"/>
              </a:ext>
            </a:extLst>
          </p:cNvPr>
          <p:cNvCxnSpPr>
            <a:cxnSpLocks/>
          </p:cNvCxnSpPr>
          <p:nvPr/>
        </p:nvCxnSpPr>
        <p:spPr>
          <a:xfrm flipV="1">
            <a:off x="1883745" y="3025113"/>
            <a:ext cx="1906495" cy="1597595"/>
          </a:xfrm>
          <a:prstGeom prst="bentConnector3">
            <a:avLst>
              <a:gd name="adj1" fmla="val 1645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A304A5FE-C06E-11C1-577B-28890B8B0101}"/>
              </a:ext>
            </a:extLst>
          </p:cNvPr>
          <p:cNvCxnSpPr>
            <a:cxnSpLocks/>
          </p:cNvCxnSpPr>
          <p:nvPr/>
        </p:nvCxnSpPr>
        <p:spPr>
          <a:xfrm>
            <a:off x="1890049" y="2495499"/>
            <a:ext cx="1906497" cy="524742"/>
          </a:xfrm>
          <a:prstGeom prst="bentConnector3">
            <a:avLst>
              <a:gd name="adj1" fmla="val 16458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3D512D50-8B34-55C1-4F64-4F1F4FC43293}"/>
              </a:ext>
            </a:extLst>
          </p:cNvPr>
          <p:cNvSpPr/>
          <p:nvPr/>
        </p:nvSpPr>
        <p:spPr>
          <a:xfrm>
            <a:off x="2633791" y="4023192"/>
            <a:ext cx="3169362" cy="116036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Up to 2 MB of game code could be accessed in this way.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6C63B3B-EB85-DE6C-E081-1B30417E60EC}"/>
              </a:ext>
            </a:extLst>
          </p:cNvPr>
          <p:cNvSpPr txBox="1"/>
          <p:nvPr/>
        </p:nvSpPr>
        <p:spPr>
          <a:xfrm>
            <a:off x="4787716" y="3429000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0x0000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32AC6A-17DA-52C0-F8A1-BBFA93AD4125}"/>
              </a:ext>
            </a:extLst>
          </p:cNvPr>
          <p:cNvSpPr txBox="1"/>
          <p:nvPr/>
        </p:nvSpPr>
        <p:spPr>
          <a:xfrm>
            <a:off x="4787716" y="2357833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0x3FFF</a:t>
            </a:r>
          </a:p>
        </p:txBody>
      </p:sp>
    </p:spTree>
    <p:extLst>
      <p:ext uri="{BB962C8B-B14F-4D97-AF65-F5344CB8AC3E}">
        <p14:creationId xmlns:p14="http://schemas.microsoft.com/office/powerpoint/2010/main" val="214161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4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4FC1D6-B589-172C-086E-6CF696E457F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33AEA6-C533-D000-BC5C-6A7A58AFFAF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DC9F8F-9067-F828-DC2A-80B7B4FB4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Tetris</a:t>
            </a:r>
          </a:p>
        </p:txBody>
      </p:sp>
      <p:pic>
        <p:nvPicPr>
          <p:cNvPr id="7" name="Content Placeholder 6" descr="A green circuit board with a black square&#10;&#10;Description automatically generated">
            <a:extLst>
              <a:ext uri="{FF2B5EF4-FFF2-40B4-BE49-F238E27FC236}">
                <a16:creationId xmlns:a16="http://schemas.microsoft.com/office/drawing/2014/main" id="{949E41E1-692F-D90C-36CF-EE033A266EA5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49" y="1137374"/>
            <a:ext cx="5658640" cy="4229690"/>
          </a:xfrm>
        </p:spPr>
      </p:pic>
      <p:pic>
        <p:nvPicPr>
          <p:cNvPr id="9" name="Picture 8" descr="A game box with text and colorful blocks&#10;&#10;Description automatically generated">
            <a:extLst>
              <a:ext uri="{FF2B5EF4-FFF2-40B4-BE49-F238E27FC236}">
                <a16:creationId xmlns:a16="http://schemas.microsoft.com/office/drawing/2014/main" id="{F0809E5D-A4B5-56F8-4DFC-AB896862C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948" y="1137374"/>
            <a:ext cx="4203419" cy="42296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B45952-524B-F285-CAB2-DE1664D9D1AD}"/>
              </a:ext>
            </a:extLst>
          </p:cNvPr>
          <p:cNvSpPr txBox="1"/>
          <p:nvPr/>
        </p:nvSpPr>
        <p:spPr>
          <a:xfrm>
            <a:off x="4351439" y="5720626"/>
            <a:ext cx="60971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https://b13rg.github.io/Gameboy-Bank-Switching/</a:t>
            </a:r>
          </a:p>
        </p:txBody>
      </p:sp>
    </p:spTree>
    <p:extLst>
      <p:ext uri="{BB962C8B-B14F-4D97-AF65-F5344CB8AC3E}">
        <p14:creationId xmlns:p14="http://schemas.microsoft.com/office/powerpoint/2010/main" val="1933978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4564B-353A-A9E8-5202-E662580EF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ACD7B28-9CF9-4CEA-FAA3-8B957A97A73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1F5C88-6BE9-AC26-6420-014CBF07F30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F15369-6AC1-22C9-B838-3C8CC5CCC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about game saves?</a:t>
            </a:r>
          </a:p>
        </p:txBody>
      </p:sp>
      <p:pic>
        <p:nvPicPr>
          <p:cNvPr id="7" name="Content Placeholder 6" descr="A screen shot of a computer screen&#10;&#10;Description automatically generated">
            <a:extLst>
              <a:ext uri="{FF2B5EF4-FFF2-40B4-BE49-F238E27FC236}">
                <a16:creationId xmlns:a16="http://schemas.microsoft.com/office/drawing/2014/main" id="{4CF21CE6-D085-D4D0-E4EF-09F029CF94F4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367" y="1697758"/>
            <a:ext cx="3907457" cy="3297323"/>
          </a:xfrm>
        </p:spPr>
      </p:pic>
      <p:pic>
        <p:nvPicPr>
          <p:cNvPr id="10" name="Picture 9" descr="A circuit board with different components&#10;&#10;Description automatically generated">
            <a:extLst>
              <a:ext uri="{FF2B5EF4-FFF2-40B4-BE49-F238E27FC236}">
                <a16:creationId xmlns:a16="http://schemas.microsoft.com/office/drawing/2014/main" id="{5E64EDA7-5EAA-5796-58F3-DF5D18F0C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8959" y="1697758"/>
            <a:ext cx="3846877" cy="3297323"/>
          </a:xfrm>
          <a:prstGeom prst="rect">
            <a:avLst/>
          </a:prstGeom>
        </p:spPr>
      </p:pic>
      <p:pic>
        <p:nvPicPr>
          <p:cNvPr id="11" name="Picture 10" descr="A red game cartridge with a cartoon character on it&#10;&#10;Description automatically generated">
            <a:extLst>
              <a:ext uri="{FF2B5EF4-FFF2-40B4-BE49-F238E27FC236}">
                <a16:creationId xmlns:a16="http://schemas.microsoft.com/office/drawing/2014/main" id="{BE50F251-C6E6-5BAE-D7D0-0DDCCC71B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152" y="1664223"/>
            <a:ext cx="3330858" cy="33308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2564A77-2243-366C-82FA-B1FBA3F5296E}"/>
              </a:ext>
            </a:extLst>
          </p:cNvPr>
          <p:cNvSpPr txBox="1"/>
          <p:nvPr/>
        </p:nvSpPr>
        <p:spPr>
          <a:xfrm>
            <a:off x="1048509" y="5148289"/>
            <a:ext cx="100949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/>
              <a:t>Remember how each box held only 20 pokemon, and you had 16 boxes you had to switch between?</a:t>
            </a:r>
          </a:p>
        </p:txBody>
      </p:sp>
    </p:spTree>
    <p:extLst>
      <p:ext uri="{BB962C8B-B14F-4D97-AF65-F5344CB8AC3E}">
        <p14:creationId xmlns:p14="http://schemas.microsoft.com/office/powerpoint/2010/main" val="3626306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11DD6-554A-8262-D8B1-B996816E6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673129-8B24-1DCE-8C61-A4F0FF2EE8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F9E0B8-A582-C596-5B32-DE350A7A53B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C74CC6-ADAE-451D-D5D6-DFB34A8BB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Game boy architecture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FC422E-9561-EBA0-8033-D25D688A3975}"/>
              </a:ext>
            </a:extLst>
          </p:cNvPr>
          <p:cNvSpPr/>
          <p:nvPr/>
        </p:nvSpPr>
        <p:spPr>
          <a:xfrm>
            <a:off x="8241553" y="3357772"/>
            <a:ext cx="1356659" cy="96221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/>
              <a:t>8-bit</a:t>
            </a:r>
          </a:p>
          <a:p>
            <a:pPr algn="ctr"/>
            <a:r>
              <a:rPr lang="en-GB" sz="3600"/>
              <a:t>CPU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529758-8D59-0C10-C4B0-9042E481DB86}"/>
              </a:ext>
            </a:extLst>
          </p:cNvPr>
          <p:cNvSpPr/>
          <p:nvPr/>
        </p:nvSpPr>
        <p:spPr>
          <a:xfrm>
            <a:off x="4563197" y="4842621"/>
            <a:ext cx="1045883" cy="25145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ROM 16k</a:t>
            </a:r>
          </a:p>
        </p:txBody>
      </p:sp>
      <p:pic>
        <p:nvPicPr>
          <p:cNvPr id="8" name="Content Placeholder 6" descr="A white handheld game console&#10;&#10;Description automatically generated">
            <a:extLst>
              <a:ext uri="{FF2B5EF4-FFF2-40B4-BE49-F238E27FC236}">
                <a16:creationId xmlns:a16="http://schemas.microsoft.com/office/drawing/2014/main" id="{FDA79D4B-C182-5E48-C301-89EC6DFF5A42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973" y="4961046"/>
            <a:ext cx="900351" cy="1091676"/>
          </a:xfrm>
        </p:spPr>
      </p:pic>
      <p:pic>
        <p:nvPicPr>
          <p:cNvPr id="10" name="Picture 9" descr="A red game cartridge with a cartoon character on it&#10;&#10;Description automatically generated">
            <a:extLst>
              <a:ext uri="{FF2B5EF4-FFF2-40B4-BE49-F238E27FC236}">
                <a16:creationId xmlns:a16="http://schemas.microsoft.com/office/drawing/2014/main" id="{AB2E9C11-11D1-6B0E-4464-9629CFFC91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4737662"/>
            <a:ext cx="1065062" cy="1065062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EE75D57-A6D7-CCA1-18E3-27504ADF1BDB}"/>
              </a:ext>
            </a:extLst>
          </p:cNvPr>
          <p:cNvSpPr/>
          <p:nvPr/>
        </p:nvSpPr>
        <p:spPr>
          <a:xfrm>
            <a:off x="7267387" y="5740280"/>
            <a:ext cx="2872854" cy="50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Game boy console side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F16772F-E501-F57E-10BB-1B2CEE3AD41D}"/>
              </a:ext>
            </a:extLst>
          </p:cNvPr>
          <p:cNvSpPr/>
          <p:nvPr/>
        </p:nvSpPr>
        <p:spPr>
          <a:xfrm>
            <a:off x="1072775" y="5551274"/>
            <a:ext cx="2872854" cy="50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>
                <a:solidFill>
                  <a:schemeClr val="tx1"/>
                </a:solidFill>
              </a:rPr>
              <a:t>Cartridge side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20D662-D54F-C29A-B714-EA0FF262BC80}"/>
              </a:ext>
            </a:extLst>
          </p:cNvPr>
          <p:cNvSpPr/>
          <p:nvPr/>
        </p:nvSpPr>
        <p:spPr>
          <a:xfrm>
            <a:off x="1629017" y="4840941"/>
            <a:ext cx="1045883" cy="25313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16kB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9EA18B9-5258-5871-F566-0EAC0D128A74}"/>
              </a:ext>
            </a:extLst>
          </p:cNvPr>
          <p:cNvSpPr/>
          <p:nvPr/>
        </p:nvSpPr>
        <p:spPr>
          <a:xfrm>
            <a:off x="3161914" y="4840941"/>
            <a:ext cx="968188" cy="2539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/>
              <a:t>MBC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7EF162B-0F33-E266-EDEF-636F28208EFF}"/>
              </a:ext>
            </a:extLst>
          </p:cNvPr>
          <p:cNvCxnSpPr>
            <a:cxnSpLocks/>
            <a:stCxn id="22" idx="3"/>
            <a:endCxn id="7" idx="1"/>
          </p:cNvCxnSpPr>
          <p:nvPr/>
        </p:nvCxnSpPr>
        <p:spPr>
          <a:xfrm>
            <a:off x="4130102" y="4967927"/>
            <a:ext cx="433095" cy="4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0E2B780-6D4B-C828-C04A-432CA348BF1D}"/>
              </a:ext>
            </a:extLst>
          </p:cNvPr>
          <p:cNvSpPr/>
          <p:nvPr/>
        </p:nvSpPr>
        <p:spPr>
          <a:xfrm>
            <a:off x="1629017" y="4402346"/>
            <a:ext cx="1045883" cy="25313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16kB</a:t>
            </a:r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C78B75F2-7DC2-5355-B607-E05DE8FD3722}"/>
              </a:ext>
            </a:extLst>
          </p:cNvPr>
          <p:cNvCxnSpPr>
            <a:cxnSpLocks/>
            <a:stCxn id="22" idx="1"/>
            <a:endCxn id="18" idx="3"/>
          </p:cNvCxnSpPr>
          <p:nvPr/>
        </p:nvCxnSpPr>
        <p:spPr>
          <a:xfrm rot="10800000">
            <a:off x="2674900" y="4967507"/>
            <a:ext cx="487014" cy="4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3AAFAAB6-B093-4166-E6FE-B2C91036A280}"/>
              </a:ext>
            </a:extLst>
          </p:cNvPr>
          <p:cNvCxnSpPr>
            <a:cxnSpLocks/>
            <a:stCxn id="22" idx="1"/>
            <a:endCxn id="14" idx="3"/>
          </p:cNvCxnSpPr>
          <p:nvPr/>
        </p:nvCxnSpPr>
        <p:spPr>
          <a:xfrm rot="10800000">
            <a:off x="2674900" y="4528913"/>
            <a:ext cx="487014" cy="43901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A3B10299-CABA-5EBB-B5D0-FC7035D44B01}"/>
              </a:ext>
            </a:extLst>
          </p:cNvPr>
          <p:cNvCxnSpPr>
            <a:stCxn id="18" idx="0"/>
            <a:endCxn id="14" idx="2"/>
          </p:cNvCxnSpPr>
          <p:nvPr/>
        </p:nvCxnSpPr>
        <p:spPr>
          <a:xfrm flipV="1">
            <a:off x="2151959" y="4655477"/>
            <a:ext cx="0" cy="185464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3874495C-9DF5-DD55-FCF8-BE1B9C6DBE20}"/>
              </a:ext>
            </a:extLst>
          </p:cNvPr>
          <p:cNvSpPr/>
          <p:nvPr/>
        </p:nvSpPr>
        <p:spPr>
          <a:xfrm>
            <a:off x="3150322" y="2973017"/>
            <a:ext cx="968188" cy="25397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/>
              <a:t>MBC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8E51D99-A499-223D-5A5F-22EE470D22BD}"/>
              </a:ext>
            </a:extLst>
          </p:cNvPr>
          <p:cNvSpPr/>
          <p:nvPr/>
        </p:nvSpPr>
        <p:spPr>
          <a:xfrm>
            <a:off x="4563196" y="2975537"/>
            <a:ext cx="1045883" cy="25145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RAM 8k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72E226DC-7D41-D018-30A3-18F90488D6D4}"/>
              </a:ext>
            </a:extLst>
          </p:cNvPr>
          <p:cNvCxnSpPr>
            <a:stCxn id="80" idx="1"/>
            <a:endCxn id="79" idx="3"/>
          </p:cNvCxnSpPr>
          <p:nvPr/>
        </p:nvCxnSpPr>
        <p:spPr>
          <a:xfrm flipH="1" flipV="1">
            <a:off x="4118510" y="3100003"/>
            <a:ext cx="444686" cy="1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123E2DEB-7ED8-48F8-F529-14BBA8F2E2CC}"/>
              </a:ext>
            </a:extLst>
          </p:cNvPr>
          <p:cNvSpPr/>
          <p:nvPr/>
        </p:nvSpPr>
        <p:spPr>
          <a:xfrm>
            <a:off x="1629017" y="2973857"/>
            <a:ext cx="1045883" cy="2531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8kB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4FF1C351-EA04-0BCF-B5D5-53A134D53573}"/>
              </a:ext>
            </a:extLst>
          </p:cNvPr>
          <p:cNvSpPr/>
          <p:nvPr/>
        </p:nvSpPr>
        <p:spPr>
          <a:xfrm>
            <a:off x="1629017" y="2727265"/>
            <a:ext cx="1045883" cy="2531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8kB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314A311-EA4E-E021-70F1-F2CD483FCC8D}"/>
              </a:ext>
            </a:extLst>
          </p:cNvPr>
          <p:cNvSpPr/>
          <p:nvPr/>
        </p:nvSpPr>
        <p:spPr>
          <a:xfrm>
            <a:off x="1629017" y="2492125"/>
            <a:ext cx="1045883" cy="2531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8kB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598FC24-B7A1-70EA-A371-7EDDCBB46E8D}"/>
              </a:ext>
            </a:extLst>
          </p:cNvPr>
          <p:cNvSpPr/>
          <p:nvPr/>
        </p:nvSpPr>
        <p:spPr>
          <a:xfrm>
            <a:off x="1629017" y="2237967"/>
            <a:ext cx="1045883" cy="25313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8kB</a:t>
            </a:r>
          </a:p>
        </p:txBody>
      </p:sp>
      <p:cxnSp>
        <p:nvCxnSpPr>
          <p:cNvPr id="88" name="Connector: Elbow 87">
            <a:extLst>
              <a:ext uri="{FF2B5EF4-FFF2-40B4-BE49-F238E27FC236}">
                <a16:creationId xmlns:a16="http://schemas.microsoft.com/office/drawing/2014/main" id="{3D807B09-31A5-66FD-4533-8D4ECF95BA07}"/>
              </a:ext>
            </a:extLst>
          </p:cNvPr>
          <p:cNvCxnSpPr>
            <a:stCxn id="79" idx="1"/>
            <a:endCxn id="83" idx="3"/>
          </p:cNvCxnSpPr>
          <p:nvPr/>
        </p:nvCxnSpPr>
        <p:spPr>
          <a:xfrm rot="10800000" flipV="1">
            <a:off x="2674900" y="3100003"/>
            <a:ext cx="475422" cy="42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Elbow 89">
            <a:extLst>
              <a:ext uri="{FF2B5EF4-FFF2-40B4-BE49-F238E27FC236}">
                <a16:creationId xmlns:a16="http://schemas.microsoft.com/office/drawing/2014/main" id="{9A3A82BA-17FE-07E7-5683-0A369526E5AB}"/>
              </a:ext>
            </a:extLst>
          </p:cNvPr>
          <p:cNvCxnSpPr>
            <a:stCxn id="79" idx="1"/>
            <a:endCxn id="84" idx="3"/>
          </p:cNvCxnSpPr>
          <p:nvPr/>
        </p:nvCxnSpPr>
        <p:spPr>
          <a:xfrm rot="10800000">
            <a:off x="2674900" y="2853831"/>
            <a:ext cx="475422" cy="24617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16122A33-6926-D547-7151-80017DCEFF62}"/>
              </a:ext>
            </a:extLst>
          </p:cNvPr>
          <p:cNvCxnSpPr>
            <a:stCxn id="79" idx="1"/>
            <a:endCxn id="85" idx="3"/>
          </p:cNvCxnSpPr>
          <p:nvPr/>
        </p:nvCxnSpPr>
        <p:spPr>
          <a:xfrm rot="10800000">
            <a:off x="2674900" y="2618691"/>
            <a:ext cx="475422" cy="48131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037A04D4-43C8-A3A7-2F7C-F933FA1DD0E9}"/>
              </a:ext>
            </a:extLst>
          </p:cNvPr>
          <p:cNvSpPr txBox="1"/>
          <p:nvPr/>
        </p:nvSpPr>
        <p:spPr>
          <a:xfrm>
            <a:off x="5609079" y="4988859"/>
            <a:ext cx="56297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0x0000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0CB8BD3-BEFA-AFFE-2B86-4B38FEDAFEE6}"/>
              </a:ext>
            </a:extLst>
          </p:cNvPr>
          <p:cNvSpPr txBox="1"/>
          <p:nvPr/>
        </p:nvSpPr>
        <p:spPr>
          <a:xfrm>
            <a:off x="5599462" y="472552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0x3FFF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39C6D192-0CB3-AC22-322F-5FC8CDE4B9CA}"/>
              </a:ext>
            </a:extLst>
          </p:cNvPr>
          <p:cNvSpPr txBox="1"/>
          <p:nvPr/>
        </p:nvSpPr>
        <p:spPr>
          <a:xfrm>
            <a:off x="5541001" y="3117165"/>
            <a:ext cx="5757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0xA000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FDA0064-6316-B450-DC6C-4C428B780C44}"/>
              </a:ext>
            </a:extLst>
          </p:cNvPr>
          <p:cNvSpPr txBox="1"/>
          <p:nvPr/>
        </p:nvSpPr>
        <p:spPr>
          <a:xfrm>
            <a:off x="5531384" y="2853831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0xBFFF</a:t>
            </a:r>
          </a:p>
        </p:txBody>
      </p:sp>
      <p:cxnSp>
        <p:nvCxnSpPr>
          <p:cNvPr id="98" name="Connector: Elbow 97">
            <a:extLst>
              <a:ext uri="{FF2B5EF4-FFF2-40B4-BE49-F238E27FC236}">
                <a16:creationId xmlns:a16="http://schemas.microsoft.com/office/drawing/2014/main" id="{1BD72529-BAF3-56BA-EBDD-FA647562CF0B}"/>
              </a:ext>
            </a:extLst>
          </p:cNvPr>
          <p:cNvCxnSpPr>
            <a:stCxn id="6" idx="1"/>
            <a:endCxn id="80" idx="3"/>
          </p:cNvCxnSpPr>
          <p:nvPr/>
        </p:nvCxnSpPr>
        <p:spPr>
          <a:xfrm rot="10800000">
            <a:off x="5609079" y="3101264"/>
            <a:ext cx="2632474" cy="737615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: Elbow 99">
            <a:extLst>
              <a:ext uri="{FF2B5EF4-FFF2-40B4-BE49-F238E27FC236}">
                <a16:creationId xmlns:a16="http://schemas.microsoft.com/office/drawing/2014/main" id="{EB7A0A2A-15E6-DA07-B9EC-105FD10B2E03}"/>
              </a:ext>
            </a:extLst>
          </p:cNvPr>
          <p:cNvCxnSpPr>
            <a:stCxn id="6" idx="1"/>
            <a:endCxn id="7" idx="3"/>
          </p:cNvCxnSpPr>
          <p:nvPr/>
        </p:nvCxnSpPr>
        <p:spPr>
          <a:xfrm rot="10800000" flipV="1">
            <a:off x="5609081" y="3838877"/>
            <a:ext cx="2632473" cy="112946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06AEA33-4ADC-BF16-E5A9-D7B5EFCC46D5}"/>
              </a:ext>
            </a:extLst>
          </p:cNvPr>
          <p:cNvSpPr txBox="1"/>
          <p:nvPr/>
        </p:nvSpPr>
        <p:spPr>
          <a:xfrm>
            <a:off x="3568890" y="1009934"/>
            <a:ext cx="6994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400"/>
              <a:t>Bank0: Halle of fame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400"/>
              <a:t>Bank1: Player name, party, current box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400"/>
              <a:t>Bank2: Pokemon box 1-6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400"/>
              <a:t>Bank3: Pokemon box 7-12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A3AC237D-3623-3AC1-A724-A59E68EB1921}"/>
              </a:ext>
            </a:extLst>
          </p:cNvPr>
          <p:cNvCxnSpPr/>
          <p:nvPr/>
        </p:nvCxnSpPr>
        <p:spPr>
          <a:xfrm flipV="1">
            <a:off x="2510118" y="1267012"/>
            <a:ext cx="1141506" cy="1093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48A76CB3-37F3-406C-4AC7-0034282BA033}"/>
              </a:ext>
            </a:extLst>
          </p:cNvPr>
          <p:cNvCxnSpPr/>
          <p:nvPr/>
        </p:nvCxnSpPr>
        <p:spPr>
          <a:xfrm flipV="1">
            <a:off x="2510118" y="1685365"/>
            <a:ext cx="1141506" cy="933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2B2E908B-8033-0D52-D474-6A002A1DE33B}"/>
              </a:ext>
            </a:extLst>
          </p:cNvPr>
          <p:cNvCxnSpPr/>
          <p:nvPr/>
        </p:nvCxnSpPr>
        <p:spPr>
          <a:xfrm flipV="1">
            <a:off x="2510118" y="2073835"/>
            <a:ext cx="1058772" cy="779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4F6DAFDB-EA57-C2FE-7116-340D9406806D}"/>
              </a:ext>
            </a:extLst>
          </p:cNvPr>
          <p:cNvCxnSpPr/>
          <p:nvPr/>
        </p:nvCxnSpPr>
        <p:spPr>
          <a:xfrm flipV="1">
            <a:off x="2510118" y="2360706"/>
            <a:ext cx="1058772" cy="7564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8448F9D8-C435-53E2-E19A-37B5D5B3954E}"/>
              </a:ext>
            </a:extLst>
          </p:cNvPr>
          <p:cNvSpPr txBox="1"/>
          <p:nvPr/>
        </p:nvSpPr>
        <p:spPr>
          <a:xfrm>
            <a:off x="4044241" y="64278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https://retrocomputing.stackexchange.com/questions/13237/what-technological-limitations-required-the-box-system-in-gen-1-pok%C3%A9mon-games</a:t>
            </a:r>
          </a:p>
        </p:txBody>
      </p:sp>
      <p:cxnSp>
        <p:nvCxnSpPr>
          <p:cNvPr id="113" name="Connector: Elbow 112">
            <a:extLst>
              <a:ext uri="{FF2B5EF4-FFF2-40B4-BE49-F238E27FC236}">
                <a16:creationId xmlns:a16="http://schemas.microsoft.com/office/drawing/2014/main" id="{65411073-7476-3FA5-7382-4779A244A66E}"/>
              </a:ext>
            </a:extLst>
          </p:cNvPr>
          <p:cNvCxnSpPr>
            <a:stCxn id="79" idx="1"/>
            <a:endCxn id="86" idx="3"/>
          </p:cNvCxnSpPr>
          <p:nvPr/>
        </p:nvCxnSpPr>
        <p:spPr>
          <a:xfrm rot="10800000">
            <a:off x="2674900" y="2364533"/>
            <a:ext cx="475422" cy="73547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35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3" grpId="0" animBg="1"/>
      <p:bldP spid="84" grpId="0" animBg="1"/>
      <p:bldP spid="85" grpId="0" animBg="1"/>
      <p:bldP spid="86" grpId="0" animBg="1"/>
      <p:bldP spid="95" grpId="0"/>
      <p:bldP spid="96" grpId="0"/>
      <p:bldP spid="10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01046-029B-A201-6553-434613F4BC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A481C4-0DE3-C134-B083-94A9E9011E3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D81B6E-9791-CE21-2471-F46FB844321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A1995E-D70F-2ABC-13B1-2ABDA2F0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 change boxes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36CCC0-58EE-41FA-3CF7-B2D67911E1A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Copy the current box (from “main” bank1) to storage (bank2 or bank3)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Copy the desired box (from bank2 or bank3) to “main” bank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notion of boxes in pokemon stems from this limitation..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it has consequences for the game even today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So actually, many of you are actually familiar with </a:t>
            </a:r>
            <a:r>
              <a:rPr lang="en-GB" b="1"/>
              <a:t>secondary storage</a:t>
            </a:r>
            <a:r>
              <a:rPr lang="en-GB"/>
              <a:t> and swapping out memory!</a:t>
            </a:r>
          </a:p>
        </p:txBody>
      </p:sp>
    </p:spTree>
    <p:extLst>
      <p:ext uri="{BB962C8B-B14F-4D97-AF65-F5344CB8AC3E}">
        <p14:creationId xmlns:p14="http://schemas.microsoft.com/office/powerpoint/2010/main" val="1758234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FEB2A-385B-610A-8D80-A15FA32EC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>
            <a:extLst>
              <a:ext uri="{FF2B5EF4-FFF2-40B4-BE49-F238E27FC236}">
                <a16:creationId xmlns:a16="http://schemas.microsoft.com/office/drawing/2014/main" id="{65A8719A-FAFE-5A64-C322-1CF4D865B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Memory Management for Multiprogramming</a:t>
            </a:r>
          </a:p>
        </p:txBody>
      </p:sp>
      <p:sp>
        <p:nvSpPr>
          <p:cNvPr id="1172483" name="Rectangle 3">
            <a:extLst>
              <a:ext uri="{FF2B5EF4-FFF2-40B4-BE49-F238E27FC236}">
                <a16:creationId xmlns:a16="http://schemas.microsoft.com/office/drawing/2014/main" id="{6FF3E19D-BE82-B49D-6947-7B77B73C41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Use of secondary storage</a:t>
            </a:r>
          </a:p>
          <a:p>
            <a:pPr lvl="1"/>
            <a:r>
              <a:rPr lang="en-US" sz="2000" dirty="0"/>
              <a:t>keeping all programs and their data in memory may be impossible</a:t>
            </a:r>
          </a:p>
          <a:p>
            <a:pPr lvl="1"/>
            <a:r>
              <a:rPr lang="en-US" sz="2000" dirty="0"/>
              <a:t>move (parts of) a process from memory 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Swapping</a:t>
            </a:r>
            <a:r>
              <a:rPr lang="en-US" sz="2400" dirty="0"/>
              <a:t>: remove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with all of its state and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 </a:t>
            </a:r>
            <a:br>
              <a:rPr lang="en-US" sz="2000" dirty="0"/>
            </a:br>
            <a:r>
              <a:rPr lang="en-US" sz="2000" dirty="0"/>
              <a:t>(disk, flash RAM, … , historically also tape)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Overlays</a:t>
            </a:r>
            <a:r>
              <a:rPr lang="en-US" sz="2400" dirty="0"/>
              <a:t>: manually replace parts of code/data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programmer’s rather than </a:t>
            </a:r>
            <a:r>
              <a:rPr lang="en-US" sz="2000" dirty="0" err="1"/>
              <a:t>OS’s</a:t>
            </a:r>
            <a:r>
              <a:rPr lang="en-US" sz="2000" dirty="0"/>
              <a:t> 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for very old and memory-scarce systems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Segmentation/paging</a:t>
            </a:r>
            <a:r>
              <a:rPr lang="en-US" sz="2400" dirty="0"/>
              <a:t>: remove parts of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sizes of such parts are usually fixed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0A231E-FDB3-DB92-53CC-F63A5C35E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589" y="2305474"/>
            <a:ext cx="2117179" cy="1099304"/>
          </a:xfrm>
          <a:prstGeom prst="rect">
            <a:avLst/>
          </a:prstGeom>
        </p:spPr>
      </p:pic>
      <p:pic>
        <p:nvPicPr>
          <p:cNvPr id="3" name="Picture 2" descr="Screenshot 2019-02-07 at 08.39.31.png">
            <a:extLst>
              <a:ext uri="{FF2B5EF4-FFF2-40B4-BE49-F238E27FC236}">
                <a16:creationId xmlns:a16="http://schemas.microsoft.com/office/drawing/2014/main" id="{9EB4C9B7-297C-674B-976A-6F013937DF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3" y="3816530"/>
            <a:ext cx="2117179" cy="15601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D8B4D4-CE44-3E22-3E19-4981BFDE75AE}"/>
              </a:ext>
            </a:extLst>
          </p:cNvPr>
          <p:cNvSpPr/>
          <p:nvPr/>
        </p:nvSpPr>
        <p:spPr bwMode="auto">
          <a:xfrm>
            <a:off x="65742" y="2383113"/>
            <a:ext cx="6705600" cy="138804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810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F11FC-8689-8860-0E81-8988F3CC0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89C1974-C040-26C2-E695-2FA533CB14A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CAE5C8-D478-ACCE-9093-59DC244BBE3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6E77E2-2843-6BBC-0CE1-49EF537EC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4150541" cy="542658"/>
          </a:xfrm>
        </p:spPr>
        <p:txBody>
          <a:bodyPr/>
          <a:lstStyle/>
          <a:p>
            <a:r>
              <a:rPr lang="en-GB"/>
              <a:t>Macintosh 128k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13D0C8-F685-4D0F-F8A0-49D7D7FD579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6438431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Just one floppy drive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No hard drive etc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Floppy applications..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Are copied to RAM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Swap application floppies..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To run different applications..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Data floppies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For save data (remove application floppy first!)</a:t>
            </a:r>
          </a:p>
        </p:txBody>
      </p:sp>
      <p:pic>
        <p:nvPicPr>
          <p:cNvPr id="9" name="Picture 8" descr="An old computer with a keyboard and mouse&#10;&#10;Description automatically generated">
            <a:extLst>
              <a:ext uri="{FF2B5EF4-FFF2-40B4-BE49-F238E27FC236}">
                <a16:creationId xmlns:a16="http://schemas.microsoft.com/office/drawing/2014/main" id="{3E1C9850-CFA1-92FC-520C-FC0235169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475" y="1082726"/>
            <a:ext cx="5033479" cy="464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053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D576-ABF8-EB20-2939-2862C5E7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482" name="Rectangle 2">
            <a:extLst>
              <a:ext uri="{FF2B5EF4-FFF2-40B4-BE49-F238E27FC236}">
                <a16:creationId xmlns:a16="http://schemas.microsoft.com/office/drawing/2014/main" id="{05A9039B-7F01-9E4C-A4E2-E8012825D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Memory Management for Multiprogramming</a:t>
            </a:r>
          </a:p>
        </p:txBody>
      </p:sp>
      <p:sp>
        <p:nvSpPr>
          <p:cNvPr id="1172483" name="Rectangle 3">
            <a:extLst>
              <a:ext uri="{FF2B5EF4-FFF2-40B4-BE49-F238E27FC236}">
                <a16:creationId xmlns:a16="http://schemas.microsoft.com/office/drawing/2014/main" id="{C09169AB-8885-F5C9-D469-2A1E39CB7D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Use of secondary storage</a:t>
            </a:r>
          </a:p>
          <a:p>
            <a:pPr lvl="1"/>
            <a:r>
              <a:rPr lang="en-US" sz="2000" dirty="0"/>
              <a:t>keeping all programs and their data in memory may be impossible</a:t>
            </a:r>
          </a:p>
          <a:p>
            <a:pPr lvl="1"/>
            <a:r>
              <a:rPr lang="en-US" sz="2000" dirty="0"/>
              <a:t>move (parts of) a process from memory 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Swapping</a:t>
            </a:r>
            <a:r>
              <a:rPr lang="en-US" sz="2400" dirty="0"/>
              <a:t>: remove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with all of its state and 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 </a:t>
            </a:r>
            <a:br>
              <a:rPr lang="en-US" sz="2000" dirty="0"/>
            </a:br>
            <a:r>
              <a:rPr lang="en-US" sz="2000" dirty="0"/>
              <a:t>(disk, flash RAM, … , historically also tape)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Overlays</a:t>
            </a:r>
            <a:r>
              <a:rPr lang="en-US" sz="2400" dirty="0"/>
              <a:t>: manually replace parts of code/data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programmer’s rather than </a:t>
            </a:r>
            <a:r>
              <a:rPr lang="en-US" sz="2000" dirty="0" err="1"/>
              <a:t>OS’s</a:t>
            </a:r>
            <a:r>
              <a:rPr lang="en-US" sz="2000" dirty="0"/>
              <a:t> work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only for very old and memory-scarce systems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folHlink"/>
                </a:solidFill>
              </a:rPr>
              <a:t>Segmentation/paging</a:t>
            </a:r>
            <a:r>
              <a:rPr lang="en-US" sz="2400" dirty="0"/>
              <a:t>: remove parts of a process from memory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it on a secondary medium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sizes of such parts are usually fixed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BFEC04-B2B0-D894-4FD7-BB76ABECE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589" y="2305474"/>
            <a:ext cx="2117179" cy="1099304"/>
          </a:xfrm>
          <a:prstGeom prst="rect">
            <a:avLst/>
          </a:prstGeom>
        </p:spPr>
      </p:pic>
      <p:pic>
        <p:nvPicPr>
          <p:cNvPr id="3" name="Picture 2" descr="Screenshot 2019-02-07 at 08.39.31.png">
            <a:extLst>
              <a:ext uri="{FF2B5EF4-FFF2-40B4-BE49-F238E27FC236}">
                <a16:creationId xmlns:a16="http://schemas.microsoft.com/office/drawing/2014/main" id="{AAAC7BB1-6CC2-399C-FB79-E0396352D4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3" y="3816530"/>
            <a:ext cx="2117179" cy="1560180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5F1AAA66-6B98-31D5-C297-829A951BE915}"/>
              </a:ext>
            </a:extLst>
          </p:cNvPr>
          <p:cNvSpPr/>
          <p:nvPr/>
        </p:nvSpPr>
        <p:spPr bwMode="auto">
          <a:xfrm>
            <a:off x="6837081" y="298394"/>
            <a:ext cx="5229413" cy="2043953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Reducing memory usage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="1">
                <a:latin typeface="Tahoma" pitchFamily="34" charset="0"/>
              </a:rPr>
              <a:t>(move unused data to store)</a:t>
            </a: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1313B1E1-8B35-7FB5-A043-2B60545DAB89}"/>
              </a:ext>
            </a:extLst>
          </p:cNvPr>
          <p:cNvSpPr/>
          <p:nvPr/>
        </p:nvSpPr>
        <p:spPr bwMode="auto">
          <a:xfrm>
            <a:off x="6803269" y="3327450"/>
            <a:ext cx="5263225" cy="2043953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Reducing memory usage (move unused data to store)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83A86D1E-FA16-98FF-FB2A-14769400C464}"/>
              </a:ext>
            </a:extLst>
          </p:cNvPr>
          <p:cNvSpPr/>
          <p:nvPr/>
        </p:nvSpPr>
        <p:spPr bwMode="auto">
          <a:xfrm>
            <a:off x="6190681" y="1923363"/>
            <a:ext cx="5008283" cy="2043953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Processes primitively share a machine (floppy)</a:t>
            </a:r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92A52319-0063-6566-3F32-5F84770D3E94}"/>
              </a:ext>
            </a:extLst>
          </p:cNvPr>
          <p:cNvSpPr/>
          <p:nvPr/>
        </p:nvSpPr>
        <p:spPr bwMode="auto">
          <a:xfrm>
            <a:off x="6190681" y="4918622"/>
            <a:ext cx="5263225" cy="2043953"/>
          </a:xfrm>
          <a:prstGeom prst="lef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The future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400" b="1">
                <a:latin typeface="Tahoma" pitchFamily="34" charset="0"/>
              </a:rPr>
              <a:t>(will get back to this)</a:t>
            </a:r>
            <a:endParaRPr kumimoji="0" lang="en-GB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Picture 9" descr="An old computer with a keyboard and mouse&#10;&#10;Description automatically generated">
            <a:extLst>
              <a:ext uri="{FF2B5EF4-FFF2-40B4-BE49-F238E27FC236}">
                <a16:creationId xmlns:a16="http://schemas.microsoft.com/office/drawing/2014/main" id="{BBCB4469-78C1-6DDA-1B8C-2C4C347B93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873" y="2825882"/>
            <a:ext cx="1068844" cy="985341"/>
          </a:xfrm>
          <a:prstGeom prst="rect">
            <a:avLst/>
          </a:prstGeom>
        </p:spPr>
      </p:pic>
      <p:pic>
        <p:nvPicPr>
          <p:cNvPr id="11" name="Content Placeholder 6" descr="A white handheld game console&#10;&#10;Description automatically generated">
            <a:extLst>
              <a:ext uri="{FF2B5EF4-FFF2-40B4-BE49-F238E27FC236}">
                <a16:creationId xmlns:a16="http://schemas.microsoft.com/office/drawing/2014/main" id="{ED6F8713-A93F-663B-B386-F1C858807B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12" y="0"/>
            <a:ext cx="993117" cy="1204155"/>
          </a:xfrm>
          <a:prstGeom prst="rect">
            <a:avLst/>
          </a:prstGeom>
        </p:spPr>
      </p:pic>
      <p:pic>
        <p:nvPicPr>
          <p:cNvPr id="12" name="Content Placeholder 6" descr="A white handheld game console&#10;&#10;Description automatically generated">
            <a:extLst>
              <a:ext uri="{FF2B5EF4-FFF2-40B4-BE49-F238E27FC236}">
                <a16:creationId xmlns:a16="http://schemas.microsoft.com/office/drawing/2014/main" id="{A80EBBA1-838D-E5D4-AA13-1DC00F930C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687" y="4613232"/>
            <a:ext cx="993117" cy="1204155"/>
          </a:xfrm>
          <a:prstGeom prst="rect">
            <a:avLst/>
          </a:prstGeom>
        </p:spPr>
      </p:pic>
      <p:pic>
        <p:nvPicPr>
          <p:cNvPr id="13" name="Picture 12" descr="A close-up of a person's face&#10;&#10;Description automatically generated">
            <a:extLst>
              <a:ext uri="{FF2B5EF4-FFF2-40B4-BE49-F238E27FC236}">
                <a16:creationId xmlns:a16="http://schemas.microsoft.com/office/drawing/2014/main" id="{89697EAD-2BDE-0775-03C3-67C9A69A6B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568" y="5933973"/>
            <a:ext cx="1410402" cy="84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6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4A8EE-8605-6C02-AB0B-35B728FCA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F2CAF1-4DE6-0B56-A6AF-4E43F208882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0849E6-44BB-B4A2-8EC8-2DFB62014FF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311CEC-7946-A968-B865-B65231C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Standard memory view of a process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32E7B6-EF2C-99C4-78DB-FEA28EC85215}"/>
              </a:ext>
            </a:extLst>
          </p:cNvPr>
          <p:cNvSpPr/>
          <p:nvPr/>
        </p:nvSpPr>
        <p:spPr>
          <a:xfrm>
            <a:off x="2740184" y="1151630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DD7AB-13D8-C854-C00B-DBEDBCDD3282}"/>
              </a:ext>
            </a:extLst>
          </p:cNvPr>
          <p:cNvSpPr/>
          <p:nvPr/>
        </p:nvSpPr>
        <p:spPr>
          <a:xfrm>
            <a:off x="2740183" y="1499000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529024-0D7C-D37F-222C-19302D9FE48A}"/>
              </a:ext>
            </a:extLst>
          </p:cNvPr>
          <p:cNvSpPr txBox="1"/>
          <p:nvPr/>
        </p:nvSpPr>
        <p:spPr>
          <a:xfrm>
            <a:off x="1837732" y="106152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0xFFFFFFFF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72639B-C3C6-E774-7731-599059AEC60C}"/>
              </a:ext>
            </a:extLst>
          </p:cNvPr>
          <p:cNvSpPr txBox="1"/>
          <p:nvPr/>
        </p:nvSpPr>
        <p:spPr>
          <a:xfrm>
            <a:off x="2178395" y="585352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C2E14B-0754-4473-9587-0B7FA842DEA0}"/>
              </a:ext>
            </a:extLst>
          </p:cNvPr>
          <p:cNvSpPr/>
          <p:nvPr/>
        </p:nvSpPr>
        <p:spPr>
          <a:xfrm>
            <a:off x="2740182" y="1499000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FF2EBF-B4BB-8C75-3181-D5990FC86194}"/>
              </a:ext>
            </a:extLst>
          </p:cNvPr>
          <p:cNvSpPr/>
          <p:nvPr/>
        </p:nvSpPr>
        <p:spPr>
          <a:xfrm>
            <a:off x="2740180" y="1492033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697B13-5BF3-6E46-A282-2F77F3D8D670}"/>
              </a:ext>
            </a:extLst>
          </p:cNvPr>
          <p:cNvSpPr/>
          <p:nvPr/>
        </p:nvSpPr>
        <p:spPr>
          <a:xfrm>
            <a:off x="2740180" y="3082742"/>
            <a:ext cx="1792941" cy="706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8267C8-130A-2623-A531-0F8F104E6FDA}"/>
              </a:ext>
            </a:extLst>
          </p:cNvPr>
          <p:cNvSpPr/>
          <p:nvPr/>
        </p:nvSpPr>
        <p:spPr>
          <a:xfrm>
            <a:off x="2740180" y="3788878"/>
            <a:ext cx="1792941" cy="706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DATA</a:t>
            </a:r>
          </a:p>
        </p:txBody>
      </p:sp>
      <p:pic>
        <p:nvPicPr>
          <p:cNvPr id="9" name="Picture 8" descr="A screen shot of a computer code&#10;&#10;Description automatically generated">
            <a:extLst>
              <a:ext uri="{FF2B5EF4-FFF2-40B4-BE49-F238E27FC236}">
                <a16:creationId xmlns:a16="http://schemas.microsoft.com/office/drawing/2014/main" id="{085D92D5-2A13-28A1-AA01-A4AAE11B1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281" y="1499000"/>
            <a:ext cx="3610479" cy="348663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926ED1-56C6-B93E-84ED-3B857D859997}"/>
              </a:ext>
            </a:extLst>
          </p:cNvPr>
          <p:cNvSpPr/>
          <p:nvPr/>
        </p:nvSpPr>
        <p:spPr>
          <a:xfrm>
            <a:off x="5905276" y="1841998"/>
            <a:ext cx="2548123" cy="4020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B541BB9-4C0A-901E-C127-288380EF747F}"/>
              </a:ext>
            </a:extLst>
          </p:cNvPr>
          <p:cNvCxnSpPr>
            <a:stCxn id="12" idx="1"/>
          </p:cNvCxnSpPr>
          <p:nvPr/>
        </p:nvCxnSpPr>
        <p:spPr>
          <a:xfrm flipH="1">
            <a:off x="4181941" y="2043004"/>
            <a:ext cx="1723335" cy="19023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27C6F6CC-F2FA-B3B9-98E4-D88BCFE4027C}"/>
              </a:ext>
            </a:extLst>
          </p:cNvPr>
          <p:cNvSpPr/>
          <p:nvPr/>
        </p:nvSpPr>
        <p:spPr>
          <a:xfrm>
            <a:off x="5905276" y="2639348"/>
            <a:ext cx="2548123" cy="4020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AC8458E-262C-FDAA-DA2E-FFB74F13F645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4354590" y="2080524"/>
            <a:ext cx="1550686" cy="7598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DE1ADDA-6B7C-008D-62DA-16812F4A3190}"/>
              </a:ext>
            </a:extLst>
          </p:cNvPr>
          <p:cNvSpPr/>
          <p:nvPr/>
        </p:nvSpPr>
        <p:spPr>
          <a:xfrm>
            <a:off x="5905275" y="3091342"/>
            <a:ext cx="3475318" cy="13271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179330-27E1-A366-972F-E7BA7431729B}"/>
              </a:ext>
            </a:extLst>
          </p:cNvPr>
          <p:cNvCxnSpPr>
            <a:cxnSpLocks/>
          </p:cNvCxnSpPr>
          <p:nvPr/>
        </p:nvCxnSpPr>
        <p:spPr>
          <a:xfrm flipH="1" flipV="1">
            <a:off x="4181936" y="3374221"/>
            <a:ext cx="1695007" cy="4143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821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4AC078-5C8E-0CBE-EB94-02E1DAB43E6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743DD2-F8B2-9D0B-F670-4C98F7429D3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C0A58E-D38A-B1CA-A9A6-F1DA7389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about a program that does this: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8FEA45-9EE8-0E6A-8DBF-A0C997A5FA0F}"/>
              </a:ext>
            </a:extLst>
          </p:cNvPr>
          <p:cNvSpPr/>
          <p:nvPr/>
        </p:nvSpPr>
        <p:spPr>
          <a:xfrm>
            <a:off x="4796117" y="2442882"/>
            <a:ext cx="2599764" cy="197223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/>
              <a:t>?</a:t>
            </a:r>
          </a:p>
          <a:p>
            <a:pPr algn="ctr"/>
            <a:r>
              <a:rPr lang="en-GB" sz="3200"/>
              <a:t>A program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BABB747-1BDB-FBB7-C2CD-CEC76A63A3B9}"/>
              </a:ext>
            </a:extLst>
          </p:cNvPr>
          <p:cNvSpPr/>
          <p:nvPr/>
        </p:nvSpPr>
        <p:spPr>
          <a:xfrm>
            <a:off x="7599081" y="2868705"/>
            <a:ext cx="2671482" cy="11176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Prints the sum of all the numbers</a:t>
            </a:r>
          </a:p>
          <a:p>
            <a:pPr algn="ctr"/>
            <a:r>
              <a:rPr lang="en-GB">
                <a:solidFill>
                  <a:schemeClr val="tx1"/>
                </a:solidFill>
              </a:rPr>
              <a:t>(10 in this case)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862AF2-C023-086C-3E87-23012DED75A6}"/>
              </a:ext>
            </a:extLst>
          </p:cNvPr>
          <p:cNvSpPr/>
          <p:nvPr/>
        </p:nvSpPr>
        <p:spPr>
          <a:xfrm>
            <a:off x="4455458" y="3237006"/>
            <a:ext cx="681317" cy="3809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INPUT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526F42-A6D6-0125-0632-9CB253736D25}"/>
              </a:ext>
            </a:extLst>
          </p:cNvPr>
          <p:cNvSpPr/>
          <p:nvPr/>
        </p:nvSpPr>
        <p:spPr>
          <a:xfrm>
            <a:off x="7028331" y="3237006"/>
            <a:ext cx="681317" cy="38099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OUTPUT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FC9EF113-4170-ED98-CC12-E2856817B9FC}"/>
              </a:ext>
            </a:extLst>
          </p:cNvPr>
          <p:cNvSpPr/>
          <p:nvPr/>
        </p:nvSpPr>
        <p:spPr>
          <a:xfrm>
            <a:off x="1837732" y="2868705"/>
            <a:ext cx="2671482" cy="111760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A sequence of numbers in ascii</a:t>
            </a:r>
          </a:p>
          <a:p>
            <a:pPr algn="ctr"/>
            <a:r>
              <a:rPr lang="en-GB">
                <a:solidFill>
                  <a:schemeClr val="tx1"/>
                </a:solidFill>
              </a:rPr>
              <a:t>(1234)</a:t>
            </a:r>
          </a:p>
        </p:txBody>
      </p:sp>
    </p:spTree>
    <p:extLst>
      <p:ext uri="{BB962C8B-B14F-4D97-AF65-F5344CB8AC3E}">
        <p14:creationId xmlns:p14="http://schemas.microsoft.com/office/powerpoint/2010/main" val="38942064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A5CAED-EC57-9C01-7AB1-1DEEAB1882F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73D651-B4BA-9906-A2E6-E1F61AB9A95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801BB1C-50CA-E6F1-D351-71D6F0E9B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 the news:</a:t>
            </a:r>
          </a:p>
        </p:txBody>
      </p:sp>
      <p:pic>
        <p:nvPicPr>
          <p:cNvPr id="7" name="Picture 6" descr="A person holding a sign&#10;&#10;Description automatically generated">
            <a:extLst>
              <a:ext uri="{FF2B5EF4-FFF2-40B4-BE49-F238E27FC236}">
                <a16:creationId xmlns:a16="http://schemas.microsoft.com/office/drawing/2014/main" id="{560CA866-4803-3F44-FFB2-4AC8D4BD3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72" y="1035645"/>
            <a:ext cx="4145201" cy="49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72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7FF69-5EFF-46EB-167C-B6010525F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F0C3C1-A93D-31AC-F03C-28EF33B7E2B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D9498E-CBBF-B67A-862C-96C11A541A3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9BA711-C681-99F6-EB56-4C2A5CFA3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Heap Allocations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EA6A59E-0354-676B-238C-2CA9A37DBC0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67341" y="1082726"/>
            <a:ext cx="9227671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required memory size is not always known in advance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E.g., the number of characters in a string from a user.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We can </a:t>
            </a:r>
            <a:r>
              <a:rPr lang="en-GB" b="1" u="sng"/>
              <a:t>dynamically allocate</a:t>
            </a:r>
            <a:r>
              <a:rPr lang="en-GB" u="sng"/>
              <a:t> </a:t>
            </a:r>
            <a:r>
              <a:rPr lang="en-GB"/>
              <a:t>an arbitrary number of bytes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pointer = malloc( &lt;size in bytes&gt; 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Remember to </a:t>
            </a:r>
            <a:r>
              <a:rPr lang="en-GB" b="1" u="sng"/>
              <a:t>free your memory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free( pointer 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Is your program large and you’re not sure you free’d everything?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valgrind –leak-check=full &lt;executable&gt; &lt;arguments&gt;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CEC5506-9871-5E56-0695-2D84B0B14B9F}"/>
              </a:ext>
            </a:extLst>
          </p:cNvPr>
          <p:cNvSpPr/>
          <p:nvPr/>
        </p:nvSpPr>
        <p:spPr>
          <a:xfrm>
            <a:off x="6902824" y="4840942"/>
            <a:ext cx="2492188" cy="4303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or just lazy?</a:t>
            </a:r>
          </a:p>
        </p:txBody>
      </p:sp>
    </p:spTree>
    <p:extLst>
      <p:ext uri="{BB962C8B-B14F-4D97-AF65-F5344CB8AC3E}">
        <p14:creationId xmlns:p14="http://schemas.microsoft.com/office/powerpoint/2010/main" val="382745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BAF0-1A43-85CE-19E2-4879AC11F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2365B1-5B35-371E-BDFA-0C01333D085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E44691-5DE7-73CC-B41E-D7F4104AE6A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1DC32D-C7D1-2E5A-1974-638E548F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The standard process view – final! (?)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7FF950-D18F-6D44-06CD-B304775D4012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735DC-C6FC-E4A2-56C5-29EB7A390C1A}"/>
              </a:ext>
            </a:extLst>
          </p:cNvPr>
          <p:cNvSpPr/>
          <p:nvPr/>
        </p:nvSpPr>
        <p:spPr>
          <a:xfrm>
            <a:off x="4785899" y="1547016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BE7AC4-5FAC-1963-F692-8B1C62CB00F7}"/>
              </a:ext>
            </a:extLst>
          </p:cNvPr>
          <p:cNvSpPr txBox="1"/>
          <p:nvPr/>
        </p:nvSpPr>
        <p:spPr>
          <a:xfrm>
            <a:off x="3883448" y="1109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0xFFFFFFFF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BCAC0A-9EEB-70FF-4374-16FE4F53C7CB}"/>
              </a:ext>
            </a:extLst>
          </p:cNvPr>
          <p:cNvSpPr txBox="1"/>
          <p:nvPr/>
        </p:nvSpPr>
        <p:spPr>
          <a:xfrm>
            <a:off x="4224111" y="5901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9C5D3B-CF57-F81E-AFF7-B21CDEA64ECE}"/>
              </a:ext>
            </a:extLst>
          </p:cNvPr>
          <p:cNvSpPr/>
          <p:nvPr/>
        </p:nvSpPr>
        <p:spPr>
          <a:xfrm>
            <a:off x="4785898" y="1547016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EF1B14-0814-AB09-307A-BD31D27EC712}"/>
              </a:ext>
            </a:extLst>
          </p:cNvPr>
          <p:cNvSpPr/>
          <p:nvPr/>
        </p:nvSpPr>
        <p:spPr>
          <a:xfrm>
            <a:off x="4785896" y="1540049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STACK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8048F2-BDCC-5B46-22D2-15C1D0CF01AD}"/>
              </a:ext>
            </a:extLst>
          </p:cNvPr>
          <p:cNvSpPr/>
          <p:nvPr/>
        </p:nvSpPr>
        <p:spPr>
          <a:xfrm>
            <a:off x="4785896" y="3130758"/>
            <a:ext cx="1792941" cy="706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1680E4-D708-B4C4-7B2A-B3DFE78CDAA5}"/>
              </a:ext>
            </a:extLst>
          </p:cNvPr>
          <p:cNvSpPr/>
          <p:nvPr/>
        </p:nvSpPr>
        <p:spPr>
          <a:xfrm>
            <a:off x="4785896" y="3836894"/>
            <a:ext cx="1792941" cy="706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B7D7FCBE-6A78-8216-0558-9D1400A692F7}"/>
              </a:ext>
            </a:extLst>
          </p:cNvPr>
          <p:cNvSpPr/>
          <p:nvPr/>
        </p:nvSpPr>
        <p:spPr>
          <a:xfrm>
            <a:off x="6723524" y="1710990"/>
            <a:ext cx="4482357" cy="90842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Temporary data in each scope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DEDC9DB6-611B-BF4B-9F84-9554F090DF77}"/>
              </a:ext>
            </a:extLst>
          </p:cNvPr>
          <p:cNvSpPr/>
          <p:nvPr/>
        </p:nvSpPr>
        <p:spPr>
          <a:xfrm>
            <a:off x="6723524" y="2973489"/>
            <a:ext cx="4482357" cy="90842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Code (read-only)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39EDCE0C-A10D-0F9D-0E58-6B1743692406}"/>
              </a:ext>
            </a:extLst>
          </p:cNvPr>
          <p:cNvSpPr/>
          <p:nvPr/>
        </p:nvSpPr>
        <p:spPr>
          <a:xfrm>
            <a:off x="6723524" y="3735750"/>
            <a:ext cx="4482357" cy="90842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Data (static + heap allocations)</a:t>
            </a:r>
          </a:p>
        </p:txBody>
      </p:sp>
    </p:spTree>
    <p:extLst>
      <p:ext uri="{BB962C8B-B14F-4D97-AF65-F5344CB8AC3E}">
        <p14:creationId xmlns:p14="http://schemas.microsoft.com/office/powerpoint/2010/main" val="27638482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DB3A339-50F4-BD81-762F-D8E3634445E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A29CC9-38C8-93BA-5D53-87D49567D17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D63CA05-7F8B-6064-A45A-80030C04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Do you HAVE to have malloc() and free()?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CDAEC2-5906-DD18-8BB5-C78179C65CE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940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Fixed Partitioning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1" y="751325"/>
            <a:ext cx="4906819" cy="586422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Divide memory into static partitions </a:t>
            </a:r>
            <a:br>
              <a:rPr lang="en-US" sz="2000" dirty="0"/>
            </a:br>
            <a:r>
              <a:rPr lang="en-US" sz="2000" dirty="0"/>
              <a:t>at system initialization time </a:t>
            </a:r>
            <a:br>
              <a:rPr lang="en-US" sz="2000" dirty="0"/>
            </a:br>
            <a:r>
              <a:rPr lang="en-US" sz="2000" dirty="0"/>
              <a:t>(boot or earlier)</a:t>
            </a:r>
          </a:p>
          <a:p>
            <a:pPr lvl="1"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000" dirty="0"/>
              <a:t>Advantages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easy to implement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can support swapping of processes</a:t>
            </a:r>
            <a:br>
              <a:rPr lang="en-US" sz="1600" dirty="0"/>
            </a:b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folHlink"/>
                </a:solidFill>
              </a:rPr>
              <a:t>Equal-size partitions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large programs cannot be executed</a:t>
            </a:r>
            <a:br>
              <a:rPr lang="en-US" sz="1400" dirty="0"/>
            </a:br>
            <a:r>
              <a:rPr lang="en-US" sz="1200" dirty="0"/>
              <a:t>(unless parts of a program are loaded from disk)</a:t>
            </a:r>
            <a:br>
              <a:rPr lang="en-US" sz="1200" dirty="0"/>
            </a:b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small programs don't use the entire partition</a:t>
            </a:r>
            <a:br>
              <a:rPr lang="en-US" sz="1400" dirty="0"/>
            </a:br>
            <a:r>
              <a:rPr lang="en-US" sz="1200" dirty="0"/>
              <a:t>(problem called “internal fragmentation”)</a:t>
            </a:r>
            <a:br>
              <a:rPr lang="en-US" sz="1400" dirty="0"/>
            </a:b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000" dirty="0">
                <a:solidFill>
                  <a:schemeClr val="hlink"/>
                </a:solidFill>
              </a:rPr>
              <a:t>Unequal-size partitions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large programs can be loaded at once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less internal fragmentation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require assignment of jobs to partitions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one queue or one queue per partition</a:t>
            </a:r>
            <a:br>
              <a:rPr lang="en-US" sz="1400" dirty="0"/>
            </a:br>
            <a:endParaRPr lang="en-US" sz="14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…but, what if only small or large processes?</a:t>
            </a:r>
          </a:p>
        </p:txBody>
      </p:sp>
      <p:grpSp>
        <p:nvGrpSpPr>
          <p:cNvPr id="1176580" name="Group 4"/>
          <p:cNvGrpSpPr>
            <a:grpSpLocks/>
          </p:cNvGrpSpPr>
          <p:nvPr/>
        </p:nvGrpSpPr>
        <p:grpSpPr bwMode="auto">
          <a:xfrm>
            <a:off x="6726238" y="1268413"/>
            <a:ext cx="1477963" cy="3924300"/>
            <a:chOff x="521" y="618"/>
            <a:chExt cx="1180" cy="2903"/>
          </a:xfrm>
        </p:grpSpPr>
        <p:sp>
          <p:nvSpPr>
            <p:cNvPr id="1176581" name="Rectangle 5"/>
            <p:cNvSpPr>
              <a:spLocks noChangeArrowheads="1"/>
            </p:cNvSpPr>
            <p:nvPr/>
          </p:nvSpPr>
          <p:spPr bwMode="auto">
            <a:xfrm>
              <a:off x="521" y="61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Operating system</a:t>
              </a:r>
            </a:p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2" name="Rectangle 6"/>
            <p:cNvSpPr>
              <a:spLocks noChangeArrowheads="1"/>
            </p:cNvSpPr>
            <p:nvPr/>
          </p:nvSpPr>
          <p:spPr bwMode="auto">
            <a:xfrm>
              <a:off x="521" y="981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3" name="Rectangle 7"/>
            <p:cNvSpPr>
              <a:spLocks noChangeArrowheads="1"/>
            </p:cNvSpPr>
            <p:nvPr/>
          </p:nvSpPr>
          <p:spPr bwMode="auto">
            <a:xfrm>
              <a:off x="521" y="1344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4" name="Rectangle 8"/>
            <p:cNvSpPr>
              <a:spLocks noChangeArrowheads="1"/>
            </p:cNvSpPr>
            <p:nvPr/>
          </p:nvSpPr>
          <p:spPr bwMode="auto">
            <a:xfrm>
              <a:off x="521" y="1706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5" name="Rectangle 9"/>
            <p:cNvSpPr>
              <a:spLocks noChangeArrowheads="1"/>
            </p:cNvSpPr>
            <p:nvPr/>
          </p:nvSpPr>
          <p:spPr bwMode="auto">
            <a:xfrm>
              <a:off x="521" y="2069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6" name="Rectangle 10"/>
            <p:cNvSpPr>
              <a:spLocks noChangeArrowheads="1"/>
            </p:cNvSpPr>
            <p:nvPr/>
          </p:nvSpPr>
          <p:spPr bwMode="auto">
            <a:xfrm>
              <a:off x="521" y="2432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7" name="Rectangle 11"/>
            <p:cNvSpPr>
              <a:spLocks noChangeArrowheads="1"/>
            </p:cNvSpPr>
            <p:nvPr/>
          </p:nvSpPr>
          <p:spPr bwMode="auto">
            <a:xfrm>
              <a:off x="521" y="2795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88" name="Rectangle 12"/>
            <p:cNvSpPr>
              <a:spLocks noChangeArrowheads="1"/>
            </p:cNvSpPr>
            <p:nvPr/>
          </p:nvSpPr>
          <p:spPr bwMode="auto">
            <a:xfrm>
              <a:off x="521" y="315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3333CC"/>
                  </a:solidFill>
                  <a:latin typeface="Helvetica" pitchFamily="34" charset="0"/>
                </a:rPr>
                <a:t>8MB</a:t>
              </a:r>
            </a:p>
          </p:txBody>
        </p:sp>
      </p:grpSp>
      <p:grpSp>
        <p:nvGrpSpPr>
          <p:cNvPr id="1176589" name="Group 13"/>
          <p:cNvGrpSpPr>
            <a:grpSpLocks/>
          </p:cNvGrpSpPr>
          <p:nvPr/>
        </p:nvGrpSpPr>
        <p:grpSpPr bwMode="auto">
          <a:xfrm>
            <a:off x="9118602" y="1268413"/>
            <a:ext cx="1477963" cy="3924300"/>
            <a:chOff x="3334" y="618"/>
            <a:chExt cx="1180" cy="2903"/>
          </a:xfrm>
        </p:grpSpPr>
        <p:sp>
          <p:nvSpPr>
            <p:cNvPr id="1176590" name="Rectangle 14"/>
            <p:cNvSpPr>
              <a:spLocks noChangeArrowheads="1"/>
            </p:cNvSpPr>
            <p:nvPr/>
          </p:nvSpPr>
          <p:spPr bwMode="auto">
            <a:xfrm>
              <a:off x="3334" y="61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Operating system</a:t>
              </a:r>
            </a:p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1" name="Rectangle 15"/>
            <p:cNvSpPr>
              <a:spLocks noChangeArrowheads="1"/>
            </p:cNvSpPr>
            <p:nvPr/>
          </p:nvSpPr>
          <p:spPr bwMode="auto">
            <a:xfrm>
              <a:off x="3334" y="1525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2" name="Rectangle 16"/>
            <p:cNvSpPr>
              <a:spLocks noChangeArrowheads="1"/>
            </p:cNvSpPr>
            <p:nvPr/>
          </p:nvSpPr>
          <p:spPr bwMode="auto">
            <a:xfrm>
              <a:off x="3334" y="1888"/>
              <a:ext cx="1180" cy="363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8MB</a:t>
              </a:r>
            </a:p>
          </p:txBody>
        </p:sp>
        <p:sp>
          <p:nvSpPr>
            <p:cNvPr id="1176593" name="Rectangle 17"/>
            <p:cNvSpPr>
              <a:spLocks noChangeArrowheads="1"/>
            </p:cNvSpPr>
            <p:nvPr/>
          </p:nvSpPr>
          <p:spPr bwMode="auto">
            <a:xfrm>
              <a:off x="3334" y="981"/>
              <a:ext cx="1180" cy="90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2MB</a:t>
              </a:r>
            </a:p>
          </p:txBody>
        </p:sp>
        <p:sp>
          <p:nvSpPr>
            <p:cNvPr id="1176594" name="Rectangle 18"/>
            <p:cNvSpPr>
              <a:spLocks noChangeArrowheads="1"/>
            </p:cNvSpPr>
            <p:nvPr/>
          </p:nvSpPr>
          <p:spPr bwMode="auto">
            <a:xfrm>
              <a:off x="3334" y="1071"/>
              <a:ext cx="1180" cy="181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4MB</a:t>
              </a:r>
            </a:p>
          </p:txBody>
        </p:sp>
        <p:sp>
          <p:nvSpPr>
            <p:cNvPr id="1176595" name="Rectangle 19"/>
            <p:cNvSpPr>
              <a:spLocks noChangeArrowheads="1"/>
            </p:cNvSpPr>
            <p:nvPr/>
          </p:nvSpPr>
          <p:spPr bwMode="auto">
            <a:xfrm>
              <a:off x="3334" y="1253"/>
              <a:ext cx="1180" cy="272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6MB</a:t>
              </a:r>
            </a:p>
          </p:txBody>
        </p:sp>
        <p:sp>
          <p:nvSpPr>
            <p:cNvPr id="1176596" name="Rectangle 20"/>
            <p:cNvSpPr>
              <a:spLocks noChangeArrowheads="1"/>
            </p:cNvSpPr>
            <p:nvPr/>
          </p:nvSpPr>
          <p:spPr bwMode="auto">
            <a:xfrm>
              <a:off x="3334" y="2251"/>
              <a:ext cx="1180" cy="545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12MB</a:t>
              </a:r>
            </a:p>
          </p:txBody>
        </p:sp>
        <p:sp>
          <p:nvSpPr>
            <p:cNvPr id="1176597" name="Rectangle 21"/>
            <p:cNvSpPr>
              <a:spLocks noChangeArrowheads="1"/>
            </p:cNvSpPr>
            <p:nvPr/>
          </p:nvSpPr>
          <p:spPr bwMode="auto">
            <a:xfrm>
              <a:off x="3334" y="2795"/>
              <a:ext cx="1180" cy="726"/>
            </a:xfrm>
            <a:prstGeom prst="rect">
              <a:avLst/>
            </a:prstGeom>
            <a:noFill/>
            <a:ln w="12700" algn="ctr">
              <a:solidFill>
                <a:schemeClr val="hlink"/>
              </a:solidFill>
              <a:miter lim="800000"/>
              <a:headEnd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457200" indent="-45720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FF0000"/>
                  </a:solidFill>
                  <a:latin typeface="Helvetica" pitchFamily="34" charset="0"/>
                </a:rPr>
                <a:t>16MB</a:t>
              </a:r>
            </a:p>
          </p:txBody>
        </p:sp>
      </p:grpSp>
      <p:sp>
        <p:nvSpPr>
          <p:cNvPr id="1176598" name="Text Box 22"/>
          <p:cNvSpPr txBox="1">
            <a:spLocks noChangeArrowheads="1"/>
          </p:cNvSpPr>
          <p:nvPr/>
        </p:nvSpPr>
        <p:spPr bwMode="auto">
          <a:xfrm>
            <a:off x="6635751" y="981076"/>
            <a:ext cx="113336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Tahoma" pitchFamily="34" charset="0"/>
              </a:rPr>
              <a:t>Equal sized:</a:t>
            </a:r>
          </a:p>
        </p:txBody>
      </p:sp>
      <p:sp>
        <p:nvSpPr>
          <p:cNvPr id="1176599" name="Text Box 23"/>
          <p:cNvSpPr txBox="1">
            <a:spLocks noChangeArrowheads="1"/>
          </p:cNvSpPr>
          <p:nvPr/>
        </p:nvSpPr>
        <p:spPr bwMode="auto">
          <a:xfrm>
            <a:off x="8999539" y="981076"/>
            <a:ext cx="13449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Tahoma" pitchFamily="34" charset="0"/>
              </a:rPr>
              <a:t>Unequal sized:</a:t>
            </a:r>
          </a:p>
        </p:txBody>
      </p:sp>
      <p:grpSp>
        <p:nvGrpSpPr>
          <p:cNvPr id="1176600" name="Group 24"/>
          <p:cNvGrpSpPr>
            <a:grpSpLocks/>
          </p:cNvGrpSpPr>
          <p:nvPr/>
        </p:nvGrpSpPr>
        <p:grpSpPr bwMode="auto">
          <a:xfrm>
            <a:off x="8399463" y="4652964"/>
            <a:ext cx="684212" cy="142875"/>
            <a:chOff x="4286" y="2931"/>
            <a:chExt cx="431" cy="90"/>
          </a:xfrm>
        </p:grpSpPr>
        <p:sp>
          <p:nvSpPr>
            <p:cNvPr id="1176601" name="Freeform 2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02" name="Freeform 2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03" name="Freeform 2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04" name="Line 2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1176605" name="Group 29"/>
          <p:cNvGrpSpPr>
            <a:grpSpLocks/>
          </p:cNvGrpSpPr>
          <p:nvPr/>
        </p:nvGrpSpPr>
        <p:grpSpPr bwMode="auto">
          <a:xfrm>
            <a:off x="8399463" y="3752852"/>
            <a:ext cx="684212" cy="142875"/>
            <a:chOff x="4286" y="2931"/>
            <a:chExt cx="431" cy="90"/>
          </a:xfrm>
        </p:grpSpPr>
        <p:sp>
          <p:nvSpPr>
            <p:cNvPr id="1176606" name="Freeform 3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07" name="Freeform 3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08" name="Freeform 3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09" name="Line 3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1176610" name="Group 34"/>
          <p:cNvGrpSpPr>
            <a:grpSpLocks/>
          </p:cNvGrpSpPr>
          <p:nvPr/>
        </p:nvGrpSpPr>
        <p:grpSpPr bwMode="auto">
          <a:xfrm>
            <a:off x="8399463" y="3176589"/>
            <a:ext cx="684212" cy="142875"/>
            <a:chOff x="4286" y="2931"/>
            <a:chExt cx="431" cy="90"/>
          </a:xfrm>
        </p:grpSpPr>
        <p:sp>
          <p:nvSpPr>
            <p:cNvPr id="1176611" name="Freeform 3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12" name="Freeform 3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13" name="Freeform 3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14" name="Line 3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1176615" name="Group 39"/>
          <p:cNvGrpSpPr>
            <a:grpSpLocks/>
          </p:cNvGrpSpPr>
          <p:nvPr/>
        </p:nvGrpSpPr>
        <p:grpSpPr bwMode="auto">
          <a:xfrm>
            <a:off x="8399463" y="2673351"/>
            <a:ext cx="684212" cy="142875"/>
            <a:chOff x="4286" y="2931"/>
            <a:chExt cx="431" cy="90"/>
          </a:xfrm>
        </p:grpSpPr>
        <p:sp>
          <p:nvSpPr>
            <p:cNvPr id="1176616" name="Freeform 4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17" name="Freeform 4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18" name="Freeform 4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19" name="Line 4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1176620" name="Group 44"/>
          <p:cNvGrpSpPr>
            <a:grpSpLocks/>
          </p:cNvGrpSpPr>
          <p:nvPr/>
        </p:nvGrpSpPr>
        <p:grpSpPr bwMode="auto">
          <a:xfrm>
            <a:off x="8399463" y="2206626"/>
            <a:ext cx="684212" cy="142875"/>
            <a:chOff x="4286" y="2931"/>
            <a:chExt cx="431" cy="90"/>
          </a:xfrm>
        </p:grpSpPr>
        <p:sp>
          <p:nvSpPr>
            <p:cNvPr id="1176621" name="Freeform 4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22" name="Freeform 4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23" name="Freeform 4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24" name="Line 4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1176625" name="Group 49"/>
          <p:cNvGrpSpPr>
            <a:grpSpLocks/>
          </p:cNvGrpSpPr>
          <p:nvPr/>
        </p:nvGrpSpPr>
        <p:grpSpPr bwMode="auto">
          <a:xfrm>
            <a:off x="8399463" y="1916114"/>
            <a:ext cx="684212" cy="142875"/>
            <a:chOff x="4286" y="2931"/>
            <a:chExt cx="431" cy="90"/>
          </a:xfrm>
        </p:grpSpPr>
        <p:sp>
          <p:nvSpPr>
            <p:cNvPr id="1176626" name="Freeform 50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27" name="Freeform 51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28" name="Freeform 52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29" name="Line 53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1176630" name="Group 54"/>
          <p:cNvGrpSpPr>
            <a:grpSpLocks/>
          </p:cNvGrpSpPr>
          <p:nvPr/>
        </p:nvGrpSpPr>
        <p:grpSpPr bwMode="auto">
          <a:xfrm>
            <a:off x="8399463" y="1736726"/>
            <a:ext cx="684212" cy="142875"/>
            <a:chOff x="4286" y="2931"/>
            <a:chExt cx="431" cy="90"/>
          </a:xfrm>
        </p:grpSpPr>
        <p:sp>
          <p:nvSpPr>
            <p:cNvPr id="1176631" name="Freeform 55"/>
            <p:cNvSpPr>
              <a:spLocks/>
            </p:cNvSpPr>
            <p:nvPr/>
          </p:nvSpPr>
          <p:spPr bwMode="auto">
            <a:xfrm>
              <a:off x="4286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32" name="Freeform 56"/>
            <p:cNvSpPr>
              <a:spLocks/>
            </p:cNvSpPr>
            <p:nvPr/>
          </p:nvSpPr>
          <p:spPr bwMode="auto">
            <a:xfrm>
              <a:off x="4380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33" name="Freeform 57"/>
            <p:cNvSpPr>
              <a:spLocks/>
            </p:cNvSpPr>
            <p:nvPr/>
          </p:nvSpPr>
          <p:spPr bwMode="auto">
            <a:xfrm>
              <a:off x="4467" y="2931"/>
              <a:ext cx="94" cy="90"/>
            </a:xfrm>
            <a:custGeom>
              <a:avLst/>
              <a:gdLst>
                <a:gd name="T0" fmla="*/ 3 w 189"/>
                <a:gd name="T1" fmla="*/ 118 h 118"/>
                <a:gd name="T2" fmla="*/ 189 w 189"/>
                <a:gd name="T3" fmla="*/ 118 h 118"/>
                <a:gd name="T4" fmla="*/ 187 w 189"/>
                <a:gd name="T5" fmla="*/ 0 h 118"/>
                <a:gd name="T6" fmla="*/ 0 w 189"/>
                <a:gd name="T7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18">
                  <a:moveTo>
                    <a:pt x="3" y="118"/>
                  </a:moveTo>
                  <a:lnTo>
                    <a:pt x="189" y="118"/>
                  </a:lnTo>
                  <a:lnTo>
                    <a:pt x="187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176634" name="Line 58"/>
            <p:cNvSpPr>
              <a:spLocks noChangeShapeType="1"/>
            </p:cNvSpPr>
            <p:nvPr/>
          </p:nvSpPr>
          <p:spPr bwMode="auto">
            <a:xfrm>
              <a:off x="4558" y="2976"/>
              <a:ext cx="159" cy="0"/>
            </a:xfrm>
            <a:prstGeom prst="line">
              <a:avLst/>
            </a:prstGeom>
            <a:noFill/>
            <a:ln w="12700">
              <a:solidFill>
                <a:schemeClr val="hlink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sp>
        <p:nvSpPr>
          <p:cNvPr id="1176635" name="Freeform 59"/>
          <p:cNvSpPr>
            <a:spLocks/>
          </p:cNvSpPr>
          <p:nvPr/>
        </p:nvSpPr>
        <p:spPr bwMode="auto">
          <a:xfrm>
            <a:off x="5983290" y="3430590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36" name="Freeform 60"/>
          <p:cNvSpPr>
            <a:spLocks/>
          </p:cNvSpPr>
          <p:nvPr/>
        </p:nvSpPr>
        <p:spPr bwMode="auto">
          <a:xfrm>
            <a:off x="6132515" y="3430590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37" name="Freeform 61"/>
          <p:cNvSpPr>
            <a:spLocks/>
          </p:cNvSpPr>
          <p:nvPr/>
        </p:nvSpPr>
        <p:spPr bwMode="auto">
          <a:xfrm>
            <a:off x="6270627" y="3430590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fol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38" name="Line 62"/>
          <p:cNvSpPr>
            <a:spLocks noChangeShapeType="1"/>
          </p:cNvSpPr>
          <p:nvPr/>
        </p:nvSpPr>
        <p:spPr bwMode="auto">
          <a:xfrm>
            <a:off x="6419852" y="3502025"/>
            <a:ext cx="252413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39" name="Line 63"/>
          <p:cNvSpPr>
            <a:spLocks noChangeShapeType="1"/>
          </p:cNvSpPr>
          <p:nvPr/>
        </p:nvSpPr>
        <p:spPr bwMode="auto">
          <a:xfrm flipV="1">
            <a:off x="6419852" y="2997200"/>
            <a:ext cx="252413" cy="5032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0" name="Line 64"/>
          <p:cNvSpPr>
            <a:spLocks noChangeShapeType="1"/>
          </p:cNvSpPr>
          <p:nvPr/>
        </p:nvSpPr>
        <p:spPr bwMode="auto">
          <a:xfrm flipV="1">
            <a:off x="6419852" y="2528888"/>
            <a:ext cx="252413" cy="97155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1" name="Line 65"/>
          <p:cNvSpPr>
            <a:spLocks noChangeShapeType="1"/>
          </p:cNvSpPr>
          <p:nvPr/>
        </p:nvSpPr>
        <p:spPr bwMode="auto">
          <a:xfrm flipV="1">
            <a:off x="6419852" y="1989139"/>
            <a:ext cx="252413" cy="15113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2" name="Line 66"/>
          <p:cNvSpPr>
            <a:spLocks noChangeShapeType="1"/>
          </p:cNvSpPr>
          <p:nvPr/>
        </p:nvSpPr>
        <p:spPr bwMode="auto">
          <a:xfrm>
            <a:off x="6419852" y="3500438"/>
            <a:ext cx="252413" cy="46831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3" name="Line 67"/>
          <p:cNvSpPr>
            <a:spLocks noChangeShapeType="1"/>
          </p:cNvSpPr>
          <p:nvPr/>
        </p:nvSpPr>
        <p:spPr bwMode="auto">
          <a:xfrm>
            <a:off x="6419852" y="3500439"/>
            <a:ext cx="252413" cy="9731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4" name="Line 68"/>
          <p:cNvSpPr>
            <a:spLocks noChangeShapeType="1"/>
          </p:cNvSpPr>
          <p:nvPr/>
        </p:nvSpPr>
        <p:spPr bwMode="auto">
          <a:xfrm>
            <a:off x="6419852" y="3500439"/>
            <a:ext cx="252413" cy="14763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5" name="Freeform 69"/>
          <p:cNvSpPr>
            <a:spLocks/>
          </p:cNvSpPr>
          <p:nvPr/>
        </p:nvSpPr>
        <p:spPr bwMode="auto">
          <a:xfrm>
            <a:off x="8394702" y="3178176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6" name="Freeform 70"/>
          <p:cNvSpPr>
            <a:spLocks/>
          </p:cNvSpPr>
          <p:nvPr/>
        </p:nvSpPr>
        <p:spPr bwMode="auto">
          <a:xfrm>
            <a:off x="8543927" y="3178176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7" name="Freeform 71"/>
          <p:cNvSpPr>
            <a:spLocks/>
          </p:cNvSpPr>
          <p:nvPr/>
        </p:nvSpPr>
        <p:spPr bwMode="auto">
          <a:xfrm>
            <a:off x="8682040" y="3178176"/>
            <a:ext cx="149225" cy="142875"/>
          </a:xfrm>
          <a:custGeom>
            <a:avLst/>
            <a:gdLst>
              <a:gd name="T0" fmla="*/ 3 w 189"/>
              <a:gd name="T1" fmla="*/ 118 h 118"/>
              <a:gd name="T2" fmla="*/ 189 w 189"/>
              <a:gd name="T3" fmla="*/ 118 h 118"/>
              <a:gd name="T4" fmla="*/ 187 w 189"/>
              <a:gd name="T5" fmla="*/ 0 h 118"/>
              <a:gd name="T6" fmla="*/ 0 w 189"/>
              <a:gd name="T7" fmla="*/ 0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9" h="118">
                <a:moveTo>
                  <a:pt x="3" y="118"/>
                </a:moveTo>
                <a:lnTo>
                  <a:pt x="189" y="118"/>
                </a:lnTo>
                <a:lnTo>
                  <a:pt x="187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hlink"/>
            </a:solidFill>
            <a:prstDash val="solid"/>
            <a:round/>
            <a:headEnd type="none" w="med" len="med"/>
            <a:tailEnd type="none" w="lg" len="lg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8" name="Line 72"/>
          <p:cNvSpPr>
            <a:spLocks noChangeShapeType="1"/>
          </p:cNvSpPr>
          <p:nvPr/>
        </p:nvSpPr>
        <p:spPr bwMode="auto">
          <a:xfrm>
            <a:off x="8831263" y="3249613"/>
            <a:ext cx="252412" cy="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49" name="Line 73"/>
          <p:cNvSpPr>
            <a:spLocks noChangeShapeType="1"/>
          </p:cNvSpPr>
          <p:nvPr/>
        </p:nvSpPr>
        <p:spPr bwMode="auto">
          <a:xfrm flipV="1">
            <a:off x="8831263" y="2744790"/>
            <a:ext cx="252412" cy="503237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50" name="Line 74"/>
          <p:cNvSpPr>
            <a:spLocks noChangeShapeType="1"/>
          </p:cNvSpPr>
          <p:nvPr/>
        </p:nvSpPr>
        <p:spPr bwMode="auto">
          <a:xfrm flipV="1">
            <a:off x="8831263" y="2276475"/>
            <a:ext cx="252412" cy="971550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51" name="Line 75"/>
          <p:cNvSpPr>
            <a:spLocks noChangeShapeType="1"/>
          </p:cNvSpPr>
          <p:nvPr/>
        </p:nvSpPr>
        <p:spPr bwMode="auto">
          <a:xfrm flipV="1">
            <a:off x="8831263" y="1808163"/>
            <a:ext cx="252412" cy="1439862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52" name="Line 76"/>
          <p:cNvSpPr>
            <a:spLocks noChangeShapeType="1"/>
          </p:cNvSpPr>
          <p:nvPr/>
        </p:nvSpPr>
        <p:spPr bwMode="auto">
          <a:xfrm>
            <a:off x="8831263" y="3248027"/>
            <a:ext cx="252412" cy="576263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53" name="Line 77"/>
          <p:cNvSpPr>
            <a:spLocks noChangeShapeType="1"/>
          </p:cNvSpPr>
          <p:nvPr/>
        </p:nvSpPr>
        <p:spPr bwMode="auto">
          <a:xfrm flipV="1">
            <a:off x="8831263" y="2024064"/>
            <a:ext cx="252412" cy="1223962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76654" name="Line 78"/>
          <p:cNvSpPr>
            <a:spLocks noChangeShapeType="1"/>
          </p:cNvSpPr>
          <p:nvPr/>
        </p:nvSpPr>
        <p:spPr bwMode="auto">
          <a:xfrm>
            <a:off x="8831263" y="3248027"/>
            <a:ext cx="252412" cy="1476375"/>
          </a:xfrm>
          <a:prstGeom prst="line">
            <a:avLst/>
          </a:prstGeom>
          <a:noFill/>
          <a:ln w="12700">
            <a:solidFill>
              <a:schemeClr val="hlink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C25FA-7DD6-6267-ECCF-7A08CF289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5D3A031-B201-34DA-A0C0-4CE5A59504D9}"/>
              </a:ext>
            </a:extLst>
          </p:cNvPr>
          <p:cNvSpPr/>
          <p:nvPr/>
        </p:nvSpPr>
        <p:spPr>
          <a:xfrm>
            <a:off x="6502400" y="3358776"/>
            <a:ext cx="4464424" cy="200809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D4E31A-2A11-A226-1796-03034E6EF67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3C2AED-19B2-2A8B-71BC-80B703D529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C7D966-4073-D64C-11A5-B05F3DE0B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Fixed (Static) Partitioning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7CCB39-2940-971A-349F-C1E85602859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084521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Very commonplace in µcs today!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Example tasks: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UART / Command line interface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GPIO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I2C communication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Sensor readings</a:t>
            </a:r>
          </a:p>
          <a:p>
            <a:pPr marL="1360519" lvl="2" indent="-342900">
              <a:buFont typeface="Arial" panose="020B0604020202020204" pitchFamily="34" charset="0"/>
              <a:buChar char="•"/>
            </a:pPr>
            <a:r>
              <a:rPr lang="en-GB"/>
              <a:t>Gyro, GPS, Magnetometer.. 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No heap! No malloc(..)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All data allocated compile-time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No Operating System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Thin C libary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Thin drivers (UART, Interrupts, I2C)</a:t>
            </a:r>
          </a:p>
        </p:txBody>
      </p:sp>
      <p:pic>
        <p:nvPicPr>
          <p:cNvPr id="7" name="Picture 6" descr="A close-up of several black electronic components&#10;&#10;Description automatically generated">
            <a:extLst>
              <a:ext uri="{FF2B5EF4-FFF2-40B4-BE49-F238E27FC236}">
                <a16:creationId xmlns:a16="http://schemas.microsoft.com/office/drawing/2014/main" id="{149088B7-9B06-26F9-7D5F-51988306A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4195" y="874811"/>
            <a:ext cx="1837704" cy="16883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956A35F-5078-471C-1DEF-ABA02E4ACC67}"/>
              </a:ext>
            </a:extLst>
          </p:cNvPr>
          <p:cNvSpPr txBox="1"/>
          <p:nvPr/>
        </p:nvSpPr>
        <p:spPr>
          <a:xfrm>
            <a:off x="6901726" y="2563202"/>
            <a:ext cx="356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AT Mega microcontollers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02D096-BED4-A75A-F4D3-D4E40821AD56}"/>
              </a:ext>
            </a:extLst>
          </p:cNvPr>
          <p:cNvSpPr/>
          <p:nvPr/>
        </p:nvSpPr>
        <p:spPr>
          <a:xfrm>
            <a:off x="8004824" y="4746235"/>
            <a:ext cx="638622" cy="5082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UART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E9E152-A833-079B-DE85-3191866D581D}"/>
              </a:ext>
            </a:extLst>
          </p:cNvPr>
          <p:cNvSpPr/>
          <p:nvPr/>
        </p:nvSpPr>
        <p:spPr>
          <a:xfrm>
            <a:off x="7278861" y="4746235"/>
            <a:ext cx="591662" cy="5082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I2C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A51CEF-33C6-C0F3-39A8-DD5B09AA89C8}"/>
              </a:ext>
            </a:extLst>
          </p:cNvPr>
          <p:cNvSpPr/>
          <p:nvPr/>
        </p:nvSpPr>
        <p:spPr>
          <a:xfrm>
            <a:off x="8781765" y="4746234"/>
            <a:ext cx="638622" cy="5082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I2C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A5B573-169B-E303-6DCD-BAD50743766A}"/>
              </a:ext>
            </a:extLst>
          </p:cNvPr>
          <p:cNvSpPr/>
          <p:nvPr/>
        </p:nvSpPr>
        <p:spPr>
          <a:xfrm>
            <a:off x="6593857" y="3510218"/>
            <a:ext cx="993277" cy="62052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UART</a:t>
            </a:r>
          </a:p>
          <a:p>
            <a:pPr algn="ctr"/>
            <a:r>
              <a:rPr lang="en-GB"/>
              <a:t>CLI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BEB219E-339E-92E3-E44B-88B14588CC24}"/>
              </a:ext>
            </a:extLst>
          </p:cNvPr>
          <p:cNvSpPr/>
          <p:nvPr/>
        </p:nvSpPr>
        <p:spPr>
          <a:xfrm>
            <a:off x="7665863" y="3510218"/>
            <a:ext cx="993277" cy="62052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GPIO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525CDE-16C4-DB69-3275-D4A7A2DA9DAD}"/>
              </a:ext>
            </a:extLst>
          </p:cNvPr>
          <p:cNvSpPr/>
          <p:nvPr/>
        </p:nvSpPr>
        <p:spPr>
          <a:xfrm>
            <a:off x="8737869" y="3510218"/>
            <a:ext cx="993277" cy="62052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I2C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266A69-4414-084A-AC05-C66C8D956494}"/>
              </a:ext>
            </a:extLst>
          </p:cNvPr>
          <p:cNvSpPr/>
          <p:nvPr/>
        </p:nvSpPr>
        <p:spPr>
          <a:xfrm>
            <a:off x="9831295" y="3510218"/>
            <a:ext cx="993277" cy="62052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Sensor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9CFA1E-8D69-CB16-88AF-675FF3A37AF5}"/>
              </a:ext>
            </a:extLst>
          </p:cNvPr>
          <p:cNvSpPr/>
          <p:nvPr/>
        </p:nvSpPr>
        <p:spPr>
          <a:xfrm>
            <a:off x="6593856" y="4230382"/>
            <a:ext cx="4230716" cy="2826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Support Libraries (C/C++) and Drivers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31A85E7-F064-0BBC-8BA7-5CE22CDD4E8C}"/>
              </a:ext>
            </a:extLst>
          </p:cNvPr>
          <p:cNvSpPr/>
          <p:nvPr/>
        </p:nvSpPr>
        <p:spPr>
          <a:xfrm>
            <a:off x="9554983" y="4748238"/>
            <a:ext cx="638622" cy="50821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GPIO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6CC342-E8CE-74FF-417A-231B5B20829C}"/>
              </a:ext>
            </a:extLst>
          </p:cNvPr>
          <p:cNvSpPr/>
          <p:nvPr/>
        </p:nvSpPr>
        <p:spPr>
          <a:xfrm>
            <a:off x="8375252" y="5857902"/>
            <a:ext cx="693270" cy="5082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GPS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99E47EE-0135-A604-8C2D-FE49BA66FB78}"/>
              </a:ext>
            </a:extLst>
          </p:cNvPr>
          <p:cNvSpPr/>
          <p:nvPr/>
        </p:nvSpPr>
        <p:spPr>
          <a:xfrm>
            <a:off x="9197017" y="5857902"/>
            <a:ext cx="924168" cy="50821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Magnetometer</a:t>
            </a: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C205C975-4951-CF6F-1DD2-AAD0E0A19904}"/>
              </a:ext>
            </a:extLst>
          </p:cNvPr>
          <p:cNvCxnSpPr>
            <a:stCxn id="12" idx="2"/>
            <a:endCxn id="20" idx="0"/>
          </p:cNvCxnSpPr>
          <p:nvPr/>
        </p:nvCxnSpPr>
        <p:spPr>
          <a:xfrm rot="16200000" flipH="1">
            <a:off x="9078362" y="5277162"/>
            <a:ext cx="603453" cy="558025"/>
          </a:xfrm>
          <a:prstGeom prst="bentConnector3">
            <a:avLst/>
          </a:prstGeom>
          <a:ln>
            <a:solidFill>
              <a:srgbClr val="01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11D8F54E-8CD6-0980-B696-D43C80A89C09}"/>
              </a:ext>
            </a:extLst>
          </p:cNvPr>
          <p:cNvCxnSpPr>
            <a:stCxn id="12" idx="2"/>
            <a:endCxn id="19" idx="0"/>
          </p:cNvCxnSpPr>
          <p:nvPr/>
        </p:nvCxnSpPr>
        <p:spPr>
          <a:xfrm rot="5400000">
            <a:off x="8609756" y="5366581"/>
            <a:ext cx="603453" cy="379189"/>
          </a:xfrm>
          <a:prstGeom prst="bentConnector3">
            <a:avLst/>
          </a:prstGeom>
          <a:ln>
            <a:solidFill>
              <a:srgbClr val="01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row: Left 25">
            <a:extLst>
              <a:ext uri="{FF2B5EF4-FFF2-40B4-BE49-F238E27FC236}">
                <a16:creationId xmlns:a16="http://schemas.microsoft.com/office/drawing/2014/main" id="{7CB09CE2-D00D-7F8B-E92B-CE9D7C827F4B}"/>
              </a:ext>
            </a:extLst>
          </p:cNvPr>
          <p:cNvSpPr/>
          <p:nvPr/>
        </p:nvSpPr>
        <p:spPr>
          <a:xfrm>
            <a:off x="10464526" y="4686219"/>
            <a:ext cx="1367428" cy="64151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Hardware units</a:t>
            </a:r>
          </a:p>
        </p:txBody>
      </p:sp>
      <p:sp>
        <p:nvSpPr>
          <p:cNvPr id="27" name="Arrow: Left 26">
            <a:extLst>
              <a:ext uri="{FF2B5EF4-FFF2-40B4-BE49-F238E27FC236}">
                <a16:creationId xmlns:a16="http://schemas.microsoft.com/office/drawing/2014/main" id="{8C2C7A52-6A62-AFD2-17A2-DA9CE0A5985D}"/>
              </a:ext>
            </a:extLst>
          </p:cNvPr>
          <p:cNvSpPr/>
          <p:nvPr/>
        </p:nvSpPr>
        <p:spPr>
          <a:xfrm>
            <a:off x="10480870" y="5791252"/>
            <a:ext cx="1367428" cy="64151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Off-chip units</a:t>
            </a:r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9985BCCE-BD7E-C8CC-AFB9-9E99E20325F3}"/>
              </a:ext>
            </a:extLst>
          </p:cNvPr>
          <p:cNvSpPr/>
          <p:nvPr/>
        </p:nvSpPr>
        <p:spPr>
          <a:xfrm rot="770884">
            <a:off x="10603024" y="3964483"/>
            <a:ext cx="1367428" cy="64151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Application layer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D212FA-1359-52DB-BA9C-25FCF4DB7B29}"/>
              </a:ext>
            </a:extLst>
          </p:cNvPr>
          <p:cNvSpPr/>
          <p:nvPr/>
        </p:nvSpPr>
        <p:spPr>
          <a:xfrm>
            <a:off x="7764195" y="874811"/>
            <a:ext cx="1837704" cy="16883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758230D-8908-033A-96E5-D09334768968}"/>
              </a:ext>
            </a:extLst>
          </p:cNvPr>
          <p:cNvSpPr/>
          <p:nvPr/>
        </p:nvSpPr>
        <p:spPr>
          <a:xfrm>
            <a:off x="5503040" y="6029976"/>
            <a:ext cx="2028241" cy="603454"/>
          </a:xfrm>
          <a:prstGeom prst="roundRect">
            <a:avLst/>
          </a:prstGeom>
          <a:solidFill>
            <a:srgbClr val="01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/>
              <a:t>µc &gt;&gt; Please enter command.</a:t>
            </a:r>
          </a:p>
          <a:p>
            <a:r>
              <a:rPr lang="en-GB"/>
              <a:t>µc &gt;&gt; help!</a:t>
            </a:r>
          </a:p>
        </p:txBody>
      </p:sp>
      <p:pic>
        <p:nvPicPr>
          <p:cNvPr id="36" name="Picture 35" descr="A computer with a keyboard&#10;&#10;Description automatically generated">
            <a:extLst>
              <a:ext uri="{FF2B5EF4-FFF2-40B4-BE49-F238E27FC236}">
                <a16:creationId xmlns:a16="http://schemas.microsoft.com/office/drawing/2014/main" id="{18C0C1D4-D6E6-7BFF-6A9D-FEC8C8BD5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826" y="5641302"/>
            <a:ext cx="693271" cy="614822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A3A5A30-535F-E048-0046-A28B0AAB0C78}"/>
              </a:ext>
            </a:extLst>
          </p:cNvPr>
          <p:cNvSpPr/>
          <p:nvPr/>
        </p:nvSpPr>
        <p:spPr>
          <a:xfrm>
            <a:off x="7178826" y="5641302"/>
            <a:ext cx="671766" cy="6222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9F9DD9DD-4AA8-B8F8-CEE2-BD15E864F8C5}"/>
              </a:ext>
            </a:extLst>
          </p:cNvPr>
          <p:cNvCxnSpPr>
            <a:stCxn id="37" idx="3"/>
            <a:endCxn id="10" idx="2"/>
          </p:cNvCxnSpPr>
          <p:nvPr/>
        </p:nvCxnSpPr>
        <p:spPr>
          <a:xfrm flipV="1">
            <a:off x="7850592" y="5254450"/>
            <a:ext cx="473543" cy="697965"/>
          </a:xfrm>
          <a:prstGeom prst="bentConnector2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6271CD5A-989F-D299-017F-BAD67542F931}"/>
              </a:ext>
            </a:extLst>
          </p:cNvPr>
          <p:cNvSpPr/>
          <p:nvPr/>
        </p:nvSpPr>
        <p:spPr>
          <a:xfrm>
            <a:off x="9101076" y="3024854"/>
            <a:ext cx="2692204" cy="40515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Applications “yield” to the next application.</a:t>
            </a:r>
          </a:p>
          <a:p>
            <a:pPr algn="ctr"/>
            <a:r>
              <a:rPr lang="en-GB"/>
              <a:t>NON-PREEMPTIVE SCHEDULING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4621FA0-E382-E5DF-3D94-56A774327127}"/>
              </a:ext>
            </a:extLst>
          </p:cNvPr>
          <p:cNvCxnSpPr/>
          <p:nvPr/>
        </p:nvCxnSpPr>
        <p:spPr>
          <a:xfrm>
            <a:off x="7368863" y="3820478"/>
            <a:ext cx="59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A021156-88C4-0896-0FD1-EBEDABD3B21E}"/>
              </a:ext>
            </a:extLst>
          </p:cNvPr>
          <p:cNvCxnSpPr/>
          <p:nvPr/>
        </p:nvCxnSpPr>
        <p:spPr>
          <a:xfrm>
            <a:off x="8421559" y="3832469"/>
            <a:ext cx="59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B4597C3-5697-FC8D-ADA1-965E03F9A9B1}"/>
              </a:ext>
            </a:extLst>
          </p:cNvPr>
          <p:cNvCxnSpPr/>
          <p:nvPr/>
        </p:nvCxnSpPr>
        <p:spPr>
          <a:xfrm>
            <a:off x="9527185" y="3828006"/>
            <a:ext cx="59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B60E8598-7FFF-CB94-A327-DF68BBDA0384}"/>
              </a:ext>
            </a:extLst>
          </p:cNvPr>
          <p:cNvCxnSpPr>
            <a:endCxn id="13" idx="1"/>
          </p:cNvCxnSpPr>
          <p:nvPr/>
        </p:nvCxnSpPr>
        <p:spPr>
          <a:xfrm rot="10800000">
            <a:off x="6593857" y="3820480"/>
            <a:ext cx="4032308" cy="165865"/>
          </a:xfrm>
          <a:prstGeom prst="bentConnector5">
            <a:avLst>
              <a:gd name="adj1" fmla="val -259"/>
              <a:gd name="adj2" fmla="val -116783"/>
              <a:gd name="adj3" fmla="val 10566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707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2FC66C-8B11-E0D2-D230-64F62C98D59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E11B03-1E8A-C8DF-8021-2F646AC7C52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3B3EE8-9711-C164-DF10-20B11080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Actually..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73D255-106C-1605-9872-3C76E6D4C23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Even for relatively complex applications, it can make sense NOT to use heap allocations like malloc(..).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Why?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Pointers creates bugs, even for experienced programmers.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You can get away with statically allocating everything..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testing like crazy</a:t>
            </a:r>
          </a:p>
        </p:txBody>
      </p:sp>
      <p:pic>
        <p:nvPicPr>
          <p:cNvPr id="7" name="Picture 6" descr="A drone with a black background&#10;&#10;Description automatically generated">
            <a:extLst>
              <a:ext uri="{FF2B5EF4-FFF2-40B4-BE49-F238E27FC236}">
                <a16:creationId xmlns:a16="http://schemas.microsoft.com/office/drawing/2014/main" id="{ADB1D642-9EF9-DE9C-925E-9C4BA0135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500" y="1637304"/>
            <a:ext cx="2253876" cy="2347788"/>
          </a:xfrm>
          <a:prstGeom prst="rect">
            <a:avLst/>
          </a:prstGeom>
        </p:spPr>
      </p:pic>
      <p:pic>
        <p:nvPicPr>
          <p:cNvPr id="9" name="Picture 8" descr="A black square camera with a lens&#10;&#10;Description automatically generated">
            <a:extLst>
              <a:ext uri="{FF2B5EF4-FFF2-40B4-BE49-F238E27FC236}">
                <a16:creationId xmlns:a16="http://schemas.microsoft.com/office/drawing/2014/main" id="{061424DD-6EFC-0908-BC01-AACD7E21C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329" y="3300466"/>
            <a:ext cx="4031625" cy="3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342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CE6D7-AB01-760C-D396-DDDE4AD6C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F74617-8CFC-08B8-9695-C93CC43CC83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0D9531-28D4-934D-F23D-C4098B93A48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ADAD2F-7F22-363A-DE60-3B2E45A28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/>
            </a:b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FA0027-9873-EC78-D25F-673A24E05B0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2144C8-338D-7BA7-9F64-00FC61EB7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468" y="2881697"/>
            <a:ext cx="6173061" cy="6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02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screen shot of a computer&#10;&#10;Description automatically generated">
            <a:extLst>
              <a:ext uri="{FF2B5EF4-FFF2-40B4-BE49-F238E27FC236}">
                <a16:creationId xmlns:a16="http://schemas.microsoft.com/office/drawing/2014/main" id="{6DACF260-FB52-A236-3882-63B6E77B2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37" y="-27975"/>
            <a:ext cx="2403431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89C313-AA90-DA10-4A13-DF3C78DB5CA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9FFCF1-489E-1CDD-0144-04582AA005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710FC7-7F30-397F-C906-181659D6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Process A &amp; B Share the LMC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D0D4EE-0433-43BA-4BA0-DCFDE52D93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2172" y="1082726"/>
            <a:ext cx="6221756" cy="229991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They </a:t>
            </a:r>
            <a:r>
              <a:rPr lang="en-GB" u="sng"/>
              <a:t>relinquish control </a:t>
            </a:r>
            <a:r>
              <a:rPr lang="en-GB"/>
              <a:t>of the CPU: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“Calling” </a:t>
            </a:r>
            <a:r>
              <a:rPr lang="en-GB" b="1"/>
              <a:t>yield()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They </a:t>
            </a:r>
            <a:r>
              <a:rPr lang="en-GB" u="sng"/>
              <a:t>share memory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“Static allocations” – Just take some cells</a:t>
            </a:r>
          </a:p>
          <a:p>
            <a:pPr marL="0" indent="0"/>
            <a:endParaRPr lang="en-GB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EF313857-9239-3BB6-EEC5-19B8262C96AA}"/>
              </a:ext>
            </a:extLst>
          </p:cNvPr>
          <p:cNvSpPr/>
          <p:nvPr/>
        </p:nvSpPr>
        <p:spPr>
          <a:xfrm>
            <a:off x="7590159" y="0"/>
            <a:ext cx="366678" cy="2417085"/>
          </a:xfrm>
          <a:prstGeom prst="lef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602EDFEC-0329-62B3-EFC4-697F2C2B2031}"/>
              </a:ext>
            </a:extLst>
          </p:cNvPr>
          <p:cNvSpPr/>
          <p:nvPr/>
        </p:nvSpPr>
        <p:spPr>
          <a:xfrm>
            <a:off x="7590159" y="2417085"/>
            <a:ext cx="366678" cy="2417085"/>
          </a:xfrm>
          <a:prstGeom prst="lef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C0A3A07B-AA2C-B1AA-BEBE-C690208B8F25}"/>
              </a:ext>
            </a:extLst>
          </p:cNvPr>
          <p:cNvSpPr/>
          <p:nvPr/>
        </p:nvSpPr>
        <p:spPr>
          <a:xfrm>
            <a:off x="7590159" y="4834170"/>
            <a:ext cx="366678" cy="185970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FC8CF2-3D01-B2D8-F34F-BFA8BC841857}"/>
              </a:ext>
            </a:extLst>
          </p:cNvPr>
          <p:cNvSpPr txBox="1"/>
          <p:nvPr/>
        </p:nvSpPr>
        <p:spPr>
          <a:xfrm>
            <a:off x="6626561" y="1054654"/>
            <a:ext cx="992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8D23C6-7CBE-890E-A8CD-73C83E073C0F}"/>
              </a:ext>
            </a:extLst>
          </p:cNvPr>
          <p:cNvSpPr txBox="1"/>
          <p:nvPr/>
        </p:nvSpPr>
        <p:spPr>
          <a:xfrm>
            <a:off x="6639349" y="3471738"/>
            <a:ext cx="100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226CA5-E45A-37D0-D709-03E42E2E96FD}"/>
              </a:ext>
            </a:extLst>
          </p:cNvPr>
          <p:cNvSpPr txBox="1"/>
          <p:nvPr/>
        </p:nvSpPr>
        <p:spPr>
          <a:xfrm>
            <a:off x="6653134" y="5583913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Scheduler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51FB1C31-BF4E-77CF-7AD5-D7B1F75F937F}"/>
              </a:ext>
            </a:extLst>
          </p:cNvPr>
          <p:cNvSpPr/>
          <p:nvPr/>
        </p:nvSpPr>
        <p:spPr>
          <a:xfrm>
            <a:off x="10082504" y="194830"/>
            <a:ext cx="543525" cy="2195105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EAC9A6D1-B531-42C9-17C3-7413400C280A}"/>
              </a:ext>
            </a:extLst>
          </p:cNvPr>
          <p:cNvSpPr/>
          <p:nvPr/>
        </p:nvSpPr>
        <p:spPr>
          <a:xfrm>
            <a:off x="10082504" y="2481603"/>
            <a:ext cx="543525" cy="241708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5254F6-1A76-3AF7-9221-990480B35324}"/>
              </a:ext>
            </a:extLst>
          </p:cNvPr>
          <p:cNvSpPr/>
          <p:nvPr/>
        </p:nvSpPr>
        <p:spPr>
          <a:xfrm>
            <a:off x="4961167" y="6085788"/>
            <a:ext cx="1632435" cy="4121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SCHEDULER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BB3C232-8EBE-509C-B113-90F3A28EC228}"/>
              </a:ext>
            </a:extLst>
          </p:cNvPr>
          <p:cNvSpPr/>
          <p:nvPr/>
        </p:nvSpPr>
        <p:spPr>
          <a:xfrm>
            <a:off x="4961166" y="5048053"/>
            <a:ext cx="1632436" cy="41216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2608D72-C918-3929-5D2C-3F50BFD10856}"/>
              </a:ext>
            </a:extLst>
          </p:cNvPr>
          <p:cNvSpPr/>
          <p:nvPr/>
        </p:nvSpPr>
        <p:spPr>
          <a:xfrm>
            <a:off x="4961166" y="5560609"/>
            <a:ext cx="1632436" cy="4121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</a:t>
            </a:r>
            <a:r>
              <a:rPr lang="en-GB" sz="1400">
                <a:solidFill>
                  <a:prstClr val="white"/>
                </a:solidFill>
                <a:latin typeface="Arial"/>
              </a:rPr>
              <a:t>B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73117723-ACB0-EEB8-63E2-40F6CAE5582E}"/>
              </a:ext>
            </a:extLst>
          </p:cNvPr>
          <p:cNvSpPr/>
          <p:nvPr/>
        </p:nvSpPr>
        <p:spPr>
          <a:xfrm>
            <a:off x="10082505" y="4990356"/>
            <a:ext cx="543525" cy="1751103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876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3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C06B5-F040-142F-2BA1-1474694D5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screen shot of a computer&#10;&#10;Description automatically generated">
            <a:extLst>
              <a:ext uri="{FF2B5EF4-FFF2-40B4-BE49-F238E27FC236}">
                <a16:creationId xmlns:a16="http://schemas.microsoft.com/office/drawing/2014/main" id="{9B180CAA-6E5E-D625-B226-829CF243F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37" y="-27975"/>
            <a:ext cx="2403431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1D5734-A634-C953-2111-41FCD317B0A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BD21C8-9FCD-C2A3-36E7-F022B0DA0B0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pPr marL="0" marR="0" lvl="0" indent="0" algn="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Page </a:t>
            </a:r>
            <a:fld id="{5251F420-7306-4E7C-A79E-F31A38F7D392}" type="slidenum">
              <a:rPr kumimoji="0" lang="en-US" sz="750" b="0" i="0" u="none" strike="noStrike" kern="1200" cap="none" spc="0" normalizeH="0" baseline="0" noProof="0" smtClean="0">
                <a:ln>
                  <a:noFill/>
                </a:ln>
                <a:solidFill>
                  <a:srgbClr val="524B4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228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524B48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CB349A-D8D9-45A8-AA62-D82EF2007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LMC Scheduler: Weaknesses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570C957-2B9D-810C-0F6D-E79CF788151D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2172" y="1082726"/>
            <a:ext cx="6221756" cy="229991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One process can..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HLT the machine entirely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BRA into the other process’ code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Starve the other process by not </a:t>
            </a:r>
            <a:r>
              <a:rPr lang="en-GB" b="1"/>
              <a:t>yield()</a:t>
            </a:r>
            <a:r>
              <a:rPr lang="en-GB"/>
              <a:t>’ing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Use LDA and STA to mess up the other process’ counting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0" indent="0"/>
            <a:endParaRPr lang="en-GB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CDBCDDB9-99C5-B15A-FFC7-E5BEB9022CA6}"/>
              </a:ext>
            </a:extLst>
          </p:cNvPr>
          <p:cNvSpPr/>
          <p:nvPr/>
        </p:nvSpPr>
        <p:spPr>
          <a:xfrm>
            <a:off x="7590159" y="0"/>
            <a:ext cx="366678" cy="2417085"/>
          </a:xfrm>
          <a:prstGeom prst="leftBrac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35C31BC4-E262-95AA-3FEE-B68520C7F8C0}"/>
              </a:ext>
            </a:extLst>
          </p:cNvPr>
          <p:cNvSpPr/>
          <p:nvPr/>
        </p:nvSpPr>
        <p:spPr>
          <a:xfrm>
            <a:off x="7590159" y="2417085"/>
            <a:ext cx="366678" cy="2417085"/>
          </a:xfrm>
          <a:prstGeom prst="lef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CE3EB174-05D5-4E52-CCF3-0D88C56441DC}"/>
              </a:ext>
            </a:extLst>
          </p:cNvPr>
          <p:cNvSpPr/>
          <p:nvPr/>
        </p:nvSpPr>
        <p:spPr>
          <a:xfrm>
            <a:off x="7590159" y="4834170"/>
            <a:ext cx="366678" cy="1859706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7ECC8D-BD44-D13B-84E3-903CC5C8BDBA}"/>
              </a:ext>
            </a:extLst>
          </p:cNvPr>
          <p:cNvSpPr txBox="1"/>
          <p:nvPr/>
        </p:nvSpPr>
        <p:spPr>
          <a:xfrm>
            <a:off x="6626561" y="1054654"/>
            <a:ext cx="992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EB15ED-623D-45B2-7D55-F3E78287D50A}"/>
              </a:ext>
            </a:extLst>
          </p:cNvPr>
          <p:cNvSpPr txBox="1"/>
          <p:nvPr/>
        </p:nvSpPr>
        <p:spPr>
          <a:xfrm>
            <a:off x="6639349" y="3471738"/>
            <a:ext cx="100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E2F8B0-DE0F-26B4-8476-3DF02FAC65C6}"/>
              </a:ext>
            </a:extLst>
          </p:cNvPr>
          <p:cNvSpPr txBox="1"/>
          <p:nvPr/>
        </p:nvSpPr>
        <p:spPr>
          <a:xfrm>
            <a:off x="6653134" y="5583913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Scheduler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95B2F820-B63F-1C00-B1DF-E81CB56CCC13}"/>
              </a:ext>
            </a:extLst>
          </p:cNvPr>
          <p:cNvSpPr/>
          <p:nvPr/>
        </p:nvSpPr>
        <p:spPr>
          <a:xfrm>
            <a:off x="10082504" y="194830"/>
            <a:ext cx="543525" cy="2195105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3BD36761-9949-8F36-489B-5DA37F2DC2ED}"/>
              </a:ext>
            </a:extLst>
          </p:cNvPr>
          <p:cNvSpPr/>
          <p:nvPr/>
        </p:nvSpPr>
        <p:spPr>
          <a:xfrm>
            <a:off x="10082504" y="2481603"/>
            <a:ext cx="543525" cy="2417085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EC126AB-69A0-6035-59CD-0864B1442C3A}"/>
              </a:ext>
            </a:extLst>
          </p:cNvPr>
          <p:cNvSpPr/>
          <p:nvPr/>
        </p:nvSpPr>
        <p:spPr>
          <a:xfrm>
            <a:off x="4961167" y="6085788"/>
            <a:ext cx="1632435" cy="4121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SCHEDULER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801C4D6-B293-3647-1533-D20EC2243CBE}"/>
              </a:ext>
            </a:extLst>
          </p:cNvPr>
          <p:cNvSpPr/>
          <p:nvPr/>
        </p:nvSpPr>
        <p:spPr>
          <a:xfrm>
            <a:off x="4961166" y="5048053"/>
            <a:ext cx="1632436" cy="41216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DAB28F7-856A-F3AE-A8D0-D81168D74CD0}"/>
              </a:ext>
            </a:extLst>
          </p:cNvPr>
          <p:cNvSpPr/>
          <p:nvPr/>
        </p:nvSpPr>
        <p:spPr>
          <a:xfrm>
            <a:off x="4961166" y="5560609"/>
            <a:ext cx="1632436" cy="4121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 </a:t>
            </a:r>
            <a:r>
              <a:rPr lang="en-GB" sz="1400">
                <a:solidFill>
                  <a:prstClr val="white"/>
                </a:solidFill>
                <a:latin typeface="Arial"/>
              </a:rPr>
              <a:t>B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EDDA658A-47C2-300A-0FB6-69926124D56A}"/>
              </a:ext>
            </a:extLst>
          </p:cNvPr>
          <p:cNvSpPr/>
          <p:nvPr/>
        </p:nvSpPr>
        <p:spPr>
          <a:xfrm>
            <a:off x="10082505" y="4990356"/>
            <a:ext cx="543525" cy="1751103"/>
          </a:xfrm>
          <a:prstGeom prst="down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28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3CA4E-DD7D-2E33-9FCC-81013ECDE567}"/>
              </a:ext>
            </a:extLst>
          </p:cNvPr>
          <p:cNvSpPr/>
          <p:nvPr/>
        </p:nvSpPr>
        <p:spPr>
          <a:xfrm>
            <a:off x="927190" y="4438649"/>
            <a:ext cx="2998975" cy="121880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Example: pointer sharing</a:t>
            </a:r>
          </a:p>
        </p:txBody>
      </p:sp>
    </p:spTree>
    <p:extLst>
      <p:ext uri="{BB962C8B-B14F-4D97-AF65-F5344CB8AC3E}">
        <p14:creationId xmlns:p14="http://schemas.microsoft.com/office/powerpoint/2010/main" val="121127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33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44C16-A077-BCD6-9759-1E8D38D66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8A2AE6-A249-5AC0-2739-A19D6159319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328C08-37B8-AC2A-BB80-4DB3CDC81DA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9C25A5-6079-E7FA-55B6-3617834DE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 in summary, we have the following (RAM) challenges: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BED707-23BA-5ED1-D43F-46D4F7F7EE3F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825742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Conserving </a:t>
            </a:r>
            <a:r>
              <a:rPr lang="en-GB"/>
              <a:t>RAM (memory) usage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Not everything needs to be in RAM at all times.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Some of it could be on a disk.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Sharing</a:t>
            </a:r>
            <a:r>
              <a:rPr lang="en-GB"/>
              <a:t> RAM between processes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Several processes must be able to utilize available RAM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Processes may even share RAM to communicate</a:t>
            </a:r>
          </a:p>
          <a:p>
            <a:pPr marL="0" indent="0"/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Protecting </a:t>
            </a:r>
            <a:r>
              <a:rPr lang="en-GB"/>
              <a:t>processes from each others’ RAM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Accidental or malicious attempts to write each others’ memory</a:t>
            </a:r>
          </a:p>
          <a:p>
            <a:pPr marL="560396" lvl="1" indent="0">
              <a:buNone/>
            </a:pPr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6660FD6-3F7A-63C8-2B19-3ABC59F27CF0}"/>
              </a:ext>
            </a:extLst>
          </p:cNvPr>
          <p:cNvSpPr/>
          <p:nvPr/>
        </p:nvSpPr>
        <p:spPr>
          <a:xfrm>
            <a:off x="8851152" y="3372301"/>
            <a:ext cx="2361243" cy="42432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SHARING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802AA5D-A134-D610-A51F-01057FB505AE}"/>
              </a:ext>
            </a:extLst>
          </p:cNvPr>
          <p:cNvSpPr/>
          <p:nvPr/>
        </p:nvSpPr>
        <p:spPr>
          <a:xfrm>
            <a:off x="8851152" y="1454208"/>
            <a:ext cx="2361243" cy="424329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CONSERVING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314842A-5F8E-D00B-04A1-BCD4F33E5CFE}"/>
              </a:ext>
            </a:extLst>
          </p:cNvPr>
          <p:cNvSpPr/>
          <p:nvPr/>
        </p:nvSpPr>
        <p:spPr>
          <a:xfrm>
            <a:off x="8851151" y="5078229"/>
            <a:ext cx="2361243" cy="42432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PROTECTING</a:t>
            </a:r>
          </a:p>
        </p:txBody>
      </p:sp>
    </p:spTree>
    <p:extLst>
      <p:ext uri="{BB962C8B-B14F-4D97-AF65-F5344CB8AC3E}">
        <p14:creationId xmlns:p14="http://schemas.microsoft.com/office/powerpoint/2010/main" val="5959813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8C9DB-45A8-D5EB-1441-9A63AAFAD4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B5EAA3-8E15-29D7-7A4E-7C1B1061A40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03A8D2-AB6A-BCA2-1365-DBE675D5B16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21A704-7690-D639-B430-320D3E7B5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Online Media 6" title="IBM System/370 the birth of virtualization">
            <a:hlinkClick r:id="" action="ppaction://media"/>
            <a:extLst>
              <a:ext uri="{FF2B5EF4-FFF2-40B4-BE49-F238E27FC236}">
                <a16:creationId xmlns:a16="http://schemas.microsoft.com/office/drawing/2014/main" id="{6186066C-164C-A14F-BC80-1C6C9C282AF2}"/>
              </a:ext>
            </a:extLst>
          </p:cNvPr>
          <p:cNvPicPr>
            <a:picLocks noGrp="1" noRot="1" noChangeAspect="1"/>
          </p:cNvPicPr>
          <p:nvPr>
            <p:ph sz="quarter" idx="28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31658" y="198458"/>
            <a:ext cx="10928681" cy="617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37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2CC9C0-6E5E-EAEC-BB1E-69046224C15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E8234A-46A3-F652-DC18-DFE4CC644B1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8E0640-6AF3-A513-C657-57E0B0193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IBM System 370 (1970s)</a:t>
            </a:r>
          </a:p>
        </p:txBody>
      </p:sp>
      <p:pic>
        <p:nvPicPr>
          <p:cNvPr id="7" name="Picture 6" descr="A close-up of a person operating a computer&#10;&#10;Description automatically generated">
            <a:extLst>
              <a:ext uri="{FF2B5EF4-FFF2-40B4-BE49-F238E27FC236}">
                <a16:creationId xmlns:a16="http://schemas.microsoft.com/office/drawing/2014/main" id="{A6C20C75-59BD-7699-5440-2947F2A80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51" y="1133408"/>
            <a:ext cx="4497399" cy="50595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F80524-5FB9-7F33-E92A-66A1BD5FFD7B}"/>
              </a:ext>
            </a:extLst>
          </p:cNvPr>
          <p:cNvSpPr txBox="1"/>
          <p:nvPr/>
        </p:nvSpPr>
        <p:spPr>
          <a:xfrm>
            <a:off x="360044" y="1331290"/>
            <a:ext cx="5838093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i="1"/>
              <a:t>“The bank previously had nine computers running 2,000 different programs. By switching to System/370, it was able to run all its programs on a single mainframe.”</a:t>
            </a:r>
          </a:p>
          <a:p>
            <a:endParaRPr lang="en-GB" sz="1800" b="1" i="1"/>
          </a:p>
          <a:p>
            <a:endParaRPr lang="en-GB" sz="1800" b="1" i="1"/>
          </a:p>
          <a:p>
            <a:endParaRPr lang="en-GB" sz="1800" b="1" i="1"/>
          </a:p>
          <a:p>
            <a:r>
              <a:rPr lang="en-GB" sz="1800" i="1"/>
              <a:t>“By fully utilizing virtual storage, System/370 enabled programmers to use more memory than might be physically available.”</a:t>
            </a:r>
            <a:endParaRPr lang="en-GB" sz="1800" b="1" i="1"/>
          </a:p>
          <a:p>
            <a:endParaRPr lang="en-GB" sz="1800" b="1" i="1"/>
          </a:p>
          <a:p>
            <a:endParaRPr lang="en-GB" sz="1800" b="1" i="1"/>
          </a:p>
          <a:p>
            <a:endParaRPr lang="en-GB" sz="1800" b="1" i="1"/>
          </a:p>
          <a:p>
            <a:r>
              <a:rPr lang="en-GB" sz="1800" i="1"/>
              <a:t>“Part of System/370’s success can be attributed to the fact that it was among the first computers to include full support for </a:t>
            </a:r>
            <a:r>
              <a:rPr lang="en-GB" sz="1800" b="1" i="1">
                <a:solidFill>
                  <a:srgbClr val="7030A0"/>
                </a:solidFill>
              </a:rPr>
              <a:t>virtual memory</a:t>
            </a:r>
            <a:r>
              <a:rPr lang="en-GB" sz="1800" i="1"/>
              <a:t>”</a:t>
            </a:r>
            <a:endParaRPr lang="en-GB" sz="1800" b="1" i="1"/>
          </a:p>
          <a:p>
            <a:endParaRPr lang="en-GB" sz="1800" i="1"/>
          </a:p>
          <a:p>
            <a:endParaRPr lang="en-GB" sz="1800" i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3F5CFF9-399F-95B5-7988-45EC1141B46B}"/>
              </a:ext>
            </a:extLst>
          </p:cNvPr>
          <p:cNvSpPr/>
          <p:nvPr/>
        </p:nvSpPr>
        <p:spPr>
          <a:xfrm>
            <a:off x="3836894" y="2366682"/>
            <a:ext cx="2361243" cy="42432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SHARING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2E3FC5-4767-B960-09C8-9CCF8B52A6BB}"/>
              </a:ext>
            </a:extLst>
          </p:cNvPr>
          <p:cNvSpPr txBox="1"/>
          <p:nvPr/>
        </p:nvSpPr>
        <p:spPr>
          <a:xfrm>
            <a:off x="4075953" y="6308271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https://www.ibm.com/history/system-370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FECB038-22E1-677F-5F15-5A8BB4481B10}"/>
              </a:ext>
            </a:extLst>
          </p:cNvPr>
          <p:cNvSpPr/>
          <p:nvPr/>
        </p:nvSpPr>
        <p:spPr>
          <a:xfrm>
            <a:off x="3836894" y="3731947"/>
            <a:ext cx="2361243" cy="424329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CONSERVING</a:t>
            </a:r>
          </a:p>
        </p:txBody>
      </p:sp>
    </p:spTree>
    <p:extLst>
      <p:ext uri="{BB962C8B-B14F-4D97-AF65-F5344CB8AC3E}">
        <p14:creationId xmlns:p14="http://schemas.microsoft.com/office/powerpoint/2010/main" val="21425579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CD29D-DDB6-F8F6-B172-3400955D2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C5D4B4F-6521-AECE-A532-95D469D4C56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52403C-26ED-BF8A-3FA9-5699995DABC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68D7699-DFC2-A3D6-6FC8-052D13B7D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You are ready for the truth!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511656-1E54-B725-1F47-8FD12D7ECE85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A close-up of a person's face&#10;&#10;Description automatically generated">
            <a:extLst>
              <a:ext uri="{FF2B5EF4-FFF2-40B4-BE49-F238E27FC236}">
                <a16:creationId xmlns:a16="http://schemas.microsoft.com/office/drawing/2014/main" id="{E48641FE-3203-E3FC-10D8-B3A73401D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51" y="2062161"/>
            <a:ext cx="4770696" cy="285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0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2F243FD-CE69-066F-64ED-D35C02C5473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E1430B-2334-7D81-4E64-3991E826BB0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BB040A-2F0C-72FC-4BFC-C3D7F1A84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 very simple 32-bit machine with 2 GB of RAM.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978F10-C6DA-166C-A356-B407DC1918D2}"/>
              </a:ext>
            </a:extLst>
          </p:cNvPr>
          <p:cNvSpPr/>
          <p:nvPr/>
        </p:nvSpPr>
        <p:spPr>
          <a:xfrm>
            <a:off x="9013774" y="1199646"/>
            <a:ext cx="1792941" cy="48173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1B5834-29CC-5A01-2299-771F814764C2}"/>
              </a:ext>
            </a:extLst>
          </p:cNvPr>
          <p:cNvSpPr txBox="1"/>
          <p:nvPr/>
        </p:nvSpPr>
        <p:spPr>
          <a:xfrm>
            <a:off x="8451985" y="5901542"/>
            <a:ext cx="902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/>
              <a:t>0x0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984EB1-FF73-7D08-44FA-A8B3BE3AFA16}"/>
              </a:ext>
            </a:extLst>
          </p:cNvPr>
          <p:cNvSpPr txBox="1"/>
          <p:nvPr/>
        </p:nvSpPr>
        <p:spPr>
          <a:xfrm>
            <a:off x="7291294" y="1053112"/>
            <a:ext cx="1611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/>
              <a:t>0xFFFFFFFF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BFD506-F8AF-52CE-45E2-8DFC2E5C5405}"/>
                  </a:ext>
                </a:extLst>
              </p:cNvPr>
              <p:cNvSpPr txBox="1"/>
              <p:nvPr/>
            </p:nvSpPr>
            <p:spPr>
              <a:xfrm>
                <a:off x="489443" y="1199646"/>
                <a:ext cx="5163670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/>
                  <a:t>With 32 bits →</a:t>
                </a:r>
                <a:endParaRPr lang="en-GB" sz="2000" i="1">
                  <a:latin typeface="Cambria Math" panose="02040503050406030204" pitchFamily="18" charset="0"/>
                </a:endParaRPr>
              </a:p>
              <a:p>
                <a:pPr marL="5715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</m:oMath>
                </a14:m>
                <a:r>
                  <a:rPr lang="en-GB" sz="2000"/>
                  <a:t> possible addresses</a:t>
                </a:r>
                <a:br>
                  <a:rPr lang="en-GB" sz="2000"/>
                </a:br>
                <a:endParaRPr lang="en-GB" sz="200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/>
                  <a:t>4294967296 bytes OR </a:t>
                </a:r>
                <a:r>
                  <a:rPr lang="en-GB" sz="2000" b="1"/>
                  <a:t>4 GB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b="1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/>
                  <a:t>Highest address: 2^32-1</a:t>
                </a:r>
              </a:p>
              <a:p>
                <a:pPr marL="571500" lvl="1" indent="-342900">
                  <a:buFont typeface="Arial" panose="020B0604020202020204" pitchFamily="34" charset="0"/>
                  <a:buChar char="•"/>
                </a:pPr>
                <a:r>
                  <a:rPr lang="en-GB" sz="2000"/>
                  <a:t>0xFFFFFFFF (32 bits, all ones)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/>
                  <a:t>Even though we can address 4GB..</a:t>
                </a:r>
              </a:p>
              <a:p>
                <a:pPr marL="571500" lvl="1" indent="-342900">
                  <a:buFont typeface="Arial" panose="020B0604020202020204" pitchFamily="34" charset="0"/>
                  <a:buChar char="•"/>
                </a:pPr>
                <a:r>
                  <a:rPr lang="en-GB" sz="2000"/>
                  <a:t>We only have 2 GB of RAM installed.</a:t>
                </a:r>
              </a:p>
              <a:p>
                <a:pPr marL="571500" lvl="1" indent="-342900">
                  <a:buFont typeface="Arial" panose="020B0604020202020204" pitchFamily="34" charset="0"/>
                  <a:buChar char="•"/>
                </a:pPr>
                <a:endParaRPr lang="en-GB" sz="200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/>
                  <a:t>So </a:t>
                </a:r>
                <a:r>
                  <a:rPr lang="en-GB" sz="2000" b="1"/>
                  <a:t>in reality we can just address ..</a:t>
                </a:r>
              </a:p>
              <a:p>
                <a:pPr marL="571500" lvl="1" indent="-342900">
                  <a:buFont typeface="Arial" panose="020B0604020202020204" pitchFamily="34" charset="0"/>
                  <a:buChar char="•"/>
                </a:pPr>
                <a:r>
                  <a:rPr lang="en-GB" sz="2000" b="1"/>
                  <a:t>0x0 to 0x80000000 (0GB </a:t>
                </a:r>
                <a:r>
                  <a:rPr lang="en-GB" sz="2000" b="1">
                    <a:sym typeface="Wingdings" panose="05000000000000000000" pitchFamily="2" charset="2"/>
                  </a:rPr>
                  <a:t> </a:t>
                </a:r>
                <a:r>
                  <a:rPr lang="en-GB" sz="2000" b="1"/>
                  <a:t>2GB)</a:t>
                </a:r>
                <a:endParaRPr lang="en-GB" sz="2000"/>
              </a:p>
              <a:p>
                <a:r>
                  <a:rPr lang="en-GB" sz="200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EBFD506-F8AF-52CE-45E2-8DFC2E5C5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443" y="1199646"/>
                <a:ext cx="5163670" cy="4401205"/>
              </a:xfrm>
              <a:prstGeom prst="rect">
                <a:avLst/>
              </a:prstGeom>
              <a:blipFill>
                <a:blip r:embed="rId2"/>
                <a:stretch>
                  <a:fillRect l="-1063" t="-6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1860BE4-1544-B156-B767-3E871467EB57}"/>
              </a:ext>
            </a:extLst>
          </p:cNvPr>
          <p:cNvCxnSpPr>
            <a:cxnSpLocks/>
          </p:cNvCxnSpPr>
          <p:nvPr/>
        </p:nvCxnSpPr>
        <p:spPr>
          <a:xfrm flipV="1">
            <a:off x="4757271" y="1350682"/>
            <a:ext cx="2587811" cy="1763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A4E4B36-82A1-2242-D80E-068125A1925B}"/>
              </a:ext>
            </a:extLst>
          </p:cNvPr>
          <p:cNvSpPr/>
          <p:nvPr/>
        </p:nvSpPr>
        <p:spPr>
          <a:xfrm>
            <a:off x="9013774" y="3550024"/>
            <a:ext cx="1792941" cy="24669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rgbClr val="7030A0"/>
                </a:solidFill>
              </a:rPr>
              <a:t>INSTALLED RAM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E862EBC-8AF5-237F-41A8-D9A2C14F8B4D}"/>
              </a:ext>
            </a:extLst>
          </p:cNvPr>
          <p:cNvSpPr txBox="1"/>
          <p:nvPr/>
        </p:nvSpPr>
        <p:spPr>
          <a:xfrm>
            <a:off x="8960299" y="1770546"/>
            <a:ext cx="18998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/>
              <a:t>FULL ADDRESSABLE SPACE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61E127-08F5-DAA4-2C45-10A9D0148C21}"/>
              </a:ext>
            </a:extLst>
          </p:cNvPr>
          <p:cNvSpPr txBox="1"/>
          <p:nvPr/>
        </p:nvSpPr>
        <p:spPr>
          <a:xfrm>
            <a:off x="7482541" y="3404630"/>
            <a:ext cx="1611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/>
              <a:t>0x80000000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F58E436-9ABF-95DE-4E05-E794DDA9C3BF}"/>
              </a:ext>
            </a:extLst>
          </p:cNvPr>
          <p:cNvCxnSpPr/>
          <p:nvPr/>
        </p:nvCxnSpPr>
        <p:spPr>
          <a:xfrm flipV="1">
            <a:off x="5283200" y="4783491"/>
            <a:ext cx="3478306" cy="147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eft Brace 17">
            <a:extLst>
              <a:ext uri="{FF2B5EF4-FFF2-40B4-BE49-F238E27FC236}">
                <a16:creationId xmlns:a16="http://schemas.microsoft.com/office/drawing/2014/main" id="{3DB95959-0622-D953-ACD6-E0B96BEEA093}"/>
              </a:ext>
            </a:extLst>
          </p:cNvPr>
          <p:cNvSpPr/>
          <p:nvPr/>
        </p:nvSpPr>
        <p:spPr>
          <a:xfrm>
            <a:off x="8872071" y="3550024"/>
            <a:ext cx="111192" cy="246693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D0C1C-94ED-105D-426B-7779EA753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6EFCEE-FA57-340C-493B-E9FE08C346C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100E20-8B3B-E9AD-9128-3247423D4E3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68027F-8464-6A5D-678B-529B5267D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0505180" cy="542658"/>
          </a:xfrm>
        </p:spPr>
        <p:txBody>
          <a:bodyPr/>
          <a:lstStyle/>
          <a:p>
            <a:r>
              <a:rPr lang="en-GB"/>
              <a:t>Next, consider our process running in our machine.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48C17-C748-564A-0745-0C5C405D2BFC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136C9B-117F-65D1-9581-FDC5B5D25670}"/>
              </a:ext>
            </a:extLst>
          </p:cNvPr>
          <p:cNvSpPr/>
          <p:nvPr/>
        </p:nvSpPr>
        <p:spPr>
          <a:xfrm>
            <a:off x="4785899" y="1547016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9ADED0-5DF5-0E98-1B9E-D02BCBA062F0}"/>
              </a:ext>
            </a:extLst>
          </p:cNvPr>
          <p:cNvSpPr txBox="1"/>
          <p:nvPr/>
        </p:nvSpPr>
        <p:spPr>
          <a:xfrm>
            <a:off x="4224111" y="5901542"/>
            <a:ext cx="902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/>
              <a:t>0x0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68C5BD-D14A-7B6A-590F-8AEC983CCF25}"/>
              </a:ext>
            </a:extLst>
          </p:cNvPr>
          <p:cNvSpPr/>
          <p:nvPr/>
        </p:nvSpPr>
        <p:spPr>
          <a:xfrm>
            <a:off x="4785898" y="1547016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948D460-AF55-EFE3-39E0-C870B187C334}"/>
              </a:ext>
            </a:extLst>
          </p:cNvPr>
          <p:cNvSpPr/>
          <p:nvPr/>
        </p:nvSpPr>
        <p:spPr>
          <a:xfrm>
            <a:off x="4785896" y="1540049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STACK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0AAEC9-954F-3F04-CA5F-CD8E12238D25}"/>
              </a:ext>
            </a:extLst>
          </p:cNvPr>
          <p:cNvSpPr/>
          <p:nvPr/>
        </p:nvSpPr>
        <p:spPr>
          <a:xfrm>
            <a:off x="4785896" y="3532884"/>
            <a:ext cx="1792941" cy="706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1EE311-0EF3-B7D3-8CC6-647980066307}"/>
              </a:ext>
            </a:extLst>
          </p:cNvPr>
          <p:cNvSpPr/>
          <p:nvPr/>
        </p:nvSpPr>
        <p:spPr>
          <a:xfrm>
            <a:off x="4785896" y="4239020"/>
            <a:ext cx="1792941" cy="706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70FAAD-F5A2-47EE-1DEF-177ECAB3B200}"/>
              </a:ext>
            </a:extLst>
          </p:cNvPr>
          <p:cNvSpPr txBox="1"/>
          <p:nvPr/>
        </p:nvSpPr>
        <p:spPr>
          <a:xfrm>
            <a:off x="3043757" y="1045330"/>
            <a:ext cx="17929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/>
              <a:t>0xFFFFFFFF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CFBFA3-F848-2B15-DBE5-F16DCC8C59C9}"/>
              </a:ext>
            </a:extLst>
          </p:cNvPr>
          <p:cNvSpPr txBox="1"/>
          <p:nvPr/>
        </p:nvSpPr>
        <p:spPr>
          <a:xfrm>
            <a:off x="189948" y="1729698"/>
            <a:ext cx="4496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The stack is all the way up here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2BFB94C-EBEF-9906-6384-3FD7F5645FB5}"/>
              </a:ext>
            </a:extLst>
          </p:cNvPr>
          <p:cNvSpPr/>
          <p:nvPr/>
        </p:nvSpPr>
        <p:spPr>
          <a:xfrm>
            <a:off x="2863850" y="2119086"/>
            <a:ext cx="1840753" cy="28425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B3DD0F-4B94-8053-235F-074FB862CF80}"/>
              </a:ext>
            </a:extLst>
          </p:cNvPr>
          <p:cNvSpPr txBox="1"/>
          <p:nvPr/>
        </p:nvSpPr>
        <p:spPr>
          <a:xfrm>
            <a:off x="102590" y="3864522"/>
            <a:ext cx="3693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/>
              <a:t>Something is odd, isn’t it?</a:t>
            </a: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BBA155CC-DC46-1587-3B4E-CAB66268B631}"/>
              </a:ext>
            </a:extLst>
          </p:cNvPr>
          <p:cNvSpPr/>
          <p:nvPr/>
        </p:nvSpPr>
        <p:spPr>
          <a:xfrm>
            <a:off x="6849035" y="3962400"/>
            <a:ext cx="2054174" cy="82475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95F0224-69F6-B727-6733-9A50AC27B25C}"/>
              </a:ext>
            </a:extLst>
          </p:cNvPr>
          <p:cNvSpPr/>
          <p:nvPr/>
        </p:nvSpPr>
        <p:spPr>
          <a:xfrm>
            <a:off x="6849035" y="1680070"/>
            <a:ext cx="2054174" cy="82475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6538E5-628C-A6E3-86D5-CC361856F749}"/>
              </a:ext>
            </a:extLst>
          </p:cNvPr>
          <p:cNvGrpSpPr/>
          <p:nvPr/>
        </p:nvGrpSpPr>
        <p:grpSpPr>
          <a:xfrm>
            <a:off x="7291294" y="1053112"/>
            <a:ext cx="3515421" cy="5217762"/>
            <a:chOff x="7291294" y="1053112"/>
            <a:chExt cx="3515421" cy="521776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2685AE-DD1E-F58D-81EF-AD4AF3AAAA59}"/>
                </a:ext>
              </a:extLst>
            </p:cNvPr>
            <p:cNvSpPr/>
            <p:nvPr/>
          </p:nvSpPr>
          <p:spPr>
            <a:xfrm>
              <a:off x="9013774" y="1199646"/>
              <a:ext cx="1792941" cy="48173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5F926A-6F60-E1A9-BFDF-3FB6020F70FD}"/>
                </a:ext>
              </a:extLst>
            </p:cNvPr>
            <p:cNvSpPr txBox="1"/>
            <p:nvPr/>
          </p:nvSpPr>
          <p:spPr>
            <a:xfrm>
              <a:off x="8451985" y="5901542"/>
              <a:ext cx="90244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/>
                <a:t>0x0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35E8106-56F5-FA27-2DC0-E7D0C47FC197}"/>
                </a:ext>
              </a:extLst>
            </p:cNvPr>
            <p:cNvSpPr txBox="1"/>
            <p:nvPr/>
          </p:nvSpPr>
          <p:spPr>
            <a:xfrm>
              <a:off x="7291294" y="1053112"/>
              <a:ext cx="16119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/>
                <a:t>0xFFFFFFFF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3D4A789-A9AF-07EA-F530-9896B7F0976C}"/>
                </a:ext>
              </a:extLst>
            </p:cNvPr>
            <p:cNvSpPr/>
            <p:nvPr/>
          </p:nvSpPr>
          <p:spPr>
            <a:xfrm>
              <a:off x="9013774" y="3550024"/>
              <a:ext cx="1792941" cy="246693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>
                  <a:solidFill>
                    <a:srgbClr val="7030A0"/>
                  </a:solidFill>
                </a:rPr>
                <a:t>INSTALLED RAM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8655DA3-081A-7C6F-7CB1-F643A8DB82DD}"/>
                </a:ext>
              </a:extLst>
            </p:cNvPr>
            <p:cNvSpPr txBox="1"/>
            <p:nvPr/>
          </p:nvSpPr>
          <p:spPr>
            <a:xfrm>
              <a:off x="7515022" y="3379550"/>
              <a:ext cx="161191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/>
                <a:t>0x80000000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E4E67FD-E966-FE25-E53A-65CC9037617E}"/>
              </a:ext>
            </a:extLst>
          </p:cNvPr>
          <p:cNvSpPr txBox="1"/>
          <p:nvPr/>
        </p:nvSpPr>
        <p:spPr>
          <a:xfrm>
            <a:off x="3255921" y="3349432"/>
            <a:ext cx="15807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/>
              <a:t>0x80000000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5014E7-CCF0-B78D-A1D8-864818C0C564}"/>
              </a:ext>
            </a:extLst>
          </p:cNvPr>
          <p:cNvSpPr txBox="1"/>
          <p:nvPr/>
        </p:nvSpPr>
        <p:spPr>
          <a:xfrm>
            <a:off x="116755" y="4477945"/>
            <a:ext cx="3956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How can the stack be in this part of RAM, where there is no actual RAM installed?</a:t>
            </a:r>
          </a:p>
        </p:txBody>
      </p:sp>
      <p:sp>
        <p:nvSpPr>
          <p:cNvPr id="34" name="Cloud 33">
            <a:extLst>
              <a:ext uri="{FF2B5EF4-FFF2-40B4-BE49-F238E27FC236}">
                <a16:creationId xmlns:a16="http://schemas.microsoft.com/office/drawing/2014/main" id="{E4FB318B-5A16-8A2E-7FD8-24FD0C506C30}"/>
              </a:ext>
            </a:extLst>
          </p:cNvPr>
          <p:cNvSpPr/>
          <p:nvPr/>
        </p:nvSpPr>
        <p:spPr>
          <a:xfrm>
            <a:off x="9220733" y="1547016"/>
            <a:ext cx="1445136" cy="1093874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/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03351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  <p:bldP spid="24" grpId="0"/>
      <p:bldP spid="25" grpId="0" animBg="1"/>
      <p:bldP spid="26" grpId="0" animBg="1"/>
      <p:bldP spid="33" grpId="0"/>
      <p:bldP spid="3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E2A7F51-7BC8-7DE8-AA2A-FBDA419B92C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C8E3F6-853B-4DB2-CFA3-FF29160722B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B8D331-AE10-69C1-573D-A8B69914F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How can this be?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10CA68-0EFB-950E-AF2E-53669DC9460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4938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C1DF267-467D-4CF8-03FB-169F0825052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AA2FB6-0DFB-216A-1EE8-6750BCE4080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DB7DB4-781A-CF92-DCF4-489538709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Virtual and physical addresses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878791-6B5A-86CC-AA49-D8CA7FCF4232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1C7CF-A2D9-CE32-D55B-CBA08FB967EC}"/>
              </a:ext>
            </a:extLst>
          </p:cNvPr>
          <p:cNvSpPr/>
          <p:nvPr/>
        </p:nvSpPr>
        <p:spPr>
          <a:xfrm>
            <a:off x="4785896" y="1540049"/>
            <a:ext cx="1792941" cy="9194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STACK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B42EB-5AA8-4DE3-FEEC-31EB7E6C67FC}"/>
              </a:ext>
            </a:extLst>
          </p:cNvPr>
          <p:cNvSpPr/>
          <p:nvPr/>
        </p:nvSpPr>
        <p:spPr>
          <a:xfrm>
            <a:off x="4785896" y="3866776"/>
            <a:ext cx="1792941" cy="37224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5D1DBD-C11B-80A6-20EF-890C3E78D316}"/>
              </a:ext>
            </a:extLst>
          </p:cNvPr>
          <p:cNvSpPr/>
          <p:nvPr/>
        </p:nvSpPr>
        <p:spPr>
          <a:xfrm>
            <a:off x="4785896" y="4239020"/>
            <a:ext cx="1792941" cy="296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DATA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B5C7AD5-18B5-9D5E-6731-AE0BB33A36A2}"/>
              </a:ext>
            </a:extLst>
          </p:cNvPr>
          <p:cNvGrpSpPr/>
          <p:nvPr/>
        </p:nvGrpSpPr>
        <p:grpSpPr>
          <a:xfrm>
            <a:off x="9013774" y="1199646"/>
            <a:ext cx="1792941" cy="4817312"/>
            <a:chOff x="9013774" y="1199646"/>
            <a:chExt cx="1792941" cy="48173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4663ED2-88C7-9F73-24A5-BB0FC2B188D2}"/>
                </a:ext>
              </a:extLst>
            </p:cNvPr>
            <p:cNvSpPr/>
            <p:nvPr/>
          </p:nvSpPr>
          <p:spPr>
            <a:xfrm>
              <a:off x="9013774" y="1199646"/>
              <a:ext cx="1792941" cy="48173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AF06BF0-9195-CC2C-FD7D-8C709160C366}"/>
                </a:ext>
              </a:extLst>
            </p:cNvPr>
            <p:cNvSpPr/>
            <p:nvPr/>
          </p:nvSpPr>
          <p:spPr>
            <a:xfrm>
              <a:off x="9013774" y="3550024"/>
              <a:ext cx="1792941" cy="246693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>
                  <a:solidFill>
                    <a:srgbClr val="7030A0"/>
                  </a:solidFill>
                </a:rPr>
                <a:t>INSTALLED RAM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B07C8D1-1FD7-BDFE-82F7-B19D7702731C}"/>
              </a:ext>
            </a:extLst>
          </p:cNvPr>
          <p:cNvSpPr txBox="1"/>
          <p:nvPr/>
        </p:nvSpPr>
        <p:spPr>
          <a:xfrm>
            <a:off x="487295" y="2459504"/>
            <a:ext cx="39566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The stack, code and data regions of our process are </a:t>
            </a:r>
            <a:r>
              <a:rPr lang="en-GB" sz="2400" b="1"/>
              <a:t>actually located somewhere else in PHYSICAL RAM.</a:t>
            </a:r>
            <a:endParaRPr lang="en-GB" sz="24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4F0582-75BC-0E24-42A0-0F40965BB279}"/>
              </a:ext>
            </a:extLst>
          </p:cNvPr>
          <p:cNvSpPr/>
          <p:nvPr/>
        </p:nvSpPr>
        <p:spPr>
          <a:xfrm>
            <a:off x="9013773" y="5097503"/>
            <a:ext cx="1792941" cy="9194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STACK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2CE9C7-F765-7B0D-0AF4-277348D7A14C}"/>
              </a:ext>
            </a:extLst>
          </p:cNvPr>
          <p:cNvSpPr/>
          <p:nvPr/>
        </p:nvSpPr>
        <p:spPr>
          <a:xfrm>
            <a:off x="9013770" y="3724460"/>
            <a:ext cx="1792941" cy="37224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4C4F43-DAAA-7890-285B-746BEFDDB85B}"/>
              </a:ext>
            </a:extLst>
          </p:cNvPr>
          <p:cNvSpPr/>
          <p:nvPr/>
        </p:nvSpPr>
        <p:spPr>
          <a:xfrm>
            <a:off x="9013770" y="4090548"/>
            <a:ext cx="1792941" cy="296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DATA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2C52714-BC54-B7B7-4FEF-26816989F774}"/>
              </a:ext>
            </a:extLst>
          </p:cNvPr>
          <p:cNvCxnSpPr/>
          <p:nvPr/>
        </p:nvCxnSpPr>
        <p:spPr>
          <a:xfrm>
            <a:off x="6293224" y="2061882"/>
            <a:ext cx="2898588" cy="33229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A0C9523-2809-5288-998F-980E931C3F2B}"/>
              </a:ext>
            </a:extLst>
          </p:cNvPr>
          <p:cNvCxnSpPr/>
          <p:nvPr/>
        </p:nvCxnSpPr>
        <p:spPr>
          <a:xfrm flipV="1">
            <a:off x="6394824" y="3866776"/>
            <a:ext cx="2850776" cy="179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0DF066F-5C5F-632D-75F5-F78AAA255DC2}"/>
              </a:ext>
            </a:extLst>
          </p:cNvPr>
          <p:cNvCxnSpPr/>
          <p:nvPr/>
        </p:nvCxnSpPr>
        <p:spPr>
          <a:xfrm flipV="1">
            <a:off x="6394824" y="4239019"/>
            <a:ext cx="2796988" cy="148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E44C95FF-0789-2691-ADA8-76F29E38E779}"/>
              </a:ext>
            </a:extLst>
          </p:cNvPr>
          <p:cNvSpPr/>
          <p:nvPr/>
        </p:nvSpPr>
        <p:spPr>
          <a:xfrm>
            <a:off x="7189694" y="3502212"/>
            <a:ext cx="1386541" cy="11534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ADDRESS TRANSLATION</a:t>
            </a:r>
          </a:p>
        </p:txBody>
      </p:sp>
    </p:spTree>
    <p:extLst>
      <p:ext uri="{BB962C8B-B14F-4D97-AF65-F5344CB8AC3E}">
        <p14:creationId xmlns:p14="http://schemas.microsoft.com/office/powerpoint/2010/main" val="199150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 animBg="1"/>
      <p:bldP spid="23" grpId="0" animBg="1"/>
      <p:bldP spid="3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63C95-C5D8-9867-F378-4265C10F2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9B28009-F905-87BD-2880-1228D785E69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E209EE-21CD-1C17-0A81-2C223463FF9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7551BB6-3FC3-53D1-8E26-1F6E5F76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is Virtual Memory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CAABA4-EBCF-0F5B-9605-225E7E5B6C06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8B8480-0EF8-734E-55DA-A861EE4483E6}"/>
              </a:ext>
            </a:extLst>
          </p:cNvPr>
          <p:cNvSpPr/>
          <p:nvPr/>
        </p:nvSpPr>
        <p:spPr>
          <a:xfrm>
            <a:off x="4785896" y="1540049"/>
            <a:ext cx="1792941" cy="9194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STACK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4C75E4-F56C-2C6B-B9BD-2E64B8BD874E}"/>
              </a:ext>
            </a:extLst>
          </p:cNvPr>
          <p:cNvSpPr/>
          <p:nvPr/>
        </p:nvSpPr>
        <p:spPr>
          <a:xfrm>
            <a:off x="4785896" y="3866776"/>
            <a:ext cx="1792941" cy="37224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698F08-511E-DFE2-197B-47226643C9A6}"/>
              </a:ext>
            </a:extLst>
          </p:cNvPr>
          <p:cNvSpPr/>
          <p:nvPr/>
        </p:nvSpPr>
        <p:spPr>
          <a:xfrm>
            <a:off x="4785896" y="4239020"/>
            <a:ext cx="1792941" cy="296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A829B-CAC0-31E5-C84C-DA1D848D6F9C}"/>
              </a:ext>
            </a:extLst>
          </p:cNvPr>
          <p:cNvSpPr txBox="1"/>
          <p:nvPr/>
        </p:nvSpPr>
        <p:spPr>
          <a:xfrm>
            <a:off x="457413" y="1872997"/>
            <a:ext cx="3956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The memory addresses that a process “sees” is called </a:t>
            </a:r>
            <a:r>
              <a:rPr lang="en-GB" sz="2400" b="1"/>
              <a:t>virtual memory.</a:t>
            </a:r>
            <a:endParaRPr lang="en-GB"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749AE-E4D7-72AB-AB7D-D1CAD1660F28}"/>
              </a:ext>
            </a:extLst>
          </p:cNvPr>
          <p:cNvSpPr txBox="1"/>
          <p:nvPr/>
        </p:nvSpPr>
        <p:spPr>
          <a:xfrm>
            <a:off x="4224111" y="5901542"/>
            <a:ext cx="9024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/>
              <a:t>0x0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24B5AC-07CA-EC58-5DC2-65786321B979}"/>
              </a:ext>
            </a:extLst>
          </p:cNvPr>
          <p:cNvSpPr txBox="1"/>
          <p:nvPr/>
        </p:nvSpPr>
        <p:spPr>
          <a:xfrm>
            <a:off x="3043757" y="1045330"/>
            <a:ext cx="17929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/>
              <a:t>0xFFFFFFFF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FF9C58E-4803-89FB-9E55-6EB3CD838DDE}"/>
                  </a:ext>
                </a:extLst>
              </p:cNvPr>
              <p:cNvSpPr txBox="1"/>
              <p:nvPr/>
            </p:nvSpPr>
            <p:spPr>
              <a:xfrm>
                <a:off x="406613" y="3744576"/>
                <a:ext cx="395668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/>
                  <a:t>Virtual memory </a:t>
                </a:r>
                <a:r>
                  <a:rPr lang="en-GB" sz="2400"/>
                  <a:t>stretches from address 0 and all the way to the maximum possible address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2400"/>
                  <a:t>)</a:t>
                </a:r>
                <a:r>
                  <a:rPr lang="en-GB" sz="2400" b="1"/>
                  <a:t>.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FF9C58E-4803-89FB-9E55-6EB3CD838D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613" y="3744576"/>
                <a:ext cx="3956688" cy="1569660"/>
              </a:xfrm>
              <a:prstGeom prst="rect">
                <a:avLst/>
              </a:prstGeom>
              <a:blipFill>
                <a:blip r:embed="rId2"/>
                <a:stretch>
                  <a:fillRect l="-2465" t="-2713" b="-81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233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BB62A-7B05-B3EA-36E0-1BCD6EFCE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FCDDEF4-8647-17E5-5DFB-CF260D4C098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2ADEB9-8379-B927-0FA4-B28DBCE518D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F206BE-BD9A-22BB-899C-449B3832B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is Physical Memory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596C149-3C71-1FB9-06CE-5C1AF1C4A5EA}"/>
              </a:ext>
            </a:extLst>
          </p:cNvPr>
          <p:cNvGrpSpPr/>
          <p:nvPr/>
        </p:nvGrpSpPr>
        <p:grpSpPr>
          <a:xfrm>
            <a:off x="9013774" y="1199646"/>
            <a:ext cx="1792941" cy="4817312"/>
            <a:chOff x="9013774" y="1199646"/>
            <a:chExt cx="1792941" cy="48173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B931CD-36B4-B6D1-9262-EE303070466F}"/>
                </a:ext>
              </a:extLst>
            </p:cNvPr>
            <p:cNvSpPr/>
            <p:nvPr/>
          </p:nvSpPr>
          <p:spPr>
            <a:xfrm>
              <a:off x="9013774" y="1199646"/>
              <a:ext cx="1792941" cy="48173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22BF0BF-795B-7D4E-11DA-51ADF0E10C52}"/>
                </a:ext>
              </a:extLst>
            </p:cNvPr>
            <p:cNvSpPr/>
            <p:nvPr/>
          </p:nvSpPr>
          <p:spPr>
            <a:xfrm>
              <a:off x="9013774" y="3550024"/>
              <a:ext cx="1792941" cy="246693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>
                  <a:solidFill>
                    <a:srgbClr val="7030A0"/>
                  </a:solidFill>
                </a:rPr>
                <a:t>INSTALLED RAM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8247B0D-21CE-BC83-98A6-1F80B448C6B1}"/>
              </a:ext>
            </a:extLst>
          </p:cNvPr>
          <p:cNvSpPr txBox="1"/>
          <p:nvPr/>
        </p:nvSpPr>
        <p:spPr>
          <a:xfrm>
            <a:off x="451436" y="1255332"/>
            <a:ext cx="5540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/>
              <a:t>Physical memory </a:t>
            </a:r>
            <a:r>
              <a:rPr lang="en-GB" sz="2400"/>
              <a:t>is the actual addressable range of memory, that depends on how much is installed.</a:t>
            </a:r>
            <a:endParaRPr lang="en-GB" sz="24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B50B2F-1DCF-464B-F4FD-7894B2A0FBD4}"/>
              </a:ext>
            </a:extLst>
          </p:cNvPr>
          <p:cNvSpPr txBox="1"/>
          <p:nvPr/>
        </p:nvSpPr>
        <p:spPr>
          <a:xfrm>
            <a:off x="451436" y="3140909"/>
            <a:ext cx="5540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In our case, it stretches from 0x0 to 0x80000000 (2GB).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FBFCAD-D387-E9A3-D050-4391806BC9D0}"/>
              </a:ext>
            </a:extLst>
          </p:cNvPr>
          <p:cNvSpPr txBox="1"/>
          <p:nvPr/>
        </p:nvSpPr>
        <p:spPr>
          <a:xfrm>
            <a:off x="360043" y="4482627"/>
            <a:ext cx="5540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Accessing physical memory outside this region yields undefined behaviour.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E428CD-1BB9-116C-CF49-1DE6BBDAF578}"/>
              </a:ext>
            </a:extLst>
          </p:cNvPr>
          <p:cNvSpPr txBox="1"/>
          <p:nvPr/>
        </p:nvSpPr>
        <p:spPr>
          <a:xfrm>
            <a:off x="7515022" y="3379550"/>
            <a:ext cx="16119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/>
              <a:t>0x80000000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74AD77-7D89-048E-0E58-AE503D659AA0}"/>
              </a:ext>
            </a:extLst>
          </p:cNvPr>
          <p:cNvSpPr txBox="1"/>
          <p:nvPr/>
        </p:nvSpPr>
        <p:spPr>
          <a:xfrm>
            <a:off x="8414871" y="5818100"/>
            <a:ext cx="7807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/>
              <a:t>0x0</a:t>
            </a:r>
          </a:p>
        </p:txBody>
      </p:sp>
    </p:spTree>
    <p:extLst>
      <p:ext uri="{BB962C8B-B14F-4D97-AF65-F5344CB8AC3E}">
        <p14:creationId xmlns:p14="http://schemas.microsoft.com/office/powerpoint/2010/main" val="368080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  <p:bldP spid="14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0A294-1EE7-8C77-AF31-6BFBE287C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BA5B634-D97F-1A11-7994-F3276C22470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F2751E-F4D0-BF28-38F8-A1C003D91CA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E9F054-736D-5387-B119-587BCC8B4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Virtual and physical memory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21E291-BE54-CBD4-5DA5-5B06D80892DE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C72280-4669-3E18-F706-A22D0FD6A441}"/>
              </a:ext>
            </a:extLst>
          </p:cNvPr>
          <p:cNvSpPr/>
          <p:nvPr/>
        </p:nvSpPr>
        <p:spPr>
          <a:xfrm>
            <a:off x="4785896" y="1540049"/>
            <a:ext cx="1792941" cy="91945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STACK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03955E-5D6E-9B5E-90AD-5581DA525308}"/>
              </a:ext>
            </a:extLst>
          </p:cNvPr>
          <p:cNvSpPr/>
          <p:nvPr/>
        </p:nvSpPr>
        <p:spPr>
          <a:xfrm>
            <a:off x="4785896" y="3866776"/>
            <a:ext cx="1792941" cy="37224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1F14C8-6F4B-5D51-FB13-6F1F2BDE99F5}"/>
              </a:ext>
            </a:extLst>
          </p:cNvPr>
          <p:cNvSpPr/>
          <p:nvPr/>
        </p:nvSpPr>
        <p:spPr>
          <a:xfrm>
            <a:off x="4785896" y="4239020"/>
            <a:ext cx="1792941" cy="29694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DATA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CE00605-D9EC-71DF-8D88-18E230E5F2B2}"/>
              </a:ext>
            </a:extLst>
          </p:cNvPr>
          <p:cNvGrpSpPr/>
          <p:nvPr/>
        </p:nvGrpSpPr>
        <p:grpSpPr>
          <a:xfrm>
            <a:off x="9013774" y="1199646"/>
            <a:ext cx="1792941" cy="4817312"/>
            <a:chOff x="9013774" y="1199646"/>
            <a:chExt cx="1792941" cy="481731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900370-29D6-F5BD-66D1-D5C7F3516FCC}"/>
                </a:ext>
              </a:extLst>
            </p:cNvPr>
            <p:cNvSpPr/>
            <p:nvPr/>
          </p:nvSpPr>
          <p:spPr>
            <a:xfrm>
              <a:off x="9013774" y="1199646"/>
              <a:ext cx="1792941" cy="481731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52A38D7-BD9B-9887-3515-9BA846567ED0}"/>
                </a:ext>
              </a:extLst>
            </p:cNvPr>
            <p:cNvSpPr/>
            <p:nvPr/>
          </p:nvSpPr>
          <p:spPr>
            <a:xfrm>
              <a:off x="9013774" y="3550024"/>
              <a:ext cx="1792941" cy="246693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000">
                  <a:solidFill>
                    <a:srgbClr val="7030A0"/>
                  </a:solidFill>
                </a:rPr>
                <a:t>INSTALLED RAM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1EE2734-CB79-6FF5-EAC2-76A1FC12D61D}"/>
              </a:ext>
            </a:extLst>
          </p:cNvPr>
          <p:cNvSpPr txBox="1"/>
          <p:nvPr/>
        </p:nvSpPr>
        <p:spPr>
          <a:xfrm>
            <a:off x="4785896" y="6106657"/>
            <a:ext cx="1792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Virtual memory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3689BB-397E-8DDB-C599-6F689C5F5E64}"/>
              </a:ext>
            </a:extLst>
          </p:cNvPr>
          <p:cNvSpPr txBox="1"/>
          <p:nvPr/>
        </p:nvSpPr>
        <p:spPr>
          <a:xfrm>
            <a:off x="8994935" y="6084308"/>
            <a:ext cx="1792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/>
              <a:t>Physical memory</a:t>
            </a:r>
          </a:p>
        </p:txBody>
      </p:sp>
    </p:spTree>
    <p:extLst>
      <p:ext uri="{BB962C8B-B14F-4D97-AF65-F5344CB8AC3E}">
        <p14:creationId xmlns:p14="http://schemas.microsoft.com/office/powerpoint/2010/main" val="176971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0B8D2-C6A8-5A82-3A02-863BDF79B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8DF194-3FB0-381F-DE93-F676B5CB03C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CE2E21-E90E-86BA-86FD-420C0CE32AD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74AAD0-E06F-7A63-5475-B703506C2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Let’s make it simpler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8EE79C-4295-E7E4-4B2B-32C88593D2F3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7920AA-C050-7C9A-A436-E18C041672F2}"/>
              </a:ext>
            </a:extLst>
          </p:cNvPr>
          <p:cNvSpPr txBox="1"/>
          <p:nvPr/>
        </p:nvSpPr>
        <p:spPr>
          <a:xfrm>
            <a:off x="4224111" y="5901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273D231-D01A-6807-9BA8-B338CCB10E45}"/>
              </a:ext>
            </a:extLst>
          </p:cNvPr>
          <p:cNvSpPr/>
          <p:nvPr/>
        </p:nvSpPr>
        <p:spPr>
          <a:xfrm>
            <a:off x="2281755" y="1691457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STACK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7030FF-EE1E-9175-C699-82791AC56A95}"/>
              </a:ext>
            </a:extLst>
          </p:cNvPr>
          <p:cNvSpPr/>
          <p:nvPr/>
        </p:nvSpPr>
        <p:spPr>
          <a:xfrm>
            <a:off x="2281754" y="3075932"/>
            <a:ext cx="1792941" cy="706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BC64A5-A62F-A2DE-D521-6B40942FEBEF}"/>
              </a:ext>
            </a:extLst>
          </p:cNvPr>
          <p:cNvSpPr/>
          <p:nvPr/>
        </p:nvSpPr>
        <p:spPr>
          <a:xfrm>
            <a:off x="2281754" y="3916237"/>
            <a:ext cx="1792941" cy="706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0D597C-FF55-6F04-98CA-72A585199976}"/>
              </a:ext>
            </a:extLst>
          </p:cNvPr>
          <p:cNvSpPr txBox="1"/>
          <p:nvPr/>
        </p:nvSpPr>
        <p:spPr>
          <a:xfrm>
            <a:off x="3934250" y="1045330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AC7EAE-2A77-2B7F-2493-AB4BC64F1445}"/>
              </a:ext>
            </a:extLst>
          </p:cNvPr>
          <p:cNvSpPr/>
          <p:nvPr/>
        </p:nvSpPr>
        <p:spPr>
          <a:xfrm>
            <a:off x="4785900" y="1965087"/>
            <a:ext cx="1792941" cy="4219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948A5A-87ED-27F3-3C72-5E378906DEF0}"/>
              </a:ext>
            </a:extLst>
          </p:cNvPr>
          <p:cNvCxnSpPr>
            <a:cxnSpLocks/>
          </p:cNvCxnSpPr>
          <p:nvPr/>
        </p:nvCxnSpPr>
        <p:spPr>
          <a:xfrm flipV="1">
            <a:off x="4325707" y="2308380"/>
            <a:ext cx="585196" cy="8525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Brace 8">
            <a:extLst>
              <a:ext uri="{FF2B5EF4-FFF2-40B4-BE49-F238E27FC236}">
                <a16:creationId xmlns:a16="http://schemas.microsoft.com/office/drawing/2014/main" id="{435CE29A-B090-7952-6699-551236B0BC87}"/>
              </a:ext>
            </a:extLst>
          </p:cNvPr>
          <p:cNvSpPr/>
          <p:nvPr/>
        </p:nvSpPr>
        <p:spPr>
          <a:xfrm>
            <a:off x="4123765" y="1691457"/>
            <a:ext cx="179293" cy="29309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33326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A4B5C-3EB0-120A-8379-BA5D310C48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198D3F-59A1-AB80-D87B-CF9B393AAB9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F35D37-9633-0150-488C-D49F8A7C3C1A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C20B352-C5C8-14C5-5610-3B3575981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Let’s make it simpler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6BE4E6-8ADC-A2DC-07EC-83B79515B995}"/>
              </a:ext>
            </a:extLst>
          </p:cNvPr>
          <p:cNvSpPr txBox="1"/>
          <p:nvPr/>
        </p:nvSpPr>
        <p:spPr>
          <a:xfrm>
            <a:off x="4224111" y="5901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98D5BC-131D-5959-7ADE-3149E5E1818D}"/>
              </a:ext>
            </a:extLst>
          </p:cNvPr>
          <p:cNvSpPr txBox="1"/>
          <p:nvPr/>
        </p:nvSpPr>
        <p:spPr>
          <a:xfrm>
            <a:off x="3934250" y="1045330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EAE585-7137-F083-3225-0F81338E012F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B984EE-197F-BD78-B0B3-644579EAD16B}"/>
              </a:ext>
            </a:extLst>
          </p:cNvPr>
          <p:cNvSpPr/>
          <p:nvPr/>
        </p:nvSpPr>
        <p:spPr>
          <a:xfrm>
            <a:off x="4785900" y="1965087"/>
            <a:ext cx="1792941" cy="4219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A</a:t>
            </a:r>
          </a:p>
        </p:txBody>
      </p:sp>
    </p:spTree>
    <p:extLst>
      <p:ext uri="{BB962C8B-B14F-4D97-AF65-F5344CB8AC3E}">
        <p14:creationId xmlns:p14="http://schemas.microsoft.com/office/powerpoint/2010/main" val="32626511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E10A0-80FA-0A7E-9154-1DAE78E66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F15272A-F6AC-48DF-EBE5-38A90823A1F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9E2DF9-DBA5-5C78-315D-0825F7FF572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E44726-184F-599C-72F8-4D3C7E859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And a little more complex... Two processes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3B9FA6-28EE-E790-35B0-136820B2EFFD}"/>
              </a:ext>
            </a:extLst>
          </p:cNvPr>
          <p:cNvSpPr txBox="1"/>
          <p:nvPr/>
        </p:nvSpPr>
        <p:spPr>
          <a:xfrm>
            <a:off x="4447915" y="2896349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EE61CA-CAFE-87FC-7563-44D2B4B904D2}"/>
              </a:ext>
            </a:extLst>
          </p:cNvPr>
          <p:cNvSpPr txBox="1"/>
          <p:nvPr/>
        </p:nvSpPr>
        <p:spPr>
          <a:xfrm>
            <a:off x="3934250" y="1045330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9E4600-DB59-7B6B-D0C1-E67F4B8EA3A0}"/>
              </a:ext>
            </a:extLst>
          </p:cNvPr>
          <p:cNvSpPr/>
          <p:nvPr/>
        </p:nvSpPr>
        <p:spPr>
          <a:xfrm>
            <a:off x="4785900" y="1199646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8FBAB8-F6E1-97A6-6CA0-1B33A7FFD47F}"/>
              </a:ext>
            </a:extLst>
          </p:cNvPr>
          <p:cNvSpPr/>
          <p:nvPr/>
        </p:nvSpPr>
        <p:spPr>
          <a:xfrm>
            <a:off x="4785899" y="1276162"/>
            <a:ext cx="1792941" cy="4219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A5A5D9-6FC8-9024-EB66-8F3BFD779FA4}"/>
              </a:ext>
            </a:extLst>
          </p:cNvPr>
          <p:cNvSpPr txBox="1"/>
          <p:nvPr/>
        </p:nvSpPr>
        <p:spPr>
          <a:xfrm>
            <a:off x="4447914" y="5581838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C73B5A-E3C8-72C7-BF59-3800833B622A}"/>
              </a:ext>
            </a:extLst>
          </p:cNvPr>
          <p:cNvSpPr txBox="1"/>
          <p:nvPr/>
        </p:nvSpPr>
        <p:spPr>
          <a:xfrm>
            <a:off x="3934249" y="3730819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4DDFCC-F66B-0D0A-2380-C12A380684C5}"/>
              </a:ext>
            </a:extLst>
          </p:cNvPr>
          <p:cNvSpPr/>
          <p:nvPr/>
        </p:nvSpPr>
        <p:spPr>
          <a:xfrm>
            <a:off x="4785899" y="3885135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AE5476-8B61-2B95-ED7F-9CD41E8E0FCF}"/>
              </a:ext>
            </a:extLst>
          </p:cNvPr>
          <p:cNvSpPr/>
          <p:nvPr/>
        </p:nvSpPr>
        <p:spPr>
          <a:xfrm>
            <a:off x="4785898" y="3961651"/>
            <a:ext cx="1792941" cy="42192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76DC2E-AFA2-C6D1-7FF5-30F0E91AC031}"/>
              </a:ext>
            </a:extLst>
          </p:cNvPr>
          <p:cNvSpPr txBox="1"/>
          <p:nvPr/>
        </p:nvSpPr>
        <p:spPr>
          <a:xfrm>
            <a:off x="451437" y="1255332"/>
            <a:ext cx="32765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Each process has its own “virtual memory” from the minimum (0x0) to the maximum (0xFFFFFFFF) address range.</a:t>
            </a:r>
          </a:p>
        </p:txBody>
      </p:sp>
    </p:spTree>
    <p:extLst>
      <p:ext uri="{BB962C8B-B14F-4D97-AF65-F5344CB8AC3E}">
        <p14:creationId xmlns:p14="http://schemas.microsoft.com/office/powerpoint/2010/main" val="262753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059B5-3EEB-26DA-9045-4AA88C647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A60AC15-D094-48B5-CFD4-0775E80F59F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89CE40-7575-1097-EC88-2F094BE3E70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9563C3-EFD1-CEC2-89B5-36A2BC3F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Now for the mapping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4D1AF3-7D59-2D8A-3EF6-265D7D02907F}"/>
              </a:ext>
            </a:extLst>
          </p:cNvPr>
          <p:cNvSpPr txBox="1"/>
          <p:nvPr/>
        </p:nvSpPr>
        <p:spPr>
          <a:xfrm>
            <a:off x="4447915" y="2896349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B5C231-9730-9B80-FFD0-4C90A5F083AC}"/>
              </a:ext>
            </a:extLst>
          </p:cNvPr>
          <p:cNvSpPr txBox="1"/>
          <p:nvPr/>
        </p:nvSpPr>
        <p:spPr>
          <a:xfrm>
            <a:off x="3934250" y="1045330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605AE5-3225-71E4-8C32-6C69E874488B}"/>
              </a:ext>
            </a:extLst>
          </p:cNvPr>
          <p:cNvSpPr/>
          <p:nvPr/>
        </p:nvSpPr>
        <p:spPr>
          <a:xfrm>
            <a:off x="4785900" y="1199646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9EB33-B4A7-CCB3-B2AF-DD899D6CD3AB}"/>
              </a:ext>
            </a:extLst>
          </p:cNvPr>
          <p:cNvSpPr/>
          <p:nvPr/>
        </p:nvSpPr>
        <p:spPr>
          <a:xfrm>
            <a:off x="4785899" y="1276162"/>
            <a:ext cx="1792941" cy="4219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F1ED39-60AB-B2F1-18A7-D4AAE124C2A1}"/>
              </a:ext>
            </a:extLst>
          </p:cNvPr>
          <p:cNvSpPr txBox="1"/>
          <p:nvPr/>
        </p:nvSpPr>
        <p:spPr>
          <a:xfrm>
            <a:off x="4447914" y="5581838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26CAF8-E474-FE7C-B174-20F7B23E8AE0}"/>
              </a:ext>
            </a:extLst>
          </p:cNvPr>
          <p:cNvSpPr txBox="1"/>
          <p:nvPr/>
        </p:nvSpPr>
        <p:spPr>
          <a:xfrm>
            <a:off x="3934249" y="3730819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199075-BA13-0C4D-67CC-0B02EE806BBA}"/>
              </a:ext>
            </a:extLst>
          </p:cNvPr>
          <p:cNvSpPr/>
          <p:nvPr/>
        </p:nvSpPr>
        <p:spPr>
          <a:xfrm>
            <a:off x="4785899" y="3885135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A897A3-4C9C-1412-4B7C-46C0B3FFA907}"/>
              </a:ext>
            </a:extLst>
          </p:cNvPr>
          <p:cNvSpPr/>
          <p:nvPr/>
        </p:nvSpPr>
        <p:spPr>
          <a:xfrm>
            <a:off x="4785898" y="3961650"/>
            <a:ext cx="1792941" cy="7468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58B8B94-8F05-D5FB-440F-703A5FE5A6A2}"/>
              </a:ext>
            </a:extLst>
          </p:cNvPr>
          <p:cNvSpPr/>
          <p:nvPr/>
        </p:nvSpPr>
        <p:spPr>
          <a:xfrm>
            <a:off x="9013774" y="1199646"/>
            <a:ext cx="1792941" cy="48173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2AA3EF-B87C-BA23-B0A8-24AF223E10DF}"/>
              </a:ext>
            </a:extLst>
          </p:cNvPr>
          <p:cNvSpPr/>
          <p:nvPr/>
        </p:nvSpPr>
        <p:spPr>
          <a:xfrm>
            <a:off x="9013774" y="3550024"/>
            <a:ext cx="1792941" cy="24669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rgbClr val="7030A0"/>
                </a:solidFill>
              </a:rPr>
              <a:t>INSTALLED RAM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F9C0EA-6325-5B62-070E-4D8F7253E7D5}"/>
              </a:ext>
            </a:extLst>
          </p:cNvPr>
          <p:cNvSpPr/>
          <p:nvPr/>
        </p:nvSpPr>
        <p:spPr>
          <a:xfrm>
            <a:off x="9013774" y="3760850"/>
            <a:ext cx="1792941" cy="4571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D68BFD-1842-E70C-9B6D-69C8F619B530}"/>
              </a:ext>
            </a:extLst>
          </p:cNvPr>
          <p:cNvSpPr/>
          <p:nvPr/>
        </p:nvSpPr>
        <p:spPr>
          <a:xfrm>
            <a:off x="9013774" y="5185738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C7121-6F7E-B430-F92E-8C3C6E42EFD9}"/>
              </a:ext>
            </a:extLst>
          </p:cNvPr>
          <p:cNvSpPr/>
          <p:nvPr/>
        </p:nvSpPr>
        <p:spPr>
          <a:xfrm>
            <a:off x="9013774" y="3966258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B5D5AA-030A-623C-F0EC-75FFBCD6BE4E}"/>
              </a:ext>
            </a:extLst>
          </p:cNvPr>
          <p:cNvSpPr/>
          <p:nvPr/>
        </p:nvSpPr>
        <p:spPr>
          <a:xfrm>
            <a:off x="9013774" y="5624767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27574D-A81B-90BC-1EC1-85CF5BF351BB}"/>
              </a:ext>
            </a:extLst>
          </p:cNvPr>
          <p:cNvSpPr/>
          <p:nvPr/>
        </p:nvSpPr>
        <p:spPr>
          <a:xfrm>
            <a:off x="9013774" y="5519412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30FEC5-AC68-F8DD-89F9-44FC9CC0CB43}"/>
              </a:ext>
            </a:extLst>
          </p:cNvPr>
          <p:cNvSpPr/>
          <p:nvPr/>
        </p:nvSpPr>
        <p:spPr>
          <a:xfrm>
            <a:off x="9013774" y="5901723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43AD620B-C6E6-A271-CEBE-3B47E2891121}"/>
              </a:ext>
            </a:extLst>
          </p:cNvPr>
          <p:cNvCxnSpPr>
            <a:stCxn id="10" idx="3"/>
            <a:endCxn id="18" idx="1"/>
          </p:cNvCxnSpPr>
          <p:nvPr/>
        </p:nvCxnSpPr>
        <p:spPr>
          <a:xfrm>
            <a:off x="6578840" y="1487122"/>
            <a:ext cx="2434934" cy="2296588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0137AFF3-7D9D-0B2F-60B9-6CDCED33DBE2}"/>
              </a:ext>
            </a:extLst>
          </p:cNvPr>
          <p:cNvCxnSpPr>
            <a:stCxn id="10" idx="3"/>
            <a:endCxn id="19" idx="1"/>
          </p:cNvCxnSpPr>
          <p:nvPr/>
        </p:nvCxnSpPr>
        <p:spPr>
          <a:xfrm>
            <a:off x="6578840" y="1487122"/>
            <a:ext cx="2434934" cy="3726975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BC85F404-25B5-11BE-8D24-314CF355108E}"/>
              </a:ext>
            </a:extLst>
          </p:cNvPr>
          <p:cNvCxnSpPr>
            <a:stCxn id="10" idx="3"/>
            <a:endCxn id="13" idx="1"/>
          </p:cNvCxnSpPr>
          <p:nvPr/>
        </p:nvCxnSpPr>
        <p:spPr>
          <a:xfrm>
            <a:off x="6578840" y="1487122"/>
            <a:ext cx="2434934" cy="4166004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91246C03-EFE3-AB92-F855-3C473568DB53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6578839" y="4018936"/>
            <a:ext cx="2434935" cy="316123"/>
          </a:xfrm>
          <a:prstGeom prst="bentConnector3">
            <a:avLst>
              <a:gd name="adj1" fmla="val 81513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13AD4856-D593-9783-77C6-F54D4C0A1B8D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6578839" y="4335059"/>
            <a:ext cx="2434935" cy="1237031"/>
          </a:xfrm>
          <a:prstGeom prst="bentConnector3">
            <a:avLst>
              <a:gd name="adj1" fmla="val 82039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8C988632-F8F4-818A-F017-BB1157EC22CF}"/>
              </a:ext>
            </a:extLst>
          </p:cNvPr>
          <p:cNvCxnSpPr>
            <a:stCxn id="9" idx="3"/>
            <a:endCxn id="20" idx="1"/>
          </p:cNvCxnSpPr>
          <p:nvPr/>
        </p:nvCxnSpPr>
        <p:spPr>
          <a:xfrm>
            <a:off x="6578839" y="4335059"/>
            <a:ext cx="2434935" cy="1619342"/>
          </a:xfrm>
          <a:prstGeom prst="bentConnector3">
            <a:avLst>
              <a:gd name="adj1" fmla="val 82038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3ECC263-E28E-144B-C674-9DB1249E90D1}"/>
              </a:ext>
            </a:extLst>
          </p:cNvPr>
          <p:cNvSpPr/>
          <p:nvPr/>
        </p:nvSpPr>
        <p:spPr>
          <a:xfrm>
            <a:off x="7103035" y="3470426"/>
            <a:ext cx="1386541" cy="11534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ADDRESS TRANSLATION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2523273-5792-560A-8042-8C601B35961B}"/>
              </a:ext>
            </a:extLst>
          </p:cNvPr>
          <p:cNvSpPr txBox="1"/>
          <p:nvPr/>
        </p:nvSpPr>
        <p:spPr>
          <a:xfrm>
            <a:off x="451437" y="1255332"/>
            <a:ext cx="32765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Notice how process A and process B seem to share the same memory ranges (upper part of memory); however, they are </a:t>
            </a:r>
            <a:r>
              <a:rPr lang="en-GB" sz="2400" b="1"/>
              <a:t>actually mapped to completely unique physical addresses.</a:t>
            </a:r>
            <a:endParaRPr lang="en-GB" sz="2400"/>
          </a:p>
        </p:txBody>
      </p:sp>
    </p:spTree>
    <p:extLst>
      <p:ext uri="{BB962C8B-B14F-4D97-AF65-F5344CB8AC3E}">
        <p14:creationId xmlns:p14="http://schemas.microsoft.com/office/powerpoint/2010/main" val="19027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D3EB3-0AD8-5F1C-7992-6137F4364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AB7BD0-858E-88EF-A486-AB4FBC46293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E27AEE-344E-73F8-7822-79503DA4960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7AB44F-E069-BF6E-6FFB-4C8C7B79F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4141618" cy="542658"/>
          </a:xfrm>
        </p:spPr>
        <p:txBody>
          <a:bodyPr/>
          <a:lstStyle/>
          <a:p>
            <a:r>
              <a:rPr lang="en-GB"/>
              <a:t>The great revelation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8DAAC-0DE6-5165-E058-86982B6D731E}"/>
              </a:ext>
            </a:extLst>
          </p:cNvPr>
          <p:cNvSpPr txBox="1"/>
          <p:nvPr/>
        </p:nvSpPr>
        <p:spPr>
          <a:xfrm>
            <a:off x="4447915" y="2896349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80EE80-F032-A859-3D6E-5CF277B29D80}"/>
              </a:ext>
            </a:extLst>
          </p:cNvPr>
          <p:cNvSpPr txBox="1"/>
          <p:nvPr/>
        </p:nvSpPr>
        <p:spPr>
          <a:xfrm>
            <a:off x="3934250" y="1045330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2758E2-4A9C-73F4-5DCD-8D87488546AA}"/>
              </a:ext>
            </a:extLst>
          </p:cNvPr>
          <p:cNvSpPr/>
          <p:nvPr/>
        </p:nvSpPr>
        <p:spPr>
          <a:xfrm>
            <a:off x="4785900" y="1199646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022967-E65A-790E-6502-D3353BE7EEFF}"/>
              </a:ext>
            </a:extLst>
          </p:cNvPr>
          <p:cNvSpPr/>
          <p:nvPr/>
        </p:nvSpPr>
        <p:spPr>
          <a:xfrm>
            <a:off x="4785899" y="1276162"/>
            <a:ext cx="1792941" cy="4219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E1D0CB-39E6-0364-76FB-DFE1F1693410}"/>
              </a:ext>
            </a:extLst>
          </p:cNvPr>
          <p:cNvSpPr txBox="1"/>
          <p:nvPr/>
        </p:nvSpPr>
        <p:spPr>
          <a:xfrm>
            <a:off x="4447914" y="5581838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D62E8A-292E-9556-9F9C-0D52E7300836}"/>
              </a:ext>
            </a:extLst>
          </p:cNvPr>
          <p:cNvSpPr txBox="1"/>
          <p:nvPr/>
        </p:nvSpPr>
        <p:spPr>
          <a:xfrm>
            <a:off x="3934249" y="3730819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CEE64C-D6F7-7D63-BC03-7C43E50C72E7}"/>
              </a:ext>
            </a:extLst>
          </p:cNvPr>
          <p:cNvSpPr/>
          <p:nvPr/>
        </p:nvSpPr>
        <p:spPr>
          <a:xfrm>
            <a:off x="4785899" y="3885135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24DBF4-79F8-0DBF-AC57-FF87BBD1FCB9}"/>
              </a:ext>
            </a:extLst>
          </p:cNvPr>
          <p:cNvSpPr/>
          <p:nvPr/>
        </p:nvSpPr>
        <p:spPr>
          <a:xfrm>
            <a:off x="4785898" y="3961650"/>
            <a:ext cx="1792941" cy="7468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EC3475-1667-C23A-F4CD-AC21AE4F6CB2}"/>
              </a:ext>
            </a:extLst>
          </p:cNvPr>
          <p:cNvSpPr/>
          <p:nvPr/>
        </p:nvSpPr>
        <p:spPr>
          <a:xfrm>
            <a:off x="9013774" y="1199646"/>
            <a:ext cx="1792941" cy="48173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04EDCF5-506F-B6B5-1620-BC86C5CC8809}"/>
              </a:ext>
            </a:extLst>
          </p:cNvPr>
          <p:cNvSpPr/>
          <p:nvPr/>
        </p:nvSpPr>
        <p:spPr>
          <a:xfrm>
            <a:off x="9013774" y="3550024"/>
            <a:ext cx="1792941" cy="24669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rgbClr val="7030A0"/>
                </a:solidFill>
              </a:rPr>
              <a:t>INSTALLED RAM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D41F68-11D9-0D02-8240-494221F714C9}"/>
              </a:ext>
            </a:extLst>
          </p:cNvPr>
          <p:cNvSpPr/>
          <p:nvPr/>
        </p:nvSpPr>
        <p:spPr>
          <a:xfrm>
            <a:off x="9013774" y="3760850"/>
            <a:ext cx="1792941" cy="4571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682F549-9A68-E872-DBF9-F130BEA08E3C}"/>
              </a:ext>
            </a:extLst>
          </p:cNvPr>
          <p:cNvSpPr/>
          <p:nvPr/>
        </p:nvSpPr>
        <p:spPr>
          <a:xfrm>
            <a:off x="9013774" y="5185738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3608D6-02E8-FB10-8150-E26AF2DDD46E}"/>
              </a:ext>
            </a:extLst>
          </p:cNvPr>
          <p:cNvSpPr/>
          <p:nvPr/>
        </p:nvSpPr>
        <p:spPr>
          <a:xfrm>
            <a:off x="9013774" y="3966258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3ACCE9-A0B6-847F-B859-FABD11B4117B}"/>
              </a:ext>
            </a:extLst>
          </p:cNvPr>
          <p:cNvSpPr/>
          <p:nvPr/>
        </p:nvSpPr>
        <p:spPr>
          <a:xfrm>
            <a:off x="9013774" y="5624767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B27C78-DF0C-1E26-F17A-1C4095A1D14C}"/>
              </a:ext>
            </a:extLst>
          </p:cNvPr>
          <p:cNvSpPr/>
          <p:nvPr/>
        </p:nvSpPr>
        <p:spPr>
          <a:xfrm>
            <a:off x="9013774" y="5519412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A62B29-00ED-2767-EEC3-B045B770D181}"/>
              </a:ext>
            </a:extLst>
          </p:cNvPr>
          <p:cNvSpPr/>
          <p:nvPr/>
        </p:nvSpPr>
        <p:spPr>
          <a:xfrm>
            <a:off x="9013774" y="5901723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2253F8A6-6AC2-D98E-273D-C9B556AA59CE}"/>
              </a:ext>
            </a:extLst>
          </p:cNvPr>
          <p:cNvCxnSpPr>
            <a:stCxn id="10" idx="3"/>
            <a:endCxn id="18" idx="1"/>
          </p:cNvCxnSpPr>
          <p:nvPr/>
        </p:nvCxnSpPr>
        <p:spPr>
          <a:xfrm>
            <a:off x="6578840" y="1487122"/>
            <a:ext cx="2434934" cy="2296588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01C5EB59-F2CF-A2CB-4087-0186D40A3E1F}"/>
              </a:ext>
            </a:extLst>
          </p:cNvPr>
          <p:cNvCxnSpPr>
            <a:stCxn id="10" idx="3"/>
            <a:endCxn id="19" idx="1"/>
          </p:cNvCxnSpPr>
          <p:nvPr/>
        </p:nvCxnSpPr>
        <p:spPr>
          <a:xfrm>
            <a:off x="6578840" y="1487122"/>
            <a:ext cx="2434934" cy="3726975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820B009E-6DFA-ACF1-7CD7-DACBA2AA4124}"/>
              </a:ext>
            </a:extLst>
          </p:cNvPr>
          <p:cNvCxnSpPr>
            <a:stCxn id="10" idx="3"/>
            <a:endCxn id="13" idx="1"/>
          </p:cNvCxnSpPr>
          <p:nvPr/>
        </p:nvCxnSpPr>
        <p:spPr>
          <a:xfrm>
            <a:off x="6578840" y="1487122"/>
            <a:ext cx="2434934" cy="4166004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2406D19C-EE5C-471C-1642-97E3683C7BF7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6578839" y="4018936"/>
            <a:ext cx="2434935" cy="316123"/>
          </a:xfrm>
          <a:prstGeom prst="bentConnector3">
            <a:avLst>
              <a:gd name="adj1" fmla="val 81513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C6CA98CA-3C4B-3CD8-2E3A-B1C91278F23B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6578839" y="4335059"/>
            <a:ext cx="2434935" cy="1237031"/>
          </a:xfrm>
          <a:prstGeom prst="bentConnector3">
            <a:avLst>
              <a:gd name="adj1" fmla="val 82039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24E66BD2-5A49-0E66-FD9B-A62418B70ED9}"/>
              </a:ext>
            </a:extLst>
          </p:cNvPr>
          <p:cNvCxnSpPr>
            <a:stCxn id="9" idx="3"/>
            <a:endCxn id="20" idx="1"/>
          </p:cNvCxnSpPr>
          <p:nvPr/>
        </p:nvCxnSpPr>
        <p:spPr>
          <a:xfrm>
            <a:off x="6578839" y="4335059"/>
            <a:ext cx="2434935" cy="1619342"/>
          </a:xfrm>
          <a:prstGeom prst="bentConnector3">
            <a:avLst>
              <a:gd name="adj1" fmla="val 82038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BBCB9D9B-063B-3EFA-29EE-690A4316B03C}"/>
              </a:ext>
            </a:extLst>
          </p:cNvPr>
          <p:cNvSpPr/>
          <p:nvPr/>
        </p:nvSpPr>
        <p:spPr>
          <a:xfrm>
            <a:off x="7103035" y="3470426"/>
            <a:ext cx="1386541" cy="11534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ADDRESS TRANSLATION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BC8846F-EFB1-B886-F761-4DF47444A81C}"/>
              </a:ext>
            </a:extLst>
          </p:cNvPr>
          <p:cNvSpPr txBox="1"/>
          <p:nvPr/>
        </p:nvSpPr>
        <p:spPr>
          <a:xfrm>
            <a:off x="446619" y="1315441"/>
            <a:ext cx="347709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Each process runs </a:t>
            </a:r>
            <a:r>
              <a:rPr lang="en-GB" sz="2400" b="1"/>
              <a:t>as if it owns the </a:t>
            </a:r>
            <a:r>
              <a:rPr lang="en-GB" sz="2400" b="1" u="sng"/>
              <a:t>entire</a:t>
            </a:r>
            <a:r>
              <a:rPr lang="en-GB" sz="2400" b="1"/>
              <a:t> address space, while in reality, it is shared with other processes.</a:t>
            </a:r>
          </a:p>
          <a:p>
            <a:endParaRPr lang="en-GB" sz="2400" b="1"/>
          </a:p>
          <a:p>
            <a:r>
              <a:rPr lang="en-GB" sz="2400"/>
              <a:t>In this way, processes are </a:t>
            </a:r>
            <a:r>
              <a:rPr lang="en-GB" sz="2400">
                <a:solidFill>
                  <a:srgbClr val="FF0000"/>
                </a:solidFill>
              </a:rPr>
              <a:t>protected</a:t>
            </a:r>
            <a:r>
              <a:rPr lang="en-GB" sz="2400"/>
              <a:t> from each other, and we </a:t>
            </a:r>
            <a:r>
              <a:rPr lang="en-GB" sz="2400">
                <a:solidFill>
                  <a:srgbClr val="00B050"/>
                </a:solidFill>
              </a:rPr>
              <a:t>share</a:t>
            </a:r>
            <a:r>
              <a:rPr lang="en-GB" sz="2400"/>
              <a:t> the physical RAM.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7F3D421-033D-E558-5422-5A57AEC08FBE}"/>
              </a:ext>
            </a:extLst>
          </p:cNvPr>
          <p:cNvSpPr/>
          <p:nvPr/>
        </p:nvSpPr>
        <p:spPr>
          <a:xfrm>
            <a:off x="1075042" y="5185738"/>
            <a:ext cx="2361243" cy="42432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PROTECTING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B2F3C3F-84A3-2865-B317-891B11310901}"/>
              </a:ext>
            </a:extLst>
          </p:cNvPr>
          <p:cNvSpPr/>
          <p:nvPr/>
        </p:nvSpPr>
        <p:spPr>
          <a:xfrm>
            <a:off x="1075042" y="5649562"/>
            <a:ext cx="2361243" cy="42432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SHARING</a:t>
            </a:r>
          </a:p>
        </p:txBody>
      </p:sp>
    </p:spTree>
    <p:extLst>
      <p:ext uri="{BB962C8B-B14F-4D97-AF65-F5344CB8AC3E}">
        <p14:creationId xmlns:p14="http://schemas.microsoft.com/office/powerpoint/2010/main" val="34163247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3F4570-0EA8-DDCA-A142-B11B6988E26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50DC57-8F5B-3B7E-6E85-7E46A1D789B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D4D2E2-0F62-394E-B2BB-CF58389B8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3045695"/>
            <a:ext cx="11471910" cy="542658"/>
          </a:xfrm>
        </p:spPr>
        <p:txBody>
          <a:bodyPr/>
          <a:lstStyle/>
          <a:p>
            <a:r>
              <a:rPr lang="en-GB" b="1"/>
              <a:t>This is called Virtual Memory</a:t>
            </a:r>
            <a:r>
              <a:rPr lang="en-GB"/>
              <a:t>.</a:t>
            </a:r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189088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F3F85-6E04-32BC-934D-3D3133C37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008CE0-0BF9-348A-C1C8-6421688BCAD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62F526-1748-E433-FD04-AC4A9F79C92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0F7A07-9505-A0F9-F5B4-FC6E441F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8847900" cy="542658"/>
          </a:xfrm>
        </p:spPr>
        <p:txBody>
          <a:bodyPr/>
          <a:lstStyle/>
          <a:p>
            <a:r>
              <a:rPr lang="en-GB"/>
              <a:t>Where is the magic in </a:t>
            </a:r>
            <a:r>
              <a:rPr lang="en-GB" u="sng"/>
              <a:t>Virtual Memory</a:t>
            </a:r>
            <a:r>
              <a:rPr lang="en-GB"/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1A2346-8C05-CEC4-4191-CDD4F4BF6362}"/>
              </a:ext>
            </a:extLst>
          </p:cNvPr>
          <p:cNvSpPr txBox="1"/>
          <p:nvPr/>
        </p:nvSpPr>
        <p:spPr>
          <a:xfrm>
            <a:off x="2900469" y="287716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350C12-1DB7-D12C-7C75-9F39142AC011}"/>
              </a:ext>
            </a:extLst>
          </p:cNvPr>
          <p:cNvSpPr txBox="1"/>
          <p:nvPr/>
        </p:nvSpPr>
        <p:spPr>
          <a:xfrm>
            <a:off x="2386804" y="1026147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2F01E5-7235-907F-C684-F59AB8F2BD0E}"/>
              </a:ext>
            </a:extLst>
          </p:cNvPr>
          <p:cNvSpPr/>
          <p:nvPr/>
        </p:nvSpPr>
        <p:spPr>
          <a:xfrm>
            <a:off x="3238454" y="1180463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DCBAA3-AC9C-189A-6111-546CED5D73BC}"/>
              </a:ext>
            </a:extLst>
          </p:cNvPr>
          <p:cNvSpPr/>
          <p:nvPr/>
        </p:nvSpPr>
        <p:spPr>
          <a:xfrm>
            <a:off x="3238453" y="1256979"/>
            <a:ext cx="1792941" cy="4219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62F1E-706E-E3AF-020B-C2A05DB59FB5}"/>
              </a:ext>
            </a:extLst>
          </p:cNvPr>
          <p:cNvSpPr txBox="1"/>
          <p:nvPr/>
        </p:nvSpPr>
        <p:spPr>
          <a:xfrm>
            <a:off x="2900468" y="5562655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BEFB0C-943E-0663-098A-80F70E22E16F}"/>
              </a:ext>
            </a:extLst>
          </p:cNvPr>
          <p:cNvSpPr txBox="1"/>
          <p:nvPr/>
        </p:nvSpPr>
        <p:spPr>
          <a:xfrm>
            <a:off x="2386803" y="371163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BBF56F-8ED6-4A71-3952-F267565DBEA8}"/>
              </a:ext>
            </a:extLst>
          </p:cNvPr>
          <p:cNvSpPr/>
          <p:nvPr/>
        </p:nvSpPr>
        <p:spPr>
          <a:xfrm>
            <a:off x="3238453" y="3865952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8F8873-433B-6B45-8DC9-4E93424F27E9}"/>
              </a:ext>
            </a:extLst>
          </p:cNvPr>
          <p:cNvSpPr/>
          <p:nvPr/>
        </p:nvSpPr>
        <p:spPr>
          <a:xfrm>
            <a:off x="3238452" y="3942467"/>
            <a:ext cx="1792941" cy="7468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B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0EA70D-A3CC-D34C-C437-7100C9AF5943}"/>
              </a:ext>
            </a:extLst>
          </p:cNvPr>
          <p:cNvSpPr/>
          <p:nvPr/>
        </p:nvSpPr>
        <p:spPr>
          <a:xfrm>
            <a:off x="7466328" y="1180463"/>
            <a:ext cx="1792941" cy="48173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56ABD4-BD5F-639B-FBFF-524498B78E89}"/>
              </a:ext>
            </a:extLst>
          </p:cNvPr>
          <p:cNvSpPr/>
          <p:nvPr/>
        </p:nvSpPr>
        <p:spPr>
          <a:xfrm>
            <a:off x="7466328" y="3530841"/>
            <a:ext cx="1792941" cy="24669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rgbClr val="7030A0"/>
                </a:solidFill>
              </a:rPr>
              <a:t>INSTALLED RAM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90496FD-AB33-FA6D-8D88-D1C6F4FF526F}"/>
              </a:ext>
            </a:extLst>
          </p:cNvPr>
          <p:cNvSpPr/>
          <p:nvPr/>
        </p:nvSpPr>
        <p:spPr>
          <a:xfrm>
            <a:off x="7466328" y="3741667"/>
            <a:ext cx="1792941" cy="4571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9FCAA34-31EE-C281-84A9-FFCCB60CEBAD}"/>
              </a:ext>
            </a:extLst>
          </p:cNvPr>
          <p:cNvSpPr/>
          <p:nvPr/>
        </p:nvSpPr>
        <p:spPr>
          <a:xfrm>
            <a:off x="7466328" y="5166555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3FDB50-E3F6-A498-2386-17F3F9F30980}"/>
              </a:ext>
            </a:extLst>
          </p:cNvPr>
          <p:cNvSpPr/>
          <p:nvPr/>
        </p:nvSpPr>
        <p:spPr>
          <a:xfrm>
            <a:off x="7466328" y="3947075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960FE7-54B6-3AC5-8D1A-C7F9ABEF9059}"/>
              </a:ext>
            </a:extLst>
          </p:cNvPr>
          <p:cNvSpPr/>
          <p:nvPr/>
        </p:nvSpPr>
        <p:spPr>
          <a:xfrm>
            <a:off x="7466328" y="5605584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E12F8C-D553-320D-417D-16B8AFAC863D}"/>
              </a:ext>
            </a:extLst>
          </p:cNvPr>
          <p:cNvSpPr/>
          <p:nvPr/>
        </p:nvSpPr>
        <p:spPr>
          <a:xfrm>
            <a:off x="7466328" y="5500229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E550AE-3A8F-85D8-0E69-89FFE1A33BBF}"/>
              </a:ext>
            </a:extLst>
          </p:cNvPr>
          <p:cNvSpPr/>
          <p:nvPr/>
        </p:nvSpPr>
        <p:spPr>
          <a:xfrm>
            <a:off x="7466328" y="5882540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0230EA6D-A616-2C16-55F6-789287D37C74}"/>
              </a:ext>
            </a:extLst>
          </p:cNvPr>
          <p:cNvCxnSpPr>
            <a:stCxn id="10" idx="3"/>
            <a:endCxn id="18" idx="1"/>
          </p:cNvCxnSpPr>
          <p:nvPr/>
        </p:nvCxnSpPr>
        <p:spPr>
          <a:xfrm>
            <a:off x="5031394" y="1467939"/>
            <a:ext cx="2434934" cy="2296588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6A54BF7D-DFB1-3399-DE34-EEE9BDF35DD3}"/>
              </a:ext>
            </a:extLst>
          </p:cNvPr>
          <p:cNvCxnSpPr>
            <a:stCxn id="10" idx="3"/>
            <a:endCxn id="19" idx="1"/>
          </p:cNvCxnSpPr>
          <p:nvPr/>
        </p:nvCxnSpPr>
        <p:spPr>
          <a:xfrm>
            <a:off x="5031394" y="1467939"/>
            <a:ext cx="2434934" cy="3726975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84007F04-C06B-AC0D-DCDB-FE8B24798AB1}"/>
              </a:ext>
            </a:extLst>
          </p:cNvPr>
          <p:cNvCxnSpPr>
            <a:stCxn id="10" idx="3"/>
            <a:endCxn id="13" idx="1"/>
          </p:cNvCxnSpPr>
          <p:nvPr/>
        </p:nvCxnSpPr>
        <p:spPr>
          <a:xfrm>
            <a:off x="5031394" y="1467939"/>
            <a:ext cx="2434934" cy="4166004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5342F1D1-43D0-CD4D-4784-15CE8402AE93}"/>
              </a:ext>
            </a:extLst>
          </p:cNvPr>
          <p:cNvCxnSpPr>
            <a:stCxn id="9" idx="3"/>
            <a:endCxn id="11" idx="1"/>
          </p:cNvCxnSpPr>
          <p:nvPr/>
        </p:nvCxnSpPr>
        <p:spPr>
          <a:xfrm flipV="1">
            <a:off x="5031393" y="3999753"/>
            <a:ext cx="2434935" cy="316123"/>
          </a:xfrm>
          <a:prstGeom prst="bentConnector3">
            <a:avLst>
              <a:gd name="adj1" fmla="val 81513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ACC18E71-ED94-C948-CDC5-90872A375F29}"/>
              </a:ext>
            </a:extLst>
          </p:cNvPr>
          <p:cNvCxnSpPr>
            <a:stCxn id="9" idx="3"/>
            <a:endCxn id="15" idx="1"/>
          </p:cNvCxnSpPr>
          <p:nvPr/>
        </p:nvCxnSpPr>
        <p:spPr>
          <a:xfrm>
            <a:off x="5031393" y="4315876"/>
            <a:ext cx="2434935" cy="1237031"/>
          </a:xfrm>
          <a:prstGeom prst="bentConnector3">
            <a:avLst>
              <a:gd name="adj1" fmla="val 82039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539686E4-0755-C867-AFED-CFB239B5D6A7}"/>
              </a:ext>
            </a:extLst>
          </p:cNvPr>
          <p:cNvCxnSpPr>
            <a:stCxn id="9" idx="3"/>
            <a:endCxn id="20" idx="1"/>
          </p:cNvCxnSpPr>
          <p:nvPr/>
        </p:nvCxnSpPr>
        <p:spPr>
          <a:xfrm>
            <a:off x="5031393" y="4315876"/>
            <a:ext cx="2434935" cy="1619342"/>
          </a:xfrm>
          <a:prstGeom prst="bentConnector3">
            <a:avLst>
              <a:gd name="adj1" fmla="val 82038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2EF3F9A6-BB47-3229-FC65-B392BE7F5E8D}"/>
              </a:ext>
            </a:extLst>
          </p:cNvPr>
          <p:cNvSpPr/>
          <p:nvPr/>
        </p:nvSpPr>
        <p:spPr>
          <a:xfrm>
            <a:off x="5555589" y="3451243"/>
            <a:ext cx="1386541" cy="11534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>
                <a:solidFill>
                  <a:schemeClr val="tx1"/>
                </a:solidFill>
              </a:rPr>
              <a:t>ADDRESS TRANSLATION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6595068-F23C-C6CD-D0AE-66F398F5372D}"/>
              </a:ext>
            </a:extLst>
          </p:cNvPr>
          <p:cNvSpPr/>
          <p:nvPr/>
        </p:nvSpPr>
        <p:spPr>
          <a:xfrm>
            <a:off x="5217834" y="3107998"/>
            <a:ext cx="2090972" cy="19243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61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1EE3C2-340F-983A-F274-8A94E0E35A0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1D28FD-04D6-A630-95AE-4CED093DC2A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B6FBB2-F968-EDE6-0EE9-363EC0A7C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59" y="303849"/>
            <a:ext cx="11736038" cy="542658"/>
          </a:xfrm>
        </p:spPr>
        <p:txBody>
          <a:bodyPr/>
          <a:lstStyle/>
          <a:p>
            <a:r>
              <a:rPr lang="en-GB"/>
              <a:t>On IBM 370, this was called “Dynamic Address Translation”</a:t>
            </a:r>
          </a:p>
        </p:txBody>
      </p:sp>
      <p:pic>
        <p:nvPicPr>
          <p:cNvPr id="8" name="Content Placeholder 7" descr="A close-up of a document&#10;&#10;Description automatically generated">
            <a:extLst>
              <a:ext uri="{FF2B5EF4-FFF2-40B4-BE49-F238E27FC236}">
                <a16:creationId xmlns:a16="http://schemas.microsoft.com/office/drawing/2014/main" id="{76CB4709-A340-C6DB-D01D-B7AEC0694A17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91" y="1372423"/>
            <a:ext cx="5773009" cy="4296956"/>
          </a:xfrm>
        </p:spPr>
      </p:pic>
      <p:pic>
        <p:nvPicPr>
          <p:cNvPr id="6" name="Picture 5" descr="A close-up of a person operating a computer&#10;&#10;Description automatically generated">
            <a:extLst>
              <a:ext uri="{FF2B5EF4-FFF2-40B4-BE49-F238E27FC236}">
                <a16:creationId xmlns:a16="http://schemas.microsoft.com/office/drawing/2014/main" id="{195A8F46-A0BF-8856-92F3-E77C4DDAA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51" y="1133408"/>
            <a:ext cx="4497399" cy="505957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F8A8C1-28A5-BC24-92FD-6EF177C3E7AD}"/>
              </a:ext>
            </a:extLst>
          </p:cNvPr>
          <p:cNvSpPr/>
          <p:nvPr/>
        </p:nvSpPr>
        <p:spPr>
          <a:xfrm>
            <a:off x="360044" y="4834171"/>
            <a:ext cx="5625120" cy="8352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B2BE5B-5B16-9DB2-8C95-D00C4887E6A9}"/>
              </a:ext>
            </a:extLst>
          </p:cNvPr>
          <p:cNvSpPr txBox="1"/>
          <p:nvPr/>
        </p:nvSpPr>
        <p:spPr>
          <a:xfrm>
            <a:off x="3484418" y="6375222"/>
            <a:ext cx="720063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https://www.google.com/url?sa=t&amp;source=web&amp;rct=j&amp;opi=89978449&amp;url=https://www.vm.ibm.com/history/50th/370info.pdf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2CF529-82D5-8BE9-715C-CFB5F0FBF41A}"/>
              </a:ext>
            </a:extLst>
          </p:cNvPr>
          <p:cNvCxnSpPr/>
          <p:nvPr/>
        </p:nvCxnSpPr>
        <p:spPr>
          <a:xfrm>
            <a:off x="831273" y="5205046"/>
            <a:ext cx="216130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0751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90F53C5-E499-D9CF-81E3-5EC40B4AECF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278B89-434E-6731-B870-FB3F9E5F7AA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851C5F-537D-E99E-D48B-51813BE6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16" y="346693"/>
            <a:ext cx="11744566" cy="542658"/>
          </a:xfrm>
        </p:spPr>
        <p:txBody>
          <a:bodyPr/>
          <a:lstStyle/>
          <a:p>
            <a:r>
              <a:rPr lang="en-GB"/>
              <a:t>On x86, this is called the Memory Management Unit (MMU)</a:t>
            </a:r>
          </a:p>
        </p:txBody>
      </p:sp>
      <p:pic>
        <p:nvPicPr>
          <p:cNvPr id="7" name="Content Placeholder 6" descr="A black and white computer chip&#10;&#10;Description automatically generated">
            <a:extLst>
              <a:ext uri="{FF2B5EF4-FFF2-40B4-BE49-F238E27FC236}">
                <a16:creationId xmlns:a16="http://schemas.microsoft.com/office/drawing/2014/main" id="{FE623C29-DEF7-F63B-D6C7-C3D2451A3849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75" y="2731489"/>
            <a:ext cx="3332347" cy="2367425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62FEB7-18AB-630C-B5DA-9DF877E28B61}"/>
              </a:ext>
            </a:extLst>
          </p:cNvPr>
          <p:cNvSpPr txBox="1"/>
          <p:nvPr/>
        </p:nvSpPr>
        <p:spPr>
          <a:xfrm>
            <a:off x="4786819" y="303702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D06858-797C-B271-0FA7-A5581FEFDA8E}"/>
              </a:ext>
            </a:extLst>
          </p:cNvPr>
          <p:cNvSpPr txBox="1"/>
          <p:nvPr/>
        </p:nvSpPr>
        <p:spPr>
          <a:xfrm>
            <a:off x="4273154" y="1186007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A88338-D60D-92F1-F3B4-3DF33C683D9C}"/>
              </a:ext>
            </a:extLst>
          </p:cNvPr>
          <p:cNvSpPr/>
          <p:nvPr/>
        </p:nvSpPr>
        <p:spPr>
          <a:xfrm>
            <a:off x="5124804" y="1340323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3CE107-15CB-05DC-DF3B-287987260B15}"/>
              </a:ext>
            </a:extLst>
          </p:cNvPr>
          <p:cNvSpPr/>
          <p:nvPr/>
        </p:nvSpPr>
        <p:spPr>
          <a:xfrm>
            <a:off x="5124803" y="1416839"/>
            <a:ext cx="1792941" cy="42192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2E6679-AF21-CF6E-0B37-BF7FC06641FF}"/>
              </a:ext>
            </a:extLst>
          </p:cNvPr>
          <p:cNvSpPr txBox="1"/>
          <p:nvPr/>
        </p:nvSpPr>
        <p:spPr>
          <a:xfrm>
            <a:off x="4786818" y="5722515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EDC2CC-BFEE-1C20-3C68-B55DAE03D006}"/>
              </a:ext>
            </a:extLst>
          </p:cNvPr>
          <p:cNvSpPr txBox="1"/>
          <p:nvPr/>
        </p:nvSpPr>
        <p:spPr>
          <a:xfrm>
            <a:off x="4273153" y="387149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0xFFFFFFFF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E097DF-43F4-66B8-FF3E-1852691090CE}"/>
              </a:ext>
            </a:extLst>
          </p:cNvPr>
          <p:cNvSpPr/>
          <p:nvPr/>
        </p:nvSpPr>
        <p:spPr>
          <a:xfrm>
            <a:off x="5124803" y="4025812"/>
            <a:ext cx="1792941" cy="181211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DAB23A-63D7-B688-F190-A819E0F62342}"/>
              </a:ext>
            </a:extLst>
          </p:cNvPr>
          <p:cNvSpPr/>
          <p:nvPr/>
        </p:nvSpPr>
        <p:spPr>
          <a:xfrm>
            <a:off x="5124802" y="4102327"/>
            <a:ext cx="1792941" cy="74681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>
                <a:solidFill>
                  <a:schemeClr val="tx1"/>
                </a:solidFill>
              </a:rPr>
              <a:t>Process 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424D38-CEE2-1D7B-D02B-8F45EE619C65}"/>
              </a:ext>
            </a:extLst>
          </p:cNvPr>
          <p:cNvSpPr/>
          <p:nvPr/>
        </p:nvSpPr>
        <p:spPr>
          <a:xfrm>
            <a:off x="9352678" y="1340323"/>
            <a:ext cx="1792941" cy="481731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DF2A65-2D98-B078-033A-4531490E7133}"/>
              </a:ext>
            </a:extLst>
          </p:cNvPr>
          <p:cNvSpPr/>
          <p:nvPr/>
        </p:nvSpPr>
        <p:spPr>
          <a:xfrm>
            <a:off x="9352678" y="3690701"/>
            <a:ext cx="1792941" cy="24669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>
                <a:solidFill>
                  <a:srgbClr val="7030A0"/>
                </a:solidFill>
              </a:rPr>
              <a:t>INSTALLED RAM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5D8F583-F996-F94E-9343-1FA343933CA4}"/>
              </a:ext>
            </a:extLst>
          </p:cNvPr>
          <p:cNvSpPr/>
          <p:nvPr/>
        </p:nvSpPr>
        <p:spPr>
          <a:xfrm>
            <a:off x="9352678" y="3901527"/>
            <a:ext cx="1792941" cy="4571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CDBD2F-0D8F-A0D5-30AC-3C40CE8F9898}"/>
              </a:ext>
            </a:extLst>
          </p:cNvPr>
          <p:cNvSpPr/>
          <p:nvPr/>
        </p:nvSpPr>
        <p:spPr>
          <a:xfrm>
            <a:off x="9352678" y="5326415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D1CCCE-BD82-C5F9-7C55-324984FD8258}"/>
              </a:ext>
            </a:extLst>
          </p:cNvPr>
          <p:cNvSpPr/>
          <p:nvPr/>
        </p:nvSpPr>
        <p:spPr>
          <a:xfrm>
            <a:off x="9352678" y="4106935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9469EA-AD25-1A2C-F424-B0C4EDBF07ED}"/>
              </a:ext>
            </a:extLst>
          </p:cNvPr>
          <p:cNvSpPr/>
          <p:nvPr/>
        </p:nvSpPr>
        <p:spPr>
          <a:xfrm>
            <a:off x="9352678" y="5765444"/>
            <a:ext cx="1792941" cy="5671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E67B513-2A07-03A3-4DCF-11EC687DA8B0}"/>
              </a:ext>
            </a:extLst>
          </p:cNvPr>
          <p:cNvSpPr/>
          <p:nvPr/>
        </p:nvSpPr>
        <p:spPr>
          <a:xfrm>
            <a:off x="9352678" y="5660089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935442-4663-FF32-7E81-68F01A834037}"/>
              </a:ext>
            </a:extLst>
          </p:cNvPr>
          <p:cNvSpPr/>
          <p:nvPr/>
        </p:nvSpPr>
        <p:spPr>
          <a:xfrm>
            <a:off x="9352678" y="6042400"/>
            <a:ext cx="1792941" cy="10535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5405717B-0264-AC56-EF21-8359421C4310}"/>
              </a:ext>
            </a:extLst>
          </p:cNvPr>
          <p:cNvCxnSpPr>
            <a:stCxn id="11" idx="3"/>
            <a:endCxn id="18" idx="1"/>
          </p:cNvCxnSpPr>
          <p:nvPr/>
        </p:nvCxnSpPr>
        <p:spPr>
          <a:xfrm>
            <a:off x="6917744" y="1627799"/>
            <a:ext cx="2434934" cy="2296588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DFA0A249-9AC3-13CC-CC7C-64B3EFD3580D}"/>
              </a:ext>
            </a:extLst>
          </p:cNvPr>
          <p:cNvCxnSpPr>
            <a:stCxn id="11" idx="3"/>
            <a:endCxn id="19" idx="1"/>
          </p:cNvCxnSpPr>
          <p:nvPr/>
        </p:nvCxnSpPr>
        <p:spPr>
          <a:xfrm>
            <a:off x="6917744" y="1627799"/>
            <a:ext cx="2434934" cy="3726975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7111CA4E-4020-CB56-A669-43A615505C3A}"/>
              </a:ext>
            </a:extLst>
          </p:cNvPr>
          <p:cNvCxnSpPr>
            <a:stCxn id="11" idx="3"/>
            <a:endCxn id="21" idx="1"/>
          </p:cNvCxnSpPr>
          <p:nvPr/>
        </p:nvCxnSpPr>
        <p:spPr>
          <a:xfrm>
            <a:off x="6917744" y="1627799"/>
            <a:ext cx="2434934" cy="4166004"/>
          </a:xfrm>
          <a:prstGeom prst="bentConnector3">
            <a:avLst/>
          </a:prstGeom>
          <a:ln w="127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476C55D1-E9DE-BDB2-5D76-D8B96EC8E219}"/>
              </a:ext>
            </a:extLst>
          </p:cNvPr>
          <p:cNvCxnSpPr>
            <a:stCxn id="15" idx="3"/>
            <a:endCxn id="20" idx="1"/>
          </p:cNvCxnSpPr>
          <p:nvPr/>
        </p:nvCxnSpPr>
        <p:spPr>
          <a:xfrm flipV="1">
            <a:off x="6917743" y="4159613"/>
            <a:ext cx="2434935" cy="316123"/>
          </a:xfrm>
          <a:prstGeom prst="bentConnector3">
            <a:avLst>
              <a:gd name="adj1" fmla="val 81513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4CC6B16C-4701-EDA2-36EF-5D58093E43C1}"/>
              </a:ext>
            </a:extLst>
          </p:cNvPr>
          <p:cNvCxnSpPr>
            <a:stCxn id="15" idx="3"/>
            <a:endCxn id="22" idx="1"/>
          </p:cNvCxnSpPr>
          <p:nvPr/>
        </p:nvCxnSpPr>
        <p:spPr>
          <a:xfrm>
            <a:off x="6917743" y="4475736"/>
            <a:ext cx="2434935" cy="1237031"/>
          </a:xfrm>
          <a:prstGeom prst="bentConnector3">
            <a:avLst>
              <a:gd name="adj1" fmla="val 82039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13CF9FB0-6F7D-B08B-4695-353B7C865D28}"/>
              </a:ext>
            </a:extLst>
          </p:cNvPr>
          <p:cNvCxnSpPr>
            <a:stCxn id="15" idx="3"/>
            <a:endCxn id="23" idx="1"/>
          </p:cNvCxnSpPr>
          <p:nvPr/>
        </p:nvCxnSpPr>
        <p:spPr>
          <a:xfrm>
            <a:off x="6917743" y="4475736"/>
            <a:ext cx="2434935" cy="1619342"/>
          </a:xfrm>
          <a:prstGeom prst="bentConnector3">
            <a:avLst>
              <a:gd name="adj1" fmla="val 82038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4012298A-66EC-2198-AC81-3207AE051576}"/>
              </a:ext>
            </a:extLst>
          </p:cNvPr>
          <p:cNvSpPr/>
          <p:nvPr/>
        </p:nvSpPr>
        <p:spPr>
          <a:xfrm>
            <a:off x="7441939" y="3611103"/>
            <a:ext cx="1386541" cy="11534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>
                <a:solidFill>
                  <a:schemeClr val="tx1"/>
                </a:solidFill>
              </a:rPr>
              <a:t>MMU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0C60994-837D-4484-20C8-CA0ACFCD28C2}"/>
              </a:ext>
            </a:extLst>
          </p:cNvPr>
          <p:cNvSpPr/>
          <p:nvPr/>
        </p:nvSpPr>
        <p:spPr>
          <a:xfrm>
            <a:off x="7104184" y="3267858"/>
            <a:ext cx="2090972" cy="192439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56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C2433A-A3DA-DD5C-9827-37B88F6EDA5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9CB074-6E98-9580-6A85-B408AA0E4ACA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91B71D-D0D4-E4BD-D769-12CBE71F9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Address Translation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2E377E2-4E4F-B9CF-446A-49F8E790391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How is it done?</a:t>
            </a:r>
          </a:p>
        </p:txBody>
      </p:sp>
    </p:spTree>
    <p:extLst>
      <p:ext uri="{BB962C8B-B14F-4D97-AF65-F5344CB8AC3E}">
        <p14:creationId xmlns:p14="http://schemas.microsoft.com/office/powerpoint/2010/main" val="2794893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521D96-9D82-D584-E711-25A6044A8F0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DEEC94-CBAC-6424-5396-D565F953896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386584F-E4AF-CE03-2129-7F899045B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Address Translation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A1FE3C-CD3E-10F3-D373-72FC1F88491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23462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Let’s say that a process tries to read from </a:t>
            </a:r>
            <a:r>
              <a:rPr lang="en-GB" b="1"/>
              <a:t>virtual address</a:t>
            </a:r>
            <a:r>
              <a:rPr lang="en-GB"/>
              <a:t> 0x00c03010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MMU’s goal is now: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Translate virtual addresses into a physical process.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Such that the value from that address can be fetched.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A4CBC3-8EAA-B735-6FE1-E804B5003813}"/>
              </a:ext>
            </a:extLst>
          </p:cNvPr>
          <p:cNvSpPr/>
          <p:nvPr/>
        </p:nvSpPr>
        <p:spPr>
          <a:xfrm>
            <a:off x="4220308" y="3925184"/>
            <a:ext cx="3421007" cy="172649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62269F-1A35-1B99-B19D-0F5CB12E59DE}"/>
              </a:ext>
            </a:extLst>
          </p:cNvPr>
          <p:cNvSpPr/>
          <p:nvPr/>
        </p:nvSpPr>
        <p:spPr>
          <a:xfrm>
            <a:off x="4360984" y="4542244"/>
            <a:ext cx="901611" cy="4923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CPU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7BCCEA-E428-C271-EC31-A567AD9931E9}"/>
              </a:ext>
            </a:extLst>
          </p:cNvPr>
          <p:cNvSpPr/>
          <p:nvPr/>
        </p:nvSpPr>
        <p:spPr>
          <a:xfrm>
            <a:off x="6310211" y="4542244"/>
            <a:ext cx="901611" cy="4923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MMU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F63CAB-5B0A-3DD3-4986-D4B9E0CADA31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262595" y="4788429"/>
            <a:ext cx="10476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BB17C238-E3C4-241F-C5A7-C5EADCD6EF25}"/>
              </a:ext>
            </a:extLst>
          </p:cNvPr>
          <p:cNvSpPr/>
          <p:nvPr/>
        </p:nvSpPr>
        <p:spPr>
          <a:xfrm>
            <a:off x="8120894" y="4177762"/>
            <a:ext cx="1119021" cy="1221332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RAM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ED3911-3FC2-D363-E43B-0827968533E0}"/>
              </a:ext>
            </a:extLst>
          </p:cNvPr>
          <p:cNvCxnSpPr>
            <a:cxnSpLocks/>
            <a:stCxn id="8" idx="3"/>
            <a:endCxn id="11" idx="2"/>
          </p:cNvCxnSpPr>
          <p:nvPr/>
        </p:nvCxnSpPr>
        <p:spPr>
          <a:xfrm flipV="1">
            <a:off x="7211822" y="4788428"/>
            <a:ext cx="9090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37B538B-EAA7-B27F-7F6D-6BB985014C3B}"/>
              </a:ext>
            </a:extLst>
          </p:cNvPr>
          <p:cNvSpPr txBox="1"/>
          <p:nvPr/>
        </p:nvSpPr>
        <p:spPr>
          <a:xfrm>
            <a:off x="1221331" y="4246098"/>
            <a:ext cx="2634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mov 0x00c03010, rax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AC5C3C-FFAB-B303-A7CA-A3C0E8D3BD57}"/>
              </a:ext>
            </a:extLst>
          </p:cNvPr>
          <p:cNvSpPr txBox="1"/>
          <p:nvPr/>
        </p:nvSpPr>
        <p:spPr>
          <a:xfrm>
            <a:off x="5335597" y="4508625"/>
            <a:ext cx="90161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0x00c03010</a:t>
            </a:r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BE035F-02BD-911D-27C6-7309833CE908}"/>
              </a:ext>
            </a:extLst>
          </p:cNvPr>
          <p:cNvSpPr txBox="1"/>
          <p:nvPr/>
        </p:nvSpPr>
        <p:spPr>
          <a:xfrm>
            <a:off x="7219283" y="4484701"/>
            <a:ext cx="90161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???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42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1" grpId="0" animBg="1"/>
      <p:bldP spid="14" grpId="0"/>
      <p:bldP spid="16" grpId="0"/>
      <p:bldP spid="1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306C42-D5E0-B19B-0DB7-2AF02B56600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BCD150-3DE5-F271-D37F-F4F5EBEA7BE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B1047B0-4A89-3284-4D35-81F05BB14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IN1020 Background Knowledge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425BAA-1B5F-D624-694B-76090C7C7549}"/>
              </a:ext>
            </a:extLst>
          </p:cNvPr>
          <p:cNvSpPr txBox="1"/>
          <p:nvPr/>
        </p:nvSpPr>
        <p:spPr>
          <a:xfrm>
            <a:off x="4060446" y="1509292"/>
            <a:ext cx="29803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/>
              <a:t>0x00c03010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6DD248-4E4D-EB95-69B8-449061EF6BAC}"/>
              </a:ext>
            </a:extLst>
          </p:cNvPr>
          <p:cNvSpPr/>
          <p:nvPr/>
        </p:nvSpPr>
        <p:spPr>
          <a:xfrm>
            <a:off x="1246909" y="2410697"/>
            <a:ext cx="2813537" cy="61111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AD7592-536D-DE1B-98CE-FF4E79810404}"/>
              </a:ext>
            </a:extLst>
          </p:cNvPr>
          <p:cNvSpPr/>
          <p:nvPr/>
        </p:nvSpPr>
        <p:spPr>
          <a:xfrm>
            <a:off x="4060446" y="2410697"/>
            <a:ext cx="2813537" cy="6111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D60CC8-B36E-DD91-5BF7-D2B90CC14AAB}"/>
              </a:ext>
            </a:extLst>
          </p:cNvPr>
          <p:cNvSpPr/>
          <p:nvPr/>
        </p:nvSpPr>
        <p:spPr>
          <a:xfrm>
            <a:off x="6873983" y="2410697"/>
            <a:ext cx="3427404" cy="6111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17CC4F-222F-AC72-A2AB-EB01CCF185FC}"/>
              </a:ext>
            </a:extLst>
          </p:cNvPr>
          <p:cNvSpPr txBox="1"/>
          <p:nvPr/>
        </p:nvSpPr>
        <p:spPr>
          <a:xfrm>
            <a:off x="1202146" y="2333104"/>
            <a:ext cx="9239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/>
              <a:t>00000000110000000011000000010000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59B525-5A00-FCEA-F051-DBD9C0CEAF02}"/>
              </a:ext>
            </a:extLst>
          </p:cNvPr>
          <p:cNvSpPr txBox="1"/>
          <p:nvPr/>
        </p:nvSpPr>
        <p:spPr>
          <a:xfrm>
            <a:off x="360044" y="3293636"/>
            <a:ext cx="4633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/>
              <a:t>The first 10 bits is 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4668C6-5A0F-EDE7-E2ED-DE8C130F79B8}"/>
              </a:ext>
            </a:extLst>
          </p:cNvPr>
          <p:cNvSpPr txBox="1"/>
          <p:nvPr/>
        </p:nvSpPr>
        <p:spPr>
          <a:xfrm>
            <a:off x="2852796" y="4354042"/>
            <a:ext cx="47756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/>
              <a:t>The next 10 bits is 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677803-CABC-0F47-00A3-8F8FA60C2D04}"/>
              </a:ext>
            </a:extLst>
          </p:cNvPr>
          <p:cNvSpPr txBox="1"/>
          <p:nvPr/>
        </p:nvSpPr>
        <p:spPr>
          <a:xfrm>
            <a:off x="6199852" y="5298611"/>
            <a:ext cx="4604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/>
              <a:t>The last 12 bits is 8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2CEB245-94B8-8CED-26E4-906DC823D595}"/>
              </a:ext>
            </a:extLst>
          </p:cNvPr>
          <p:cNvCxnSpPr/>
          <p:nvPr/>
        </p:nvCxnSpPr>
        <p:spPr>
          <a:xfrm>
            <a:off x="2538579" y="3107681"/>
            <a:ext cx="0" cy="321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9E08E27-C048-2DD8-CDB5-FAF636A74AF7}"/>
              </a:ext>
            </a:extLst>
          </p:cNvPr>
          <p:cNvCxnSpPr/>
          <p:nvPr/>
        </p:nvCxnSpPr>
        <p:spPr>
          <a:xfrm>
            <a:off x="5371301" y="3165231"/>
            <a:ext cx="0" cy="13300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09BE01B-A71B-51CD-C98A-23EFDD88BC23}"/>
              </a:ext>
            </a:extLst>
          </p:cNvPr>
          <p:cNvCxnSpPr/>
          <p:nvPr/>
        </p:nvCxnSpPr>
        <p:spPr>
          <a:xfrm>
            <a:off x="8587685" y="3165231"/>
            <a:ext cx="0" cy="21868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row: Left 20">
            <a:extLst>
              <a:ext uri="{FF2B5EF4-FFF2-40B4-BE49-F238E27FC236}">
                <a16:creationId xmlns:a16="http://schemas.microsoft.com/office/drawing/2014/main" id="{1046E9A6-4991-4413-530A-7C3E1C0AC9D8}"/>
              </a:ext>
            </a:extLst>
          </p:cNvPr>
          <p:cNvSpPr/>
          <p:nvPr/>
        </p:nvSpPr>
        <p:spPr>
          <a:xfrm>
            <a:off x="7040749" y="1502400"/>
            <a:ext cx="3887290" cy="706463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The virtual address that the CPU reads</a:t>
            </a:r>
          </a:p>
        </p:txBody>
      </p:sp>
    </p:spTree>
    <p:extLst>
      <p:ext uri="{BB962C8B-B14F-4D97-AF65-F5344CB8AC3E}">
        <p14:creationId xmlns:p14="http://schemas.microsoft.com/office/powerpoint/2010/main" val="237310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1CA1C0-B5E4-8665-521D-922EB85D5B3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345AC2-AF8D-FC6E-443E-D084E1AEFA0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723308-59AC-1186-7BCE-6FE3742E3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You’re good to go!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42C315-A429-D311-3A63-2FF7896EF12F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2695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E49AC4-7830-49A5-96A0-3F9BA94F0EC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F28867-05E5-9838-1241-0877D3C3E5A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7D28C0-2D71-40A1-B264-93EA921E4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Each process has its own page directory in 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0FC32E-C0AC-02A2-A10D-92C353D7E079}"/>
              </a:ext>
            </a:extLst>
          </p:cNvPr>
          <p:cNvSpPr/>
          <p:nvPr/>
        </p:nvSpPr>
        <p:spPr>
          <a:xfrm>
            <a:off x="3644811" y="1868135"/>
            <a:ext cx="2135732" cy="25321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B9FD6C-C2E6-A1CE-6633-474D4A56102C}"/>
              </a:ext>
            </a:extLst>
          </p:cNvPr>
          <p:cNvSpPr/>
          <p:nvPr/>
        </p:nvSpPr>
        <p:spPr>
          <a:xfrm>
            <a:off x="3644811" y="4152469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55A200-1A60-0C2B-F9A2-A067610DAA13}"/>
              </a:ext>
            </a:extLst>
          </p:cNvPr>
          <p:cNvSpPr/>
          <p:nvPr/>
        </p:nvSpPr>
        <p:spPr>
          <a:xfrm>
            <a:off x="3644811" y="3904618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C760B4-9490-7EE7-3640-5C611F237235}"/>
              </a:ext>
            </a:extLst>
          </p:cNvPr>
          <p:cNvSpPr/>
          <p:nvPr/>
        </p:nvSpPr>
        <p:spPr>
          <a:xfrm>
            <a:off x="3644811" y="3663161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7857B3-8378-BC71-78DE-C839AC4271BE}"/>
              </a:ext>
            </a:extLst>
          </p:cNvPr>
          <p:cNvSpPr/>
          <p:nvPr/>
        </p:nvSpPr>
        <p:spPr>
          <a:xfrm>
            <a:off x="3644811" y="3421704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A44A38-9B9D-41A3-2A8A-03704BEBEAA7}"/>
              </a:ext>
            </a:extLst>
          </p:cNvPr>
          <p:cNvSpPr/>
          <p:nvPr/>
        </p:nvSpPr>
        <p:spPr>
          <a:xfrm>
            <a:off x="3644811" y="3183307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5E1247-DF2D-539F-8103-3F403D62B19B}"/>
              </a:ext>
            </a:extLst>
          </p:cNvPr>
          <p:cNvSpPr/>
          <p:nvPr/>
        </p:nvSpPr>
        <p:spPr>
          <a:xfrm>
            <a:off x="3644811" y="1868135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398662-7A5B-0938-C415-0CA61C1CF4A4}"/>
              </a:ext>
            </a:extLst>
          </p:cNvPr>
          <p:cNvCxnSpPr>
            <a:stCxn id="12" idx="2"/>
            <a:endCxn id="11" idx="0"/>
          </p:cNvCxnSpPr>
          <p:nvPr/>
        </p:nvCxnSpPr>
        <p:spPr>
          <a:xfrm>
            <a:off x="4712677" y="2115986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3FB5106-4084-90F9-10E1-2BD635F1BC9A}"/>
              </a:ext>
            </a:extLst>
          </p:cNvPr>
          <p:cNvSpPr txBox="1"/>
          <p:nvPr/>
        </p:nvSpPr>
        <p:spPr>
          <a:xfrm>
            <a:off x="3186265" y="4432268"/>
            <a:ext cx="3052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process’ page directory</a:t>
            </a:r>
          </a:p>
        </p:txBody>
      </p:sp>
    </p:spTree>
    <p:extLst>
      <p:ext uri="{BB962C8B-B14F-4D97-AF65-F5344CB8AC3E}">
        <p14:creationId xmlns:p14="http://schemas.microsoft.com/office/powerpoint/2010/main" val="23470271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BA4C9-4BA6-7727-197B-2BB58B9C4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54710C-E5DF-E7AB-A503-5157632F798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11DA53-053F-094D-A9E6-808997ED1E7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E88703-1E07-B075-6E55-509AAB7D4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first 10 bits of the address points to an entry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7331EA-17CB-0648-7D86-D79448788DEA}"/>
              </a:ext>
            </a:extLst>
          </p:cNvPr>
          <p:cNvSpPr/>
          <p:nvPr/>
        </p:nvSpPr>
        <p:spPr>
          <a:xfrm>
            <a:off x="3644811" y="1868135"/>
            <a:ext cx="2135732" cy="25321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9C925F-A742-42A8-EF9D-CE242EBA9E30}"/>
              </a:ext>
            </a:extLst>
          </p:cNvPr>
          <p:cNvSpPr/>
          <p:nvPr/>
        </p:nvSpPr>
        <p:spPr>
          <a:xfrm>
            <a:off x="3644811" y="4152469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F4CE6F-1433-6EAC-0EF8-322E0FEA459A}"/>
              </a:ext>
            </a:extLst>
          </p:cNvPr>
          <p:cNvSpPr/>
          <p:nvPr/>
        </p:nvSpPr>
        <p:spPr>
          <a:xfrm>
            <a:off x="3644811" y="3904618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D892F2-1D64-649D-28F8-DF4B5C2E4DA4}"/>
              </a:ext>
            </a:extLst>
          </p:cNvPr>
          <p:cNvSpPr/>
          <p:nvPr/>
        </p:nvSpPr>
        <p:spPr>
          <a:xfrm>
            <a:off x="3644811" y="3663161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CFF07D-1B26-4C83-6D98-C135CF612232}"/>
              </a:ext>
            </a:extLst>
          </p:cNvPr>
          <p:cNvSpPr/>
          <p:nvPr/>
        </p:nvSpPr>
        <p:spPr>
          <a:xfrm>
            <a:off x="3644811" y="3421704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AE3733-0957-5458-1C98-E157ABAFA624}"/>
              </a:ext>
            </a:extLst>
          </p:cNvPr>
          <p:cNvSpPr/>
          <p:nvPr/>
        </p:nvSpPr>
        <p:spPr>
          <a:xfrm>
            <a:off x="3644811" y="3183307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071A538-DC73-6DF2-897E-F1FB7607F62D}"/>
              </a:ext>
            </a:extLst>
          </p:cNvPr>
          <p:cNvSpPr/>
          <p:nvPr/>
        </p:nvSpPr>
        <p:spPr>
          <a:xfrm>
            <a:off x="3644811" y="1868135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5B770F-8C5A-FBA7-2BC6-D1B7B6132BFD}"/>
              </a:ext>
            </a:extLst>
          </p:cNvPr>
          <p:cNvCxnSpPr>
            <a:stCxn id="12" idx="2"/>
            <a:endCxn id="11" idx="0"/>
          </p:cNvCxnSpPr>
          <p:nvPr/>
        </p:nvCxnSpPr>
        <p:spPr>
          <a:xfrm>
            <a:off x="4712677" y="2115986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2BD4129-20B0-BA38-BB25-195B5C34A498}"/>
              </a:ext>
            </a:extLst>
          </p:cNvPr>
          <p:cNvSpPr txBox="1"/>
          <p:nvPr/>
        </p:nvSpPr>
        <p:spPr>
          <a:xfrm>
            <a:off x="3186265" y="4432268"/>
            <a:ext cx="3052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process’ page directory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8FA5E9-DC0A-43B3-48C3-B210148CFE1D}"/>
              </a:ext>
            </a:extLst>
          </p:cNvPr>
          <p:cNvSpPr txBox="1"/>
          <p:nvPr/>
        </p:nvSpPr>
        <p:spPr>
          <a:xfrm>
            <a:off x="678592" y="5737283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0x00c03010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ED8DE313-3043-38C2-4A24-833258E234BD}"/>
              </a:ext>
            </a:extLst>
          </p:cNvPr>
          <p:cNvCxnSpPr>
            <a:cxnSpLocks/>
            <a:stCxn id="5" idx="0"/>
            <a:endCxn id="10" idx="1"/>
          </p:cNvCxnSpPr>
          <p:nvPr/>
        </p:nvCxnSpPr>
        <p:spPr>
          <a:xfrm rot="5400000" flipH="1" flipV="1">
            <a:off x="1461496" y="3553969"/>
            <a:ext cx="2191653" cy="21749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5A46118-B306-6CDD-24EA-4C05B471DB96}"/>
              </a:ext>
            </a:extLst>
          </p:cNvPr>
          <p:cNvSpPr txBox="1"/>
          <p:nvPr/>
        </p:nvSpPr>
        <p:spPr>
          <a:xfrm>
            <a:off x="146471" y="2862952"/>
            <a:ext cx="1924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First 12 bits =</a:t>
            </a:r>
          </a:p>
          <a:p>
            <a:r>
              <a:rPr lang="en-GB" sz="2000"/>
              <a:t>000000000011</a:t>
            </a:r>
          </a:p>
          <a:p>
            <a:r>
              <a:rPr lang="en-GB" sz="2000"/>
              <a:t>which is </a:t>
            </a:r>
            <a:r>
              <a:rPr lang="en-GB" sz="2000" b="1"/>
              <a:t>3</a:t>
            </a:r>
            <a:endParaRPr lang="en-GB" sz="20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B1314E-6A48-9606-4F1F-C6C629988254}"/>
              </a:ext>
            </a:extLst>
          </p:cNvPr>
          <p:cNvSpPr txBox="1"/>
          <p:nvPr/>
        </p:nvSpPr>
        <p:spPr>
          <a:xfrm>
            <a:off x="1432814" y="1284787"/>
            <a:ext cx="1924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I.e., the first ten bits point to entry </a:t>
            </a:r>
            <a:r>
              <a:rPr lang="en-GB" sz="2000" b="1"/>
              <a:t>3</a:t>
            </a:r>
            <a:r>
              <a:rPr lang="en-GB" sz="2000"/>
              <a:t> of the page directory</a:t>
            </a:r>
          </a:p>
        </p:txBody>
      </p:sp>
    </p:spTree>
    <p:extLst>
      <p:ext uri="{BB962C8B-B14F-4D97-AF65-F5344CB8AC3E}">
        <p14:creationId xmlns:p14="http://schemas.microsoft.com/office/powerpoint/2010/main" val="364401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F765E-0285-EB74-1848-800B460D7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CE99DA-18E3-5D14-9910-92CB2B21060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AF8115-D983-9D95-E0BB-3349B8D4EA0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E9F6FF-526B-42F1-3A17-4D72CDF2F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That entry points to a page table, which is also in RAM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34E294-A23B-29DF-4E6E-14C692C28829}"/>
              </a:ext>
            </a:extLst>
          </p:cNvPr>
          <p:cNvSpPr/>
          <p:nvPr/>
        </p:nvSpPr>
        <p:spPr>
          <a:xfrm>
            <a:off x="3644811" y="1868135"/>
            <a:ext cx="2135732" cy="25321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7A6828-D25D-5FCE-D55D-01C8687FAB04}"/>
              </a:ext>
            </a:extLst>
          </p:cNvPr>
          <p:cNvSpPr/>
          <p:nvPr/>
        </p:nvSpPr>
        <p:spPr>
          <a:xfrm>
            <a:off x="3644811" y="4152469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5251F5-413B-4CE3-80F5-D3057E93D90F}"/>
              </a:ext>
            </a:extLst>
          </p:cNvPr>
          <p:cNvSpPr/>
          <p:nvPr/>
        </p:nvSpPr>
        <p:spPr>
          <a:xfrm>
            <a:off x="3644811" y="3904618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50728B8-4F2A-F0A0-520A-1AD87DEC484D}"/>
              </a:ext>
            </a:extLst>
          </p:cNvPr>
          <p:cNvSpPr/>
          <p:nvPr/>
        </p:nvSpPr>
        <p:spPr>
          <a:xfrm>
            <a:off x="3644811" y="3663161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5C29FB-B77E-E88E-5B85-4EFF933FE0D7}"/>
              </a:ext>
            </a:extLst>
          </p:cNvPr>
          <p:cNvSpPr/>
          <p:nvPr/>
        </p:nvSpPr>
        <p:spPr>
          <a:xfrm>
            <a:off x="3644811" y="3421704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6185CF-269F-9BC5-3925-DC5B46FB6D4B}"/>
              </a:ext>
            </a:extLst>
          </p:cNvPr>
          <p:cNvSpPr/>
          <p:nvPr/>
        </p:nvSpPr>
        <p:spPr>
          <a:xfrm>
            <a:off x="3644811" y="3183307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9117EF-E42C-5630-AB5C-7FC88260D866}"/>
              </a:ext>
            </a:extLst>
          </p:cNvPr>
          <p:cNvSpPr/>
          <p:nvPr/>
        </p:nvSpPr>
        <p:spPr>
          <a:xfrm>
            <a:off x="3644811" y="1868135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5D7E70-3ED8-E0B8-8A9D-B972AC87ED2E}"/>
              </a:ext>
            </a:extLst>
          </p:cNvPr>
          <p:cNvCxnSpPr>
            <a:stCxn id="12" idx="2"/>
            <a:endCxn id="11" idx="0"/>
          </p:cNvCxnSpPr>
          <p:nvPr/>
        </p:nvCxnSpPr>
        <p:spPr>
          <a:xfrm>
            <a:off x="4712677" y="2115986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231FE24-F7F9-1F98-829D-B7D03A7BE7F6}"/>
              </a:ext>
            </a:extLst>
          </p:cNvPr>
          <p:cNvSpPr txBox="1"/>
          <p:nvPr/>
        </p:nvSpPr>
        <p:spPr>
          <a:xfrm>
            <a:off x="3186265" y="4432268"/>
            <a:ext cx="3052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process’ page directory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E7720-C654-3869-7348-7984FAEE5989}"/>
              </a:ext>
            </a:extLst>
          </p:cNvPr>
          <p:cNvSpPr txBox="1"/>
          <p:nvPr/>
        </p:nvSpPr>
        <p:spPr>
          <a:xfrm>
            <a:off x="678592" y="5737283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0x00c03010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028BEF4F-1F61-036D-14BD-DD07EE9117E0}"/>
              </a:ext>
            </a:extLst>
          </p:cNvPr>
          <p:cNvCxnSpPr>
            <a:cxnSpLocks/>
            <a:stCxn id="5" idx="0"/>
            <a:endCxn id="10" idx="1"/>
          </p:cNvCxnSpPr>
          <p:nvPr/>
        </p:nvCxnSpPr>
        <p:spPr>
          <a:xfrm rot="5400000" flipH="1" flipV="1">
            <a:off x="1461496" y="3553969"/>
            <a:ext cx="2191653" cy="21749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1F96DEA-48B5-30E7-D41D-F7E566719384}"/>
              </a:ext>
            </a:extLst>
          </p:cNvPr>
          <p:cNvSpPr/>
          <p:nvPr/>
        </p:nvSpPr>
        <p:spPr>
          <a:xfrm>
            <a:off x="7115907" y="1900083"/>
            <a:ext cx="2135732" cy="25321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4C26A4-340A-F77D-77C1-5E8058395CB5}"/>
              </a:ext>
            </a:extLst>
          </p:cNvPr>
          <p:cNvSpPr/>
          <p:nvPr/>
        </p:nvSpPr>
        <p:spPr>
          <a:xfrm>
            <a:off x="7115907" y="4184417"/>
            <a:ext cx="2135732" cy="24785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CCE459-2B54-69AB-653A-1638BF34B8BA}"/>
              </a:ext>
            </a:extLst>
          </p:cNvPr>
          <p:cNvSpPr/>
          <p:nvPr/>
        </p:nvSpPr>
        <p:spPr>
          <a:xfrm>
            <a:off x="7115907" y="3936566"/>
            <a:ext cx="2135732" cy="24785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45E60B-2848-F76E-68E4-0ECF282DB481}"/>
              </a:ext>
            </a:extLst>
          </p:cNvPr>
          <p:cNvSpPr/>
          <p:nvPr/>
        </p:nvSpPr>
        <p:spPr>
          <a:xfrm>
            <a:off x="7115907" y="3695109"/>
            <a:ext cx="2135732" cy="24785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AFE3F28-D864-8A08-1747-C7E93DB09F81}"/>
              </a:ext>
            </a:extLst>
          </p:cNvPr>
          <p:cNvSpPr/>
          <p:nvPr/>
        </p:nvSpPr>
        <p:spPr>
          <a:xfrm>
            <a:off x="7115907" y="3453652"/>
            <a:ext cx="2135732" cy="24785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42C3B2-DD3D-5AB3-DA41-9591BDD7A495}"/>
              </a:ext>
            </a:extLst>
          </p:cNvPr>
          <p:cNvSpPr/>
          <p:nvPr/>
        </p:nvSpPr>
        <p:spPr>
          <a:xfrm>
            <a:off x="7115907" y="3215255"/>
            <a:ext cx="2135732" cy="24785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F3445D8-69A4-F70D-8438-AA1B1FE77486}"/>
              </a:ext>
            </a:extLst>
          </p:cNvPr>
          <p:cNvSpPr/>
          <p:nvPr/>
        </p:nvSpPr>
        <p:spPr>
          <a:xfrm>
            <a:off x="7115907" y="1900083"/>
            <a:ext cx="2135732" cy="24785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4AC972B-E4A7-6FB2-608D-927DDB932E26}"/>
              </a:ext>
            </a:extLst>
          </p:cNvPr>
          <p:cNvCxnSpPr>
            <a:stCxn id="24" idx="2"/>
            <a:endCxn id="23" idx="0"/>
          </p:cNvCxnSpPr>
          <p:nvPr/>
        </p:nvCxnSpPr>
        <p:spPr>
          <a:xfrm>
            <a:off x="8183773" y="2147934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8B20097-24AC-E165-585C-346FFA8440EC}"/>
              </a:ext>
            </a:extLst>
          </p:cNvPr>
          <p:cNvSpPr txBox="1"/>
          <p:nvPr/>
        </p:nvSpPr>
        <p:spPr>
          <a:xfrm>
            <a:off x="7296801" y="4480064"/>
            <a:ext cx="1609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page table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C426F416-C3DA-0E2C-79F0-88C6EF25F086}"/>
              </a:ext>
            </a:extLst>
          </p:cNvPr>
          <p:cNvCxnSpPr>
            <a:stCxn id="10" idx="3"/>
            <a:endCxn id="18" idx="2"/>
          </p:cNvCxnSpPr>
          <p:nvPr/>
        </p:nvCxnSpPr>
        <p:spPr>
          <a:xfrm>
            <a:off x="5780543" y="3545630"/>
            <a:ext cx="2403230" cy="886638"/>
          </a:xfrm>
          <a:prstGeom prst="bentConnector4">
            <a:avLst>
              <a:gd name="adj1" fmla="val 27783"/>
              <a:gd name="adj2" fmla="val 15246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07931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ED145-2002-274E-7C7F-48BD3DAA1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62774DB-8D02-1CFC-AC17-2A6822CFCF9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51C680-1871-1BA5-2C00-05494263DBC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E6004F-DD57-8225-DD5A-9EE7F023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210172"/>
            <a:ext cx="11471910" cy="542658"/>
          </a:xfrm>
        </p:spPr>
        <p:txBody>
          <a:bodyPr/>
          <a:lstStyle/>
          <a:p>
            <a:r>
              <a:rPr lang="en-GB"/>
              <a:t>The next 10 bits of the address points to an entry in the page table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4C6EDB-103C-9288-C8B5-55F46A4B8690}"/>
              </a:ext>
            </a:extLst>
          </p:cNvPr>
          <p:cNvSpPr/>
          <p:nvPr/>
        </p:nvSpPr>
        <p:spPr>
          <a:xfrm>
            <a:off x="3644811" y="1868135"/>
            <a:ext cx="2135732" cy="25321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E18B45-A1CB-4022-C501-3A5B3E07CBFB}"/>
              </a:ext>
            </a:extLst>
          </p:cNvPr>
          <p:cNvSpPr/>
          <p:nvPr/>
        </p:nvSpPr>
        <p:spPr>
          <a:xfrm>
            <a:off x="3644811" y="4152469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9401C6-F9F9-18FA-F946-A1C51F030170}"/>
              </a:ext>
            </a:extLst>
          </p:cNvPr>
          <p:cNvSpPr/>
          <p:nvPr/>
        </p:nvSpPr>
        <p:spPr>
          <a:xfrm>
            <a:off x="3644811" y="3904618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AF7BF0-C19A-D3C3-5874-6D675E0E034D}"/>
              </a:ext>
            </a:extLst>
          </p:cNvPr>
          <p:cNvSpPr/>
          <p:nvPr/>
        </p:nvSpPr>
        <p:spPr>
          <a:xfrm>
            <a:off x="3644811" y="3663161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76B34A-8E64-875E-DEDD-5DCEBF636361}"/>
              </a:ext>
            </a:extLst>
          </p:cNvPr>
          <p:cNvSpPr/>
          <p:nvPr/>
        </p:nvSpPr>
        <p:spPr>
          <a:xfrm>
            <a:off x="3644811" y="3421704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FD2C27-E69C-161B-B522-490E9AE287DB}"/>
              </a:ext>
            </a:extLst>
          </p:cNvPr>
          <p:cNvSpPr/>
          <p:nvPr/>
        </p:nvSpPr>
        <p:spPr>
          <a:xfrm>
            <a:off x="3644811" y="3183307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14909A-F48A-DF55-21E0-158BE174BE98}"/>
              </a:ext>
            </a:extLst>
          </p:cNvPr>
          <p:cNvSpPr/>
          <p:nvPr/>
        </p:nvSpPr>
        <p:spPr>
          <a:xfrm>
            <a:off x="3644811" y="1868135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9C15342-8826-1489-FB8C-90462F75A0F6}"/>
              </a:ext>
            </a:extLst>
          </p:cNvPr>
          <p:cNvCxnSpPr>
            <a:stCxn id="12" idx="2"/>
            <a:endCxn id="11" idx="0"/>
          </p:cNvCxnSpPr>
          <p:nvPr/>
        </p:nvCxnSpPr>
        <p:spPr>
          <a:xfrm>
            <a:off x="4712677" y="2115986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28CD409-335F-D619-7FCE-B297190A8A56}"/>
              </a:ext>
            </a:extLst>
          </p:cNvPr>
          <p:cNvSpPr txBox="1"/>
          <p:nvPr/>
        </p:nvSpPr>
        <p:spPr>
          <a:xfrm>
            <a:off x="3186265" y="4432268"/>
            <a:ext cx="3052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process’ page directory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D0E1D2-66BD-6D23-AFF4-9348F0FC3D68}"/>
              </a:ext>
            </a:extLst>
          </p:cNvPr>
          <p:cNvSpPr txBox="1"/>
          <p:nvPr/>
        </p:nvSpPr>
        <p:spPr>
          <a:xfrm>
            <a:off x="678592" y="5737283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0x00c03010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BACA5563-E1D4-D184-91C5-18A5131D4DC5}"/>
              </a:ext>
            </a:extLst>
          </p:cNvPr>
          <p:cNvCxnSpPr>
            <a:cxnSpLocks/>
            <a:stCxn id="5" idx="0"/>
            <a:endCxn id="10" idx="1"/>
          </p:cNvCxnSpPr>
          <p:nvPr/>
        </p:nvCxnSpPr>
        <p:spPr>
          <a:xfrm rot="5400000" flipH="1" flipV="1">
            <a:off x="1461496" y="3553969"/>
            <a:ext cx="2191653" cy="21749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523F1E-C115-E1B2-5BC5-A1DF96FB2DC7}"/>
              </a:ext>
            </a:extLst>
          </p:cNvPr>
          <p:cNvSpPr txBox="1"/>
          <p:nvPr/>
        </p:nvSpPr>
        <p:spPr>
          <a:xfrm>
            <a:off x="3803007" y="5632165"/>
            <a:ext cx="1924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Next 12 bits =</a:t>
            </a:r>
          </a:p>
          <a:p>
            <a:r>
              <a:rPr lang="en-GB" sz="2000"/>
              <a:t>0000000011</a:t>
            </a:r>
          </a:p>
          <a:p>
            <a:r>
              <a:rPr lang="en-GB" sz="2000"/>
              <a:t>which is </a:t>
            </a:r>
            <a:r>
              <a:rPr lang="en-GB" sz="2000" b="1"/>
              <a:t>3</a:t>
            </a:r>
            <a:endParaRPr lang="en-GB" sz="20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1D0D84-D5FC-6002-5714-99025ABBED0A}"/>
              </a:ext>
            </a:extLst>
          </p:cNvPr>
          <p:cNvSpPr txBox="1"/>
          <p:nvPr/>
        </p:nvSpPr>
        <p:spPr>
          <a:xfrm>
            <a:off x="6509972" y="5416095"/>
            <a:ext cx="1924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I.e., the first ten bits point to entry </a:t>
            </a:r>
            <a:r>
              <a:rPr lang="en-GB" sz="2000" b="1"/>
              <a:t>3</a:t>
            </a:r>
            <a:r>
              <a:rPr lang="en-GB" sz="2000"/>
              <a:t> of the page table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E67185-EF69-978C-2EE3-F8AEBB059279}"/>
              </a:ext>
            </a:extLst>
          </p:cNvPr>
          <p:cNvSpPr/>
          <p:nvPr/>
        </p:nvSpPr>
        <p:spPr>
          <a:xfrm>
            <a:off x="7115907" y="1900083"/>
            <a:ext cx="2135732" cy="25321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FABAE0-C5A4-4BA1-7024-8C420BE50F5E}"/>
              </a:ext>
            </a:extLst>
          </p:cNvPr>
          <p:cNvSpPr/>
          <p:nvPr/>
        </p:nvSpPr>
        <p:spPr>
          <a:xfrm>
            <a:off x="7115907" y="4184417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6E6757-C979-D9B2-BED9-21944D0AAF41}"/>
              </a:ext>
            </a:extLst>
          </p:cNvPr>
          <p:cNvSpPr/>
          <p:nvPr/>
        </p:nvSpPr>
        <p:spPr>
          <a:xfrm>
            <a:off x="7115907" y="3936566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967E216-1211-8FFD-ED99-9D2FB6CA3CB0}"/>
              </a:ext>
            </a:extLst>
          </p:cNvPr>
          <p:cNvSpPr/>
          <p:nvPr/>
        </p:nvSpPr>
        <p:spPr>
          <a:xfrm>
            <a:off x="7115907" y="3695109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D35D89-4EF2-101F-BF5B-D3AC4A593681}"/>
              </a:ext>
            </a:extLst>
          </p:cNvPr>
          <p:cNvSpPr/>
          <p:nvPr/>
        </p:nvSpPr>
        <p:spPr>
          <a:xfrm>
            <a:off x="7115907" y="3453652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BD559A6-9C5A-BF3A-9821-E93EAE2B11E2}"/>
              </a:ext>
            </a:extLst>
          </p:cNvPr>
          <p:cNvSpPr/>
          <p:nvPr/>
        </p:nvSpPr>
        <p:spPr>
          <a:xfrm>
            <a:off x="7115907" y="3215255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8E83A5-40D9-0576-DA4C-D1A5A068F190}"/>
              </a:ext>
            </a:extLst>
          </p:cNvPr>
          <p:cNvSpPr/>
          <p:nvPr/>
        </p:nvSpPr>
        <p:spPr>
          <a:xfrm>
            <a:off x="7115907" y="1900083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97913E3-6950-D80D-C763-1B70575B6A73}"/>
              </a:ext>
            </a:extLst>
          </p:cNvPr>
          <p:cNvCxnSpPr>
            <a:stCxn id="24" idx="2"/>
            <a:endCxn id="23" idx="0"/>
          </p:cNvCxnSpPr>
          <p:nvPr/>
        </p:nvCxnSpPr>
        <p:spPr>
          <a:xfrm>
            <a:off x="8183773" y="2147934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941D6BB-FE9A-E9D9-C530-65BE446675B7}"/>
              </a:ext>
            </a:extLst>
          </p:cNvPr>
          <p:cNvSpPr txBox="1"/>
          <p:nvPr/>
        </p:nvSpPr>
        <p:spPr>
          <a:xfrm>
            <a:off x="7296801" y="4480064"/>
            <a:ext cx="1609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page table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53C2B8C5-D16D-F945-89D5-2A2913D9C844}"/>
              </a:ext>
            </a:extLst>
          </p:cNvPr>
          <p:cNvCxnSpPr>
            <a:stCxn id="10" idx="3"/>
            <a:endCxn id="18" idx="2"/>
          </p:cNvCxnSpPr>
          <p:nvPr/>
        </p:nvCxnSpPr>
        <p:spPr>
          <a:xfrm>
            <a:off x="5780543" y="3545630"/>
            <a:ext cx="2403230" cy="886638"/>
          </a:xfrm>
          <a:prstGeom prst="bentConnector4">
            <a:avLst>
              <a:gd name="adj1" fmla="val 27783"/>
              <a:gd name="adj2" fmla="val 15246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5C17A645-1229-1C38-5546-3A528D05F812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1732884" y="3577578"/>
            <a:ext cx="5383023" cy="2159705"/>
          </a:xfrm>
          <a:prstGeom prst="bentConnector3">
            <a:avLst>
              <a:gd name="adj1" fmla="val 9359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20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4E549-EDB3-8346-6CB7-5E390D19B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19C8E76-8B7F-FB07-1055-C77FA249F79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6E2B45-70FF-171A-7964-E1A44B6B913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142F9A-EC3E-D7FA-7423-86479D245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5" y="210172"/>
            <a:ext cx="11471910" cy="542658"/>
          </a:xfrm>
        </p:spPr>
        <p:txBody>
          <a:bodyPr/>
          <a:lstStyle/>
          <a:p>
            <a:r>
              <a:rPr lang="en-GB"/>
              <a:t>Finally, the page table entry contains the first 20 bits of the </a:t>
            </a:r>
            <a:r>
              <a:rPr lang="en-GB" b="1"/>
              <a:t>physical address</a:t>
            </a: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71CF3B-F8C4-F6CF-B8FF-F4D7ACDEA0A5}"/>
              </a:ext>
            </a:extLst>
          </p:cNvPr>
          <p:cNvSpPr/>
          <p:nvPr/>
        </p:nvSpPr>
        <p:spPr>
          <a:xfrm>
            <a:off x="3644811" y="1868135"/>
            <a:ext cx="2135732" cy="253218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341DAC-1D07-A394-847E-CA2607369193}"/>
              </a:ext>
            </a:extLst>
          </p:cNvPr>
          <p:cNvSpPr/>
          <p:nvPr/>
        </p:nvSpPr>
        <p:spPr>
          <a:xfrm>
            <a:off x="3644811" y="4152469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1C6259-B2D6-D2FE-9C48-2D4EBF8D8787}"/>
              </a:ext>
            </a:extLst>
          </p:cNvPr>
          <p:cNvSpPr/>
          <p:nvPr/>
        </p:nvSpPr>
        <p:spPr>
          <a:xfrm>
            <a:off x="3644811" y="3904618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F41434-E69F-73A5-D0A8-F2E5A135A3C5}"/>
              </a:ext>
            </a:extLst>
          </p:cNvPr>
          <p:cNvSpPr/>
          <p:nvPr/>
        </p:nvSpPr>
        <p:spPr>
          <a:xfrm>
            <a:off x="3644811" y="3663161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81FF92-C06E-541C-7D77-4AAE2E5D08E3}"/>
              </a:ext>
            </a:extLst>
          </p:cNvPr>
          <p:cNvSpPr/>
          <p:nvPr/>
        </p:nvSpPr>
        <p:spPr>
          <a:xfrm>
            <a:off x="3644811" y="3421704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0DE948-36B3-7B35-8D94-F311292AD096}"/>
              </a:ext>
            </a:extLst>
          </p:cNvPr>
          <p:cNvSpPr/>
          <p:nvPr/>
        </p:nvSpPr>
        <p:spPr>
          <a:xfrm>
            <a:off x="3644811" y="3183307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256DF26-7488-DD0E-C2E8-ABF4471168BA}"/>
              </a:ext>
            </a:extLst>
          </p:cNvPr>
          <p:cNvSpPr/>
          <p:nvPr/>
        </p:nvSpPr>
        <p:spPr>
          <a:xfrm>
            <a:off x="3644811" y="1868135"/>
            <a:ext cx="2135732" cy="24785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B569F53-C31B-E158-405B-7BD0D285481D}"/>
              </a:ext>
            </a:extLst>
          </p:cNvPr>
          <p:cNvCxnSpPr>
            <a:stCxn id="12" idx="2"/>
            <a:endCxn id="11" idx="0"/>
          </p:cNvCxnSpPr>
          <p:nvPr/>
        </p:nvCxnSpPr>
        <p:spPr>
          <a:xfrm>
            <a:off x="4712677" y="2115986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5F9C75E-D173-84EC-2038-BA0233CB3640}"/>
              </a:ext>
            </a:extLst>
          </p:cNvPr>
          <p:cNvSpPr txBox="1"/>
          <p:nvPr/>
        </p:nvSpPr>
        <p:spPr>
          <a:xfrm>
            <a:off x="3186265" y="4432268"/>
            <a:ext cx="3052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process’ page directory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641F1F-2B8F-7BC0-3956-A80593CC25D6}"/>
              </a:ext>
            </a:extLst>
          </p:cNvPr>
          <p:cNvSpPr txBox="1"/>
          <p:nvPr/>
        </p:nvSpPr>
        <p:spPr>
          <a:xfrm>
            <a:off x="678592" y="5737283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0x00c03010</a:t>
            </a:r>
          </a:p>
        </p:txBody>
      </p: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CA7003E9-F53F-C028-9547-588957E52284}"/>
              </a:ext>
            </a:extLst>
          </p:cNvPr>
          <p:cNvCxnSpPr>
            <a:cxnSpLocks/>
            <a:stCxn id="5" idx="0"/>
            <a:endCxn id="10" idx="1"/>
          </p:cNvCxnSpPr>
          <p:nvPr/>
        </p:nvCxnSpPr>
        <p:spPr>
          <a:xfrm rot="5400000" flipH="1" flipV="1">
            <a:off x="1461496" y="3553969"/>
            <a:ext cx="2191653" cy="217497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3C08C84-555E-1CD9-F545-0EE202852968}"/>
              </a:ext>
            </a:extLst>
          </p:cNvPr>
          <p:cNvSpPr/>
          <p:nvPr/>
        </p:nvSpPr>
        <p:spPr>
          <a:xfrm>
            <a:off x="7115907" y="1900083"/>
            <a:ext cx="2135732" cy="253218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9F0B77-BD64-1E1F-54EC-FCCFD1F69700}"/>
              </a:ext>
            </a:extLst>
          </p:cNvPr>
          <p:cNvSpPr/>
          <p:nvPr/>
        </p:nvSpPr>
        <p:spPr>
          <a:xfrm>
            <a:off x="7115907" y="4184417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BA09A32-9D3D-8AA3-3C3D-6E8415FC0C36}"/>
              </a:ext>
            </a:extLst>
          </p:cNvPr>
          <p:cNvSpPr/>
          <p:nvPr/>
        </p:nvSpPr>
        <p:spPr>
          <a:xfrm>
            <a:off x="7115907" y="3936566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0CA3C1E-D536-36ED-AD31-F7F8EFBFEFC3}"/>
              </a:ext>
            </a:extLst>
          </p:cNvPr>
          <p:cNvSpPr/>
          <p:nvPr/>
        </p:nvSpPr>
        <p:spPr>
          <a:xfrm>
            <a:off x="7115907" y="3695109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F1B8C1-7CC2-8C47-6C3A-B55C61CC5F66}"/>
              </a:ext>
            </a:extLst>
          </p:cNvPr>
          <p:cNvSpPr/>
          <p:nvPr/>
        </p:nvSpPr>
        <p:spPr>
          <a:xfrm>
            <a:off x="7115907" y="3453652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AF1DECF-597B-0D6D-87B1-244448903516}"/>
              </a:ext>
            </a:extLst>
          </p:cNvPr>
          <p:cNvSpPr/>
          <p:nvPr/>
        </p:nvSpPr>
        <p:spPr>
          <a:xfrm>
            <a:off x="7115907" y="3215255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FCC31D-AF9C-3948-8513-F56527B00861}"/>
              </a:ext>
            </a:extLst>
          </p:cNvPr>
          <p:cNvSpPr/>
          <p:nvPr/>
        </p:nvSpPr>
        <p:spPr>
          <a:xfrm>
            <a:off x="7115907" y="1900083"/>
            <a:ext cx="2135732" cy="24785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E4A0139-2777-26F3-7C4B-C7CDF5B4D309}"/>
              </a:ext>
            </a:extLst>
          </p:cNvPr>
          <p:cNvCxnSpPr>
            <a:stCxn id="24" idx="2"/>
            <a:endCxn id="23" idx="0"/>
          </p:cNvCxnSpPr>
          <p:nvPr/>
        </p:nvCxnSpPr>
        <p:spPr>
          <a:xfrm>
            <a:off x="8183773" y="2147934"/>
            <a:ext cx="0" cy="1067321"/>
          </a:xfrm>
          <a:prstGeom prst="line">
            <a:avLst/>
          </a:prstGeom>
          <a:ln w="28575">
            <a:solidFill>
              <a:srgbClr val="01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E8590F0-BCA4-0DFC-4860-C0FDFB6E5D5B}"/>
              </a:ext>
            </a:extLst>
          </p:cNvPr>
          <p:cNvSpPr txBox="1"/>
          <p:nvPr/>
        </p:nvSpPr>
        <p:spPr>
          <a:xfrm>
            <a:off x="7296801" y="4480064"/>
            <a:ext cx="16099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A page table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24FE1CFB-842B-6B7C-EBDC-F9C6F4F69419}"/>
              </a:ext>
            </a:extLst>
          </p:cNvPr>
          <p:cNvCxnSpPr>
            <a:stCxn id="10" idx="3"/>
            <a:endCxn id="18" idx="2"/>
          </p:cNvCxnSpPr>
          <p:nvPr/>
        </p:nvCxnSpPr>
        <p:spPr>
          <a:xfrm>
            <a:off x="5780543" y="3545630"/>
            <a:ext cx="2403230" cy="886638"/>
          </a:xfrm>
          <a:prstGeom prst="bentConnector4">
            <a:avLst>
              <a:gd name="adj1" fmla="val 27783"/>
              <a:gd name="adj2" fmla="val 15246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088EC476-74C5-0C75-C02D-4B5CD00CDE2A}"/>
              </a:ext>
            </a:extLst>
          </p:cNvPr>
          <p:cNvCxnSpPr>
            <a:cxnSpLocks/>
            <a:endCxn id="22" idx="1"/>
          </p:cNvCxnSpPr>
          <p:nvPr/>
        </p:nvCxnSpPr>
        <p:spPr>
          <a:xfrm flipV="1">
            <a:off x="1732884" y="3577578"/>
            <a:ext cx="5383023" cy="2159705"/>
          </a:xfrm>
          <a:prstGeom prst="bentConnector3">
            <a:avLst>
              <a:gd name="adj1" fmla="val 9193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ylinder 26">
            <a:extLst>
              <a:ext uri="{FF2B5EF4-FFF2-40B4-BE49-F238E27FC236}">
                <a16:creationId xmlns:a16="http://schemas.microsoft.com/office/drawing/2014/main" id="{36D5AE27-EF15-34A6-4D1F-A3D5838F4A64}"/>
              </a:ext>
            </a:extLst>
          </p:cNvPr>
          <p:cNvSpPr/>
          <p:nvPr/>
        </p:nvSpPr>
        <p:spPr>
          <a:xfrm>
            <a:off x="10746815" y="2192578"/>
            <a:ext cx="1119021" cy="2293204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RAM</a:t>
            </a: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4B228DE6-BD3F-A4DF-010C-DB2234F4B063}"/>
              </a:ext>
            </a:extLst>
          </p:cNvPr>
          <p:cNvCxnSpPr>
            <a:cxnSpLocks/>
            <a:stCxn id="39" idx="0"/>
            <a:endCxn id="27" idx="2"/>
          </p:cNvCxnSpPr>
          <p:nvPr/>
        </p:nvCxnSpPr>
        <p:spPr>
          <a:xfrm rot="5400000" flipH="1" flipV="1">
            <a:off x="10331886" y="2965975"/>
            <a:ext cx="41723" cy="788135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2910041-F846-3C87-7315-CBA2E3002453}"/>
              </a:ext>
            </a:extLst>
          </p:cNvPr>
          <p:cNvSpPr txBox="1"/>
          <p:nvPr/>
        </p:nvSpPr>
        <p:spPr>
          <a:xfrm>
            <a:off x="9412565" y="3988949"/>
            <a:ext cx="1847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4981D9-6C0A-8D5E-E372-1287DC972E66}"/>
              </a:ext>
            </a:extLst>
          </p:cNvPr>
          <p:cNvSpPr txBox="1"/>
          <p:nvPr/>
        </p:nvSpPr>
        <p:spPr>
          <a:xfrm>
            <a:off x="9347098" y="948797"/>
            <a:ext cx="2604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/>
              <a:t>For illustrative purposes I choose this number</a:t>
            </a:r>
            <a:endParaRPr lang="en-GB" sz="200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0637C16-DE00-8C4A-3072-46687DDA8259}"/>
              </a:ext>
            </a:extLst>
          </p:cNvPr>
          <p:cNvCxnSpPr>
            <a:cxnSpLocks/>
            <a:endCxn id="41" idx="3"/>
          </p:cNvCxnSpPr>
          <p:nvPr/>
        </p:nvCxnSpPr>
        <p:spPr>
          <a:xfrm flipH="1">
            <a:off x="8522677" y="1974220"/>
            <a:ext cx="1334250" cy="1606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71CD8EB-0CD6-FD7C-195B-A303A3CDAD85}"/>
              </a:ext>
            </a:extLst>
          </p:cNvPr>
          <p:cNvSpPr txBox="1"/>
          <p:nvPr/>
        </p:nvSpPr>
        <p:spPr>
          <a:xfrm>
            <a:off x="5445940" y="6026714"/>
            <a:ext cx="5475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/>
              <a:t>Add the last 12 bits of the virtual address to get the physical address: 0xff000010</a:t>
            </a:r>
            <a:endParaRPr lang="en-GB" sz="2000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A8BBDF71-D2BC-D238-DE7B-E9B7B4448354}"/>
              </a:ext>
            </a:extLst>
          </p:cNvPr>
          <p:cNvCxnSpPr>
            <a:cxnSpLocks/>
            <a:stCxn id="5" idx="3"/>
            <a:endCxn id="39" idx="4"/>
          </p:cNvCxnSpPr>
          <p:nvPr/>
        </p:nvCxnSpPr>
        <p:spPr>
          <a:xfrm flipV="1">
            <a:off x="2261076" y="3706691"/>
            <a:ext cx="7697604" cy="223064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D44D86D2-2336-E8F1-3F54-B39C8831C71E}"/>
              </a:ext>
            </a:extLst>
          </p:cNvPr>
          <p:cNvSpPr/>
          <p:nvPr/>
        </p:nvSpPr>
        <p:spPr>
          <a:xfrm>
            <a:off x="9789228" y="3380903"/>
            <a:ext cx="338903" cy="32578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/>
              <a:t>+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0BADC95-DA3A-1A23-1C53-45A55C2C7889}"/>
              </a:ext>
            </a:extLst>
          </p:cNvPr>
          <p:cNvSpPr txBox="1"/>
          <p:nvPr/>
        </p:nvSpPr>
        <p:spPr>
          <a:xfrm>
            <a:off x="7422690" y="3380903"/>
            <a:ext cx="10999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/>
              <a:t>0xff000</a:t>
            </a:r>
            <a:endParaRPr lang="en-GB" sz="200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66339DD-1D5D-D013-3588-DD820393EA13}"/>
              </a:ext>
            </a:extLst>
          </p:cNvPr>
          <p:cNvCxnSpPr>
            <a:cxnSpLocks/>
          </p:cNvCxnSpPr>
          <p:nvPr/>
        </p:nvCxnSpPr>
        <p:spPr>
          <a:xfrm>
            <a:off x="9243114" y="3543650"/>
            <a:ext cx="550985" cy="70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580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/>
      <p:bldP spid="4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4771D-F649-8CB6-237A-599E07DC1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A5F400-69FB-4983-C5D9-6F25CE5083E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9F585B-6D68-A401-B87E-2B6FF964CB1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357804-6EC4-9D6C-CD1D-BBE611332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0" y="360045"/>
            <a:ext cx="12134450" cy="542658"/>
          </a:xfrm>
        </p:spPr>
        <p:txBody>
          <a:bodyPr/>
          <a:lstStyle/>
          <a:p>
            <a:r>
              <a:rPr lang="en-GB"/>
              <a:t>This is how the MMU translates virtual to physical addresses.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D62937-63EB-2CBF-EAB6-843BF80B875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23462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For x86 (32-bit).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5E4F8D-F6E9-1815-B68A-9B761F8B00C6}"/>
              </a:ext>
            </a:extLst>
          </p:cNvPr>
          <p:cNvSpPr/>
          <p:nvPr/>
        </p:nvSpPr>
        <p:spPr>
          <a:xfrm>
            <a:off x="4476085" y="2719870"/>
            <a:ext cx="3421007" cy="172649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249CA-96FB-C29F-91A5-155E06761F20}"/>
              </a:ext>
            </a:extLst>
          </p:cNvPr>
          <p:cNvSpPr/>
          <p:nvPr/>
        </p:nvSpPr>
        <p:spPr>
          <a:xfrm>
            <a:off x="4616761" y="3336930"/>
            <a:ext cx="901611" cy="4923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CPU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3901B4-3303-1B18-4B8A-80AAF33063AD}"/>
              </a:ext>
            </a:extLst>
          </p:cNvPr>
          <p:cNvSpPr/>
          <p:nvPr/>
        </p:nvSpPr>
        <p:spPr>
          <a:xfrm>
            <a:off x="6565988" y="3336930"/>
            <a:ext cx="901611" cy="4923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MMU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30C3CA-3E26-58BA-5F0B-73512FCDEED0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518372" y="3583115"/>
            <a:ext cx="10476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5C87BBD5-88F6-DB3B-B551-47B145D7EB07}"/>
              </a:ext>
            </a:extLst>
          </p:cNvPr>
          <p:cNvSpPr/>
          <p:nvPr/>
        </p:nvSpPr>
        <p:spPr>
          <a:xfrm>
            <a:off x="8376671" y="2972448"/>
            <a:ext cx="1119021" cy="1221332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RAM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BB43DD1-2727-DDED-9144-275979E3D72E}"/>
              </a:ext>
            </a:extLst>
          </p:cNvPr>
          <p:cNvCxnSpPr>
            <a:stCxn id="8" idx="3"/>
            <a:endCxn id="11" idx="2"/>
          </p:cNvCxnSpPr>
          <p:nvPr/>
        </p:nvCxnSpPr>
        <p:spPr>
          <a:xfrm flipV="1">
            <a:off x="7467599" y="3583114"/>
            <a:ext cx="9090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CD8FE1E-3758-5654-EFAC-6C23C4727839}"/>
              </a:ext>
            </a:extLst>
          </p:cNvPr>
          <p:cNvSpPr txBox="1"/>
          <p:nvPr/>
        </p:nvSpPr>
        <p:spPr>
          <a:xfrm>
            <a:off x="1477108" y="3040784"/>
            <a:ext cx="2634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mov 0x00c03010, rax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0388CC-16FF-F309-7BCE-E293367E9561}"/>
              </a:ext>
            </a:extLst>
          </p:cNvPr>
          <p:cNvSpPr txBox="1"/>
          <p:nvPr/>
        </p:nvSpPr>
        <p:spPr>
          <a:xfrm>
            <a:off x="5477873" y="3075320"/>
            <a:ext cx="10460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/>
              <a:t>0x00c03010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2AEA2D-1DC2-65E9-F0A4-F2FE7D913614}"/>
              </a:ext>
            </a:extLst>
          </p:cNvPr>
          <p:cNvSpPr txBox="1"/>
          <p:nvPr/>
        </p:nvSpPr>
        <p:spPr>
          <a:xfrm>
            <a:off x="7361559" y="3051396"/>
            <a:ext cx="10460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/>
              <a:t>0xff000010</a:t>
            </a:r>
            <a:endParaRPr lang="en-GB" sz="12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9EA398C-AF7C-F4DD-C11C-01EE47666BF7}"/>
              </a:ext>
            </a:extLst>
          </p:cNvPr>
          <p:cNvSpPr/>
          <p:nvPr/>
        </p:nvSpPr>
        <p:spPr>
          <a:xfrm>
            <a:off x="3524099" y="5185504"/>
            <a:ext cx="2361243" cy="42432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PROTECTING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ED9AD56-F80D-0C25-0B50-F14D57430D91}"/>
              </a:ext>
            </a:extLst>
          </p:cNvPr>
          <p:cNvSpPr/>
          <p:nvPr/>
        </p:nvSpPr>
        <p:spPr>
          <a:xfrm>
            <a:off x="6544033" y="5185504"/>
            <a:ext cx="2361243" cy="42432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SHARING</a:t>
            </a:r>
          </a:p>
        </p:txBody>
      </p:sp>
    </p:spTree>
    <p:extLst>
      <p:ext uri="{BB962C8B-B14F-4D97-AF65-F5344CB8AC3E}">
        <p14:creationId xmlns:p14="http://schemas.microsoft.com/office/powerpoint/2010/main" val="39357161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525595-087F-D923-5514-643E1779BFE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D67B45-6303-89C9-71FC-A78CC211183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4DDE85-A641-553D-B7DC-5F2C8F291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Page Directory &amp; Page Table Entries are 32 bit Long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3AE1A6-D992-F27D-96BC-BFDDC4392688}"/>
              </a:ext>
            </a:extLst>
          </p:cNvPr>
          <p:cNvSpPr/>
          <p:nvPr/>
        </p:nvSpPr>
        <p:spPr>
          <a:xfrm>
            <a:off x="1837732" y="1688739"/>
            <a:ext cx="4898114" cy="59468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The first 20 bits of an address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D75B28-F2FE-465B-3801-9C275B0B1DB0}"/>
              </a:ext>
            </a:extLst>
          </p:cNvPr>
          <p:cNvSpPr/>
          <p:nvPr/>
        </p:nvSpPr>
        <p:spPr>
          <a:xfrm>
            <a:off x="6735846" y="1688739"/>
            <a:ext cx="2574813" cy="5946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11 bits that are not vital to our discussion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77EE28-9B10-D833-F095-27A08AE0642C}"/>
              </a:ext>
            </a:extLst>
          </p:cNvPr>
          <p:cNvSpPr/>
          <p:nvPr/>
        </p:nvSpPr>
        <p:spPr>
          <a:xfrm>
            <a:off x="9310660" y="1688739"/>
            <a:ext cx="562710" cy="5946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001FF9-2D63-B502-42BC-205C601C266D}"/>
              </a:ext>
            </a:extLst>
          </p:cNvPr>
          <p:cNvSpPr txBox="1"/>
          <p:nvPr/>
        </p:nvSpPr>
        <p:spPr>
          <a:xfrm>
            <a:off x="1893557" y="2552119"/>
            <a:ext cx="3813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If present is 1:</a:t>
            </a:r>
          </a:p>
          <a:p>
            <a:r>
              <a:rPr lang="en-GB" sz="2400"/>
              <a:t>Can point to:</a:t>
            </a:r>
          </a:p>
          <a:p>
            <a:r>
              <a:rPr lang="en-GB" sz="2400"/>
              <a:t> -&gt; A page table</a:t>
            </a:r>
          </a:p>
          <a:p>
            <a:r>
              <a:rPr lang="en-GB" sz="2400"/>
              <a:t> -&gt; A physical address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7A2297-AD24-C70A-DF23-B6B7994C0847}"/>
              </a:ext>
            </a:extLst>
          </p:cNvPr>
          <p:cNvSpPr txBox="1"/>
          <p:nvPr/>
        </p:nvSpPr>
        <p:spPr>
          <a:xfrm>
            <a:off x="7319294" y="2698125"/>
            <a:ext cx="43824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PRESENT: Important!</a:t>
            </a:r>
          </a:p>
          <a:p>
            <a:endParaRPr lang="en-GB" sz="2400"/>
          </a:p>
          <a:p>
            <a:r>
              <a:rPr lang="en-GB" sz="2400"/>
              <a:t>1: Page is present in RAM</a:t>
            </a:r>
          </a:p>
          <a:p>
            <a:r>
              <a:rPr lang="en-GB" sz="2400"/>
              <a:t>0: Page is no present in 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9860E3-2AFF-4641-05CD-EFE5B55BAB90}"/>
              </a:ext>
            </a:extLst>
          </p:cNvPr>
          <p:cNvSpPr txBox="1"/>
          <p:nvPr/>
        </p:nvSpPr>
        <p:spPr>
          <a:xfrm>
            <a:off x="1893556" y="4196812"/>
            <a:ext cx="38131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If present is 0:</a:t>
            </a:r>
          </a:p>
          <a:p>
            <a:r>
              <a:rPr lang="en-GB" sz="2400"/>
              <a:t>Can point to:</a:t>
            </a:r>
          </a:p>
          <a:p>
            <a:r>
              <a:rPr lang="en-GB" sz="2400"/>
              <a:t> -&gt; Anything you like</a:t>
            </a:r>
          </a:p>
          <a:p>
            <a:r>
              <a:rPr lang="en-GB" sz="2400"/>
              <a:t> -&gt; A disk sector?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F7A14C-F539-121F-FF34-DB99EBBCD4D0}"/>
              </a:ext>
            </a:extLst>
          </p:cNvPr>
          <p:cNvCxnSpPr/>
          <p:nvPr/>
        </p:nvCxnSpPr>
        <p:spPr>
          <a:xfrm flipH="1">
            <a:off x="9393382" y="2071787"/>
            <a:ext cx="294142" cy="665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B36E9D2-129D-8FA9-CD75-D650B16ECEF8}"/>
              </a:ext>
            </a:extLst>
          </p:cNvPr>
          <p:cNvCxnSpPr/>
          <p:nvPr/>
        </p:nvCxnSpPr>
        <p:spPr>
          <a:xfrm flipH="1">
            <a:off x="3561684" y="2186887"/>
            <a:ext cx="422031" cy="434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ECB8CBF-DC5B-326A-DCC2-F51F73F9294E}"/>
              </a:ext>
            </a:extLst>
          </p:cNvPr>
          <p:cNvSpPr/>
          <p:nvPr/>
        </p:nvSpPr>
        <p:spPr>
          <a:xfrm>
            <a:off x="6664266" y="5035075"/>
            <a:ext cx="2361243" cy="424329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CONSERVING</a:t>
            </a:r>
          </a:p>
        </p:txBody>
      </p:sp>
    </p:spTree>
    <p:extLst>
      <p:ext uri="{BB962C8B-B14F-4D97-AF65-F5344CB8AC3E}">
        <p14:creationId xmlns:p14="http://schemas.microsoft.com/office/powerpoint/2010/main" val="17990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8353F-810E-4578-0E5F-B75BA2B2F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F677BD-6597-711F-94A3-19F51EBF45C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99F6CC-4F39-EAE5-F927-455EEBDA438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31EE62-7529-0692-31C3-0D037C7EB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50" y="0"/>
            <a:ext cx="12134450" cy="902703"/>
          </a:xfrm>
        </p:spPr>
        <p:txBody>
          <a:bodyPr/>
          <a:lstStyle/>
          <a:p>
            <a:r>
              <a:rPr lang="en-GB"/>
              <a:t>If the present bit is not set during lookup, a </a:t>
            </a:r>
            <a:r>
              <a:rPr lang="en-GB" b="1"/>
              <a:t>page fault</a:t>
            </a:r>
            <a:r>
              <a:rPr lang="en-GB"/>
              <a:t> is generated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3C5E65-7DAB-BF78-3D80-07E02E346CCA}"/>
              </a:ext>
            </a:extLst>
          </p:cNvPr>
          <p:cNvSpPr/>
          <p:nvPr/>
        </p:nvSpPr>
        <p:spPr>
          <a:xfrm>
            <a:off x="4476085" y="2719870"/>
            <a:ext cx="3421007" cy="172649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A9B2EC-C166-1FBB-8AAA-4227257836A4}"/>
              </a:ext>
            </a:extLst>
          </p:cNvPr>
          <p:cNvSpPr/>
          <p:nvPr/>
        </p:nvSpPr>
        <p:spPr>
          <a:xfrm>
            <a:off x="4616761" y="3336930"/>
            <a:ext cx="901611" cy="4923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CPU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E7549F-8B2F-0A11-AFFE-D5EB09B15387}"/>
              </a:ext>
            </a:extLst>
          </p:cNvPr>
          <p:cNvSpPr/>
          <p:nvPr/>
        </p:nvSpPr>
        <p:spPr>
          <a:xfrm>
            <a:off x="6565988" y="3336930"/>
            <a:ext cx="901611" cy="49236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MMU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EBCAC7-F7A7-4749-C999-42AD189487C0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5518372" y="3583115"/>
            <a:ext cx="10476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ylinder 10">
            <a:extLst>
              <a:ext uri="{FF2B5EF4-FFF2-40B4-BE49-F238E27FC236}">
                <a16:creationId xmlns:a16="http://schemas.microsoft.com/office/drawing/2014/main" id="{9B8D4917-2CEB-7A83-90EF-1ACB257A5984}"/>
              </a:ext>
            </a:extLst>
          </p:cNvPr>
          <p:cNvSpPr/>
          <p:nvPr/>
        </p:nvSpPr>
        <p:spPr>
          <a:xfrm>
            <a:off x="8376671" y="2972448"/>
            <a:ext cx="1119021" cy="1221332"/>
          </a:xfrm>
          <a:prstGeom prst="can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RAM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1A2140-2697-8C51-C9DC-B88782D59E5F}"/>
              </a:ext>
            </a:extLst>
          </p:cNvPr>
          <p:cNvCxnSpPr>
            <a:stCxn id="8" idx="3"/>
            <a:endCxn id="11" idx="2"/>
          </p:cNvCxnSpPr>
          <p:nvPr/>
        </p:nvCxnSpPr>
        <p:spPr>
          <a:xfrm flipV="1">
            <a:off x="7467599" y="3583114"/>
            <a:ext cx="90907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D54D52C-A102-76CD-B70F-F8A84C4AFE80}"/>
              </a:ext>
            </a:extLst>
          </p:cNvPr>
          <p:cNvSpPr txBox="1"/>
          <p:nvPr/>
        </p:nvSpPr>
        <p:spPr>
          <a:xfrm>
            <a:off x="1477108" y="3040784"/>
            <a:ext cx="2634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/>
              <a:t>mov 0x00c03010, rax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2B7740-1157-2330-5C7E-5AF88EAFD508}"/>
              </a:ext>
            </a:extLst>
          </p:cNvPr>
          <p:cNvSpPr txBox="1"/>
          <p:nvPr/>
        </p:nvSpPr>
        <p:spPr>
          <a:xfrm>
            <a:off x="5477873" y="3075320"/>
            <a:ext cx="10460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/>
              <a:t>0x00c03010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643EE3-3480-0AA6-0F7E-819B7A071C0D}"/>
              </a:ext>
            </a:extLst>
          </p:cNvPr>
          <p:cNvSpPr txBox="1"/>
          <p:nvPr/>
        </p:nvSpPr>
        <p:spPr>
          <a:xfrm>
            <a:off x="7090864" y="3048407"/>
            <a:ext cx="10460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/>
              <a:t>P != 1</a:t>
            </a:r>
            <a:endParaRPr lang="en-GB" sz="12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BEB9A4D-340C-7916-745C-01BE2189F957}"/>
              </a:ext>
            </a:extLst>
          </p:cNvPr>
          <p:cNvSpPr/>
          <p:nvPr/>
        </p:nvSpPr>
        <p:spPr>
          <a:xfrm>
            <a:off x="3524099" y="5185504"/>
            <a:ext cx="2361243" cy="42432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PROTECTING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5DDA98-1EEB-4AE0-F96F-5FDAA4C5730D}"/>
              </a:ext>
            </a:extLst>
          </p:cNvPr>
          <p:cNvSpPr/>
          <p:nvPr/>
        </p:nvSpPr>
        <p:spPr>
          <a:xfrm>
            <a:off x="6544033" y="5185504"/>
            <a:ext cx="2361243" cy="42432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SHARING</a:t>
            </a:r>
          </a:p>
        </p:txBody>
      </p:sp>
      <p:sp>
        <p:nvSpPr>
          <p:cNvPr id="18" name="Cloud 17">
            <a:extLst>
              <a:ext uri="{FF2B5EF4-FFF2-40B4-BE49-F238E27FC236}">
                <a16:creationId xmlns:a16="http://schemas.microsoft.com/office/drawing/2014/main" id="{5B5A792B-214A-AF50-9581-291B92694FA9}"/>
              </a:ext>
            </a:extLst>
          </p:cNvPr>
          <p:cNvSpPr/>
          <p:nvPr/>
        </p:nvSpPr>
        <p:spPr>
          <a:xfrm>
            <a:off x="5031689" y="1935540"/>
            <a:ext cx="1707306" cy="985614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PAGE FAULT!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1D5D4CAD-60A5-CB00-E862-F005F60ED05B}"/>
              </a:ext>
            </a:extLst>
          </p:cNvPr>
          <p:cNvCxnSpPr>
            <a:stCxn id="8" idx="0"/>
            <a:endCxn id="18" idx="0"/>
          </p:cNvCxnSpPr>
          <p:nvPr/>
        </p:nvCxnSpPr>
        <p:spPr>
          <a:xfrm rot="16200000" flipV="1">
            <a:off x="6422892" y="2743028"/>
            <a:ext cx="908583" cy="27922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ylinder 21">
            <a:extLst>
              <a:ext uri="{FF2B5EF4-FFF2-40B4-BE49-F238E27FC236}">
                <a16:creationId xmlns:a16="http://schemas.microsoft.com/office/drawing/2014/main" id="{95DEC846-EF1B-2114-7085-1ABE37D83ADB}"/>
              </a:ext>
            </a:extLst>
          </p:cNvPr>
          <p:cNvSpPr/>
          <p:nvPr/>
        </p:nvSpPr>
        <p:spPr>
          <a:xfrm>
            <a:off x="8162459" y="986312"/>
            <a:ext cx="2410691" cy="1816229"/>
          </a:xfrm>
          <a:prstGeom prst="can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/>
              <a:t>DISK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1EEE7D-E8D3-188C-D401-1C925B3ECBC7}"/>
              </a:ext>
            </a:extLst>
          </p:cNvPr>
          <p:cNvSpPr txBox="1"/>
          <p:nvPr/>
        </p:nvSpPr>
        <p:spPr>
          <a:xfrm>
            <a:off x="650808" y="1519562"/>
            <a:ext cx="3825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/>
              <a:t>The CPU must handle the fault, and move the desired memory from the disk and to the RAM.</a:t>
            </a: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A26CD622-816B-C2BB-741A-611478901DCE}"/>
              </a:ext>
            </a:extLst>
          </p:cNvPr>
          <p:cNvCxnSpPr>
            <a:stCxn id="22" idx="4"/>
            <a:endCxn id="11" idx="4"/>
          </p:cNvCxnSpPr>
          <p:nvPr/>
        </p:nvCxnSpPr>
        <p:spPr>
          <a:xfrm flipH="1">
            <a:off x="9495692" y="1894427"/>
            <a:ext cx="1077458" cy="1688687"/>
          </a:xfrm>
          <a:prstGeom prst="bentConnector3">
            <a:avLst>
              <a:gd name="adj1" fmla="val -2121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280858B-3814-2D2E-679A-2ECB6E9C2B34}"/>
              </a:ext>
            </a:extLst>
          </p:cNvPr>
          <p:cNvSpPr txBox="1"/>
          <p:nvPr/>
        </p:nvSpPr>
        <p:spPr>
          <a:xfrm>
            <a:off x="7287315" y="2863441"/>
            <a:ext cx="104601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/>
              <a:t>0xff000010</a:t>
            </a:r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83930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8" grpId="0" animBg="1"/>
      <p:bldP spid="23" grpId="0"/>
      <p:bldP spid="2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88711-025D-FD12-38E7-7DA7064A9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A557A3-F3AF-3041-F00A-0A0AE3542B5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7E0FC0-31F2-BB4E-5087-CF4F1F22030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304878-F522-B635-E4EE-6CA59F7C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FB256C-EAA6-A133-2516-B034229269B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GB"/>
              <a:t>Thanks for today!</a:t>
            </a:r>
          </a:p>
        </p:txBody>
      </p:sp>
    </p:spTree>
    <p:extLst>
      <p:ext uri="{BB962C8B-B14F-4D97-AF65-F5344CB8AC3E}">
        <p14:creationId xmlns:p14="http://schemas.microsoft.com/office/powerpoint/2010/main" val="3520737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564E76FEF7B84AA557202ACDB87FF7" ma:contentTypeVersion="5" ma:contentTypeDescription="Opprett et nytt dokument." ma:contentTypeScope="" ma:versionID="11af16484dd7c12f22f4d935045d49a8">
  <xsd:schema xmlns:xsd="http://www.w3.org/2001/XMLSchema" xmlns:xs="http://www.w3.org/2001/XMLSchema" xmlns:p="http://schemas.microsoft.com/office/2006/metadata/properties" xmlns:ns3="caa003fe-3fec-4224-b268-ccd0ca2f3633" targetNamespace="http://schemas.microsoft.com/office/2006/metadata/properties" ma:root="true" ma:fieldsID="60a44dd32583d1f1f19551d489b3af2e" ns3:_="">
    <xsd:import namespace="caa003fe-3fec-4224-b268-ccd0ca2f363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003fe-3fec-4224-b268-ccd0ca2f363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0D9AED-A3C7-472D-BF54-F90BF47739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a003fe-3fec-4224-b268-ccd0ca2f36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caa003fe-3fec-4224-b268-ccd0ca2f3633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English</Template>
  <TotalTime>7652</TotalTime>
  <Words>3021</Words>
  <Application>Microsoft Office PowerPoint</Application>
  <PresentationFormat>Widescreen</PresentationFormat>
  <Paragraphs>752</Paragraphs>
  <Slides>65</Slides>
  <Notes>7</Notes>
  <HiddenSlides>1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65</vt:i4>
      </vt:variant>
    </vt:vector>
  </HeadingPairs>
  <TitlesOfParts>
    <vt:vector size="76" baseType="lpstr">
      <vt:lpstr>PMingLiU</vt:lpstr>
      <vt:lpstr>Arial</vt:lpstr>
      <vt:lpstr>Calibri</vt:lpstr>
      <vt:lpstr>Cambria Math</vt:lpstr>
      <vt:lpstr>Helvetica</vt:lpstr>
      <vt:lpstr>Tahoma</vt:lpstr>
      <vt:lpstr>Wingdings</vt:lpstr>
      <vt:lpstr>Office Theme</vt:lpstr>
      <vt:lpstr>1_paalh</vt:lpstr>
      <vt:lpstr>2_paalh</vt:lpstr>
      <vt:lpstr>3_paalh</vt:lpstr>
      <vt:lpstr>In memory of </vt:lpstr>
      <vt:lpstr>From Theory to Practice</vt:lpstr>
      <vt:lpstr>Pentium Memory Lookup</vt:lpstr>
      <vt:lpstr>Plenum 3</vt:lpstr>
      <vt:lpstr>Process States</vt:lpstr>
      <vt:lpstr>Why would we not want to block, wasting CPU time spinning?</vt:lpstr>
      <vt:lpstr>Interrupt Program Execution</vt:lpstr>
      <vt:lpstr>Interrupting a process</vt:lpstr>
      <vt:lpstr>Makefiles</vt:lpstr>
      <vt:lpstr>Makefiles</vt:lpstr>
      <vt:lpstr>Memory Management for Multiprogramming</vt:lpstr>
      <vt:lpstr>Overlays &amp; Secondary Storage to “Swap” Memory</vt:lpstr>
      <vt:lpstr>Game boy architecture</vt:lpstr>
      <vt:lpstr>Tetris</vt:lpstr>
      <vt:lpstr>What about game saves?</vt:lpstr>
      <vt:lpstr>Game boy architecture</vt:lpstr>
      <vt:lpstr>To change boxes</vt:lpstr>
      <vt:lpstr>Memory Management for Multiprogramming</vt:lpstr>
      <vt:lpstr>Macintosh 128k</vt:lpstr>
      <vt:lpstr>Memory Management for Multiprogramming</vt:lpstr>
      <vt:lpstr>Standard memory view of a process</vt:lpstr>
      <vt:lpstr>What about a program that does this:</vt:lpstr>
      <vt:lpstr>In the news:</vt:lpstr>
      <vt:lpstr>Heap Allocations</vt:lpstr>
      <vt:lpstr>The standard process view – final! (?)</vt:lpstr>
      <vt:lpstr>Do you HAVE to have malloc() and free()?</vt:lpstr>
      <vt:lpstr>Fixed Partitioning</vt:lpstr>
      <vt:lpstr>Fixed (Static) Partitioning</vt:lpstr>
      <vt:lpstr>Actually..</vt:lpstr>
      <vt:lpstr> </vt:lpstr>
      <vt:lpstr>Process A &amp; B Share the LMC</vt:lpstr>
      <vt:lpstr>LMC Scheduler: Weaknesses</vt:lpstr>
      <vt:lpstr>So in summary, we have the following (RAM) challenges:</vt:lpstr>
      <vt:lpstr>PowerPoint Presentation</vt:lpstr>
      <vt:lpstr>IBM System 370 (1970s)</vt:lpstr>
      <vt:lpstr>You are ready for the truth!</vt:lpstr>
      <vt:lpstr>A very simple 32-bit machine with 2 GB of RAM.</vt:lpstr>
      <vt:lpstr>Next, consider our process running in our machine.</vt:lpstr>
      <vt:lpstr>How can this be?</vt:lpstr>
      <vt:lpstr>Virtual and physical addresses</vt:lpstr>
      <vt:lpstr>This is Virtual Memory</vt:lpstr>
      <vt:lpstr>This is Physical Memory</vt:lpstr>
      <vt:lpstr>Virtual and physical memory</vt:lpstr>
      <vt:lpstr>Let’s make it simpler</vt:lpstr>
      <vt:lpstr>Let’s make it simpler</vt:lpstr>
      <vt:lpstr>And a little more complex... Two processes</vt:lpstr>
      <vt:lpstr>Now for the mapping</vt:lpstr>
      <vt:lpstr>The great revelation</vt:lpstr>
      <vt:lpstr>This is called Virtual Memory.</vt:lpstr>
      <vt:lpstr>Where is the magic in Virtual Memory?</vt:lpstr>
      <vt:lpstr>On IBM 370, this was called “Dynamic Address Translation”</vt:lpstr>
      <vt:lpstr>On x86, this is called the Memory Management Unit (MMU)</vt:lpstr>
      <vt:lpstr>Address Translation</vt:lpstr>
      <vt:lpstr>Address Translation</vt:lpstr>
      <vt:lpstr>IN1020 Background Knowledge</vt:lpstr>
      <vt:lpstr>You’re good to go!</vt:lpstr>
      <vt:lpstr>Each process has its own page directory in RAM</vt:lpstr>
      <vt:lpstr>The first 10 bits of the address points to an entry </vt:lpstr>
      <vt:lpstr>That entry points to a page table, which is also in RAM</vt:lpstr>
      <vt:lpstr>The next 10 bits of the address points to an entry in the page table</vt:lpstr>
      <vt:lpstr>Finally, the page table entry contains the first 20 bits of the physical address</vt:lpstr>
      <vt:lpstr>This is how the MMU translates virtual to physical addresses.</vt:lpstr>
      <vt:lpstr>Page Directory &amp; Page Table Entries are 32 bit Long</vt:lpstr>
      <vt:lpstr>If the present bit is not set during lookup, a page fault is generated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Kristoffer Robin Stokke</dc:creator>
  <cp:lastModifiedBy>Kristoffer Robin Stokke</cp:lastModifiedBy>
  <cp:revision>4</cp:revision>
  <dcterms:created xsi:type="dcterms:W3CDTF">2025-01-19T19:13:19Z</dcterms:created>
  <dcterms:modified xsi:type="dcterms:W3CDTF">2025-02-14T11:10:33Z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0x010100CA564E76FEF7B84AA557202ACDB87FF7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