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73" r:id="rId4"/>
    <p:sldId id="275" r:id="rId5"/>
    <p:sldId id="276" r:id="rId6"/>
    <p:sldId id="268" r:id="rId7"/>
    <p:sldId id="279" r:id="rId8"/>
    <p:sldId id="257" r:id="rId9"/>
    <p:sldId id="284" r:id="rId10"/>
    <p:sldId id="262" r:id="rId11"/>
    <p:sldId id="286" r:id="rId12"/>
    <p:sldId id="264" r:id="rId13"/>
    <p:sldId id="265" r:id="rId14"/>
    <p:sldId id="266" r:id="rId1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689E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F5E1"/>
          </a:solidFill>
        </a:fill>
      </a:tcStyle>
    </a:wholeTbl>
    <a:band2H>
      <a:tcTxStyle/>
      <a:tcStyle>
        <a:tcBdr/>
        <a:fill>
          <a:solidFill>
            <a:srgbClr val="E6FAF1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F6E7CA"/>
          </a:solidFill>
        </a:fill>
      </a:tcStyle>
    </a:wholeTbl>
    <a:band2H>
      <a:tcTxStyle/>
      <a:tcStyle>
        <a:tcBdr/>
        <a:fill>
          <a:solidFill>
            <a:srgbClr val="FAF3E6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87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Eurostile"/>
      </a:defRPr>
    </a:lvl1pPr>
    <a:lvl2pPr indent="228600" latinLnBrk="0">
      <a:defRPr sz="1400">
        <a:latin typeface="+mj-lt"/>
        <a:ea typeface="+mj-ea"/>
        <a:cs typeface="+mj-cs"/>
        <a:sym typeface="Eurostile"/>
      </a:defRPr>
    </a:lvl2pPr>
    <a:lvl3pPr indent="457200" latinLnBrk="0">
      <a:defRPr sz="1400">
        <a:latin typeface="+mj-lt"/>
        <a:ea typeface="+mj-ea"/>
        <a:cs typeface="+mj-cs"/>
        <a:sym typeface="Eurostile"/>
      </a:defRPr>
    </a:lvl3pPr>
    <a:lvl4pPr indent="685800" latinLnBrk="0">
      <a:defRPr sz="1400">
        <a:latin typeface="+mj-lt"/>
        <a:ea typeface="+mj-ea"/>
        <a:cs typeface="+mj-cs"/>
        <a:sym typeface="Eurostile"/>
      </a:defRPr>
    </a:lvl4pPr>
    <a:lvl5pPr indent="914400" latinLnBrk="0">
      <a:defRPr sz="1400">
        <a:latin typeface="+mj-lt"/>
        <a:ea typeface="+mj-ea"/>
        <a:cs typeface="+mj-cs"/>
        <a:sym typeface="Eurostile"/>
      </a:defRPr>
    </a:lvl5pPr>
    <a:lvl6pPr indent="1143000" latinLnBrk="0">
      <a:defRPr sz="1400">
        <a:latin typeface="+mj-lt"/>
        <a:ea typeface="+mj-ea"/>
        <a:cs typeface="+mj-cs"/>
        <a:sym typeface="Eurostile"/>
      </a:defRPr>
    </a:lvl6pPr>
    <a:lvl7pPr indent="1371600" latinLnBrk="0">
      <a:defRPr sz="1400">
        <a:latin typeface="+mj-lt"/>
        <a:ea typeface="+mj-ea"/>
        <a:cs typeface="+mj-cs"/>
        <a:sym typeface="Eurostile"/>
      </a:defRPr>
    </a:lvl7pPr>
    <a:lvl8pPr indent="1600200" latinLnBrk="0">
      <a:defRPr sz="1400">
        <a:latin typeface="+mj-lt"/>
        <a:ea typeface="+mj-ea"/>
        <a:cs typeface="+mj-cs"/>
        <a:sym typeface="Eurostile"/>
      </a:defRPr>
    </a:lvl8pPr>
    <a:lvl9pPr indent="1828800" latinLnBrk="0">
      <a:defRPr sz="1400">
        <a:latin typeface="+mj-lt"/>
        <a:ea typeface="+mj-ea"/>
        <a:cs typeface="+mj-cs"/>
        <a:sym typeface="Eurostil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7659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"... can change yourself" - Jeg mener: ikke som nettverksadmin, du må ta flere kurs for dette. Men hvis du er admin av din egen maskin.</a:t>
            </a:r>
          </a:p>
        </p:txBody>
      </p:sp>
    </p:spTree>
    <p:extLst>
      <p:ext uri="{BB962C8B-B14F-4D97-AF65-F5344CB8AC3E}">
        <p14:creationId xmlns:p14="http://schemas.microsoft.com/office/powerpoint/2010/main" val="2641104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708610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b71e559c13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b71e559c13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638175" y="1708150"/>
            <a:ext cx="7772400" cy="1462088"/>
          </a:xfrm>
          <a:prstGeom prst="rect">
            <a:avLst/>
          </a:prstGeom>
        </p:spPr>
        <p:txBody>
          <a:bodyPr lIns="45699" tIns="45699" rIns="45699" bIns="45699">
            <a:normAutofit/>
          </a:bodyPr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441959" indent="-426719" algn="ctr">
              <a:spcBef>
                <a:spcPts val="500"/>
              </a:spcBef>
              <a:buClrTx/>
              <a:buSzTx/>
              <a:buFontTx/>
              <a:buNone/>
              <a:defRPr sz="2800"/>
            </a:lvl1pPr>
            <a:lvl2pPr marL="977900" indent="-444500" algn="ctr">
              <a:spcBef>
                <a:spcPts val="500"/>
              </a:spcBef>
              <a:buClrTx/>
              <a:buSzPts val="2800"/>
              <a:buFontTx/>
              <a:buNone/>
              <a:defRPr sz="2800"/>
            </a:lvl2pPr>
            <a:lvl3pPr marL="1513839" indent="-497839" algn="ctr">
              <a:spcBef>
                <a:spcPts val="500"/>
              </a:spcBef>
              <a:buClrTx/>
              <a:buSzPts val="2800"/>
              <a:buFontTx/>
              <a:defRPr sz="2800"/>
            </a:lvl3pPr>
            <a:lvl4pPr marL="1994234" indent="-514684" algn="ctr">
              <a:spcBef>
                <a:spcPts val="500"/>
              </a:spcBef>
              <a:buClrTx/>
              <a:buSzPts val="2800"/>
              <a:buFontTx/>
              <a:defRPr sz="2800"/>
            </a:lvl4pPr>
            <a:lvl5pPr marL="2444750" indent="-444500" algn="ctr">
              <a:spcBef>
                <a:spcPts val="500"/>
              </a:spcBef>
              <a:buClrTx/>
              <a:buSzPts val="2800"/>
              <a:buFontTx/>
              <a:defRPr sz="2800"/>
            </a:lvl5pPr>
          </a:lstStyle>
          <a:p>
            <a:r>
              <a:rPr dirty="0"/>
              <a:t>Body Level One</a:t>
            </a:r>
            <a:endParaRPr lang="en-GB" dirty="0"/>
          </a:p>
          <a:p>
            <a:pPr lvl="1"/>
            <a:r>
              <a:rPr lang="en-GB" dirty="0"/>
              <a:t>Body Level Two</a:t>
            </a:r>
          </a:p>
        </p:txBody>
      </p:sp>
      <p:sp>
        <p:nvSpPr>
          <p:cNvPr id="21" name="Google Shape;24;p65"/>
          <p:cNvSpPr/>
          <p:nvPr/>
        </p:nvSpPr>
        <p:spPr>
          <a:xfrm>
            <a:off x="171450" y="2155825"/>
            <a:ext cx="1397000" cy="1276350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22" name="Google Shape;25;p65"/>
          <p:cNvSpPr/>
          <p:nvPr/>
        </p:nvSpPr>
        <p:spPr>
          <a:xfrm>
            <a:off x="36512" y="3336925"/>
            <a:ext cx="8985251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23" name="Google Shape;26;p65"/>
          <p:cNvSpPr/>
          <p:nvPr/>
        </p:nvSpPr>
        <p:spPr>
          <a:xfrm rot="16200000">
            <a:off x="-517525" y="2586038"/>
            <a:ext cx="1685925" cy="92076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1C1C1C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625904" y="6331591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10;p64"/>
          <p:cNvSpPr/>
          <p:nvPr/>
        </p:nvSpPr>
        <p:spPr>
          <a:xfrm>
            <a:off x="107950" y="131762"/>
            <a:ext cx="928688" cy="598489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32" name="Google Shape;13;p64"/>
          <p:cNvSpPr txBox="1"/>
          <p:nvPr/>
        </p:nvSpPr>
        <p:spPr>
          <a:xfrm>
            <a:off x="1791838" y="6654799"/>
            <a:ext cx="4980888" cy="19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200" tIns="25200" rIns="25200" bIns="25200">
            <a:spAutoFit/>
          </a:bodyPr>
          <a:lstStyle>
            <a:lvl1pPr algn="ctr">
              <a:defRPr sz="900"/>
            </a:lvl1pPr>
          </a:lstStyle>
          <a:p>
            <a:r>
              <a:rPr dirty="0"/>
              <a:t>INF2140</a:t>
            </a:r>
            <a:r>
              <a:rPr lang="nb-NO" dirty="0"/>
              <a:t>	</a:t>
            </a:r>
            <a:r>
              <a:rPr lang="en-NO" dirty="0"/>
              <a:t> </a:t>
            </a:r>
            <a:fld id="{86CB4B4D-7CA3-9044-876B-883B54F8677D}" type="slidenum">
              <a:rPr smtClean="0"/>
              <a:pPr/>
              <a:t>‹#›</a:t>
            </a:fld>
            <a:endParaRPr dirty="0"/>
          </a:p>
        </p:txBody>
      </p:sp>
      <p:sp>
        <p:nvSpPr>
          <p:cNvPr id="33" name="Google Shape;14;p64"/>
          <p:cNvSpPr/>
          <p:nvPr/>
        </p:nvSpPr>
        <p:spPr>
          <a:xfrm>
            <a:off x="9524" y="638175"/>
            <a:ext cx="9123365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34" name="Google Shape;15;p64"/>
          <p:cNvSpPr/>
          <p:nvPr/>
        </p:nvSpPr>
        <p:spPr>
          <a:xfrm rot="16200000">
            <a:off x="-165895" y="378618"/>
            <a:ext cx="731840" cy="63501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80808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pic>
        <p:nvPicPr>
          <p:cNvPr id="35" name="Google Shape;16;p64" descr="Google Shape;16;p64"/>
          <p:cNvPicPr>
            <a:picLocks noChangeAspect="1"/>
          </p:cNvPicPr>
          <p:nvPr/>
        </p:nvPicPr>
        <p:blipFill>
          <a:blip r:embed="rId2"/>
          <a:srcRect r="65551"/>
          <a:stretch>
            <a:fillRect/>
          </a:stretch>
        </p:blipFill>
        <p:spPr>
          <a:xfrm>
            <a:off x="15875" y="6572250"/>
            <a:ext cx="312532" cy="274639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Google Shape;17;p64"/>
          <p:cNvSpPr/>
          <p:nvPr/>
        </p:nvSpPr>
        <p:spPr>
          <a:xfrm rot="10800000" flipH="1">
            <a:off x="311149" y="6588124"/>
            <a:ext cx="8821740" cy="46039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7" name="Google Shape;19;p64"/>
          <p:cNvSpPr txBox="1"/>
          <p:nvPr/>
        </p:nvSpPr>
        <p:spPr>
          <a:xfrm>
            <a:off x="312288" y="6630988"/>
            <a:ext cx="1359801" cy="2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200" tIns="25200" rIns="25200" bIns="25200">
            <a:spAutoFit/>
          </a:bodyPr>
          <a:lstStyle>
            <a:lvl1pPr>
              <a:defRPr sz="1000" b="1"/>
            </a:lvl1pPr>
          </a:lstStyle>
          <a:p>
            <a:r>
              <a:t>University of Oslo</a:t>
            </a:r>
          </a:p>
        </p:txBody>
      </p:sp>
      <p:pic>
        <p:nvPicPr>
          <p:cNvPr id="38" name="Google Shape;20;p64" descr="Google Shape;20;p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374" y="6681227"/>
            <a:ext cx="725973" cy="118796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312738" y="127000"/>
            <a:ext cx="8797926" cy="5619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0" y="866775"/>
            <a:ext cx="4495800" cy="5648325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41959">
              <a:spcBef>
                <a:spcPts val="600"/>
              </a:spcBef>
              <a:buSzPts val="2800"/>
              <a:buFont typeface="Wingdings" pitchFamily="2" charset="2"/>
              <a:buChar char="§"/>
              <a:defRPr sz="2800"/>
            </a:lvl1pPr>
            <a:lvl2pPr marL="977900" indent="-444500">
              <a:buFont typeface="Wingdings" pitchFamily="2" charset="2"/>
              <a:buChar char="§"/>
              <a:defRPr/>
            </a:lvl2pPr>
            <a:lvl3pPr marL="1513840" indent="-497840">
              <a:buSzPts val="2400"/>
              <a:buFont typeface="Wingdings" pitchFamily="2" charset="2"/>
              <a:buChar char="§"/>
              <a:defRPr sz="2000"/>
            </a:lvl3pPr>
            <a:lvl4pPr marL="2019300" indent="-533400">
              <a:buSzPts val="2200"/>
              <a:buFont typeface="Wingdings" pitchFamily="2" charset="2"/>
              <a:buChar char="§"/>
              <a:defRPr sz="1800"/>
            </a:lvl4pPr>
            <a:lvl5pPr marL="2444750" indent="-444500">
              <a:buSzPts val="2000"/>
              <a:buFont typeface="Wingdings" pitchFamily="2" charset="2"/>
              <a:buChar char="§"/>
              <a:defRPr sz="1600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1" name="Google Shape;30;p66"/>
          <p:cNvSpPr txBox="1">
            <a:spLocks noGrp="1"/>
          </p:cNvSpPr>
          <p:nvPr>
            <p:ph type="body" idx="21"/>
          </p:nvPr>
        </p:nvSpPr>
        <p:spPr>
          <a:xfrm>
            <a:off x="4648200" y="866775"/>
            <a:ext cx="4495800" cy="56483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41959">
              <a:spcBef>
                <a:spcPts val="500"/>
              </a:spcBef>
              <a:buSzPts val="2800"/>
              <a:defRPr sz="2800"/>
            </a:pPr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10;p64"/>
          <p:cNvSpPr/>
          <p:nvPr/>
        </p:nvSpPr>
        <p:spPr>
          <a:xfrm>
            <a:off x="107950" y="131762"/>
            <a:ext cx="928688" cy="598489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50" name="Google Shape;13;p64"/>
          <p:cNvSpPr txBox="1"/>
          <p:nvPr/>
        </p:nvSpPr>
        <p:spPr>
          <a:xfrm>
            <a:off x="1791838" y="6654799"/>
            <a:ext cx="4980888" cy="19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200" tIns="25200" rIns="25200" bIns="25200">
            <a:spAutoFit/>
          </a:bodyPr>
          <a:lstStyle>
            <a:lvl1pPr algn="ctr">
              <a:defRPr sz="900"/>
            </a:lvl1pPr>
          </a:lstStyle>
          <a:p>
            <a:r>
              <a:rPr dirty="0"/>
              <a:t>INF2140</a:t>
            </a:r>
            <a:r>
              <a:rPr lang="nb-NO" dirty="0"/>
              <a:t>	</a:t>
            </a:r>
            <a:r>
              <a:rPr lang="en-NO" dirty="0"/>
              <a:t> </a:t>
            </a:r>
            <a:fld id="{86CB4B4D-7CA3-9044-876B-883B54F8677D}" type="slidenum">
              <a:rPr smtClean="0"/>
              <a:pPr/>
              <a:t>‹#›</a:t>
            </a:fld>
            <a:endParaRPr dirty="0"/>
          </a:p>
        </p:txBody>
      </p:sp>
      <p:sp>
        <p:nvSpPr>
          <p:cNvPr id="51" name="Google Shape;14;p64"/>
          <p:cNvSpPr/>
          <p:nvPr/>
        </p:nvSpPr>
        <p:spPr>
          <a:xfrm>
            <a:off x="9524" y="638175"/>
            <a:ext cx="9123365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52" name="Google Shape;15;p64"/>
          <p:cNvSpPr/>
          <p:nvPr/>
        </p:nvSpPr>
        <p:spPr>
          <a:xfrm rot="16200000">
            <a:off x="-165895" y="378618"/>
            <a:ext cx="731840" cy="63501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80808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pic>
        <p:nvPicPr>
          <p:cNvPr id="53" name="Google Shape;16;p64" descr="Google Shape;16;p64"/>
          <p:cNvPicPr>
            <a:picLocks noChangeAspect="1"/>
          </p:cNvPicPr>
          <p:nvPr/>
        </p:nvPicPr>
        <p:blipFill>
          <a:blip r:embed="rId2"/>
          <a:srcRect r="65551"/>
          <a:stretch>
            <a:fillRect/>
          </a:stretch>
        </p:blipFill>
        <p:spPr>
          <a:xfrm>
            <a:off x="15875" y="6572250"/>
            <a:ext cx="312532" cy="274639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Google Shape;17;p64"/>
          <p:cNvSpPr/>
          <p:nvPr/>
        </p:nvSpPr>
        <p:spPr>
          <a:xfrm rot="10800000" flipH="1">
            <a:off x="311149" y="6588124"/>
            <a:ext cx="8821740" cy="46039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5" name="Google Shape;19;p64"/>
          <p:cNvSpPr txBox="1"/>
          <p:nvPr/>
        </p:nvSpPr>
        <p:spPr>
          <a:xfrm>
            <a:off x="312288" y="6630988"/>
            <a:ext cx="1359801" cy="2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200" tIns="25200" rIns="25200" bIns="25200">
            <a:spAutoFit/>
          </a:bodyPr>
          <a:lstStyle>
            <a:lvl1pPr>
              <a:defRPr sz="1000" b="1"/>
            </a:lvl1pPr>
          </a:lstStyle>
          <a:p>
            <a:r>
              <a:t>University of Oslo</a:t>
            </a:r>
          </a:p>
        </p:txBody>
      </p:sp>
      <p:pic>
        <p:nvPicPr>
          <p:cNvPr id="56" name="Google Shape;20;p64" descr="Google Shape;20;p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374" y="6681227"/>
            <a:ext cx="725973" cy="118796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312738" y="127000"/>
            <a:ext cx="8797926" cy="5619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0" y="866775"/>
            <a:ext cx="9144000" cy="5648325"/>
          </a:xfrm>
          <a:prstGeom prst="rect">
            <a:avLst/>
          </a:prstGeom>
        </p:spPr>
        <p:txBody>
          <a:bodyPr>
            <a:normAutofit/>
          </a:bodyPr>
          <a:lstStyle>
            <a:lvl1pPr marL="419877" indent="-328437">
              <a:spcBef>
                <a:spcPts val="600"/>
              </a:spcBef>
              <a:buSzPts val="2800"/>
              <a:buFont typeface="Wingdings" pitchFamily="2" charset="2"/>
              <a:buChar char="§"/>
              <a:defRPr sz="2800"/>
            </a:lvl1pPr>
            <a:lvl2pPr marL="879230" indent="-307730">
              <a:buFont typeface="Wingdings" pitchFamily="2" charset="2"/>
              <a:buChar char="§"/>
              <a:defRPr sz="2400"/>
            </a:lvl2pPr>
            <a:lvl3pPr marL="1428749" indent="-400049">
              <a:buSzPts val="2400"/>
              <a:buFont typeface="Wingdings" pitchFamily="2" charset="2"/>
              <a:buChar char="§"/>
              <a:defRPr sz="2000"/>
            </a:lvl3pPr>
            <a:lvl4pPr marL="2123727" indent="-637827">
              <a:buSzPts val="2200"/>
              <a:buFont typeface="Wingdings" pitchFamily="2" charset="2"/>
              <a:buChar char="§"/>
              <a:defRPr sz="1800"/>
            </a:lvl4pPr>
            <a:lvl5pPr marL="2533650" indent="-533400">
              <a:buSzPts val="2000"/>
              <a:buFont typeface="Wingdings" pitchFamily="2" charset="2"/>
              <a:buChar char="§"/>
              <a:defRPr sz="1600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  <a:endParaRPr lang="nb-NO" dirty="0"/>
          </a:p>
          <a:p>
            <a:pPr lvl="3"/>
            <a:r>
              <a:rPr dirty="0"/>
              <a:t>Body Level Four</a:t>
            </a:r>
            <a:endParaRPr lang="nb-NO" dirty="0"/>
          </a:p>
          <a:p>
            <a:pPr lvl="4"/>
            <a:r>
              <a:rPr dirty="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_AND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10;p64"/>
          <p:cNvSpPr/>
          <p:nvPr/>
        </p:nvSpPr>
        <p:spPr>
          <a:xfrm>
            <a:off x="107950" y="131762"/>
            <a:ext cx="928688" cy="598489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86" name="Google Shape;13;p64"/>
          <p:cNvSpPr txBox="1"/>
          <p:nvPr/>
        </p:nvSpPr>
        <p:spPr>
          <a:xfrm>
            <a:off x="1791838" y="6654799"/>
            <a:ext cx="4980888" cy="19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200" tIns="25200" rIns="25200" bIns="25200">
            <a:spAutoFit/>
          </a:bodyPr>
          <a:lstStyle>
            <a:lvl1pPr algn="ctr">
              <a:defRPr sz="900"/>
            </a:lvl1pPr>
          </a:lstStyle>
          <a:p>
            <a:r>
              <a:rPr dirty="0"/>
              <a:t>INF2140</a:t>
            </a:r>
            <a:r>
              <a:rPr lang="nb-NO" dirty="0"/>
              <a:t>	</a:t>
            </a:r>
            <a:r>
              <a:rPr lang="en-NO" dirty="0"/>
              <a:t> </a:t>
            </a:r>
            <a:fld id="{86CB4B4D-7CA3-9044-876B-883B54F8677D}" type="slidenum">
              <a:rPr smtClean="0"/>
              <a:pPr/>
              <a:t>‹#›</a:t>
            </a:fld>
            <a:endParaRPr dirty="0"/>
          </a:p>
        </p:txBody>
      </p:sp>
      <p:sp>
        <p:nvSpPr>
          <p:cNvPr id="87" name="Google Shape;14;p64"/>
          <p:cNvSpPr/>
          <p:nvPr/>
        </p:nvSpPr>
        <p:spPr>
          <a:xfrm>
            <a:off x="9524" y="638175"/>
            <a:ext cx="9123365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88" name="Google Shape;15;p64"/>
          <p:cNvSpPr/>
          <p:nvPr/>
        </p:nvSpPr>
        <p:spPr>
          <a:xfrm rot="16200000">
            <a:off x="-165895" y="378618"/>
            <a:ext cx="731840" cy="63501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80808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pic>
        <p:nvPicPr>
          <p:cNvPr id="89" name="Google Shape;16;p64" descr="Google Shape;16;p64"/>
          <p:cNvPicPr>
            <a:picLocks noChangeAspect="1"/>
          </p:cNvPicPr>
          <p:nvPr/>
        </p:nvPicPr>
        <p:blipFill>
          <a:blip r:embed="rId2"/>
          <a:srcRect r="65551"/>
          <a:stretch>
            <a:fillRect/>
          </a:stretch>
        </p:blipFill>
        <p:spPr>
          <a:xfrm>
            <a:off x="15875" y="6572250"/>
            <a:ext cx="312532" cy="274639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Google Shape;17;p64"/>
          <p:cNvSpPr/>
          <p:nvPr/>
        </p:nvSpPr>
        <p:spPr>
          <a:xfrm rot="10800000" flipH="1">
            <a:off x="311149" y="6588124"/>
            <a:ext cx="8821740" cy="46039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1" name="Google Shape;19;p64"/>
          <p:cNvSpPr txBox="1"/>
          <p:nvPr/>
        </p:nvSpPr>
        <p:spPr>
          <a:xfrm>
            <a:off x="312288" y="6630988"/>
            <a:ext cx="1359801" cy="2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200" tIns="25200" rIns="25200" bIns="25200">
            <a:spAutoFit/>
          </a:bodyPr>
          <a:lstStyle>
            <a:lvl1pPr>
              <a:defRPr sz="1000" b="1"/>
            </a:lvl1pPr>
          </a:lstStyle>
          <a:p>
            <a:r>
              <a:t>University of Oslo</a:t>
            </a:r>
          </a:p>
        </p:txBody>
      </p:sp>
      <p:pic>
        <p:nvPicPr>
          <p:cNvPr id="92" name="Google Shape;20;p64" descr="Google Shape;20;p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374" y="6681227"/>
            <a:ext cx="725973" cy="118796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xfrm>
            <a:off x="312738" y="127000"/>
            <a:ext cx="8797926" cy="5619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idx="1"/>
          </p:nvPr>
        </p:nvSpPr>
        <p:spPr>
          <a:xfrm>
            <a:off x="0" y="866775"/>
            <a:ext cx="4495800" cy="5648325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365759">
              <a:spcBef>
                <a:spcPts val="600"/>
              </a:spcBef>
              <a:buSzPts val="2800"/>
              <a:defRPr sz="2800"/>
            </a:lvl1pPr>
            <a:lvl2pPr marL="942975" indent="-371475"/>
            <a:lvl3pPr marL="1440180" indent="-411480">
              <a:buSzPts val="2400"/>
              <a:defRPr sz="2400"/>
            </a:lvl3pPr>
            <a:lvl4pPr marL="1882942" indent="-397042">
              <a:buSzPts val="2200"/>
              <a:defRPr sz="2200"/>
            </a:lvl4pPr>
            <a:lvl5pPr marL="2317750" indent="-317500">
              <a:buSzPts val="2000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Google Shape;42;p69"/>
          <p:cNvSpPr txBox="1">
            <a:spLocks noGrp="1"/>
          </p:cNvSpPr>
          <p:nvPr>
            <p:ph type="body" idx="21"/>
          </p:nvPr>
        </p:nvSpPr>
        <p:spPr>
          <a:xfrm>
            <a:off x="4648200" y="866775"/>
            <a:ext cx="4495800" cy="56483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365759">
              <a:buSzPts val="2800"/>
              <a:defRPr sz="2800"/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;p64"/>
          <p:cNvSpPr/>
          <p:nvPr/>
        </p:nvSpPr>
        <p:spPr>
          <a:xfrm>
            <a:off x="107950" y="131762"/>
            <a:ext cx="928688" cy="598489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104" name="Google Shape;13;p64"/>
          <p:cNvSpPr txBox="1"/>
          <p:nvPr userDrawn="1"/>
        </p:nvSpPr>
        <p:spPr>
          <a:xfrm>
            <a:off x="1791838" y="6654799"/>
            <a:ext cx="4980888" cy="19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200" tIns="25200" rIns="25200" bIns="25200">
            <a:spAutoFit/>
          </a:bodyPr>
          <a:lstStyle>
            <a:lvl1pPr algn="ctr">
              <a:defRPr sz="900"/>
            </a:lvl1pPr>
          </a:lstStyle>
          <a:p>
            <a:r>
              <a:rPr dirty="0"/>
              <a:t>INF2140</a:t>
            </a:r>
            <a:r>
              <a:rPr lang="nb-NO" dirty="0"/>
              <a:t>	</a:t>
            </a:r>
            <a:r>
              <a:rPr lang="en-NO" dirty="0"/>
              <a:t> </a:t>
            </a:r>
            <a:fld id="{86CB4B4D-7CA3-9044-876B-883B54F8677D}" type="slidenum">
              <a:rPr smtClean="0"/>
              <a:pPr/>
              <a:t>‹#›</a:t>
            </a:fld>
            <a:endParaRPr dirty="0"/>
          </a:p>
        </p:txBody>
      </p:sp>
      <p:sp>
        <p:nvSpPr>
          <p:cNvPr id="105" name="Google Shape;14;p64"/>
          <p:cNvSpPr/>
          <p:nvPr/>
        </p:nvSpPr>
        <p:spPr>
          <a:xfrm>
            <a:off x="9524" y="638175"/>
            <a:ext cx="9123365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106" name="Google Shape;15;p64"/>
          <p:cNvSpPr/>
          <p:nvPr/>
        </p:nvSpPr>
        <p:spPr>
          <a:xfrm rot="16200000">
            <a:off x="-165895" y="378618"/>
            <a:ext cx="731840" cy="63501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80808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pic>
        <p:nvPicPr>
          <p:cNvPr id="107" name="Google Shape;16;p64" descr="Google Shape;16;p64"/>
          <p:cNvPicPr>
            <a:picLocks noChangeAspect="1"/>
          </p:cNvPicPr>
          <p:nvPr userDrawn="1"/>
        </p:nvPicPr>
        <p:blipFill>
          <a:blip r:embed="rId2"/>
          <a:srcRect r="65551"/>
          <a:stretch>
            <a:fillRect/>
          </a:stretch>
        </p:blipFill>
        <p:spPr>
          <a:xfrm>
            <a:off x="15875" y="6572250"/>
            <a:ext cx="312532" cy="274639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Google Shape;17;p64"/>
          <p:cNvSpPr/>
          <p:nvPr userDrawn="1"/>
        </p:nvSpPr>
        <p:spPr>
          <a:xfrm rot="10800000" flipH="1">
            <a:off x="311149" y="6588124"/>
            <a:ext cx="8821740" cy="46039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9" name="Google Shape;19;p64"/>
          <p:cNvSpPr txBox="1"/>
          <p:nvPr userDrawn="1"/>
        </p:nvSpPr>
        <p:spPr>
          <a:xfrm>
            <a:off x="312288" y="6630988"/>
            <a:ext cx="1359801" cy="2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200" tIns="25200" rIns="25200" bIns="25200">
            <a:spAutoFit/>
          </a:bodyPr>
          <a:lstStyle>
            <a:lvl1pPr>
              <a:defRPr sz="1000" b="1"/>
            </a:lvl1pPr>
          </a:lstStyle>
          <a:p>
            <a:r>
              <a:t>University of Oslo</a:t>
            </a:r>
          </a:p>
        </p:txBody>
      </p:sp>
      <p:pic>
        <p:nvPicPr>
          <p:cNvPr id="110" name="Google Shape;20;p64" descr="Google Shape;20;p6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47374" y="6681227"/>
            <a:ext cx="725973" cy="118796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itle Text"/>
          <p:cNvSpPr txBox="1">
            <a:spLocks noGrp="1"/>
          </p:cNvSpPr>
          <p:nvPr>
            <p:ph type="title"/>
          </p:nvPr>
        </p:nvSpPr>
        <p:spPr>
          <a:xfrm>
            <a:off x="312738" y="127000"/>
            <a:ext cx="8797926" cy="5619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6799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64"/>
          <p:cNvSpPr/>
          <p:nvPr/>
        </p:nvSpPr>
        <p:spPr>
          <a:xfrm>
            <a:off x="107950" y="131762"/>
            <a:ext cx="928688" cy="598489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3" name="Google Shape;13;p64"/>
          <p:cNvSpPr txBox="1"/>
          <p:nvPr/>
        </p:nvSpPr>
        <p:spPr>
          <a:xfrm>
            <a:off x="1791838" y="6654799"/>
            <a:ext cx="4980888" cy="19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200" tIns="25200" rIns="25200" bIns="25200">
            <a:spAutoFit/>
          </a:bodyPr>
          <a:lstStyle>
            <a:lvl1pPr algn="ctr">
              <a:defRPr sz="900"/>
            </a:lvl1pPr>
          </a:lstStyle>
          <a:p>
            <a:r>
              <a:rPr dirty="0"/>
              <a:t>INF2140</a:t>
            </a:r>
            <a:r>
              <a:rPr lang="nb-NO" dirty="0"/>
              <a:t>	</a:t>
            </a:r>
            <a:r>
              <a:rPr lang="en-NO" dirty="0"/>
              <a:t> </a:t>
            </a:r>
            <a:fld id="{86CB4B4D-7CA3-9044-876B-883B54F8677D}" type="slidenum">
              <a:rPr smtClean="0"/>
              <a:pPr/>
              <a:t>‹#›</a:t>
            </a:fld>
            <a:endParaRPr dirty="0"/>
          </a:p>
        </p:txBody>
      </p:sp>
      <p:sp>
        <p:nvSpPr>
          <p:cNvPr id="4" name="Google Shape;14;p64"/>
          <p:cNvSpPr/>
          <p:nvPr/>
        </p:nvSpPr>
        <p:spPr>
          <a:xfrm>
            <a:off x="9524" y="638175"/>
            <a:ext cx="9123365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5" name="Google Shape;15;p64"/>
          <p:cNvSpPr/>
          <p:nvPr/>
        </p:nvSpPr>
        <p:spPr>
          <a:xfrm rot="16200000">
            <a:off x="-165895" y="378618"/>
            <a:ext cx="731840" cy="63501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80808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pic>
        <p:nvPicPr>
          <p:cNvPr id="6" name="Google Shape;16;p64" descr="Google Shape;16;p64"/>
          <p:cNvPicPr>
            <a:picLocks noChangeAspect="1"/>
          </p:cNvPicPr>
          <p:nvPr/>
        </p:nvPicPr>
        <p:blipFill>
          <a:blip r:embed="rId9"/>
          <a:srcRect r="65551"/>
          <a:stretch>
            <a:fillRect/>
          </a:stretch>
        </p:blipFill>
        <p:spPr>
          <a:xfrm>
            <a:off x="15875" y="6572250"/>
            <a:ext cx="312532" cy="27463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Google Shape;17;p64"/>
          <p:cNvSpPr/>
          <p:nvPr/>
        </p:nvSpPr>
        <p:spPr>
          <a:xfrm rot="10800000" flipH="1">
            <a:off x="311149" y="6588124"/>
            <a:ext cx="8821740" cy="46039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Google Shape;19;p64"/>
          <p:cNvSpPr txBox="1"/>
          <p:nvPr/>
        </p:nvSpPr>
        <p:spPr>
          <a:xfrm>
            <a:off x="312288" y="6630988"/>
            <a:ext cx="1359801" cy="2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200" tIns="25200" rIns="25200" bIns="25200">
            <a:spAutoFit/>
          </a:bodyPr>
          <a:lstStyle>
            <a:lvl1pPr>
              <a:defRPr sz="1000" b="1"/>
            </a:lvl1pPr>
          </a:lstStyle>
          <a:p>
            <a:r>
              <a:t>University of Oslo</a:t>
            </a:r>
          </a:p>
        </p:txBody>
      </p:sp>
      <p:pic>
        <p:nvPicPr>
          <p:cNvPr id="9" name="Google Shape;20;p64" descr="Google Shape;20;p6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47374" y="6681227"/>
            <a:ext cx="725973" cy="11879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684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6000" tIns="36000" rIns="36000" bIns="36000" anchor="b"/>
          <a:lstStyle/>
          <a:p>
            <a:r>
              <a:rPr dirty="0"/>
              <a:t>Title Text</a:t>
            </a:r>
          </a:p>
        </p:txBody>
      </p:sp>
      <p:sp>
        <p:nvSpPr>
          <p:cNvPr id="1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908053"/>
            <a:ext cx="8229600" cy="558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/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</p:sldLayoutIdLst>
  <p:transition spd="med"/>
  <p:txStyles>
    <p:titleStyle>
      <a:lvl1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1pPr>
      <a:lvl2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2pPr>
      <a:lvl3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3pPr>
      <a:lvl4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4pPr>
      <a:lvl5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5pPr>
      <a:lvl6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6pPr>
      <a:lvl7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7pPr>
      <a:lvl8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8pPr>
      <a:lvl9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9pPr>
    </p:titleStyle>
    <p:bodyStyle>
      <a:lvl1pPr marL="425631" marR="0" indent="-410391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Wingdings" pitchFamily="2" charset="2"/>
        <a:buChar char="§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1pPr>
      <a:lvl2pPr marL="94615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Wingdings" pitchFamily="2" charset="2"/>
        <a:buChar char="§"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2pPr>
      <a:lvl3pPr marL="1478279" marR="0" indent="-462279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Wingdings" pitchFamily="2" charset="2"/>
        <a:buChar char="§"/>
        <a:tabLst/>
        <a:defRPr sz="20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3pPr>
      <a:lvl4pPr marL="1957471" marR="0" indent="-477921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Wingdings" pitchFamily="2" charset="2"/>
        <a:buChar char="§"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4pPr>
      <a:lvl5pPr marL="241300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Wingdings" pitchFamily="2" charset="2"/>
        <a:buChar char="§"/>
        <a:tabLst/>
        <a:defRPr sz="1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5pPr>
      <a:lvl6pPr marL="287020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Helvetica Neue"/>
        <a:buChar char="❑"/>
        <a:tabLst/>
        <a:defRPr sz="2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6pPr>
      <a:lvl7pPr marL="332740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Helvetica Neue"/>
        <a:buChar char="❑"/>
        <a:tabLst/>
        <a:defRPr sz="2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7pPr>
      <a:lvl8pPr marL="378460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Helvetica Neue"/>
        <a:buChar char="❑"/>
        <a:tabLst/>
        <a:defRPr sz="2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8pPr>
      <a:lvl9pPr marL="424180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Helvetica Neue"/>
        <a:buChar char="❑"/>
        <a:tabLst/>
        <a:defRPr sz="2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mailto:web@petercv.com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74;p1"/>
          <p:cNvSpPr txBox="1">
            <a:spLocks noGrp="1"/>
          </p:cNvSpPr>
          <p:nvPr>
            <p:ph type="title"/>
          </p:nvPr>
        </p:nvSpPr>
        <p:spPr>
          <a:xfrm>
            <a:off x="990600" y="1751013"/>
            <a:ext cx="7407275" cy="1462088"/>
          </a:xfrm>
          <a:prstGeom prst="rect">
            <a:avLst/>
          </a:prstGeom>
        </p:spPr>
        <p:txBody>
          <a:bodyPr/>
          <a:lstStyle>
            <a:lvl1pPr>
              <a:defRPr sz="4800" b="1"/>
            </a:lvl1pPr>
          </a:lstStyle>
          <a:p>
            <a:r>
              <a:rPr lang="nb-NO" dirty="0"/>
              <a:t>An </a:t>
            </a:r>
            <a:r>
              <a:rPr lang="nb-NO" dirty="0" err="1"/>
              <a:t>overview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IN2140</a:t>
            </a:r>
          </a:p>
        </p:txBody>
      </p:sp>
      <p:sp>
        <p:nvSpPr>
          <p:cNvPr id="147" name="Google Shape;75;p1"/>
          <p:cNvSpPr txBox="1">
            <a:spLocks noGrp="1"/>
          </p:cNvSpPr>
          <p:nvPr>
            <p:ph type="body" sz="half" idx="1"/>
          </p:nvPr>
        </p:nvSpPr>
        <p:spPr>
          <a:xfrm>
            <a:off x="1371600" y="3886199"/>
            <a:ext cx="6400800" cy="235109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</a:pPr>
            <a:endParaRPr lang="nb-NO" dirty="0"/>
          </a:p>
          <a:p>
            <a:pPr marL="0" indent="0">
              <a:spcBef>
                <a:spcPts val="0"/>
              </a:spcBef>
            </a:pPr>
            <a:r>
              <a:rPr lang="nb-NO" dirty="0"/>
              <a:t>Özgü Alay</a:t>
            </a:r>
          </a:p>
          <a:p>
            <a:pPr marL="0" indent="0">
              <a:spcBef>
                <a:spcPts val="0"/>
              </a:spcBef>
            </a:pPr>
            <a:r>
              <a:rPr lang="nb-NO" dirty="0" err="1"/>
              <a:t>ozgua@ifi.uio.no</a:t>
            </a:r>
            <a:endParaRPr dirty="0"/>
          </a:p>
          <a:p>
            <a:pPr marL="0" indent="0"/>
            <a:r>
              <a:rPr lang="nb-NO" dirty="0"/>
              <a:t>Room: 4159</a:t>
            </a:r>
          </a:p>
          <a:p>
            <a:pPr marL="0" indent="0"/>
            <a:endParaRPr lang="nb-NO" dirty="0"/>
          </a:p>
          <a:p>
            <a:pPr marL="0" indent="0"/>
            <a:r>
              <a:rPr lang="nb-NO" dirty="0" err="1"/>
              <a:t>Tuesday</a:t>
            </a:r>
            <a:r>
              <a:rPr lang="nb-NO" dirty="0"/>
              <a:t>, </a:t>
            </a:r>
            <a:r>
              <a:rPr lang="nb-NO" dirty="0" err="1"/>
              <a:t>January</a:t>
            </a:r>
            <a:r>
              <a:rPr lang="nb-NO" dirty="0"/>
              <a:t> 20, 2026</a:t>
            </a:r>
          </a:p>
          <a:p>
            <a:pPr marL="0" indent="0"/>
            <a:endParaRPr dirty="0"/>
          </a:p>
        </p:txBody>
      </p:sp>
      <p:sp>
        <p:nvSpPr>
          <p:cNvPr id="148" name="Google Shape;76;p1"/>
          <p:cNvSpPr txBox="1"/>
          <p:nvPr/>
        </p:nvSpPr>
        <p:spPr>
          <a:xfrm>
            <a:off x="729937" y="188912"/>
            <a:ext cx="7910237" cy="70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2000" b="1">
                <a:solidFill>
                  <a:srgbClr val="333399"/>
                </a:solidFill>
              </a:defRPr>
            </a:pPr>
            <a:r>
              <a:rPr dirty="0"/>
              <a:t>IN2140:</a:t>
            </a:r>
            <a:br>
              <a:rPr dirty="0"/>
            </a:br>
            <a:r>
              <a:rPr dirty="0"/>
              <a:t>Introduction to Operating Systems and Data Communication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95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lang="nb-NO" dirty="0"/>
              <a:t>IN2140 Course Content </a:t>
            </a:r>
            <a:endParaRPr dirty="0"/>
          </a:p>
        </p:txBody>
      </p:sp>
      <p:sp>
        <p:nvSpPr>
          <p:cNvPr id="160" name="Google Shape;96;p3"/>
          <p:cNvSpPr txBox="1">
            <a:spLocks noGrp="1"/>
          </p:cNvSpPr>
          <p:nvPr>
            <p:ph type="body" idx="1"/>
          </p:nvPr>
        </p:nvSpPr>
        <p:spPr>
          <a:xfrm>
            <a:off x="2594344" y="866775"/>
            <a:ext cx="5954233" cy="5648325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dirty="0"/>
              <a:t>an introduction to </a:t>
            </a:r>
            <a:r>
              <a:rPr b="1" u="sng" dirty="0"/>
              <a:t>operating systems</a:t>
            </a:r>
            <a:r>
              <a:rPr dirty="0"/>
              <a:t> (OS), viewed from both the user’s and machine’s point of view</a:t>
            </a:r>
            <a:endParaRPr lang="nb-NO" dirty="0"/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dirty="0"/>
              <a:t>have basic knowledge of the most important components of an operating system </a:t>
            </a:r>
            <a:endParaRPr lang="nb-NO" sz="2200" dirty="0"/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dirty="0"/>
              <a:t>be able to develop small applications that call OS services</a:t>
            </a:r>
            <a:endParaRPr lang="nb-NO" dirty="0"/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know algorithms, don’t program the operating system kernel (that is IN3000)</a:t>
            </a:r>
            <a:br>
              <a:rPr dirty="0"/>
            </a:br>
            <a:endParaRPr sz="1600" dirty="0"/>
          </a:p>
          <a:p>
            <a:pPr marL="455047" indent="-457200">
              <a:lnSpc>
                <a:spcPct val="120000"/>
              </a:lnSpc>
              <a:spcBef>
                <a:spcPts val="400"/>
              </a:spcBef>
            </a:pPr>
            <a:r>
              <a:rPr dirty="0"/>
              <a:t>insight into how </a:t>
            </a:r>
            <a:r>
              <a:rPr b="1" u="sng" dirty="0"/>
              <a:t>data communication</a:t>
            </a:r>
            <a:r>
              <a:rPr dirty="0"/>
              <a:t> is taking place </a:t>
            </a:r>
            <a:endParaRPr lang="nb-NO" dirty="0"/>
          </a:p>
          <a:p>
            <a:pPr marL="914400" lvl="1" indent="-457200">
              <a:lnSpc>
                <a:spcPct val="120000"/>
              </a:lnSpc>
              <a:spcBef>
                <a:spcPts val="400"/>
              </a:spcBef>
            </a:pPr>
            <a:r>
              <a:rPr dirty="0"/>
              <a:t>be able to choose between algorithms that enable today's data communication in the Internet </a:t>
            </a:r>
            <a:endParaRPr lang="nb-NO" dirty="0"/>
          </a:p>
          <a:p>
            <a:pPr marL="914400" lvl="1" indent="-457200">
              <a:lnSpc>
                <a:spcPct val="120000"/>
              </a:lnSpc>
              <a:spcBef>
                <a:spcPts val="400"/>
              </a:spcBef>
            </a:pPr>
            <a:r>
              <a:rPr dirty="0"/>
              <a:t>be able to develop programs with processes that communicate –  within the computer and over a network</a:t>
            </a:r>
            <a:br>
              <a:rPr lang="nb-NO" dirty="0"/>
            </a:br>
            <a:endParaRPr lang="nb-NO" dirty="0"/>
          </a:p>
          <a:p>
            <a:pPr marL="455047" indent="-457200">
              <a:lnSpc>
                <a:spcPct val="120000"/>
              </a:lnSpc>
              <a:spcBef>
                <a:spcPts val="400"/>
              </a:spcBef>
            </a:pPr>
            <a:r>
              <a:rPr lang="nb-NO" dirty="0" err="1"/>
              <a:t>understanding</a:t>
            </a:r>
            <a:r>
              <a:rPr dirty="0"/>
              <a:t> theory </a:t>
            </a:r>
            <a:r>
              <a:rPr lang="nb-NO" dirty="0" err="1"/>
              <a:t>through</a:t>
            </a:r>
            <a:r>
              <a:rPr dirty="0"/>
              <a:t> practice by </a:t>
            </a:r>
            <a:r>
              <a:rPr b="1" u="sng" dirty="0"/>
              <a:t>programming</a:t>
            </a:r>
            <a:endParaRPr lang="nb-NO" sz="3200" b="1" u="sng" dirty="0"/>
          </a:p>
          <a:p>
            <a:pPr marL="914400" lvl="1" indent="-457200">
              <a:lnSpc>
                <a:spcPct val="120000"/>
              </a:lnSpc>
              <a:spcBef>
                <a:spcPts val="400"/>
              </a:spcBef>
            </a:pPr>
            <a:r>
              <a:rPr lang="en-GB" dirty="0"/>
              <a:t>experience implementing algorithms for operating systems and data communication without the protective cover provided by runtimes and interpreters</a:t>
            </a:r>
          </a:p>
          <a:p>
            <a:pPr marL="914400" lvl="1" indent="-457200">
              <a:lnSpc>
                <a:spcPct val="120000"/>
              </a:lnSpc>
              <a:spcBef>
                <a:spcPts val="400"/>
              </a:spcBef>
            </a:pPr>
            <a:r>
              <a:rPr lang="nb-NO" dirty="0" err="1"/>
              <a:t>experience</a:t>
            </a:r>
            <a:r>
              <a:rPr lang="nb-NO" dirty="0"/>
              <a:t> </a:t>
            </a:r>
            <a:r>
              <a:rPr lang="nb-NO" dirty="0" err="1"/>
              <a:t>programming</a:t>
            </a:r>
            <a:r>
              <a:rPr lang="nb-NO" dirty="0"/>
              <a:t> in C</a:t>
            </a:r>
            <a:endParaRPr lang="nb-NO" b="1" u="sng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834D9B-BC16-6268-785F-E42E2C960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38" y="866775"/>
            <a:ext cx="1686560" cy="1625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860F9C-E929-9654-E347-F1C82914C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98" y="2651760"/>
            <a:ext cx="1676400" cy="15544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3D06F3-8FDA-0E10-45E6-6360B7B7B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897" y="4391025"/>
            <a:ext cx="1676399" cy="180227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95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Learning Outcome</a:t>
            </a:r>
            <a:r>
              <a:rPr lang="nb-NO" dirty="0"/>
              <a:t>: OS</a:t>
            </a:r>
            <a:endParaRPr dirty="0"/>
          </a:p>
        </p:txBody>
      </p:sp>
      <p:sp>
        <p:nvSpPr>
          <p:cNvPr id="160" name="Google Shape;96;p3"/>
          <p:cNvSpPr txBox="1">
            <a:spLocks noGrp="1"/>
          </p:cNvSpPr>
          <p:nvPr>
            <p:ph type="body" idx="1"/>
          </p:nvPr>
        </p:nvSpPr>
        <p:spPr>
          <a:xfrm>
            <a:off x="1669312" y="1247479"/>
            <a:ext cx="7277254" cy="4972567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sz="2200" b="1" dirty="0"/>
              <a:t>See beyond the code: </a:t>
            </a:r>
            <a:r>
              <a:rPr lang="en-US" sz="2200" dirty="0"/>
              <a:t>How operating systems hide hardware complexity for you? What are kernel space and user space, and how they interact?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endParaRPr lang="en-US" sz="2200" dirty="0"/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sz="2200" b="1" dirty="0"/>
              <a:t>Learn different algorithms: </a:t>
            </a:r>
            <a:r>
              <a:rPr lang="en-US" sz="2200" dirty="0"/>
              <a:t>What are the typical algorithms for the most important operations performed by the operating system for you? Which algorithm to choose for different workloads?</a:t>
            </a:r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endParaRPr lang="en-US" sz="2200" dirty="0"/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sz="2200" b="1" dirty="0"/>
              <a:t>Build smarter systems: </a:t>
            </a:r>
            <a:r>
              <a:rPr lang="en-US" sz="2200" dirty="0"/>
              <a:t>When does </a:t>
            </a:r>
            <a:r>
              <a:rPr lang="en-US" sz="2200"/>
              <a:t>software waste </a:t>
            </a:r>
            <a:r>
              <a:rPr lang="en-US" sz="2200" dirty="0"/>
              <a:t>performance unnecessarily? What is the right choice of hardware, services and algorithms when you build complex systems?</a:t>
            </a:r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endParaRPr lang="en-US" sz="2200" dirty="0"/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sz="2200" b="1" dirty="0"/>
              <a:t>Enable Future knowledge: </a:t>
            </a:r>
            <a:r>
              <a:rPr lang="en-US" sz="2200" dirty="0"/>
              <a:t>Prerequisite for advanced courses in operating systems, compilers, distributed systems, parallel programming, HPC, ...</a:t>
            </a:r>
          </a:p>
        </p:txBody>
      </p:sp>
      <p:pic>
        <p:nvPicPr>
          <p:cNvPr id="161" name="Google Shape;97;p3" descr="Google Shape;97;p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029" y="104405"/>
            <a:ext cx="1907537" cy="1237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D5774C-D8B4-F687-5BCA-92E8DACEE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60" y="1341911"/>
            <a:ext cx="1168400" cy="812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EC4309-267B-E2A7-4B85-C5841C7E8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10" y="2646659"/>
            <a:ext cx="1104900" cy="927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5A6AA0-567D-F4F1-8D01-CF14772763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736" y="5167867"/>
            <a:ext cx="1028700" cy="1104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7EFB14-1E86-ABEB-73AB-89B2FFB14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311" y="3845349"/>
            <a:ext cx="1028699" cy="104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2896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95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Learning Outcome</a:t>
            </a:r>
            <a:r>
              <a:rPr lang="nb-NO" dirty="0"/>
              <a:t>: </a:t>
            </a:r>
            <a:r>
              <a:rPr lang="nb-NO" dirty="0" err="1"/>
              <a:t>Datacom</a:t>
            </a:r>
            <a:endParaRPr dirty="0"/>
          </a:p>
        </p:txBody>
      </p:sp>
      <p:sp>
        <p:nvSpPr>
          <p:cNvPr id="160" name="Google Shape;96;p3"/>
          <p:cNvSpPr txBox="1">
            <a:spLocks noGrp="1"/>
          </p:cNvSpPr>
          <p:nvPr>
            <p:ph type="body" idx="1"/>
          </p:nvPr>
        </p:nvSpPr>
        <p:spPr>
          <a:xfrm>
            <a:off x="1825914" y="1212918"/>
            <a:ext cx="6520644" cy="5049659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Map the internet: </a:t>
            </a:r>
            <a:r>
              <a:rPr lang="en-US" dirty="0"/>
              <a:t>How are data and information moved over a network? How are networks structured? What parts of the network you can change yourself?</a:t>
            </a:r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Build distributed applications: </a:t>
            </a:r>
            <a:r>
              <a:rPr lang="en-US" dirty="0"/>
              <a:t>How to write simple networked and distributed applications? What are the right choices when programming networked and distributed applications?</a:t>
            </a:r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Performance matters</a:t>
            </a:r>
            <a:r>
              <a:rPr lang="en-US" dirty="0"/>
              <a:t>: What is the cost of distributing applications? What impacts the performance of complex distributed applications?</a:t>
            </a:r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Enable Future knowledge:</a:t>
            </a:r>
            <a:r>
              <a:rPr lang="en-US" dirty="0"/>
              <a:t> Prerequisite for advanced courses in networks, distributed systems, parallel programming, HPC, security, ...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endParaRPr lang="en-US" dirty="0"/>
          </a:p>
        </p:txBody>
      </p:sp>
      <p:pic>
        <p:nvPicPr>
          <p:cNvPr id="161" name="Google Shape;97;p3" descr="Google Shape;97;p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029" y="104405"/>
            <a:ext cx="1907537" cy="1237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0E27D6-D9B4-0D65-71F2-98D016877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61" y="1305627"/>
            <a:ext cx="1016000" cy="952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EFFF2A-EBFE-D593-9A62-D95B51479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361" y="2640420"/>
            <a:ext cx="914400" cy="927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649D5C-A45E-FCCD-33C3-9140AACEE6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461" y="3949813"/>
            <a:ext cx="1092200" cy="876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8D1E77-EFBC-DD4A-F899-1ABAB84B53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11" y="4966515"/>
            <a:ext cx="10287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917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95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Learning Outcome</a:t>
            </a:r>
            <a:r>
              <a:rPr lang="nb-NO" dirty="0"/>
              <a:t>: C</a:t>
            </a:r>
            <a:endParaRPr dirty="0"/>
          </a:p>
        </p:txBody>
      </p:sp>
      <p:sp>
        <p:nvSpPr>
          <p:cNvPr id="160" name="Google Shape;96;p3"/>
          <p:cNvSpPr txBox="1">
            <a:spLocks noGrp="1"/>
          </p:cNvSpPr>
          <p:nvPr>
            <p:ph type="body" idx="1"/>
          </p:nvPr>
        </p:nvSpPr>
        <p:spPr>
          <a:xfrm>
            <a:off x="1881963" y="1364506"/>
            <a:ext cx="6655982" cy="5150593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Direct memory control: </a:t>
            </a:r>
            <a:r>
              <a:rPr lang="en-US" dirty="0"/>
              <a:t>How memory and memory addresses work in practice?</a:t>
            </a:r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Better system understanding: </a:t>
            </a:r>
            <a:r>
              <a:rPr lang="en-US" dirty="0"/>
              <a:t>How operating systems are related to computer architecture? Do networks know about data structures and program structures?</a:t>
            </a:r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Closer to the architecture and OS:</a:t>
            </a:r>
            <a:endParaRPr lang="en-US" dirty="0"/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C allows you to easily </a:t>
            </a:r>
            <a:r>
              <a:rPr lang="en-US" sz="2800" b="1" dirty="0"/>
              <a:t>interpret every</a:t>
            </a:r>
            <a:r>
              <a:rPr lang="en-US" sz="2800" dirty="0"/>
              <a:t> </a:t>
            </a:r>
            <a:r>
              <a:rPr lang="en-US" sz="2100" dirty="0"/>
              <a:t>(accessible and readable) </a:t>
            </a:r>
            <a:r>
              <a:rPr lang="en-US" sz="2800" b="1" dirty="0"/>
              <a:t>byte </a:t>
            </a:r>
            <a:r>
              <a:rPr lang="en-US" sz="2800" dirty="0"/>
              <a:t>in the computer </a:t>
            </a:r>
            <a:r>
              <a:rPr lang="en-US" sz="2800" b="1" dirty="0"/>
              <a:t>as you like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Most programming languages make that very hard or impossible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You cannot write an OS without re-interpreting memory</a:t>
            </a:r>
          </a:p>
          <a:p>
            <a:pPr marL="459353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C is the (grand-) parent of C++, Objective C, Java, C#, Scala, Python, PHP, Perl, Ruby, …</a:t>
            </a:r>
          </a:p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C is not the final word in OS writing, but so far, all others failed. Will </a:t>
            </a:r>
            <a:r>
              <a:rPr lang="en-US" b="1" dirty="0"/>
              <a:t>Rust</a:t>
            </a:r>
            <a:r>
              <a:rPr lang="en-US" dirty="0"/>
              <a:t> succeed?</a:t>
            </a:r>
          </a:p>
        </p:txBody>
      </p:sp>
      <p:pic>
        <p:nvPicPr>
          <p:cNvPr id="161" name="Google Shape;97;p3" descr="Google Shape;97;p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029" y="104405"/>
            <a:ext cx="1907537" cy="1237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8E49D9-1A13-BE05-6647-BA3A60F34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38" y="1097074"/>
            <a:ext cx="1384300" cy="12827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C9172C-9F17-794F-16E4-2C43D99E9C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4635500"/>
            <a:ext cx="1320800" cy="1244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BB52D9-3021-C50C-5F80-7D2326342E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518" y="2651760"/>
            <a:ext cx="1666240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4716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>
            <a:extLst>
              <a:ext uri="{FF2B5EF4-FFF2-40B4-BE49-F238E27FC236}">
                <a16:creationId xmlns:a16="http://schemas.microsoft.com/office/drawing/2014/main" id="{321C0877-C0F8-9D45-7B2D-0436E16F5028}"/>
              </a:ext>
            </a:extLst>
          </p:cNvPr>
          <p:cNvSpPr/>
          <p:nvPr/>
        </p:nvSpPr>
        <p:spPr>
          <a:xfrm rot="10800000">
            <a:off x="3447916" y="4230189"/>
            <a:ext cx="2250096" cy="508232"/>
          </a:xfrm>
          <a:prstGeom prst="rightArrow">
            <a:avLst/>
          </a:prstGeom>
          <a:solidFill>
            <a:srgbClr val="FFC000"/>
          </a:solidFill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b-NO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Eurostile"/>
            </a:endParaRPr>
          </a:p>
        </p:txBody>
      </p:sp>
      <p:sp>
        <p:nvSpPr>
          <p:cNvPr id="150" name="Google Shape;82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People</a:t>
            </a:r>
          </a:p>
        </p:txBody>
      </p:sp>
      <p:sp>
        <p:nvSpPr>
          <p:cNvPr id="151" name="Google Shape;83;p2"/>
          <p:cNvSpPr txBox="1">
            <a:spLocks noGrp="1"/>
          </p:cNvSpPr>
          <p:nvPr>
            <p:ph type="body" idx="1"/>
          </p:nvPr>
        </p:nvSpPr>
        <p:spPr>
          <a:xfrm>
            <a:off x="0" y="709334"/>
            <a:ext cx="4495800" cy="564832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9184" indent="-329184" defTabSz="877823">
              <a:spcBef>
                <a:spcPts val="0"/>
              </a:spcBef>
              <a:buSzPts val="2600"/>
              <a:defRPr sz="2688"/>
            </a:pPr>
            <a:r>
              <a:rPr dirty="0"/>
              <a:t>Lecturers</a:t>
            </a:r>
          </a:p>
          <a:p>
            <a:pPr marL="475488" lvl="1" indent="0" defTabSz="877823">
              <a:buSzPts val="2300"/>
              <a:buNone/>
              <a:defRPr sz="2304"/>
            </a:pPr>
            <a:endParaRPr sz="1400" dirty="0"/>
          </a:p>
          <a:p>
            <a:pPr marL="781812" lvl="1" indent="-342900" defTabSz="877823">
              <a:buSzPts val="2400"/>
              <a:defRPr sz="2496"/>
            </a:pPr>
            <a:r>
              <a:rPr lang="en-GB" sz="2800" dirty="0"/>
              <a:t>Pål Halvorsen</a:t>
            </a:r>
            <a:br>
              <a:rPr lang="en-GB" sz="2800" dirty="0"/>
            </a:br>
            <a:r>
              <a:rPr lang="en-GB" sz="1400" dirty="0" err="1"/>
              <a:t>paalh</a:t>
            </a:r>
            <a:r>
              <a:rPr lang="en-GB" sz="1400" dirty="0"/>
              <a:t> @ </a:t>
            </a:r>
            <a:r>
              <a:rPr lang="en-GB" sz="1400" dirty="0" err="1"/>
              <a:t>ifi</a:t>
            </a:r>
            <a:br>
              <a:rPr lang="en-GB" sz="1400" dirty="0"/>
            </a:br>
            <a:endParaRPr lang="en-GB" sz="900" dirty="0"/>
          </a:p>
          <a:p>
            <a:pPr marL="781812" lvl="1" indent="-342900" defTabSz="877823">
              <a:buSzPts val="2400"/>
              <a:defRPr sz="2496"/>
            </a:pPr>
            <a:r>
              <a:rPr lang="en-GB" sz="2800" dirty="0"/>
              <a:t>Michael Welzl</a:t>
            </a:r>
            <a:br>
              <a:rPr lang="en-GB" sz="2800" dirty="0"/>
            </a:br>
            <a:r>
              <a:rPr lang="en-GB" sz="1400" dirty="0" err="1"/>
              <a:t>michawe</a:t>
            </a:r>
            <a:r>
              <a:rPr lang="en-GB" sz="1400" dirty="0"/>
              <a:t> @ </a:t>
            </a:r>
            <a:r>
              <a:rPr lang="en-GB" sz="1400" dirty="0" err="1"/>
              <a:t>ifi</a:t>
            </a:r>
            <a:endParaRPr lang="en-GB" sz="2800" dirty="0"/>
          </a:p>
          <a:p>
            <a:pPr marL="781812" lvl="1" indent="-342900" defTabSz="877823">
              <a:buSzPts val="2400"/>
              <a:defRPr sz="2496"/>
            </a:pPr>
            <a:r>
              <a:rPr lang="en-GB" sz="3000" dirty="0" err="1"/>
              <a:t>Kristjon</a:t>
            </a:r>
            <a:r>
              <a:rPr lang="en-GB" sz="3000" dirty="0"/>
              <a:t> Ciko</a:t>
            </a:r>
            <a:br>
              <a:rPr lang="nb-NO" sz="4800" dirty="0"/>
            </a:br>
            <a:r>
              <a:rPr lang="nb-NO" sz="1500" dirty="0" err="1"/>
              <a:t>kristjoc@uio.no</a:t>
            </a:r>
            <a:endParaRPr lang="en-GB" sz="2800" dirty="0"/>
          </a:p>
          <a:p>
            <a:pPr marL="781812" lvl="1" indent="-342900" defTabSz="877823">
              <a:buSzPts val="2400"/>
              <a:defRPr sz="2496"/>
            </a:pPr>
            <a:r>
              <a:rPr lang="en-GB" sz="2800" dirty="0"/>
              <a:t>Carsten </a:t>
            </a:r>
            <a:r>
              <a:rPr lang="en-GB" sz="2800" dirty="0" err="1"/>
              <a:t>Griwodz</a:t>
            </a:r>
            <a:br>
              <a:rPr lang="en-GB" sz="2800" dirty="0"/>
            </a:br>
            <a:r>
              <a:rPr lang="en-GB" sz="1400" dirty="0" err="1"/>
              <a:t>griff</a:t>
            </a:r>
            <a:r>
              <a:rPr lang="en-GB" sz="1400" dirty="0"/>
              <a:t> @ </a:t>
            </a:r>
            <a:r>
              <a:rPr lang="en-GB" sz="1400" dirty="0" err="1"/>
              <a:t>ifi</a:t>
            </a:r>
            <a:endParaRPr lang="nb-NO" sz="2800" dirty="0"/>
          </a:p>
          <a:p>
            <a:pPr marL="781812" lvl="1" indent="-342900" defTabSz="877823">
              <a:buSzPts val="2400"/>
              <a:defRPr sz="2496"/>
            </a:pPr>
            <a:endParaRPr lang="nb-NO" sz="1400" dirty="0"/>
          </a:p>
          <a:p>
            <a:pPr marL="781812" lvl="1" indent="-342900" defTabSz="877823">
              <a:buSzPts val="2400"/>
              <a:defRPr sz="2496"/>
            </a:pPr>
            <a:r>
              <a:rPr lang="nb-NO" sz="2800" dirty="0"/>
              <a:t>Özgü Alay</a:t>
            </a:r>
            <a:br>
              <a:rPr lang="nb-NO" sz="2800" dirty="0"/>
            </a:br>
            <a:r>
              <a:rPr lang="nb-NO" sz="1400" dirty="0" err="1"/>
              <a:t>ozgua@ifi</a:t>
            </a:r>
            <a:endParaRPr lang="nb-NO" sz="1400" dirty="0"/>
          </a:p>
          <a:p>
            <a:pPr marL="781812" lvl="1" indent="-342900" defTabSz="877823">
              <a:buSzPts val="2400"/>
              <a:defRPr sz="2496"/>
            </a:pPr>
            <a:r>
              <a:rPr lang="nb-NO" sz="2800" dirty="0" err="1"/>
              <a:t>Cagri</a:t>
            </a:r>
            <a:r>
              <a:rPr lang="nb-NO" sz="2800" dirty="0"/>
              <a:t> </a:t>
            </a:r>
            <a:r>
              <a:rPr lang="nb-NO" sz="2800" dirty="0" err="1"/>
              <a:t>Erdem</a:t>
            </a:r>
            <a:br>
              <a:rPr lang="nb-NO" sz="2800" dirty="0"/>
            </a:br>
            <a:r>
              <a:rPr lang="nb-NO" sz="1400" dirty="0" err="1"/>
              <a:t>cagrie</a:t>
            </a:r>
            <a:r>
              <a:rPr lang="nb-NO" sz="1400" dirty="0"/>
              <a:t> @ </a:t>
            </a:r>
            <a:r>
              <a:rPr lang="nb-NO" sz="1400" dirty="0" err="1"/>
              <a:t>ifi</a:t>
            </a:r>
            <a:endParaRPr lang="nb-NO" sz="1400" dirty="0"/>
          </a:p>
          <a:p>
            <a:pPr marL="761238" lvl="1" indent="-285750" defTabSz="877823">
              <a:buSzPts val="2300"/>
              <a:defRPr sz="2304"/>
            </a:pPr>
            <a:endParaRPr sz="1400" dirty="0"/>
          </a:p>
          <a:p>
            <a:pPr marL="438912" lvl="1" indent="0" defTabSz="877823">
              <a:buSzPts val="2400"/>
              <a:buNone/>
              <a:defRPr sz="2496"/>
            </a:pPr>
            <a:br>
              <a:rPr lang="en-GB" sz="1400" dirty="0"/>
            </a:br>
            <a:endParaRPr lang="en-GB" sz="1100" dirty="0"/>
          </a:p>
        </p:txBody>
      </p:sp>
      <p:sp>
        <p:nvSpPr>
          <p:cNvPr id="152" name="Google Shape;84;p2"/>
          <p:cNvSpPr txBox="1">
            <a:spLocks noGrp="1"/>
          </p:cNvSpPr>
          <p:nvPr>
            <p:ph type="body" idx="21"/>
          </p:nvPr>
        </p:nvSpPr>
        <p:spPr>
          <a:xfrm>
            <a:off x="5116409" y="709334"/>
            <a:ext cx="4027591" cy="58587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ts val="0"/>
              </a:spcBef>
              <a:buSzPts val="2800"/>
              <a:defRPr sz="2800"/>
            </a:pPr>
            <a:r>
              <a:rPr dirty="0"/>
              <a:t>Group teachers</a:t>
            </a:r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lang="en-GB" sz="1800" dirty="0"/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lang="en-GB" sz="1800" dirty="0">
              <a:latin typeface="Helvetica Neue" panose="02000503000000020004" pitchFamily="2" charset="0"/>
            </a:endParaRPr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lang="en-GB" sz="1800" dirty="0">
              <a:latin typeface="Helvetica Neue" panose="02000503000000020004" pitchFamily="2" charset="0"/>
            </a:endParaRPr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lang="en-GB" sz="1800" dirty="0">
              <a:latin typeface="Helvetica Neue" panose="02000503000000020004" pitchFamily="2" charset="0"/>
            </a:endParaRPr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sz="1800" dirty="0"/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dirty="0"/>
          </a:p>
        </p:txBody>
      </p:sp>
      <p:pic>
        <p:nvPicPr>
          <p:cNvPr id="153" name="Google Shape;85;p2" descr="Google Shape;85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4806" y="-4023806"/>
            <a:ext cx="1951030" cy="1707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C50986-1BF5-4D3D-8F2F-0E426AFCD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090" y="1139414"/>
            <a:ext cx="619200" cy="799800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D1A090A4-78A4-ADBB-BF36-BA372632FA42}"/>
              </a:ext>
            </a:extLst>
          </p:cNvPr>
          <p:cNvSpPr/>
          <p:nvPr/>
        </p:nvSpPr>
        <p:spPr>
          <a:xfrm rot="10800000">
            <a:off x="3774058" y="4806912"/>
            <a:ext cx="2250096" cy="508232"/>
          </a:xfrm>
          <a:prstGeom prst="rightArrow">
            <a:avLst/>
          </a:prstGeom>
          <a:solidFill>
            <a:srgbClr val="FFC000"/>
          </a:solidFill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b-NO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Eurostil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3065A-9543-3A0D-49C4-99AAAAC86BE9}"/>
              </a:ext>
            </a:extLst>
          </p:cNvPr>
          <p:cNvSpPr txBox="1"/>
          <p:nvPr/>
        </p:nvSpPr>
        <p:spPr>
          <a:xfrm>
            <a:off x="5600193" y="4327429"/>
            <a:ext cx="3354446" cy="1007181"/>
          </a:xfrm>
          <a:prstGeom prst="rect">
            <a:avLst/>
          </a:prstGeom>
          <a:solidFill>
            <a:srgbClr val="FFC000"/>
          </a:solidFill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72000" rIns="72000" bIns="72000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Eurostile"/>
              </a:rPr>
              <a:t>Administrative questions by email</a:t>
            </a:r>
          </a:p>
        </p:txBody>
      </p:sp>
      <p:pic>
        <p:nvPicPr>
          <p:cNvPr id="8" name="Picture 7" descr="A close-up of a person smiling&#10;&#10;AI-generated content may be incorrect.">
            <a:extLst>
              <a:ext uri="{FF2B5EF4-FFF2-40B4-BE49-F238E27FC236}">
                <a16:creationId xmlns:a16="http://schemas.microsoft.com/office/drawing/2014/main" id="{A173CB9E-FAE5-BCAB-5648-917724212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972" y="4048692"/>
            <a:ext cx="729431" cy="778783"/>
          </a:xfrm>
          <a:prstGeom prst="rect">
            <a:avLst/>
          </a:prstGeom>
        </p:spPr>
      </p:pic>
      <p:pic>
        <p:nvPicPr>
          <p:cNvPr id="1026" name="Picture 2" descr="Image of Cagri Erdem">
            <a:extLst>
              <a:ext uri="{FF2B5EF4-FFF2-40B4-BE49-F238E27FC236}">
                <a16:creationId xmlns:a16="http://schemas.microsoft.com/office/drawing/2014/main" id="{DD8B5F57-FDE2-A03B-B489-BC61A4E93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727" y="4859145"/>
            <a:ext cx="559235" cy="83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of Michael Welzl">
            <a:extLst>
              <a:ext uri="{FF2B5EF4-FFF2-40B4-BE49-F238E27FC236}">
                <a16:creationId xmlns:a16="http://schemas.microsoft.com/office/drawing/2014/main" id="{4A1A64F3-D746-3DD2-6CBC-D96933B6F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345" y="1952975"/>
            <a:ext cx="629140" cy="83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e av Kristjon Ciko">
            <a:extLst>
              <a:ext uri="{FF2B5EF4-FFF2-40B4-BE49-F238E27FC236}">
                <a16:creationId xmlns:a16="http://schemas.microsoft.com/office/drawing/2014/main" id="{D0C81396-97A4-FF4A-0D11-687AAD109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057" y="2704704"/>
            <a:ext cx="669019" cy="89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E1BD287-5427-9068-35C1-3676783051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312192"/>
              </p:ext>
            </p:extLst>
          </p:nvPr>
        </p:nvGraphicFramePr>
        <p:xfrm>
          <a:off x="5352526" y="1355131"/>
          <a:ext cx="3602113" cy="1760220"/>
        </p:xfrm>
        <a:graphic>
          <a:graphicData uri="http://schemas.openxmlformats.org/drawingml/2006/table">
            <a:tbl>
              <a:tblPr/>
              <a:tblGrid>
                <a:gridCol w="3602113">
                  <a:extLst>
                    <a:ext uri="{9D8B030D-6E8A-4147-A177-3AD203B41FA5}">
                      <a16:colId xmlns:a16="http://schemas.microsoft.com/office/drawing/2014/main" val="37783941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>
                          <a:effectLst/>
                          <a:latin typeface=".AppleSystemUIFont"/>
                        </a:rPr>
                        <a:t>Andreas Marelius Stachnik Hansen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592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>
                          <a:effectLst/>
                          <a:latin typeface=".AppleSystemUIFont"/>
                        </a:rPr>
                        <a:t>Birk Bergerud-Nygård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05606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dirty="0">
                          <a:effectLst/>
                          <a:latin typeface=".AppleSystemUIFont"/>
                        </a:rPr>
                        <a:t>Alexander Gran Makarov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00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dirty="0">
                          <a:effectLst/>
                          <a:latin typeface=".AppleSystemUIFont"/>
                        </a:rPr>
                        <a:t>Sondre Sundby </a:t>
                      </a:r>
                      <a:r>
                        <a:rPr lang="en-GB" sz="1800" dirty="0" err="1">
                          <a:effectLst/>
                          <a:latin typeface=".AppleSystemUIFont"/>
                        </a:rPr>
                        <a:t>Rosslund</a:t>
                      </a:r>
                      <a:endParaRPr lang="en-GB" sz="1800" dirty="0">
                        <a:effectLst/>
                        <a:latin typeface=".AppleSystemUIFont"/>
                      </a:endParaRP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2894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>
                          <a:effectLst/>
                          <a:latin typeface=".AppleSystemUIFont"/>
                        </a:rPr>
                        <a:t>William Henrik Behn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325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dirty="0">
                          <a:effectLst/>
                          <a:latin typeface=".AppleSystemUIFont"/>
                        </a:rPr>
                        <a:t>Lars </a:t>
                      </a:r>
                      <a:r>
                        <a:rPr lang="en-GB" sz="1800" dirty="0" err="1">
                          <a:effectLst/>
                          <a:latin typeface=".AppleSystemUIFont"/>
                        </a:rPr>
                        <a:t>Nøvik</a:t>
                      </a:r>
                      <a:endParaRPr lang="en-GB" sz="1800" dirty="0">
                        <a:effectLst/>
                        <a:latin typeface=".AppleSystemUIFont"/>
                      </a:endParaRP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20240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B4016D8-5CB0-4A93-32EA-1E9FEC17AD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7119" y="3509606"/>
            <a:ext cx="747101" cy="84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927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03;gb4ad941612_0_11"/>
          <p:cNvSpPr txBox="1">
            <a:spLocks noGrp="1"/>
          </p:cNvSpPr>
          <p:nvPr>
            <p:ph type="title"/>
          </p:nvPr>
        </p:nvSpPr>
        <p:spPr>
          <a:xfrm>
            <a:off x="312737" y="126999"/>
            <a:ext cx="8797802" cy="561902"/>
          </a:xfrm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Teaching structure</a:t>
            </a:r>
          </a:p>
        </p:txBody>
      </p:sp>
      <p:sp>
        <p:nvSpPr>
          <p:cNvPr id="164" name="Google Shape;104;gb4ad941612_0_11"/>
          <p:cNvSpPr txBox="1">
            <a:spLocks noGrp="1"/>
          </p:cNvSpPr>
          <p:nvPr>
            <p:ph type="body" idx="1"/>
          </p:nvPr>
        </p:nvSpPr>
        <p:spPr>
          <a:xfrm>
            <a:off x="400176" y="1378291"/>
            <a:ext cx="4531053" cy="152858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342900" indent="-342900" defTabSz="676655">
              <a:spcBef>
                <a:spcPts val="400"/>
              </a:spcBef>
              <a:buSzPts val="2000"/>
              <a:defRPr sz="2072"/>
            </a:pPr>
            <a:r>
              <a:rPr lang="nb-NO" sz="2000" dirty="0"/>
              <a:t>Input</a:t>
            </a:r>
          </a:p>
          <a:p>
            <a:pPr marL="802253" lvl="1" indent="-342900" defTabSz="676655">
              <a:spcBef>
                <a:spcPts val="400"/>
              </a:spcBef>
              <a:buSzPts val="2000"/>
              <a:defRPr sz="2072"/>
            </a:pPr>
            <a:r>
              <a:rPr lang="nb-NO" sz="2000" dirty="0" err="1"/>
              <a:t>Weekly</a:t>
            </a:r>
            <a:r>
              <a:rPr lang="nb-NO" sz="2000" dirty="0"/>
              <a:t> </a:t>
            </a:r>
            <a:r>
              <a:rPr lang="nb-NO" sz="2000" dirty="0" err="1"/>
              <a:t>lectures</a:t>
            </a:r>
            <a:endParaRPr lang="nb-NO" sz="2000" dirty="0"/>
          </a:p>
          <a:p>
            <a:pPr marL="802253" lvl="1" indent="-342900" defTabSz="676655">
              <a:spcBef>
                <a:spcPts val="400"/>
              </a:spcBef>
              <a:buSzPts val="2000"/>
              <a:defRPr sz="2072"/>
            </a:pPr>
            <a:r>
              <a:rPr lang="nb-NO" sz="2000" dirty="0" err="1"/>
              <a:t>Weekly</a:t>
            </a:r>
            <a:r>
              <a:rPr lang="nb-NO" sz="2000" dirty="0"/>
              <a:t> slides</a:t>
            </a:r>
          </a:p>
          <a:p>
            <a:pPr marL="802253" lvl="1" indent="-342900" defTabSz="676655">
              <a:spcBef>
                <a:spcPts val="400"/>
              </a:spcBef>
              <a:buSzPts val="2000"/>
              <a:defRPr sz="2072"/>
            </a:pPr>
            <a:r>
              <a:rPr lang="nb-NO" sz="2000" dirty="0" err="1"/>
              <a:t>Tanenbaum’s</a:t>
            </a:r>
            <a:r>
              <a:rPr lang="nb-NO" sz="2000" dirty="0"/>
              <a:t> </a:t>
            </a:r>
            <a:r>
              <a:rPr lang="nb-NO" sz="2000" dirty="0" err="1"/>
              <a:t>books</a:t>
            </a:r>
            <a:endParaRPr lang="nb-NO" sz="2000" dirty="0"/>
          </a:p>
        </p:txBody>
      </p:sp>
      <p:pic>
        <p:nvPicPr>
          <p:cNvPr id="165" name="Google Shape;105;gb4ad941612_0_11" descr="Google Shape;105;gb4ad941612_0_11"/>
          <p:cNvPicPr>
            <a:picLocks noChangeAspect="1"/>
          </p:cNvPicPr>
          <p:nvPr/>
        </p:nvPicPr>
        <p:blipFill>
          <a:blip r:embed="rId2"/>
          <a:srcRect t="10893" b="5115"/>
          <a:stretch>
            <a:fillRect/>
          </a:stretch>
        </p:blipFill>
        <p:spPr>
          <a:xfrm>
            <a:off x="4233103" y="801333"/>
            <a:ext cx="2285073" cy="1281227"/>
          </a:xfrm>
          <a:prstGeom prst="rect">
            <a:avLst/>
          </a:prstGeom>
          <a:ln w="12700">
            <a:miter lim="400000"/>
          </a:ln>
          <a:effectLst>
            <a:outerShdw blurRad="520700" dist="139700" dir="2700000" rotWithShape="0">
              <a:srgbClr val="000000">
                <a:alpha val="749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B1DE4D-2141-494E-9150-CD43C5BB36AB}"/>
              </a:ext>
            </a:extLst>
          </p:cNvPr>
          <p:cNvSpPr txBox="1"/>
          <p:nvPr/>
        </p:nvSpPr>
        <p:spPr>
          <a:xfrm>
            <a:off x="400176" y="790814"/>
            <a:ext cx="1371600" cy="494494"/>
          </a:xfrm>
          <a:prstGeom prst="rect">
            <a:avLst/>
          </a:prstGeom>
          <a:solidFill>
            <a:schemeClr val="accent2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b="1" dirty="0"/>
              <a:t>Theory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902ED9-4605-D24C-B29D-B1E281BE1A91}"/>
              </a:ext>
            </a:extLst>
          </p:cNvPr>
          <p:cNvSpPr txBox="1"/>
          <p:nvPr/>
        </p:nvSpPr>
        <p:spPr>
          <a:xfrm>
            <a:off x="2768975" y="3596265"/>
            <a:ext cx="1371600" cy="494494"/>
          </a:xfrm>
          <a:prstGeom prst="rect">
            <a:avLst/>
          </a:prstGeom>
          <a:solidFill>
            <a:schemeClr val="accent2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b="1" dirty="0"/>
              <a:t>Practice</a:t>
            </a:r>
          </a:p>
        </p:txBody>
      </p:sp>
      <p:sp>
        <p:nvSpPr>
          <p:cNvPr id="12" name="Google Shape;104;gb4ad941612_0_11">
            <a:extLst>
              <a:ext uri="{FF2B5EF4-FFF2-40B4-BE49-F238E27FC236}">
                <a16:creationId xmlns:a16="http://schemas.microsoft.com/office/drawing/2014/main" id="{30121721-438C-7C43-9744-B72EA436569C}"/>
              </a:ext>
            </a:extLst>
          </p:cNvPr>
          <p:cNvSpPr txBox="1">
            <a:spLocks/>
          </p:cNvSpPr>
          <p:nvPr/>
        </p:nvSpPr>
        <p:spPr>
          <a:xfrm>
            <a:off x="2768974" y="4206185"/>
            <a:ext cx="4469519" cy="1522119"/>
          </a:xfrm>
          <a:prstGeom prst="rect">
            <a:avLst/>
          </a:prstGeom>
          <a:noFill/>
          <a:ln w="12700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Autofit/>
          </a:bodyPr>
          <a:lstStyle>
            <a:lvl1pPr marL="419877" marR="0" indent="-328437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6600"/>
              </a:buClr>
              <a:buSzPts val="2800"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1pPr>
            <a:lvl2pPr marL="879230" marR="0" indent="-30773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2pPr>
            <a:lvl3pPr marL="1428749" marR="0" indent="-400049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Wingdings" pitchFamily="2" charset="2"/>
              <a:buChar char="§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3pPr>
            <a:lvl4pPr marL="2123727" marR="0" indent="-637827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200"/>
              <a:buFont typeface="Wingdings" pitchFamily="2" charset="2"/>
              <a:buChar char="§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4pPr>
            <a:lvl5pPr marL="2533650" marR="0" indent="-53340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000"/>
              <a:buFont typeface="Wingdings" pitchFamily="2" charset="2"/>
              <a:buChar char="§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5pPr>
            <a:lvl6pPr marL="28702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6pPr>
            <a:lvl7pPr marL="33274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7pPr>
            <a:lvl8pPr marL="37846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8pPr>
            <a:lvl9pPr marL="42418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9pPr>
          </a:lstStyle>
          <a:p>
            <a:pPr marL="342900" indent="-342900" defTabSz="676655" hangingPunct="1">
              <a:spcBef>
                <a:spcPts val="400"/>
              </a:spcBef>
              <a:buSzPts val="2000"/>
              <a:defRPr sz="2072"/>
            </a:pPr>
            <a:r>
              <a:rPr lang="en-GB" sz="2000" dirty="0"/>
              <a:t>Input</a:t>
            </a:r>
          </a:p>
          <a:p>
            <a:pPr marL="802253" lvl="1" indent="-342900" defTabSz="676655" hangingPunct="1">
              <a:spcBef>
                <a:spcPts val="400"/>
              </a:spcBef>
              <a:buSzPts val="2000"/>
              <a:defRPr sz="2072"/>
            </a:pPr>
            <a:r>
              <a:rPr lang="en-GB" sz="2000" dirty="0"/>
              <a:t>C programming education</a:t>
            </a:r>
          </a:p>
          <a:p>
            <a:pPr marL="802253" lvl="1" indent="-342900" defTabSz="676655" hangingPunct="1">
              <a:spcBef>
                <a:spcPts val="400"/>
              </a:spcBef>
              <a:buSzPts val="2000"/>
              <a:defRPr sz="2072"/>
            </a:pPr>
            <a:r>
              <a:rPr lang="en-GB" sz="2000" dirty="0"/>
              <a:t>Assignment help</a:t>
            </a:r>
          </a:p>
          <a:p>
            <a:pPr marL="802253" lvl="1" indent="-342900" defTabSz="676655" hangingPunct="1">
              <a:spcBef>
                <a:spcPts val="400"/>
              </a:spcBef>
              <a:buSzPts val="2000"/>
              <a:defRPr sz="2072"/>
            </a:pPr>
            <a:r>
              <a:rPr lang="en-GB" sz="2000" dirty="0"/>
              <a:t>Weekly exercises</a:t>
            </a:r>
          </a:p>
        </p:txBody>
      </p:sp>
      <p:pic>
        <p:nvPicPr>
          <p:cNvPr id="166" name="Google Shape;106;gb4ad941612_0_11" descr="Google Shape;106;gb4ad941612_0_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860" y="3398030"/>
            <a:ext cx="1974275" cy="1385457"/>
          </a:xfrm>
          <a:prstGeom prst="rect">
            <a:avLst/>
          </a:prstGeom>
          <a:ln w="12700">
            <a:miter lim="400000"/>
          </a:ln>
          <a:effectLst>
            <a:outerShdw blurRad="520700" dist="139700" dir="2700000" rotWithShape="0">
              <a:srgbClr val="000000">
                <a:alpha val="749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709015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 rot="17850321">
            <a:off x="4392447" y="3337483"/>
            <a:ext cx="947400" cy="507801"/>
          </a:xfrm>
          <a:prstGeom prst="rect">
            <a:avLst/>
          </a:prstGeom>
          <a:solidFill>
            <a:srgbClr val="FF0000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 err="1"/>
              <a:t>Oblig</a:t>
            </a:r>
            <a:r>
              <a:rPr lang="en" sz="1050" b="1" dirty="0"/>
              <a:t>: filer/ -system</a:t>
            </a:r>
            <a:endParaRPr sz="1050" b="1" dirty="0"/>
          </a:p>
        </p:txBody>
      </p:sp>
      <p:sp>
        <p:nvSpPr>
          <p:cNvPr id="63" name="Google Shape;63;p14"/>
          <p:cNvSpPr txBox="1"/>
          <p:nvPr/>
        </p:nvSpPr>
        <p:spPr>
          <a:xfrm rot="17850203">
            <a:off x="1847832" y="1901273"/>
            <a:ext cx="1502700" cy="507801"/>
          </a:xfrm>
          <a:prstGeom prst="rect">
            <a:avLst/>
          </a:prstGeom>
          <a:solidFill>
            <a:schemeClr val="accent1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/>
              <a:t>OS: </a:t>
            </a:r>
            <a:r>
              <a:rPr lang="en" sz="1050" b="1" dirty="0" err="1"/>
              <a:t>prosesser</a:t>
            </a:r>
            <a:r>
              <a:rPr lang="en" sz="1050" b="1" dirty="0"/>
              <a:t> </a:t>
            </a:r>
            <a:r>
              <a:rPr lang="en" sz="1050" b="1" dirty="0" err="1"/>
              <a:t>og</a:t>
            </a:r>
            <a:r>
              <a:rPr lang="en" sz="1050" b="1" dirty="0"/>
              <a:t> CPU scheduling</a:t>
            </a:r>
            <a:endParaRPr sz="1050" b="1" dirty="0"/>
          </a:p>
        </p:txBody>
      </p:sp>
      <p:sp>
        <p:nvSpPr>
          <p:cNvPr id="65" name="Google Shape;65;p14"/>
          <p:cNvSpPr txBox="1"/>
          <p:nvPr/>
        </p:nvSpPr>
        <p:spPr>
          <a:xfrm rot="17850203">
            <a:off x="2580625" y="1922278"/>
            <a:ext cx="1502700" cy="346218"/>
          </a:xfrm>
          <a:prstGeom prst="rect">
            <a:avLst/>
          </a:prstGeom>
          <a:solidFill>
            <a:schemeClr val="accent1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/>
              <a:t>OS: </a:t>
            </a:r>
            <a:r>
              <a:rPr lang="en" sz="1050" b="1" dirty="0" err="1"/>
              <a:t>minne</a:t>
            </a:r>
            <a:endParaRPr sz="1050" b="1" dirty="0"/>
          </a:p>
        </p:txBody>
      </p:sp>
      <p:sp>
        <p:nvSpPr>
          <p:cNvPr id="67" name="Google Shape;67;p14"/>
          <p:cNvSpPr txBox="1"/>
          <p:nvPr/>
        </p:nvSpPr>
        <p:spPr>
          <a:xfrm rot="17850203">
            <a:off x="3204968" y="1952268"/>
            <a:ext cx="1502700" cy="346218"/>
          </a:xfrm>
          <a:prstGeom prst="rect">
            <a:avLst/>
          </a:prstGeom>
          <a:solidFill>
            <a:schemeClr val="accent1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OS: lagring	</a:t>
            </a:r>
            <a:endParaRPr sz="1050" b="1"/>
          </a:p>
        </p:txBody>
      </p:sp>
      <p:sp>
        <p:nvSpPr>
          <p:cNvPr id="68" name="Google Shape;68;p14"/>
          <p:cNvSpPr txBox="1"/>
          <p:nvPr/>
        </p:nvSpPr>
        <p:spPr>
          <a:xfrm rot="17846771">
            <a:off x="3815154" y="1982065"/>
            <a:ext cx="1502700" cy="346218"/>
          </a:xfrm>
          <a:prstGeom prst="rect">
            <a:avLst/>
          </a:prstGeom>
          <a:solidFill>
            <a:schemeClr val="accent1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OS: IPC</a:t>
            </a:r>
            <a:endParaRPr sz="1050" b="1"/>
          </a:p>
        </p:txBody>
      </p:sp>
      <p:sp>
        <p:nvSpPr>
          <p:cNvPr id="69" name="Google Shape;69;p14"/>
          <p:cNvSpPr txBox="1"/>
          <p:nvPr/>
        </p:nvSpPr>
        <p:spPr>
          <a:xfrm rot="17850203">
            <a:off x="1086105" y="1834023"/>
            <a:ext cx="1502700" cy="507801"/>
          </a:xfrm>
          <a:prstGeom prst="rect">
            <a:avLst/>
          </a:prstGeom>
          <a:solidFill>
            <a:srgbClr val="88689E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/>
              <a:t>C </a:t>
            </a:r>
            <a:r>
              <a:rPr lang="en" sz="1050" b="1" dirty="0" err="1"/>
              <a:t>Programmering</a:t>
            </a:r>
            <a:r>
              <a:rPr lang="en" sz="1050" b="1" dirty="0"/>
              <a:t> Basis</a:t>
            </a:r>
            <a:endParaRPr sz="1050" b="1" dirty="0"/>
          </a:p>
        </p:txBody>
      </p:sp>
      <p:sp>
        <p:nvSpPr>
          <p:cNvPr id="70" name="Google Shape;70;p14"/>
          <p:cNvSpPr txBox="1"/>
          <p:nvPr/>
        </p:nvSpPr>
        <p:spPr>
          <a:xfrm rot="17850203">
            <a:off x="4508937" y="1871335"/>
            <a:ext cx="1502700" cy="507801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 err="1"/>
              <a:t>Datakom</a:t>
            </a:r>
            <a:r>
              <a:rPr lang="en" sz="1050" b="1" dirty="0"/>
              <a:t>: ad</a:t>
            </a:r>
            <a:r>
              <a:rPr lang="en-GB" sz="1050" b="1" dirty="0"/>
              <a:t>d</a:t>
            </a:r>
            <a:r>
              <a:rPr lang="en" sz="1050" b="1" dirty="0" err="1"/>
              <a:t>resser</a:t>
            </a:r>
            <a:br>
              <a:rPr lang="en" sz="1050" b="1" dirty="0"/>
            </a:br>
            <a:r>
              <a:rPr lang="en" sz="1050" b="1" dirty="0"/>
              <a:t> </a:t>
            </a:r>
            <a:r>
              <a:rPr lang="en" sz="1050" b="1" dirty="0" err="1"/>
              <a:t>på</a:t>
            </a:r>
            <a:r>
              <a:rPr lang="en" sz="1050" b="1" dirty="0"/>
              <a:t> L2 </a:t>
            </a:r>
            <a:r>
              <a:rPr lang="en" sz="1050" b="1" dirty="0" err="1"/>
              <a:t>og</a:t>
            </a:r>
            <a:r>
              <a:rPr lang="en" sz="1050" b="1" dirty="0"/>
              <a:t> L3</a:t>
            </a:r>
            <a:endParaRPr sz="1050" b="1" dirty="0"/>
          </a:p>
        </p:txBody>
      </p:sp>
      <p:sp>
        <p:nvSpPr>
          <p:cNvPr id="71" name="Google Shape;71;p14"/>
          <p:cNvSpPr txBox="1"/>
          <p:nvPr/>
        </p:nvSpPr>
        <p:spPr>
          <a:xfrm rot="17850203">
            <a:off x="5260945" y="1871475"/>
            <a:ext cx="1502700" cy="507801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 err="1"/>
              <a:t>Datakom</a:t>
            </a:r>
            <a:r>
              <a:rPr lang="en" sz="1050" b="1" dirty="0"/>
              <a:t>: </a:t>
            </a:r>
            <a:r>
              <a:rPr lang="en" sz="1050" b="1" dirty="0" err="1"/>
              <a:t>namer</a:t>
            </a:r>
            <a:br>
              <a:rPr lang="en" sz="1050" b="1" dirty="0"/>
            </a:br>
            <a:r>
              <a:rPr lang="en" sz="1050" b="1" dirty="0"/>
              <a:t> </a:t>
            </a:r>
            <a:r>
              <a:rPr lang="en" sz="1050" b="1" dirty="0" err="1"/>
              <a:t>på</a:t>
            </a:r>
            <a:r>
              <a:rPr lang="en" sz="1050" b="1" dirty="0"/>
              <a:t> L4 </a:t>
            </a:r>
            <a:r>
              <a:rPr lang="en" sz="1050" b="1" dirty="0" err="1"/>
              <a:t>og</a:t>
            </a:r>
            <a:r>
              <a:rPr lang="en" sz="1050" b="1" dirty="0"/>
              <a:t> </a:t>
            </a:r>
            <a:r>
              <a:rPr lang="en-GB" sz="1050" b="1" dirty="0"/>
              <a:t>DNS</a:t>
            </a:r>
            <a:endParaRPr sz="1050" b="1" dirty="0"/>
          </a:p>
        </p:txBody>
      </p:sp>
      <p:sp>
        <p:nvSpPr>
          <p:cNvPr id="72" name="Google Shape;72;p14"/>
          <p:cNvSpPr txBox="1"/>
          <p:nvPr/>
        </p:nvSpPr>
        <p:spPr>
          <a:xfrm rot="17850203">
            <a:off x="6012381" y="1871474"/>
            <a:ext cx="1502700" cy="507801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Datakom: forbindelseso. &amp; -løst</a:t>
            </a:r>
            <a:endParaRPr sz="1050" b="1"/>
          </a:p>
        </p:txBody>
      </p:sp>
      <p:sp>
        <p:nvSpPr>
          <p:cNvPr id="74" name="Google Shape;74;p14"/>
          <p:cNvSpPr txBox="1"/>
          <p:nvPr/>
        </p:nvSpPr>
        <p:spPr>
          <a:xfrm rot="17850203">
            <a:off x="6772080" y="1871475"/>
            <a:ext cx="1502700" cy="507801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 err="1"/>
              <a:t>Datakom</a:t>
            </a:r>
            <a:r>
              <a:rPr lang="en" sz="1050" b="1" dirty="0"/>
              <a:t>: </a:t>
            </a:r>
            <a:r>
              <a:rPr lang="en" sz="1050" b="1" dirty="0" err="1"/>
              <a:t>flyt</a:t>
            </a:r>
            <a:r>
              <a:rPr lang="en" sz="1050" b="1" dirty="0"/>
              <a:t>/</a:t>
            </a:r>
            <a:r>
              <a:rPr lang="en" sz="1050" b="1" dirty="0" err="1"/>
              <a:t>metningskontroll</a:t>
            </a:r>
            <a:endParaRPr sz="1050" b="1" dirty="0"/>
          </a:p>
        </p:txBody>
      </p:sp>
      <p:sp>
        <p:nvSpPr>
          <p:cNvPr id="75" name="Google Shape;75;p14"/>
          <p:cNvSpPr txBox="1"/>
          <p:nvPr/>
        </p:nvSpPr>
        <p:spPr>
          <a:xfrm rot="17850203">
            <a:off x="7447161" y="1952266"/>
            <a:ext cx="1502700" cy="346218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Datakom: ruting</a:t>
            </a:r>
            <a:endParaRPr sz="1050" b="1"/>
          </a:p>
        </p:txBody>
      </p:sp>
      <p:sp>
        <p:nvSpPr>
          <p:cNvPr id="80" name="Google Shape;80;p14"/>
          <p:cNvSpPr txBox="1"/>
          <p:nvPr/>
        </p:nvSpPr>
        <p:spPr>
          <a:xfrm rot="17850039">
            <a:off x="1258393" y="4923470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GB" sz="1050" b="1" dirty="0" err="1">
                <a:solidFill>
                  <a:schemeClr val="dk1"/>
                </a:solidFill>
              </a:rPr>
              <a:t>Basistypene</a:t>
            </a:r>
            <a:r>
              <a:rPr lang="en-GB" sz="1050" b="1" dirty="0">
                <a:solidFill>
                  <a:schemeClr val="dk1"/>
                </a:solidFill>
              </a:rPr>
              <a:t>, string, </a:t>
            </a:r>
            <a:r>
              <a:rPr lang="en-GB" sz="1050" b="1" dirty="0" err="1">
                <a:solidFill>
                  <a:schemeClr val="dk1"/>
                </a:solidFill>
              </a:rPr>
              <a:t>adresser</a:t>
            </a:r>
            <a:r>
              <a:rPr lang="en-GB" sz="1050" b="1" dirty="0">
                <a:solidFill>
                  <a:schemeClr val="dk1"/>
                </a:solidFill>
              </a:rPr>
              <a:t>, </a:t>
            </a:r>
            <a:r>
              <a:rPr lang="en-GB" sz="1050" b="1" dirty="0" err="1">
                <a:solidFill>
                  <a:schemeClr val="dk1"/>
                </a:solidFill>
              </a:rPr>
              <a:t>pekere</a:t>
            </a:r>
            <a:endParaRPr lang="en-GB" sz="1050" b="1" dirty="0">
              <a:solidFill>
                <a:schemeClr val="dk1"/>
              </a:solidFill>
            </a:endParaRPr>
          </a:p>
        </p:txBody>
      </p:sp>
      <p:sp>
        <p:nvSpPr>
          <p:cNvPr id="81" name="Google Shape;81;p14"/>
          <p:cNvSpPr txBox="1"/>
          <p:nvPr/>
        </p:nvSpPr>
        <p:spPr>
          <a:xfrm rot="17850039">
            <a:off x="2087228" y="4842678"/>
            <a:ext cx="1632300" cy="669384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avanserte datatyper, aksess uten peker, dereferensering</a:t>
            </a:r>
            <a:endParaRPr sz="1050" b="1"/>
          </a:p>
        </p:txBody>
      </p:sp>
      <p:sp>
        <p:nvSpPr>
          <p:cNvPr id="82" name="Google Shape;82;p14"/>
          <p:cNvSpPr txBox="1"/>
          <p:nvPr/>
        </p:nvSpPr>
        <p:spPr>
          <a:xfrm rot="17850039">
            <a:off x="2839114" y="5004261"/>
            <a:ext cx="1632300" cy="346218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Filer, minnelayout</a:t>
            </a:r>
            <a:endParaRPr sz="1050" b="1"/>
          </a:p>
        </p:txBody>
      </p:sp>
      <p:sp>
        <p:nvSpPr>
          <p:cNvPr id="83" name="Google Shape;83;p14"/>
          <p:cNvSpPr txBox="1"/>
          <p:nvPr/>
        </p:nvSpPr>
        <p:spPr>
          <a:xfrm rot="17850039">
            <a:off x="3514050" y="4923469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 err="1"/>
              <a:t>grafer</a:t>
            </a:r>
            <a:r>
              <a:rPr lang="en" sz="1050" b="1" dirty="0"/>
              <a:t>, </a:t>
            </a:r>
            <a:r>
              <a:rPr lang="en" sz="1050" b="1" dirty="0" err="1"/>
              <a:t>serialisering</a:t>
            </a:r>
            <a:r>
              <a:rPr lang="en" sz="1050" b="1" dirty="0"/>
              <a:t>, </a:t>
            </a:r>
            <a:r>
              <a:rPr lang="en" sz="1050" b="1" dirty="0" err="1"/>
              <a:t>minnelayout</a:t>
            </a:r>
            <a:endParaRPr sz="1050" b="1" dirty="0"/>
          </a:p>
        </p:txBody>
      </p:sp>
      <p:sp>
        <p:nvSpPr>
          <p:cNvPr id="84" name="Google Shape;84;p14"/>
          <p:cNvSpPr txBox="1"/>
          <p:nvPr/>
        </p:nvSpPr>
        <p:spPr>
          <a:xfrm rot="17846880">
            <a:off x="4265936" y="4923470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håndtering av bits, boolske operatorer</a:t>
            </a:r>
            <a:endParaRPr sz="1050" b="1"/>
          </a:p>
        </p:txBody>
      </p:sp>
      <p:sp>
        <p:nvSpPr>
          <p:cNvPr id="85" name="Google Shape;85;p14"/>
          <p:cNvSpPr txBox="1"/>
          <p:nvPr/>
        </p:nvSpPr>
        <p:spPr>
          <a:xfrm rot="17850039">
            <a:off x="5017822" y="4923470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Pipe, fork, relasjon til serialisering</a:t>
            </a:r>
            <a:endParaRPr sz="1050" b="1"/>
          </a:p>
        </p:txBody>
      </p:sp>
      <p:sp>
        <p:nvSpPr>
          <p:cNvPr id="87" name="Google Shape;87;p14"/>
          <p:cNvSpPr txBox="1"/>
          <p:nvPr/>
        </p:nvSpPr>
        <p:spPr>
          <a:xfrm rot="17850039">
            <a:off x="5769708" y="4923470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sockets, getaddrinfo, klienter og servere</a:t>
            </a:r>
            <a:endParaRPr sz="1050" b="1"/>
          </a:p>
        </p:txBody>
      </p:sp>
      <p:sp>
        <p:nvSpPr>
          <p:cNvPr id="88" name="Google Shape;88;p14"/>
          <p:cNvSpPr txBox="1"/>
          <p:nvPr/>
        </p:nvSpPr>
        <p:spPr>
          <a:xfrm rot="17850039">
            <a:off x="6521594" y="4923470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Forbindelsesløst &amp; -orientert</a:t>
            </a:r>
            <a:endParaRPr sz="1050" b="1"/>
          </a:p>
        </p:txBody>
      </p:sp>
      <p:sp>
        <p:nvSpPr>
          <p:cNvPr id="106" name="Google Shape;106;p14"/>
          <p:cNvSpPr txBox="1"/>
          <p:nvPr/>
        </p:nvSpPr>
        <p:spPr>
          <a:xfrm rot="17850321">
            <a:off x="7848225" y="3462731"/>
            <a:ext cx="1263294" cy="507801"/>
          </a:xfrm>
          <a:prstGeom prst="rect">
            <a:avLst/>
          </a:prstGeom>
          <a:solidFill>
            <a:srgbClr val="FF0000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/>
              <a:t>FE: </a:t>
            </a:r>
            <a:r>
              <a:rPr lang="en" sz="1050" b="1" dirty="0" err="1"/>
              <a:t>teori</a:t>
            </a:r>
            <a:r>
              <a:rPr lang="en" sz="1050" b="1" dirty="0"/>
              <a:t> </a:t>
            </a:r>
            <a:r>
              <a:rPr lang="en" sz="1050" b="1" dirty="0" err="1"/>
              <a:t>og</a:t>
            </a:r>
            <a:r>
              <a:rPr lang="en" sz="1050" b="1" dirty="0"/>
              <a:t> </a:t>
            </a:r>
            <a:r>
              <a:rPr lang="en" sz="1050" b="1" dirty="0" err="1"/>
              <a:t>programmering</a:t>
            </a:r>
            <a:endParaRPr sz="105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3F4F3B-64BB-BB88-E351-1B51C8C9A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Connecting the dots</a:t>
            </a: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78408A05-935B-B928-1D66-5513270665BB}"/>
              </a:ext>
            </a:extLst>
          </p:cNvPr>
          <p:cNvSpPr txBox="1"/>
          <p:nvPr/>
        </p:nvSpPr>
        <p:spPr>
          <a:xfrm rot="17850321">
            <a:off x="2229297" y="3298050"/>
            <a:ext cx="947400" cy="507801"/>
          </a:xfrm>
          <a:prstGeom prst="rect">
            <a:avLst/>
          </a:prstGeom>
          <a:solidFill>
            <a:srgbClr val="FF0000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 err="1"/>
              <a:t>Oblig</a:t>
            </a:r>
            <a:r>
              <a:rPr lang="en" sz="1050" b="1" dirty="0"/>
              <a:t>: get started</a:t>
            </a:r>
            <a:endParaRPr sz="1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E8FC1-0E93-3868-5B57-375FBA79BCC7}"/>
              </a:ext>
            </a:extLst>
          </p:cNvPr>
          <p:cNvSpPr txBox="1"/>
          <p:nvPr/>
        </p:nvSpPr>
        <p:spPr>
          <a:xfrm>
            <a:off x="25069" y="1679572"/>
            <a:ext cx="1371600" cy="494494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dirty="0"/>
              <a:t>Theory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9856AC-4DA5-16A2-90A4-B8CCE66930D6}"/>
              </a:ext>
            </a:extLst>
          </p:cNvPr>
          <p:cNvSpPr txBox="1"/>
          <p:nvPr/>
        </p:nvSpPr>
        <p:spPr>
          <a:xfrm>
            <a:off x="34223" y="4762194"/>
            <a:ext cx="1371600" cy="494494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dirty="0"/>
              <a:t>Practice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03;gb4ad941612_0_11"/>
          <p:cNvSpPr txBox="1">
            <a:spLocks noGrp="1"/>
          </p:cNvSpPr>
          <p:nvPr>
            <p:ph type="title"/>
          </p:nvPr>
        </p:nvSpPr>
        <p:spPr>
          <a:xfrm>
            <a:off x="312737" y="126999"/>
            <a:ext cx="8797802" cy="561902"/>
          </a:xfrm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Teaching structure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B1DE4D-2141-494E-9150-CD43C5BB36AB}"/>
              </a:ext>
            </a:extLst>
          </p:cNvPr>
          <p:cNvSpPr txBox="1"/>
          <p:nvPr/>
        </p:nvSpPr>
        <p:spPr>
          <a:xfrm>
            <a:off x="397531" y="790814"/>
            <a:ext cx="1371600" cy="494494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dirty="0"/>
              <a:t>Theory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902ED9-4605-D24C-B29D-B1E281BE1A91}"/>
              </a:ext>
            </a:extLst>
          </p:cNvPr>
          <p:cNvSpPr txBox="1"/>
          <p:nvPr/>
        </p:nvSpPr>
        <p:spPr>
          <a:xfrm>
            <a:off x="7361337" y="764352"/>
            <a:ext cx="1371600" cy="494494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dirty="0"/>
              <a:t>Practice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964565-4275-8742-99C2-1F530823FA44}"/>
              </a:ext>
            </a:extLst>
          </p:cNvPr>
          <p:cNvGrpSpPr/>
          <p:nvPr/>
        </p:nvGrpSpPr>
        <p:grpSpPr>
          <a:xfrm>
            <a:off x="397531" y="1356123"/>
            <a:ext cx="4110290" cy="917315"/>
            <a:chOff x="400176" y="1432327"/>
            <a:chExt cx="4443133" cy="500672"/>
          </a:xfrm>
        </p:grpSpPr>
        <p:sp>
          <p:nvSpPr>
            <p:cNvPr id="16" name="Google Shape;104;gb4ad941612_0_11">
              <a:extLst>
                <a:ext uri="{FF2B5EF4-FFF2-40B4-BE49-F238E27FC236}">
                  <a16:creationId xmlns:a16="http://schemas.microsoft.com/office/drawing/2014/main" id="{DD982FB5-8EF2-FB49-8A2D-C59650806176}"/>
                </a:ext>
              </a:extLst>
            </p:cNvPr>
            <p:cNvSpPr txBox="1">
              <a:spLocks/>
            </p:cNvSpPr>
            <p:nvPr/>
          </p:nvSpPr>
          <p:spPr>
            <a:xfrm>
              <a:off x="400176" y="1432328"/>
              <a:ext cx="4443133" cy="500671"/>
            </a:xfrm>
            <a:prstGeom prst="rect">
              <a:avLst/>
            </a:prstGeom>
            <a:noFill/>
            <a:ln w="12700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699" tIns="45699" rIns="45699" bIns="45699">
              <a:noAutofit/>
            </a:bodyPr>
            <a:lstStyle>
              <a:lvl1pPr marL="419877" marR="0" indent="-328437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6600"/>
                </a:buClr>
                <a:buSzPts val="2800"/>
                <a:buFont typeface="Wingdings" pitchFamily="2" charset="2"/>
                <a:buChar char="§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1pPr>
              <a:lvl2pPr marL="879230" marR="0" indent="-30773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2pPr>
              <a:lvl3pPr marL="1428749" marR="0" indent="-400049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400"/>
                <a:buFont typeface="Wingdings" pitchFamily="2" charset="2"/>
                <a:buChar char="§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3pPr>
              <a:lvl4pPr marL="2123727" marR="0" indent="-637827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200"/>
                <a:buFont typeface="Wingdings" pitchFamily="2" charset="2"/>
                <a:buChar char="§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4pPr>
              <a:lvl5pPr marL="2533650" marR="0" indent="-53340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000"/>
                <a:buFont typeface="Wingdings" pitchFamily="2" charset="2"/>
                <a:buChar char="§"/>
                <a:tabLst/>
                <a:defRPr sz="1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5pPr>
              <a:lvl6pPr marL="28702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6pPr>
              <a:lvl7pPr marL="33274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7pPr>
              <a:lvl8pPr marL="37846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8pPr>
              <a:lvl9pPr marL="42418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9pPr>
            </a:lstStyle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 err="1"/>
                <a:t>Attend</a:t>
              </a:r>
              <a:r>
                <a:rPr lang="nb-NO" sz="2000" dirty="0"/>
                <a:t> «</a:t>
              </a:r>
              <a:r>
                <a:rPr lang="nb-NO" sz="2000" dirty="0" err="1"/>
                <a:t>lecture</a:t>
              </a:r>
              <a:r>
                <a:rPr lang="nb-NO" sz="2000" dirty="0"/>
                <a:t>» </a:t>
              </a:r>
              <a:r>
                <a:rPr lang="nb-NO" sz="2000" dirty="0" err="1"/>
                <a:t>session</a:t>
              </a:r>
              <a:endParaRPr lang="nb-NO" sz="2000" dirty="0"/>
            </a:p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Ask </a:t>
              </a:r>
              <a:r>
                <a:rPr lang="nb-NO" sz="2000" dirty="0" err="1"/>
                <a:t>theory</a:t>
              </a:r>
              <a:r>
                <a:rPr lang="nb-NO" sz="2000" dirty="0"/>
                <a:t> questions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EC4F8CC-A078-614C-9E26-530A96CC92FA}"/>
                </a:ext>
              </a:extLst>
            </p:cNvPr>
            <p:cNvSpPr/>
            <p:nvPr/>
          </p:nvSpPr>
          <p:spPr>
            <a:xfrm>
              <a:off x="400176" y="1432327"/>
              <a:ext cx="4443133" cy="491781"/>
            </a:xfrm>
            <a:prstGeom prst="rect">
              <a:avLst/>
            </a:prstGeom>
            <a:noFill/>
            <a:ln w="508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36000" bIns="0" numCol="1" spcCol="38100" rtlCol="0" anchor="t" anchorCtr="0">
              <a:no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NO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Eurostile"/>
                </a:rPr>
                <a:t>Voluntary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4E427C-69F2-A440-A1D7-993FC773FFBC}"/>
              </a:ext>
            </a:extLst>
          </p:cNvPr>
          <p:cNvGrpSpPr/>
          <p:nvPr/>
        </p:nvGrpSpPr>
        <p:grpSpPr>
          <a:xfrm>
            <a:off x="489097" y="4537023"/>
            <a:ext cx="8144539" cy="1624266"/>
            <a:chOff x="411062" y="2305236"/>
            <a:chExt cx="4443133" cy="730357"/>
          </a:xfrm>
        </p:grpSpPr>
        <p:sp>
          <p:nvSpPr>
            <p:cNvPr id="20" name="Google Shape;104;gb4ad941612_0_11">
              <a:extLst>
                <a:ext uri="{FF2B5EF4-FFF2-40B4-BE49-F238E27FC236}">
                  <a16:creationId xmlns:a16="http://schemas.microsoft.com/office/drawing/2014/main" id="{00FEF9EC-8097-0745-BADA-E94986176B92}"/>
                </a:ext>
              </a:extLst>
            </p:cNvPr>
            <p:cNvSpPr txBox="1">
              <a:spLocks/>
            </p:cNvSpPr>
            <p:nvPr/>
          </p:nvSpPr>
          <p:spPr>
            <a:xfrm>
              <a:off x="411062" y="2305236"/>
              <a:ext cx="3992471" cy="717917"/>
            </a:xfrm>
            <a:prstGeom prst="rect">
              <a:avLst/>
            </a:prstGeom>
            <a:noFill/>
            <a:ln w="12700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699" tIns="45699" rIns="45699" bIns="45699">
              <a:noAutofit/>
            </a:bodyPr>
            <a:lstStyle>
              <a:lvl1pPr marL="419877" marR="0" indent="-328437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6600"/>
                </a:buClr>
                <a:buSzPts val="2800"/>
                <a:buFont typeface="Wingdings" pitchFamily="2" charset="2"/>
                <a:buChar char="§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1pPr>
              <a:lvl2pPr marL="879230" marR="0" indent="-30773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2pPr>
              <a:lvl3pPr marL="1428749" marR="0" indent="-400049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400"/>
                <a:buFont typeface="Wingdings" pitchFamily="2" charset="2"/>
                <a:buChar char="§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3pPr>
              <a:lvl4pPr marL="2123727" marR="0" indent="-637827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200"/>
                <a:buFont typeface="Wingdings" pitchFamily="2" charset="2"/>
                <a:buChar char="§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4pPr>
              <a:lvl5pPr marL="2533650" marR="0" indent="-53340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000"/>
                <a:buFont typeface="Wingdings" pitchFamily="2" charset="2"/>
                <a:buChar char="§"/>
                <a:tabLst/>
                <a:defRPr sz="1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5pPr>
              <a:lvl6pPr marL="28702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6pPr>
              <a:lvl7pPr marL="33274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7pPr>
              <a:lvl8pPr marL="37846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8pPr>
              <a:lvl9pPr marL="42418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9pPr>
            </a:lstStyle>
            <a:p>
              <a:pPr marL="0" indent="0" defTabSz="676655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4-hour </a:t>
              </a:r>
              <a:r>
                <a:rPr lang="nb-NO" sz="2000" dirty="0" err="1"/>
                <a:t>exam</a:t>
              </a:r>
              <a:r>
                <a:rPr lang="nb-NO" sz="2000" dirty="0"/>
                <a:t>, </a:t>
              </a:r>
              <a:r>
                <a:rPr lang="nb-NO" sz="2000" dirty="0" err="1"/>
                <a:t>both</a:t>
              </a:r>
              <a:r>
                <a:rPr lang="nb-NO" sz="2000" dirty="0"/>
                <a:t> </a:t>
              </a:r>
              <a:r>
                <a:rPr lang="nb-NO" sz="2000" dirty="0" err="1"/>
                <a:t>theory</a:t>
              </a:r>
              <a:r>
                <a:rPr lang="nb-NO" sz="2000" dirty="0"/>
                <a:t> (</a:t>
              </a:r>
              <a:r>
                <a:rPr lang="nb-NO" sz="2000" dirty="0" err="1"/>
                <a:t>mostly</a:t>
              </a:r>
              <a:r>
                <a:rPr lang="nb-NO" sz="2000" dirty="0"/>
                <a:t> </a:t>
              </a:r>
              <a:r>
                <a:rPr lang="nb-NO" sz="2000" dirty="0" err="1"/>
                <a:t>no-free</a:t>
              </a:r>
              <a:r>
                <a:rPr lang="nb-NO" sz="2000" dirty="0"/>
                <a:t> </a:t>
              </a:r>
              <a:r>
                <a:rPr lang="nb-NO" sz="2000" dirty="0" err="1"/>
                <a:t>text</a:t>
              </a:r>
              <a:r>
                <a:rPr lang="nb-NO" sz="2000" dirty="0"/>
                <a:t> questions) and </a:t>
              </a:r>
              <a:r>
                <a:rPr lang="nb-NO" sz="2000" dirty="0" err="1"/>
                <a:t>programming</a:t>
              </a:r>
              <a:r>
                <a:rPr lang="nb-NO" sz="2000" dirty="0"/>
                <a:t> (</a:t>
              </a:r>
              <a:r>
                <a:rPr lang="nb-NO" sz="2000" dirty="0" err="1"/>
                <a:t>mostly</a:t>
              </a:r>
              <a:r>
                <a:rPr lang="nb-NO" sz="2000" dirty="0"/>
                <a:t> </a:t>
              </a:r>
              <a:r>
                <a:rPr lang="nb-NO" sz="2000" dirty="0" err="1"/>
                <a:t>comprehension</a:t>
              </a:r>
              <a:r>
                <a:rPr lang="nb-NO" sz="2000" dirty="0"/>
                <a:t>) questions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5D386AF-A9A4-A14D-B703-4C6C605CC56D}"/>
                </a:ext>
              </a:extLst>
            </p:cNvPr>
            <p:cNvSpPr/>
            <p:nvPr/>
          </p:nvSpPr>
          <p:spPr>
            <a:xfrm>
              <a:off x="411062" y="2305236"/>
              <a:ext cx="4443133" cy="730357"/>
            </a:xfrm>
            <a:prstGeom prst="rect">
              <a:avLst/>
            </a:prstGeom>
            <a:noFill/>
            <a:ln w="50800" cap="flat">
              <a:solidFill>
                <a:srgbClr val="FF0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36000" bIns="0" numCol="1" spcCol="38100" rtlCol="0" anchor="t" anchorCtr="0">
              <a:no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NO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Eurostile"/>
                </a:rPr>
                <a:t>Examination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3ED2AF-9D6C-CE41-91D0-516A0E298058}"/>
              </a:ext>
            </a:extLst>
          </p:cNvPr>
          <p:cNvGrpSpPr/>
          <p:nvPr/>
        </p:nvGrpSpPr>
        <p:grpSpPr>
          <a:xfrm>
            <a:off x="4711638" y="1384745"/>
            <a:ext cx="4110290" cy="1624269"/>
            <a:chOff x="400176" y="1432327"/>
            <a:chExt cx="4443133" cy="641361"/>
          </a:xfrm>
        </p:grpSpPr>
        <p:sp>
          <p:nvSpPr>
            <p:cNvPr id="28" name="Google Shape;104;gb4ad941612_0_11">
              <a:extLst>
                <a:ext uri="{FF2B5EF4-FFF2-40B4-BE49-F238E27FC236}">
                  <a16:creationId xmlns:a16="http://schemas.microsoft.com/office/drawing/2014/main" id="{290ADD82-242C-4E4C-9968-54EEAE85F0D6}"/>
                </a:ext>
              </a:extLst>
            </p:cNvPr>
            <p:cNvSpPr txBox="1">
              <a:spLocks/>
            </p:cNvSpPr>
            <p:nvPr/>
          </p:nvSpPr>
          <p:spPr>
            <a:xfrm>
              <a:off x="400176" y="1432328"/>
              <a:ext cx="4443133" cy="641360"/>
            </a:xfrm>
            <a:prstGeom prst="rect">
              <a:avLst/>
            </a:prstGeom>
            <a:noFill/>
            <a:ln w="12700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699" tIns="45699" rIns="45699" bIns="45699">
              <a:noAutofit/>
            </a:bodyPr>
            <a:lstStyle>
              <a:lvl1pPr marL="419877" marR="0" indent="-328437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6600"/>
                </a:buClr>
                <a:buSzPts val="2800"/>
                <a:buFont typeface="Wingdings" pitchFamily="2" charset="2"/>
                <a:buChar char="§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1pPr>
              <a:lvl2pPr marL="879230" marR="0" indent="-30773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2pPr>
              <a:lvl3pPr marL="1428749" marR="0" indent="-400049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400"/>
                <a:buFont typeface="Wingdings" pitchFamily="2" charset="2"/>
                <a:buChar char="§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3pPr>
              <a:lvl4pPr marL="2123727" marR="0" indent="-637827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200"/>
                <a:buFont typeface="Wingdings" pitchFamily="2" charset="2"/>
                <a:buChar char="§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4pPr>
              <a:lvl5pPr marL="2533650" marR="0" indent="-53340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000"/>
                <a:buFont typeface="Wingdings" pitchFamily="2" charset="2"/>
                <a:buChar char="§"/>
                <a:tabLst/>
                <a:defRPr sz="1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5pPr>
              <a:lvl6pPr marL="28702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6pPr>
              <a:lvl7pPr marL="33274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7pPr>
              <a:lvl8pPr marL="37846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8pPr>
              <a:lvl9pPr marL="42418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9pPr>
            </a:lstStyle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 err="1"/>
                <a:t>Attend</a:t>
              </a:r>
              <a:r>
                <a:rPr lang="nb-NO" sz="2000" dirty="0"/>
                <a:t> «</a:t>
              </a:r>
              <a:r>
                <a:rPr lang="nb-NO" sz="2000" dirty="0" err="1"/>
                <a:t>group</a:t>
              </a:r>
              <a:r>
                <a:rPr lang="nb-NO" sz="2000" dirty="0"/>
                <a:t>» </a:t>
              </a:r>
              <a:r>
                <a:rPr lang="nb-NO" sz="2000" dirty="0" err="1"/>
                <a:t>session</a:t>
              </a:r>
              <a:endParaRPr lang="nb-NO" sz="2000" dirty="0"/>
            </a:p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 err="1"/>
                <a:t>Solve</a:t>
              </a:r>
              <a:r>
                <a:rPr lang="nb-NO" sz="2000" dirty="0"/>
                <a:t> </a:t>
              </a:r>
              <a:r>
                <a:rPr lang="nb-NO" sz="2000" dirty="0" err="1"/>
                <a:t>programming</a:t>
              </a:r>
              <a:r>
                <a:rPr lang="nb-NO" sz="2000" dirty="0"/>
                <a:t> </a:t>
              </a:r>
              <a:r>
                <a:rPr lang="nb-NO" sz="2000" dirty="0" err="1"/>
                <a:t>tasks</a:t>
              </a:r>
              <a:endParaRPr lang="nb-NO" sz="2000" dirty="0"/>
            </a:p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Ask </a:t>
              </a:r>
              <a:r>
                <a:rPr lang="nb-NO" sz="2000" dirty="0" err="1"/>
                <a:t>theory</a:t>
              </a:r>
              <a:r>
                <a:rPr lang="nb-NO" sz="2000" dirty="0"/>
                <a:t> &amp; </a:t>
              </a:r>
              <a:r>
                <a:rPr lang="nb-NO" sz="2000" dirty="0" err="1"/>
                <a:t>programming</a:t>
              </a:r>
              <a:r>
                <a:rPr lang="nb-NO" sz="2000" dirty="0"/>
                <a:t> questions</a:t>
              </a:r>
            </a:p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Ask for </a:t>
              </a:r>
              <a:r>
                <a:rPr lang="nb-NO" sz="2000" dirty="0" err="1"/>
                <a:t>help</a:t>
              </a:r>
              <a:endParaRPr lang="nb-NO" sz="2000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AEF6A48-C735-2D41-80C3-923F06F08EE2}"/>
                </a:ext>
              </a:extLst>
            </p:cNvPr>
            <p:cNvSpPr/>
            <p:nvPr/>
          </p:nvSpPr>
          <p:spPr>
            <a:xfrm>
              <a:off x="400176" y="1432327"/>
              <a:ext cx="4443133" cy="641361"/>
            </a:xfrm>
            <a:prstGeom prst="rect">
              <a:avLst/>
            </a:prstGeom>
            <a:noFill/>
            <a:ln w="508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36000" bIns="0" numCol="1" spcCol="38100" rtlCol="0" anchor="t" anchorCtr="0">
              <a:no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NO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Eurostile"/>
                </a:rPr>
                <a:t>Voluntary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799EECB-23B1-4E43-BDED-E39FA5C6B45A}"/>
              </a:ext>
            </a:extLst>
          </p:cNvPr>
          <p:cNvGrpSpPr/>
          <p:nvPr/>
        </p:nvGrpSpPr>
        <p:grpSpPr>
          <a:xfrm>
            <a:off x="4711638" y="3135125"/>
            <a:ext cx="4234111" cy="1060842"/>
            <a:chOff x="411062" y="2305236"/>
            <a:chExt cx="4576981" cy="1060842"/>
          </a:xfrm>
        </p:grpSpPr>
        <p:sp>
          <p:nvSpPr>
            <p:cNvPr id="31" name="Google Shape;104;gb4ad941612_0_11">
              <a:extLst>
                <a:ext uri="{FF2B5EF4-FFF2-40B4-BE49-F238E27FC236}">
                  <a16:creationId xmlns:a16="http://schemas.microsoft.com/office/drawing/2014/main" id="{B9D3B9FA-754D-134A-8BE7-2C8FC23E74F2}"/>
                </a:ext>
              </a:extLst>
            </p:cNvPr>
            <p:cNvSpPr txBox="1">
              <a:spLocks/>
            </p:cNvSpPr>
            <p:nvPr/>
          </p:nvSpPr>
          <p:spPr>
            <a:xfrm>
              <a:off x="571972" y="2305236"/>
              <a:ext cx="4416071" cy="1060842"/>
            </a:xfrm>
            <a:prstGeom prst="rect">
              <a:avLst/>
            </a:prstGeom>
            <a:noFill/>
            <a:ln w="12700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699" tIns="45699" rIns="45699" bIns="45699">
              <a:noAutofit/>
            </a:bodyPr>
            <a:lstStyle>
              <a:lvl1pPr marL="419877" marR="0" indent="-328437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6600"/>
                </a:buClr>
                <a:buSzPts val="2800"/>
                <a:buFont typeface="Wingdings" pitchFamily="2" charset="2"/>
                <a:buChar char="§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1pPr>
              <a:lvl2pPr marL="879230" marR="0" indent="-30773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2pPr>
              <a:lvl3pPr marL="1428749" marR="0" indent="-400049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400"/>
                <a:buFont typeface="Wingdings" pitchFamily="2" charset="2"/>
                <a:buChar char="§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3pPr>
              <a:lvl4pPr marL="2123727" marR="0" indent="-637827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200"/>
                <a:buFont typeface="Wingdings" pitchFamily="2" charset="2"/>
                <a:buChar char="§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4pPr>
              <a:lvl5pPr marL="2533650" marR="0" indent="-53340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000"/>
                <a:buFont typeface="Wingdings" pitchFamily="2" charset="2"/>
                <a:buChar char="§"/>
                <a:tabLst/>
                <a:defRPr sz="1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5pPr>
              <a:lvl6pPr marL="28702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6pPr>
              <a:lvl7pPr marL="33274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7pPr>
              <a:lvl8pPr marL="37846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8pPr>
              <a:lvl9pPr marL="42418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9pPr>
            </a:lstStyle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2x semester </a:t>
              </a:r>
              <a:r>
                <a:rPr lang="nb-NO" sz="2000" dirty="0" err="1"/>
                <a:t>mandatory</a:t>
              </a:r>
              <a:r>
                <a:rPr lang="nb-NO" sz="2000" dirty="0"/>
                <a:t> </a:t>
              </a:r>
              <a:r>
                <a:rPr lang="nb-NO" sz="2000" dirty="0" err="1"/>
                <a:t>programming</a:t>
              </a:r>
              <a:r>
                <a:rPr lang="nb-NO" sz="2000" dirty="0"/>
                <a:t> </a:t>
              </a:r>
              <a:r>
                <a:rPr lang="nb-NO" sz="2000" dirty="0" err="1"/>
                <a:t>exercise</a:t>
              </a:r>
              <a:endParaRPr lang="nb-NO" sz="2000" dirty="0"/>
            </a:p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deliver </a:t>
              </a:r>
              <a:r>
                <a:rPr lang="nb-NO" sz="2000" dirty="0" err="1"/>
                <a:t>individually</a:t>
              </a:r>
              <a:endParaRPr lang="nb-NO" sz="200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4C94E3B-A2D7-9D46-B595-D6AEA43B7E55}"/>
                </a:ext>
              </a:extLst>
            </p:cNvPr>
            <p:cNvSpPr/>
            <p:nvPr/>
          </p:nvSpPr>
          <p:spPr>
            <a:xfrm>
              <a:off x="411062" y="2305236"/>
              <a:ext cx="4443133" cy="1060842"/>
            </a:xfrm>
            <a:prstGeom prst="rect">
              <a:avLst/>
            </a:prstGeom>
            <a:noFill/>
            <a:ln w="50800" cap="flat">
              <a:solidFill>
                <a:srgbClr val="FFC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36000" bIns="0" numCol="1" spcCol="38100" rtlCol="0" anchor="t" anchorCtr="0">
              <a:no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NO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Eurostile"/>
                </a:rPr>
                <a:t>Mandatory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672379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33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Pensum</a:t>
            </a:r>
          </a:p>
        </p:txBody>
      </p:sp>
      <p:sp>
        <p:nvSpPr>
          <p:cNvPr id="182" name="Google Shape;134;p5"/>
          <p:cNvSpPr txBox="1">
            <a:spLocks noGrp="1"/>
          </p:cNvSpPr>
          <p:nvPr>
            <p:ph type="body" idx="1"/>
          </p:nvPr>
        </p:nvSpPr>
        <p:spPr>
          <a:xfrm>
            <a:off x="1" y="748361"/>
            <a:ext cx="7189076" cy="578600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defTabSz="786384">
              <a:spcBef>
                <a:spcPts val="500"/>
              </a:spcBef>
              <a:buSzPts val="2400"/>
              <a:defRPr sz="2408"/>
            </a:pPr>
            <a:r>
              <a:rPr dirty="0"/>
              <a:t>Topics taught in the </a:t>
            </a:r>
            <a:r>
              <a:rPr lang="nb-NO" dirty="0"/>
              <a:t>videos, slides and live sessions</a:t>
            </a:r>
            <a:br>
              <a:rPr dirty="0"/>
            </a:br>
            <a:r>
              <a:rPr dirty="0"/>
              <a:t>together with the given slides and exercises constitute the “pensum”</a:t>
            </a:r>
            <a:endParaRPr lang="nb-NO" dirty="0"/>
          </a:p>
          <a:p>
            <a:pPr marL="342900" indent="-342900" defTabSz="786384">
              <a:spcBef>
                <a:spcPts val="500"/>
              </a:spcBef>
              <a:buSzPts val="2400"/>
              <a:defRPr sz="2408"/>
            </a:pPr>
            <a:endParaRPr dirty="0"/>
          </a:p>
          <a:p>
            <a:pPr marL="342900" indent="-342900" defTabSz="786384">
              <a:spcBef>
                <a:spcPts val="500"/>
              </a:spcBef>
              <a:buSzPts val="2400"/>
              <a:defRPr sz="2408"/>
            </a:pPr>
            <a:r>
              <a:rPr u="sng" dirty="0"/>
              <a:t>Supporting</a:t>
            </a:r>
            <a:r>
              <a:rPr dirty="0"/>
              <a:t> books</a:t>
            </a:r>
          </a:p>
          <a:p>
            <a:pPr marL="686943" lvl="1" indent="-342900" defTabSz="786384">
              <a:spcBef>
                <a:spcPts val="200"/>
              </a:spcBef>
              <a:buSzPts val="2200"/>
              <a:defRPr sz="2236"/>
            </a:pPr>
            <a:r>
              <a:rPr dirty="0"/>
              <a:t>Modern Operating Systems: </a:t>
            </a:r>
            <a:br>
              <a:rPr dirty="0"/>
            </a:br>
            <a:r>
              <a:rPr dirty="0"/>
              <a:t>Andrew S. Tanenbaum</a:t>
            </a:r>
            <a:endParaRPr sz="1548" dirty="0"/>
          </a:p>
          <a:p>
            <a:pPr marL="686943" lvl="1" indent="-342900" defTabSz="786384">
              <a:spcBef>
                <a:spcPts val="200"/>
              </a:spcBef>
              <a:buSzPts val="2200"/>
              <a:defRPr sz="2236"/>
            </a:pPr>
            <a:r>
              <a:rPr dirty="0"/>
              <a:t>Computer Networks:</a:t>
            </a:r>
            <a:br>
              <a:rPr dirty="0"/>
            </a:br>
            <a:r>
              <a:rPr dirty="0"/>
              <a:t>Andrew S. Tanenbaum</a:t>
            </a:r>
            <a:endParaRPr sz="1548" dirty="0"/>
          </a:p>
          <a:p>
            <a:pPr marL="686943" lvl="1" indent="-342900" defTabSz="786384">
              <a:spcBef>
                <a:spcPts val="200"/>
              </a:spcBef>
              <a:buSzPts val="2200"/>
              <a:defRPr sz="2236"/>
            </a:pPr>
            <a:r>
              <a:rPr dirty="0"/>
              <a:t>C Notes for Professionals book:</a:t>
            </a:r>
            <a:br>
              <a:rPr dirty="0"/>
            </a:br>
            <a:r>
              <a:rPr dirty="0"/>
              <a:t>editor: </a:t>
            </a:r>
            <a:r>
              <a:rPr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hlinkClick r:id="rId2"/>
              </a:rPr>
              <a:t>web@petercv.com</a:t>
            </a:r>
            <a:endParaRPr sz="1548" dirty="0"/>
          </a:p>
          <a:p>
            <a:pPr marL="686943" lvl="1" indent="-342900" defTabSz="786384">
              <a:spcBef>
                <a:spcPts val="200"/>
              </a:spcBef>
              <a:buSzPts val="2200"/>
              <a:defRPr sz="2236"/>
            </a:pPr>
            <a:r>
              <a:rPr dirty="0"/>
              <a:t>Other useful C books:</a:t>
            </a:r>
            <a:endParaRPr sz="2064" dirty="0"/>
          </a:p>
          <a:p>
            <a:pPr marL="1030986" lvl="2" indent="-342900" defTabSz="786384">
              <a:spcBef>
                <a:spcPts val="200"/>
              </a:spcBef>
              <a:buSzPts val="2000"/>
              <a:defRPr sz="2064"/>
            </a:pPr>
            <a:r>
              <a:rPr dirty="0"/>
              <a:t>The C programming Language: </a:t>
            </a:r>
            <a:br>
              <a:rPr dirty="0"/>
            </a:br>
            <a:r>
              <a:rPr dirty="0"/>
              <a:t>Brian Kernighan and Dennis Ritchie </a:t>
            </a:r>
          </a:p>
          <a:p>
            <a:pPr marL="1030986" lvl="2" indent="-342900" defTabSz="786384">
              <a:spcBef>
                <a:spcPts val="200"/>
              </a:spcBef>
              <a:buSzPts val="2000"/>
              <a:defRPr sz="2064"/>
            </a:pPr>
            <a:r>
              <a:rPr dirty="0"/>
              <a:t>C: A Reference Manual: </a:t>
            </a:r>
            <a:br>
              <a:rPr dirty="0"/>
            </a:br>
            <a:r>
              <a:rPr dirty="0"/>
              <a:t>Samuel P. Harbison and Guy L. Steele  </a:t>
            </a:r>
          </a:p>
        </p:txBody>
      </p:sp>
      <p:pic>
        <p:nvPicPr>
          <p:cNvPr id="183" name="Google Shape;135;p5" descr="Google Shape;135;p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408" y="2566046"/>
            <a:ext cx="644782" cy="831977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705"/>
              </a:srgbClr>
            </a:outerShdw>
          </a:effectLst>
        </p:spPr>
      </p:pic>
      <p:pic>
        <p:nvPicPr>
          <p:cNvPr id="184" name="Google Shape;136;p5" descr="Google Shape;136;p5"/>
          <p:cNvPicPr>
            <a:picLocks noChangeAspect="1"/>
          </p:cNvPicPr>
          <p:nvPr/>
        </p:nvPicPr>
        <p:blipFill>
          <a:blip r:embed="rId4"/>
          <a:srcRect l="23426" t="973" r="19230" b="8766"/>
          <a:stretch>
            <a:fillRect/>
          </a:stretch>
        </p:blipFill>
        <p:spPr>
          <a:xfrm>
            <a:off x="7698395" y="273573"/>
            <a:ext cx="1064605" cy="1388973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185" name="Google Shape;137;p5" descr="Google Shape;137;p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0780" y="3925149"/>
            <a:ext cx="648001" cy="85317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705"/>
              </a:srgbClr>
            </a:outerShdw>
          </a:effectLst>
        </p:spPr>
      </p:pic>
      <p:pic>
        <p:nvPicPr>
          <p:cNvPr id="186" name="Google Shape;138;p5" descr="Google Shape;138;p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8281" y="5349087"/>
            <a:ext cx="648001" cy="914607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000000">
                <a:alpha val="64705"/>
              </a:srgbClr>
            </a:outerShdw>
          </a:effec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1C1A3C-24E6-4E22-17C6-F511E7B39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56D084-95CA-0BCD-EA93-EF8D03BD3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866775"/>
            <a:ext cx="4699591" cy="564832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Course </a:t>
            </a:r>
            <a:r>
              <a:rPr lang="nb-NO" dirty="0" err="1"/>
              <a:t>homepage</a:t>
            </a:r>
            <a:r>
              <a:rPr lang="nb-NO" dirty="0"/>
              <a:t> in </a:t>
            </a:r>
            <a:r>
              <a:rPr lang="nb-NO" dirty="0" err="1"/>
              <a:t>Vortex</a:t>
            </a:r>
            <a:endParaRPr lang="nb-NO" dirty="0"/>
          </a:p>
          <a:p>
            <a:pPr lvl="1"/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starting</a:t>
            </a:r>
            <a:r>
              <a:rPr lang="nb-NO" dirty="0"/>
              <a:t> </a:t>
            </a:r>
            <a:r>
              <a:rPr lang="nb-NO" dirty="0" err="1"/>
              <a:t>point</a:t>
            </a:r>
            <a:endParaRPr lang="nb-NO" dirty="0"/>
          </a:p>
          <a:p>
            <a:pPr lvl="1"/>
            <a:r>
              <a:rPr lang="nb-NO" dirty="0" err="1"/>
              <a:t>messages</a:t>
            </a:r>
            <a:r>
              <a:rPr lang="nb-NO" dirty="0"/>
              <a:t> &amp; </a:t>
            </a:r>
            <a:r>
              <a:rPr lang="nb-NO" dirty="0" err="1"/>
              <a:t>news</a:t>
            </a:r>
            <a:endParaRPr lang="nb-NO" dirty="0"/>
          </a:p>
          <a:p>
            <a:pPr lvl="1"/>
            <a:r>
              <a:rPr lang="nb-NO" dirty="0" err="1"/>
              <a:t>schedule</a:t>
            </a:r>
            <a:endParaRPr lang="nb-NO" dirty="0"/>
          </a:p>
          <a:p>
            <a:pPr lvl="1"/>
            <a:r>
              <a:rPr lang="nb-NO" dirty="0"/>
              <a:t>videos in </a:t>
            </a:r>
            <a:r>
              <a:rPr lang="nb-NO" dirty="0" err="1"/>
              <a:t>Panopto</a:t>
            </a:r>
            <a:endParaRPr lang="nb-NO" dirty="0"/>
          </a:p>
          <a:p>
            <a:pPr marL="571500" lvl="1" indent="0">
              <a:buNone/>
            </a:pPr>
            <a:endParaRPr lang="nb-NO" dirty="0"/>
          </a:p>
          <a:p>
            <a:r>
              <a:rPr lang="nb-NO" dirty="0" err="1"/>
              <a:t>Devilry</a:t>
            </a:r>
            <a:endParaRPr lang="nb-NO" dirty="0"/>
          </a:p>
          <a:p>
            <a:pPr lvl="1"/>
            <a:r>
              <a:rPr lang="nb-NO" dirty="0"/>
              <a:t>for </a:t>
            </a:r>
            <a:r>
              <a:rPr lang="nb-NO" dirty="0" err="1"/>
              <a:t>submitting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responses</a:t>
            </a:r>
            <a:r>
              <a:rPr lang="nb-NO" dirty="0"/>
              <a:t> to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Inspera</a:t>
            </a:r>
            <a:endParaRPr lang="nb-NO" dirty="0"/>
          </a:p>
          <a:p>
            <a:pPr lvl="1"/>
            <a:r>
              <a:rPr lang="nb-NO" dirty="0"/>
              <a:t>for final </a:t>
            </a:r>
            <a:r>
              <a:rPr lang="nb-NO" dirty="0" err="1"/>
              <a:t>exam</a:t>
            </a:r>
            <a:r>
              <a:rPr lang="nb-NO" dirty="0"/>
              <a:t> (</a:t>
            </a:r>
            <a:r>
              <a:rPr lang="nb-NO" dirty="0" err="1"/>
              <a:t>theory</a:t>
            </a:r>
            <a:r>
              <a:rPr lang="nb-NO" dirty="0"/>
              <a:t> + </a:t>
            </a:r>
            <a:r>
              <a:rPr lang="nb-NO" dirty="0" err="1"/>
              <a:t>programming</a:t>
            </a:r>
            <a:r>
              <a:rPr lang="nb-NO" dirty="0"/>
              <a:t>)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4A0136-0D17-4816-2228-32CE47B23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977" y="1494098"/>
            <a:ext cx="3940285" cy="334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51339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50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t>Exams and Mandatory Exercises</a:t>
            </a:r>
          </a:p>
        </p:txBody>
      </p:sp>
      <p:sp>
        <p:nvSpPr>
          <p:cNvPr id="194" name="Google Shape;151;p7"/>
          <p:cNvSpPr txBox="1">
            <a:spLocks noGrp="1"/>
          </p:cNvSpPr>
          <p:nvPr>
            <p:ph type="body" idx="1"/>
          </p:nvPr>
        </p:nvSpPr>
        <p:spPr>
          <a:xfrm>
            <a:off x="510364" y="962468"/>
            <a:ext cx="4901608" cy="56483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defTabSz="713231">
              <a:spcBef>
                <a:spcPts val="400"/>
              </a:spcBef>
              <a:buSzPts val="2100"/>
              <a:defRPr sz="2184"/>
            </a:pPr>
            <a:r>
              <a:rPr lang="nb-NO" dirty="0"/>
              <a:t>M</a:t>
            </a:r>
            <a:r>
              <a:rPr dirty="0" err="1"/>
              <a:t>andatory</a:t>
            </a:r>
            <a:r>
              <a:rPr dirty="0"/>
              <a:t> exercises</a:t>
            </a:r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lang="nb-NO" dirty="0" err="1"/>
              <a:t>two</a:t>
            </a:r>
            <a:r>
              <a:rPr dirty="0"/>
              <a:t> C programming exercise</a:t>
            </a:r>
            <a:r>
              <a:rPr lang="nb-NO" dirty="0"/>
              <a:t>s</a:t>
            </a:r>
            <a:endParaRPr sz="1471" dirty="0"/>
          </a:p>
          <a:p>
            <a:pPr marL="1056132" lvl="2" indent="-342900" defTabSz="713231">
              <a:spcBef>
                <a:spcPts val="200"/>
              </a:spcBef>
              <a:buSzPts val="1800"/>
              <a:defRPr sz="1871"/>
            </a:pPr>
            <a:r>
              <a:rPr lang="nb-NO" dirty="0" err="1"/>
              <a:t>getting</a:t>
            </a:r>
            <a:r>
              <a:rPr lang="nb-NO" dirty="0"/>
              <a:t> </a:t>
            </a:r>
            <a:r>
              <a:rPr lang="nb-NO" dirty="0" err="1"/>
              <a:t>started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C</a:t>
            </a:r>
          </a:p>
          <a:p>
            <a:pPr marL="1056132" lvl="2" indent="-342900" defTabSz="713231">
              <a:spcBef>
                <a:spcPts val="200"/>
              </a:spcBef>
              <a:buSzPts val="1800"/>
              <a:defRPr sz="1871"/>
            </a:pPr>
            <a:r>
              <a:rPr lang="nb-NO" dirty="0"/>
              <a:t>Learning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basic</a:t>
            </a:r>
            <a:r>
              <a:rPr lang="nb-NO" dirty="0"/>
              <a:t> </a:t>
            </a:r>
            <a:r>
              <a:rPr lang="nb-NO" dirty="0" err="1"/>
              <a:t>concepts</a:t>
            </a:r>
            <a:endParaRPr sz="1560" dirty="0"/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dirty="0">
                <a:solidFill>
                  <a:srgbClr val="FF2600"/>
                </a:solidFill>
              </a:rPr>
              <a:t>tentative</a:t>
            </a:r>
            <a:r>
              <a:rPr dirty="0"/>
              <a:t> dates</a:t>
            </a:r>
            <a:r>
              <a:rPr lang="nb-NO" dirty="0"/>
              <a:t>: </a:t>
            </a:r>
            <a:r>
              <a:rPr lang="nb-NO" dirty="0" err="1"/>
              <a:t>delivery</a:t>
            </a:r>
            <a:r>
              <a:rPr lang="nb-NO" dirty="0"/>
              <a:t> 09.02. + 09.03.</a:t>
            </a:r>
            <a:br>
              <a:rPr dirty="0"/>
            </a:br>
            <a:endParaRPr sz="1560" dirty="0"/>
          </a:p>
          <a:p>
            <a:pPr marL="356616" lvl="1" indent="0" defTabSz="713231">
              <a:spcBef>
                <a:spcPts val="200"/>
              </a:spcBef>
              <a:buSzPts val="2000"/>
              <a:buNone/>
              <a:defRPr sz="2027"/>
            </a:pPr>
            <a:endParaRPr dirty="0"/>
          </a:p>
          <a:p>
            <a:pPr marL="342900" indent="-342900" defTabSz="713231">
              <a:spcBef>
                <a:spcPts val="400"/>
              </a:spcBef>
              <a:buSzPts val="2100"/>
              <a:defRPr sz="2184"/>
            </a:pPr>
            <a:r>
              <a:rPr dirty="0"/>
              <a:t>Final exam</a:t>
            </a:r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dirty="0"/>
              <a:t>focus on the concepts</a:t>
            </a:r>
            <a:r>
              <a:rPr lang="nb-NO" dirty="0"/>
              <a:t> as </a:t>
            </a:r>
            <a:r>
              <a:rPr lang="nb-NO" dirty="0" err="1"/>
              <a:t>well</a:t>
            </a:r>
            <a:r>
              <a:rPr lang="nb-NO" dirty="0"/>
              <a:t> as </a:t>
            </a:r>
            <a:r>
              <a:rPr dirty="0"/>
              <a:t>programming</a:t>
            </a:r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dirty="0"/>
              <a:t>date </a:t>
            </a:r>
            <a:r>
              <a:rPr lang="nb-NO" dirty="0"/>
              <a:t>27</a:t>
            </a:r>
            <a:r>
              <a:rPr dirty="0"/>
              <a:t>.</a:t>
            </a:r>
            <a:r>
              <a:rPr lang="nb-NO" dirty="0"/>
              <a:t>05</a:t>
            </a:r>
            <a:r>
              <a:rPr dirty="0"/>
              <a:t>.</a:t>
            </a:r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dirty="0"/>
              <a:t>4 hours</a:t>
            </a:r>
            <a:r>
              <a:rPr lang="nb-NO" dirty="0"/>
              <a:t>, 15:00-19:00</a:t>
            </a:r>
            <a:br>
              <a:rPr dirty="0"/>
            </a:br>
            <a:endParaRPr dirty="0"/>
          </a:p>
        </p:txBody>
      </p:sp>
      <p:pic>
        <p:nvPicPr>
          <p:cNvPr id="195" name="Google Shape;152;p7" descr="Google Shape;152;p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661" y="2309197"/>
            <a:ext cx="2827031" cy="347159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58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t>Evaluation and grading	</a:t>
            </a:r>
          </a:p>
        </p:txBody>
      </p:sp>
      <p:sp>
        <p:nvSpPr>
          <p:cNvPr id="199" name="Google Shape;159;p8"/>
          <p:cNvSpPr txBox="1">
            <a:spLocks noGrp="1"/>
          </p:cNvSpPr>
          <p:nvPr>
            <p:ph type="body" idx="1"/>
          </p:nvPr>
        </p:nvSpPr>
        <p:spPr>
          <a:xfrm>
            <a:off x="394883" y="1178358"/>
            <a:ext cx="6760830" cy="34143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0" indent="-457200" defTabSz="822959">
              <a:spcBef>
                <a:spcPts val="0"/>
              </a:spcBef>
              <a:buSzPts val="2500"/>
              <a:defRPr sz="2520"/>
            </a:pPr>
            <a:r>
              <a:rPr dirty="0"/>
              <a:t>Passing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dirty="0"/>
              <a:t>mandatory </a:t>
            </a:r>
            <a:r>
              <a:rPr lang="nb-NO" dirty="0" err="1"/>
              <a:t>assignments</a:t>
            </a:r>
            <a:r>
              <a:rPr dirty="0"/>
              <a:t> is a prerequisite for </a:t>
            </a:r>
            <a:r>
              <a:rPr lang="nb-NO" dirty="0" err="1"/>
              <a:t>admission</a:t>
            </a:r>
            <a:r>
              <a:rPr lang="nb-NO" dirty="0"/>
              <a:t> to</a:t>
            </a:r>
            <a:r>
              <a:rPr dirty="0"/>
              <a:t> the </a:t>
            </a:r>
            <a:r>
              <a:rPr lang="nb-NO" b="1" u="sng" dirty="0"/>
              <a:t>final</a:t>
            </a:r>
            <a:r>
              <a:rPr lang="nb-NO" dirty="0"/>
              <a:t> </a:t>
            </a:r>
            <a:r>
              <a:rPr dirty="0"/>
              <a:t>exam</a:t>
            </a:r>
            <a:endParaRPr lang="nb-NO" dirty="0"/>
          </a:p>
          <a:p>
            <a:pPr marL="916553" lvl="1" indent="-457200" defTabSz="822959">
              <a:spcBef>
                <a:spcPts val="0"/>
              </a:spcBef>
              <a:buSzPts val="2500"/>
              <a:defRPr sz="2520"/>
            </a:pPr>
            <a:r>
              <a:rPr lang="nb-NO" sz="1900" dirty="0"/>
              <a:t>Passing </a:t>
            </a:r>
            <a:r>
              <a:rPr lang="nb-NO" sz="1900" dirty="0" err="1"/>
              <a:t>mandatory</a:t>
            </a:r>
            <a:r>
              <a:rPr lang="nb-NO" sz="1900" dirty="0"/>
              <a:t> </a:t>
            </a:r>
            <a:r>
              <a:rPr lang="nb-NO" sz="1900" dirty="0" err="1"/>
              <a:t>assignments</a:t>
            </a:r>
            <a:r>
              <a:rPr lang="nb-NO" sz="1900" dirty="0"/>
              <a:t> in </a:t>
            </a:r>
            <a:r>
              <a:rPr lang="nb-NO" sz="1900" dirty="0" err="1"/>
              <a:t>early</a:t>
            </a:r>
            <a:r>
              <a:rPr lang="nb-NO" sz="1900" dirty="0"/>
              <a:t> </a:t>
            </a:r>
            <a:r>
              <a:rPr lang="nb-NO" sz="1900" dirty="0" err="1"/>
              <a:t>years</a:t>
            </a:r>
            <a:r>
              <a:rPr lang="nb-NO" sz="1900" dirty="0"/>
              <a:t> </a:t>
            </a:r>
            <a:r>
              <a:rPr lang="nb-NO" sz="1900" dirty="0" err="1"/>
              <a:t>qualifies</a:t>
            </a:r>
            <a:r>
              <a:rPr lang="nb-NO" sz="1900" dirty="0"/>
              <a:t> for taking </a:t>
            </a:r>
            <a:r>
              <a:rPr lang="nb-NO" sz="1900" dirty="0" err="1"/>
              <a:t>the</a:t>
            </a:r>
            <a:r>
              <a:rPr lang="nb-NO" sz="1900" dirty="0"/>
              <a:t> </a:t>
            </a:r>
            <a:r>
              <a:rPr lang="nb-NO" sz="1900" dirty="0" err="1"/>
              <a:t>exam</a:t>
            </a:r>
            <a:r>
              <a:rPr lang="nb-NO" sz="1900" dirty="0"/>
              <a:t>.</a:t>
            </a:r>
            <a:endParaRPr lang="nb-NO" sz="1800" dirty="0"/>
          </a:p>
          <a:p>
            <a:pPr marL="457200" indent="-457200" defTabSz="822959">
              <a:spcBef>
                <a:spcPts val="300"/>
              </a:spcBef>
              <a:buSzPts val="2500"/>
              <a:defRPr sz="2520"/>
            </a:pPr>
            <a:endParaRPr lang="nb-NO" dirty="0"/>
          </a:p>
          <a:p>
            <a:pPr marL="457200" indent="-457200" defTabSz="822959">
              <a:spcBef>
                <a:spcPts val="300"/>
              </a:spcBef>
              <a:buSzPts val="2500"/>
              <a:defRPr sz="2520"/>
            </a:pPr>
            <a:r>
              <a:rPr dirty="0"/>
              <a:t>Grading:</a:t>
            </a:r>
          </a:p>
          <a:p>
            <a:pPr marL="754380" lvl="1" indent="-342900" defTabSz="822959">
              <a:buSzPts val="2300"/>
              <a:defRPr sz="2340">
                <a:solidFill>
                  <a:srgbClr val="FF0000"/>
                </a:solidFill>
              </a:defRPr>
            </a:pPr>
            <a:r>
              <a:rPr lang="nb-NO" b="1" dirty="0">
                <a:solidFill>
                  <a:srgbClr val="000000"/>
                </a:solidFill>
              </a:rPr>
              <a:t>No </a:t>
            </a:r>
            <a:r>
              <a:rPr b="1" dirty="0" err="1">
                <a:solidFill>
                  <a:srgbClr val="000000"/>
                </a:solidFill>
              </a:rPr>
              <a:t>homeexam</a:t>
            </a:r>
            <a:r>
              <a:rPr lang="nb-NO" b="1" dirty="0">
                <a:solidFill>
                  <a:srgbClr val="000000"/>
                </a:solidFill>
              </a:rPr>
              <a:t> in 2026!</a:t>
            </a:r>
            <a:endParaRPr b="1" dirty="0"/>
          </a:p>
          <a:p>
            <a:pPr marL="754380" lvl="1" indent="-342900" defTabSz="822959">
              <a:buSzPts val="2300"/>
              <a:defRPr sz="2340">
                <a:solidFill>
                  <a:srgbClr val="FF0000"/>
                </a:solidFill>
              </a:defRPr>
            </a:pPr>
            <a:r>
              <a:rPr lang="nb-NO" dirty="0" err="1">
                <a:solidFill>
                  <a:srgbClr val="000000"/>
                </a:solidFill>
              </a:rPr>
              <a:t>Fi</a:t>
            </a:r>
            <a:r>
              <a:rPr dirty="0" err="1">
                <a:solidFill>
                  <a:srgbClr val="000000"/>
                </a:solidFill>
              </a:rPr>
              <a:t>nal</a:t>
            </a:r>
            <a:r>
              <a:rPr dirty="0">
                <a:solidFill>
                  <a:srgbClr val="000000"/>
                </a:solidFill>
              </a:rPr>
              <a:t> exam</a:t>
            </a:r>
            <a:r>
              <a:rPr lang="nb-NO" dirty="0">
                <a:solidFill>
                  <a:srgbClr val="000000"/>
                </a:solidFill>
              </a:rPr>
              <a:t>: </a:t>
            </a:r>
            <a:r>
              <a:rPr lang="nb-NO" dirty="0" err="1">
                <a:solidFill>
                  <a:srgbClr val="000000"/>
                </a:solidFill>
              </a:rPr>
              <a:t>around</a:t>
            </a:r>
            <a:r>
              <a:rPr lang="nb-NO" dirty="0">
                <a:solidFill>
                  <a:srgbClr val="000000"/>
                </a:solidFill>
              </a:rPr>
              <a:t> </a:t>
            </a:r>
            <a:r>
              <a:rPr lang="nb-NO" dirty="0"/>
              <a:t>70</a:t>
            </a:r>
            <a:r>
              <a:rPr lang="en-NO" dirty="0"/>
              <a:t>% </a:t>
            </a: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rostile"/>
                <a:sym typeface="Eurostile"/>
              </a:rPr>
              <a:t>theory and </a:t>
            </a:r>
            <a:r>
              <a:rPr lang="nb-NO" dirty="0"/>
              <a:t>3</a:t>
            </a:r>
            <a:r>
              <a:rPr lang="en-NO" dirty="0"/>
              <a:t>0% </a:t>
            </a: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rostile"/>
                <a:sym typeface="Eurostile"/>
              </a:rPr>
              <a:t>programming</a:t>
            </a:r>
            <a:br>
              <a:rPr dirty="0">
                <a:solidFill>
                  <a:srgbClr val="000000"/>
                </a:solidFill>
              </a:rPr>
            </a:br>
            <a:endParaRPr sz="1800" dirty="0"/>
          </a:p>
          <a:p>
            <a:pPr marL="360044" indent="-360044" defTabSz="822959">
              <a:spcBef>
                <a:spcPts val="300"/>
              </a:spcBef>
              <a:buSzPts val="2500"/>
              <a:defRPr sz="2520"/>
            </a:pP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171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t>Questions?</a:t>
            </a:r>
          </a:p>
        </p:txBody>
      </p:sp>
      <p:pic>
        <p:nvPicPr>
          <p:cNvPr id="208" name="Google Shape;172;p9" descr="Google Shape;172;p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860" y="2584986"/>
            <a:ext cx="2370004" cy="23700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1_paalh">
  <a:themeElements>
    <a:clrScheme name="1_paalh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E4A8"/>
      </a:accent1>
      <a:accent2>
        <a:srgbClr val="FFCF01"/>
      </a:accent2>
      <a:accent3>
        <a:srgbClr val="8F8F8F"/>
      </a:accent3>
      <a:accent4>
        <a:srgbClr val="707070"/>
      </a:accent4>
      <a:accent5>
        <a:srgbClr val="AAEFD1"/>
      </a:accent5>
      <a:accent6>
        <a:srgbClr val="E7BB01"/>
      </a:accent6>
      <a:hlink>
        <a:srgbClr val="0000FF"/>
      </a:hlink>
      <a:folHlink>
        <a:srgbClr val="FF00FF"/>
      </a:folHlink>
    </a:clrScheme>
    <a:fontScheme name="1_paalh">
      <a:majorFont>
        <a:latin typeface="Eurostile"/>
        <a:ea typeface="Eurostile"/>
        <a:cs typeface="Eurostile"/>
      </a:majorFont>
      <a:minorFont>
        <a:latin typeface="Helvetica Neue"/>
        <a:ea typeface="Helvetica Neue"/>
        <a:cs typeface="Helvetica Neue"/>
      </a:minorFont>
    </a:fontScheme>
    <a:fmtScheme name="1_paal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Eurosti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Eurosti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paalh">
  <a:themeElements>
    <a:clrScheme name="1_paalh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E4A8"/>
      </a:accent1>
      <a:accent2>
        <a:srgbClr val="FFCF01"/>
      </a:accent2>
      <a:accent3>
        <a:srgbClr val="8F8F8F"/>
      </a:accent3>
      <a:accent4>
        <a:srgbClr val="707070"/>
      </a:accent4>
      <a:accent5>
        <a:srgbClr val="AAEFD1"/>
      </a:accent5>
      <a:accent6>
        <a:srgbClr val="E7BB01"/>
      </a:accent6>
      <a:hlink>
        <a:srgbClr val="0000FF"/>
      </a:hlink>
      <a:folHlink>
        <a:srgbClr val="FF00FF"/>
      </a:folHlink>
    </a:clrScheme>
    <a:fontScheme name="1_paalh">
      <a:majorFont>
        <a:latin typeface="Eurostile"/>
        <a:ea typeface="Eurostile"/>
        <a:cs typeface="Eurostile"/>
      </a:majorFont>
      <a:minorFont>
        <a:latin typeface="Helvetica Neue"/>
        <a:ea typeface="Helvetica Neue"/>
        <a:cs typeface="Helvetica Neue"/>
      </a:minorFont>
    </a:fontScheme>
    <a:fmtScheme name="1_paal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Eurosti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Eurosti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3816</TotalTime>
  <Words>1019</Words>
  <Application>Microsoft Macintosh PowerPoint</Application>
  <PresentationFormat>On-screen Show (4:3)</PresentationFormat>
  <Paragraphs>159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.AppleSystemUIFont</vt:lpstr>
      <vt:lpstr>Eurostile</vt:lpstr>
      <vt:lpstr>Helvetica Neue</vt:lpstr>
      <vt:lpstr>Wingdings</vt:lpstr>
      <vt:lpstr>1_paalh</vt:lpstr>
      <vt:lpstr>An overview of IN2140</vt:lpstr>
      <vt:lpstr>IN2140 Course Content </vt:lpstr>
      <vt:lpstr>Learning Outcome: OS</vt:lpstr>
      <vt:lpstr>Learning Outcome: Datacom</vt:lpstr>
      <vt:lpstr>Learning Outcome: C</vt:lpstr>
      <vt:lpstr>People</vt:lpstr>
      <vt:lpstr>Teaching structure</vt:lpstr>
      <vt:lpstr>Connecting the dots</vt:lpstr>
      <vt:lpstr>Teaching structure</vt:lpstr>
      <vt:lpstr>Pensum</vt:lpstr>
      <vt:lpstr>Information</vt:lpstr>
      <vt:lpstr>Exams and Mandatory Exercises</vt:lpstr>
      <vt:lpstr>Evaluation and grading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Course</dc:title>
  <cp:lastModifiedBy>Özgü Alay Erduran</cp:lastModifiedBy>
  <cp:revision>91</cp:revision>
  <cp:lastPrinted>2026-01-19T20:24:20Z</cp:lastPrinted>
  <dcterms:modified xsi:type="dcterms:W3CDTF">2026-01-20T06:49:17Z</dcterms:modified>
</cp:coreProperties>
</file>