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56"/>
  </p:notesMasterIdLst>
  <p:handoutMasterIdLst>
    <p:handoutMasterId r:id="rId57"/>
  </p:handoutMasterIdLst>
  <p:sldIdLst>
    <p:sldId id="433" r:id="rId2"/>
    <p:sldId id="584" r:id="rId3"/>
    <p:sldId id="566" r:id="rId4"/>
    <p:sldId id="567" r:id="rId5"/>
    <p:sldId id="593" r:id="rId6"/>
    <p:sldId id="734" r:id="rId7"/>
    <p:sldId id="633" r:id="rId8"/>
    <p:sldId id="563" r:id="rId9"/>
    <p:sldId id="535" r:id="rId10"/>
    <p:sldId id="348" r:id="rId11"/>
    <p:sldId id="722" r:id="rId12"/>
    <p:sldId id="710" r:id="rId13"/>
    <p:sldId id="711" r:id="rId14"/>
    <p:sldId id="712" r:id="rId15"/>
    <p:sldId id="713" r:id="rId16"/>
    <p:sldId id="721" r:id="rId17"/>
    <p:sldId id="714" r:id="rId18"/>
    <p:sldId id="716" r:id="rId19"/>
    <p:sldId id="717" r:id="rId20"/>
    <p:sldId id="718" r:id="rId21"/>
    <p:sldId id="719" r:id="rId22"/>
    <p:sldId id="720" r:id="rId23"/>
    <p:sldId id="724" r:id="rId24"/>
    <p:sldId id="556" r:id="rId25"/>
    <p:sldId id="723" r:id="rId26"/>
    <p:sldId id="770" r:id="rId27"/>
    <p:sldId id="726" r:id="rId28"/>
    <p:sldId id="727" r:id="rId29"/>
    <p:sldId id="728" r:id="rId30"/>
    <p:sldId id="731" r:id="rId31"/>
    <p:sldId id="759" r:id="rId32"/>
    <p:sldId id="760" r:id="rId33"/>
    <p:sldId id="709" r:id="rId34"/>
    <p:sldId id="762" r:id="rId35"/>
    <p:sldId id="730" r:id="rId36"/>
    <p:sldId id="732" r:id="rId37"/>
    <p:sldId id="733" r:id="rId38"/>
    <p:sldId id="487" r:id="rId39"/>
    <p:sldId id="509" r:id="rId40"/>
    <p:sldId id="758" r:id="rId41"/>
    <p:sldId id="489" r:id="rId42"/>
    <p:sldId id="741" r:id="rId43"/>
    <p:sldId id="478" r:id="rId44"/>
    <p:sldId id="763" r:id="rId45"/>
    <p:sldId id="764" r:id="rId46"/>
    <p:sldId id="480" r:id="rId47"/>
    <p:sldId id="765" r:id="rId48"/>
    <p:sldId id="766" r:id="rId49"/>
    <p:sldId id="481" r:id="rId50"/>
    <p:sldId id="482" r:id="rId51"/>
    <p:sldId id="768" r:id="rId52"/>
    <p:sldId id="769" r:id="rId53"/>
    <p:sldId id="767" r:id="rId54"/>
    <p:sldId id="483" r:id="rId55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433"/>
            <p14:sldId id="584"/>
            <p14:sldId id="566"/>
            <p14:sldId id="567"/>
            <p14:sldId id="593"/>
            <p14:sldId id="734"/>
            <p14:sldId id="633"/>
            <p14:sldId id="563"/>
            <p14:sldId id="535"/>
            <p14:sldId id="348"/>
            <p14:sldId id="722"/>
            <p14:sldId id="710"/>
            <p14:sldId id="711"/>
            <p14:sldId id="712"/>
            <p14:sldId id="713"/>
            <p14:sldId id="721"/>
            <p14:sldId id="714"/>
            <p14:sldId id="716"/>
            <p14:sldId id="717"/>
            <p14:sldId id="718"/>
            <p14:sldId id="719"/>
            <p14:sldId id="720"/>
            <p14:sldId id="724"/>
            <p14:sldId id="556"/>
            <p14:sldId id="723"/>
            <p14:sldId id="770"/>
            <p14:sldId id="726"/>
            <p14:sldId id="727"/>
            <p14:sldId id="728"/>
            <p14:sldId id="731"/>
            <p14:sldId id="759"/>
            <p14:sldId id="760"/>
            <p14:sldId id="709"/>
            <p14:sldId id="762"/>
            <p14:sldId id="730"/>
            <p14:sldId id="732"/>
            <p14:sldId id="733"/>
            <p14:sldId id="487"/>
            <p14:sldId id="509"/>
            <p14:sldId id="758"/>
            <p14:sldId id="489"/>
            <p14:sldId id="741"/>
            <p14:sldId id="478"/>
            <p14:sldId id="763"/>
            <p14:sldId id="764"/>
            <p14:sldId id="480"/>
            <p14:sldId id="765"/>
            <p14:sldId id="766"/>
            <p14:sldId id="481"/>
            <p14:sldId id="482"/>
            <p14:sldId id="768"/>
            <p14:sldId id="769"/>
            <p14:sldId id="767"/>
            <p14:sldId id="4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73FDD6"/>
    <a:srgbClr val="06AB7E"/>
    <a:srgbClr val="03AB7E"/>
    <a:srgbClr val="00FA00"/>
    <a:srgbClr val="1600FF"/>
    <a:srgbClr val="75D7FF"/>
    <a:srgbClr val="FF0000"/>
    <a:srgbClr val="BFBFBF"/>
    <a:srgbClr val="00AB7E"/>
    <a:srgbClr val="75D5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FE066A-4848-2E43-B4D1-4DC61EB0A250}" v="21" dt="2025-03-18T12:50:40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025"/>
    <p:restoredTop sz="81905" autoAdjust="0"/>
  </p:normalViewPr>
  <p:slideViewPr>
    <p:cSldViewPr snapToGrid="0">
      <p:cViewPr varScale="1">
        <p:scale>
          <a:sx n="104" d="100"/>
          <a:sy n="104" d="100"/>
        </p:scale>
        <p:origin x="163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sten Griwodz" userId="6f309c71-231f-4009-882d-cba2313f851f" providerId="ADAL" clId="{D8FE066A-4848-2E43-B4D1-4DC61EB0A250}"/>
    <pc:docChg chg="custSel modSld sldOrd">
      <pc:chgData name="Carsten Griwodz" userId="6f309c71-231f-4009-882d-cba2313f851f" providerId="ADAL" clId="{D8FE066A-4848-2E43-B4D1-4DC61EB0A250}" dt="2025-03-18T13:10:31.223" v="810" actId="20577"/>
      <pc:docMkLst>
        <pc:docMk/>
      </pc:docMkLst>
      <pc:sldChg chg="modNotesTx">
        <pc:chgData name="Carsten Griwodz" userId="6f309c71-231f-4009-882d-cba2313f851f" providerId="ADAL" clId="{D8FE066A-4848-2E43-B4D1-4DC61EB0A250}" dt="2025-03-18T13:10:31.223" v="810" actId="20577"/>
        <pc:sldMkLst>
          <pc:docMk/>
          <pc:sldMk cId="2385691770" sldId="481"/>
        </pc:sldMkLst>
      </pc:sldChg>
      <pc:sldChg chg="delSp mod">
        <pc:chgData name="Carsten Griwodz" userId="6f309c71-231f-4009-882d-cba2313f851f" providerId="ADAL" clId="{D8FE066A-4848-2E43-B4D1-4DC61EB0A250}" dt="2025-03-18T13:01:15.713" v="94" actId="478"/>
        <pc:sldMkLst>
          <pc:docMk/>
          <pc:sldMk cId="2917263073" sldId="483"/>
        </pc:sldMkLst>
        <pc:spChg chg="del">
          <ac:chgData name="Carsten Griwodz" userId="6f309c71-231f-4009-882d-cba2313f851f" providerId="ADAL" clId="{D8FE066A-4848-2E43-B4D1-4DC61EB0A250}" dt="2025-03-18T13:01:15.713" v="94" actId="478"/>
          <ac:spMkLst>
            <pc:docMk/>
            <pc:sldMk cId="2917263073" sldId="483"/>
            <ac:spMk id="18" creationId="{3BB742C8-32FE-8948-A0B7-0B454BCAD22E}"/>
          </ac:spMkLst>
        </pc:spChg>
      </pc:sldChg>
      <pc:sldChg chg="modNotesTx">
        <pc:chgData name="Carsten Griwodz" userId="6f309c71-231f-4009-882d-cba2313f851f" providerId="ADAL" clId="{D8FE066A-4848-2E43-B4D1-4DC61EB0A250}" dt="2025-03-18T13:10:12.916" v="758" actId="20577"/>
        <pc:sldMkLst>
          <pc:docMk/>
          <pc:sldMk cId="3573795587" sldId="487"/>
        </pc:sldMkLst>
      </pc:sldChg>
      <pc:sldChg chg="modNotesTx">
        <pc:chgData name="Carsten Griwodz" userId="6f309c71-231f-4009-882d-cba2313f851f" providerId="ADAL" clId="{D8FE066A-4848-2E43-B4D1-4DC61EB0A250}" dt="2025-03-18T13:07:24.187" v="395" actId="20577"/>
        <pc:sldMkLst>
          <pc:docMk/>
          <pc:sldMk cId="2445654889" sldId="563"/>
        </pc:sldMkLst>
      </pc:sldChg>
      <pc:sldChg chg="ord">
        <pc:chgData name="Carsten Griwodz" userId="6f309c71-231f-4009-882d-cba2313f851f" providerId="ADAL" clId="{D8FE066A-4848-2E43-B4D1-4DC61EB0A250}" dt="2025-03-18T13:04:45.163" v="97" actId="20578"/>
        <pc:sldMkLst>
          <pc:docMk/>
          <pc:sldMk cId="3238733305" sldId="567"/>
        </pc:sldMkLst>
      </pc:sldChg>
      <pc:sldChg chg="modNotesTx">
        <pc:chgData name="Carsten Griwodz" userId="6f309c71-231f-4009-882d-cba2313f851f" providerId="ADAL" clId="{D8FE066A-4848-2E43-B4D1-4DC61EB0A250}" dt="2025-03-18T13:06:39.238" v="290" actId="20577"/>
        <pc:sldMkLst>
          <pc:docMk/>
          <pc:sldMk cId="2384423066" sldId="584"/>
        </pc:sldMkLst>
      </pc:sldChg>
      <pc:sldChg chg="ord">
        <pc:chgData name="Carsten Griwodz" userId="6f309c71-231f-4009-882d-cba2313f851f" providerId="ADAL" clId="{D8FE066A-4848-2E43-B4D1-4DC61EB0A250}" dt="2025-03-18T13:04:43.944" v="96" actId="20578"/>
        <pc:sldMkLst>
          <pc:docMk/>
          <pc:sldMk cId="3746103679" sldId="593"/>
        </pc:sldMkLst>
      </pc:sldChg>
      <pc:sldChg chg="modSp mod">
        <pc:chgData name="Carsten Griwodz" userId="6f309c71-231f-4009-882d-cba2313f851f" providerId="ADAL" clId="{D8FE066A-4848-2E43-B4D1-4DC61EB0A250}" dt="2025-03-18T12:44:16.884" v="75" actId="255"/>
        <pc:sldMkLst>
          <pc:docMk/>
          <pc:sldMk cId="3460157267" sldId="709"/>
        </pc:sldMkLst>
        <pc:spChg chg="mod">
          <ac:chgData name="Carsten Griwodz" userId="6f309c71-231f-4009-882d-cba2313f851f" providerId="ADAL" clId="{D8FE066A-4848-2E43-B4D1-4DC61EB0A250}" dt="2025-03-18T12:43:24.368" v="44" actId="404"/>
          <ac:spMkLst>
            <pc:docMk/>
            <pc:sldMk cId="3460157267" sldId="709"/>
            <ac:spMk id="9" creationId="{A3AE1DC3-D68A-BC47-9164-5556710A584E}"/>
          </ac:spMkLst>
        </pc:spChg>
        <pc:spChg chg="mod">
          <ac:chgData name="Carsten Griwodz" userId="6f309c71-231f-4009-882d-cba2313f851f" providerId="ADAL" clId="{D8FE066A-4848-2E43-B4D1-4DC61EB0A250}" dt="2025-03-18T12:44:16.884" v="75" actId="255"/>
          <ac:spMkLst>
            <pc:docMk/>
            <pc:sldMk cId="3460157267" sldId="709"/>
            <ac:spMk id="14" creationId="{8E57A76C-6FCC-F149-9C86-25BC7D87E2A7}"/>
          </ac:spMkLst>
        </pc:spChg>
        <pc:cxnChg chg="mod">
          <ac:chgData name="Carsten Griwodz" userId="6f309c71-231f-4009-882d-cba2313f851f" providerId="ADAL" clId="{D8FE066A-4848-2E43-B4D1-4DC61EB0A250}" dt="2025-03-18T12:43:24.368" v="44" actId="404"/>
          <ac:cxnSpMkLst>
            <pc:docMk/>
            <pc:sldMk cId="3460157267" sldId="709"/>
            <ac:cxnSpMk id="11" creationId="{CD0BE352-B9D7-F644-80A1-9B77EE30996D}"/>
          </ac:cxnSpMkLst>
        </pc:cxnChg>
        <pc:cxnChg chg="mod">
          <ac:chgData name="Carsten Griwodz" userId="6f309c71-231f-4009-882d-cba2313f851f" providerId="ADAL" clId="{D8FE066A-4848-2E43-B4D1-4DC61EB0A250}" dt="2025-03-18T12:44:16.884" v="75" actId="255"/>
          <ac:cxnSpMkLst>
            <pc:docMk/>
            <pc:sldMk cId="3460157267" sldId="709"/>
            <ac:cxnSpMk id="15" creationId="{B39BAB9F-126A-8944-9878-0F49210E179D}"/>
          </ac:cxnSpMkLst>
        </pc:cxnChg>
      </pc:sldChg>
      <pc:sldChg chg="modSp">
        <pc:chgData name="Carsten Griwodz" userId="6f309c71-231f-4009-882d-cba2313f851f" providerId="ADAL" clId="{D8FE066A-4848-2E43-B4D1-4DC61EB0A250}" dt="2025-03-18T12:21:21.998" v="11" actId="20577"/>
        <pc:sldMkLst>
          <pc:docMk/>
          <pc:sldMk cId="3919745325" sldId="711"/>
        </pc:sldMkLst>
        <pc:spChg chg="mod">
          <ac:chgData name="Carsten Griwodz" userId="6f309c71-231f-4009-882d-cba2313f851f" providerId="ADAL" clId="{D8FE066A-4848-2E43-B4D1-4DC61EB0A250}" dt="2025-03-18T12:21:21.998" v="11" actId="20577"/>
          <ac:spMkLst>
            <pc:docMk/>
            <pc:sldMk cId="3919745325" sldId="711"/>
            <ac:spMk id="2" creationId="{4227D283-665A-FB4F-B860-DFF89B56141F}"/>
          </ac:spMkLst>
        </pc:spChg>
      </pc:sldChg>
      <pc:sldChg chg="modNotesTx">
        <pc:chgData name="Carsten Griwodz" userId="6f309c71-231f-4009-882d-cba2313f851f" providerId="ADAL" clId="{D8FE066A-4848-2E43-B4D1-4DC61EB0A250}" dt="2025-03-18T13:07:59.047" v="465" actId="20577"/>
        <pc:sldMkLst>
          <pc:docMk/>
          <pc:sldMk cId="1937509633" sldId="712"/>
        </pc:sldMkLst>
      </pc:sldChg>
      <pc:sldChg chg="modNotesTx">
        <pc:chgData name="Carsten Griwodz" userId="6f309c71-231f-4009-882d-cba2313f851f" providerId="ADAL" clId="{D8FE066A-4848-2E43-B4D1-4DC61EB0A250}" dt="2025-03-18T13:08:55.150" v="551" actId="20577"/>
        <pc:sldMkLst>
          <pc:docMk/>
          <pc:sldMk cId="2629553190" sldId="714"/>
        </pc:sldMkLst>
      </pc:sldChg>
      <pc:sldChg chg="modNotesTx">
        <pc:chgData name="Carsten Griwodz" userId="6f309c71-231f-4009-882d-cba2313f851f" providerId="ADAL" clId="{D8FE066A-4848-2E43-B4D1-4DC61EB0A250}" dt="2025-03-18T13:09:36.426" v="652" actId="20577"/>
        <pc:sldMkLst>
          <pc:docMk/>
          <pc:sldMk cId="3165059350" sldId="723"/>
        </pc:sldMkLst>
      </pc:sldChg>
      <pc:sldChg chg="modSp">
        <pc:chgData name="Carsten Griwodz" userId="6f309c71-231f-4009-882d-cba2313f851f" providerId="ADAL" clId="{D8FE066A-4848-2E43-B4D1-4DC61EB0A250}" dt="2025-03-18T12:50:40.203" v="93" actId="20577"/>
        <pc:sldMkLst>
          <pc:docMk/>
          <pc:sldMk cId="3873568923" sldId="758"/>
        </pc:sldMkLst>
        <pc:spChg chg="mod">
          <ac:chgData name="Carsten Griwodz" userId="6f309c71-231f-4009-882d-cba2313f851f" providerId="ADAL" clId="{D8FE066A-4848-2E43-B4D1-4DC61EB0A250}" dt="2025-03-18T12:50:40.203" v="93" actId="20577"/>
          <ac:spMkLst>
            <pc:docMk/>
            <pc:sldMk cId="3873568923" sldId="758"/>
            <ac:spMk id="368643" creationId="{8064DB9B-1950-9843-AD77-7B38F7F5DD89}"/>
          </ac:spMkLst>
        </pc:spChg>
      </pc:sldChg>
      <pc:sldChg chg="modSp mod">
        <pc:chgData name="Carsten Griwodz" userId="6f309c71-231f-4009-882d-cba2313f851f" providerId="ADAL" clId="{D8FE066A-4848-2E43-B4D1-4DC61EB0A250}" dt="2025-03-18T12:48:21.512" v="84" actId="20577"/>
        <pc:sldMkLst>
          <pc:docMk/>
          <pc:sldMk cId="2088396093" sldId="762"/>
        </pc:sldMkLst>
        <pc:spChg chg="mod">
          <ac:chgData name="Carsten Griwodz" userId="6f309c71-231f-4009-882d-cba2313f851f" providerId="ADAL" clId="{D8FE066A-4848-2E43-B4D1-4DC61EB0A250}" dt="2025-03-18T12:48:21.512" v="84" actId="20577"/>
          <ac:spMkLst>
            <pc:docMk/>
            <pc:sldMk cId="2088396093" sldId="762"/>
            <ac:spMk id="16" creationId="{9615059C-CC8B-F149-B13E-4A72A1128ECB}"/>
          </ac:spMkLst>
        </pc:spChg>
      </pc:sldChg>
      <pc:sldChg chg="delSp mod">
        <pc:chgData name="Carsten Griwodz" userId="6f309c71-231f-4009-882d-cba2313f851f" providerId="ADAL" clId="{D8FE066A-4848-2E43-B4D1-4DC61EB0A250}" dt="2025-03-18T13:09:40.324" v="653" actId="478"/>
        <pc:sldMkLst>
          <pc:docMk/>
          <pc:sldMk cId="3242476405" sldId="770"/>
        </pc:sldMkLst>
        <pc:spChg chg="del">
          <ac:chgData name="Carsten Griwodz" userId="6f309c71-231f-4009-882d-cba2313f851f" providerId="ADAL" clId="{D8FE066A-4848-2E43-B4D1-4DC61EB0A250}" dt="2025-03-18T13:09:40.324" v="653" actId="478"/>
          <ac:spMkLst>
            <pc:docMk/>
            <pc:sldMk cId="3242476405" sldId="770"/>
            <ac:spMk id="90" creationId="{986AAFE6-BEC0-A645-A4BC-0EA14DBCE4E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11864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487313-1CC9-4CF2-A9B0-415AEE2A109C}" type="slidenum">
              <a:rPr lang="en-US"/>
              <a:pPr/>
              <a:t>2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Does anyone remember why everything above the transport layer is application, although the tasks from the ISO session and presentation layers are important?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30BC03-D972-4AC7-8300-3822F7EC5856}" type="slidenum">
              <a:rPr lang="en-US"/>
              <a:pPr/>
              <a:t>3</a:t>
            </a:fld>
            <a:endParaRPr lang="en-US"/>
          </a:p>
        </p:txBody>
      </p:sp>
      <p:sp>
        <p:nvSpPr>
          <p:cNvPr id="76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N-layer:</a:t>
            </a:r>
            <a:r>
              <a:rPr lang="en-US" baseline="0" dirty="0"/>
              <a:t> et lag </a:t>
            </a:r>
            <a:r>
              <a:rPr lang="en-US" baseline="0" dirty="0" err="1"/>
              <a:t>på</a:t>
            </a:r>
            <a:r>
              <a:rPr lang="en-US" baseline="0" dirty="0"/>
              <a:t> </a:t>
            </a:r>
            <a:r>
              <a:rPr lang="en-US" baseline="0" dirty="0" err="1"/>
              <a:t>tvers</a:t>
            </a:r>
            <a:r>
              <a:rPr lang="en-US" baseline="0" dirty="0"/>
              <a:t> </a:t>
            </a:r>
            <a:r>
              <a:rPr lang="en-US" baseline="0" dirty="0" err="1"/>
              <a:t>av</a:t>
            </a:r>
            <a:r>
              <a:rPr lang="en-US" baseline="0" dirty="0"/>
              <a:t> </a:t>
            </a:r>
            <a:r>
              <a:rPr lang="en-US" baseline="0" dirty="0" err="1"/>
              <a:t>forskjellige</a:t>
            </a:r>
            <a:r>
              <a:rPr lang="en-US" baseline="0" dirty="0"/>
              <a:t> </a:t>
            </a:r>
            <a:r>
              <a:rPr lang="en-US" baseline="0" dirty="0" err="1"/>
              <a:t>datamaskiner</a:t>
            </a:r>
            <a:r>
              <a:rPr lang="en-US" baseline="0" dirty="0"/>
              <a:t>, </a:t>
            </a:r>
            <a:r>
              <a:rPr lang="en-US" baseline="0" dirty="0" err="1"/>
              <a:t>nett</a:t>
            </a:r>
            <a:r>
              <a:rPr lang="en-US" baseline="0" dirty="0"/>
              <a:t>, </a:t>
            </a:r>
            <a:r>
              <a:rPr lang="en-US" baseline="0" dirty="0" err="1"/>
              <a:t>ansvarsområder</a:t>
            </a:r>
            <a:r>
              <a:rPr lang="en-US" baseline="0" dirty="0"/>
              <a:t> </a:t>
            </a:r>
            <a:r>
              <a:rPr lang="en-US" baseline="0" dirty="0" err="1"/>
              <a:t>osv</a:t>
            </a:r>
            <a:r>
              <a:rPr lang="en-US" baseline="0" dirty="0"/>
              <a:t>.</a:t>
            </a:r>
          </a:p>
          <a:p>
            <a:r>
              <a:rPr lang="en-US" baseline="0" dirty="0"/>
              <a:t>entity – </a:t>
            </a:r>
            <a:r>
              <a:rPr lang="en-US" baseline="0" dirty="0" err="1"/>
              <a:t>egentlig</a:t>
            </a:r>
            <a:r>
              <a:rPr lang="en-US" baseline="0" dirty="0"/>
              <a:t> “</a:t>
            </a:r>
            <a:r>
              <a:rPr lang="en-US" baseline="0" dirty="0" err="1"/>
              <a:t>enhet</a:t>
            </a:r>
            <a:r>
              <a:rPr lang="en-US" baseline="0" dirty="0"/>
              <a:t>”, </a:t>
            </a:r>
            <a:r>
              <a:rPr lang="en-US" baseline="0" dirty="0" err="1"/>
              <a:t>bruker</a:t>
            </a:r>
            <a:r>
              <a:rPr lang="en-US" baseline="0" dirty="0"/>
              <a:t> </a:t>
            </a:r>
            <a:r>
              <a:rPr lang="en-US" baseline="0" dirty="0" err="1"/>
              <a:t>heller</a:t>
            </a:r>
            <a:r>
              <a:rPr lang="en-US" baseline="0" dirty="0"/>
              <a:t> entity, peer – </a:t>
            </a:r>
            <a:r>
              <a:rPr lang="en-US" baseline="0" dirty="0" err="1"/>
              <a:t>ikke</a:t>
            </a:r>
            <a:r>
              <a:rPr lang="en-US" baseline="0" dirty="0"/>
              <a:t> </a:t>
            </a:r>
            <a:r>
              <a:rPr lang="en-US" baseline="0" dirty="0" err="1"/>
              <a:t>fra</a:t>
            </a:r>
            <a:r>
              <a:rPr lang="en-US" baseline="0" dirty="0"/>
              <a:t> </a:t>
            </a:r>
            <a:r>
              <a:rPr lang="en-US" baseline="0" dirty="0" err="1"/>
              <a:t>engelsk</a:t>
            </a:r>
            <a:r>
              <a:rPr lang="en-US" baseline="0" dirty="0"/>
              <a:t> “</a:t>
            </a:r>
            <a:r>
              <a:rPr lang="en-US" baseline="0" dirty="0" err="1"/>
              <a:t>adelsmann</a:t>
            </a:r>
            <a:r>
              <a:rPr lang="en-US" baseline="0" dirty="0"/>
              <a:t>”, men </a:t>
            </a:r>
            <a:r>
              <a:rPr lang="en-US" baseline="0" dirty="0" err="1"/>
              <a:t>fra</a:t>
            </a:r>
            <a:r>
              <a:rPr lang="en-US" baseline="0" dirty="0"/>
              <a:t> </a:t>
            </a:r>
            <a:r>
              <a:rPr lang="en-US" baseline="0" dirty="0" err="1"/>
              <a:t>likemann</a:t>
            </a:r>
            <a:r>
              <a:rPr lang="en-US" baseline="0" dirty="0"/>
              <a:t>, </a:t>
            </a:r>
            <a:r>
              <a:rPr lang="en-US" baseline="0" dirty="0" err="1"/>
              <a:t>likeverdig</a:t>
            </a:r>
            <a:r>
              <a:rPr lang="en-US" baseline="0" dirty="0"/>
              <a:t> person / </a:t>
            </a:r>
            <a:r>
              <a:rPr lang="en-US" baseline="0" dirty="0" err="1"/>
              <a:t>jevnbyrdig</a:t>
            </a:r>
            <a:r>
              <a:rPr lang="en-US" baseline="0" dirty="0"/>
              <a:t> person</a:t>
            </a:r>
            <a:endParaRPr lang="en-US" dirty="0"/>
          </a:p>
          <a:p>
            <a:r>
              <a:rPr lang="en-US" dirty="0" err="1"/>
              <a:t>tilbyr</a:t>
            </a:r>
            <a:r>
              <a:rPr lang="en-US" dirty="0"/>
              <a:t> </a:t>
            </a:r>
            <a:r>
              <a:rPr lang="en-US" dirty="0" err="1"/>
              <a:t>tjeneste</a:t>
            </a:r>
            <a:endParaRPr lang="en-US" dirty="0"/>
          </a:p>
          <a:p>
            <a:r>
              <a:rPr lang="en-US" baseline="0" dirty="0" err="1"/>
              <a:t>tilbyr</a:t>
            </a:r>
            <a:r>
              <a:rPr lang="en-US" baseline="0" dirty="0"/>
              <a:t> </a:t>
            </a:r>
            <a:r>
              <a:rPr lang="en-US" baseline="0" dirty="0" err="1"/>
              <a:t>abstraskjon</a:t>
            </a:r>
            <a:r>
              <a:rPr lang="en-US" baseline="0" dirty="0"/>
              <a:t> (lag N+1 </a:t>
            </a:r>
            <a:r>
              <a:rPr lang="en-US" baseline="0" dirty="0" err="1"/>
              <a:t>må</a:t>
            </a:r>
            <a:r>
              <a:rPr lang="en-US" baseline="0" dirty="0"/>
              <a:t> bare </a:t>
            </a:r>
            <a:r>
              <a:rPr lang="en-US" baseline="0" dirty="0" err="1"/>
              <a:t>vite</a:t>
            </a:r>
            <a:r>
              <a:rPr lang="en-US" baseline="0" dirty="0"/>
              <a:t> </a:t>
            </a:r>
            <a:r>
              <a:rPr lang="en-US" baseline="0" dirty="0" err="1"/>
              <a:t>hva</a:t>
            </a:r>
            <a:r>
              <a:rPr lang="en-US" baseline="0" dirty="0"/>
              <a:t> </a:t>
            </a:r>
            <a:r>
              <a:rPr lang="en-US" baseline="0" dirty="0" err="1"/>
              <a:t>det</a:t>
            </a:r>
            <a:r>
              <a:rPr lang="en-US" baseline="0" dirty="0"/>
              <a:t> </a:t>
            </a:r>
            <a:r>
              <a:rPr lang="en-US" baseline="0" dirty="0" err="1"/>
              <a:t>er</a:t>
            </a:r>
            <a:r>
              <a:rPr lang="en-US" baseline="0" dirty="0"/>
              <a:t> </a:t>
            </a:r>
            <a:r>
              <a:rPr lang="en-US" baseline="0" dirty="0" err="1"/>
              <a:t>som</a:t>
            </a:r>
            <a:r>
              <a:rPr lang="en-US" baseline="0" dirty="0"/>
              <a:t> N </a:t>
            </a:r>
            <a:r>
              <a:rPr lang="en-US" baseline="0" dirty="0" err="1"/>
              <a:t>kan</a:t>
            </a:r>
            <a:r>
              <a:rPr lang="en-US" baseline="0" dirty="0"/>
              <a:t> </a:t>
            </a:r>
            <a:r>
              <a:rPr lang="en-US" baseline="0" dirty="0" err="1"/>
              <a:t>levere</a:t>
            </a:r>
            <a:r>
              <a:rPr lang="en-US" baseline="0" dirty="0"/>
              <a:t>, </a:t>
            </a:r>
            <a:r>
              <a:rPr lang="en-US" baseline="0" dirty="0" err="1"/>
              <a:t>ikke</a:t>
            </a:r>
            <a:r>
              <a:rPr lang="en-US" baseline="0" dirty="0"/>
              <a:t> </a:t>
            </a:r>
            <a:r>
              <a:rPr lang="en-US" baseline="0" dirty="0" err="1"/>
              <a:t>hvordan</a:t>
            </a:r>
            <a:r>
              <a:rPr lang="en-US" baseline="0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419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1E365-953B-4A6D-A16C-6156091C689D}" type="slidenum">
              <a:rPr lang="en-US"/>
              <a:pPr/>
              <a:t>4</a:t>
            </a:fld>
            <a:endParaRPr lang="en-US"/>
          </a:p>
        </p:txBody>
      </p:sp>
      <p:sp>
        <p:nvSpPr>
          <p:cNvPr id="76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Ramme</a:t>
            </a:r>
            <a:r>
              <a:rPr lang="en-US" dirty="0"/>
              <a:t>, </a:t>
            </a:r>
            <a:r>
              <a:rPr lang="en-US" dirty="0" err="1"/>
              <a:t>Pakke</a:t>
            </a:r>
            <a:r>
              <a:rPr lang="en-US" dirty="0"/>
              <a:t>, Melding, </a:t>
            </a:r>
            <a:r>
              <a:rPr lang="en-US" dirty="0" err="1"/>
              <a:t>Datagramm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57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TIMEGLASS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12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209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33631C-B077-4C46-9CCC-AF7CB532411B}" type="slidenum">
              <a:rPr lang="en-US"/>
              <a:pPr/>
              <a:t>7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52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Q: Is this really enough for all processes in the world?</a:t>
            </a:r>
          </a:p>
          <a:p>
            <a:r>
              <a:rPr lang="en-GB" dirty="0" err="1"/>
              <a:t>Tegninger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denne</a:t>
            </a:r>
            <a:r>
              <a:rPr lang="en-GB" dirty="0"/>
              <a:t> </a:t>
            </a:r>
            <a:r>
              <a:rPr lang="en-GB" dirty="0" err="1"/>
              <a:t>finner</a:t>
            </a:r>
            <a:r>
              <a:rPr lang="en-GB" dirty="0"/>
              <a:t> </a:t>
            </a:r>
            <a:r>
              <a:rPr lang="en-GB" dirty="0" err="1"/>
              <a:t>dere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protokollbeskrivelser</a:t>
            </a:r>
            <a:r>
              <a:rPr lang="en-GB" dirty="0"/>
              <a:t> for Internet-</a:t>
            </a:r>
            <a:r>
              <a:rPr lang="en-GB" dirty="0" err="1"/>
              <a:t>protokoller</a:t>
            </a:r>
            <a:r>
              <a:rPr lang="en-GB" dirty="0"/>
              <a:t>. I mange IETF </a:t>
            </a:r>
            <a:r>
              <a:rPr lang="en-GB" dirty="0" err="1"/>
              <a:t>RFCer</a:t>
            </a:r>
            <a:r>
              <a:rPr lang="en-GB" dirty="0"/>
              <a:t> er </a:t>
            </a:r>
            <a:r>
              <a:rPr lang="en-GB" dirty="0" err="1"/>
              <a:t>prokoller</a:t>
            </a:r>
            <a:r>
              <a:rPr lang="en-GB" dirty="0"/>
              <a:t> </a:t>
            </a:r>
            <a:r>
              <a:rPr lang="en-GB" dirty="0" err="1"/>
              <a:t>beskrivet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her.</a:t>
            </a:r>
          </a:p>
          <a:p>
            <a:r>
              <a:rPr lang="en-GB" dirty="0"/>
              <a:t>Man ser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sekvens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bits. For </a:t>
            </a:r>
            <a:r>
              <a:rPr lang="en-GB" dirty="0" err="1"/>
              <a:t>å</a:t>
            </a:r>
            <a:r>
              <a:rPr lang="en-GB" dirty="0"/>
              <a:t> lese, starter man </a:t>
            </a:r>
            <a:r>
              <a:rPr lang="en-GB" dirty="0" err="1"/>
              <a:t>på</a:t>
            </a:r>
            <a:r>
              <a:rPr lang="en-GB" dirty="0"/>
              <a:t> den </a:t>
            </a:r>
            <a:r>
              <a:rPr lang="en-GB" dirty="0" err="1"/>
              <a:t>øverste</a:t>
            </a:r>
            <a:r>
              <a:rPr lang="en-GB" dirty="0"/>
              <a:t> </a:t>
            </a:r>
            <a:r>
              <a:rPr lang="en-GB" dirty="0" err="1"/>
              <a:t>linjen</a:t>
            </a:r>
            <a:r>
              <a:rPr lang="en-GB" dirty="0"/>
              <a:t>, </a:t>
            </a:r>
            <a:r>
              <a:rPr lang="en-GB" dirty="0" err="1"/>
              <a:t>leser</a:t>
            </a:r>
            <a:r>
              <a:rPr lang="en-GB" dirty="0"/>
              <a:t> </a:t>
            </a:r>
            <a:r>
              <a:rPr lang="en-GB" dirty="0" err="1"/>
              <a:t>bittene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høyre</a:t>
            </a:r>
            <a:r>
              <a:rPr lang="en-GB" dirty="0"/>
              <a:t>, </a:t>
            </a:r>
            <a:r>
              <a:rPr lang="en-GB" dirty="0" err="1"/>
              <a:t>så</a:t>
            </a:r>
            <a:r>
              <a:rPr lang="en-GB" dirty="0"/>
              <a:t> </a:t>
            </a:r>
            <a:r>
              <a:rPr lang="en-GB" dirty="0" err="1"/>
              <a:t>begynne</a:t>
            </a:r>
            <a:r>
              <a:rPr lang="en-GB" dirty="0"/>
              <a:t> man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linje</a:t>
            </a:r>
            <a:r>
              <a:rPr lang="en-GB" dirty="0"/>
              <a:t> 2 </a:t>
            </a:r>
            <a:r>
              <a:rPr lang="en-GB" dirty="0" err="1"/>
              <a:t>osv</a:t>
            </a:r>
            <a:r>
              <a:rPr lang="en-GB" dirty="0"/>
              <a:t>.</a:t>
            </a:r>
          </a:p>
          <a:p>
            <a:r>
              <a:rPr lang="en-GB" dirty="0"/>
              <a:t>Bitten </a:t>
            </a:r>
            <a:r>
              <a:rPr lang="en-GB" dirty="0" err="1"/>
              <a:t>som</a:t>
            </a:r>
            <a:r>
              <a:rPr lang="en-GB" dirty="0"/>
              <a:t> er </a:t>
            </a:r>
            <a:r>
              <a:rPr lang="en-GB" dirty="0" err="1"/>
              <a:t>øverst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den </a:t>
            </a:r>
            <a:r>
              <a:rPr lang="en-GB" dirty="0" err="1"/>
              <a:t>venstre</a:t>
            </a:r>
            <a:r>
              <a:rPr lang="en-GB" dirty="0"/>
              <a:t> </a:t>
            </a:r>
            <a:r>
              <a:rPr lang="en-GB" dirty="0" err="1"/>
              <a:t>siden</a:t>
            </a:r>
            <a:r>
              <a:rPr lang="en-GB" dirty="0"/>
              <a:t> </a:t>
            </a:r>
            <a:r>
              <a:rPr lang="en-GB" dirty="0" err="1"/>
              <a:t>sendes</a:t>
            </a:r>
            <a:r>
              <a:rPr lang="en-GB" dirty="0"/>
              <a:t> </a:t>
            </a:r>
            <a:r>
              <a:rPr lang="en-GB" dirty="0" err="1"/>
              <a:t>først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over </a:t>
            </a:r>
            <a:r>
              <a:rPr lang="en-GB" dirty="0" err="1"/>
              <a:t>nettet</a:t>
            </a:r>
            <a:r>
              <a:rPr lang="en-GB" dirty="0"/>
              <a:t>, </a:t>
            </a:r>
            <a:r>
              <a:rPr lang="en-GB" dirty="0" err="1"/>
              <a:t>neste</a:t>
            </a:r>
            <a:r>
              <a:rPr lang="en-GB" dirty="0"/>
              <a:t> bit </a:t>
            </a:r>
            <a:r>
              <a:rPr lang="en-GB" dirty="0" err="1"/>
              <a:t>kommer</a:t>
            </a:r>
            <a:r>
              <a:rPr lang="en-GB" dirty="0"/>
              <a:t> </a:t>
            </a:r>
            <a:r>
              <a:rPr lang="en-GB" dirty="0" err="1"/>
              <a:t>etterpå</a:t>
            </a:r>
            <a:r>
              <a:rPr lang="en-GB" dirty="0"/>
              <a:t> </a:t>
            </a:r>
            <a:r>
              <a:rPr lang="en-GB" dirty="0" err="1"/>
              <a:t>osv</a:t>
            </a:r>
            <a:r>
              <a:rPr lang="en-GB" dirty="0"/>
              <a:t>.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5001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536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have you experienced computers with big endian architectures?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3771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Why is this order important for networks? Couldn’t we just send reverse data???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8278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nb-NO" sz="2000" dirty="0">
                <a:latin typeface="Eurostile" panose="020B0504020202050204" pitchFamily="34" charset="77"/>
                <a:cs typeface="Courier New" panose="02070309020205020404" pitchFamily="49" charset="0"/>
              </a:rPr>
              <a:t>Telenor </a:t>
            </a:r>
            <a:r>
              <a:rPr lang="nb-NO" sz="2000" dirty="0" err="1">
                <a:latin typeface="Eurostile" panose="020B0504020202050204" pitchFamily="34" charset="77"/>
                <a:cs typeface="Courier New" panose="02070309020205020404" pitchFamily="49" charset="0"/>
              </a:rPr>
              <a:t>directs</a:t>
            </a:r>
            <a:r>
              <a:rPr lang="nb-NO" sz="2000" dirty="0">
                <a:latin typeface="Eurostile" panose="020B0504020202050204" pitchFamily="34" charset="77"/>
                <a:cs typeface="Courier New" panose="02070309020205020404" pitchFamily="49" charset="0"/>
              </a:rPr>
              <a:t> </a:t>
            </a:r>
            <a:r>
              <a:rPr lang="nb-NO" sz="2000" dirty="0" err="1">
                <a:latin typeface="Eurostile" panose="020B0504020202050204" pitchFamily="34" charset="77"/>
                <a:cs typeface="Courier New" panose="02070309020205020404" pitchFamily="49" charset="0"/>
              </a:rPr>
              <a:t>call</a:t>
            </a:r>
            <a:r>
              <a:rPr lang="nb-NO" sz="2000" dirty="0">
                <a:latin typeface="Eurostile" panose="020B0504020202050204" pitchFamily="34" charset="77"/>
                <a:cs typeface="Courier New" panose="02070309020205020404" pitchFamily="49" charset="0"/>
              </a:rPr>
              <a:t> to AT&amp;T for travel to US</a:t>
            </a:r>
          </a:p>
          <a:p>
            <a:pPr lvl="1"/>
            <a:r>
              <a:rPr lang="nb-NO" sz="2000" dirty="0">
                <a:latin typeface="Eurostile" panose="020B0504020202050204" pitchFamily="34" charset="77"/>
                <a:cs typeface="Courier New" panose="02070309020205020404" pitchFamily="49" charset="0"/>
              </a:rPr>
              <a:t>AT&amp;T </a:t>
            </a:r>
            <a:r>
              <a:rPr lang="nb-NO" sz="2000" dirty="0" err="1">
                <a:latin typeface="Eurostile" panose="020B0504020202050204" pitchFamily="34" charset="77"/>
                <a:cs typeface="Courier New" panose="02070309020205020404" pitchFamily="49" charset="0"/>
              </a:rPr>
              <a:t>directs</a:t>
            </a:r>
            <a:r>
              <a:rPr lang="nb-NO" sz="2000" dirty="0">
                <a:latin typeface="Eurostile" panose="020B0504020202050204" pitchFamily="34" charset="77"/>
                <a:cs typeface="Courier New" panose="02070309020205020404" pitchFamily="49" charset="0"/>
              </a:rPr>
              <a:t> </a:t>
            </a:r>
            <a:r>
              <a:rPr lang="nb-NO" sz="2000" dirty="0" err="1">
                <a:latin typeface="Eurostile" panose="020B0504020202050204" pitchFamily="34" charset="77"/>
                <a:cs typeface="Courier New" panose="02070309020205020404" pitchFamily="49" charset="0"/>
              </a:rPr>
              <a:t>call</a:t>
            </a:r>
            <a:r>
              <a:rPr lang="nb-NO" sz="2000" dirty="0">
                <a:latin typeface="Eurostile" panose="020B0504020202050204" pitchFamily="34" charset="77"/>
                <a:cs typeface="Courier New" panose="02070309020205020404" pitchFamily="49" charset="0"/>
              </a:rPr>
              <a:t> to Verizon in New Jersey</a:t>
            </a:r>
          </a:p>
          <a:p>
            <a:pPr lvl="1"/>
            <a:r>
              <a:rPr lang="nb-NO" sz="2000" dirty="0">
                <a:latin typeface="Eurostile" panose="020B0504020202050204" pitchFamily="34" charset="77"/>
                <a:cs typeface="Courier New" panose="02070309020205020404" pitchFamily="49" charset="0"/>
              </a:rPr>
              <a:t>Verizon </a:t>
            </a:r>
            <a:r>
              <a:rPr lang="nb-NO" sz="2000" dirty="0" err="1">
                <a:latin typeface="Eurostile" panose="020B0504020202050204" pitchFamily="34" charset="77"/>
                <a:cs typeface="Courier New" panose="02070309020205020404" pitchFamily="49" charset="0"/>
              </a:rPr>
              <a:t>connects</a:t>
            </a:r>
            <a:r>
              <a:rPr lang="nb-NO" sz="2000" dirty="0">
                <a:latin typeface="Eurostile" panose="020B0504020202050204" pitchFamily="34" charset="77"/>
                <a:cs typeface="Courier New" panose="02070309020205020404" pitchFamily="49" charset="0"/>
              </a:rPr>
              <a:t> to </a:t>
            </a:r>
            <a:r>
              <a:rPr lang="nb-NO" sz="2000" dirty="0" err="1">
                <a:latin typeface="Eurostile" panose="020B0504020202050204" pitchFamily="34" charset="77"/>
                <a:cs typeface="Courier New" panose="02070309020205020404" pitchFamily="49" charset="0"/>
              </a:rPr>
              <a:t>the</a:t>
            </a:r>
            <a:r>
              <a:rPr lang="nb-NO" sz="2000" dirty="0">
                <a:latin typeface="Eurostile" panose="020B0504020202050204" pitchFamily="34" charset="77"/>
                <a:cs typeface="Courier New" panose="02070309020205020404" pitchFamily="49" charset="0"/>
              </a:rPr>
              <a:t> </a:t>
            </a:r>
            <a:r>
              <a:rPr lang="nb-NO" sz="2000" dirty="0" err="1">
                <a:latin typeface="Eurostile" panose="020B0504020202050204" pitchFamily="34" charset="77"/>
                <a:cs typeface="Courier New" panose="02070309020205020404" pitchFamily="49" charset="0"/>
              </a:rPr>
              <a:t>specific</a:t>
            </a:r>
            <a:r>
              <a:rPr lang="nb-NO" sz="2000" dirty="0">
                <a:latin typeface="Eurostile" panose="020B0504020202050204" pitchFamily="34" charset="77"/>
                <a:cs typeface="Courier New" panose="02070309020205020404" pitchFamily="49" charset="0"/>
              </a:rPr>
              <a:t> </a:t>
            </a:r>
            <a:r>
              <a:rPr lang="nb-NO" sz="2000" dirty="0" err="1">
                <a:latin typeface="Eurostile" panose="020B0504020202050204" pitchFamily="34" charset="77"/>
                <a:cs typeface="Courier New" panose="02070309020205020404" pitchFamily="49" charset="0"/>
              </a:rPr>
              <a:t>phone</a:t>
            </a:r>
            <a:endParaRPr lang="nb-NO" sz="20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8042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074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1005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5113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9777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24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6790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25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What is the role of MAC addresses here? Please reflect!</a:t>
            </a:r>
          </a:p>
        </p:txBody>
      </p:sp>
    </p:spTree>
    <p:extLst>
      <p:ext uri="{BB962C8B-B14F-4D97-AF65-F5344CB8AC3E}">
        <p14:creationId xmlns:p14="http://schemas.microsoft.com/office/powerpoint/2010/main" val="38674981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26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4425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27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5857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28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2695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29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9450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30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0608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IANA – Internet Assigned Number Authority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IEEE - </a:t>
            </a:r>
            <a:r>
              <a:rPr lang="en" sz="1200" b="0" i="0" kern="1200" dirty="0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Institute of Electrical and Electronics Engineers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4471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AT START: What do we know about the computer we search? What do we have to send?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5776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blade server image by Gennaro </a:t>
            </a:r>
            <a:r>
              <a:rPr lang="en-US" dirty="0" err="1"/>
              <a:t>Prota</a:t>
            </a:r>
            <a:r>
              <a:rPr lang="en-US" dirty="0"/>
              <a:t> @ </a:t>
            </a:r>
            <a:r>
              <a:rPr lang="en-US" dirty="0" err="1"/>
              <a:t>WikiMedia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4082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A: 128 * 16.777.216</a:t>
            </a:r>
          </a:p>
          <a:p>
            <a:r>
              <a:rPr lang="en-NO" dirty="0"/>
              <a:t>B: 16.384 * 65.536</a:t>
            </a:r>
          </a:p>
          <a:p>
            <a:r>
              <a:rPr lang="en-NO" dirty="0"/>
              <a:t>C: 2.097.153 * 256</a:t>
            </a:r>
          </a:p>
          <a:p>
            <a:endParaRPr lang="en-NO" dirty="0"/>
          </a:p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3563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45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9228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47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24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48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1740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How would you implement this in a computer?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4093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51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0045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52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775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QUESTION: WHY on a 2048 boundary????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4562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341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  <a:lvl2pPr>
              <a:defRPr>
                <a:latin typeface="Eurostile"/>
                <a:cs typeface="Eurostile"/>
              </a:defRPr>
            </a:lvl2pPr>
            <a:lvl3pPr>
              <a:defRPr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44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50825" y="6689999"/>
            <a:ext cx="5868988" cy="16800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0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9C86-AB4C-8748-8619-FD3BA3D0A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580F5-190F-1740-9D9B-BA0F64B8D7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D17A5B-903E-A847-A0BD-03B11BC0B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50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1725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 üb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194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042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2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6" r:id="rId3"/>
    <p:sldLayoutId id="2147483688" r:id="rId4"/>
    <p:sldLayoutId id="2147483693" r:id="rId5"/>
    <p:sldLayoutId id="2147483697" r:id="rId6"/>
    <p:sldLayoutId id="2147483698" r:id="rId7"/>
    <p:sldLayoutId id="2147483701" r:id="rId8"/>
    <p:sldLayoutId id="2147483702" r:id="rId9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0.png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21" Type="http://schemas.openxmlformats.org/officeDocument/2006/relationships/hyperlink" Target="https://pixabay.com/en/the-plane-shadow-graphics-wectorowa-827523/" TargetMode="External"/><Relationship Id="rId7" Type="http://schemas.openxmlformats.org/officeDocument/2006/relationships/hyperlink" Target="https://en.wikipedia.org/wiki/Australia_men%27s_national_goalball_team" TargetMode="External"/><Relationship Id="rId12" Type="http://schemas.openxmlformats.org/officeDocument/2006/relationships/hyperlink" Target="https://openclipart.org/detail/26722/envelope-by-baroquon" TargetMode="External"/><Relationship Id="rId17" Type="http://schemas.openxmlformats.org/officeDocument/2006/relationships/hyperlink" Target="https://en.wikipedia.org/wiki/Office" TargetMode="Externa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2.jp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hyperlink" Target="https://openclipart.org/detail/219895/envelope-icon" TargetMode="External"/><Relationship Id="rId15" Type="http://schemas.openxmlformats.org/officeDocument/2006/relationships/image" Target="../media/image11.jpg"/><Relationship Id="rId10" Type="http://schemas.openxmlformats.org/officeDocument/2006/relationships/image" Target="../media/image8.gif"/><Relationship Id="rId19" Type="http://schemas.openxmlformats.org/officeDocument/2006/relationships/hyperlink" Target="https://pixabay.com/de/sack-seil-voll-cartoon-brown-306758/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://samplelettersfree.org/category/sample-letters" TargetMode="External"/><Relationship Id="rId14" Type="http://schemas.openxmlformats.org/officeDocument/2006/relationships/hyperlink" Target="https://commons.wikimedia.org/wiki/File:Sack_-_Sac_-_Zak_(brown).svg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86607/thumbsup-outline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Data Communication: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Naming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dirty="0">
                <a:latin typeface="Eurostile" panose="020B0504020202050204" pitchFamily="34" charset="77"/>
              </a:rPr>
              <a:t>Layer encapsulation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5313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7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982200"/>
            <a:ext cx="8928992" cy="148270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TCP/IP Reference Model Internet Architecture</a:t>
            </a:r>
          </a:p>
          <a:p>
            <a:pPr lvl="1"/>
            <a:r>
              <a:rPr lang="en-US" sz="1800" dirty="0"/>
              <a:t>ISO-OSI presentation, session and application layer merged</a:t>
            </a:r>
          </a:p>
          <a:p>
            <a:pPr lvl="1"/>
            <a:r>
              <a:rPr lang="en-US" sz="1800" dirty="0"/>
              <a:t>ISO-OSI data link layer and physical layer merged to form Network Interface</a:t>
            </a:r>
          </a:p>
        </p:txBody>
      </p:sp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Eurostile"/>
                <a:cs typeface="Eurostile"/>
              </a:rPr>
              <a:t>Five Layer Reference</a:t>
            </a:r>
          </a:p>
        </p:txBody>
      </p:sp>
      <p:sp>
        <p:nvSpPr>
          <p:cNvPr id="20" name="Cube 19">
            <a:extLst>
              <a:ext uri="{FF2B5EF4-FFF2-40B4-BE49-F238E27FC236}">
                <a16:creationId xmlns:a16="http://schemas.microsoft.com/office/drawing/2014/main" id="{B0229CF7-4446-2C4C-B403-D46CC0CBAA04}"/>
              </a:ext>
            </a:extLst>
          </p:cNvPr>
          <p:cNvSpPr/>
          <p:nvPr/>
        </p:nvSpPr>
        <p:spPr bwMode="auto">
          <a:xfrm>
            <a:off x="2378147" y="5381979"/>
            <a:ext cx="1055914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1</a:t>
            </a:r>
          </a:p>
        </p:txBody>
      </p:sp>
      <p:sp>
        <p:nvSpPr>
          <p:cNvPr id="21" name="Cube 20">
            <a:extLst>
              <a:ext uri="{FF2B5EF4-FFF2-40B4-BE49-F238E27FC236}">
                <a16:creationId xmlns:a16="http://schemas.microsoft.com/office/drawing/2014/main" id="{0821D9E3-C805-D543-A42B-18E56C2FBF80}"/>
              </a:ext>
            </a:extLst>
          </p:cNvPr>
          <p:cNvSpPr/>
          <p:nvPr/>
        </p:nvSpPr>
        <p:spPr bwMode="auto">
          <a:xfrm>
            <a:off x="3303869" y="5381979"/>
            <a:ext cx="3787794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Physical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2" name="Cube 21">
            <a:extLst>
              <a:ext uri="{FF2B5EF4-FFF2-40B4-BE49-F238E27FC236}">
                <a16:creationId xmlns:a16="http://schemas.microsoft.com/office/drawing/2014/main" id="{4292215B-C7D8-4C4B-9C3B-773A513372F3}"/>
              </a:ext>
            </a:extLst>
          </p:cNvPr>
          <p:cNvSpPr/>
          <p:nvPr/>
        </p:nvSpPr>
        <p:spPr bwMode="auto">
          <a:xfrm>
            <a:off x="2378147" y="4944671"/>
            <a:ext cx="1055914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3" name="Cube 22">
            <a:extLst>
              <a:ext uri="{FF2B5EF4-FFF2-40B4-BE49-F238E27FC236}">
                <a16:creationId xmlns:a16="http://schemas.microsoft.com/office/drawing/2014/main" id="{4D84E58F-AB72-1A48-A405-F47B5B0DAE0C}"/>
              </a:ext>
            </a:extLst>
          </p:cNvPr>
          <p:cNvSpPr/>
          <p:nvPr/>
        </p:nvSpPr>
        <p:spPr bwMode="auto">
          <a:xfrm>
            <a:off x="3303869" y="4944671"/>
            <a:ext cx="3787794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Data link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Cube 23">
            <a:extLst>
              <a:ext uri="{FF2B5EF4-FFF2-40B4-BE49-F238E27FC236}">
                <a16:creationId xmlns:a16="http://schemas.microsoft.com/office/drawing/2014/main" id="{F830FB21-B822-1C4F-847B-910DE86793DD}"/>
              </a:ext>
            </a:extLst>
          </p:cNvPr>
          <p:cNvSpPr/>
          <p:nvPr/>
        </p:nvSpPr>
        <p:spPr bwMode="auto">
          <a:xfrm>
            <a:off x="2378147" y="4507362"/>
            <a:ext cx="1055914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3</a:t>
            </a:r>
          </a:p>
        </p:txBody>
      </p:sp>
      <p:sp>
        <p:nvSpPr>
          <p:cNvPr id="25" name="Cube 24">
            <a:extLst>
              <a:ext uri="{FF2B5EF4-FFF2-40B4-BE49-F238E27FC236}">
                <a16:creationId xmlns:a16="http://schemas.microsoft.com/office/drawing/2014/main" id="{5BADD5DF-01F0-5847-BEE8-25223ECEE4F8}"/>
              </a:ext>
            </a:extLst>
          </p:cNvPr>
          <p:cNvSpPr/>
          <p:nvPr/>
        </p:nvSpPr>
        <p:spPr bwMode="auto">
          <a:xfrm>
            <a:off x="3303869" y="4507362"/>
            <a:ext cx="3787794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Network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6" name="Cube 25">
            <a:extLst>
              <a:ext uri="{FF2B5EF4-FFF2-40B4-BE49-F238E27FC236}">
                <a16:creationId xmlns:a16="http://schemas.microsoft.com/office/drawing/2014/main" id="{C6477224-FC4C-1B4B-A362-E6D8EFEFD899}"/>
              </a:ext>
            </a:extLst>
          </p:cNvPr>
          <p:cNvSpPr/>
          <p:nvPr/>
        </p:nvSpPr>
        <p:spPr bwMode="auto">
          <a:xfrm>
            <a:off x="2378147" y="4070054"/>
            <a:ext cx="1055914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4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7" name="Cube 26">
            <a:extLst>
              <a:ext uri="{FF2B5EF4-FFF2-40B4-BE49-F238E27FC236}">
                <a16:creationId xmlns:a16="http://schemas.microsoft.com/office/drawing/2014/main" id="{E92015AB-B981-E24A-854F-1B982EEB8595}"/>
              </a:ext>
            </a:extLst>
          </p:cNvPr>
          <p:cNvSpPr/>
          <p:nvPr/>
        </p:nvSpPr>
        <p:spPr bwMode="auto">
          <a:xfrm>
            <a:off x="3303869" y="4070054"/>
            <a:ext cx="3787794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Transport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8" name="Cube 27">
            <a:extLst>
              <a:ext uri="{FF2B5EF4-FFF2-40B4-BE49-F238E27FC236}">
                <a16:creationId xmlns:a16="http://schemas.microsoft.com/office/drawing/2014/main" id="{FEC98E89-E43A-8844-ADB0-8D47D8DF713B}"/>
              </a:ext>
            </a:extLst>
          </p:cNvPr>
          <p:cNvSpPr/>
          <p:nvPr/>
        </p:nvSpPr>
        <p:spPr bwMode="auto">
          <a:xfrm>
            <a:off x="2378147" y="3632745"/>
            <a:ext cx="1055914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5</a:t>
            </a:r>
          </a:p>
        </p:txBody>
      </p:sp>
      <p:sp>
        <p:nvSpPr>
          <p:cNvPr id="29" name="Cube 28">
            <a:extLst>
              <a:ext uri="{FF2B5EF4-FFF2-40B4-BE49-F238E27FC236}">
                <a16:creationId xmlns:a16="http://schemas.microsoft.com/office/drawing/2014/main" id="{554013A5-E3AD-BC44-91DB-0C354967106E}"/>
              </a:ext>
            </a:extLst>
          </p:cNvPr>
          <p:cNvSpPr/>
          <p:nvPr/>
        </p:nvSpPr>
        <p:spPr bwMode="auto">
          <a:xfrm>
            <a:off x="3303869" y="3632745"/>
            <a:ext cx="3787794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Session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0" name="Cube 29">
            <a:extLst>
              <a:ext uri="{FF2B5EF4-FFF2-40B4-BE49-F238E27FC236}">
                <a16:creationId xmlns:a16="http://schemas.microsoft.com/office/drawing/2014/main" id="{F3DCFC46-AA64-5C46-B354-EFF538B2086E}"/>
              </a:ext>
            </a:extLst>
          </p:cNvPr>
          <p:cNvSpPr/>
          <p:nvPr/>
        </p:nvSpPr>
        <p:spPr bwMode="auto">
          <a:xfrm>
            <a:off x="2378147" y="3195437"/>
            <a:ext cx="1055914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6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1" name="Cube 30">
            <a:extLst>
              <a:ext uri="{FF2B5EF4-FFF2-40B4-BE49-F238E27FC236}">
                <a16:creationId xmlns:a16="http://schemas.microsoft.com/office/drawing/2014/main" id="{63A84C5E-E4A5-6042-9B77-3B3D19BB989B}"/>
              </a:ext>
            </a:extLst>
          </p:cNvPr>
          <p:cNvSpPr/>
          <p:nvPr/>
        </p:nvSpPr>
        <p:spPr bwMode="auto">
          <a:xfrm>
            <a:off x="3303869" y="3195437"/>
            <a:ext cx="3787794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Presentation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2" name="Cube 31">
            <a:extLst>
              <a:ext uri="{FF2B5EF4-FFF2-40B4-BE49-F238E27FC236}">
                <a16:creationId xmlns:a16="http://schemas.microsoft.com/office/drawing/2014/main" id="{49D4191B-6CC8-3341-AB1E-A30CE532BA4A}"/>
              </a:ext>
            </a:extLst>
          </p:cNvPr>
          <p:cNvSpPr/>
          <p:nvPr/>
        </p:nvSpPr>
        <p:spPr bwMode="auto">
          <a:xfrm>
            <a:off x="2378147" y="2758129"/>
            <a:ext cx="1055914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7</a:t>
            </a:r>
          </a:p>
        </p:txBody>
      </p:sp>
      <p:sp>
        <p:nvSpPr>
          <p:cNvPr id="33" name="Cube 32">
            <a:extLst>
              <a:ext uri="{FF2B5EF4-FFF2-40B4-BE49-F238E27FC236}">
                <a16:creationId xmlns:a16="http://schemas.microsoft.com/office/drawing/2014/main" id="{F08F616A-794B-8E44-86B0-66AF3F829B96}"/>
              </a:ext>
            </a:extLst>
          </p:cNvPr>
          <p:cNvSpPr/>
          <p:nvPr/>
        </p:nvSpPr>
        <p:spPr bwMode="auto">
          <a:xfrm>
            <a:off x="3303869" y="2758129"/>
            <a:ext cx="3787794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Application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E914030-F986-4049-96F7-B593DC01D9A8}"/>
              </a:ext>
            </a:extLst>
          </p:cNvPr>
          <p:cNvGrpSpPr/>
          <p:nvPr/>
        </p:nvGrpSpPr>
        <p:grpSpPr>
          <a:xfrm>
            <a:off x="2378147" y="2758135"/>
            <a:ext cx="4720715" cy="3198165"/>
            <a:chOff x="2378147" y="1323035"/>
            <a:chExt cx="4720715" cy="3198165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4898CE8-0ED8-F649-8323-BD35EDB5B377}"/>
                </a:ext>
              </a:extLst>
            </p:cNvPr>
            <p:cNvGrpSpPr/>
            <p:nvPr/>
          </p:nvGrpSpPr>
          <p:grpSpPr>
            <a:xfrm>
              <a:off x="2378147" y="1323035"/>
              <a:ext cx="4720715" cy="3193859"/>
              <a:chOff x="2378147" y="1323035"/>
              <a:chExt cx="4720715" cy="3193859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340D0F40-7BD9-C74C-BB0D-994AE1F40F70}"/>
                  </a:ext>
                </a:extLst>
              </p:cNvPr>
              <p:cNvGrpSpPr/>
              <p:nvPr/>
            </p:nvGrpSpPr>
            <p:grpSpPr>
              <a:xfrm>
                <a:off x="2378147" y="1467112"/>
                <a:ext cx="4578392" cy="3049782"/>
                <a:chOff x="2378147" y="1467112"/>
                <a:chExt cx="4578392" cy="3049782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295B028-0C65-B24B-A0CD-817596BE1F0A}"/>
                    </a:ext>
                  </a:extLst>
                </p:cNvPr>
                <p:cNvSpPr/>
                <p:nvPr/>
              </p:nvSpPr>
              <p:spPr bwMode="auto">
                <a:xfrm>
                  <a:off x="2378147" y="3642277"/>
                  <a:ext cx="925722" cy="874617"/>
                </a:xfrm>
                <a:prstGeom prst="rect">
                  <a:avLst/>
                </a:prstGeom>
                <a:solidFill>
                  <a:srgbClr val="00AB7E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1/2</a:t>
                  </a: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1C69212E-A94A-344F-A0AC-9074C9638C44}"/>
                    </a:ext>
                  </a:extLst>
                </p:cNvPr>
                <p:cNvSpPr/>
                <p:nvPr/>
              </p:nvSpPr>
              <p:spPr bwMode="auto">
                <a:xfrm>
                  <a:off x="3311068" y="3642277"/>
                  <a:ext cx="3645471" cy="874617"/>
                </a:xfrm>
                <a:prstGeom prst="rect">
                  <a:avLst/>
                </a:prstGeom>
                <a:solidFill>
                  <a:srgbClr val="00AB7E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Network interface layer</a:t>
                  </a: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B136A6CF-7995-FB40-BE78-560F000C7D90}"/>
                    </a:ext>
                  </a:extLst>
                </p:cNvPr>
                <p:cNvSpPr/>
                <p:nvPr/>
              </p:nvSpPr>
              <p:spPr bwMode="auto">
                <a:xfrm>
                  <a:off x="3311068" y="1467112"/>
                  <a:ext cx="3645471" cy="1300548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Application layer</a:t>
                  </a: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696ED18C-692C-8D40-9BC3-3DB4396174B2}"/>
                    </a:ext>
                  </a:extLst>
                </p:cNvPr>
                <p:cNvSpPr/>
                <p:nvPr/>
              </p:nvSpPr>
              <p:spPr bwMode="auto">
                <a:xfrm>
                  <a:off x="2378147" y="1467112"/>
                  <a:ext cx="925722" cy="1300548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5</a:t>
                  </a:r>
                </a:p>
              </p:txBody>
            </p:sp>
          </p:grp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A9335796-4575-0F4B-82AC-DB3ADE278569}"/>
                  </a:ext>
                </a:extLst>
              </p:cNvPr>
              <p:cNvSpPr/>
              <p:nvPr/>
            </p:nvSpPr>
            <p:spPr bwMode="auto">
              <a:xfrm>
                <a:off x="6952812" y="1323035"/>
                <a:ext cx="146050" cy="1444625"/>
              </a:xfrm>
              <a:custGeom>
                <a:avLst/>
                <a:gdLst>
                  <a:gd name="connsiteX0" fmla="*/ 0 w 146050"/>
                  <a:gd name="connsiteY0" fmla="*/ 1444625 h 1444625"/>
                  <a:gd name="connsiteX1" fmla="*/ 6350 w 146050"/>
                  <a:gd name="connsiteY1" fmla="*/ 139700 h 1444625"/>
                  <a:gd name="connsiteX2" fmla="*/ 146050 w 146050"/>
                  <a:gd name="connsiteY2" fmla="*/ 0 h 1444625"/>
                  <a:gd name="connsiteX3" fmla="*/ 142875 w 146050"/>
                  <a:gd name="connsiteY3" fmla="*/ 1308100 h 1444625"/>
                  <a:gd name="connsiteX4" fmla="*/ 0 w 146050"/>
                  <a:gd name="connsiteY4" fmla="*/ 1444625 h 1444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050" h="1444625">
                    <a:moveTo>
                      <a:pt x="0" y="1444625"/>
                    </a:moveTo>
                    <a:cubicBezTo>
                      <a:pt x="2117" y="1009650"/>
                      <a:pt x="4233" y="574675"/>
                      <a:pt x="6350" y="139700"/>
                    </a:cubicBezTo>
                    <a:lnTo>
                      <a:pt x="146050" y="0"/>
                    </a:lnTo>
                    <a:cubicBezTo>
                      <a:pt x="144992" y="436033"/>
                      <a:pt x="143933" y="872067"/>
                      <a:pt x="142875" y="1308100"/>
                    </a:cubicBezTo>
                    <a:lnTo>
                      <a:pt x="0" y="1444625"/>
                    </a:lnTo>
                    <a:close/>
                  </a:path>
                </a:pathLst>
              </a:cu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F149E9D8-9FDF-2348-9BAA-71D0A456DA34}"/>
                </a:ext>
              </a:extLst>
            </p:cNvPr>
            <p:cNvSpPr/>
            <p:nvPr/>
          </p:nvSpPr>
          <p:spPr bwMode="auto">
            <a:xfrm>
              <a:off x="6956425" y="3511550"/>
              <a:ext cx="139700" cy="1009650"/>
            </a:xfrm>
            <a:custGeom>
              <a:avLst/>
              <a:gdLst>
                <a:gd name="connsiteX0" fmla="*/ 3175 w 139700"/>
                <a:gd name="connsiteY0" fmla="*/ 1009650 h 1009650"/>
                <a:gd name="connsiteX1" fmla="*/ 0 w 139700"/>
                <a:gd name="connsiteY1" fmla="*/ 133350 h 1009650"/>
                <a:gd name="connsiteX2" fmla="*/ 139700 w 139700"/>
                <a:gd name="connsiteY2" fmla="*/ 0 h 1009650"/>
                <a:gd name="connsiteX3" fmla="*/ 139700 w 139700"/>
                <a:gd name="connsiteY3" fmla="*/ 869950 h 1009650"/>
                <a:gd name="connsiteX4" fmla="*/ 3175 w 139700"/>
                <a:gd name="connsiteY4" fmla="*/ 1009650 h 1009650"/>
                <a:gd name="connsiteX0" fmla="*/ 3175 w 139700"/>
                <a:gd name="connsiteY0" fmla="*/ 1009650 h 1009650"/>
                <a:gd name="connsiteX1" fmla="*/ 0 w 139700"/>
                <a:gd name="connsiteY1" fmla="*/ 133350 h 1009650"/>
                <a:gd name="connsiteX2" fmla="*/ 133350 w 139700"/>
                <a:gd name="connsiteY2" fmla="*/ 0 h 1009650"/>
                <a:gd name="connsiteX3" fmla="*/ 139700 w 139700"/>
                <a:gd name="connsiteY3" fmla="*/ 869950 h 1009650"/>
                <a:gd name="connsiteX4" fmla="*/ 3175 w 139700"/>
                <a:gd name="connsiteY4" fmla="*/ 1009650 h 100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009650">
                  <a:moveTo>
                    <a:pt x="3175" y="1009650"/>
                  </a:moveTo>
                  <a:cubicBezTo>
                    <a:pt x="2117" y="717550"/>
                    <a:pt x="1058" y="425450"/>
                    <a:pt x="0" y="133350"/>
                  </a:cubicBezTo>
                  <a:lnTo>
                    <a:pt x="133350" y="0"/>
                  </a:lnTo>
                  <a:cubicBezTo>
                    <a:pt x="135467" y="289983"/>
                    <a:pt x="137583" y="579967"/>
                    <a:pt x="139700" y="869950"/>
                  </a:cubicBezTo>
                  <a:lnTo>
                    <a:pt x="3175" y="1009650"/>
                  </a:lnTo>
                  <a:close/>
                </a:path>
              </a:pathLst>
            </a:custGeom>
            <a:solidFill>
              <a:srgbClr val="00AB7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0840CDFE-D263-7D4F-9E28-81C421C18EBE}"/>
              </a:ext>
            </a:extLst>
          </p:cNvPr>
          <p:cNvSpPr/>
          <p:nvPr/>
        </p:nvSpPr>
        <p:spPr bwMode="auto">
          <a:xfrm>
            <a:off x="8255000" y="0"/>
            <a:ext cx="889000" cy="850900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Eurostile"/>
                <a:cs typeface="Eurostile"/>
              </a:rPr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238442306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Layers in General (OSI terminology)</a:t>
            </a:r>
          </a:p>
        </p:txBody>
      </p:sp>
      <p:sp>
        <p:nvSpPr>
          <p:cNvPr id="6287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50825" y="3429000"/>
            <a:ext cx="8637588" cy="3096344"/>
          </a:xfrm>
        </p:spPr>
        <p:txBody>
          <a:bodyPr numCol="2"/>
          <a:lstStyle/>
          <a:p>
            <a:pPr marL="0" indent="0">
              <a:buNone/>
            </a:pPr>
            <a:r>
              <a:rPr lang="en-US" sz="1800" dirty="0"/>
              <a:t>(N)-Layer</a:t>
            </a:r>
          </a:p>
          <a:p>
            <a:pPr lvl="1"/>
            <a:r>
              <a:rPr lang="en-US" sz="1600" dirty="0"/>
              <a:t>abstraction level with defined tasks</a:t>
            </a:r>
          </a:p>
          <a:p>
            <a:pPr marL="0" indent="0">
              <a:buNone/>
            </a:pPr>
            <a:r>
              <a:rPr lang="en-US" sz="1800" dirty="0"/>
              <a:t>(N)-Entity</a:t>
            </a:r>
          </a:p>
          <a:p>
            <a:pPr lvl="1"/>
            <a:r>
              <a:rPr lang="en-US" sz="1600" dirty="0"/>
              <a:t>active elements within a layer</a:t>
            </a:r>
          </a:p>
          <a:p>
            <a:pPr lvl="1"/>
            <a:r>
              <a:rPr lang="en-US" sz="1600" dirty="0"/>
              <a:t>process or intelligent I/O module</a:t>
            </a:r>
          </a:p>
          <a:p>
            <a:pPr lvl="1"/>
            <a:r>
              <a:rPr lang="en-US" sz="1600" b="1" dirty="0"/>
              <a:t>peer entities</a:t>
            </a:r>
            <a:r>
              <a:rPr lang="en-US" sz="1600" dirty="0"/>
              <a:t>: corresponding entities on different systems </a:t>
            </a:r>
          </a:p>
          <a:p>
            <a:pPr marL="0" indent="0">
              <a:buNone/>
            </a:pP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(N)-Service Access Point, (N)-SAP</a:t>
            </a:r>
          </a:p>
          <a:p>
            <a:pPr lvl="1"/>
            <a:r>
              <a:rPr lang="en-US" sz="1600" dirty="0"/>
              <a:t>service identification</a:t>
            </a:r>
          </a:p>
          <a:p>
            <a:pPr lvl="1"/>
            <a:r>
              <a:rPr lang="en-US" sz="1600" dirty="0"/>
              <a:t>describes how layer N provides a service for layer N+1</a:t>
            </a:r>
          </a:p>
          <a:p>
            <a:pPr lvl="1"/>
            <a:r>
              <a:rPr lang="en-US" sz="1600" dirty="0"/>
              <a:t>an Entity can offer several services</a:t>
            </a:r>
          </a:p>
          <a:p>
            <a:pPr marL="0" indent="0">
              <a:buNone/>
            </a:pPr>
            <a:r>
              <a:rPr lang="en-US" sz="1800" dirty="0"/>
              <a:t>(N)-Protocol</a:t>
            </a:r>
          </a:p>
          <a:p>
            <a:pPr lvl="1"/>
            <a:r>
              <a:rPr lang="en-US" sz="1600" dirty="0"/>
              <a:t>a multitude of rules for transferring data between peers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1331640" y="2060848"/>
            <a:ext cx="6552728" cy="93610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latin typeface="Eurostile"/>
                <a:cs typeface="Eurostile"/>
              </a:rPr>
              <a:t>(N)-layer</a:t>
            </a:r>
            <a:endParaRPr kumimoji="0" lang="en-US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619672" y="2276872"/>
            <a:ext cx="5904656" cy="576064"/>
            <a:chOff x="1619672" y="2276872"/>
            <a:chExt cx="5904656" cy="576064"/>
          </a:xfrm>
        </p:grpSpPr>
        <p:sp>
          <p:nvSpPr>
            <p:cNvPr id="3" name="Rounded Rectangle 2"/>
            <p:cNvSpPr/>
            <p:nvPr/>
          </p:nvSpPr>
          <p:spPr bwMode="auto">
            <a:xfrm>
              <a:off x="1619672" y="2276872"/>
              <a:ext cx="1728192" cy="57606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(N)-entity</a:t>
              </a: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5796136" y="2276872"/>
              <a:ext cx="1728192" cy="57606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(N)-entity</a:t>
              </a:r>
            </a:p>
          </p:txBody>
        </p:sp>
      </p:grpSp>
      <p:grpSp>
        <p:nvGrpSpPr>
          <p:cNvPr id="628736" name="Group 628735"/>
          <p:cNvGrpSpPr/>
          <p:nvPr/>
        </p:nvGrpSpPr>
        <p:grpSpPr>
          <a:xfrm>
            <a:off x="2267744" y="1988840"/>
            <a:ext cx="5184576" cy="144016"/>
            <a:chOff x="2267744" y="1988840"/>
            <a:chExt cx="5184576" cy="144016"/>
          </a:xfrm>
        </p:grpSpPr>
        <p:sp>
          <p:nvSpPr>
            <p:cNvPr id="11" name="Oval 10"/>
            <p:cNvSpPr/>
            <p:nvPr/>
          </p:nvSpPr>
          <p:spPr bwMode="auto">
            <a:xfrm>
              <a:off x="2267744" y="1988840"/>
              <a:ext cx="432048" cy="144016"/>
            </a:xfrm>
            <a:prstGeom prst="ellipse">
              <a:avLst/>
            </a:prstGeom>
            <a:solidFill>
              <a:srgbClr val="D1D1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2843808" y="1988840"/>
              <a:ext cx="432048" cy="144016"/>
            </a:xfrm>
            <a:prstGeom prst="ellipse">
              <a:avLst/>
            </a:prstGeom>
            <a:solidFill>
              <a:srgbClr val="D1D1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5868144" y="1988840"/>
              <a:ext cx="432048" cy="144016"/>
            </a:xfrm>
            <a:prstGeom prst="ellipse">
              <a:avLst/>
            </a:prstGeom>
            <a:solidFill>
              <a:srgbClr val="D1D1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6444208" y="1988840"/>
              <a:ext cx="432048" cy="144016"/>
            </a:xfrm>
            <a:prstGeom prst="ellipse">
              <a:avLst/>
            </a:prstGeom>
            <a:solidFill>
              <a:srgbClr val="D1D1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7020272" y="1988840"/>
              <a:ext cx="432048" cy="144016"/>
            </a:xfrm>
            <a:prstGeom prst="ellipse">
              <a:avLst/>
            </a:prstGeom>
            <a:solidFill>
              <a:srgbClr val="D1D1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628737" name="Group 628736"/>
          <p:cNvGrpSpPr/>
          <p:nvPr/>
        </p:nvGrpSpPr>
        <p:grpSpPr>
          <a:xfrm>
            <a:off x="251520" y="1484784"/>
            <a:ext cx="1872208" cy="648072"/>
            <a:chOff x="251520" y="1484784"/>
            <a:chExt cx="1872208" cy="648072"/>
          </a:xfrm>
        </p:grpSpPr>
        <p:sp>
          <p:nvSpPr>
            <p:cNvPr id="4" name="Oval 3"/>
            <p:cNvSpPr/>
            <p:nvPr/>
          </p:nvSpPr>
          <p:spPr bwMode="auto">
            <a:xfrm>
              <a:off x="1691680" y="1988840"/>
              <a:ext cx="432048" cy="144016"/>
            </a:xfrm>
            <a:prstGeom prst="ellipse">
              <a:avLst/>
            </a:prstGeom>
            <a:solidFill>
              <a:srgbClr val="D1D1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251520" y="1484784"/>
              <a:ext cx="1503432" cy="525147"/>
              <a:chOff x="251520" y="1484784"/>
              <a:chExt cx="1503432" cy="525147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251520" y="1484784"/>
                <a:ext cx="1174570" cy="4616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Eurostile"/>
                    <a:cs typeface="Eurostile"/>
                  </a:rPr>
                  <a:t>(N)-SAP</a:t>
                </a:r>
              </a:p>
            </p:txBody>
          </p:sp>
          <p:cxnSp>
            <p:nvCxnSpPr>
              <p:cNvPr id="10" name="Straight Arrow Connector 9"/>
              <p:cNvCxnSpPr>
                <a:endCxn id="4" idx="1"/>
              </p:cNvCxnSpPr>
              <p:nvPr/>
            </p:nvCxnSpPr>
            <p:spPr bwMode="auto">
              <a:xfrm>
                <a:off x="1331640" y="1844824"/>
                <a:ext cx="423312" cy="165107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bg1">
                    <a:lumMod val="50000"/>
                  </a:schemeClr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</p:grpSp>
      <p:grpSp>
        <p:nvGrpSpPr>
          <p:cNvPr id="18" name="Group 17"/>
          <p:cNvGrpSpPr/>
          <p:nvPr/>
        </p:nvGrpSpPr>
        <p:grpSpPr>
          <a:xfrm>
            <a:off x="3347864" y="2564904"/>
            <a:ext cx="2448272" cy="400110"/>
            <a:chOff x="3347864" y="3759423"/>
            <a:chExt cx="2448272" cy="400110"/>
          </a:xfrm>
        </p:grpSpPr>
        <p:cxnSp>
          <p:nvCxnSpPr>
            <p:cNvPr id="17" name="Straight Arrow Connector 16"/>
            <p:cNvCxnSpPr/>
            <p:nvPr/>
          </p:nvCxnSpPr>
          <p:spPr bwMode="auto">
            <a:xfrm>
              <a:off x="3347864" y="3861048"/>
              <a:ext cx="244827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21" name="TextBox 20"/>
            <p:cNvSpPr txBox="1"/>
            <p:nvPr/>
          </p:nvSpPr>
          <p:spPr>
            <a:xfrm>
              <a:off x="3853369" y="3759423"/>
              <a:ext cx="1437262" cy="4001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Eurostile"/>
                  <a:cs typeface="Eurostile"/>
                </a:rPr>
                <a:t>(N)-protocol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331640" y="836712"/>
            <a:ext cx="6552728" cy="720080"/>
            <a:chOff x="1331640" y="836712"/>
            <a:chExt cx="6552728" cy="720080"/>
          </a:xfrm>
        </p:grpSpPr>
        <p:sp>
          <p:nvSpPr>
            <p:cNvPr id="29" name="Rectangle 28"/>
            <p:cNvSpPr/>
            <p:nvPr/>
          </p:nvSpPr>
          <p:spPr bwMode="auto">
            <a:xfrm>
              <a:off x="1331640" y="836712"/>
              <a:ext cx="6552728" cy="72008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latin typeface="Eurostile"/>
                  <a:cs typeface="Eurostile"/>
                </a:rPr>
                <a:t>(N+1)-layer</a:t>
              </a:r>
              <a:endPara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7" name="Rounded Rectangle 26"/>
            <p:cNvSpPr/>
            <p:nvPr/>
          </p:nvSpPr>
          <p:spPr bwMode="auto">
            <a:xfrm>
              <a:off x="1619672" y="908720"/>
              <a:ext cx="1728192" cy="57606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(N+1)-entity</a:t>
              </a: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5796136" y="908720"/>
              <a:ext cx="1728192" cy="57606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(N+1)-entity</a:t>
              </a:r>
            </a:p>
          </p:txBody>
        </p:sp>
      </p:grpSp>
      <p:cxnSp>
        <p:nvCxnSpPr>
          <p:cNvPr id="25" name="Straight Arrow Connector 24"/>
          <p:cNvCxnSpPr>
            <a:stCxn id="4" idx="0"/>
          </p:cNvCxnSpPr>
          <p:nvPr/>
        </p:nvCxnSpPr>
        <p:spPr bwMode="auto">
          <a:xfrm flipV="1">
            <a:off x="1907704" y="1484784"/>
            <a:ext cx="0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2629497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9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Protocol: Communication between same Layers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7504" y="2636912"/>
            <a:ext cx="8928992" cy="3816424"/>
          </a:xfrm>
        </p:spPr>
        <p:txBody>
          <a:bodyPr numCol="2"/>
          <a:lstStyle/>
          <a:p>
            <a:pPr lvl="0" eaLnBrk="0" hangingPunct="0">
              <a:buClrTx/>
              <a:buSzTx/>
              <a:buNone/>
              <a:defRPr/>
            </a:pPr>
            <a:r>
              <a:rPr lang="en-US" sz="2000" b="1" dirty="0"/>
              <a:t>Definition of protocol</a:t>
            </a:r>
          </a:p>
          <a:p>
            <a:pPr eaLnBrk="0" hangingPunct="0">
              <a:buClrTx/>
              <a:buSzTx/>
              <a:defRPr/>
            </a:pPr>
            <a:r>
              <a:rPr lang="en-US" sz="2000" dirty="0"/>
              <a:t>A protocol defines</a:t>
            </a:r>
          </a:p>
          <a:p>
            <a:pPr lvl="1" eaLnBrk="0" hangingPunct="0">
              <a:buClrTx/>
              <a:defRPr/>
            </a:pPr>
            <a:r>
              <a:rPr lang="en-US" sz="1600" dirty="0"/>
              <a:t>the format</a:t>
            </a:r>
          </a:p>
          <a:p>
            <a:pPr lvl="1" eaLnBrk="0" hangingPunct="0">
              <a:buClrTx/>
              <a:defRPr/>
            </a:pPr>
            <a:r>
              <a:rPr lang="en-US" sz="1600" dirty="0"/>
              <a:t>the order of messages</a:t>
            </a:r>
          </a:p>
          <a:p>
            <a:pPr lvl="1" eaLnBrk="0" hangingPunct="0">
              <a:buClrTx/>
              <a:defRPr/>
            </a:pPr>
            <a:r>
              <a:rPr lang="en-US" sz="1600" dirty="0"/>
              <a:t>exchanged between two or more communicating entities</a:t>
            </a:r>
          </a:p>
          <a:p>
            <a:pPr lvl="1" eaLnBrk="0" hangingPunct="0">
              <a:buClrTx/>
              <a:defRPr/>
            </a:pPr>
            <a:r>
              <a:rPr lang="en-US" sz="1600" dirty="0"/>
              <a:t>as well as the actions taken on transmission and/or reception of a message or other event</a:t>
            </a:r>
          </a:p>
          <a:p>
            <a:pPr eaLnBrk="0" hangingPunct="0">
              <a:buClrTx/>
              <a:defRPr/>
            </a:pPr>
            <a:r>
              <a:rPr lang="en-US" sz="2000" dirty="0"/>
              <a:t>It does not define</a:t>
            </a:r>
          </a:p>
          <a:p>
            <a:pPr lvl="1" eaLnBrk="0" hangingPunct="0">
              <a:buClrTx/>
              <a:defRPr/>
            </a:pPr>
            <a:r>
              <a:rPr lang="en-US" sz="1600" dirty="0"/>
              <a:t>the services offered to layer N+1</a:t>
            </a:r>
          </a:p>
          <a:p>
            <a:pPr lvl="1" eaLnBrk="0" hangingPunct="0">
              <a:buClrTx/>
              <a:defRPr/>
            </a:pPr>
            <a:r>
              <a:rPr lang="en-US" sz="1600" dirty="0"/>
              <a:t>the services used (N-1-SAP)</a:t>
            </a:r>
          </a:p>
          <a:p>
            <a:pPr marL="0" indent="0" eaLnBrk="0" hangingPunct="0">
              <a:buClrTx/>
              <a:buNone/>
              <a:defRPr/>
            </a:pPr>
            <a:endParaRPr lang="en-US" sz="2000" b="1" dirty="0"/>
          </a:p>
          <a:p>
            <a:pPr marL="0" indent="0" eaLnBrk="0" hangingPunct="0">
              <a:buClrTx/>
              <a:buNone/>
              <a:defRPr/>
            </a:pPr>
            <a:r>
              <a:rPr lang="en-US" sz="2000" b="1" dirty="0"/>
              <a:t>Protocol</a:t>
            </a:r>
          </a:p>
          <a:p>
            <a:pPr eaLnBrk="0" hangingPunct="0">
              <a:buClrTx/>
              <a:defRPr/>
            </a:pPr>
            <a:r>
              <a:rPr lang="en-US" sz="2000" dirty="0"/>
              <a:t>Protocol syntax: rules for formatting</a:t>
            </a:r>
          </a:p>
          <a:p>
            <a:pPr eaLnBrk="0" hangingPunct="0">
              <a:buClrTx/>
              <a:defRPr/>
            </a:pPr>
            <a:r>
              <a:rPr lang="en-US" sz="2000" dirty="0"/>
              <a:t>Protocol semantics: rules for actions in case of a message or event</a:t>
            </a:r>
          </a:p>
          <a:p>
            <a:pPr eaLnBrk="0" hangingPunct="0">
              <a:buClrTx/>
              <a:defRPr/>
            </a:pPr>
            <a:r>
              <a:rPr lang="en-US" sz="2000" dirty="0"/>
              <a:t>Note: semantics must be defined as </a:t>
            </a:r>
            <a:r>
              <a:rPr lang="en-US" sz="2000" dirty="0" err="1"/>
              <a:t>behaviour</a:t>
            </a:r>
            <a:r>
              <a:rPr lang="en-US" sz="2000" dirty="0"/>
              <a:t> of all communicating peers</a:t>
            </a:r>
          </a:p>
          <a:p>
            <a:pPr eaLnBrk="0" hangingPunct="0">
              <a:buClrTx/>
              <a:defRPr/>
            </a:pPr>
            <a:endParaRPr lang="en-US" sz="2000" dirty="0"/>
          </a:p>
          <a:p>
            <a:pPr marL="0" indent="0" eaLnBrk="0" hangingPunct="0">
              <a:buClrTx/>
              <a:buNone/>
              <a:defRPr/>
            </a:pPr>
            <a:r>
              <a:rPr lang="en-US" sz="2000" b="1" dirty="0"/>
              <a:t>Messages have lots of names</a:t>
            </a:r>
          </a:p>
          <a:p>
            <a:pPr eaLnBrk="0" hangingPunct="0">
              <a:buClrTx/>
              <a:defRPr/>
            </a:pPr>
            <a:r>
              <a:rPr lang="en-US" sz="2000" dirty="0"/>
              <a:t>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protocol data unit</a:t>
            </a:r>
            <a:r>
              <a:rPr lang="en-US" sz="2000" dirty="0">
                <a:solidFill>
                  <a:srgbClr val="BFBFBF"/>
                </a:solidFill>
              </a:rPr>
              <a:t> (</a:t>
            </a:r>
            <a:r>
              <a:rPr lang="en-US" sz="2000" dirty="0"/>
              <a:t>PDU</a:t>
            </a:r>
            <a:r>
              <a:rPr lang="en-US" sz="2000" dirty="0">
                <a:solidFill>
                  <a:srgbClr val="BFBFBF"/>
                </a:solidFill>
              </a:rPr>
              <a:t>)</a:t>
            </a:r>
            <a:endParaRPr lang="en-US" sz="1600" dirty="0">
              <a:solidFill>
                <a:srgbClr val="BFBFBF"/>
              </a:solidFill>
            </a:endParaRPr>
          </a:p>
          <a:p>
            <a:pPr eaLnBrk="0" hangingPunct="0">
              <a:buClrTx/>
              <a:defRPr/>
            </a:pPr>
            <a:r>
              <a:rPr lang="en-US" sz="2000" dirty="0"/>
              <a:t> frame, packet, message, datagram</a:t>
            </a:r>
          </a:p>
          <a:p>
            <a:pPr eaLnBrk="0" hangingPunct="0">
              <a:buClrTx/>
              <a:defRPr/>
            </a:pP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BFBFBF"/>
                </a:solidFill>
              </a:rPr>
              <a:t>symbol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187624" y="1196752"/>
            <a:ext cx="6552728" cy="936104"/>
            <a:chOff x="1331640" y="2060848"/>
            <a:chExt cx="6552728" cy="936104"/>
          </a:xfrm>
        </p:grpSpPr>
        <p:sp>
          <p:nvSpPr>
            <p:cNvPr id="8" name="Rectangle 7"/>
            <p:cNvSpPr/>
            <p:nvPr/>
          </p:nvSpPr>
          <p:spPr bwMode="auto">
            <a:xfrm>
              <a:off x="1331640" y="2060848"/>
              <a:ext cx="6552728" cy="936104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800" dirty="0">
                  <a:latin typeface="Eurostile"/>
                  <a:cs typeface="Eurostile"/>
                </a:rPr>
                <a:t>(N)-layer</a:t>
              </a:r>
              <a:endParaRPr kumimoji="0" 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1619672" y="2276872"/>
              <a:ext cx="5904656" cy="576064"/>
              <a:chOff x="1619672" y="2276872"/>
              <a:chExt cx="5904656" cy="576064"/>
            </a:xfrm>
          </p:grpSpPr>
          <p:sp>
            <p:nvSpPr>
              <p:cNvPr id="10" name="Rounded Rectangle 9"/>
              <p:cNvSpPr/>
              <p:nvPr/>
            </p:nvSpPr>
            <p:spPr bwMode="auto">
              <a:xfrm>
                <a:off x="1619672" y="2276872"/>
                <a:ext cx="1728192" cy="576064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rPr>
                  <a:t>(N)-entity</a:t>
                </a:r>
              </a:p>
            </p:txBody>
          </p:sp>
          <p:sp>
            <p:nvSpPr>
              <p:cNvPr id="11" name="Rounded Rectangle 10"/>
              <p:cNvSpPr/>
              <p:nvPr/>
            </p:nvSpPr>
            <p:spPr bwMode="auto">
              <a:xfrm>
                <a:off x="5796136" y="2276872"/>
                <a:ext cx="1728192" cy="576064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rPr>
                  <a:t>(N)-entity</a:t>
                </a: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3347864" y="2564904"/>
              <a:ext cx="2448272" cy="400110"/>
              <a:chOff x="3347864" y="3759423"/>
              <a:chExt cx="2448272" cy="400110"/>
            </a:xfrm>
          </p:grpSpPr>
          <p:cxnSp>
            <p:nvCxnSpPr>
              <p:cNvPr id="19" name="Straight Arrow Connector 18"/>
              <p:cNvCxnSpPr/>
              <p:nvPr/>
            </p:nvCxnSpPr>
            <p:spPr bwMode="auto">
              <a:xfrm>
                <a:off x="3347864" y="3861048"/>
                <a:ext cx="244827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arrow"/>
                <a:tailEnd type="arrow"/>
              </a:ln>
              <a:effectLst/>
            </p:spPr>
          </p:cxnSp>
          <p:sp>
            <p:nvSpPr>
              <p:cNvPr id="20" name="TextBox 19"/>
              <p:cNvSpPr txBox="1"/>
              <p:nvPr/>
            </p:nvSpPr>
            <p:spPr>
              <a:xfrm>
                <a:off x="3853369" y="3759423"/>
                <a:ext cx="1437262" cy="4001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Eurostile"/>
                    <a:cs typeface="Eurostile"/>
                  </a:rPr>
                  <a:t>(N)-protocol</a:t>
                </a: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2051720" y="620688"/>
            <a:ext cx="432048" cy="1872208"/>
            <a:chOff x="2051720" y="620688"/>
            <a:chExt cx="432048" cy="1872208"/>
          </a:xfrm>
        </p:grpSpPr>
        <p:sp>
          <p:nvSpPr>
            <p:cNvPr id="32" name="Oval 31"/>
            <p:cNvSpPr/>
            <p:nvPr/>
          </p:nvSpPr>
          <p:spPr bwMode="auto">
            <a:xfrm>
              <a:off x="2051720" y="1124744"/>
              <a:ext cx="432048" cy="144016"/>
            </a:xfrm>
            <a:prstGeom prst="ellipse">
              <a:avLst/>
            </a:prstGeom>
            <a:solidFill>
              <a:srgbClr val="D1D1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36" name="Straight Arrow Connector 35"/>
            <p:cNvCxnSpPr>
              <a:stCxn id="32" idx="0"/>
            </p:cNvCxnSpPr>
            <p:nvPr/>
          </p:nvCxnSpPr>
          <p:spPr bwMode="auto">
            <a:xfrm flipV="1">
              <a:off x="2267744" y="620688"/>
              <a:ext cx="0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 bwMode="auto">
            <a:xfrm flipV="1">
              <a:off x="2267744" y="1988840"/>
              <a:ext cx="0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grpSp>
        <p:nvGrpSpPr>
          <p:cNvPr id="44" name="Group 43"/>
          <p:cNvGrpSpPr/>
          <p:nvPr/>
        </p:nvGrpSpPr>
        <p:grpSpPr>
          <a:xfrm>
            <a:off x="6300192" y="620688"/>
            <a:ext cx="432048" cy="1872208"/>
            <a:chOff x="2051720" y="620688"/>
            <a:chExt cx="432048" cy="1872208"/>
          </a:xfrm>
        </p:grpSpPr>
        <p:sp>
          <p:nvSpPr>
            <p:cNvPr id="45" name="Oval 44"/>
            <p:cNvSpPr/>
            <p:nvPr/>
          </p:nvSpPr>
          <p:spPr bwMode="auto">
            <a:xfrm>
              <a:off x="2051720" y="1124744"/>
              <a:ext cx="432048" cy="144016"/>
            </a:xfrm>
            <a:prstGeom prst="ellipse">
              <a:avLst/>
            </a:prstGeom>
            <a:solidFill>
              <a:srgbClr val="D1D1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46" name="Straight Arrow Connector 45"/>
            <p:cNvCxnSpPr>
              <a:stCxn id="45" idx="0"/>
            </p:cNvCxnSpPr>
            <p:nvPr/>
          </p:nvCxnSpPr>
          <p:spPr bwMode="auto">
            <a:xfrm flipV="1">
              <a:off x="2267744" y="620688"/>
              <a:ext cx="0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47" name="Straight Arrow Connector 46"/>
            <p:cNvCxnSpPr/>
            <p:nvPr/>
          </p:nvCxnSpPr>
          <p:spPr bwMode="auto">
            <a:xfrm flipV="1">
              <a:off x="2267744" y="1988840"/>
              <a:ext cx="0" cy="5040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2387333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803" name="Rectangle 147"/>
          <p:cNvSpPr>
            <a:spLocks noChangeArrowheads="1"/>
          </p:cNvSpPr>
          <p:nvPr/>
        </p:nvSpPr>
        <p:spPr bwMode="auto">
          <a:xfrm>
            <a:off x="251967" y="4292844"/>
            <a:ext cx="8497887" cy="935038"/>
          </a:xfrm>
          <a:prstGeom prst="rect">
            <a:avLst/>
          </a:prstGeom>
          <a:solidFill>
            <a:srgbClr val="969696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969696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r">
              <a:defRPr/>
            </a:pPr>
            <a:r>
              <a:rPr lang="en-US">
                <a:cs typeface="+mn-cs"/>
              </a:rPr>
              <a:t>Data link and</a:t>
            </a:r>
          </a:p>
          <a:p>
            <a:pPr algn="r">
              <a:defRPr/>
            </a:pPr>
            <a:r>
              <a:rPr lang="en-US">
                <a:cs typeface="+mn-cs"/>
              </a:rPr>
              <a:t>Physical layer</a:t>
            </a:r>
          </a:p>
        </p:txBody>
      </p:sp>
      <p:sp>
        <p:nvSpPr>
          <p:cNvPr id="326804" name="Rectangle 148"/>
          <p:cNvSpPr>
            <a:spLocks noChangeArrowheads="1"/>
          </p:cNvSpPr>
          <p:nvPr/>
        </p:nvSpPr>
        <p:spPr bwMode="auto">
          <a:xfrm>
            <a:off x="251967" y="3140319"/>
            <a:ext cx="8497887" cy="1150938"/>
          </a:xfrm>
          <a:prstGeom prst="rect">
            <a:avLst/>
          </a:prstGeom>
          <a:solidFill>
            <a:srgbClr val="969696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969696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r">
              <a:defRPr/>
            </a:pPr>
            <a:r>
              <a:rPr lang="en-US">
                <a:cs typeface="+mn-cs"/>
              </a:rPr>
              <a:t>Network</a:t>
            </a:r>
          </a:p>
          <a:p>
            <a:pPr algn="r">
              <a:defRPr/>
            </a:pPr>
            <a:r>
              <a:rPr lang="en-US">
                <a:cs typeface="+mn-cs"/>
              </a:rPr>
              <a:t>layer</a:t>
            </a:r>
          </a:p>
        </p:txBody>
      </p:sp>
      <p:sp>
        <p:nvSpPr>
          <p:cNvPr id="326805" name="Rectangle 149"/>
          <p:cNvSpPr>
            <a:spLocks noChangeArrowheads="1"/>
          </p:cNvSpPr>
          <p:nvPr/>
        </p:nvSpPr>
        <p:spPr bwMode="auto">
          <a:xfrm>
            <a:off x="251967" y="2275132"/>
            <a:ext cx="8497887" cy="863600"/>
          </a:xfrm>
          <a:prstGeom prst="rect">
            <a:avLst/>
          </a:prstGeom>
          <a:solidFill>
            <a:srgbClr val="969696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969696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r">
              <a:defRPr/>
            </a:pPr>
            <a:r>
              <a:rPr lang="en-US">
                <a:cs typeface="+mn-cs"/>
              </a:rPr>
              <a:t>Transport</a:t>
            </a:r>
          </a:p>
          <a:p>
            <a:pPr algn="r">
              <a:defRPr/>
            </a:pPr>
            <a:r>
              <a:rPr lang="en-US">
                <a:cs typeface="+mn-cs"/>
              </a:rPr>
              <a:t>layer</a:t>
            </a:r>
          </a:p>
        </p:txBody>
      </p:sp>
      <p:sp>
        <p:nvSpPr>
          <p:cNvPr id="326806" name="Rectangle 150"/>
          <p:cNvSpPr>
            <a:spLocks noChangeArrowheads="1"/>
          </p:cNvSpPr>
          <p:nvPr/>
        </p:nvSpPr>
        <p:spPr bwMode="auto">
          <a:xfrm>
            <a:off x="251967" y="1340094"/>
            <a:ext cx="8497887" cy="935038"/>
          </a:xfrm>
          <a:prstGeom prst="rect">
            <a:avLst/>
          </a:prstGeom>
          <a:solidFill>
            <a:srgbClr val="969696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969696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r">
              <a:defRPr/>
            </a:pPr>
            <a:r>
              <a:rPr lang="en-US">
                <a:cs typeface="+mn-cs"/>
              </a:rPr>
              <a:t>Application</a:t>
            </a:r>
          </a:p>
          <a:p>
            <a:pPr algn="r">
              <a:defRPr/>
            </a:pPr>
            <a:r>
              <a:rPr lang="en-US">
                <a:cs typeface="+mn-cs"/>
              </a:rPr>
              <a:t>layer</a:t>
            </a:r>
          </a:p>
        </p:txBody>
      </p:sp>
      <p:grpSp>
        <p:nvGrpSpPr>
          <p:cNvPr id="326808" name="Group 152"/>
          <p:cNvGrpSpPr>
            <a:grpSpLocks/>
          </p:cNvGrpSpPr>
          <p:nvPr/>
        </p:nvGrpSpPr>
        <p:grpSpPr bwMode="auto">
          <a:xfrm>
            <a:off x="1187004" y="4435719"/>
            <a:ext cx="5041900" cy="942975"/>
            <a:chOff x="838" y="3112"/>
            <a:chExt cx="3176" cy="594"/>
          </a:xfrm>
          <a:solidFill>
            <a:srgbClr val="00AB7E"/>
          </a:solidFill>
        </p:grpSpPr>
        <p:sp>
          <p:nvSpPr>
            <p:cNvPr id="326744" name="AutoShape 88"/>
            <p:cNvSpPr>
              <a:spLocks noChangeArrowheads="1"/>
            </p:cNvSpPr>
            <p:nvPr/>
          </p:nvSpPr>
          <p:spPr bwMode="auto">
            <a:xfrm flipV="1">
              <a:off x="838" y="3112"/>
              <a:ext cx="3176" cy="590"/>
            </a:xfrm>
            <a:custGeom>
              <a:avLst/>
              <a:gdLst>
                <a:gd name="G0" fmla="+- 4985 0 0"/>
                <a:gd name="G1" fmla="+- 21600 0 4985"/>
                <a:gd name="G2" fmla="*/ 4985 1 2"/>
                <a:gd name="G3" fmla="+- 21600 0 G2"/>
                <a:gd name="G4" fmla="+/ 4985 21600 2"/>
                <a:gd name="G5" fmla="+/ G1 0 2"/>
                <a:gd name="G6" fmla="*/ 21600 21600 4985"/>
                <a:gd name="G7" fmla="*/ G6 1 2"/>
                <a:gd name="G8" fmla="+- 21600 0 G7"/>
                <a:gd name="G9" fmla="*/ 21600 1 2"/>
                <a:gd name="G10" fmla="+- 4985 0 G9"/>
                <a:gd name="G11" fmla="?: G10 G8 0"/>
                <a:gd name="G12" fmla="?: G10 G7 21600"/>
                <a:gd name="T0" fmla="*/ 19107 w 21600"/>
                <a:gd name="T1" fmla="*/ 10800 h 21600"/>
                <a:gd name="T2" fmla="*/ 10800 w 21600"/>
                <a:gd name="T3" fmla="*/ 21600 h 21600"/>
                <a:gd name="T4" fmla="*/ 2493 w 21600"/>
                <a:gd name="T5" fmla="*/ 10800 h 21600"/>
                <a:gd name="T6" fmla="*/ 10800 w 21600"/>
                <a:gd name="T7" fmla="*/ 0 h 21600"/>
                <a:gd name="T8" fmla="*/ 4293 w 21600"/>
                <a:gd name="T9" fmla="*/ 4293 h 21600"/>
                <a:gd name="T10" fmla="*/ 17307 w 21600"/>
                <a:gd name="T11" fmla="*/ 1730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985" y="21600"/>
                  </a:lnTo>
                  <a:lnTo>
                    <a:pt x="16615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1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969696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>
              <a:flatTx/>
            </a:bodyPr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  <a:cs typeface="+mn-cs"/>
              </a:endParaRPr>
            </a:p>
          </p:txBody>
        </p:sp>
        <p:sp>
          <p:nvSpPr>
            <p:cNvPr id="326746" name="Line 90"/>
            <p:cNvSpPr>
              <a:spLocks noChangeShapeType="1"/>
            </p:cNvSpPr>
            <p:nvPr/>
          </p:nvSpPr>
          <p:spPr bwMode="auto">
            <a:xfrm flipV="1">
              <a:off x="1836" y="3112"/>
              <a:ext cx="272" cy="59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chemeClr val="bg1"/>
                </a:solidFill>
                <a:cs typeface="+mn-cs"/>
              </a:endParaRPr>
            </a:p>
          </p:txBody>
        </p:sp>
        <p:sp>
          <p:nvSpPr>
            <p:cNvPr id="326747" name="Line 91"/>
            <p:cNvSpPr>
              <a:spLocks noChangeShapeType="1"/>
            </p:cNvSpPr>
            <p:nvPr/>
          </p:nvSpPr>
          <p:spPr bwMode="auto">
            <a:xfrm flipH="1" flipV="1">
              <a:off x="2698" y="3112"/>
              <a:ext cx="227" cy="59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chemeClr val="bg1"/>
                </a:solidFill>
                <a:cs typeface="+mn-cs"/>
              </a:endParaRPr>
            </a:p>
          </p:txBody>
        </p:sp>
        <p:sp>
          <p:nvSpPr>
            <p:cNvPr id="326749" name="Text Box 93"/>
            <p:cNvSpPr txBox="1">
              <a:spLocks noChangeArrowheads="1"/>
            </p:cNvSpPr>
            <p:nvPr/>
          </p:nvSpPr>
          <p:spPr bwMode="auto">
            <a:xfrm>
              <a:off x="1473" y="3203"/>
              <a:ext cx="492" cy="23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>
                  <a:solidFill>
                    <a:schemeClr val="bg1"/>
                  </a:solidFill>
                  <a:cs typeface="+mn-cs"/>
                </a:rPr>
                <a:t>WANs</a:t>
              </a:r>
            </a:p>
          </p:txBody>
        </p:sp>
        <p:sp>
          <p:nvSpPr>
            <p:cNvPr id="326750" name="Text Box 94"/>
            <p:cNvSpPr txBox="1">
              <a:spLocks noChangeArrowheads="1"/>
            </p:cNvSpPr>
            <p:nvPr/>
          </p:nvSpPr>
          <p:spPr bwMode="auto">
            <a:xfrm>
              <a:off x="1247" y="3475"/>
              <a:ext cx="397" cy="23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cs typeface="+mn-cs"/>
                </a:rPr>
                <a:t>ATM</a:t>
              </a:r>
            </a:p>
          </p:txBody>
        </p:sp>
        <p:sp>
          <p:nvSpPr>
            <p:cNvPr id="326751" name="Text Box 95"/>
            <p:cNvSpPr txBox="1">
              <a:spLocks noChangeArrowheads="1"/>
            </p:cNvSpPr>
            <p:nvPr/>
          </p:nvSpPr>
          <p:spPr bwMode="auto">
            <a:xfrm>
              <a:off x="1950" y="3203"/>
              <a:ext cx="861" cy="23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>
                  <a:solidFill>
                    <a:schemeClr val="bg1"/>
                  </a:solidFill>
                  <a:cs typeface="+mn-cs"/>
                </a:rPr>
                <a:t> LLC &amp; MAC</a:t>
              </a:r>
            </a:p>
          </p:txBody>
        </p:sp>
        <p:sp>
          <p:nvSpPr>
            <p:cNvPr id="326752" name="Text Box 96"/>
            <p:cNvSpPr txBox="1">
              <a:spLocks noChangeArrowheads="1"/>
            </p:cNvSpPr>
            <p:nvPr/>
          </p:nvSpPr>
          <p:spPr bwMode="auto">
            <a:xfrm>
              <a:off x="2108" y="3475"/>
              <a:ext cx="620" cy="23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>
                  <a:solidFill>
                    <a:schemeClr val="bg1"/>
                  </a:solidFill>
                  <a:cs typeface="+mn-cs"/>
                </a:rPr>
                <a:t>physical</a:t>
              </a:r>
            </a:p>
          </p:txBody>
        </p:sp>
        <p:sp>
          <p:nvSpPr>
            <p:cNvPr id="326753" name="Text Box 97"/>
            <p:cNvSpPr txBox="1">
              <a:spLocks noChangeArrowheads="1"/>
            </p:cNvSpPr>
            <p:nvPr/>
          </p:nvSpPr>
          <p:spPr bwMode="auto">
            <a:xfrm>
              <a:off x="2880" y="3203"/>
              <a:ext cx="434" cy="23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>
                  <a:solidFill>
                    <a:schemeClr val="bg1"/>
                  </a:solidFill>
                  <a:cs typeface="+mn-cs"/>
                </a:rPr>
                <a:t>LANs</a:t>
              </a:r>
            </a:p>
          </p:txBody>
        </p:sp>
        <p:sp>
          <p:nvSpPr>
            <p:cNvPr id="326754" name="Text Box 98"/>
            <p:cNvSpPr txBox="1">
              <a:spLocks noChangeArrowheads="1"/>
            </p:cNvSpPr>
            <p:nvPr/>
          </p:nvSpPr>
          <p:spPr bwMode="auto">
            <a:xfrm>
              <a:off x="3041" y="3475"/>
              <a:ext cx="473" cy="23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cs typeface="+mn-cs"/>
                </a:rPr>
                <a:t>MANs</a:t>
              </a:r>
            </a:p>
          </p:txBody>
        </p:sp>
      </p:grpSp>
      <p:grpSp>
        <p:nvGrpSpPr>
          <p:cNvPr id="326782" name="Group 126"/>
          <p:cNvGrpSpPr>
            <a:grpSpLocks/>
          </p:cNvGrpSpPr>
          <p:nvPr/>
        </p:nvGrpSpPr>
        <p:grpSpPr bwMode="auto">
          <a:xfrm>
            <a:off x="2341117" y="3284782"/>
            <a:ext cx="2736850" cy="1152525"/>
            <a:chOff x="1882" y="2069"/>
            <a:chExt cx="1724" cy="726"/>
          </a:xfrm>
          <a:solidFill>
            <a:srgbClr val="1600FF"/>
          </a:solidFill>
        </p:grpSpPr>
        <p:sp>
          <p:nvSpPr>
            <p:cNvPr id="326757" name="Freeform 101"/>
            <p:cNvSpPr>
              <a:spLocks/>
            </p:cNvSpPr>
            <p:nvPr/>
          </p:nvSpPr>
          <p:spPr bwMode="auto">
            <a:xfrm>
              <a:off x="1882" y="2069"/>
              <a:ext cx="1724" cy="726"/>
            </a:xfrm>
            <a:custGeom>
              <a:avLst/>
              <a:gdLst>
                <a:gd name="T0" fmla="*/ 0 w 1724"/>
                <a:gd name="T1" fmla="*/ 726 h 726"/>
                <a:gd name="T2" fmla="*/ 1724 w 1724"/>
                <a:gd name="T3" fmla="*/ 726 h 726"/>
                <a:gd name="T4" fmla="*/ 1283 w 1724"/>
                <a:gd name="T5" fmla="*/ 369 h 726"/>
                <a:gd name="T6" fmla="*/ 1724 w 1724"/>
                <a:gd name="T7" fmla="*/ 0 h 726"/>
                <a:gd name="T8" fmla="*/ 0 w 1724"/>
                <a:gd name="T9" fmla="*/ 0 h 726"/>
                <a:gd name="T10" fmla="*/ 408 w 1724"/>
                <a:gd name="T11" fmla="*/ 363 h 726"/>
                <a:gd name="T12" fmla="*/ 0 w 1724"/>
                <a:gd name="T13" fmla="*/ 726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726">
                  <a:moveTo>
                    <a:pt x="0" y="726"/>
                  </a:moveTo>
                  <a:lnTo>
                    <a:pt x="1724" y="726"/>
                  </a:lnTo>
                  <a:lnTo>
                    <a:pt x="1283" y="369"/>
                  </a:lnTo>
                  <a:lnTo>
                    <a:pt x="1724" y="0"/>
                  </a:lnTo>
                  <a:lnTo>
                    <a:pt x="0" y="0"/>
                  </a:lnTo>
                  <a:lnTo>
                    <a:pt x="408" y="363"/>
                  </a:lnTo>
                  <a:lnTo>
                    <a:pt x="0" y="726"/>
                  </a:lnTo>
                  <a:close/>
                </a:path>
              </a:pathLst>
            </a:custGeom>
            <a:grpFill/>
            <a:ln w="9525" cap="flat" cmpd="sng">
              <a:prstDash val="solid"/>
              <a:round/>
              <a:headEnd/>
              <a:tailEnd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29" name="Rectangle 73"/>
            <p:cNvSpPr>
              <a:spLocks noChangeArrowheads="1"/>
            </p:cNvSpPr>
            <p:nvPr/>
          </p:nvSpPr>
          <p:spPr bwMode="auto">
            <a:xfrm>
              <a:off x="2313" y="2115"/>
              <a:ext cx="862" cy="63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cs typeface="+mn-cs"/>
                </a:rPr>
                <a:t>IPv4 + IPv6</a:t>
              </a:r>
            </a:p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cs typeface="+mn-cs"/>
                </a:rPr>
                <a:t>+ ICMP</a:t>
              </a:r>
            </a:p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cs typeface="+mn-cs"/>
                </a:rPr>
                <a:t>+ ARP</a:t>
              </a:r>
            </a:p>
          </p:txBody>
        </p:sp>
      </p:grpSp>
      <p:sp>
        <p:nvSpPr>
          <p:cNvPr id="326767" name="Line 111"/>
          <p:cNvSpPr>
            <a:spLocks noChangeShapeType="1"/>
          </p:cNvSpPr>
          <p:nvPr/>
        </p:nvSpPr>
        <p:spPr bwMode="auto">
          <a:xfrm flipV="1">
            <a:off x="4068317" y="2419594"/>
            <a:ext cx="215900" cy="8636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326800" name="Group 144"/>
          <p:cNvGrpSpPr>
            <a:grpSpLocks/>
          </p:cNvGrpSpPr>
          <p:nvPr/>
        </p:nvGrpSpPr>
        <p:grpSpPr bwMode="auto">
          <a:xfrm>
            <a:off x="1260029" y="2419594"/>
            <a:ext cx="3024188" cy="863600"/>
            <a:chOff x="1202" y="1525"/>
            <a:chExt cx="1905" cy="544"/>
          </a:xfrm>
          <a:solidFill>
            <a:srgbClr val="75D5FE"/>
          </a:solidFill>
        </p:grpSpPr>
        <p:sp>
          <p:nvSpPr>
            <p:cNvPr id="326779" name="Freeform 123"/>
            <p:cNvSpPr>
              <a:spLocks/>
            </p:cNvSpPr>
            <p:nvPr/>
          </p:nvSpPr>
          <p:spPr bwMode="auto">
            <a:xfrm>
              <a:off x="1202" y="1525"/>
              <a:ext cx="1905" cy="544"/>
            </a:xfrm>
            <a:custGeom>
              <a:avLst/>
              <a:gdLst>
                <a:gd name="T0" fmla="*/ 0 w 1905"/>
                <a:gd name="T1" fmla="*/ 0 h 544"/>
                <a:gd name="T2" fmla="*/ 1905 w 1905"/>
                <a:gd name="T3" fmla="*/ 0 h 544"/>
                <a:gd name="T4" fmla="*/ 1769 w 1905"/>
                <a:gd name="T5" fmla="*/ 544 h 544"/>
                <a:gd name="T6" fmla="*/ 680 w 1905"/>
                <a:gd name="T7" fmla="*/ 544 h 544"/>
                <a:gd name="T8" fmla="*/ 0 w 1905"/>
                <a:gd name="T9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5" h="544">
                  <a:moveTo>
                    <a:pt x="0" y="0"/>
                  </a:moveTo>
                  <a:lnTo>
                    <a:pt x="1905" y="0"/>
                  </a:lnTo>
                  <a:lnTo>
                    <a:pt x="1769" y="544"/>
                  </a:lnTo>
                  <a:lnTo>
                    <a:pt x="680" y="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D5FE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91240B29-F687-4f45-9708-019B960494DF}">
                <a14:hiddenLine xmlns:a14="http://schemas.microsoft.com/office/drawing/2010/main" xmlns="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27" name="Rectangle 71"/>
            <p:cNvSpPr>
              <a:spLocks noChangeArrowheads="1"/>
            </p:cNvSpPr>
            <p:nvPr/>
          </p:nvSpPr>
          <p:spPr bwMode="auto">
            <a:xfrm>
              <a:off x="2109" y="1684"/>
              <a:ext cx="590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>
                  <a:cs typeface="+mn-cs"/>
                </a:rPr>
                <a:t>TCP</a:t>
              </a:r>
            </a:p>
          </p:txBody>
        </p:sp>
      </p:grpSp>
      <p:grpSp>
        <p:nvGrpSpPr>
          <p:cNvPr id="326801" name="Group 145"/>
          <p:cNvGrpSpPr>
            <a:grpSpLocks/>
          </p:cNvGrpSpPr>
          <p:nvPr/>
        </p:nvGrpSpPr>
        <p:grpSpPr bwMode="auto">
          <a:xfrm>
            <a:off x="4068317" y="2419594"/>
            <a:ext cx="2087562" cy="863600"/>
            <a:chOff x="2971" y="1525"/>
            <a:chExt cx="1315" cy="544"/>
          </a:xfrm>
        </p:grpSpPr>
        <p:sp>
          <p:nvSpPr>
            <p:cNvPr id="326781" name="Freeform 125"/>
            <p:cNvSpPr>
              <a:spLocks/>
            </p:cNvSpPr>
            <p:nvPr/>
          </p:nvSpPr>
          <p:spPr bwMode="auto">
            <a:xfrm>
              <a:off x="2971" y="1525"/>
              <a:ext cx="1315" cy="544"/>
            </a:xfrm>
            <a:custGeom>
              <a:avLst/>
              <a:gdLst>
                <a:gd name="T0" fmla="*/ 0 w 1315"/>
                <a:gd name="T1" fmla="*/ 544 h 544"/>
                <a:gd name="T2" fmla="*/ 136 w 1315"/>
                <a:gd name="T3" fmla="*/ 0 h 544"/>
                <a:gd name="T4" fmla="*/ 1315 w 1315"/>
                <a:gd name="T5" fmla="*/ 0 h 544"/>
                <a:gd name="T6" fmla="*/ 635 w 1315"/>
                <a:gd name="T7" fmla="*/ 544 h 544"/>
                <a:gd name="T8" fmla="*/ 0 w 1315"/>
                <a:gd name="T9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5" h="544">
                  <a:moveTo>
                    <a:pt x="0" y="544"/>
                  </a:moveTo>
                  <a:lnTo>
                    <a:pt x="136" y="0"/>
                  </a:lnTo>
                  <a:lnTo>
                    <a:pt x="1315" y="0"/>
                  </a:lnTo>
                  <a:lnTo>
                    <a:pt x="635" y="544"/>
                  </a:lnTo>
                  <a:lnTo>
                    <a:pt x="0" y="544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FF"/>
              </a:extrusionClr>
            </a:sp3d>
            <a:extLst>
              <a:ext uri="{91240B29-F687-4f45-9708-019B960494DF}">
                <a14:hiddenLine xmlns:a14="http://schemas.microsoft.com/office/drawing/2010/main" xmlns="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98" name="Rectangle 142"/>
            <p:cNvSpPr>
              <a:spLocks noChangeArrowheads="1"/>
            </p:cNvSpPr>
            <p:nvPr/>
          </p:nvSpPr>
          <p:spPr bwMode="auto">
            <a:xfrm>
              <a:off x="3107" y="1684"/>
              <a:ext cx="589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>
                  <a:cs typeface="+mn-cs"/>
                </a:rPr>
                <a:t>UDP</a:t>
              </a:r>
            </a:p>
          </p:txBody>
        </p:sp>
      </p:grpSp>
      <p:grpSp>
        <p:nvGrpSpPr>
          <p:cNvPr id="326791" name="Group 135"/>
          <p:cNvGrpSpPr>
            <a:grpSpLocks/>
          </p:cNvGrpSpPr>
          <p:nvPr/>
        </p:nvGrpSpPr>
        <p:grpSpPr bwMode="auto">
          <a:xfrm>
            <a:off x="107504" y="1482969"/>
            <a:ext cx="1800225" cy="936625"/>
            <a:chOff x="476" y="935"/>
            <a:chExt cx="1134" cy="590"/>
          </a:xfrm>
        </p:grpSpPr>
        <p:sp>
          <p:nvSpPr>
            <p:cNvPr id="326771" name="Freeform 115"/>
            <p:cNvSpPr>
              <a:spLocks/>
            </p:cNvSpPr>
            <p:nvPr/>
          </p:nvSpPr>
          <p:spPr bwMode="auto">
            <a:xfrm>
              <a:off x="476" y="935"/>
              <a:ext cx="1134" cy="590"/>
            </a:xfrm>
            <a:custGeom>
              <a:avLst/>
              <a:gdLst>
                <a:gd name="T0" fmla="*/ 0 w 1134"/>
                <a:gd name="T1" fmla="*/ 0 h 590"/>
                <a:gd name="T2" fmla="*/ 590 w 1134"/>
                <a:gd name="T3" fmla="*/ 0 h 590"/>
                <a:gd name="T4" fmla="*/ 1134 w 1134"/>
                <a:gd name="T5" fmla="*/ 590 h 590"/>
                <a:gd name="T6" fmla="*/ 726 w 1134"/>
                <a:gd name="T7" fmla="*/ 590 h 590"/>
                <a:gd name="T8" fmla="*/ 0 w 1134"/>
                <a:gd name="T9" fmla="*/ 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4" h="590">
                  <a:moveTo>
                    <a:pt x="0" y="0"/>
                  </a:moveTo>
                  <a:lnTo>
                    <a:pt x="590" y="0"/>
                  </a:lnTo>
                  <a:lnTo>
                    <a:pt x="1134" y="590"/>
                  </a:lnTo>
                  <a:lnTo>
                    <a:pt x="726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:a14="http://schemas.microsoft.com/office/drawing/2010/main" xmlns="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 dirty="0">
                <a:solidFill>
                  <a:schemeClr val="bg1"/>
                </a:solidFill>
                <a:cs typeface="+mn-cs"/>
              </a:endParaRPr>
            </a:p>
          </p:txBody>
        </p:sp>
        <p:sp>
          <p:nvSpPr>
            <p:cNvPr id="326784" name="Rectangle 128"/>
            <p:cNvSpPr>
              <a:spLocks noChangeArrowheads="1"/>
            </p:cNvSpPr>
            <p:nvPr/>
          </p:nvSpPr>
          <p:spPr bwMode="auto">
            <a:xfrm rot="2623427">
              <a:off x="839" y="1094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cs typeface="+mn-cs"/>
                </a:rPr>
                <a:t>SMTP</a:t>
              </a:r>
            </a:p>
          </p:txBody>
        </p:sp>
      </p:grpSp>
      <p:grpSp>
        <p:nvGrpSpPr>
          <p:cNvPr id="326792" name="Group 136"/>
          <p:cNvGrpSpPr>
            <a:grpSpLocks/>
          </p:cNvGrpSpPr>
          <p:nvPr/>
        </p:nvGrpSpPr>
        <p:grpSpPr bwMode="auto">
          <a:xfrm>
            <a:off x="1044129" y="1482969"/>
            <a:ext cx="1439863" cy="936625"/>
            <a:chOff x="1066" y="935"/>
            <a:chExt cx="907" cy="590"/>
          </a:xfrm>
        </p:grpSpPr>
        <p:sp>
          <p:nvSpPr>
            <p:cNvPr id="326772" name="Freeform 116"/>
            <p:cNvSpPr>
              <a:spLocks/>
            </p:cNvSpPr>
            <p:nvPr/>
          </p:nvSpPr>
          <p:spPr bwMode="auto">
            <a:xfrm>
              <a:off x="1066" y="935"/>
              <a:ext cx="907" cy="590"/>
            </a:xfrm>
            <a:custGeom>
              <a:avLst/>
              <a:gdLst>
                <a:gd name="T0" fmla="*/ 544 w 907"/>
                <a:gd name="T1" fmla="*/ 590 h 590"/>
                <a:gd name="T2" fmla="*/ 907 w 907"/>
                <a:gd name="T3" fmla="*/ 590 h 590"/>
                <a:gd name="T4" fmla="*/ 589 w 907"/>
                <a:gd name="T5" fmla="*/ 0 h 590"/>
                <a:gd name="T6" fmla="*/ 0 w 907"/>
                <a:gd name="T7" fmla="*/ 0 h 590"/>
                <a:gd name="T8" fmla="*/ 544 w 907"/>
                <a:gd name="T9" fmla="*/ 59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590">
                  <a:moveTo>
                    <a:pt x="544" y="590"/>
                  </a:moveTo>
                  <a:lnTo>
                    <a:pt x="907" y="590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544" y="59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:a14="http://schemas.microsoft.com/office/drawing/2010/main" xmlns="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 dirty="0">
                <a:solidFill>
                  <a:schemeClr val="bg1"/>
                </a:solidFill>
                <a:cs typeface="+mn-cs"/>
              </a:endParaRPr>
            </a:p>
          </p:txBody>
        </p:sp>
        <p:sp>
          <p:nvSpPr>
            <p:cNvPr id="326785" name="Rectangle 129"/>
            <p:cNvSpPr>
              <a:spLocks noChangeArrowheads="1"/>
            </p:cNvSpPr>
            <p:nvPr/>
          </p:nvSpPr>
          <p:spPr bwMode="auto">
            <a:xfrm rot="3152677">
              <a:off x="1360" y="1094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>
                  <a:solidFill>
                    <a:schemeClr val="bg1"/>
                  </a:solidFill>
                  <a:cs typeface="+mn-cs"/>
                </a:rPr>
                <a:t>HTTP</a:t>
              </a:r>
            </a:p>
          </p:txBody>
        </p:sp>
      </p:grpSp>
      <p:grpSp>
        <p:nvGrpSpPr>
          <p:cNvPr id="326794" name="Group 138"/>
          <p:cNvGrpSpPr>
            <a:grpSpLocks/>
          </p:cNvGrpSpPr>
          <p:nvPr/>
        </p:nvGrpSpPr>
        <p:grpSpPr bwMode="auto">
          <a:xfrm>
            <a:off x="1979167" y="1482969"/>
            <a:ext cx="1152525" cy="936625"/>
            <a:chOff x="1655" y="935"/>
            <a:chExt cx="726" cy="590"/>
          </a:xfrm>
        </p:grpSpPr>
        <p:sp>
          <p:nvSpPr>
            <p:cNvPr id="326773" name="Freeform 117"/>
            <p:cNvSpPr>
              <a:spLocks/>
            </p:cNvSpPr>
            <p:nvPr/>
          </p:nvSpPr>
          <p:spPr bwMode="auto">
            <a:xfrm>
              <a:off x="1655" y="935"/>
              <a:ext cx="726" cy="590"/>
            </a:xfrm>
            <a:custGeom>
              <a:avLst/>
              <a:gdLst>
                <a:gd name="T0" fmla="*/ 318 w 726"/>
                <a:gd name="T1" fmla="*/ 590 h 590"/>
                <a:gd name="T2" fmla="*/ 726 w 726"/>
                <a:gd name="T3" fmla="*/ 590 h 590"/>
                <a:gd name="T4" fmla="*/ 545 w 726"/>
                <a:gd name="T5" fmla="*/ 0 h 590"/>
                <a:gd name="T6" fmla="*/ 0 w 726"/>
                <a:gd name="T7" fmla="*/ 0 h 590"/>
                <a:gd name="T8" fmla="*/ 318 w 726"/>
                <a:gd name="T9" fmla="*/ 59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590">
                  <a:moveTo>
                    <a:pt x="318" y="590"/>
                  </a:moveTo>
                  <a:lnTo>
                    <a:pt x="726" y="590"/>
                  </a:lnTo>
                  <a:lnTo>
                    <a:pt x="545" y="0"/>
                  </a:lnTo>
                  <a:lnTo>
                    <a:pt x="0" y="0"/>
                  </a:lnTo>
                  <a:lnTo>
                    <a:pt x="318" y="59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:a14="http://schemas.microsoft.com/office/drawing/2010/main" xmlns="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 dirty="0">
                <a:solidFill>
                  <a:schemeClr val="bg1"/>
                </a:solidFill>
                <a:cs typeface="+mn-cs"/>
              </a:endParaRPr>
            </a:p>
          </p:txBody>
        </p:sp>
        <p:sp>
          <p:nvSpPr>
            <p:cNvPr id="326786" name="Rectangle 130"/>
            <p:cNvSpPr>
              <a:spLocks noChangeArrowheads="1"/>
            </p:cNvSpPr>
            <p:nvPr/>
          </p:nvSpPr>
          <p:spPr bwMode="auto">
            <a:xfrm rot="4514848">
              <a:off x="1814" y="1094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>
                  <a:solidFill>
                    <a:schemeClr val="bg1"/>
                  </a:solidFill>
                  <a:cs typeface="+mn-cs"/>
                </a:rPr>
                <a:t>FTP</a:t>
              </a:r>
            </a:p>
          </p:txBody>
        </p:sp>
      </p:grpSp>
      <p:grpSp>
        <p:nvGrpSpPr>
          <p:cNvPr id="326795" name="Group 139"/>
          <p:cNvGrpSpPr>
            <a:grpSpLocks/>
          </p:cNvGrpSpPr>
          <p:nvPr/>
        </p:nvGrpSpPr>
        <p:grpSpPr bwMode="auto">
          <a:xfrm>
            <a:off x="2844354" y="1482969"/>
            <a:ext cx="863600" cy="936625"/>
            <a:chOff x="2200" y="935"/>
            <a:chExt cx="544" cy="590"/>
          </a:xfrm>
        </p:grpSpPr>
        <p:sp>
          <p:nvSpPr>
            <p:cNvPr id="326774" name="Freeform 118"/>
            <p:cNvSpPr>
              <a:spLocks/>
            </p:cNvSpPr>
            <p:nvPr/>
          </p:nvSpPr>
          <p:spPr bwMode="auto">
            <a:xfrm>
              <a:off x="2200" y="935"/>
              <a:ext cx="544" cy="590"/>
            </a:xfrm>
            <a:custGeom>
              <a:avLst/>
              <a:gdLst>
                <a:gd name="T0" fmla="*/ 181 w 544"/>
                <a:gd name="T1" fmla="*/ 590 h 590"/>
                <a:gd name="T2" fmla="*/ 544 w 544"/>
                <a:gd name="T3" fmla="*/ 590 h 590"/>
                <a:gd name="T4" fmla="*/ 544 w 544"/>
                <a:gd name="T5" fmla="*/ 0 h 590"/>
                <a:gd name="T6" fmla="*/ 0 w 544"/>
                <a:gd name="T7" fmla="*/ 0 h 590"/>
                <a:gd name="T8" fmla="*/ 181 w 544"/>
                <a:gd name="T9" fmla="*/ 59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590">
                  <a:moveTo>
                    <a:pt x="181" y="590"/>
                  </a:moveTo>
                  <a:lnTo>
                    <a:pt x="544" y="590"/>
                  </a:lnTo>
                  <a:lnTo>
                    <a:pt x="544" y="0"/>
                  </a:lnTo>
                  <a:lnTo>
                    <a:pt x="0" y="0"/>
                  </a:lnTo>
                  <a:lnTo>
                    <a:pt x="181" y="59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:a14="http://schemas.microsoft.com/office/drawing/2010/main" xmlns="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 dirty="0">
                <a:solidFill>
                  <a:schemeClr val="bg1"/>
                </a:solidFill>
                <a:cs typeface="+mn-cs"/>
              </a:endParaRPr>
            </a:p>
          </p:txBody>
        </p:sp>
        <p:sp>
          <p:nvSpPr>
            <p:cNvPr id="326787" name="Rectangle 131"/>
            <p:cNvSpPr>
              <a:spLocks noChangeArrowheads="1"/>
            </p:cNvSpPr>
            <p:nvPr/>
          </p:nvSpPr>
          <p:spPr bwMode="auto">
            <a:xfrm rot="5036393">
              <a:off x="2267" y="1094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bg1"/>
                  </a:solidFill>
                  <a:cs typeface="+mn-cs"/>
                </a:rPr>
                <a:t>SSH</a:t>
              </a:r>
            </a:p>
          </p:txBody>
        </p:sp>
      </p:grpSp>
      <p:sp>
        <p:nvSpPr>
          <p:cNvPr id="326775" name="Freeform 119"/>
          <p:cNvSpPr>
            <a:spLocks/>
          </p:cNvSpPr>
          <p:nvPr/>
        </p:nvSpPr>
        <p:spPr bwMode="auto">
          <a:xfrm>
            <a:off x="3707954" y="1482969"/>
            <a:ext cx="792163" cy="936625"/>
          </a:xfrm>
          <a:custGeom>
            <a:avLst/>
            <a:gdLst>
              <a:gd name="T0" fmla="*/ 0 w 499"/>
              <a:gd name="T1" fmla="*/ 590 h 590"/>
              <a:gd name="T2" fmla="*/ 363 w 499"/>
              <a:gd name="T3" fmla="*/ 590 h 590"/>
              <a:gd name="T4" fmla="*/ 499 w 499"/>
              <a:gd name="T5" fmla="*/ 0 h 590"/>
              <a:gd name="T6" fmla="*/ 0 w 499"/>
              <a:gd name="T7" fmla="*/ 0 h 590"/>
              <a:gd name="T8" fmla="*/ 0 w 499"/>
              <a:gd name="T9" fmla="*/ 59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9" h="590">
                <a:moveTo>
                  <a:pt x="0" y="590"/>
                </a:moveTo>
                <a:lnTo>
                  <a:pt x="363" y="590"/>
                </a:lnTo>
                <a:lnTo>
                  <a:pt x="499" y="0"/>
                </a:lnTo>
                <a:lnTo>
                  <a:pt x="0" y="0"/>
                </a:lnTo>
                <a:lnTo>
                  <a:pt x="0" y="590"/>
                </a:lnTo>
                <a:close/>
              </a:path>
            </a:pathLst>
          </a:custGeom>
          <a:solidFill>
            <a:srgbClr val="75D5FE"/>
          </a:solidFill>
          <a:ln>
            <a:noFill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  <a:extLst>
            <a:ext uri="{91240B29-F687-4f45-9708-019B960494DF}">
              <a14:hiddenLine xmlns:a14="http://schemas.microsoft.com/office/drawing/2010/main" xmlns="" w="9525" cap="flat" cmpd="sng">
                <a:noFill/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6776" name="Freeform 120"/>
          <p:cNvSpPr>
            <a:spLocks/>
          </p:cNvSpPr>
          <p:nvPr/>
        </p:nvSpPr>
        <p:spPr bwMode="auto">
          <a:xfrm>
            <a:off x="4284217" y="1482969"/>
            <a:ext cx="1152525" cy="936625"/>
          </a:xfrm>
          <a:custGeom>
            <a:avLst/>
            <a:gdLst>
              <a:gd name="T0" fmla="*/ 0 w 726"/>
              <a:gd name="T1" fmla="*/ 590 h 590"/>
              <a:gd name="T2" fmla="*/ 408 w 726"/>
              <a:gd name="T3" fmla="*/ 590 h 590"/>
              <a:gd name="T4" fmla="*/ 726 w 726"/>
              <a:gd name="T5" fmla="*/ 0 h 590"/>
              <a:gd name="T6" fmla="*/ 136 w 726"/>
              <a:gd name="T7" fmla="*/ 0 h 590"/>
              <a:gd name="T8" fmla="*/ 0 w 726"/>
              <a:gd name="T9" fmla="*/ 59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6" h="590">
                <a:moveTo>
                  <a:pt x="0" y="590"/>
                </a:moveTo>
                <a:lnTo>
                  <a:pt x="408" y="590"/>
                </a:lnTo>
                <a:lnTo>
                  <a:pt x="726" y="0"/>
                </a:lnTo>
                <a:lnTo>
                  <a:pt x="136" y="0"/>
                </a:lnTo>
                <a:lnTo>
                  <a:pt x="0" y="590"/>
                </a:ln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00FFFF"/>
            </a:extrusionClr>
          </a:sp3d>
          <a:extLst>
            <a:ext uri="{91240B29-F687-4f45-9708-019B960494DF}">
              <a14:hiddenLine xmlns:a14="http://schemas.microsoft.com/office/drawing/2010/main" xmlns="" w="9525" cap="flat" cmpd="sng">
                <a:noFill/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326796" name="Group 140"/>
          <p:cNvGrpSpPr>
            <a:grpSpLocks/>
          </p:cNvGrpSpPr>
          <p:nvPr/>
        </p:nvGrpSpPr>
        <p:grpSpPr bwMode="auto">
          <a:xfrm>
            <a:off x="4931917" y="1482969"/>
            <a:ext cx="1368425" cy="936625"/>
            <a:chOff x="3515" y="935"/>
            <a:chExt cx="862" cy="590"/>
          </a:xfrm>
        </p:grpSpPr>
        <p:sp>
          <p:nvSpPr>
            <p:cNvPr id="326777" name="Freeform 121"/>
            <p:cNvSpPr>
              <a:spLocks/>
            </p:cNvSpPr>
            <p:nvPr/>
          </p:nvSpPr>
          <p:spPr bwMode="auto">
            <a:xfrm>
              <a:off x="3515" y="935"/>
              <a:ext cx="862" cy="590"/>
            </a:xfrm>
            <a:custGeom>
              <a:avLst/>
              <a:gdLst>
                <a:gd name="T0" fmla="*/ 0 w 862"/>
                <a:gd name="T1" fmla="*/ 590 h 590"/>
                <a:gd name="T2" fmla="*/ 363 w 862"/>
                <a:gd name="T3" fmla="*/ 590 h 590"/>
                <a:gd name="T4" fmla="*/ 862 w 862"/>
                <a:gd name="T5" fmla="*/ 0 h 590"/>
                <a:gd name="T6" fmla="*/ 318 w 862"/>
                <a:gd name="T7" fmla="*/ 0 h 590"/>
                <a:gd name="T8" fmla="*/ 0 w 862"/>
                <a:gd name="T9" fmla="*/ 59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2" h="590">
                  <a:moveTo>
                    <a:pt x="0" y="590"/>
                  </a:moveTo>
                  <a:lnTo>
                    <a:pt x="363" y="590"/>
                  </a:lnTo>
                  <a:lnTo>
                    <a:pt x="862" y="0"/>
                  </a:lnTo>
                  <a:lnTo>
                    <a:pt x="318" y="0"/>
                  </a:lnTo>
                  <a:lnTo>
                    <a:pt x="0" y="59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:a14="http://schemas.microsoft.com/office/drawing/2010/main" xmlns="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 dirty="0">
                <a:solidFill>
                  <a:schemeClr val="bg1"/>
                </a:solidFill>
                <a:cs typeface="+mn-cs"/>
              </a:endParaRPr>
            </a:p>
          </p:txBody>
        </p:sp>
        <p:sp>
          <p:nvSpPr>
            <p:cNvPr id="326788" name="Rectangle 132"/>
            <p:cNvSpPr>
              <a:spLocks noChangeArrowheads="1"/>
            </p:cNvSpPr>
            <p:nvPr/>
          </p:nvSpPr>
          <p:spPr bwMode="auto">
            <a:xfrm rot="-3398502">
              <a:off x="3583" y="1094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>
                  <a:solidFill>
                    <a:schemeClr val="bg1"/>
                  </a:solidFill>
                  <a:cs typeface="+mn-cs"/>
                </a:rPr>
                <a:t>NFS</a:t>
              </a:r>
            </a:p>
          </p:txBody>
        </p:sp>
      </p:grpSp>
      <p:grpSp>
        <p:nvGrpSpPr>
          <p:cNvPr id="326797" name="Group 141"/>
          <p:cNvGrpSpPr>
            <a:grpSpLocks/>
          </p:cNvGrpSpPr>
          <p:nvPr/>
        </p:nvGrpSpPr>
        <p:grpSpPr bwMode="auto">
          <a:xfrm>
            <a:off x="5508179" y="1482969"/>
            <a:ext cx="1800225" cy="936625"/>
            <a:chOff x="3878" y="935"/>
            <a:chExt cx="1134" cy="590"/>
          </a:xfrm>
        </p:grpSpPr>
        <p:sp>
          <p:nvSpPr>
            <p:cNvPr id="326778" name="Freeform 122"/>
            <p:cNvSpPr>
              <a:spLocks/>
            </p:cNvSpPr>
            <p:nvPr/>
          </p:nvSpPr>
          <p:spPr bwMode="auto">
            <a:xfrm>
              <a:off x="3878" y="935"/>
              <a:ext cx="1134" cy="590"/>
            </a:xfrm>
            <a:custGeom>
              <a:avLst/>
              <a:gdLst>
                <a:gd name="T0" fmla="*/ 0 w 1134"/>
                <a:gd name="T1" fmla="*/ 590 h 590"/>
                <a:gd name="T2" fmla="*/ 408 w 1134"/>
                <a:gd name="T3" fmla="*/ 590 h 590"/>
                <a:gd name="T4" fmla="*/ 1134 w 1134"/>
                <a:gd name="T5" fmla="*/ 0 h 590"/>
                <a:gd name="T6" fmla="*/ 499 w 1134"/>
                <a:gd name="T7" fmla="*/ 0 h 590"/>
                <a:gd name="T8" fmla="*/ 0 w 1134"/>
                <a:gd name="T9" fmla="*/ 59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4" h="590">
                  <a:moveTo>
                    <a:pt x="0" y="590"/>
                  </a:moveTo>
                  <a:lnTo>
                    <a:pt x="408" y="590"/>
                  </a:lnTo>
                  <a:lnTo>
                    <a:pt x="1134" y="0"/>
                  </a:lnTo>
                  <a:lnTo>
                    <a:pt x="499" y="0"/>
                  </a:lnTo>
                  <a:lnTo>
                    <a:pt x="0" y="59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:a14="http://schemas.microsoft.com/office/drawing/2010/main" xmlns="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solidFill>
                  <a:schemeClr val="bg1"/>
                </a:solidFill>
                <a:cs typeface="+mn-cs"/>
              </a:endParaRPr>
            </a:p>
          </p:txBody>
        </p:sp>
        <p:sp>
          <p:nvSpPr>
            <p:cNvPr id="326789" name="Rectangle 133"/>
            <p:cNvSpPr>
              <a:spLocks noChangeArrowheads="1"/>
            </p:cNvSpPr>
            <p:nvPr/>
          </p:nvSpPr>
          <p:spPr bwMode="auto">
            <a:xfrm rot="-2704426">
              <a:off x="4082" y="1095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>
                  <a:solidFill>
                    <a:schemeClr val="bg1"/>
                  </a:solidFill>
                  <a:cs typeface="+mn-cs"/>
                </a:rPr>
                <a:t>RTP</a:t>
              </a: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Protocol Stack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70370" y="5738519"/>
            <a:ext cx="8566126" cy="63970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Nickname: “Hourglass Model”</a:t>
            </a:r>
          </a:p>
        </p:txBody>
      </p:sp>
    </p:spTree>
    <p:extLst>
      <p:ext uri="{BB962C8B-B14F-4D97-AF65-F5344CB8AC3E}">
        <p14:creationId xmlns:p14="http://schemas.microsoft.com/office/powerpoint/2010/main" val="3746103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86A92A39-5D37-5F47-A1AA-F9D082145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839" y="2105090"/>
            <a:ext cx="2222903" cy="2240686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D1E5A63-E1D3-CA44-8ADF-B86F5C23C39C}"/>
              </a:ext>
            </a:extLst>
          </p:cNvPr>
          <p:cNvGrpSpPr/>
          <p:nvPr/>
        </p:nvGrpSpPr>
        <p:grpSpPr>
          <a:xfrm>
            <a:off x="3633725" y="2217306"/>
            <a:ext cx="4473653" cy="2982084"/>
            <a:chOff x="3633725" y="2217306"/>
            <a:chExt cx="4473653" cy="2982084"/>
          </a:xfrm>
          <a:solidFill>
            <a:schemeClr val="tx2">
              <a:lumMod val="20000"/>
              <a:lumOff val="80000"/>
              <a:alpha val="46000"/>
            </a:schemeClr>
          </a:solidFill>
        </p:grpSpPr>
        <p:sp>
          <p:nvSpPr>
            <p:cNvPr id="52" name="Down Arrow 51">
              <a:extLst>
                <a:ext uri="{FF2B5EF4-FFF2-40B4-BE49-F238E27FC236}">
                  <a16:creationId xmlns:a16="http://schemas.microsoft.com/office/drawing/2014/main" id="{D47BC97F-EA17-EC43-9F37-843D8C9DD5F2}"/>
                </a:ext>
              </a:extLst>
            </p:cNvPr>
            <p:cNvSpPr/>
            <p:nvPr/>
          </p:nvSpPr>
          <p:spPr bwMode="auto">
            <a:xfrm rot="16200000">
              <a:off x="5880267" y="3076920"/>
              <a:ext cx="1301439" cy="572142"/>
            </a:xfrm>
            <a:prstGeom prst="downArrow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3" name="Down Arrow 52">
              <a:extLst>
                <a:ext uri="{FF2B5EF4-FFF2-40B4-BE49-F238E27FC236}">
                  <a16:creationId xmlns:a16="http://schemas.microsoft.com/office/drawing/2014/main" id="{A1CB22A3-BE56-EA46-B4B7-29A8356ED726}"/>
                </a:ext>
              </a:extLst>
            </p:cNvPr>
            <p:cNvSpPr/>
            <p:nvPr/>
          </p:nvSpPr>
          <p:spPr bwMode="auto">
            <a:xfrm rot="18356188">
              <a:off x="2994526" y="2856505"/>
              <a:ext cx="1850539" cy="572142"/>
            </a:xfrm>
            <a:prstGeom prst="downArrow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4" name="Down Arrow 53">
              <a:extLst>
                <a:ext uri="{FF2B5EF4-FFF2-40B4-BE49-F238E27FC236}">
                  <a16:creationId xmlns:a16="http://schemas.microsoft.com/office/drawing/2014/main" id="{0ABD5DC0-9B86-3642-8F69-55222AB94C92}"/>
                </a:ext>
              </a:extLst>
            </p:cNvPr>
            <p:cNvSpPr/>
            <p:nvPr/>
          </p:nvSpPr>
          <p:spPr bwMode="auto">
            <a:xfrm rot="2239736">
              <a:off x="6595891" y="4474751"/>
              <a:ext cx="1511487" cy="724639"/>
            </a:xfrm>
            <a:prstGeom prst="downArrow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pic>
        <p:nvPicPr>
          <p:cNvPr id="49" name="Picture 48" descr="Clipart - Envelope Icon">
            <a:extLst>
              <a:ext uri="{FF2B5EF4-FFF2-40B4-BE49-F238E27FC236}">
                <a16:creationId xmlns:a16="http://schemas.microsoft.com/office/drawing/2014/main" id="{06238AA7-1252-804A-B9A2-3CF7C777A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294913" y="1476319"/>
            <a:ext cx="717704" cy="717704"/>
          </a:xfrm>
          <a:prstGeom prst="rect">
            <a:avLst/>
          </a:prstGeom>
        </p:spPr>
      </p:pic>
      <p:pic>
        <p:nvPicPr>
          <p:cNvPr id="36" name="Picture 35" descr="Australia men's national goalball team - Wikipedia">
            <a:extLst>
              <a:ext uri="{FF2B5EF4-FFF2-40B4-BE49-F238E27FC236}">
                <a16:creationId xmlns:a16="http://schemas.microsoft.com/office/drawing/2014/main" id="{39BA16ED-1EF7-DB44-9A8A-92D2F2CED9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89031" y="649745"/>
            <a:ext cx="3280896" cy="296921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C912BB0-BC3A-F44D-B8D0-5F59CE2D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How to send packets</a:t>
            </a:r>
            <a:endParaRPr lang="en-US" dirty="0"/>
          </a:p>
        </p:txBody>
      </p:sp>
      <p:pic>
        <p:nvPicPr>
          <p:cNvPr id="5" name="Picture 4" descr="Sample Letters | Free Sample Letters">
            <a:extLst>
              <a:ext uri="{FF2B5EF4-FFF2-40B4-BE49-F238E27FC236}">
                <a16:creationId xmlns:a16="http://schemas.microsoft.com/office/drawing/2014/main" id="{C85DE07D-7EAD-2549-8908-F546EA14AC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2741921" y="923144"/>
            <a:ext cx="1035472" cy="13867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562DFB-6899-7341-9F27-B9F7E2FB96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22958" y="1484438"/>
            <a:ext cx="1587500" cy="825500"/>
          </a:xfrm>
          <a:prstGeom prst="rect">
            <a:avLst/>
          </a:prstGeom>
        </p:spPr>
      </p:pic>
      <p:pic>
        <p:nvPicPr>
          <p:cNvPr id="10" name="Picture 9" descr="Clipart - Envelope">
            <a:extLst>
              <a:ext uri="{FF2B5EF4-FFF2-40B4-BE49-F238E27FC236}">
                <a16:creationId xmlns:a16="http://schemas.microsoft.com/office/drawing/2014/main" id="{47EAE0F5-2226-374B-A800-F15B5EB3F9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2415485" y="1526095"/>
            <a:ext cx="1587501" cy="1211514"/>
          </a:xfrm>
          <a:prstGeom prst="rect">
            <a:avLst/>
          </a:prstGeom>
        </p:spPr>
      </p:pic>
      <p:pic>
        <p:nvPicPr>
          <p:cNvPr id="12" name="Picture 11" descr="Clipart - Envelope Icon">
            <a:extLst>
              <a:ext uri="{FF2B5EF4-FFF2-40B4-BE49-F238E27FC236}">
                <a16:creationId xmlns:a16="http://schemas.microsoft.com/office/drawing/2014/main" id="{C4628C57-64CB-8B4A-BFA0-743C97FEB1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928692" y="2249777"/>
            <a:ext cx="1295400" cy="1295400"/>
          </a:xfrm>
          <a:prstGeom prst="rect">
            <a:avLst/>
          </a:prstGeom>
        </p:spPr>
      </p:pic>
      <p:pic>
        <p:nvPicPr>
          <p:cNvPr id="16" name="Picture 15" descr="File:Sack - Sac - Zak (brown).svg - Wikimedia Commons">
            <a:extLst>
              <a:ext uri="{FF2B5EF4-FFF2-40B4-BE49-F238E27FC236}">
                <a16:creationId xmlns:a16="http://schemas.microsoft.com/office/drawing/2014/main" id="{61EFC53B-65E5-774B-9567-FB0F20BCB3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1113762" y="4391395"/>
            <a:ext cx="1211514" cy="1211514"/>
          </a:xfrm>
          <a:prstGeom prst="rect">
            <a:avLst/>
          </a:prstGeom>
        </p:spPr>
      </p:pic>
      <p:pic>
        <p:nvPicPr>
          <p:cNvPr id="22" name="Picture 21" descr="Clipart - Envelope Icon">
            <a:extLst>
              <a:ext uri="{FF2B5EF4-FFF2-40B4-BE49-F238E27FC236}">
                <a16:creationId xmlns:a16="http://schemas.microsoft.com/office/drawing/2014/main" id="{CDD50B7B-31DB-4240-8206-701E3D8D77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404901" y="3133549"/>
            <a:ext cx="717704" cy="71770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6C23CE8-1E4A-834C-B5B1-7D15DD875F8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21389" y="2585643"/>
            <a:ext cx="1488149" cy="14881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Picture 27" descr="Clipart - Envelope Icon">
            <a:extLst>
              <a:ext uri="{FF2B5EF4-FFF2-40B4-BE49-F238E27FC236}">
                <a16:creationId xmlns:a16="http://schemas.microsoft.com/office/drawing/2014/main" id="{F77397BD-8C96-8341-BE1A-873FFFE56F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379734" y="4235854"/>
            <a:ext cx="855625" cy="855625"/>
          </a:xfrm>
          <a:prstGeom prst="rect">
            <a:avLst/>
          </a:prstGeom>
        </p:spPr>
      </p:pic>
      <p:pic>
        <p:nvPicPr>
          <p:cNvPr id="30" name="Picture 29" descr="Office - Wikipedia">
            <a:extLst>
              <a:ext uri="{FF2B5EF4-FFF2-40B4-BE49-F238E27FC236}">
                <a16:creationId xmlns:a16="http://schemas.microsoft.com/office/drawing/2014/main" id="{DC7F927E-6A92-BD4C-AA8D-EFBF6F5A2A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6108160" y="5450641"/>
            <a:ext cx="1271574" cy="95368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E8D5B2E-2DC0-8B4E-B413-A8DC15B92200}"/>
              </a:ext>
            </a:extLst>
          </p:cNvPr>
          <p:cNvSpPr txBox="1"/>
          <p:nvPr/>
        </p:nvSpPr>
        <p:spPr>
          <a:xfrm>
            <a:off x="312738" y="911841"/>
            <a:ext cx="226536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urgent letter from </a:t>
            </a:r>
            <a:r>
              <a:rPr lang="en-US" dirty="0" err="1">
                <a:latin typeface="Eurostile"/>
                <a:cs typeface="Eurostile"/>
              </a:rPr>
              <a:t>Pål</a:t>
            </a:r>
            <a:endParaRPr lang="en-US" dirty="0">
              <a:latin typeface="Eurostile"/>
              <a:cs typeface="Eurostile"/>
            </a:endParaRPr>
          </a:p>
          <a:p>
            <a:r>
              <a:rPr lang="en-US" dirty="0">
                <a:latin typeface="Eurostile"/>
                <a:cs typeface="Eurostile"/>
              </a:rPr>
              <a:t>to IFI</a:t>
            </a:r>
          </a:p>
          <a:p>
            <a:r>
              <a:rPr lang="en-US" dirty="0">
                <a:latin typeface="Eurostile"/>
                <a:cs typeface="Eurostile"/>
              </a:rPr>
              <a:t>signature needed !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8A223B0-FFAA-8342-B54E-B119C2F00F2C}"/>
              </a:ext>
            </a:extLst>
          </p:cNvPr>
          <p:cNvSpPr txBox="1"/>
          <p:nvPr/>
        </p:nvSpPr>
        <p:spPr>
          <a:xfrm>
            <a:off x="3216834" y="723538"/>
            <a:ext cx="1293944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Eurostile"/>
                <a:cs typeface="Eurostile"/>
              </a:rPr>
              <a:t>To: Carsten</a:t>
            </a:r>
          </a:p>
          <a:p>
            <a:r>
              <a:rPr lang="en-US" sz="1600" dirty="0">
                <a:latin typeface="Eurostile"/>
                <a:cs typeface="Eurostile"/>
              </a:rPr>
              <a:t>IFI, </a:t>
            </a:r>
            <a:r>
              <a:rPr lang="en-US" sz="1600" dirty="0" err="1">
                <a:latin typeface="Eurostile"/>
                <a:cs typeface="Eurostile"/>
              </a:rPr>
              <a:t>UiO</a:t>
            </a:r>
            <a:br>
              <a:rPr lang="en-US" sz="1600" dirty="0">
                <a:latin typeface="Eurostile"/>
                <a:cs typeface="Eurostile"/>
              </a:rPr>
            </a:br>
            <a:r>
              <a:rPr lang="en-US" sz="1600" dirty="0">
                <a:latin typeface="Eurostile"/>
                <a:cs typeface="Eurostile"/>
              </a:rPr>
              <a:t>Oslo, Norway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C9C7DB8-A6DD-8D45-8DB9-CFF6099011D0}"/>
              </a:ext>
            </a:extLst>
          </p:cNvPr>
          <p:cNvSpPr txBox="1"/>
          <p:nvPr/>
        </p:nvSpPr>
        <p:spPr>
          <a:xfrm>
            <a:off x="788482" y="2631547"/>
            <a:ext cx="1293944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Eurostile"/>
                <a:cs typeface="Eurostile"/>
              </a:rPr>
              <a:t>To: IFI, </a:t>
            </a:r>
            <a:r>
              <a:rPr lang="en-US" sz="1600" dirty="0" err="1">
                <a:latin typeface="Eurostile"/>
                <a:cs typeface="Eurostile"/>
              </a:rPr>
              <a:t>UiO</a:t>
            </a:r>
            <a:br>
              <a:rPr lang="en-US" sz="1600" dirty="0">
                <a:latin typeface="Eurostile"/>
                <a:cs typeface="Eurostile"/>
              </a:rPr>
            </a:br>
            <a:r>
              <a:rPr lang="en-US" sz="1600" dirty="0">
                <a:latin typeface="Eurostile"/>
                <a:cs typeface="Eurostile"/>
              </a:rPr>
              <a:t>Oslo, Norway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44439B8-72AB-3945-8E6E-ACA6F39FA04A}"/>
              </a:ext>
            </a:extLst>
          </p:cNvPr>
          <p:cNvGrpSpPr/>
          <p:nvPr/>
        </p:nvGrpSpPr>
        <p:grpSpPr>
          <a:xfrm>
            <a:off x="1304456" y="4534549"/>
            <a:ext cx="1450045" cy="1322929"/>
            <a:chOff x="3121366" y="4672349"/>
            <a:chExt cx="1450045" cy="1322929"/>
          </a:xfrm>
        </p:grpSpPr>
        <p:pic>
          <p:nvPicPr>
            <p:cNvPr id="19" name="Picture 18" descr="Kostenlose Vektorgrafik: Sack, Seil, Voll, Cartoon, Brown ...">
              <a:extLst>
                <a:ext uri="{FF2B5EF4-FFF2-40B4-BE49-F238E27FC236}">
                  <a16:creationId xmlns:a16="http://schemas.microsoft.com/office/drawing/2014/main" id="{041A7831-4508-F147-BA85-5CA672171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837473B0-CC2E-450A-ABE3-18F120FF3D39}">
                  <a1611:picAttrSrcUrl xmlns:a1611="http://schemas.microsoft.com/office/drawing/2016/11/main" r:id="rId19"/>
                </a:ext>
              </a:extLst>
            </a:blip>
            <a:stretch>
              <a:fillRect/>
            </a:stretch>
          </p:blipFill>
          <p:spPr>
            <a:xfrm>
              <a:off x="3121366" y="4672349"/>
              <a:ext cx="855625" cy="1153652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986E4A7-61EB-7843-B5A6-4894133B0CB9}"/>
                </a:ext>
              </a:extLst>
            </p:cNvPr>
            <p:cNvSpPr txBox="1"/>
            <p:nvPr/>
          </p:nvSpPr>
          <p:spPr>
            <a:xfrm>
              <a:off x="3434561" y="5656724"/>
              <a:ext cx="1136850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To: Norway</a:t>
              </a:r>
            </a:p>
          </p:txBody>
        </p:sp>
      </p:grpSp>
      <p:pic>
        <p:nvPicPr>
          <p:cNvPr id="42" name="Picture 41" descr="The Plane Shadow Graphics · Free vector graphic on Pixabay">
            <a:extLst>
              <a:ext uri="{FF2B5EF4-FFF2-40B4-BE49-F238E27FC236}">
                <a16:creationId xmlns:a16="http://schemas.microsoft.com/office/drawing/2014/main" id="{A4E0374B-DD1E-F744-AC74-CFC63969E64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837473B0-CC2E-450A-ABE3-18F120FF3D39}">
                <a1611:picAttrSrcUrl xmlns:a1611="http://schemas.microsoft.com/office/drawing/2016/11/main" r:id="rId21"/>
              </a:ext>
            </a:extLst>
          </a:blip>
          <a:stretch>
            <a:fillRect/>
          </a:stretch>
        </p:blipFill>
        <p:spPr>
          <a:xfrm>
            <a:off x="2164364" y="4453405"/>
            <a:ext cx="1280729" cy="640365"/>
          </a:xfrm>
          <a:prstGeom prst="rect">
            <a:avLst/>
          </a:prstGeom>
        </p:spPr>
      </p:pic>
      <p:pic>
        <p:nvPicPr>
          <p:cNvPr id="20" name="Picture 19" descr="File:Sack - Sac - Zak (brown).svg - Wikimedia Commons">
            <a:extLst>
              <a:ext uri="{FF2B5EF4-FFF2-40B4-BE49-F238E27FC236}">
                <a16:creationId xmlns:a16="http://schemas.microsoft.com/office/drawing/2014/main" id="{46F557C2-0632-514E-B15C-5DC9F92261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4350989" y="3044337"/>
            <a:ext cx="855625" cy="855625"/>
          </a:xfrm>
          <a:prstGeom prst="rect">
            <a:avLst/>
          </a:prstGeom>
        </p:spPr>
      </p:pic>
      <p:pic>
        <p:nvPicPr>
          <p:cNvPr id="21" name="Picture 20" descr="File:Sack - Sac - Zak (brown).svg - Wikimedia Commons">
            <a:extLst>
              <a:ext uri="{FF2B5EF4-FFF2-40B4-BE49-F238E27FC236}">
                <a16:creationId xmlns:a16="http://schemas.microsoft.com/office/drawing/2014/main" id="{DA35C6B6-6538-DF4A-B66C-6220C64CF84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5252535" y="3055212"/>
            <a:ext cx="855625" cy="855625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90B69E6F-1120-8D4F-B3EB-604B548F83C2}"/>
              </a:ext>
            </a:extLst>
          </p:cNvPr>
          <p:cNvSpPr txBox="1"/>
          <p:nvPr/>
        </p:nvSpPr>
        <p:spPr>
          <a:xfrm>
            <a:off x="5502403" y="3679099"/>
            <a:ext cx="85311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Eurostile"/>
                <a:cs typeface="Eurostile"/>
              </a:rPr>
              <a:t>To: Oslo</a:t>
            </a:r>
          </a:p>
        </p:txBody>
      </p:sp>
      <p:pic>
        <p:nvPicPr>
          <p:cNvPr id="24" name="Picture 23" descr="File:Sack - Sac - Zak (brown).svg - Wikimedia Commons">
            <a:extLst>
              <a:ext uri="{FF2B5EF4-FFF2-40B4-BE49-F238E27FC236}">
                <a16:creationId xmlns:a16="http://schemas.microsoft.com/office/drawing/2014/main" id="{1FDCDCE2-1F59-6643-BAFF-73DCAE6FEC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7157536" y="1483561"/>
            <a:ext cx="855625" cy="855625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A74CB9C3-1EEC-1848-A9D2-701A65455050}"/>
              </a:ext>
            </a:extLst>
          </p:cNvPr>
          <p:cNvSpPr txBox="1"/>
          <p:nvPr/>
        </p:nvSpPr>
        <p:spPr>
          <a:xfrm>
            <a:off x="7731520" y="1971384"/>
            <a:ext cx="670376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Eurostile"/>
                <a:cs typeface="Eurostile"/>
              </a:rPr>
              <a:t>To: IFI</a:t>
            </a:r>
          </a:p>
        </p:txBody>
      </p:sp>
      <p:pic>
        <p:nvPicPr>
          <p:cNvPr id="51" name="Picture 50" descr="Sample Letters | Free Sample Letters">
            <a:extLst>
              <a:ext uri="{FF2B5EF4-FFF2-40B4-BE49-F238E27FC236}">
                <a16:creationId xmlns:a16="http://schemas.microsoft.com/office/drawing/2014/main" id="{C6E5AD11-D349-D54F-9E30-B2B0F95B0B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501913" y="5091479"/>
            <a:ext cx="1035472" cy="13867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6" name="Text Placeholder 1">
            <a:extLst>
              <a:ext uri="{FF2B5EF4-FFF2-40B4-BE49-F238E27FC236}">
                <a16:creationId xmlns:a16="http://schemas.microsoft.com/office/drawing/2014/main" id="{BC628A16-E19C-F44C-BC67-E3EF07CA1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008" y="4993034"/>
            <a:ext cx="5223830" cy="1492761"/>
          </a:xfrm>
        </p:spPr>
        <p:txBody>
          <a:bodyPr/>
          <a:lstStyle/>
          <a:p>
            <a:pPr lvl="0"/>
            <a:r>
              <a:rPr lang="en" sz="1800" dirty="0"/>
              <a:t>analogy fails a little bit because in the Internet we don’t wait, collect, and bundle very often</a:t>
            </a:r>
          </a:p>
          <a:p>
            <a:pPr lvl="0"/>
            <a:r>
              <a:rPr lang="en" sz="1800" dirty="0"/>
              <a:t>analogy is right in the sense that we have some content to send, wrappers are put around it for sending, and repacking happens a lot</a:t>
            </a:r>
          </a:p>
        </p:txBody>
      </p:sp>
    </p:spTree>
    <p:extLst>
      <p:ext uri="{BB962C8B-B14F-4D97-AF65-F5344CB8AC3E}">
        <p14:creationId xmlns:p14="http://schemas.microsoft.com/office/powerpoint/2010/main" val="1213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11 0.01713 L 0.00278 0.03287 C 0.00191 0.03449 0.00035 0.03774 0.00035 0.03774 C -0.00278 0.04977 0.00174 0.03403 -0.00451 0.04723 C -0.00642 0.05116 -0.00729 0.05602 -0.0092 0.05996 C -0.01007 0.06158 -0.01094 0.06297 -0.01163 0.06459 C -0.0125 0.06667 -0.01302 0.06899 -0.01389 0.07107 C -0.0151 0.07315 -0.01632 0.07524 -0.01753 0.07732 C -0.0184 0.07894 -0.01892 0.08056 -0.01996 0.08218 C -0.02135 0.08426 -0.02344 0.08588 -0.02465 0.08843 C -0.03906 0.11736 -0.01823 0.07686 -0.03663 0.10741 C -0.03819 0.11019 -0.03958 0.11297 -0.04132 0.11551 C -0.0493 0.12616 -0.0408 0.10463 -0.0533 0.12963 C -0.0566 0.13635 -0.05469 0.13311 -0.0592 0.13936 C -0.06198 0.15047 -0.05799 0.13681 -0.06389 0.14885 C -0.06458 0.15024 -0.06458 0.15209 -0.0651 0.15348 C -0.06614 0.15579 -0.06771 0.15764 -0.06875 0.15996 C -0.06962 0.16181 -0.07031 0.16412 -0.07118 0.16621 C -0.07153 0.16829 -0.0717 0.17061 -0.07222 0.17269 C -0.07378 0.17871 -0.075 0.18125 -0.07708 0.18681 C -0.07778 0.19167 -0.07864 0.1963 -0.07951 0.20116 C -0.08021 0.20649 -0.0809 0.21181 -0.08177 0.21713 C -0.08507 0.23774 -0.08108 0.21158 -0.0842 0.22824 C -0.08628 0.23936 -0.08472 0.23473 -0.08663 0.24885 C -0.0868 0.25047 -0.0875 0.25186 -0.08785 0.25348 C -0.08819 0.25625 -0.08854 0.2588 -0.08889 0.26158 C -0.08976 0.26574 -0.0908 0.26991 -0.09132 0.27408 C -0.0934 0.29144 -0.09132 0.27755 -0.09375 0.28843 C -0.0941 0.29051 -0.09462 0.2926 -0.09496 0.29491 C -0.09549 0.29838 -0.09601 0.30602 -0.09601 0.30602 " pathEditMode="relative" ptsTypes="AAAAAAAAAAAAAAAAAAAAAAAAAAAAAA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07 C 0.00312 -4.81481E-6 0.00607 0.00024 0.00868 -0.00092 C 0.01354 -0.003 0.01614 -0.00763 0.01944 -0.01203 L 0.02187 -0.01527 C 0.02309 -0.01689 0.02396 -0.01875 0.02534 -0.02013 C 0.03646 -0.02986 0.02291 -0.01736 0.03142 -0.02638 C 0.03246 -0.02754 0.03385 -0.02847 0.03489 -0.02962 C 0.03663 -0.03101 0.03802 -0.03287 0.03975 -0.03425 C 0.0408 -0.03541 0.04218 -0.03634 0.04323 -0.0375 C 0.04496 -0.03912 0.04635 -0.04097 0.04809 -0.04236 C 0.04982 -0.04351 0.05225 -0.04398 0.05399 -0.04537 C 0.05781 -0.04861 0.06041 -0.05462 0.06475 -0.05648 L 0.07187 -0.05972 C 0.07257 -0.06064 0.07326 -0.06203 0.0743 -0.06296 C 0.07534 -0.06365 0.07656 -0.06388 0.07778 -0.06435 C 0.07934 -0.06527 0.0809 -0.06666 0.08264 -0.06759 C 0.08524 -0.07106 0.08507 -0.07129 0.08854 -0.07407 C 0.0901 -0.07523 0.09166 -0.07592 0.09323 -0.07708 C 0.09444 -0.078 0.09566 -0.07939 0.09687 -0.08032 C 0.1 -0.08263 0.10347 -0.08402 0.10642 -0.08657 C 0.10868 -0.08865 0.11093 -0.0912 0.11354 -0.09305 C 0.1151 -0.09398 0.11684 -0.0949 0.11823 -0.09606 C 0.12153 -0.09907 0.125 -0.10185 0.12778 -0.10578 C 0.12899 -0.10717 0.13003 -0.10902 0.13142 -0.11041 C 0.13368 -0.11273 0.13611 -0.11458 0.13854 -0.11689 C 0.13975 -0.11782 0.14062 -0.11944 0.14201 -0.1199 L 0.14913 -0.12314 L 0.15642 -0.12638 L 0.15989 -0.12777 C 0.16475 -0.12731 0.16944 -0.12708 0.17413 -0.12638 C 0.17552 -0.12615 0.17673 -0.12569 0.17778 -0.12476 C 0.18212 -0.12106 0.17847 -0.12152 0.18142 -0.12152 " pathEditMode="relative" rAng="0" ptsTypes="AAAAAAAAAAAAAAAAAAAAAAAAAAAAAAAA">
                                      <p:cBhvr>
                                        <p:cTn id="6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45" y="-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185 C -0.00122 -0.00255 -0.00191 -0.00671 -0.00191 -0.01088 C -0.00191 -0.0287 -0.00087 -0.02593 0.00034 -0.03958 C 0.00121 -0.04907 0.00104 -0.0588 0.00277 -0.06806 C 0.00312 -0.07014 0.00364 -0.07222 0.00399 -0.07431 C 0.00451 -0.07755 0.00434 -0.08079 0.00521 -0.08403 C 0.00555 -0.08565 0.00694 -0.08704 0.00746 -0.08866 C 0.00816 -0.09028 0.00816 -0.0919 0.00868 -0.09352 C 0.01007 -0.09676 0.01198 -0.09977 0.01354 -0.10301 C 0.01423 -0.10463 0.01475 -0.10671 0.0158 -0.10764 C 0.02691 -0.11736 0.01337 -0.10509 0.02187 -0.11412 C 0.02291 -0.11528 0.0243 -0.11597 0.02534 -0.11713 C 0.02673 -0.11875 0.02743 -0.12083 0.02899 -0.12199 C 0.03038 -0.12315 0.03212 -0.12292 0.03368 -0.12361 C 0.04566 -0.12801 0.02708 -0.12176 0.04201 -0.12662 C 0.05243 -0.12616 0.06267 -0.12616 0.07309 -0.12523 C 0.0743 -0.125 0.07552 -0.12454 0.07656 -0.12361 C 0.0776 -0.12269 0.07812 -0.1213 0.07899 -0.12037 C 0.08003 -0.11921 0.08142 -0.11829 0.08246 -0.11713 C 0.08333 -0.11574 0.08402 -0.11389 0.08489 -0.1125 C 0.08559 -0.11134 0.08663 -0.11065 0.08732 -0.10926 C 0.08802 -0.10787 0.08784 -0.10602 0.08854 -0.10463 C 0.08906 -0.10278 0.09027 -0.10139 0.0908 -0.09977 C 0.09392 -0.09144 0.08975 -0.09815 0.09444 -0.0919 L 0.09687 -0.08241 C 0.09722 -0.08079 0.09774 -0.07917 0.09809 -0.07755 C 0.09878 -0.07222 0.09948 -0.0669 0.10034 -0.06181 C 0.10173 -0.05486 0.10173 -0.05463 0.10277 -0.04745 C 0.10312 -0.04421 0.10347 -0.04097 0.10399 -0.03796 C 0.10503 -0.03056 0.10503 -0.03032 0.10642 -0.02361 C 0.1059 -0.02153 0.10538 -0.01945 0.10521 -0.01736 C 0.10399 -0.00741 0.10399 -0.00857 0.10399 -0.00301 " pathEditMode="relative" rAng="0" ptsTypes="AAAAAAAAAAAAAAAAAAAAAAAAAAAAAAAA">
                                      <p:cBhvr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-0.00787 L 0.10625 -0.23125 " pathEditMode="relative" ptsTypes="AA">
                                      <p:cBhvr>
                                        <p:cTn id="9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6 0.00185 C -0.00121 -0.00254 -0.00191 -0.00671 -0.00191 -0.01088 C -0.00191 -0.0287 -0.00086 -0.02592 0.00035 -0.03958 C 0.00122 -0.04907 0.00105 -0.05879 0.00278 -0.06805 C 0.00313 -0.07014 0.00365 -0.07222 0.004 -0.0743 C 0.00452 -0.07754 0.00434 -0.08078 0.00521 -0.08403 C 0.00556 -0.08565 0.00695 -0.08703 0.00747 -0.08865 C 0.00816 -0.09028 0.00816 -0.0919 0.00868 -0.09352 C 0.01007 -0.09676 0.01198 -0.09977 0.01355 -0.10301 C 0.01424 -0.10463 0.01476 -0.10671 0.0158 -0.10764 C 0.02691 -0.11736 0.01337 -0.10509 0.02188 -0.11412 C 0.02292 -0.11528 0.02431 -0.11597 0.02535 -0.11713 C 0.02674 -0.11875 0.02743 -0.12083 0.029 -0.12199 C 0.03039 -0.12315 0.03212 -0.12291 0.03368 -0.12361 C 0.04566 -0.12801 0.02709 -0.12176 0.04202 -0.12662 C 0.05243 -0.12615 0.06268 -0.12615 0.07309 -0.12523 C 0.07431 -0.125 0.07553 -0.12453 0.07657 -0.12361 C 0.07761 -0.12268 0.07813 -0.12129 0.079 -0.12037 C 0.08004 -0.11921 0.08143 -0.11828 0.08247 -0.11713 C 0.08334 -0.11574 0.08403 -0.11389 0.0849 -0.1125 C 0.08559 -0.11134 0.08664 -0.11065 0.08733 -0.10926 C 0.08803 -0.10787 0.08785 -0.10602 0.08855 -0.10463 C 0.08907 -0.10278 0.09028 -0.10139 0.0908 -0.09977 C 0.09393 -0.09143 0.08976 -0.09815 0.09445 -0.0919 L 0.09688 -0.0824 C 0.09723 -0.08078 0.09775 -0.07916 0.09809 -0.07754 C 0.09879 -0.07222 0.09948 -0.0669 0.10035 -0.0618 C 0.10174 -0.05486 0.10174 -0.05463 0.10278 -0.04745 C 0.10313 -0.04421 0.10348 -0.04097 0.104 -0.03796 C 0.10504 -0.03055 0.10504 -0.03032 0.10643 -0.02361 C 0.10591 -0.02153 0.10539 -0.01944 0.10521 -0.01736 C 0.104 -0.0074 0.104 -0.00856 0.104 -0.00301 " pathEditMode="relative" rAng="0" ptsTypes="AAAAAAAAAAAAAAAAAAAAAAAAAAAAAAAA">
                                      <p:cBhvr>
                                        <p:cTn id="1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0.01962 0.39746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2" y="1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44444E-6 C 0.0191 0.04838 0.03819 0.09699 0.01892 0.12847 C -0.00017 0.15995 -0.11545 0.18888 -0.11545 0.18912 L -0.11545 0.18888 L -0.11545 0.18912 " pathEditMode="relative" rAng="0" ptsTypes="AAAAA">
                                      <p:cBhvr>
                                        <p:cTn id="12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27" y="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000"/>
                            </p:stCondLst>
                            <p:childTnLst>
                              <p:par>
                                <p:cTn id="1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8" grpId="0" animBg="1"/>
      <p:bldP spid="38" grpId="1" animBg="1"/>
      <p:bldP spid="39" grpId="0" animBg="1"/>
      <p:bldP spid="39" grpId="1" animBg="1"/>
      <p:bldP spid="46" grpId="0" animBg="1"/>
      <p:bldP spid="46" grpId="1" animBg="1"/>
      <p:bldP spid="50" grpId="0" animBg="1"/>
      <p:bldP spid="50" grpId="1" animBg="1"/>
      <p:bldP spid="5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0544" name="Group 620543">
            <a:extLst>
              <a:ext uri="{FF2B5EF4-FFF2-40B4-BE49-F238E27FC236}">
                <a16:creationId xmlns:a16="http://schemas.microsoft.com/office/drawing/2014/main" id="{E9DE325D-C747-CA4B-BAD5-C0CA27FCB65D}"/>
              </a:ext>
            </a:extLst>
          </p:cNvPr>
          <p:cNvGrpSpPr/>
          <p:nvPr/>
        </p:nvGrpSpPr>
        <p:grpSpPr>
          <a:xfrm>
            <a:off x="658845" y="3754671"/>
            <a:ext cx="7626007" cy="864000"/>
            <a:chOff x="599470" y="4906575"/>
            <a:chExt cx="7626007" cy="864000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328B93AC-7BCB-FE42-BDDF-9E26CF43D273}"/>
                </a:ext>
              </a:extLst>
            </p:cNvPr>
            <p:cNvSpPr txBox="1"/>
            <p:nvPr/>
          </p:nvSpPr>
          <p:spPr>
            <a:xfrm>
              <a:off x="599470" y="4906575"/>
              <a:ext cx="7626007" cy="864000"/>
            </a:xfrm>
            <a:prstGeom prst="rect">
              <a:avLst/>
            </a:prstGeom>
            <a:solidFill>
              <a:srgbClr val="00AB7E"/>
            </a:solidFill>
            <a:ln>
              <a:noFill/>
            </a:ln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Eurostile"/>
                <a:cs typeface="Eurostile"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B27A1E75-3234-AD44-B6FB-892AE0CB18FA}"/>
                </a:ext>
              </a:extLst>
            </p:cNvPr>
            <p:cNvSpPr txBox="1"/>
            <p:nvPr/>
          </p:nvSpPr>
          <p:spPr>
            <a:xfrm>
              <a:off x="701904" y="4942575"/>
              <a:ext cx="1769786" cy="792000"/>
            </a:xfrm>
            <a:prstGeom prst="rect">
              <a:avLst/>
            </a:prstGeom>
            <a:solidFill>
              <a:srgbClr val="00AB7E"/>
            </a:solidFill>
            <a:ln>
              <a:noFill/>
            </a:ln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Eurostile"/>
                  <a:cs typeface="Eurostile"/>
                </a:rPr>
                <a:t>address of next node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4835922-255E-C940-B1AD-369EC583ED81}"/>
              </a:ext>
            </a:extLst>
          </p:cNvPr>
          <p:cNvGrpSpPr/>
          <p:nvPr/>
        </p:nvGrpSpPr>
        <p:grpSpPr>
          <a:xfrm>
            <a:off x="2521811" y="3790671"/>
            <a:ext cx="5660607" cy="792000"/>
            <a:chOff x="2462436" y="4942575"/>
            <a:chExt cx="5660607" cy="792000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1EF15B85-5BD1-F54B-8824-CA8E22445DAE}"/>
                </a:ext>
              </a:extLst>
            </p:cNvPr>
            <p:cNvSpPr txBox="1"/>
            <p:nvPr/>
          </p:nvSpPr>
          <p:spPr>
            <a:xfrm>
              <a:off x="2462436" y="4942575"/>
              <a:ext cx="5660607" cy="792000"/>
            </a:xfrm>
            <a:prstGeom prst="rect">
              <a:avLst/>
            </a:prstGeom>
            <a:solidFill>
              <a:srgbClr val="1600FF"/>
            </a:solidFill>
            <a:ln>
              <a:noFill/>
            </a:ln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Eurostile"/>
                <a:cs typeface="Eurostile"/>
              </a:endParaRP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FDBC639B-B023-8C41-9590-0CB5B6A7CD1E}"/>
                </a:ext>
              </a:extLst>
            </p:cNvPr>
            <p:cNvSpPr txBox="1"/>
            <p:nvPr/>
          </p:nvSpPr>
          <p:spPr>
            <a:xfrm>
              <a:off x="2549246" y="4979221"/>
              <a:ext cx="1769786" cy="720000"/>
            </a:xfrm>
            <a:prstGeom prst="rect">
              <a:avLst/>
            </a:prstGeom>
            <a:solidFill>
              <a:srgbClr val="1600FF"/>
            </a:solidFill>
            <a:ln>
              <a:noFill/>
            </a:ln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Eurostile"/>
                  <a:cs typeface="Eurostile"/>
                </a:rPr>
                <a:t>address of remote machine</a:t>
              </a:r>
            </a:p>
          </p:txBody>
        </p:sp>
      </p:grpSp>
      <p:sp>
        <p:nvSpPr>
          <p:cNvPr id="620550" name="Text Placeholder 620549">
            <a:extLst>
              <a:ext uri="{FF2B5EF4-FFF2-40B4-BE49-F238E27FC236}">
                <a16:creationId xmlns:a16="http://schemas.microsoft.com/office/drawing/2014/main" id="{567240DF-751D-C84E-92CF-DF652A91B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2738" y="4837020"/>
            <a:ext cx="8486878" cy="1630580"/>
          </a:xfrm>
        </p:spPr>
        <p:txBody>
          <a:bodyPr/>
          <a:lstStyle/>
          <a:p>
            <a:r>
              <a:rPr lang="en-US" sz="2400" dirty="0"/>
              <a:t>Each sending N-entity at layer N adds N-protocol information</a:t>
            </a:r>
          </a:p>
          <a:p>
            <a:r>
              <a:rPr lang="en-US" sz="2400" dirty="0"/>
              <a:t>… which is important for its peer N-entity</a:t>
            </a:r>
          </a:p>
          <a:p>
            <a:r>
              <a:rPr lang="en-US" sz="2400" dirty="0"/>
              <a:t>… and the receiving N-entity removes it before passing the data to layer N+1</a:t>
            </a:r>
          </a:p>
        </p:txBody>
      </p:sp>
      <p:sp>
        <p:nvSpPr>
          <p:cNvPr id="620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flow through the network</a:t>
            </a:r>
          </a:p>
        </p:txBody>
      </p:sp>
      <p:grpSp>
        <p:nvGrpSpPr>
          <p:cNvPr id="620547" name="Group 620546">
            <a:extLst>
              <a:ext uri="{FF2B5EF4-FFF2-40B4-BE49-F238E27FC236}">
                <a16:creationId xmlns:a16="http://schemas.microsoft.com/office/drawing/2014/main" id="{981C8BA4-74D8-8D43-A8FC-044EFC12FDB1}"/>
              </a:ext>
            </a:extLst>
          </p:cNvPr>
          <p:cNvGrpSpPr/>
          <p:nvPr/>
        </p:nvGrpSpPr>
        <p:grpSpPr>
          <a:xfrm>
            <a:off x="581507" y="1140889"/>
            <a:ext cx="7980986" cy="2330542"/>
            <a:chOff x="581507" y="855885"/>
            <a:chExt cx="7980986" cy="2330542"/>
          </a:xfrm>
        </p:grpSpPr>
        <p:sp>
          <p:nvSpPr>
            <p:cNvPr id="6" name="Cube 5">
              <a:extLst>
                <a:ext uri="{FF2B5EF4-FFF2-40B4-BE49-F238E27FC236}">
                  <a16:creationId xmlns:a16="http://schemas.microsoft.com/office/drawing/2014/main" id="{D82B376A-F2D8-544D-97F8-B0772321AD4E}"/>
                </a:ext>
              </a:extLst>
            </p:cNvPr>
            <p:cNvSpPr/>
            <p:nvPr/>
          </p:nvSpPr>
          <p:spPr bwMode="auto">
            <a:xfrm>
              <a:off x="6822857" y="2137829"/>
              <a:ext cx="1653017" cy="570015"/>
            </a:xfrm>
            <a:prstGeom prst="cube">
              <a:avLst/>
            </a:prstGeom>
            <a:solidFill>
              <a:schemeClr val="accent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1/2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A92B1EE-5D6A-A24F-B5C3-4DD9B32F21B4}"/>
                </a:ext>
              </a:extLst>
            </p:cNvPr>
            <p:cNvGrpSpPr/>
            <p:nvPr/>
          </p:nvGrpSpPr>
          <p:grpSpPr>
            <a:xfrm>
              <a:off x="5423126" y="1750510"/>
              <a:ext cx="1313117" cy="461665"/>
              <a:chOff x="3423066" y="2555259"/>
              <a:chExt cx="2143657" cy="461665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7B2E4D3-F19B-294C-BAB5-C96DDE65B40E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3AF01E9A-48EE-4B45-8BFA-AC9242A5784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18180" y="2832076"/>
                <a:ext cx="548543" cy="265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E1A0C0BB-0DE4-734A-A58B-3FB20B2F852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3423066" y="2834727"/>
                <a:ext cx="642560" cy="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73E3D158-74A4-0948-9661-F8E0C4A2E337}"/>
                </a:ext>
              </a:extLst>
            </p:cNvPr>
            <p:cNvGrpSpPr/>
            <p:nvPr/>
          </p:nvGrpSpPr>
          <p:grpSpPr>
            <a:xfrm>
              <a:off x="5423127" y="2213172"/>
              <a:ext cx="1313116" cy="461665"/>
              <a:chOff x="3423067" y="2555259"/>
              <a:chExt cx="2143656" cy="461665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5D2E959-91DD-634E-8BFB-50107583100B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6840B984-B6FB-D549-85FB-47D4433CF70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18180" y="2834726"/>
                <a:ext cx="54854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CAA685CB-1BFF-1447-AB9F-3B81CD36449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423067" y="2834726"/>
                <a:ext cx="642559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sp>
          <p:nvSpPr>
            <p:cNvPr id="58" name="Cube 57">
              <a:extLst>
                <a:ext uri="{FF2B5EF4-FFF2-40B4-BE49-F238E27FC236}">
                  <a16:creationId xmlns:a16="http://schemas.microsoft.com/office/drawing/2014/main" id="{0932DBFC-011E-3941-8F86-6609F7B31DD9}"/>
                </a:ext>
              </a:extLst>
            </p:cNvPr>
            <p:cNvSpPr/>
            <p:nvPr/>
          </p:nvSpPr>
          <p:spPr bwMode="auto">
            <a:xfrm>
              <a:off x="581508" y="2137829"/>
              <a:ext cx="1653017" cy="570015"/>
            </a:xfrm>
            <a:prstGeom prst="cube">
              <a:avLst/>
            </a:prstGeom>
            <a:solidFill>
              <a:schemeClr val="accent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chemeClr val="bg1"/>
                  </a:solidFill>
                  <a:latin typeface="Eurostile"/>
                  <a:cs typeface="Eurostile"/>
                </a:rPr>
                <a:t>1/2</a:t>
              </a:r>
            </a:p>
          </p:txBody>
        </p:sp>
        <p:sp>
          <p:nvSpPr>
            <p:cNvPr id="68" name="Cube 67">
              <a:extLst>
                <a:ext uri="{FF2B5EF4-FFF2-40B4-BE49-F238E27FC236}">
                  <a16:creationId xmlns:a16="http://schemas.microsoft.com/office/drawing/2014/main" id="{C51EB2D7-B54C-DF46-9833-F160588A4A32}"/>
                </a:ext>
              </a:extLst>
            </p:cNvPr>
            <p:cNvSpPr/>
            <p:nvPr/>
          </p:nvSpPr>
          <p:spPr bwMode="auto">
            <a:xfrm>
              <a:off x="3702183" y="2137829"/>
              <a:ext cx="1653017" cy="570015"/>
            </a:xfrm>
            <a:prstGeom prst="cube">
              <a:avLst/>
            </a:prstGeom>
            <a:solidFill>
              <a:schemeClr val="accent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rPr>
                <a:t>1/2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074637A-3CFE-514D-9394-E08E07A578C8}"/>
                </a:ext>
              </a:extLst>
            </p:cNvPr>
            <p:cNvGrpSpPr/>
            <p:nvPr/>
          </p:nvGrpSpPr>
          <p:grpSpPr>
            <a:xfrm>
              <a:off x="581508" y="1714470"/>
              <a:ext cx="7894366" cy="570015"/>
              <a:chOff x="479777" y="4695176"/>
              <a:chExt cx="7894366" cy="570015"/>
            </a:xfrm>
          </p:grpSpPr>
          <p:sp>
            <p:nvSpPr>
              <p:cNvPr id="10" name="Cube 9">
                <a:extLst>
                  <a:ext uri="{FF2B5EF4-FFF2-40B4-BE49-F238E27FC236}">
                    <a16:creationId xmlns:a16="http://schemas.microsoft.com/office/drawing/2014/main" id="{BE1F59B2-549C-0D47-A972-4973C22FA86D}"/>
                  </a:ext>
                </a:extLst>
              </p:cNvPr>
              <p:cNvSpPr/>
              <p:nvPr/>
            </p:nvSpPr>
            <p:spPr bwMode="auto">
              <a:xfrm>
                <a:off x="6721126" y="4695176"/>
                <a:ext cx="1653017" cy="570015"/>
              </a:xfrm>
              <a:prstGeom prst="cube">
                <a:avLst/>
              </a:prstGeom>
              <a:solidFill>
                <a:srgbClr val="00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60" name="Cube 59">
                <a:extLst>
                  <a:ext uri="{FF2B5EF4-FFF2-40B4-BE49-F238E27FC236}">
                    <a16:creationId xmlns:a16="http://schemas.microsoft.com/office/drawing/2014/main" id="{DE5DB7B4-DD9D-D14A-9B67-EA5BF59B0DF6}"/>
                  </a:ext>
                </a:extLst>
              </p:cNvPr>
              <p:cNvSpPr/>
              <p:nvPr/>
            </p:nvSpPr>
            <p:spPr bwMode="auto">
              <a:xfrm>
                <a:off x="479777" y="4695176"/>
                <a:ext cx="1653017" cy="570015"/>
              </a:xfrm>
              <a:prstGeom prst="cube">
                <a:avLst/>
              </a:prstGeom>
              <a:solidFill>
                <a:srgbClr val="00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3</a:t>
                </a:r>
              </a:p>
            </p:txBody>
          </p:sp>
          <p:sp>
            <p:nvSpPr>
              <p:cNvPr id="74" name="Cube 73">
                <a:extLst>
                  <a:ext uri="{FF2B5EF4-FFF2-40B4-BE49-F238E27FC236}">
                    <a16:creationId xmlns:a16="http://schemas.microsoft.com/office/drawing/2014/main" id="{FC82FD25-AB3A-6B41-804E-164EDAA0897A}"/>
                  </a:ext>
                </a:extLst>
              </p:cNvPr>
              <p:cNvSpPr/>
              <p:nvPr/>
            </p:nvSpPr>
            <p:spPr bwMode="auto">
              <a:xfrm>
                <a:off x="3600452" y="4695176"/>
                <a:ext cx="1653017" cy="570015"/>
              </a:xfrm>
              <a:prstGeom prst="cube">
                <a:avLst/>
              </a:prstGeom>
              <a:solidFill>
                <a:srgbClr val="0000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3</a:t>
                </a: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6D8251B8-2FEB-EA49-8212-46F5C02D9CD5}"/>
                </a:ext>
              </a:extLst>
            </p:cNvPr>
            <p:cNvGrpSpPr/>
            <p:nvPr/>
          </p:nvGrpSpPr>
          <p:grpSpPr>
            <a:xfrm>
              <a:off x="2333634" y="1769560"/>
              <a:ext cx="1313117" cy="461665"/>
              <a:chOff x="3423066" y="2555259"/>
              <a:chExt cx="2143657" cy="461665"/>
            </a:xfrm>
          </p:grpSpPr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3CF42791-2691-A64A-8C1C-184DC6E91EDE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A29F2DCD-EEC1-3942-97D4-C54A917E3B7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18180" y="2832076"/>
                <a:ext cx="548543" cy="265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105" name="Straight Arrow Connector 104">
                <a:extLst>
                  <a:ext uri="{FF2B5EF4-FFF2-40B4-BE49-F238E27FC236}">
                    <a16:creationId xmlns:a16="http://schemas.microsoft.com/office/drawing/2014/main" id="{7E136FB9-E37A-2240-AF69-AF952DF74B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3423066" y="2834727"/>
                <a:ext cx="642560" cy="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8E54C4DE-33AE-3943-8C31-8E2FF500AFA1}"/>
                </a:ext>
              </a:extLst>
            </p:cNvPr>
            <p:cNvGrpSpPr/>
            <p:nvPr/>
          </p:nvGrpSpPr>
          <p:grpSpPr>
            <a:xfrm>
              <a:off x="2333635" y="2232222"/>
              <a:ext cx="1313116" cy="461665"/>
              <a:chOff x="3423067" y="2555259"/>
              <a:chExt cx="2143656" cy="461665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B6149A6A-C348-2646-BF83-D9FD905F743E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101" name="Straight Arrow Connector 100">
                <a:extLst>
                  <a:ext uri="{FF2B5EF4-FFF2-40B4-BE49-F238E27FC236}">
                    <a16:creationId xmlns:a16="http://schemas.microsoft.com/office/drawing/2014/main" id="{9661483A-AABD-A74E-AA7B-7BB58486AC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18180" y="2834726"/>
                <a:ext cx="54854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102" name="Straight Arrow Connector 101">
                <a:extLst>
                  <a:ext uri="{FF2B5EF4-FFF2-40B4-BE49-F238E27FC236}">
                    <a16:creationId xmlns:a16="http://schemas.microsoft.com/office/drawing/2014/main" id="{B6E27DD6-B68E-7447-BA56-6F081F6491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423067" y="2834726"/>
                <a:ext cx="642559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E105C9F-3FF5-B44E-9BE0-F0056C1727A8}"/>
                </a:ext>
              </a:extLst>
            </p:cNvPr>
            <p:cNvGrpSpPr/>
            <p:nvPr/>
          </p:nvGrpSpPr>
          <p:grpSpPr>
            <a:xfrm>
              <a:off x="581507" y="2724762"/>
              <a:ext cx="7980986" cy="461665"/>
              <a:chOff x="479776" y="5741093"/>
              <a:chExt cx="7980986" cy="461665"/>
            </a:xfrm>
          </p:grpSpPr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DF3D2DF-15A6-C841-A738-4131878636BE}"/>
                  </a:ext>
                </a:extLst>
              </p:cNvPr>
              <p:cNvSpPr txBox="1"/>
              <p:nvPr/>
            </p:nvSpPr>
            <p:spPr>
              <a:xfrm>
                <a:off x="479776" y="5741093"/>
                <a:ext cx="1653017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latin typeface="Eurostile"/>
                    <a:cs typeface="Eurostile"/>
                  </a:rPr>
                  <a:t>End system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42BAEE0-9243-9548-A1DB-F384BF39AE5E}"/>
                  </a:ext>
                </a:extLst>
              </p:cNvPr>
              <p:cNvSpPr txBox="1"/>
              <p:nvPr/>
            </p:nvSpPr>
            <p:spPr>
              <a:xfrm>
                <a:off x="6807745" y="5741093"/>
                <a:ext cx="1653017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latin typeface="Eurostile"/>
                    <a:cs typeface="Eurostile"/>
                  </a:rPr>
                  <a:t>End system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32264930-5D59-FF44-B872-FC6C942603BB}"/>
                  </a:ext>
                </a:extLst>
              </p:cNvPr>
              <p:cNvSpPr txBox="1"/>
              <p:nvPr/>
            </p:nvSpPr>
            <p:spPr>
              <a:xfrm>
                <a:off x="2965648" y="5741093"/>
                <a:ext cx="2818400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>
                    <a:latin typeface="Eurostile"/>
                    <a:cs typeface="Eurostile"/>
                  </a:rPr>
                  <a:t>Intermediate system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1298234-B9FF-4143-A77F-E5B61B4F5B8E}"/>
                </a:ext>
              </a:extLst>
            </p:cNvPr>
            <p:cNvGrpSpPr/>
            <p:nvPr/>
          </p:nvGrpSpPr>
          <p:grpSpPr>
            <a:xfrm>
              <a:off x="581508" y="1277162"/>
              <a:ext cx="7894366" cy="570015"/>
              <a:chOff x="479777" y="3806610"/>
              <a:chExt cx="7894366" cy="570015"/>
            </a:xfrm>
          </p:grpSpPr>
          <p:sp>
            <p:nvSpPr>
              <p:cNvPr id="12" name="Cube 11">
                <a:extLst>
                  <a:ext uri="{FF2B5EF4-FFF2-40B4-BE49-F238E27FC236}">
                    <a16:creationId xmlns:a16="http://schemas.microsoft.com/office/drawing/2014/main" id="{52EE6443-0F08-C14C-8A81-CCEB7107DAFF}"/>
                  </a:ext>
                </a:extLst>
              </p:cNvPr>
              <p:cNvSpPr/>
              <p:nvPr/>
            </p:nvSpPr>
            <p:spPr bwMode="auto">
              <a:xfrm>
                <a:off x="6721126" y="3806610"/>
                <a:ext cx="1653017" cy="570015"/>
              </a:xfrm>
              <a:prstGeom prst="cube">
                <a:avLst/>
              </a:prstGeom>
              <a:solidFill>
                <a:srgbClr val="76D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400" dirty="0">
                    <a:solidFill>
                      <a:schemeClr val="bg1"/>
                    </a:solidFill>
                    <a:latin typeface="Eurostile"/>
                    <a:cs typeface="Eurostile"/>
                  </a:rPr>
                  <a:t>4</a:t>
                </a:r>
                <a:endParaRPr kumimoji="0" lang="en-US" sz="240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75247670-4450-6147-B180-0D01A15FECF7}"/>
                  </a:ext>
                </a:extLst>
              </p:cNvPr>
              <p:cNvGrpSpPr/>
              <p:nvPr/>
            </p:nvGrpSpPr>
            <p:grpSpPr>
              <a:xfrm>
                <a:off x="2231903" y="3860240"/>
                <a:ext cx="4402604" cy="461665"/>
                <a:chOff x="3441904" y="2555259"/>
                <a:chExt cx="2124819" cy="461665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530ADC8C-9522-E846-B768-10F31299D28B}"/>
                    </a:ext>
                  </a:extLst>
                </p:cNvPr>
                <p:cNvSpPr txBox="1"/>
                <p:nvPr/>
              </p:nvSpPr>
              <p:spPr>
                <a:xfrm>
                  <a:off x="4178344" y="2555259"/>
                  <a:ext cx="732893" cy="4616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Eurostile"/>
                      <a:cs typeface="Eurostile"/>
                    </a:rPr>
                    <a:t>peers</a:t>
                  </a:r>
                  <a:endParaRPr lang="en-US" sz="2400" dirty="0"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51" name="Straight Arrow Connector 50">
                  <a:extLst>
                    <a:ext uri="{FF2B5EF4-FFF2-40B4-BE49-F238E27FC236}">
                      <a16:creationId xmlns:a16="http://schemas.microsoft.com/office/drawing/2014/main" id="{197AB083-F4B4-B244-9ADA-304561FC03D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4697390" y="2835219"/>
                  <a:ext cx="869333" cy="1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stealth" w="lg" len="lg"/>
                </a:ln>
                <a:effectLst/>
              </p:spPr>
            </p:cxnSp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77FE7384-A061-C640-94FA-F3698802476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 flipV="1">
                  <a:off x="3441904" y="2835220"/>
                  <a:ext cx="960838" cy="1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stealth" w="lg" len="lg"/>
                </a:ln>
                <a:effectLst/>
              </p:spPr>
            </p:cxnSp>
          </p:grpSp>
          <p:sp>
            <p:nvSpPr>
              <p:cNvPr id="62" name="Cube 61">
                <a:extLst>
                  <a:ext uri="{FF2B5EF4-FFF2-40B4-BE49-F238E27FC236}">
                    <a16:creationId xmlns:a16="http://schemas.microsoft.com/office/drawing/2014/main" id="{4275E789-CF3A-014E-8299-23BE55DACB95}"/>
                  </a:ext>
                </a:extLst>
              </p:cNvPr>
              <p:cNvSpPr/>
              <p:nvPr/>
            </p:nvSpPr>
            <p:spPr bwMode="auto">
              <a:xfrm>
                <a:off x="479777" y="3806610"/>
                <a:ext cx="1653017" cy="570015"/>
              </a:xfrm>
              <a:prstGeom prst="cube">
                <a:avLst/>
              </a:prstGeom>
              <a:solidFill>
                <a:srgbClr val="76D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400" dirty="0">
                    <a:solidFill>
                      <a:schemeClr val="bg1"/>
                    </a:solidFill>
                    <a:latin typeface="Eurostile"/>
                    <a:cs typeface="Eurostile"/>
                  </a:rPr>
                  <a:t>4</a:t>
                </a:r>
                <a:endParaRPr kumimoji="0" lang="en-US" sz="240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CB23CCE-BEF4-0345-8A5C-10079BCD64A2}"/>
                </a:ext>
              </a:extLst>
            </p:cNvPr>
            <p:cNvGrpSpPr/>
            <p:nvPr/>
          </p:nvGrpSpPr>
          <p:grpSpPr>
            <a:xfrm>
              <a:off x="581508" y="855885"/>
              <a:ext cx="7894366" cy="570015"/>
              <a:chOff x="479777" y="2494685"/>
              <a:chExt cx="7894366" cy="570015"/>
            </a:xfrm>
          </p:grpSpPr>
          <p:sp>
            <p:nvSpPr>
              <p:cNvPr id="18" name="Cube 17">
                <a:extLst>
                  <a:ext uri="{FF2B5EF4-FFF2-40B4-BE49-F238E27FC236}">
                    <a16:creationId xmlns:a16="http://schemas.microsoft.com/office/drawing/2014/main" id="{38A66686-F544-DE4D-9EC9-12FA1BA49354}"/>
                  </a:ext>
                </a:extLst>
              </p:cNvPr>
              <p:cNvSpPr/>
              <p:nvPr/>
            </p:nvSpPr>
            <p:spPr bwMode="auto">
              <a:xfrm>
                <a:off x="6721126" y="2494685"/>
                <a:ext cx="1653017" cy="570015"/>
              </a:xfrm>
              <a:prstGeom prst="cube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7</a:t>
                </a: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D80C7F35-354D-ED46-9F28-8D01D722CCCB}"/>
                  </a:ext>
                </a:extLst>
              </p:cNvPr>
              <p:cNvGrpSpPr/>
              <p:nvPr/>
            </p:nvGrpSpPr>
            <p:grpSpPr>
              <a:xfrm>
                <a:off x="2214432" y="2531693"/>
                <a:ext cx="4420075" cy="461665"/>
                <a:chOff x="3433472" y="2555259"/>
                <a:chExt cx="2133251" cy="461665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751B0E9-ABEC-084A-BE70-2C542E5CBC48}"/>
                    </a:ext>
                  </a:extLst>
                </p:cNvPr>
                <p:cNvSpPr txBox="1"/>
                <p:nvPr/>
              </p:nvSpPr>
              <p:spPr>
                <a:xfrm>
                  <a:off x="4178344" y="2555259"/>
                  <a:ext cx="732893" cy="46166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Eurostile"/>
                      <a:cs typeface="Eurostile"/>
                    </a:rPr>
                    <a:t>peers</a:t>
                  </a:r>
                  <a:endParaRPr lang="en-US" sz="2400" dirty="0"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4" name="Straight Arrow Connector 3">
                  <a:extLst>
                    <a:ext uri="{FF2B5EF4-FFF2-40B4-BE49-F238E27FC236}">
                      <a16:creationId xmlns:a16="http://schemas.microsoft.com/office/drawing/2014/main" id="{87502EA1-BB20-334D-9125-482AC95B0B8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697390" y="2842966"/>
                  <a:ext cx="869333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stealth" w="lg" len="lg"/>
                </a:ln>
                <a:effectLst/>
              </p:spPr>
            </p:cxnSp>
            <p:cxnSp>
              <p:nvCxnSpPr>
                <p:cNvPr id="26" name="Straight Arrow Connector 25">
                  <a:extLst>
                    <a:ext uri="{FF2B5EF4-FFF2-40B4-BE49-F238E27FC236}">
                      <a16:creationId xmlns:a16="http://schemas.microsoft.com/office/drawing/2014/main" id="{2862475A-CB26-2C4C-A605-58F2545C3F7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433472" y="2842966"/>
                  <a:ext cx="969270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stealth" w="lg" len="lg"/>
                </a:ln>
                <a:effectLst/>
              </p:spPr>
            </p:cxnSp>
          </p:grpSp>
          <p:sp>
            <p:nvSpPr>
              <p:cNvPr id="66" name="Cube 65">
                <a:extLst>
                  <a:ext uri="{FF2B5EF4-FFF2-40B4-BE49-F238E27FC236}">
                    <a16:creationId xmlns:a16="http://schemas.microsoft.com/office/drawing/2014/main" id="{0DD608F7-0B93-6C47-AEA6-168C25E721A7}"/>
                  </a:ext>
                </a:extLst>
              </p:cNvPr>
              <p:cNvSpPr/>
              <p:nvPr/>
            </p:nvSpPr>
            <p:spPr bwMode="auto">
              <a:xfrm>
                <a:off x="479777" y="2494685"/>
                <a:ext cx="1653017" cy="570015"/>
              </a:xfrm>
              <a:prstGeom prst="cube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Eurostile"/>
                    <a:cs typeface="Eurostile"/>
                  </a:rPr>
                  <a:t>7</a:t>
                </a:r>
              </a:p>
            </p:txBody>
          </p:sp>
        </p:grpSp>
      </p:grpSp>
      <p:grpSp>
        <p:nvGrpSpPr>
          <p:cNvPr id="620545" name="Group 620544">
            <a:extLst>
              <a:ext uri="{FF2B5EF4-FFF2-40B4-BE49-F238E27FC236}">
                <a16:creationId xmlns:a16="http://schemas.microsoft.com/office/drawing/2014/main" id="{C253F44F-A34E-204B-B197-FD4B8B92E8C6}"/>
              </a:ext>
            </a:extLst>
          </p:cNvPr>
          <p:cNvGrpSpPr/>
          <p:nvPr/>
        </p:nvGrpSpPr>
        <p:grpSpPr>
          <a:xfrm>
            <a:off x="1384860" y="1598990"/>
            <a:ext cx="6264506" cy="1197703"/>
            <a:chOff x="1384860" y="1313986"/>
            <a:chExt cx="6264506" cy="1197703"/>
          </a:xfrm>
        </p:grpSpPr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44A4ECD9-5BF1-9546-84C6-EC17CE8B26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34988" y="2503620"/>
              <a:ext cx="2714378" cy="0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00FA00"/>
              </a:solidFill>
              <a:prstDash val="sysDash"/>
              <a:round/>
              <a:headEnd type="none" w="med" len="med"/>
              <a:tailEnd type="none" w="lg" len="lg"/>
            </a:ln>
            <a:effectLst>
              <a:outerShdw blurRad="50800" dist="38100" dir="2700000" algn="tl" rotWithShape="0">
                <a:srgbClr val="FFFF00">
                  <a:alpha val="40000"/>
                </a:srgbClr>
              </a:outerShdw>
            </a:effectLst>
          </p:spPr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9781132F-0A46-DE49-B136-34213780987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89960" y="2038499"/>
              <a:ext cx="1045028" cy="0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00FA00"/>
              </a:solidFill>
              <a:prstDash val="sysDash"/>
              <a:round/>
              <a:headEnd type="none" w="med" len="med"/>
              <a:tailEnd type="none" w="lg" len="lg"/>
            </a:ln>
            <a:effectLst>
              <a:outerShdw blurRad="50800" dist="38100" dir="2700000" algn="tl" rotWithShape="0">
                <a:srgbClr val="FFFF00">
                  <a:alpha val="40000"/>
                </a:srgbClr>
              </a:outerShdw>
            </a:effectLst>
          </p:spPr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987E3C88-3FC4-BF4C-82FE-AE2D9344E5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4860" y="2503620"/>
              <a:ext cx="2505100" cy="0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00FA00"/>
              </a:solidFill>
              <a:prstDash val="sysDash"/>
              <a:round/>
              <a:headEnd type="none" w="med" len="med"/>
              <a:tailEnd type="none" w="lg" len="lg"/>
            </a:ln>
            <a:effectLst>
              <a:outerShdw blurRad="50800" dist="38100" dir="2700000" algn="tl" rotWithShape="0">
                <a:srgbClr val="FFFF00">
                  <a:alpha val="40000"/>
                </a:srgbClr>
              </a:outerShdw>
            </a:effectLst>
          </p:spPr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17D40ED-3E2F-3B47-91D2-1CB7E5DC4922}"/>
                </a:ext>
              </a:extLst>
            </p:cNvPr>
            <p:cNvGrpSpPr/>
            <p:nvPr/>
          </p:nvGrpSpPr>
          <p:grpSpPr>
            <a:xfrm>
              <a:off x="3899856" y="2027327"/>
              <a:ext cx="1035132" cy="484362"/>
              <a:chOff x="3798125" y="4567946"/>
              <a:chExt cx="1035132" cy="916381"/>
            </a:xfrm>
          </p:grpSpPr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B0C6EBED-0379-C241-B9B1-0296E696957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833257" y="4567947"/>
                <a:ext cx="0" cy="916380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FA00"/>
                </a:solidFill>
                <a:prstDash val="sysDash"/>
                <a:round/>
                <a:headEnd type="none" w="med" len="med"/>
                <a:tailEnd type="none" w="lg" len="lg"/>
              </a:ln>
              <a:effectLst>
                <a:outerShdw blurRad="50800" dist="38100" dir="2700000" algn="tl" rotWithShape="0">
                  <a:srgbClr val="FFFF00">
                    <a:alpha val="40000"/>
                  </a:srgbClr>
                </a:outerShdw>
              </a:effectLst>
            </p:spPr>
          </p:cxnSp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7D92A616-AFBB-1E42-B707-73F039C9E2F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3798125" y="4567946"/>
                <a:ext cx="0" cy="916380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FA00"/>
                </a:solidFill>
                <a:prstDash val="sysDash"/>
                <a:round/>
                <a:headEnd type="none" w="med" len="med"/>
                <a:tailEnd type="none" w="lg" len="lg"/>
              </a:ln>
              <a:effectLst>
                <a:outerShdw blurRad="50800" dist="38100" dir="2700000" algn="tl" rotWithShape="0">
                  <a:srgbClr val="FFFF00">
                    <a:alpha val="40000"/>
                  </a:srgbClr>
                </a:outerShdw>
              </a:effectLst>
            </p:spPr>
          </p:cxn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951F00C-0E50-B54F-B5CE-46017491471B}"/>
                </a:ext>
              </a:extLst>
            </p:cNvPr>
            <p:cNvGrpSpPr/>
            <p:nvPr/>
          </p:nvGrpSpPr>
          <p:grpSpPr>
            <a:xfrm>
              <a:off x="1387991" y="1313986"/>
              <a:ext cx="6241349" cy="1181485"/>
              <a:chOff x="1286260" y="2876902"/>
              <a:chExt cx="6241349" cy="2599275"/>
            </a:xfrm>
          </p:grpSpPr>
          <p:cxnSp>
            <p:nvCxnSpPr>
              <p:cNvPr id="65" name="Straight Arrow Connector 64">
                <a:extLst>
                  <a:ext uri="{FF2B5EF4-FFF2-40B4-BE49-F238E27FC236}">
                    <a16:creationId xmlns:a16="http://schemas.microsoft.com/office/drawing/2014/main" id="{B56E2188-C677-FF4E-8E54-1EC9D340EA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7527609" y="2876902"/>
                <a:ext cx="0" cy="2599275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FA00"/>
                </a:solidFill>
                <a:prstDash val="sysDash"/>
                <a:round/>
                <a:headEnd type="none" w="med" len="med"/>
                <a:tailEnd type="stealth" w="lg" len="lg"/>
              </a:ln>
              <a:effectLst>
                <a:outerShdw blurRad="50800" dist="38100" dir="2700000" algn="tl" rotWithShape="0">
                  <a:srgbClr val="FFFF00">
                    <a:alpha val="40000"/>
                  </a:srgbClr>
                </a:outerShdw>
              </a:effectLst>
            </p:spPr>
          </p:cxn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FC597E9B-ADC6-1040-8F73-01619DA7787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1286260" y="2876902"/>
                <a:ext cx="0" cy="2599275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00FA00"/>
                </a:solidFill>
                <a:prstDash val="sysDash"/>
                <a:round/>
                <a:headEnd type="none" w="med" len="med"/>
                <a:tailEnd type="none" w="lg" len="lg"/>
              </a:ln>
              <a:effectLst>
                <a:outerShdw blurRad="50800" dist="38100" dir="2700000" algn="tl" rotWithShape="0">
                  <a:srgbClr val="FFFF00">
                    <a:alpha val="40000"/>
                  </a:srgbClr>
                </a:outerShdw>
              </a:effectLst>
            </p:spPr>
          </p:cxn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7421CB9-9009-2C48-B416-32B97FF30829}"/>
              </a:ext>
            </a:extLst>
          </p:cNvPr>
          <p:cNvGrpSpPr/>
          <p:nvPr/>
        </p:nvGrpSpPr>
        <p:grpSpPr>
          <a:xfrm>
            <a:off x="4376510" y="3827317"/>
            <a:ext cx="3713190" cy="720000"/>
            <a:chOff x="4317135" y="4979221"/>
            <a:chExt cx="3713190" cy="720000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B8604E74-FD29-964A-804B-EF0748065410}"/>
                </a:ext>
              </a:extLst>
            </p:cNvPr>
            <p:cNvSpPr txBox="1"/>
            <p:nvPr/>
          </p:nvSpPr>
          <p:spPr>
            <a:xfrm>
              <a:off x="4317135" y="4979221"/>
              <a:ext cx="3713190" cy="720000"/>
            </a:xfrm>
            <a:prstGeom prst="rect">
              <a:avLst/>
            </a:prstGeom>
            <a:solidFill>
              <a:srgbClr val="75D7FF"/>
            </a:solidFill>
            <a:ln>
              <a:noFill/>
            </a:ln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Eurostile"/>
                <a:cs typeface="Eurostile"/>
              </a:endParaRP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37AAE3FE-FE54-3142-8657-7497DA924DF2}"/>
                </a:ext>
              </a:extLst>
            </p:cNvPr>
            <p:cNvSpPr txBox="1"/>
            <p:nvPr/>
          </p:nvSpPr>
          <p:spPr>
            <a:xfrm>
              <a:off x="4396588" y="5005185"/>
              <a:ext cx="1769786" cy="648000"/>
            </a:xfrm>
            <a:prstGeom prst="rect">
              <a:avLst/>
            </a:prstGeom>
            <a:solidFill>
              <a:srgbClr val="75D7FF"/>
            </a:solidFill>
            <a:ln>
              <a:noFill/>
            </a:ln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Eurostile"/>
                  <a:cs typeface="Eurostile"/>
                </a:rPr>
                <a:t>address of remote process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9B971CAE-18FB-B945-B640-BC2CA122C408}"/>
              </a:ext>
            </a:extLst>
          </p:cNvPr>
          <p:cNvSpPr txBox="1"/>
          <p:nvPr/>
        </p:nvSpPr>
        <p:spPr>
          <a:xfrm>
            <a:off x="6225749" y="3853281"/>
            <a:ext cx="1769786" cy="648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Eurostile"/>
                <a:cs typeface="Eurostile"/>
              </a:rPr>
              <a:t>data from application</a:t>
            </a:r>
          </a:p>
        </p:txBody>
      </p:sp>
      <p:sp>
        <p:nvSpPr>
          <p:cNvPr id="620551" name="Oval 620550">
            <a:extLst>
              <a:ext uri="{FF2B5EF4-FFF2-40B4-BE49-F238E27FC236}">
                <a16:creationId xmlns:a16="http://schemas.microsoft.com/office/drawing/2014/main" id="{3AF687FA-7BFF-1C4C-8337-A81ADEED64DB}"/>
              </a:ext>
            </a:extLst>
          </p:cNvPr>
          <p:cNvSpPr/>
          <p:nvPr/>
        </p:nvSpPr>
        <p:spPr bwMode="auto">
          <a:xfrm>
            <a:off x="1661363" y="1362480"/>
            <a:ext cx="284436" cy="27313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9299EE73-688B-F04B-B0DA-15FB15D09C3F}"/>
              </a:ext>
            </a:extLst>
          </p:cNvPr>
          <p:cNvSpPr/>
          <p:nvPr/>
        </p:nvSpPr>
        <p:spPr bwMode="auto">
          <a:xfrm>
            <a:off x="1661363" y="1798759"/>
            <a:ext cx="284436" cy="27313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C9D24AF3-210C-0940-ABF1-34604938EB6F}"/>
              </a:ext>
            </a:extLst>
          </p:cNvPr>
          <p:cNvSpPr/>
          <p:nvPr/>
        </p:nvSpPr>
        <p:spPr bwMode="auto">
          <a:xfrm>
            <a:off x="1661363" y="2229069"/>
            <a:ext cx="284436" cy="27313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A5191FD8-A6CE-5643-B7B1-EF9647C48E03}"/>
              </a:ext>
            </a:extLst>
          </p:cNvPr>
          <p:cNvSpPr/>
          <p:nvPr/>
        </p:nvSpPr>
        <p:spPr bwMode="auto">
          <a:xfrm>
            <a:off x="1661363" y="2653879"/>
            <a:ext cx="284436" cy="27313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5760D2F0-53FD-BE44-8FC5-065E39CA97CC}"/>
              </a:ext>
            </a:extLst>
          </p:cNvPr>
          <p:cNvSpPr/>
          <p:nvPr/>
        </p:nvSpPr>
        <p:spPr bwMode="auto">
          <a:xfrm>
            <a:off x="7946014" y="1360659"/>
            <a:ext cx="284436" cy="27313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A02B2A1C-8B84-BD40-AFAD-6C6CDA46BFBF}"/>
              </a:ext>
            </a:extLst>
          </p:cNvPr>
          <p:cNvSpPr/>
          <p:nvPr/>
        </p:nvSpPr>
        <p:spPr bwMode="auto">
          <a:xfrm>
            <a:off x="7946014" y="1796938"/>
            <a:ext cx="284436" cy="27313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82F7AB83-FABB-E446-BF1B-039D64EF2657}"/>
              </a:ext>
            </a:extLst>
          </p:cNvPr>
          <p:cNvSpPr/>
          <p:nvPr/>
        </p:nvSpPr>
        <p:spPr bwMode="auto">
          <a:xfrm>
            <a:off x="7946014" y="2227248"/>
            <a:ext cx="284436" cy="27313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E8E93012-1F3A-C643-AB94-55B10D8E47BE}"/>
              </a:ext>
            </a:extLst>
          </p:cNvPr>
          <p:cNvSpPr/>
          <p:nvPr/>
        </p:nvSpPr>
        <p:spPr bwMode="auto">
          <a:xfrm>
            <a:off x="3822033" y="2224735"/>
            <a:ext cx="284436" cy="27313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F292F9A1-A22A-0E4C-8524-7EF5678EBE88}"/>
              </a:ext>
            </a:extLst>
          </p:cNvPr>
          <p:cNvSpPr/>
          <p:nvPr/>
        </p:nvSpPr>
        <p:spPr bwMode="auto">
          <a:xfrm>
            <a:off x="4844510" y="2619414"/>
            <a:ext cx="284436" cy="27313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7719393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L 0.23577 0.0032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8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96296E-6 L 0.11232 -0.00301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8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85185E-6 L 0.33941 0.00162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62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  <p:bldP spid="620551" grpId="0" animBg="1"/>
      <p:bldP spid="620551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52" grpId="2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9" grpId="0" animBg="1"/>
      <p:bldP spid="159" grpId="1" animBg="1"/>
      <p:bldP spid="159" grpId="2" animBg="1"/>
      <p:bldP spid="162" grpId="0" animBg="1"/>
      <p:bldP spid="162" grpId="1" animBg="1"/>
      <p:bldP spid="162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Rectangle 2">
            <a:extLst>
              <a:ext uri="{FF2B5EF4-FFF2-40B4-BE49-F238E27FC236}">
                <a16:creationId xmlns:a16="http://schemas.microsoft.com/office/drawing/2014/main" id="{1D9BE3F2-D969-BD42-B8B1-CA0F7B4E23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Transport layer header: UDP example</a:t>
            </a:r>
            <a:endParaRPr lang="en-US" altLang="nb-NO" sz="3200" dirty="0"/>
          </a:p>
        </p:txBody>
      </p:sp>
      <p:grpSp>
        <p:nvGrpSpPr>
          <p:cNvPr id="846854" name="Group 6">
            <a:extLst>
              <a:ext uri="{FF2B5EF4-FFF2-40B4-BE49-F238E27FC236}">
                <a16:creationId xmlns:a16="http://schemas.microsoft.com/office/drawing/2014/main" id="{8A4D1961-C83E-8942-8FF0-58F65DB94ADD}"/>
              </a:ext>
            </a:extLst>
          </p:cNvPr>
          <p:cNvGrpSpPr>
            <a:grpSpLocks/>
          </p:cNvGrpSpPr>
          <p:nvPr/>
        </p:nvGrpSpPr>
        <p:grpSpPr bwMode="auto">
          <a:xfrm>
            <a:off x="2086491" y="1268406"/>
            <a:ext cx="4608513" cy="144462"/>
            <a:chOff x="1066" y="2931"/>
            <a:chExt cx="2903" cy="91"/>
          </a:xfrm>
        </p:grpSpPr>
        <p:sp>
          <p:nvSpPr>
            <p:cNvPr id="846855" name="Line 7">
              <a:extLst>
                <a:ext uri="{FF2B5EF4-FFF2-40B4-BE49-F238E27FC236}">
                  <a16:creationId xmlns:a16="http://schemas.microsoft.com/office/drawing/2014/main" id="{E992EB1F-DB60-8C47-A0A4-11449700F8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56" name="Line 8">
              <a:extLst>
                <a:ext uri="{FF2B5EF4-FFF2-40B4-BE49-F238E27FC236}">
                  <a16:creationId xmlns:a16="http://schemas.microsoft.com/office/drawing/2014/main" id="{01C57A80-B8D7-104F-ADB4-03B050986F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57" name="Line 9">
              <a:extLst>
                <a:ext uri="{FF2B5EF4-FFF2-40B4-BE49-F238E27FC236}">
                  <a16:creationId xmlns:a16="http://schemas.microsoft.com/office/drawing/2014/main" id="{AF413AF4-56BF-DA44-852C-C1C957E97C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58" name="Line 10">
              <a:extLst>
                <a:ext uri="{FF2B5EF4-FFF2-40B4-BE49-F238E27FC236}">
                  <a16:creationId xmlns:a16="http://schemas.microsoft.com/office/drawing/2014/main" id="{251C0BAA-2529-8B46-ACF8-67BAA027B0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59" name="Line 11">
              <a:extLst>
                <a:ext uri="{FF2B5EF4-FFF2-40B4-BE49-F238E27FC236}">
                  <a16:creationId xmlns:a16="http://schemas.microsoft.com/office/drawing/2014/main" id="{2A22D031-58F8-B84B-AF27-29CAE82C6C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60" name="Line 12">
              <a:extLst>
                <a:ext uri="{FF2B5EF4-FFF2-40B4-BE49-F238E27FC236}">
                  <a16:creationId xmlns:a16="http://schemas.microsoft.com/office/drawing/2014/main" id="{86F39DD7-2057-4E42-AFE8-976B3CCA4D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61" name="Line 13">
              <a:extLst>
                <a:ext uri="{FF2B5EF4-FFF2-40B4-BE49-F238E27FC236}">
                  <a16:creationId xmlns:a16="http://schemas.microsoft.com/office/drawing/2014/main" id="{D4651280-51A1-A042-9B6A-51C650DF6B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62" name="Line 14">
              <a:extLst>
                <a:ext uri="{FF2B5EF4-FFF2-40B4-BE49-F238E27FC236}">
                  <a16:creationId xmlns:a16="http://schemas.microsoft.com/office/drawing/2014/main" id="{8E5E1FB0-A74F-174F-90A0-51494F1EF7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63" name="Line 15">
              <a:extLst>
                <a:ext uri="{FF2B5EF4-FFF2-40B4-BE49-F238E27FC236}">
                  <a16:creationId xmlns:a16="http://schemas.microsoft.com/office/drawing/2014/main" id="{C0222B44-DE9D-D042-9E87-50E5DEE12F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64" name="Line 16">
              <a:extLst>
                <a:ext uri="{FF2B5EF4-FFF2-40B4-BE49-F238E27FC236}">
                  <a16:creationId xmlns:a16="http://schemas.microsoft.com/office/drawing/2014/main" id="{1F2CF48E-1140-7947-921B-1E76BB6DA8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65" name="Line 17">
              <a:extLst>
                <a:ext uri="{FF2B5EF4-FFF2-40B4-BE49-F238E27FC236}">
                  <a16:creationId xmlns:a16="http://schemas.microsoft.com/office/drawing/2014/main" id="{A2BF44E4-A70D-CD40-8873-FDB655A3FC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66" name="Line 18">
              <a:extLst>
                <a:ext uri="{FF2B5EF4-FFF2-40B4-BE49-F238E27FC236}">
                  <a16:creationId xmlns:a16="http://schemas.microsoft.com/office/drawing/2014/main" id="{33113009-E823-CF41-8494-93FC4E0C84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67" name="Line 19">
              <a:extLst>
                <a:ext uri="{FF2B5EF4-FFF2-40B4-BE49-F238E27FC236}">
                  <a16:creationId xmlns:a16="http://schemas.microsoft.com/office/drawing/2014/main" id="{72086E62-32E7-E441-926F-9315D50419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68" name="Line 20">
              <a:extLst>
                <a:ext uri="{FF2B5EF4-FFF2-40B4-BE49-F238E27FC236}">
                  <a16:creationId xmlns:a16="http://schemas.microsoft.com/office/drawing/2014/main" id="{1A0B9E46-C63A-5644-8759-C98ADE23AB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69" name="Line 21">
              <a:extLst>
                <a:ext uri="{FF2B5EF4-FFF2-40B4-BE49-F238E27FC236}">
                  <a16:creationId xmlns:a16="http://schemas.microsoft.com/office/drawing/2014/main" id="{DCC94290-480A-A548-A4F6-D653EB3915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70" name="Line 22">
              <a:extLst>
                <a:ext uri="{FF2B5EF4-FFF2-40B4-BE49-F238E27FC236}">
                  <a16:creationId xmlns:a16="http://schemas.microsoft.com/office/drawing/2014/main" id="{D7173D00-A3C0-F046-A48B-52D48D1D82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71" name="Line 23">
              <a:extLst>
                <a:ext uri="{FF2B5EF4-FFF2-40B4-BE49-F238E27FC236}">
                  <a16:creationId xmlns:a16="http://schemas.microsoft.com/office/drawing/2014/main" id="{BF957045-1092-BA4D-8D04-FD4B87726A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72" name="Line 24">
              <a:extLst>
                <a:ext uri="{FF2B5EF4-FFF2-40B4-BE49-F238E27FC236}">
                  <a16:creationId xmlns:a16="http://schemas.microsoft.com/office/drawing/2014/main" id="{EA1A7AC1-D13C-CC40-BC5A-4506EF0957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73" name="Line 25">
              <a:extLst>
                <a:ext uri="{FF2B5EF4-FFF2-40B4-BE49-F238E27FC236}">
                  <a16:creationId xmlns:a16="http://schemas.microsoft.com/office/drawing/2014/main" id="{7F24DE8B-AFAA-5A4C-92AF-481E974687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74" name="Line 26">
              <a:extLst>
                <a:ext uri="{FF2B5EF4-FFF2-40B4-BE49-F238E27FC236}">
                  <a16:creationId xmlns:a16="http://schemas.microsoft.com/office/drawing/2014/main" id="{E2F900A7-6FF3-C54F-A7CB-AC849DD3A3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75" name="Line 27">
              <a:extLst>
                <a:ext uri="{FF2B5EF4-FFF2-40B4-BE49-F238E27FC236}">
                  <a16:creationId xmlns:a16="http://schemas.microsoft.com/office/drawing/2014/main" id="{481D9C48-7152-294D-A5C4-B4EFD82F8E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76" name="Line 28">
              <a:extLst>
                <a:ext uri="{FF2B5EF4-FFF2-40B4-BE49-F238E27FC236}">
                  <a16:creationId xmlns:a16="http://schemas.microsoft.com/office/drawing/2014/main" id="{4AED5E56-F868-294F-8317-B46B857C95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77" name="Line 29">
              <a:extLst>
                <a:ext uri="{FF2B5EF4-FFF2-40B4-BE49-F238E27FC236}">
                  <a16:creationId xmlns:a16="http://schemas.microsoft.com/office/drawing/2014/main" id="{6127D8AD-2B66-0340-89A1-E68369308E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78" name="Line 30">
              <a:extLst>
                <a:ext uri="{FF2B5EF4-FFF2-40B4-BE49-F238E27FC236}">
                  <a16:creationId xmlns:a16="http://schemas.microsoft.com/office/drawing/2014/main" id="{BC180762-E55E-344F-9B4D-CF48F32D3E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79" name="Line 31">
              <a:extLst>
                <a:ext uri="{FF2B5EF4-FFF2-40B4-BE49-F238E27FC236}">
                  <a16:creationId xmlns:a16="http://schemas.microsoft.com/office/drawing/2014/main" id="{84AFC842-8ACA-BB49-8864-0E4C7DED20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80" name="Line 32">
              <a:extLst>
                <a:ext uri="{FF2B5EF4-FFF2-40B4-BE49-F238E27FC236}">
                  <a16:creationId xmlns:a16="http://schemas.microsoft.com/office/drawing/2014/main" id="{7EFAF707-3A47-3E40-8436-3109847F3B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81" name="Line 33">
              <a:extLst>
                <a:ext uri="{FF2B5EF4-FFF2-40B4-BE49-F238E27FC236}">
                  <a16:creationId xmlns:a16="http://schemas.microsoft.com/office/drawing/2014/main" id="{7D4A6C7E-3D0F-A845-80F4-BFC6D34D7D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82" name="Line 34">
              <a:extLst>
                <a:ext uri="{FF2B5EF4-FFF2-40B4-BE49-F238E27FC236}">
                  <a16:creationId xmlns:a16="http://schemas.microsoft.com/office/drawing/2014/main" id="{E9D0D513-C539-5444-84B5-00D561D248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83" name="Line 35">
              <a:extLst>
                <a:ext uri="{FF2B5EF4-FFF2-40B4-BE49-F238E27FC236}">
                  <a16:creationId xmlns:a16="http://schemas.microsoft.com/office/drawing/2014/main" id="{6D59107C-92B3-D345-B87E-DD4FEEB841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84" name="Line 36">
              <a:extLst>
                <a:ext uri="{FF2B5EF4-FFF2-40B4-BE49-F238E27FC236}">
                  <a16:creationId xmlns:a16="http://schemas.microsoft.com/office/drawing/2014/main" id="{1206C0B3-C5D1-8E49-B358-4F9ADB8F05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85" name="Line 37">
              <a:extLst>
                <a:ext uri="{FF2B5EF4-FFF2-40B4-BE49-F238E27FC236}">
                  <a16:creationId xmlns:a16="http://schemas.microsoft.com/office/drawing/2014/main" id="{BB869F43-AD46-8E4A-8198-0EDAF9D41E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86" name="Line 38">
              <a:extLst>
                <a:ext uri="{FF2B5EF4-FFF2-40B4-BE49-F238E27FC236}">
                  <a16:creationId xmlns:a16="http://schemas.microsoft.com/office/drawing/2014/main" id="{5D5FCD6D-8DE9-474D-88D9-B1E08A31B9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87" name="Line 39">
              <a:extLst>
                <a:ext uri="{FF2B5EF4-FFF2-40B4-BE49-F238E27FC236}">
                  <a16:creationId xmlns:a16="http://schemas.microsoft.com/office/drawing/2014/main" id="{A9C43B92-416C-2841-9B0D-ED68F054F4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6888" name="Line 40">
              <a:extLst>
                <a:ext uri="{FF2B5EF4-FFF2-40B4-BE49-F238E27FC236}">
                  <a16:creationId xmlns:a16="http://schemas.microsoft.com/office/drawing/2014/main" id="{E5B58293-F16A-BD46-9510-42B09DAECB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46905" name="Group 57">
            <a:extLst>
              <a:ext uri="{FF2B5EF4-FFF2-40B4-BE49-F238E27FC236}">
                <a16:creationId xmlns:a16="http://schemas.microsoft.com/office/drawing/2014/main" id="{A26F64FD-E0D3-F144-934D-DF39D56FBE9D}"/>
              </a:ext>
            </a:extLst>
          </p:cNvPr>
          <p:cNvGrpSpPr>
            <a:grpSpLocks/>
          </p:cNvGrpSpPr>
          <p:nvPr/>
        </p:nvGrpSpPr>
        <p:grpSpPr bwMode="auto">
          <a:xfrm>
            <a:off x="2015053" y="1966191"/>
            <a:ext cx="4751388" cy="504825"/>
            <a:chOff x="476" y="1797"/>
            <a:chExt cx="2993" cy="318"/>
          </a:xfrm>
          <a:solidFill>
            <a:srgbClr val="FF0000"/>
          </a:solidFill>
        </p:grpSpPr>
        <p:sp>
          <p:nvSpPr>
            <p:cNvPr id="846906" name="Rectangle 58">
              <a:extLst>
                <a:ext uri="{FF2B5EF4-FFF2-40B4-BE49-F238E27FC236}">
                  <a16:creationId xmlns:a16="http://schemas.microsoft.com/office/drawing/2014/main" id="{C9CAADD9-0A49-E54C-BADF-CECF99F361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>
                  <a:solidFill>
                    <a:schemeClr val="bg1"/>
                  </a:solidFill>
                </a:rPr>
                <a:t>Data</a:t>
              </a:r>
            </a:p>
          </p:txBody>
        </p:sp>
        <p:grpSp>
          <p:nvGrpSpPr>
            <p:cNvPr id="846907" name="Group 59">
              <a:extLst>
                <a:ext uri="{FF2B5EF4-FFF2-40B4-BE49-F238E27FC236}">
                  <a16:creationId xmlns:a16="http://schemas.microsoft.com/office/drawing/2014/main" id="{24D5E6BB-000D-1943-AA62-3714BAA3FF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846908" name="Line 60">
                <a:extLst>
                  <a:ext uri="{FF2B5EF4-FFF2-40B4-BE49-F238E27FC236}">
                    <a16:creationId xmlns:a16="http://schemas.microsoft.com/office/drawing/2014/main" id="{838731D4-0720-2A41-8408-DBA1F91210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46909" name="Line 61">
                <a:extLst>
                  <a:ext uri="{FF2B5EF4-FFF2-40B4-BE49-F238E27FC236}">
                    <a16:creationId xmlns:a16="http://schemas.microsoft.com/office/drawing/2014/main" id="{18819A12-5341-0E4B-A0EA-ECE9AD6CC5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46910" name="Line 62">
                <a:extLst>
                  <a:ext uri="{FF2B5EF4-FFF2-40B4-BE49-F238E27FC236}">
                    <a16:creationId xmlns:a16="http://schemas.microsoft.com/office/drawing/2014/main" id="{E6781DC6-D751-9842-BD4F-CB8EA4F489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46911" name="Group 63">
              <a:extLst>
                <a:ext uri="{FF2B5EF4-FFF2-40B4-BE49-F238E27FC236}">
                  <a16:creationId xmlns:a16="http://schemas.microsoft.com/office/drawing/2014/main" id="{2BCDE877-BA6E-5040-843F-B90E9327E816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846912" name="Line 64">
                <a:extLst>
                  <a:ext uri="{FF2B5EF4-FFF2-40B4-BE49-F238E27FC236}">
                    <a16:creationId xmlns:a16="http://schemas.microsoft.com/office/drawing/2014/main" id="{0C407F4E-7891-764B-A5C1-FE8E3DFE8C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46913" name="Line 65">
                <a:extLst>
                  <a:ext uri="{FF2B5EF4-FFF2-40B4-BE49-F238E27FC236}">
                    <a16:creationId xmlns:a16="http://schemas.microsoft.com/office/drawing/2014/main" id="{5D70D4BB-60DA-3044-B5DC-62AC812196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46914" name="Line 66">
                <a:extLst>
                  <a:ext uri="{FF2B5EF4-FFF2-40B4-BE49-F238E27FC236}">
                    <a16:creationId xmlns:a16="http://schemas.microsoft.com/office/drawing/2014/main" id="{2FE835C4-DC0B-6A45-B495-7E28687190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46915" name="AutoShape 67">
              <a:extLst>
                <a:ext uri="{FF2B5EF4-FFF2-40B4-BE49-F238E27FC236}">
                  <a16:creationId xmlns:a16="http://schemas.microsoft.com/office/drawing/2014/main" id="{2D6ACEA4-5A36-7B49-A6E4-236ED4D441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46916" name="AutoShape 68">
              <a:extLst>
                <a:ext uri="{FF2B5EF4-FFF2-40B4-BE49-F238E27FC236}">
                  <a16:creationId xmlns:a16="http://schemas.microsoft.com/office/drawing/2014/main" id="{A551302C-728F-E048-A5E8-9AF77E51D1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846918" name="Rectangle 70">
            <a:extLst>
              <a:ext uri="{FF2B5EF4-FFF2-40B4-BE49-F238E27FC236}">
                <a16:creationId xmlns:a16="http://schemas.microsoft.com/office/drawing/2014/main" id="{B45649F5-F724-584E-96F3-5A4FC931B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6491" y="1532804"/>
            <a:ext cx="2303463" cy="215900"/>
          </a:xfrm>
          <a:prstGeom prst="rect">
            <a:avLst/>
          </a:prstGeom>
          <a:solidFill>
            <a:srgbClr val="75D7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Source port</a:t>
            </a:r>
          </a:p>
        </p:txBody>
      </p:sp>
      <p:sp>
        <p:nvSpPr>
          <p:cNvPr id="846919" name="Rectangle 71">
            <a:extLst>
              <a:ext uri="{FF2B5EF4-FFF2-40B4-BE49-F238E27FC236}">
                <a16:creationId xmlns:a16="http://schemas.microsoft.com/office/drawing/2014/main" id="{290A8525-7C3A-B74E-ACDD-702DF9D34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541" y="1532804"/>
            <a:ext cx="2303463" cy="215900"/>
          </a:xfrm>
          <a:prstGeom prst="rect">
            <a:avLst/>
          </a:prstGeom>
          <a:solidFill>
            <a:srgbClr val="75D7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Destination port</a:t>
            </a:r>
          </a:p>
        </p:txBody>
      </p:sp>
      <p:sp>
        <p:nvSpPr>
          <p:cNvPr id="846921" name="AutoShape 73">
            <a:extLst>
              <a:ext uri="{FF2B5EF4-FFF2-40B4-BE49-F238E27FC236}">
                <a16:creationId xmlns:a16="http://schemas.microsoft.com/office/drawing/2014/main" id="{94BCC7F5-F0B3-584D-B890-1C8EEBD01790}"/>
              </a:ext>
            </a:extLst>
          </p:cNvPr>
          <p:cNvSpPr>
            <a:spLocks/>
          </p:cNvSpPr>
          <p:nvPr/>
        </p:nvSpPr>
        <p:spPr bwMode="auto">
          <a:xfrm>
            <a:off x="6766441" y="1532804"/>
            <a:ext cx="288925" cy="433387"/>
          </a:xfrm>
          <a:prstGeom prst="rightBrace">
            <a:avLst>
              <a:gd name="adj1" fmla="val 125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6923" name="Text Box 75">
            <a:extLst>
              <a:ext uri="{FF2B5EF4-FFF2-40B4-BE49-F238E27FC236}">
                <a16:creationId xmlns:a16="http://schemas.microsoft.com/office/drawing/2014/main" id="{821E803D-A0EC-554E-89C8-543A71D9A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5366" y="1534391"/>
            <a:ext cx="1384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nb-NO"/>
              <a:t>UDP header</a:t>
            </a:r>
          </a:p>
        </p:txBody>
      </p:sp>
      <p:sp>
        <p:nvSpPr>
          <p:cNvPr id="846924" name="Rectangle 76">
            <a:extLst>
              <a:ext uri="{FF2B5EF4-FFF2-40B4-BE49-F238E27FC236}">
                <a16:creationId xmlns:a16="http://schemas.microsoft.com/office/drawing/2014/main" id="{18C05C7D-C0E3-1240-A349-45A3CA096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6491" y="1750291"/>
            <a:ext cx="2303463" cy="215900"/>
          </a:xfrm>
          <a:prstGeom prst="rect">
            <a:avLst/>
          </a:prstGeom>
          <a:solidFill>
            <a:srgbClr val="75D7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>
                <a:solidFill>
                  <a:schemeClr val="bg1">
                    <a:lumMod val="50000"/>
                  </a:schemeClr>
                </a:solidFill>
              </a:rPr>
              <a:t>Packet length</a:t>
            </a:r>
          </a:p>
        </p:txBody>
      </p:sp>
      <p:sp>
        <p:nvSpPr>
          <p:cNvPr id="846925" name="Rectangle 77">
            <a:extLst>
              <a:ext uri="{FF2B5EF4-FFF2-40B4-BE49-F238E27FC236}">
                <a16:creationId xmlns:a16="http://schemas.microsoft.com/office/drawing/2014/main" id="{0B215619-AF46-B144-9350-4B03B2D00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1541" y="1750291"/>
            <a:ext cx="2303463" cy="215900"/>
          </a:xfrm>
          <a:prstGeom prst="rect">
            <a:avLst/>
          </a:prstGeom>
          <a:solidFill>
            <a:srgbClr val="75D7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>
                <a:solidFill>
                  <a:schemeClr val="bg1">
                    <a:lumMod val="50000"/>
                  </a:schemeClr>
                </a:solidFill>
              </a:rPr>
              <a:t>Checksum</a:t>
            </a:r>
          </a:p>
        </p:txBody>
      </p:sp>
      <p:sp>
        <p:nvSpPr>
          <p:cNvPr id="87" name="Text Placeholder 620549">
            <a:extLst>
              <a:ext uri="{FF2B5EF4-FFF2-40B4-BE49-F238E27FC236}">
                <a16:creationId xmlns:a16="http://schemas.microsoft.com/office/drawing/2014/main" id="{7419739B-E9AC-D74F-8F30-13780A30A7DF}"/>
              </a:ext>
            </a:extLst>
          </p:cNvPr>
          <p:cNvSpPr txBox="1">
            <a:spLocks/>
          </p:cNvSpPr>
          <p:nvPr/>
        </p:nvSpPr>
        <p:spPr bwMode="auto">
          <a:xfrm>
            <a:off x="312738" y="2881461"/>
            <a:ext cx="8486878" cy="358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b="1" kern="0" dirty="0"/>
              <a:t>port</a:t>
            </a:r>
            <a:br>
              <a:rPr lang="en-US" sz="2400" kern="0" dirty="0"/>
            </a:br>
            <a:endParaRPr lang="en-US" sz="2400" kern="0" dirty="0"/>
          </a:p>
          <a:p>
            <a:r>
              <a:rPr lang="en-US" sz="2400" kern="0" dirty="0"/>
              <a:t>the term in Internet protocol for the address of a process on an end system</a:t>
            </a:r>
          </a:p>
          <a:p>
            <a:r>
              <a:rPr lang="en-US" sz="2400" kern="0" dirty="0"/>
              <a:t>the transport layer address</a:t>
            </a:r>
          </a:p>
          <a:p>
            <a:endParaRPr lang="en-US" sz="2400" kern="0" dirty="0"/>
          </a:p>
          <a:p>
            <a:r>
              <a:rPr lang="en-US" sz="2400" kern="0" dirty="0"/>
              <a:t>Note: there are several transport layer protocols in the TCP/IP world, UDP is shown because it has the smallest header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FD10BE9-2F3D-7246-B488-CF48F913B25D}"/>
              </a:ext>
            </a:extLst>
          </p:cNvPr>
          <p:cNvSpPr txBox="1"/>
          <p:nvPr/>
        </p:nvSpPr>
        <p:spPr>
          <a:xfrm>
            <a:off x="3094554" y="934793"/>
            <a:ext cx="259077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32 bits per line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4609E62-3C4D-3546-8003-A5DD00FA5284}"/>
              </a:ext>
            </a:extLst>
          </p:cNvPr>
          <p:cNvSpPr/>
          <p:nvPr/>
        </p:nvSpPr>
        <p:spPr bwMode="auto">
          <a:xfrm>
            <a:off x="8255000" y="0"/>
            <a:ext cx="889000" cy="850900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Eurostile"/>
                <a:cs typeface="Eurostile"/>
              </a:rPr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244565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469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469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469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8469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8469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8469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2">
            <a:extLst>
              <a:ext uri="{FF2B5EF4-FFF2-40B4-BE49-F238E27FC236}">
                <a16:creationId xmlns:a16="http://schemas.microsoft.com/office/drawing/2014/main" id="{73936B07-12F8-E641-87EF-D20391091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187613"/>
            <a:ext cx="4608512" cy="1584325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nb-NO" sz="1200">
              <a:solidFill>
                <a:schemeClr val="bg1"/>
              </a:solidFill>
            </a:endParaRPr>
          </a:p>
        </p:txBody>
      </p:sp>
      <p:sp>
        <p:nvSpPr>
          <p:cNvPr id="455683" name="Rectangle 3">
            <a:extLst>
              <a:ext uri="{FF2B5EF4-FFF2-40B4-BE49-F238E27FC236}">
                <a16:creationId xmlns:a16="http://schemas.microsoft.com/office/drawing/2014/main" id="{19467F5A-C8A4-CC47-A9D4-587A6D8DB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3383827"/>
            <a:ext cx="4608512" cy="21590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684" name="Rectangle 4">
            <a:extLst>
              <a:ext uri="{FF2B5EF4-FFF2-40B4-BE49-F238E27FC236}">
                <a16:creationId xmlns:a16="http://schemas.microsoft.com/office/drawing/2014/main" id="{2289F64E-4D8D-1E4E-B023-3B5DA4A506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Network layer headers: IPv4 and IPv6</a:t>
            </a:r>
          </a:p>
        </p:txBody>
      </p:sp>
      <p:grpSp>
        <p:nvGrpSpPr>
          <p:cNvPr id="455685" name="Group 5">
            <a:extLst>
              <a:ext uri="{FF2B5EF4-FFF2-40B4-BE49-F238E27FC236}">
                <a16:creationId xmlns:a16="http://schemas.microsoft.com/office/drawing/2014/main" id="{83AFACB3-45D7-A945-9E0C-9EFF46919FAF}"/>
              </a:ext>
            </a:extLst>
          </p:cNvPr>
          <p:cNvGrpSpPr>
            <a:grpSpLocks/>
          </p:cNvGrpSpPr>
          <p:nvPr/>
        </p:nvGrpSpPr>
        <p:grpSpPr bwMode="auto">
          <a:xfrm>
            <a:off x="4022374" y="3166340"/>
            <a:ext cx="4608512" cy="144462"/>
            <a:chOff x="1066" y="2931"/>
            <a:chExt cx="2903" cy="91"/>
          </a:xfrm>
        </p:grpSpPr>
        <p:sp>
          <p:nvSpPr>
            <p:cNvPr id="455686" name="Line 6">
              <a:extLst>
                <a:ext uri="{FF2B5EF4-FFF2-40B4-BE49-F238E27FC236}">
                  <a16:creationId xmlns:a16="http://schemas.microsoft.com/office/drawing/2014/main" id="{33922467-9F80-0D47-87ED-3A70EFA5BF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87" name="Line 7">
              <a:extLst>
                <a:ext uri="{FF2B5EF4-FFF2-40B4-BE49-F238E27FC236}">
                  <a16:creationId xmlns:a16="http://schemas.microsoft.com/office/drawing/2014/main" id="{BF7D3E91-DFE7-234E-A6BB-0ED6F67E0C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88" name="Line 8">
              <a:extLst>
                <a:ext uri="{FF2B5EF4-FFF2-40B4-BE49-F238E27FC236}">
                  <a16:creationId xmlns:a16="http://schemas.microsoft.com/office/drawing/2014/main" id="{A620FFC5-07B2-CE43-9256-CB56618F38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89" name="Line 9">
              <a:extLst>
                <a:ext uri="{FF2B5EF4-FFF2-40B4-BE49-F238E27FC236}">
                  <a16:creationId xmlns:a16="http://schemas.microsoft.com/office/drawing/2014/main" id="{99B2CEFE-03D3-744F-8D6A-C4C3204C08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0" name="Line 10">
              <a:extLst>
                <a:ext uri="{FF2B5EF4-FFF2-40B4-BE49-F238E27FC236}">
                  <a16:creationId xmlns:a16="http://schemas.microsoft.com/office/drawing/2014/main" id="{528635BA-6CD3-C34A-B1A9-A49B8EFE4C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1" name="Line 11">
              <a:extLst>
                <a:ext uri="{FF2B5EF4-FFF2-40B4-BE49-F238E27FC236}">
                  <a16:creationId xmlns:a16="http://schemas.microsoft.com/office/drawing/2014/main" id="{9E25BD14-A278-554A-838B-3D4DCFF8BB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2" name="Line 12">
              <a:extLst>
                <a:ext uri="{FF2B5EF4-FFF2-40B4-BE49-F238E27FC236}">
                  <a16:creationId xmlns:a16="http://schemas.microsoft.com/office/drawing/2014/main" id="{7F905718-2BEF-3945-B61F-DEB7FAA009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3" name="Line 13">
              <a:extLst>
                <a:ext uri="{FF2B5EF4-FFF2-40B4-BE49-F238E27FC236}">
                  <a16:creationId xmlns:a16="http://schemas.microsoft.com/office/drawing/2014/main" id="{355CDCDF-22F0-494F-928D-5CE771D372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4" name="Line 14">
              <a:extLst>
                <a:ext uri="{FF2B5EF4-FFF2-40B4-BE49-F238E27FC236}">
                  <a16:creationId xmlns:a16="http://schemas.microsoft.com/office/drawing/2014/main" id="{F6B678D4-6F41-0F45-A82A-D6536C08CF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5" name="Line 15">
              <a:extLst>
                <a:ext uri="{FF2B5EF4-FFF2-40B4-BE49-F238E27FC236}">
                  <a16:creationId xmlns:a16="http://schemas.microsoft.com/office/drawing/2014/main" id="{55669CCE-8580-8D47-9C8D-D50AD331D4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6" name="Line 16">
              <a:extLst>
                <a:ext uri="{FF2B5EF4-FFF2-40B4-BE49-F238E27FC236}">
                  <a16:creationId xmlns:a16="http://schemas.microsoft.com/office/drawing/2014/main" id="{5FD1C54E-E5D3-A647-9E1E-D8A7AB5D6E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7" name="Line 17">
              <a:extLst>
                <a:ext uri="{FF2B5EF4-FFF2-40B4-BE49-F238E27FC236}">
                  <a16:creationId xmlns:a16="http://schemas.microsoft.com/office/drawing/2014/main" id="{5CF27A1F-A744-EB4A-9B17-13A81A2B1D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8" name="Line 18">
              <a:extLst>
                <a:ext uri="{FF2B5EF4-FFF2-40B4-BE49-F238E27FC236}">
                  <a16:creationId xmlns:a16="http://schemas.microsoft.com/office/drawing/2014/main" id="{6C5B342C-E8D9-EF4A-94CA-F87328C4ED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699" name="Line 19">
              <a:extLst>
                <a:ext uri="{FF2B5EF4-FFF2-40B4-BE49-F238E27FC236}">
                  <a16:creationId xmlns:a16="http://schemas.microsoft.com/office/drawing/2014/main" id="{18883072-A953-E248-AB27-7082DD6278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0" name="Line 20">
              <a:extLst>
                <a:ext uri="{FF2B5EF4-FFF2-40B4-BE49-F238E27FC236}">
                  <a16:creationId xmlns:a16="http://schemas.microsoft.com/office/drawing/2014/main" id="{276BB011-5706-0545-9D57-79C28B0B06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1" name="Line 21">
              <a:extLst>
                <a:ext uri="{FF2B5EF4-FFF2-40B4-BE49-F238E27FC236}">
                  <a16:creationId xmlns:a16="http://schemas.microsoft.com/office/drawing/2014/main" id="{5745DEF0-5822-0F48-9F42-D4B2D7451E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2" name="Line 22">
              <a:extLst>
                <a:ext uri="{FF2B5EF4-FFF2-40B4-BE49-F238E27FC236}">
                  <a16:creationId xmlns:a16="http://schemas.microsoft.com/office/drawing/2014/main" id="{EDC75F0A-5DF9-1346-B29E-333C2B0765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3" name="Line 23">
              <a:extLst>
                <a:ext uri="{FF2B5EF4-FFF2-40B4-BE49-F238E27FC236}">
                  <a16:creationId xmlns:a16="http://schemas.microsoft.com/office/drawing/2014/main" id="{D02B5B6C-BE2E-444A-B855-896789279E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4" name="Line 24">
              <a:extLst>
                <a:ext uri="{FF2B5EF4-FFF2-40B4-BE49-F238E27FC236}">
                  <a16:creationId xmlns:a16="http://schemas.microsoft.com/office/drawing/2014/main" id="{17157543-79B2-E545-ABF0-B810708428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5" name="Line 25">
              <a:extLst>
                <a:ext uri="{FF2B5EF4-FFF2-40B4-BE49-F238E27FC236}">
                  <a16:creationId xmlns:a16="http://schemas.microsoft.com/office/drawing/2014/main" id="{493BC819-599D-3944-93C4-67D858177D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6" name="Line 26">
              <a:extLst>
                <a:ext uri="{FF2B5EF4-FFF2-40B4-BE49-F238E27FC236}">
                  <a16:creationId xmlns:a16="http://schemas.microsoft.com/office/drawing/2014/main" id="{56C498B1-5103-F945-9DB6-0280F2A782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7" name="Line 27">
              <a:extLst>
                <a:ext uri="{FF2B5EF4-FFF2-40B4-BE49-F238E27FC236}">
                  <a16:creationId xmlns:a16="http://schemas.microsoft.com/office/drawing/2014/main" id="{F2B88599-E263-B541-96A7-A96E931C71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8" name="Line 28">
              <a:extLst>
                <a:ext uri="{FF2B5EF4-FFF2-40B4-BE49-F238E27FC236}">
                  <a16:creationId xmlns:a16="http://schemas.microsoft.com/office/drawing/2014/main" id="{3CB27910-E55A-9F4D-9F9C-764F01A88F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09" name="Line 29">
              <a:extLst>
                <a:ext uri="{FF2B5EF4-FFF2-40B4-BE49-F238E27FC236}">
                  <a16:creationId xmlns:a16="http://schemas.microsoft.com/office/drawing/2014/main" id="{2918CDB5-1EE6-0247-B58D-ECA3EAD5F1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0" name="Line 30">
              <a:extLst>
                <a:ext uri="{FF2B5EF4-FFF2-40B4-BE49-F238E27FC236}">
                  <a16:creationId xmlns:a16="http://schemas.microsoft.com/office/drawing/2014/main" id="{89D446AB-768A-7741-B98F-A12AFD37C7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1" name="Line 31">
              <a:extLst>
                <a:ext uri="{FF2B5EF4-FFF2-40B4-BE49-F238E27FC236}">
                  <a16:creationId xmlns:a16="http://schemas.microsoft.com/office/drawing/2014/main" id="{23079E39-5C79-414B-B440-80278DF6BB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2" name="Line 32">
              <a:extLst>
                <a:ext uri="{FF2B5EF4-FFF2-40B4-BE49-F238E27FC236}">
                  <a16:creationId xmlns:a16="http://schemas.microsoft.com/office/drawing/2014/main" id="{01AE4870-C053-E64C-9F99-444BC6B057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3" name="Line 33">
              <a:extLst>
                <a:ext uri="{FF2B5EF4-FFF2-40B4-BE49-F238E27FC236}">
                  <a16:creationId xmlns:a16="http://schemas.microsoft.com/office/drawing/2014/main" id="{EEF34F0F-424F-8340-846F-1234B31E59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4" name="Line 34">
              <a:extLst>
                <a:ext uri="{FF2B5EF4-FFF2-40B4-BE49-F238E27FC236}">
                  <a16:creationId xmlns:a16="http://schemas.microsoft.com/office/drawing/2014/main" id="{58E7A542-6ACF-6244-AFBE-2EC1502F28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5" name="Line 35">
              <a:extLst>
                <a:ext uri="{FF2B5EF4-FFF2-40B4-BE49-F238E27FC236}">
                  <a16:creationId xmlns:a16="http://schemas.microsoft.com/office/drawing/2014/main" id="{1F6D56F2-6D8F-2247-971D-CA512925B8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6" name="Line 36">
              <a:extLst>
                <a:ext uri="{FF2B5EF4-FFF2-40B4-BE49-F238E27FC236}">
                  <a16:creationId xmlns:a16="http://schemas.microsoft.com/office/drawing/2014/main" id="{2FD7A66E-A963-3141-A608-1CCA68DFFE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7" name="Line 37">
              <a:extLst>
                <a:ext uri="{FF2B5EF4-FFF2-40B4-BE49-F238E27FC236}">
                  <a16:creationId xmlns:a16="http://schemas.microsoft.com/office/drawing/2014/main" id="{F06D772B-2D85-B94C-A8DA-2E0D565E39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8" name="Line 38">
              <a:extLst>
                <a:ext uri="{FF2B5EF4-FFF2-40B4-BE49-F238E27FC236}">
                  <a16:creationId xmlns:a16="http://schemas.microsoft.com/office/drawing/2014/main" id="{FF5C03B6-C1E1-E94A-A878-667FAD500B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19" name="Line 39">
              <a:extLst>
                <a:ext uri="{FF2B5EF4-FFF2-40B4-BE49-F238E27FC236}">
                  <a16:creationId xmlns:a16="http://schemas.microsoft.com/office/drawing/2014/main" id="{71D73928-ADA9-394C-A52C-66A49FE5FA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5720" name="Rectangle 40">
            <a:extLst>
              <a:ext uri="{FF2B5EF4-FFF2-40B4-BE49-F238E27FC236}">
                <a16:creationId xmlns:a16="http://schemas.microsoft.com/office/drawing/2014/main" id="{B5521DB2-57E0-8748-804E-A19A0AAB5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3382240"/>
            <a:ext cx="5762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>
                <a:solidFill>
                  <a:schemeClr val="bg1">
                    <a:lumMod val="75000"/>
                  </a:schemeClr>
                </a:solidFill>
              </a:rPr>
              <a:t>Version</a:t>
            </a:r>
          </a:p>
        </p:txBody>
      </p:sp>
      <p:sp>
        <p:nvSpPr>
          <p:cNvPr id="455723" name="Rectangle 43">
            <a:extLst>
              <a:ext uri="{FF2B5EF4-FFF2-40B4-BE49-F238E27FC236}">
                <a16:creationId xmlns:a16="http://schemas.microsoft.com/office/drawing/2014/main" id="{40D95853-5E95-864E-AA2A-B1F10FF78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3598140"/>
            <a:ext cx="23034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>
                <a:solidFill>
                  <a:schemeClr val="bg1">
                    <a:lumMod val="75000"/>
                  </a:schemeClr>
                </a:solidFill>
              </a:rPr>
              <a:t>Payload length</a:t>
            </a:r>
          </a:p>
        </p:txBody>
      </p:sp>
      <p:sp>
        <p:nvSpPr>
          <p:cNvPr id="455724" name="Rectangle 44">
            <a:extLst>
              <a:ext uri="{FF2B5EF4-FFF2-40B4-BE49-F238E27FC236}">
                <a16:creationId xmlns:a16="http://schemas.microsoft.com/office/drawing/2014/main" id="{D3DA2760-06A6-854C-8D7E-B6E25B3E7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5836" y="3598140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>
                <a:solidFill>
                  <a:schemeClr val="bg1">
                    <a:lumMod val="75000"/>
                  </a:schemeClr>
                </a:solidFill>
              </a:rPr>
              <a:t>Next header</a:t>
            </a:r>
          </a:p>
        </p:txBody>
      </p:sp>
      <p:sp>
        <p:nvSpPr>
          <p:cNvPr id="455725" name="Rectangle 45">
            <a:extLst>
              <a:ext uri="{FF2B5EF4-FFF2-40B4-BE49-F238E27FC236}">
                <a16:creationId xmlns:a16="http://schemas.microsoft.com/office/drawing/2014/main" id="{30132CF7-85F8-8648-86C6-A2FED1338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8361" y="3598140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>
                <a:solidFill>
                  <a:schemeClr val="bg1">
                    <a:lumMod val="75000"/>
                  </a:schemeClr>
                </a:solidFill>
              </a:rPr>
              <a:t>Hop Limit</a:t>
            </a:r>
          </a:p>
        </p:txBody>
      </p:sp>
      <p:sp>
        <p:nvSpPr>
          <p:cNvPr id="455727" name="Rectangle 47">
            <a:extLst>
              <a:ext uri="{FF2B5EF4-FFF2-40B4-BE49-F238E27FC236}">
                <a16:creationId xmlns:a16="http://schemas.microsoft.com/office/drawing/2014/main" id="{67C6DD9C-EAC4-DF43-BF67-13C17B448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4679227"/>
            <a:ext cx="4608512" cy="865188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Destination Address</a:t>
            </a:r>
          </a:p>
          <a:p>
            <a:pPr algn="ctr"/>
            <a:r>
              <a:rPr lang="en-US" altLang="nb-NO" sz="12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455728" name="Line 48">
            <a:extLst>
              <a:ext uri="{FF2B5EF4-FFF2-40B4-BE49-F238E27FC236}">
                <a16:creationId xmlns:a16="http://schemas.microsoft.com/office/drawing/2014/main" id="{8C534B5C-309A-7048-8CA1-704F9D46BA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4895127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29" name="Line 49">
            <a:extLst>
              <a:ext uri="{FF2B5EF4-FFF2-40B4-BE49-F238E27FC236}">
                <a16:creationId xmlns:a16="http://schemas.microsoft.com/office/drawing/2014/main" id="{E382F647-28F6-3743-96B1-FC2D02C382E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5111027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0" name="Line 50">
            <a:extLst>
              <a:ext uri="{FF2B5EF4-FFF2-40B4-BE49-F238E27FC236}">
                <a16:creationId xmlns:a16="http://schemas.microsoft.com/office/drawing/2014/main" id="{4AB9AB41-A997-4E42-A19D-56753954E5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5326927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1" name="Line 51">
            <a:extLst>
              <a:ext uri="{FF2B5EF4-FFF2-40B4-BE49-F238E27FC236}">
                <a16:creationId xmlns:a16="http://schemas.microsoft.com/office/drawing/2014/main" id="{68C365C1-F77C-8D44-B7F0-2A59921003EB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4895127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2" name="Line 52">
            <a:extLst>
              <a:ext uri="{FF2B5EF4-FFF2-40B4-BE49-F238E27FC236}">
                <a16:creationId xmlns:a16="http://schemas.microsoft.com/office/drawing/2014/main" id="{21DC20E4-62FF-794C-B933-2B368ECD5E4A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5111027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3" name="Line 53">
            <a:extLst>
              <a:ext uri="{FF2B5EF4-FFF2-40B4-BE49-F238E27FC236}">
                <a16:creationId xmlns:a16="http://schemas.microsoft.com/office/drawing/2014/main" id="{1D5A16A3-53C8-F44E-91FE-9708636578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5326927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5" name="Rectangle 55">
            <a:extLst>
              <a:ext uri="{FF2B5EF4-FFF2-40B4-BE49-F238E27FC236}">
                <a16:creationId xmlns:a16="http://schemas.microsoft.com/office/drawing/2014/main" id="{7B4CD2BE-415C-5043-A2F7-F485B2B1C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374" y="3814040"/>
            <a:ext cx="4608512" cy="865187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Source address</a:t>
            </a:r>
          </a:p>
          <a:p>
            <a:pPr algn="ctr"/>
            <a:r>
              <a:rPr lang="en-US" altLang="nb-NO" sz="1200">
                <a:solidFill>
                  <a:schemeClr val="bg1"/>
                </a:solidFill>
              </a:rPr>
              <a:t>(128 bit)</a:t>
            </a:r>
          </a:p>
        </p:txBody>
      </p:sp>
      <p:sp>
        <p:nvSpPr>
          <p:cNvPr id="455736" name="Line 56">
            <a:extLst>
              <a:ext uri="{FF2B5EF4-FFF2-40B4-BE49-F238E27FC236}">
                <a16:creationId xmlns:a16="http://schemas.microsoft.com/office/drawing/2014/main" id="{EA767D31-6AEC-A14D-8F6C-88EE30381C8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4028352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7" name="Line 57">
            <a:extLst>
              <a:ext uri="{FF2B5EF4-FFF2-40B4-BE49-F238E27FC236}">
                <a16:creationId xmlns:a16="http://schemas.microsoft.com/office/drawing/2014/main" id="{17160E94-C8B9-F749-BBE1-954D7F4543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4244252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8" name="Line 58">
            <a:extLst>
              <a:ext uri="{FF2B5EF4-FFF2-40B4-BE49-F238E27FC236}">
                <a16:creationId xmlns:a16="http://schemas.microsoft.com/office/drawing/2014/main" id="{9D63CA89-2D7B-4844-9AFB-0ABD5FE7F2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374" y="4460152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39" name="Line 59">
            <a:extLst>
              <a:ext uri="{FF2B5EF4-FFF2-40B4-BE49-F238E27FC236}">
                <a16:creationId xmlns:a16="http://schemas.microsoft.com/office/drawing/2014/main" id="{A1BD91F1-F2E0-9546-B6DA-85768038B76C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4028352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40" name="Line 60">
            <a:extLst>
              <a:ext uri="{FF2B5EF4-FFF2-40B4-BE49-F238E27FC236}">
                <a16:creationId xmlns:a16="http://schemas.microsoft.com/office/drawing/2014/main" id="{155B0156-6E0D-7043-9A4E-3A4C150DA4BA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4244252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55741" name="Line 61">
            <a:extLst>
              <a:ext uri="{FF2B5EF4-FFF2-40B4-BE49-F238E27FC236}">
                <a16:creationId xmlns:a16="http://schemas.microsoft.com/office/drawing/2014/main" id="{74C30466-415F-1147-A711-431D208CC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8414986" y="4460152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55742" name="Group 62">
            <a:extLst>
              <a:ext uri="{FF2B5EF4-FFF2-40B4-BE49-F238E27FC236}">
                <a16:creationId xmlns:a16="http://schemas.microsoft.com/office/drawing/2014/main" id="{A0CA73E7-41E7-6146-BBA1-FD3C6AC354CC}"/>
              </a:ext>
            </a:extLst>
          </p:cNvPr>
          <p:cNvGrpSpPr>
            <a:grpSpLocks/>
          </p:cNvGrpSpPr>
          <p:nvPr/>
        </p:nvGrpSpPr>
        <p:grpSpPr bwMode="auto">
          <a:xfrm>
            <a:off x="423512" y="971713"/>
            <a:ext cx="4608512" cy="144462"/>
            <a:chOff x="1066" y="2931"/>
            <a:chExt cx="2903" cy="91"/>
          </a:xfrm>
        </p:grpSpPr>
        <p:sp>
          <p:nvSpPr>
            <p:cNvPr id="455743" name="Line 63">
              <a:extLst>
                <a:ext uri="{FF2B5EF4-FFF2-40B4-BE49-F238E27FC236}">
                  <a16:creationId xmlns:a16="http://schemas.microsoft.com/office/drawing/2014/main" id="{3B4C3A02-2B2B-B342-9C5F-F5CD184957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4" name="Line 64">
              <a:extLst>
                <a:ext uri="{FF2B5EF4-FFF2-40B4-BE49-F238E27FC236}">
                  <a16:creationId xmlns:a16="http://schemas.microsoft.com/office/drawing/2014/main" id="{5A137E30-287C-5340-B591-8389FB11F5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5" name="Line 65">
              <a:extLst>
                <a:ext uri="{FF2B5EF4-FFF2-40B4-BE49-F238E27FC236}">
                  <a16:creationId xmlns:a16="http://schemas.microsoft.com/office/drawing/2014/main" id="{D2E6AB38-1D3E-184B-B341-2F632DDF2C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6" name="Line 66">
              <a:extLst>
                <a:ext uri="{FF2B5EF4-FFF2-40B4-BE49-F238E27FC236}">
                  <a16:creationId xmlns:a16="http://schemas.microsoft.com/office/drawing/2014/main" id="{C70408FE-316A-D64B-B0D4-7EE365AFCF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7" name="Line 67">
              <a:extLst>
                <a:ext uri="{FF2B5EF4-FFF2-40B4-BE49-F238E27FC236}">
                  <a16:creationId xmlns:a16="http://schemas.microsoft.com/office/drawing/2014/main" id="{21C8E80F-102D-B14C-ACBB-880E3EC0CE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8" name="Line 68">
              <a:extLst>
                <a:ext uri="{FF2B5EF4-FFF2-40B4-BE49-F238E27FC236}">
                  <a16:creationId xmlns:a16="http://schemas.microsoft.com/office/drawing/2014/main" id="{F97AED9F-4076-5C4B-AC0A-370283AE2E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49" name="Line 69">
              <a:extLst>
                <a:ext uri="{FF2B5EF4-FFF2-40B4-BE49-F238E27FC236}">
                  <a16:creationId xmlns:a16="http://schemas.microsoft.com/office/drawing/2014/main" id="{4E53535C-97EB-4F40-83CA-093D0B791F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0" name="Line 70">
              <a:extLst>
                <a:ext uri="{FF2B5EF4-FFF2-40B4-BE49-F238E27FC236}">
                  <a16:creationId xmlns:a16="http://schemas.microsoft.com/office/drawing/2014/main" id="{FAC455CD-8FB6-6840-AB19-C4A41DFD14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1" name="Line 71">
              <a:extLst>
                <a:ext uri="{FF2B5EF4-FFF2-40B4-BE49-F238E27FC236}">
                  <a16:creationId xmlns:a16="http://schemas.microsoft.com/office/drawing/2014/main" id="{D625FD29-6CC9-AE4E-8075-96FF1B6D90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2" name="Line 72">
              <a:extLst>
                <a:ext uri="{FF2B5EF4-FFF2-40B4-BE49-F238E27FC236}">
                  <a16:creationId xmlns:a16="http://schemas.microsoft.com/office/drawing/2014/main" id="{A33F5381-0396-4C49-A4B8-8AB97C26E8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3" name="Line 73">
              <a:extLst>
                <a:ext uri="{FF2B5EF4-FFF2-40B4-BE49-F238E27FC236}">
                  <a16:creationId xmlns:a16="http://schemas.microsoft.com/office/drawing/2014/main" id="{E3C1758A-C6F3-4542-8DBB-AF2D4A1193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4" name="Line 74">
              <a:extLst>
                <a:ext uri="{FF2B5EF4-FFF2-40B4-BE49-F238E27FC236}">
                  <a16:creationId xmlns:a16="http://schemas.microsoft.com/office/drawing/2014/main" id="{4997EAE1-2B65-504C-9191-0F557E1001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5" name="Line 75">
              <a:extLst>
                <a:ext uri="{FF2B5EF4-FFF2-40B4-BE49-F238E27FC236}">
                  <a16:creationId xmlns:a16="http://schemas.microsoft.com/office/drawing/2014/main" id="{05195C9C-262E-884E-B94C-235B94916E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6" name="Line 76">
              <a:extLst>
                <a:ext uri="{FF2B5EF4-FFF2-40B4-BE49-F238E27FC236}">
                  <a16:creationId xmlns:a16="http://schemas.microsoft.com/office/drawing/2014/main" id="{7F0C74F3-7107-C14A-92A7-7581168AF1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7" name="Line 77">
              <a:extLst>
                <a:ext uri="{FF2B5EF4-FFF2-40B4-BE49-F238E27FC236}">
                  <a16:creationId xmlns:a16="http://schemas.microsoft.com/office/drawing/2014/main" id="{688BF93D-166A-6A42-BA32-E9C6172097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8" name="Line 78">
              <a:extLst>
                <a:ext uri="{FF2B5EF4-FFF2-40B4-BE49-F238E27FC236}">
                  <a16:creationId xmlns:a16="http://schemas.microsoft.com/office/drawing/2014/main" id="{6DB48437-16D0-E048-99DE-B63F1CF615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59" name="Line 79">
              <a:extLst>
                <a:ext uri="{FF2B5EF4-FFF2-40B4-BE49-F238E27FC236}">
                  <a16:creationId xmlns:a16="http://schemas.microsoft.com/office/drawing/2014/main" id="{0EE1EBB8-5CD1-A844-9F49-3DC0C236D6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0" name="Line 80">
              <a:extLst>
                <a:ext uri="{FF2B5EF4-FFF2-40B4-BE49-F238E27FC236}">
                  <a16:creationId xmlns:a16="http://schemas.microsoft.com/office/drawing/2014/main" id="{F371AE86-1E28-154B-B76C-DE80FBADCC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1" name="Line 81">
              <a:extLst>
                <a:ext uri="{FF2B5EF4-FFF2-40B4-BE49-F238E27FC236}">
                  <a16:creationId xmlns:a16="http://schemas.microsoft.com/office/drawing/2014/main" id="{C501F244-67DC-8045-BDD9-EBBB4EF489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2" name="Line 82">
              <a:extLst>
                <a:ext uri="{FF2B5EF4-FFF2-40B4-BE49-F238E27FC236}">
                  <a16:creationId xmlns:a16="http://schemas.microsoft.com/office/drawing/2014/main" id="{176E52DD-047E-244B-8BDF-E3B8E5F79E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3" name="Line 83">
              <a:extLst>
                <a:ext uri="{FF2B5EF4-FFF2-40B4-BE49-F238E27FC236}">
                  <a16:creationId xmlns:a16="http://schemas.microsoft.com/office/drawing/2014/main" id="{AF4F99D9-6AD1-DB46-9C4F-99EC849BC6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4" name="Line 84">
              <a:extLst>
                <a:ext uri="{FF2B5EF4-FFF2-40B4-BE49-F238E27FC236}">
                  <a16:creationId xmlns:a16="http://schemas.microsoft.com/office/drawing/2014/main" id="{761BD768-66AB-BD42-A0E0-93CEDAEB7D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5" name="Line 85">
              <a:extLst>
                <a:ext uri="{FF2B5EF4-FFF2-40B4-BE49-F238E27FC236}">
                  <a16:creationId xmlns:a16="http://schemas.microsoft.com/office/drawing/2014/main" id="{51855063-E578-734F-ABFC-AFB9AC18D3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6" name="Line 86">
              <a:extLst>
                <a:ext uri="{FF2B5EF4-FFF2-40B4-BE49-F238E27FC236}">
                  <a16:creationId xmlns:a16="http://schemas.microsoft.com/office/drawing/2014/main" id="{0E7B2777-51DE-C247-B64E-2718A395F9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7" name="Line 87">
              <a:extLst>
                <a:ext uri="{FF2B5EF4-FFF2-40B4-BE49-F238E27FC236}">
                  <a16:creationId xmlns:a16="http://schemas.microsoft.com/office/drawing/2014/main" id="{143497E7-FA03-B74A-8CF2-7EBE873FA8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8" name="Line 88">
              <a:extLst>
                <a:ext uri="{FF2B5EF4-FFF2-40B4-BE49-F238E27FC236}">
                  <a16:creationId xmlns:a16="http://schemas.microsoft.com/office/drawing/2014/main" id="{63259C0B-BB5E-514D-94CA-92F7D81475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69" name="Line 89">
              <a:extLst>
                <a:ext uri="{FF2B5EF4-FFF2-40B4-BE49-F238E27FC236}">
                  <a16:creationId xmlns:a16="http://schemas.microsoft.com/office/drawing/2014/main" id="{82A15338-0255-2B44-AF89-5345028781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0" name="Line 90">
              <a:extLst>
                <a:ext uri="{FF2B5EF4-FFF2-40B4-BE49-F238E27FC236}">
                  <a16:creationId xmlns:a16="http://schemas.microsoft.com/office/drawing/2014/main" id="{E9300757-2665-7541-8CDF-1F05C43776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1" name="Line 91">
              <a:extLst>
                <a:ext uri="{FF2B5EF4-FFF2-40B4-BE49-F238E27FC236}">
                  <a16:creationId xmlns:a16="http://schemas.microsoft.com/office/drawing/2014/main" id="{6B1DCC94-BE69-434F-AE4E-63F4BC30E9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2" name="Line 92">
              <a:extLst>
                <a:ext uri="{FF2B5EF4-FFF2-40B4-BE49-F238E27FC236}">
                  <a16:creationId xmlns:a16="http://schemas.microsoft.com/office/drawing/2014/main" id="{CB2388F7-7C8C-E14F-BCAC-78B9506960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3" name="Line 93">
              <a:extLst>
                <a:ext uri="{FF2B5EF4-FFF2-40B4-BE49-F238E27FC236}">
                  <a16:creationId xmlns:a16="http://schemas.microsoft.com/office/drawing/2014/main" id="{404E7F3A-F12D-3C4F-B0A3-D09DF3DB5A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4" name="Line 94">
              <a:extLst>
                <a:ext uri="{FF2B5EF4-FFF2-40B4-BE49-F238E27FC236}">
                  <a16:creationId xmlns:a16="http://schemas.microsoft.com/office/drawing/2014/main" id="{4F7F559A-EA34-5D40-AF0A-D3D8F9BAFF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5" name="Line 95">
              <a:extLst>
                <a:ext uri="{FF2B5EF4-FFF2-40B4-BE49-F238E27FC236}">
                  <a16:creationId xmlns:a16="http://schemas.microsoft.com/office/drawing/2014/main" id="{A30BF429-C517-1147-9B88-987208B864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5776" name="Line 96">
              <a:extLst>
                <a:ext uri="{FF2B5EF4-FFF2-40B4-BE49-F238E27FC236}">
                  <a16:creationId xmlns:a16="http://schemas.microsoft.com/office/drawing/2014/main" id="{DA966CF4-C2C0-5248-9A48-8A01271C01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5777" name="Group 97">
            <a:extLst>
              <a:ext uri="{FF2B5EF4-FFF2-40B4-BE49-F238E27FC236}">
                <a16:creationId xmlns:a16="http://schemas.microsoft.com/office/drawing/2014/main" id="{59AA0AD0-8737-9E49-AAEB-4F2D9BEB2C44}"/>
              </a:ext>
            </a:extLst>
          </p:cNvPr>
          <p:cNvGrpSpPr>
            <a:grpSpLocks/>
          </p:cNvGrpSpPr>
          <p:nvPr/>
        </p:nvGrpSpPr>
        <p:grpSpPr bwMode="auto">
          <a:xfrm>
            <a:off x="352074" y="2267113"/>
            <a:ext cx="4751388" cy="504825"/>
            <a:chOff x="476" y="1797"/>
            <a:chExt cx="2993" cy="318"/>
          </a:xfrm>
          <a:solidFill>
            <a:srgbClr val="75D7FF"/>
          </a:solidFill>
        </p:grpSpPr>
        <p:sp>
          <p:nvSpPr>
            <p:cNvPr id="455778" name="Rectangle 98">
              <a:extLst>
                <a:ext uri="{FF2B5EF4-FFF2-40B4-BE49-F238E27FC236}">
                  <a16:creationId xmlns:a16="http://schemas.microsoft.com/office/drawing/2014/main" id="{89561F70-C950-EC4A-AC15-ECD0D3EB0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Data</a:t>
              </a:r>
            </a:p>
          </p:txBody>
        </p:sp>
        <p:grpSp>
          <p:nvGrpSpPr>
            <p:cNvPr id="455779" name="Group 99">
              <a:extLst>
                <a:ext uri="{FF2B5EF4-FFF2-40B4-BE49-F238E27FC236}">
                  <a16:creationId xmlns:a16="http://schemas.microsoft.com/office/drawing/2014/main" id="{73762F8B-C4F0-1F48-9D75-05F327000F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455780" name="Line 100">
                <a:extLst>
                  <a:ext uri="{FF2B5EF4-FFF2-40B4-BE49-F238E27FC236}">
                    <a16:creationId xmlns:a16="http://schemas.microsoft.com/office/drawing/2014/main" id="{A76292F3-A400-EB45-B9CF-2240419E97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5781" name="Line 101">
                <a:extLst>
                  <a:ext uri="{FF2B5EF4-FFF2-40B4-BE49-F238E27FC236}">
                    <a16:creationId xmlns:a16="http://schemas.microsoft.com/office/drawing/2014/main" id="{E096F4CD-C1F7-4C43-9363-79C3828544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5782" name="Line 102">
                <a:extLst>
                  <a:ext uri="{FF2B5EF4-FFF2-40B4-BE49-F238E27FC236}">
                    <a16:creationId xmlns:a16="http://schemas.microsoft.com/office/drawing/2014/main" id="{2CE4CEF5-B922-C44A-9B79-FE4C671AF7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55783" name="Group 103">
              <a:extLst>
                <a:ext uri="{FF2B5EF4-FFF2-40B4-BE49-F238E27FC236}">
                  <a16:creationId xmlns:a16="http://schemas.microsoft.com/office/drawing/2014/main" id="{DF8CD535-F5F4-5C45-8AFD-5F0F52031322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455784" name="Line 104">
                <a:extLst>
                  <a:ext uri="{FF2B5EF4-FFF2-40B4-BE49-F238E27FC236}">
                    <a16:creationId xmlns:a16="http://schemas.microsoft.com/office/drawing/2014/main" id="{A26D6400-D58C-F349-9B9C-7F1853B212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5785" name="Line 105">
                <a:extLst>
                  <a:ext uri="{FF2B5EF4-FFF2-40B4-BE49-F238E27FC236}">
                    <a16:creationId xmlns:a16="http://schemas.microsoft.com/office/drawing/2014/main" id="{1BB661A7-51F9-BC4B-9E48-82A82FFE97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5786" name="Line 106">
                <a:extLst>
                  <a:ext uri="{FF2B5EF4-FFF2-40B4-BE49-F238E27FC236}">
                    <a16:creationId xmlns:a16="http://schemas.microsoft.com/office/drawing/2014/main" id="{DD6A2CDB-2D29-524F-8283-46892B0896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55787" name="AutoShape 107">
              <a:extLst>
                <a:ext uri="{FF2B5EF4-FFF2-40B4-BE49-F238E27FC236}">
                  <a16:creationId xmlns:a16="http://schemas.microsoft.com/office/drawing/2014/main" id="{CCCAA4AF-4AE1-2447-9587-F62B9A5EB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55788" name="AutoShape 108">
              <a:extLst>
                <a:ext uri="{FF2B5EF4-FFF2-40B4-BE49-F238E27FC236}">
                  <a16:creationId xmlns:a16="http://schemas.microsoft.com/office/drawing/2014/main" id="{F247023C-FCD4-B547-86EB-59170DA5CD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455789" name="Rectangle 109">
            <a:extLst>
              <a:ext uri="{FF2B5EF4-FFF2-40B4-BE49-F238E27FC236}">
                <a16:creationId xmlns:a16="http://schemas.microsoft.com/office/drawing/2014/main" id="{81DF1D9A-E892-2147-88B9-312E3CDC1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2051213"/>
            <a:ext cx="4608512" cy="217487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Destination Address (32 bit)</a:t>
            </a:r>
          </a:p>
        </p:txBody>
      </p:sp>
      <p:sp>
        <p:nvSpPr>
          <p:cNvPr id="455790" name="Rectangle 110">
            <a:extLst>
              <a:ext uri="{FF2B5EF4-FFF2-40B4-BE49-F238E27FC236}">
                <a16:creationId xmlns:a16="http://schemas.microsoft.com/office/drawing/2014/main" id="{7A1DC2AA-3665-A046-B48D-9EB705A65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835313"/>
            <a:ext cx="460851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>
                <a:solidFill>
                  <a:schemeClr val="bg1"/>
                </a:solidFill>
              </a:rPr>
              <a:t>Source address (32 bit)</a:t>
            </a:r>
          </a:p>
        </p:txBody>
      </p:sp>
      <p:sp>
        <p:nvSpPr>
          <p:cNvPr id="455791" name="Rectangle 111">
            <a:extLst>
              <a:ext uri="{FF2B5EF4-FFF2-40B4-BE49-F238E27FC236}">
                <a16:creationId xmlns:a16="http://schemas.microsoft.com/office/drawing/2014/main" id="{87E82583-A886-BD47-B008-71FAF4D7F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619413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>
                <a:solidFill>
                  <a:schemeClr val="bg1">
                    <a:lumMod val="75000"/>
                  </a:schemeClr>
                </a:solidFill>
              </a:rPr>
              <a:t>Time to live</a:t>
            </a:r>
          </a:p>
        </p:txBody>
      </p:sp>
      <p:sp>
        <p:nvSpPr>
          <p:cNvPr id="455792" name="Rectangle 112">
            <a:extLst>
              <a:ext uri="{FF2B5EF4-FFF2-40B4-BE49-F238E27FC236}">
                <a16:creationId xmlns:a16="http://schemas.microsoft.com/office/drawing/2014/main" id="{DCB1D61E-79CF-7245-B607-CE5FE262A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037" y="1619413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>
                <a:solidFill>
                  <a:schemeClr val="bg1">
                    <a:lumMod val="75000"/>
                  </a:schemeClr>
                </a:solidFill>
              </a:rPr>
              <a:t>Protocol</a:t>
            </a:r>
          </a:p>
        </p:txBody>
      </p:sp>
      <p:sp>
        <p:nvSpPr>
          <p:cNvPr id="455793" name="Rectangle 113">
            <a:extLst>
              <a:ext uri="{FF2B5EF4-FFF2-40B4-BE49-F238E27FC236}">
                <a16:creationId xmlns:a16="http://schemas.microsoft.com/office/drawing/2014/main" id="{406DCE76-576A-6545-A71C-DECBE97A9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974" y="1619413"/>
            <a:ext cx="2305050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>
                <a:solidFill>
                  <a:schemeClr val="bg1">
                    <a:lumMod val="75000"/>
                  </a:schemeClr>
                </a:solidFill>
              </a:rPr>
              <a:t>Header checksum</a:t>
            </a:r>
          </a:p>
        </p:txBody>
      </p:sp>
      <p:sp>
        <p:nvSpPr>
          <p:cNvPr id="455794" name="Rectangle 114">
            <a:extLst>
              <a:ext uri="{FF2B5EF4-FFF2-40B4-BE49-F238E27FC236}">
                <a16:creationId xmlns:a16="http://schemas.microsoft.com/office/drawing/2014/main" id="{69900932-958F-A34C-81F9-9604F56FD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403513"/>
            <a:ext cx="23034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>
                <a:solidFill>
                  <a:schemeClr val="bg1">
                    <a:lumMod val="75000"/>
                  </a:schemeClr>
                </a:solidFill>
              </a:rPr>
              <a:t>Identification</a:t>
            </a:r>
          </a:p>
        </p:txBody>
      </p:sp>
      <p:sp>
        <p:nvSpPr>
          <p:cNvPr id="455795" name="Rectangle 115">
            <a:extLst>
              <a:ext uri="{FF2B5EF4-FFF2-40B4-BE49-F238E27FC236}">
                <a16:creationId xmlns:a16="http://schemas.microsoft.com/office/drawing/2014/main" id="{FE584B93-46B7-2242-9CB6-41C8B4240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974" y="1403513"/>
            <a:ext cx="144463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altLang="nb-NO" sz="8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55796" name="Rectangle 116">
            <a:extLst>
              <a:ext uri="{FF2B5EF4-FFF2-40B4-BE49-F238E27FC236}">
                <a16:creationId xmlns:a16="http://schemas.microsoft.com/office/drawing/2014/main" id="{2CEE53CC-8BD9-DA45-BC5D-0ABF5D2F0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1437" y="1403513"/>
            <a:ext cx="1444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>
                <a:solidFill>
                  <a:schemeClr val="bg1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455797" name="Rectangle 117">
            <a:extLst>
              <a:ext uri="{FF2B5EF4-FFF2-40B4-BE49-F238E27FC236}">
                <a16:creationId xmlns:a16="http://schemas.microsoft.com/office/drawing/2014/main" id="{8CFC23F5-C06F-6743-B855-E9E592686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5899" y="1403513"/>
            <a:ext cx="144463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>
                <a:solidFill>
                  <a:schemeClr val="bg1">
                    <a:lumMod val="75000"/>
                  </a:schemeClr>
                </a:solidFill>
              </a:rPr>
              <a:t>M</a:t>
            </a:r>
          </a:p>
        </p:txBody>
      </p:sp>
      <p:sp>
        <p:nvSpPr>
          <p:cNvPr id="455798" name="Rectangle 118">
            <a:extLst>
              <a:ext uri="{FF2B5EF4-FFF2-40B4-BE49-F238E27FC236}">
                <a16:creationId xmlns:a16="http://schemas.microsoft.com/office/drawing/2014/main" id="{A0BD182B-93F7-7845-A1AD-1225993E1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0362" y="1403513"/>
            <a:ext cx="18716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>
                <a:solidFill>
                  <a:schemeClr val="bg1">
                    <a:lumMod val="75000"/>
                  </a:schemeClr>
                </a:solidFill>
              </a:rPr>
              <a:t>Fragment offset</a:t>
            </a:r>
          </a:p>
        </p:txBody>
      </p:sp>
      <p:sp>
        <p:nvSpPr>
          <p:cNvPr id="455799" name="Rectangle 119">
            <a:extLst>
              <a:ext uri="{FF2B5EF4-FFF2-40B4-BE49-F238E27FC236}">
                <a16:creationId xmlns:a16="http://schemas.microsoft.com/office/drawing/2014/main" id="{E906E2A9-441B-A642-BFF6-90F5983F0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12" y="1187613"/>
            <a:ext cx="576262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>
                <a:solidFill>
                  <a:schemeClr val="bg1">
                    <a:lumMod val="75000"/>
                  </a:schemeClr>
                </a:solidFill>
              </a:rPr>
              <a:t>Version</a:t>
            </a:r>
          </a:p>
        </p:txBody>
      </p:sp>
      <p:sp>
        <p:nvSpPr>
          <p:cNvPr id="455800" name="Rectangle 120">
            <a:extLst>
              <a:ext uri="{FF2B5EF4-FFF2-40B4-BE49-F238E27FC236}">
                <a16:creationId xmlns:a16="http://schemas.microsoft.com/office/drawing/2014/main" id="{7A298166-790F-4944-9E9B-19C8BEA6C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774" y="1187613"/>
            <a:ext cx="576263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 dirty="0">
                <a:solidFill>
                  <a:schemeClr val="bg1">
                    <a:lumMod val="75000"/>
                  </a:schemeClr>
                </a:solidFill>
              </a:rPr>
              <a:t>IHL</a:t>
            </a:r>
          </a:p>
        </p:txBody>
      </p:sp>
      <p:sp>
        <p:nvSpPr>
          <p:cNvPr id="455801" name="Rectangle 121">
            <a:extLst>
              <a:ext uri="{FF2B5EF4-FFF2-40B4-BE49-F238E27FC236}">
                <a16:creationId xmlns:a16="http://schemas.microsoft.com/office/drawing/2014/main" id="{7AF46179-6DFC-4543-AE8E-A9A14CC92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037" y="1187613"/>
            <a:ext cx="11525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>
                <a:solidFill>
                  <a:schemeClr val="bg1">
                    <a:lumMod val="75000"/>
                  </a:schemeClr>
                </a:solidFill>
              </a:rPr>
              <a:t>Type of service</a:t>
            </a:r>
          </a:p>
        </p:txBody>
      </p:sp>
      <p:sp>
        <p:nvSpPr>
          <p:cNvPr id="455802" name="Rectangle 122">
            <a:extLst>
              <a:ext uri="{FF2B5EF4-FFF2-40B4-BE49-F238E27FC236}">
                <a16:creationId xmlns:a16="http://schemas.microsoft.com/office/drawing/2014/main" id="{D88F7FF4-BCB2-884A-8286-635100425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974" y="1187613"/>
            <a:ext cx="2303463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>
                <a:solidFill>
                  <a:schemeClr val="bg1">
                    <a:lumMod val="75000"/>
                  </a:schemeClr>
                </a:solidFill>
              </a:rPr>
              <a:t>Total length</a:t>
            </a:r>
          </a:p>
        </p:txBody>
      </p:sp>
      <p:sp>
        <p:nvSpPr>
          <p:cNvPr id="455805" name="Text Box 125">
            <a:extLst>
              <a:ext uri="{FF2B5EF4-FFF2-40B4-BE49-F238E27FC236}">
                <a16:creationId xmlns:a16="http://schemas.microsoft.com/office/drawing/2014/main" id="{B0295105-0810-FE49-AE7F-79EB2C6E3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9776" y="1544696"/>
            <a:ext cx="1431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/>
              <a:t>IPv4 Header</a:t>
            </a:r>
          </a:p>
        </p:txBody>
      </p:sp>
      <p:sp>
        <p:nvSpPr>
          <p:cNvPr id="455806" name="Text Box 126">
            <a:extLst>
              <a:ext uri="{FF2B5EF4-FFF2-40B4-BE49-F238E27FC236}">
                <a16:creationId xmlns:a16="http://schemas.microsoft.com/office/drawing/2014/main" id="{851F51AA-BEA9-CA45-8CFB-E9C57B4A7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9124" y="4276795"/>
            <a:ext cx="1431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/>
              <a:t>IPv6 Header</a:t>
            </a:r>
          </a:p>
        </p:txBody>
      </p:sp>
      <p:grpSp>
        <p:nvGrpSpPr>
          <p:cNvPr id="128" name="Group 97">
            <a:extLst>
              <a:ext uri="{FF2B5EF4-FFF2-40B4-BE49-F238E27FC236}">
                <a16:creationId xmlns:a16="http://schemas.microsoft.com/office/drawing/2014/main" id="{DBD14AC1-4599-E042-A89F-676583150CA7}"/>
              </a:ext>
            </a:extLst>
          </p:cNvPr>
          <p:cNvGrpSpPr>
            <a:grpSpLocks/>
          </p:cNvGrpSpPr>
          <p:nvPr/>
        </p:nvGrpSpPr>
        <p:grpSpPr bwMode="auto">
          <a:xfrm>
            <a:off x="3955699" y="5546414"/>
            <a:ext cx="4751388" cy="504825"/>
            <a:chOff x="476" y="1797"/>
            <a:chExt cx="2993" cy="318"/>
          </a:xfrm>
          <a:solidFill>
            <a:srgbClr val="75D7FF"/>
          </a:solidFill>
        </p:grpSpPr>
        <p:sp>
          <p:nvSpPr>
            <p:cNvPr id="129" name="Rectangle 98">
              <a:extLst>
                <a:ext uri="{FF2B5EF4-FFF2-40B4-BE49-F238E27FC236}">
                  <a16:creationId xmlns:a16="http://schemas.microsoft.com/office/drawing/2014/main" id="{109FDBE8-66A2-E540-BCD2-DCF5040E35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Data</a:t>
              </a:r>
            </a:p>
          </p:txBody>
        </p:sp>
        <p:grpSp>
          <p:nvGrpSpPr>
            <p:cNvPr id="130" name="Group 99">
              <a:extLst>
                <a:ext uri="{FF2B5EF4-FFF2-40B4-BE49-F238E27FC236}">
                  <a16:creationId xmlns:a16="http://schemas.microsoft.com/office/drawing/2014/main" id="{E4003BDD-3C25-2143-A0A2-E13F6BD40D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137" name="Line 100">
                <a:extLst>
                  <a:ext uri="{FF2B5EF4-FFF2-40B4-BE49-F238E27FC236}">
                    <a16:creationId xmlns:a16="http://schemas.microsoft.com/office/drawing/2014/main" id="{17D51641-784C-C54D-B58B-8AEE734214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8" name="Line 101">
                <a:extLst>
                  <a:ext uri="{FF2B5EF4-FFF2-40B4-BE49-F238E27FC236}">
                    <a16:creationId xmlns:a16="http://schemas.microsoft.com/office/drawing/2014/main" id="{5C9C71D6-28C2-4642-BDB2-6B157A0AC0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9" name="Line 102">
                <a:extLst>
                  <a:ext uri="{FF2B5EF4-FFF2-40B4-BE49-F238E27FC236}">
                    <a16:creationId xmlns:a16="http://schemas.microsoft.com/office/drawing/2014/main" id="{679CB872-A592-BE49-8871-2BE7EDCE2C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1" name="Group 103">
              <a:extLst>
                <a:ext uri="{FF2B5EF4-FFF2-40B4-BE49-F238E27FC236}">
                  <a16:creationId xmlns:a16="http://schemas.microsoft.com/office/drawing/2014/main" id="{A0AE5E3F-E805-9248-A27F-6684DEBAF5AD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134" name="Line 104">
                <a:extLst>
                  <a:ext uri="{FF2B5EF4-FFF2-40B4-BE49-F238E27FC236}">
                    <a16:creationId xmlns:a16="http://schemas.microsoft.com/office/drawing/2014/main" id="{5EC46840-E64C-B34C-B192-E253A1CB37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5" name="Line 105">
                <a:extLst>
                  <a:ext uri="{FF2B5EF4-FFF2-40B4-BE49-F238E27FC236}">
                    <a16:creationId xmlns:a16="http://schemas.microsoft.com/office/drawing/2014/main" id="{9FE8027B-BC70-1A4F-B2FD-4955CF7000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Line 106">
                <a:extLst>
                  <a:ext uri="{FF2B5EF4-FFF2-40B4-BE49-F238E27FC236}">
                    <a16:creationId xmlns:a16="http://schemas.microsoft.com/office/drawing/2014/main" id="{E1EE917F-9780-1344-97B2-035DF542BD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2" name="AutoShape 107">
              <a:extLst>
                <a:ext uri="{FF2B5EF4-FFF2-40B4-BE49-F238E27FC236}">
                  <a16:creationId xmlns:a16="http://schemas.microsoft.com/office/drawing/2014/main" id="{EF41A234-09F3-9C4F-8A2F-8EC607DBF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3" name="AutoShape 108">
              <a:extLst>
                <a:ext uri="{FF2B5EF4-FFF2-40B4-BE49-F238E27FC236}">
                  <a16:creationId xmlns:a16="http://schemas.microsoft.com/office/drawing/2014/main" id="{CDF46210-41EC-E442-9DA2-D4B335AF35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BEF2FE1-BF66-6048-BC56-B29AE410DD66}"/>
              </a:ext>
            </a:extLst>
          </p:cNvPr>
          <p:cNvSpPr txBox="1"/>
          <p:nvPr/>
        </p:nvSpPr>
        <p:spPr>
          <a:xfrm>
            <a:off x="1443449" y="665373"/>
            <a:ext cx="259077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32 bits per line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3A13987-3C5D-9247-84A0-5190622ADDA9}"/>
              </a:ext>
            </a:extLst>
          </p:cNvPr>
          <p:cNvSpPr txBox="1"/>
          <p:nvPr/>
        </p:nvSpPr>
        <p:spPr>
          <a:xfrm>
            <a:off x="5041415" y="2862372"/>
            <a:ext cx="259077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32 bits per line</a:t>
            </a: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514BA53E-6091-1C45-B49A-90E5CA45AB3D}"/>
              </a:ext>
            </a:extLst>
          </p:cNvPr>
          <p:cNvSpPr/>
          <p:nvPr/>
        </p:nvSpPr>
        <p:spPr bwMode="auto">
          <a:xfrm>
            <a:off x="5173311" y="1186738"/>
            <a:ext cx="288925" cy="1074521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C283D9B3-2820-C448-BAF5-09828C3CA93E}"/>
              </a:ext>
            </a:extLst>
          </p:cNvPr>
          <p:cNvSpPr/>
          <p:nvPr/>
        </p:nvSpPr>
        <p:spPr bwMode="auto">
          <a:xfrm>
            <a:off x="3581049" y="3382240"/>
            <a:ext cx="297656" cy="2160587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45" name="Rectangle 123">
            <a:extLst>
              <a:ext uri="{FF2B5EF4-FFF2-40B4-BE49-F238E27FC236}">
                <a16:creationId xmlns:a16="http://schemas.microsoft.com/office/drawing/2014/main" id="{BC7A7556-E22D-774F-9598-EF82AA65D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7697" y="1188093"/>
            <a:ext cx="287337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 dirty="0">
                <a:solidFill>
                  <a:srgbClr val="BFBFBF"/>
                </a:solidFill>
              </a:rPr>
              <a:t>ECN</a:t>
            </a:r>
          </a:p>
        </p:txBody>
      </p:sp>
      <p:sp>
        <p:nvSpPr>
          <p:cNvPr id="146" name="Rectangle 124">
            <a:extLst>
              <a:ext uri="{FF2B5EF4-FFF2-40B4-BE49-F238E27FC236}">
                <a16:creationId xmlns:a16="http://schemas.microsoft.com/office/drawing/2014/main" id="{10A84740-58C8-944A-99DC-5E325883F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036" y="1187227"/>
            <a:ext cx="856546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 dirty="0">
                <a:solidFill>
                  <a:srgbClr val="BFBFBF"/>
                </a:solidFill>
              </a:rPr>
              <a:t>DSCP</a:t>
            </a:r>
          </a:p>
        </p:txBody>
      </p:sp>
      <p:sp>
        <p:nvSpPr>
          <p:cNvPr id="147" name="Rectangle 41">
            <a:extLst>
              <a:ext uri="{FF2B5EF4-FFF2-40B4-BE49-F238E27FC236}">
                <a16:creationId xmlns:a16="http://schemas.microsoft.com/office/drawing/2014/main" id="{A369575A-A306-BD48-B0DE-78BBBEDA7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8635" y="3380481"/>
            <a:ext cx="863601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 dirty="0">
                <a:solidFill>
                  <a:srgbClr val="BFBFBF"/>
                </a:solidFill>
              </a:rPr>
              <a:t>DSCP</a:t>
            </a:r>
          </a:p>
        </p:txBody>
      </p:sp>
      <p:sp>
        <p:nvSpPr>
          <p:cNvPr id="148" name="Rectangle 42">
            <a:extLst>
              <a:ext uri="{FF2B5EF4-FFF2-40B4-BE49-F238E27FC236}">
                <a16:creationId xmlns:a16="http://schemas.microsoft.com/office/drawing/2014/main" id="{BE204CCA-F619-D548-A8AF-6F08CD253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1161" y="3380481"/>
            <a:ext cx="28797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>
                <a:solidFill>
                  <a:srgbClr val="BFBFBF"/>
                </a:solidFill>
              </a:rPr>
              <a:t>Flow label</a:t>
            </a:r>
          </a:p>
        </p:txBody>
      </p:sp>
      <p:sp>
        <p:nvSpPr>
          <p:cNvPr id="149" name="Rectangle 41">
            <a:extLst>
              <a:ext uri="{FF2B5EF4-FFF2-40B4-BE49-F238E27FC236}">
                <a16:creationId xmlns:a16="http://schemas.microsoft.com/office/drawing/2014/main" id="{7127D320-4831-264D-B7DF-71F16D1C9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2236" y="3382001"/>
            <a:ext cx="288925" cy="215900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 dirty="0">
                <a:solidFill>
                  <a:srgbClr val="BFBFBF"/>
                </a:solidFill>
              </a:rPr>
              <a:t>ECN</a:t>
            </a:r>
          </a:p>
        </p:txBody>
      </p:sp>
    </p:spTree>
    <p:extLst>
      <p:ext uri="{BB962C8B-B14F-4D97-AF65-F5344CB8AC3E}">
        <p14:creationId xmlns:p14="http://schemas.microsoft.com/office/powerpoint/2010/main" val="57926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557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557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557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4557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4557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557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4557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557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557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4557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557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557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>
            <a:extLst>
              <a:ext uri="{FF2B5EF4-FFF2-40B4-BE49-F238E27FC236}">
                <a16:creationId xmlns:a16="http://schemas.microsoft.com/office/drawing/2014/main" id="{379FD054-5D2F-E343-B044-92379E507F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nb-NO" dirty="0"/>
              <a:t>Data link layer headers: Ethernet example</a:t>
            </a:r>
          </a:p>
        </p:txBody>
      </p:sp>
      <p:grpSp>
        <p:nvGrpSpPr>
          <p:cNvPr id="9" name="Group 5">
            <a:extLst>
              <a:ext uri="{FF2B5EF4-FFF2-40B4-BE49-F238E27FC236}">
                <a16:creationId xmlns:a16="http://schemas.microsoft.com/office/drawing/2014/main" id="{FF074895-714F-A844-9D08-32B9E49B52B1}"/>
              </a:ext>
            </a:extLst>
          </p:cNvPr>
          <p:cNvGrpSpPr>
            <a:grpSpLocks/>
          </p:cNvGrpSpPr>
          <p:nvPr/>
        </p:nvGrpSpPr>
        <p:grpSpPr bwMode="auto">
          <a:xfrm>
            <a:off x="3277143" y="1266287"/>
            <a:ext cx="4608512" cy="144462"/>
            <a:chOff x="1066" y="2931"/>
            <a:chExt cx="2903" cy="91"/>
          </a:xfrm>
        </p:grpSpPr>
        <p:sp>
          <p:nvSpPr>
            <p:cNvPr id="10" name="Line 6">
              <a:extLst>
                <a:ext uri="{FF2B5EF4-FFF2-40B4-BE49-F238E27FC236}">
                  <a16:creationId xmlns:a16="http://schemas.microsoft.com/office/drawing/2014/main" id="{DD7DC59F-160B-284E-B70F-472E1F3E39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7">
              <a:extLst>
                <a:ext uri="{FF2B5EF4-FFF2-40B4-BE49-F238E27FC236}">
                  <a16:creationId xmlns:a16="http://schemas.microsoft.com/office/drawing/2014/main" id="{88BF0068-1C35-1A47-B7D5-8CD3F7C0E2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57426820-0F11-7341-A943-BABD3B2958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EAE6981C-949F-E148-B748-9065DD6293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0">
              <a:extLst>
                <a:ext uri="{FF2B5EF4-FFF2-40B4-BE49-F238E27FC236}">
                  <a16:creationId xmlns:a16="http://schemas.microsoft.com/office/drawing/2014/main" id="{89996B9D-B487-8D42-967F-12CD082420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1">
              <a:extLst>
                <a:ext uri="{FF2B5EF4-FFF2-40B4-BE49-F238E27FC236}">
                  <a16:creationId xmlns:a16="http://schemas.microsoft.com/office/drawing/2014/main" id="{C2253790-B757-4F46-83D2-2F798A9B54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2">
              <a:extLst>
                <a:ext uri="{FF2B5EF4-FFF2-40B4-BE49-F238E27FC236}">
                  <a16:creationId xmlns:a16="http://schemas.microsoft.com/office/drawing/2014/main" id="{BCD179C0-892B-C24D-A134-DA71055F11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3">
              <a:extLst>
                <a:ext uri="{FF2B5EF4-FFF2-40B4-BE49-F238E27FC236}">
                  <a16:creationId xmlns:a16="http://schemas.microsoft.com/office/drawing/2014/main" id="{6BEA045D-BA83-5140-B457-38B5E2A095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4">
              <a:extLst>
                <a:ext uri="{FF2B5EF4-FFF2-40B4-BE49-F238E27FC236}">
                  <a16:creationId xmlns:a16="http://schemas.microsoft.com/office/drawing/2014/main" id="{CFA15490-1A9F-704C-87EF-A8DB756DB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5">
              <a:extLst>
                <a:ext uri="{FF2B5EF4-FFF2-40B4-BE49-F238E27FC236}">
                  <a16:creationId xmlns:a16="http://schemas.microsoft.com/office/drawing/2014/main" id="{02D75356-CE3F-404A-AB26-E92D40D312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16">
              <a:extLst>
                <a:ext uri="{FF2B5EF4-FFF2-40B4-BE49-F238E27FC236}">
                  <a16:creationId xmlns:a16="http://schemas.microsoft.com/office/drawing/2014/main" id="{B4C3FC03-B6CB-8645-9382-43CD46B7F0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17">
              <a:extLst>
                <a:ext uri="{FF2B5EF4-FFF2-40B4-BE49-F238E27FC236}">
                  <a16:creationId xmlns:a16="http://schemas.microsoft.com/office/drawing/2014/main" id="{DD5ACCB9-4F56-FA47-A33B-CA7ACFFCAE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18">
              <a:extLst>
                <a:ext uri="{FF2B5EF4-FFF2-40B4-BE49-F238E27FC236}">
                  <a16:creationId xmlns:a16="http://schemas.microsoft.com/office/drawing/2014/main" id="{88352D1B-B874-244A-9B99-7A0CB55DD7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19">
              <a:extLst>
                <a:ext uri="{FF2B5EF4-FFF2-40B4-BE49-F238E27FC236}">
                  <a16:creationId xmlns:a16="http://schemas.microsoft.com/office/drawing/2014/main" id="{7D8DF5FA-68CB-5744-BCC7-D21435CE03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20">
              <a:extLst>
                <a:ext uri="{FF2B5EF4-FFF2-40B4-BE49-F238E27FC236}">
                  <a16:creationId xmlns:a16="http://schemas.microsoft.com/office/drawing/2014/main" id="{9E071D81-0A20-E44C-89E7-5A72478D0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21">
              <a:extLst>
                <a:ext uri="{FF2B5EF4-FFF2-40B4-BE49-F238E27FC236}">
                  <a16:creationId xmlns:a16="http://schemas.microsoft.com/office/drawing/2014/main" id="{EFB71D1D-1F88-1B42-828A-3F91BCF354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22">
              <a:extLst>
                <a:ext uri="{FF2B5EF4-FFF2-40B4-BE49-F238E27FC236}">
                  <a16:creationId xmlns:a16="http://schemas.microsoft.com/office/drawing/2014/main" id="{1519FFE2-681A-4644-93CE-1E47D44A69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3">
              <a:extLst>
                <a:ext uri="{FF2B5EF4-FFF2-40B4-BE49-F238E27FC236}">
                  <a16:creationId xmlns:a16="http://schemas.microsoft.com/office/drawing/2014/main" id="{A72042F7-27DD-E040-A3D0-132F27B1C9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24">
              <a:extLst>
                <a:ext uri="{FF2B5EF4-FFF2-40B4-BE49-F238E27FC236}">
                  <a16:creationId xmlns:a16="http://schemas.microsoft.com/office/drawing/2014/main" id="{E1C195F6-AF54-0646-842C-FB42ACEF76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25">
              <a:extLst>
                <a:ext uri="{FF2B5EF4-FFF2-40B4-BE49-F238E27FC236}">
                  <a16:creationId xmlns:a16="http://schemas.microsoft.com/office/drawing/2014/main" id="{67F92500-7D40-414A-8D26-E5DF3709C2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26">
              <a:extLst>
                <a:ext uri="{FF2B5EF4-FFF2-40B4-BE49-F238E27FC236}">
                  <a16:creationId xmlns:a16="http://schemas.microsoft.com/office/drawing/2014/main" id="{925784F5-CCD0-3549-83A8-5D545A261C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27">
              <a:extLst>
                <a:ext uri="{FF2B5EF4-FFF2-40B4-BE49-F238E27FC236}">
                  <a16:creationId xmlns:a16="http://schemas.microsoft.com/office/drawing/2014/main" id="{2857937A-2492-3D4D-A152-BE021F3BB2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28">
              <a:extLst>
                <a:ext uri="{FF2B5EF4-FFF2-40B4-BE49-F238E27FC236}">
                  <a16:creationId xmlns:a16="http://schemas.microsoft.com/office/drawing/2014/main" id="{6DFF4FD5-6117-AC4B-83F1-6274C05B3A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29">
              <a:extLst>
                <a:ext uri="{FF2B5EF4-FFF2-40B4-BE49-F238E27FC236}">
                  <a16:creationId xmlns:a16="http://schemas.microsoft.com/office/drawing/2014/main" id="{08642FC8-70D4-8246-A91D-64D6B658ED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30">
              <a:extLst>
                <a:ext uri="{FF2B5EF4-FFF2-40B4-BE49-F238E27FC236}">
                  <a16:creationId xmlns:a16="http://schemas.microsoft.com/office/drawing/2014/main" id="{E9ACAE6F-F583-594A-BF38-E86EB1CD62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31">
              <a:extLst>
                <a:ext uri="{FF2B5EF4-FFF2-40B4-BE49-F238E27FC236}">
                  <a16:creationId xmlns:a16="http://schemas.microsoft.com/office/drawing/2014/main" id="{26E057C4-99CC-7B4A-952B-8778E22070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32">
              <a:extLst>
                <a:ext uri="{FF2B5EF4-FFF2-40B4-BE49-F238E27FC236}">
                  <a16:creationId xmlns:a16="http://schemas.microsoft.com/office/drawing/2014/main" id="{8E6F5903-11BF-9B45-931C-BDE5C67092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33">
              <a:extLst>
                <a:ext uri="{FF2B5EF4-FFF2-40B4-BE49-F238E27FC236}">
                  <a16:creationId xmlns:a16="http://schemas.microsoft.com/office/drawing/2014/main" id="{791E11CE-3FEA-864B-8483-51D0B8B94C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Line 34">
              <a:extLst>
                <a:ext uri="{FF2B5EF4-FFF2-40B4-BE49-F238E27FC236}">
                  <a16:creationId xmlns:a16="http://schemas.microsoft.com/office/drawing/2014/main" id="{BAABD25D-FE1E-1C49-BCF7-0DBF27E6C0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Line 35">
              <a:extLst>
                <a:ext uri="{FF2B5EF4-FFF2-40B4-BE49-F238E27FC236}">
                  <a16:creationId xmlns:a16="http://schemas.microsoft.com/office/drawing/2014/main" id="{A4C8A894-6EFE-0041-B368-7ED92E68CD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36">
              <a:extLst>
                <a:ext uri="{FF2B5EF4-FFF2-40B4-BE49-F238E27FC236}">
                  <a16:creationId xmlns:a16="http://schemas.microsoft.com/office/drawing/2014/main" id="{4ACCE8B3-97D0-6347-ACE2-2FB73E148D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37">
              <a:extLst>
                <a:ext uri="{FF2B5EF4-FFF2-40B4-BE49-F238E27FC236}">
                  <a16:creationId xmlns:a16="http://schemas.microsoft.com/office/drawing/2014/main" id="{F73F9F47-3ADE-0849-8946-575870B409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38">
              <a:extLst>
                <a:ext uri="{FF2B5EF4-FFF2-40B4-BE49-F238E27FC236}">
                  <a16:creationId xmlns:a16="http://schemas.microsoft.com/office/drawing/2014/main" id="{E4341B00-BC9F-F643-BC8F-46CBB5BEA5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39">
              <a:extLst>
                <a:ext uri="{FF2B5EF4-FFF2-40B4-BE49-F238E27FC236}">
                  <a16:creationId xmlns:a16="http://schemas.microsoft.com/office/drawing/2014/main" id="{49485348-B642-E440-82DB-3750131A91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7" name="Rectangle 55">
            <a:extLst>
              <a:ext uri="{FF2B5EF4-FFF2-40B4-BE49-F238E27FC236}">
                <a16:creationId xmlns:a16="http://schemas.microsoft.com/office/drawing/2014/main" id="{6C0414EE-6C1C-8844-A0E0-B4417F9C66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7143" y="1640855"/>
            <a:ext cx="4608512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 dirty="0" err="1">
                <a:solidFill>
                  <a:schemeClr val="bg1"/>
                </a:solidFill>
              </a:rPr>
              <a:t>Dest</a:t>
            </a:r>
            <a:r>
              <a:rPr lang="en-US" altLang="nb-NO" sz="1200" dirty="0">
                <a:solidFill>
                  <a:schemeClr val="bg1"/>
                </a:solidFill>
              </a:rPr>
              <a:t> MAC address (48 bits)</a:t>
            </a:r>
          </a:p>
        </p:txBody>
      </p:sp>
      <p:sp>
        <p:nvSpPr>
          <p:cNvPr id="59" name="Line 57">
            <a:extLst>
              <a:ext uri="{FF2B5EF4-FFF2-40B4-BE49-F238E27FC236}">
                <a16:creationId xmlns:a16="http://schemas.microsoft.com/office/drawing/2014/main" id="{C14FD584-766D-7544-9F65-4E0260D2633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7143" y="2047317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0" name="Line 58">
            <a:extLst>
              <a:ext uri="{FF2B5EF4-FFF2-40B4-BE49-F238E27FC236}">
                <a16:creationId xmlns:a16="http://schemas.microsoft.com/office/drawing/2014/main" id="{CFCA08C4-4C73-F043-9EE5-501EB7EE12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7143" y="2263217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3" name="Line 61">
            <a:extLst>
              <a:ext uri="{FF2B5EF4-FFF2-40B4-BE49-F238E27FC236}">
                <a16:creationId xmlns:a16="http://schemas.microsoft.com/office/drawing/2014/main" id="{30215215-97D9-7544-B338-CD172E46D8B2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9755" y="2263217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64" name="Group 97">
            <a:extLst>
              <a:ext uri="{FF2B5EF4-FFF2-40B4-BE49-F238E27FC236}">
                <a16:creationId xmlns:a16="http://schemas.microsoft.com/office/drawing/2014/main" id="{5A21713D-9CA1-2B4B-B5BC-AEDB401B247F}"/>
              </a:ext>
            </a:extLst>
          </p:cNvPr>
          <p:cNvGrpSpPr>
            <a:grpSpLocks/>
          </p:cNvGrpSpPr>
          <p:nvPr/>
        </p:nvGrpSpPr>
        <p:grpSpPr bwMode="auto">
          <a:xfrm>
            <a:off x="3210211" y="2483127"/>
            <a:ext cx="4751388" cy="504825"/>
            <a:chOff x="476" y="1797"/>
            <a:chExt cx="2993" cy="318"/>
          </a:xfrm>
          <a:solidFill>
            <a:srgbClr val="1600FF"/>
          </a:solidFill>
        </p:grpSpPr>
        <p:sp>
          <p:nvSpPr>
            <p:cNvPr id="65" name="Rectangle 98">
              <a:extLst>
                <a:ext uri="{FF2B5EF4-FFF2-40B4-BE49-F238E27FC236}">
                  <a16:creationId xmlns:a16="http://schemas.microsoft.com/office/drawing/2014/main" id="{1ABD379F-D9A1-E948-B8D8-C86052C35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data</a:t>
              </a:r>
            </a:p>
          </p:txBody>
        </p:sp>
        <p:grpSp>
          <p:nvGrpSpPr>
            <p:cNvPr id="66" name="Group 99">
              <a:extLst>
                <a:ext uri="{FF2B5EF4-FFF2-40B4-BE49-F238E27FC236}">
                  <a16:creationId xmlns:a16="http://schemas.microsoft.com/office/drawing/2014/main" id="{64EF1A68-F38C-0847-A695-E4F03168BD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73" name="Line 100">
                <a:extLst>
                  <a:ext uri="{FF2B5EF4-FFF2-40B4-BE49-F238E27FC236}">
                    <a16:creationId xmlns:a16="http://schemas.microsoft.com/office/drawing/2014/main" id="{AB69F404-23D7-B047-8AC5-088E0177C9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Line 101">
                <a:extLst>
                  <a:ext uri="{FF2B5EF4-FFF2-40B4-BE49-F238E27FC236}">
                    <a16:creationId xmlns:a16="http://schemas.microsoft.com/office/drawing/2014/main" id="{962B0B3C-5EFF-194A-AC97-AE7F4D24C3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Line 102">
                <a:extLst>
                  <a:ext uri="{FF2B5EF4-FFF2-40B4-BE49-F238E27FC236}">
                    <a16:creationId xmlns:a16="http://schemas.microsoft.com/office/drawing/2014/main" id="{B8A9702C-3AFB-FE42-AE67-D4FB5D506D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7" name="Group 103">
              <a:extLst>
                <a:ext uri="{FF2B5EF4-FFF2-40B4-BE49-F238E27FC236}">
                  <a16:creationId xmlns:a16="http://schemas.microsoft.com/office/drawing/2014/main" id="{DF677B6A-5390-4444-B007-A23A4649E92E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70" name="Line 104">
                <a:extLst>
                  <a:ext uri="{FF2B5EF4-FFF2-40B4-BE49-F238E27FC236}">
                    <a16:creationId xmlns:a16="http://schemas.microsoft.com/office/drawing/2014/main" id="{25155E63-FCC3-7D45-9429-0BEDA7C8FA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Line 105">
                <a:extLst>
                  <a:ext uri="{FF2B5EF4-FFF2-40B4-BE49-F238E27FC236}">
                    <a16:creationId xmlns:a16="http://schemas.microsoft.com/office/drawing/2014/main" id="{CA784F33-D29C-1C4D-AC89-4656D3C38A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Line 106">
                <a:extLst>
                  <a:ext uri="{FF2B5EF4-FFF2-40B4-BE49-F238E27FC236}">
                    <a16:creationId xmlns:a16="http://schemas.microsoft.com/office/drawing/2014/main" id="{DA68DE43-D554-854E-BE0B-0B07B01BAA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8" name="AutoShape 107">
              <a:extLst>
                <a:ext uri="{FF2B5EF4-FFF2-40B4-BE49-F238E27FC236}">
                  <a16:creationId xmlns:a16="http://schemas.microsoft.com/office/drawing/2014/main" id="{A5CE4C95-58C1-A74E-9423-A38C5F362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9" name="AutoShape 108">
              <a:extLst>
                <a:ext uri="{FF2B5EF4-FFF2-40B4-BE49-F238E27FC236}">
                  <a16:creationId xmlns:a16="http://schemas.microsoft.com/office/drawing/2014/main" id="{0CA71F52-5016-3441-94D0-761CDC2277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76" name="Left Brace 75">
            <a:extLst>
              <a:ext uri="{FF2B5EF4-FFF2-40B4-BE49-F238E27FC236}">
                <a16:creationId xmlns:a16="http://schemas.microsoft.com/office/drawing/2014/main" id="{0190B09B-BBBA-864E-B222-E7BB5B116D1D}"/>
              </a:ext>
            </a:extLst>
          </p:cNvPr>
          <p:cNvSpPr/>
          <p:nvPr/>
        </p:nvSpPr>
        <p:spPr bwMode="auto">
          <a:xfrm>
            <a:off x="2835818" y="1482188"/>
            <a:ext cx="297656" cy="100252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48" name="Rectangle 55">
            <a:extLst>
              <a:ext uri="{FF2B5EF4-FFF2-40B4-BE49-F238E27FC236}">
                <a16:creationId xmlns:a16="http://schemas.microsoft.com/office/drawing/2014/main" id="{1E1B4E26-1417-BB40-A846-F6453BAF8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7143" y="1853244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 dirty="0" err="1">
                <a:solidFill>
                  <a:schemeClr val="bg1"/>
                </a:solidFill>
              </a:rPr>
              <a:t>Dest</a:t>
            </a:r>
            <a:r>
              <a:rPr lang="en-US" altLang="nb-NO" sz="1200" dirty="0">
                <a:solidFill>
                  <a:schemeClr val="bg1"/>
                </a:solidFill>
              </a:rPr>
              <a:t> MAC </a:t>
            </a:r>
            <a:r>
              <a:rPr lang="en-US" altLang="nb-NO" sz="1200" dirty="0" err="1">
                <a:solidFill>
                  <a:schemeClr val="bg1"/>
                </a:solidFill>
              </a:rPr>
              <a:t>addr</a:t>
            </a:r>
            <a:r>
              <a:rPr lang="en-US" altLang="nb-NO" sz="1200" dirty="0">
                <a:solidFill>
                  <a:schemeClr val="bg1"/>
                </a:solidFill>
              </a:rPr>
              <a:t> (</a:t>
            </a:r>
            <a:r>
              <a:rPr lang="en-US" altLang="nb-NO" sz="1200" dirty="0" err="1">
                <a:solidFill>
                  <a:schemeClr val="bg1"/>
                </a:solidFill>
              </a:rPr>
              <a:t>cont</a:t>
            </a:r>
            <a:r>
              <a:rPr lang="en-US" altLang="nb-NO" sz="12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49" name="Rectangle 55">
            <a:extLst>
              <a:ext uri="{FF2B5EF4-FFF2-40B4-BE49-F238E27FC236}">
                <a16:creationId xmlns:a16="http://schemas.microsoft.com/office/drawing/2014/main" id="{E0040B1A-6A1A-AE4A-9EA5-4B69820B0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6893" y="1851642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 dirty="0">
                <a:solidFill>
                  <a:schemeClr val="bg1"/>
                </a:solidFill>
              </a:rPr>
              <a:t>Source MAC </a:t>
            </a:r>
            <a:r>
              <a:rPr lang="en-US" altLang="nb-NO" sz="1200" dirty="0" err="1">
                <a:solidFill>
                  <a:schemeClr val="bg1"/>
                </a:solidFill>
              </a:rPr>
              <a:t>addr</a:t>
            </a:r>
            <a:r>
              <a:rPr lang="en-US" altLang="nb-NO" sz="1200" dirty="0">
                <a:solidFill>
                  <a:schemeClr val="bg1"/>
                </a:solidFill>
              </a:rPr>
              <a:t> (48 bits)</a:t>
            </a:r>
          </a:p>
        </p:txBody>
      </p:sp>
      <p:sp>
        <p:nvSpPr>
          <p:cNvPr id="150" name="Rectangle 55">
            <a:extLst>
              <a:ext uri="{FF2B5EF4-FFF2-40B4-BE49-F238E27FC236}">
                <a16:creationId xmlns:a16="http://schemas.microsoft.com/office/drawing/2014/main" id="{CD46F3F8-057F-144B-85E0-06D5F5E97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7143" y="2063061"/>
            <a:ext cx="4608512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 dirty="0">
                <a:solidFill>
                  <a:schemeClr val="bg1"/>
                </a:solidFill>
              </a:rPr>
              <a:t>Source MAC address (</a:t>
            </a:r>
            <a:r>
              <a:rPr lang="en-US" altLang="nb-NO" sz="1200" dirty="0" err="1">
                <a:solidFill>
                  <a:schemeClr val="bg1"/>
                </a:solidFill>
              </a:rPr>
              <a:t>cont</a:t>
            </a:r>
            <a:r>
              <a:rPr lang="en-US" altLang="nb-NO" sz="12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51" name="Rectangle 55">
            <a:extLst>
              <a:ext uri="{FF2B5EF4-FFF2-40B4-BE49-F238E27FC236}">
                <a16:creationId xmlns:a16="http://schemas.microsoft.com/office/drawing/2014/main" id="{BF3AFF35-867E-4447-8257-7E1BE9F7B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7143" y="2269185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 dirty="0">
                <a:solidFill>
                  <a:schemeClr val="bg1">
                    <a:lumMod val="50000"/>
                  </a:schemeClr>
                </a:solidFill>
              </a:rPr>
              <a:t>length</a:t>
            </a:r>
          </a:p>
        </p:txBody>
      </p:sp>
      <p:sp>
        <p:nvSpPr>
          <p:cNvPr id="152" name="Rectangle 55">
            <a:extLst>
              <a:ext uri="{FF2B5EF4-FFF2-40B4-BE49-F238E27FC236}">
                <a16:creationId xmlns:a16="http://schemas.microsoft.com/office/drawing/2014/main" id="{A8DBBF6D-D131-8443-91CC-838E3DCBB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7143" y="3205625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 dirty="0">
                <a:solidFill>
                  <a:schemeClr val="bg1">
                    <a:lumMod val="50000"/>
                  </a:schemeClr>
                </a:solidFill>
              </a:rPr>
              <a:t>checksum</a:t>
            </a:r>
          </a:p>
        </p:txBody>
      </p:sp>
      <p:sp>
        <p:nvSpPr>
          <p:cNvPr id="153" name="Rectangle 55">
            <a:extLst>
              <a:ext uri="{FF2B5EF4-FFF2-40B4-BE49-F238E27FC236}">
                <a16:creationId xmlns:a16="http://schemas.microsoft.com/office/drawing/2014/main" id="{9C8AC30C-45F5-534E-B871-6A55B1124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2008" y="2992833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 dirty="0">
                <a:solidFill>
                  <a:schemeClr val="bg1">
                    <a:lumMod val="50000"/>
                  </a:schemeClr>
                </a:solidFill>
              </a:rPr>
              <a:t>checksum</a:t>
            </a:r>
          </a:p>
        </p:txBody>
      </p:sp>
      <p:sp>
        <p:nvSpPr>
          <p:cNvPr id="154" name="Rectangle 55">
            <a:extLst>
              <a:ext uri="{FF2B5EF4-FFF2-40B4-BE49-F238E27FC236}">
                <a16:creationId xmlns:a16="http://schemas.microsoft.com/office/drawing/2014/main" id="{89609C19-7DBD-F14F-A93C-8BA7431BC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7143" y="2992672"/>
            <a:ext cx="2304000" cy="210725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 dirty="0">
                <a:solidFill>
                  <a:schemeClr val="bg1"/>
                </a:solidFill>
              </a:rPr>
              <a:t>data</a:t>
            </a:r>
          </a:p>
        </p:txBody>
      </p:sp>
      <p:sp>
        <p:nvSpPr>
          <p:cNvPr id="155" name="Rectangle 55">
            <a:extLst>
              <a:ext uri="{FF2B5EF4-FFF2-40B4-BE49-F238E27FC236}">
                <a16:creationId xmlns:a16="http://schemas.microsoft.com/office/drawing/2014/main" id="{FDB4AA2A-D36D-2349-A364-CF627D506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7348" y="2266391"/>
            <a:ext cx="2304000" cy="210725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 dirty="0">
                <a:solidFill>
                  <a:schemeClr val="bg1"/>
                </a:solidFill>
              </a:rPr>
              <a:t>data</a:t>
            </a:r>
          </a:p>
        </p:txBody>
      </p:sp>
      <p:sp>
        <p:nvSpPr>
          <p:cNvPr id="156" name="Left Brace 155">
            <a:extLst>
              <a:ext uri="{FF2B5EF4-FFF2-40B4-BE49-F238E27FC236}">
                <a16:creationId xmlns:a16="http://schemas.microsoft.com/office/drawing/2014/main" id="{825D2345-BF71-6A41-AB83-AED46CB693B4}"/>
              </a:ext>
            </a:extLst>
          </p:cNvPr>
          <p:cNvSpPr/>
          <p:nvPr/>
        </p:nvSpPr>
        <p:spPr bwMode="auto">
          <a:xfrm>
            <a:off x="2866986" y="2987952"/>
            <a:ext cx="297656" cy="42839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57" name="Text Box 126">
            <a:extLst>
              <a:ext uri="{FF2B5EF4-FFF2-40B4-BE49-F238E27FC236}">
                <a16:creationId xmlns:a16="http://schemas.microsoft.com/office/drawing/2014/main" id="{2C99ADA1-B330-044D-8BAB-B3BB8C6FA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10" y="1746217"/>
            <a:ext cx="18565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/>
              <a:t>Ethernet Header</a:t>
            </a:r>
          </a:p>
        </p:txBody>
      </p:sp>
      <p:sp>
        <p:nvSpPr>
          <p:cNvPr id="158" name="Text Box 126">
            <a:extLst>
              <a:ext uri="{FF2B5EF4-FFF2-40B4-BE49-F238E27FC236}">
                <a16:creationId xmlns:a16="http://schemas.microsoft.com/office/drawing/2014/main" id="{19EF4A98-A21B-FE4D-AAD1-376960C50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678" y="2913368"/>
            <a:ext cx="18028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/>
              <a:t>Ethernet Trailer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E7C33918-D21D-C143-B4DE-B034B64FCEAA}"/>
              </a:ext>
            </a:extLst>
          </p:cNvPr>
          <p:cNvSpPr txBox="1"/>
          <p:nvPr/>
        </p:nvSpPr>
        <p:spPr>
          <a:xfrm>
            <a:off x="4290518" y="938747"/>
            <a:ext cx="259077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32 bits per line</a:t>
            </a:r>
          </a:p>
        </p:txBody>
      </p:sp>
    </p:spTree>
    <p:extLst>
      <p:ext uri="{BB962C8B-B14F-4D97-AF65-F5344CB8AC3E}">
        <p14:creationId xmlns:p14="http://schemas.microsoft.com/office/powerpoint/2010/main" val="406114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2">
            <a:extLst>
              <a:ext uri="{FF2B5EF4-FFF2-40B4-BE49-F238E27FC236}">
                <a16:creationId xmlns:a16="http://schemas.microsoft.com/office/drawing/2014/main" id="{70435BC3-64EE-A748-805B-70D6F2FBEC2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nb-NO" dirty="0"/>
              <a:t>Network byte order</a:t>
            </a:r>
          </a:p>
        </p:txBody>
      </p:sp>
      <p:sp>
        <p:nvSpPr>
          <p:cNvPr id="450564" name="Rectangle 4">
            <a:extLst>
              <a:ext uri="{FF2B5EF4-FFF2-40B4-BE49-F238E27FC236}">
                <a16:creationId xmlns:a16="http://schemas.microsoft.com/office/drawing/2014/main" id="{90EC40FC-E903-4F4E-96F0-E4C602B6CB8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nb-NO" dirty="0"/>
              <a:t>Why do we use </a:t>
            </a:r>
            <a:br>
              <a:rPr lang="en-US" altLang="nb-NO" dirty="0"/>
            </a:br>
            <a:r>
              <a:rPr lang="en-US" altLang="nb-NO" i="1" dirty="0"/>
              <a:t>Big Endian</a:t>
            </a:r>
            <a:br>
              <a:rPr lang="en-US" altLang="nb-NO" dirty="0"/>
            </a:br>
            <a:r>
              <a:rPr lang="en-US" altLang="nb-NO" dirty="0"/>
              <a:t>numbers in layers 2 – 4 ?</a:t>
            </a:r>
          </a:p>
        </p:txBody>
      </p:sp>
    </p:spTree>
    <p:extLst>
      <p:ext uri="{BB962C8B-B14F-4D97-AF65-F5344CB8AC3E}">
        <p14:creationId xmlns:p14="http://schemas.microsoft.com/office/powerpoint/2010/main" val="1974397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27D283-665A-FB4F-B860-DFF89B561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Representing numbers</a:t>
            </a:r>
          </a:p>
          <a:p>
            <a:pPr lvl="1"/>
            <a:r>
              <a:rPr lang="en-US" sz="2000" dirty="0"/>
              <a:t>the decimal number 36</a:t>
            </a:r>
          </a:p>
          <a:p>
            <a:pPr lvl="1"/>
            <a:r>
              <a:rPr lang="en-US" sz="2000" dirty="0"/>
              <a:t>can be seen as 1*32 + 0*16 + 0*8 + 1*4 + 0*2 + 0*1</a:t>
            </a:r>
            <a:endParaRPr lang="en-US" sz="2200" dirty="0"/>
          </a:p>
          <a:p>
            <a:pPr lvl="1"/>
            <a:r>
              <a:rPr lang="en-US" sz="2000" dirty="0"/>
              <a:t>is identical to binary 100100</a:t>
            </a:r>
          </a:p>
          <a:p>
            <a:pPr lvl="2"/>
            <a:r>
              <a:rPr lang="en-US" sz="1800" dirty="0"/>
              <a:t>we prefer to think in whole bytes, and may write 00100100</a:t>
            </a:r>
          </a:p>
          <a:p>
            <a:pPr lvl="2"/>
            <a:endParaRPr lang="en-US" sz="1800" dirty="0"/>
          </a:p>
          <a:p>
            <a:pPr lvl="1"/>
            <a:r>
              <a:rPr lang="en-US" sz="2000" dirty="0"/>
              <a:t>is identical to hexadecimal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24 = 2*0x10 + 4*0x1</a:t>
            </a:r>
          </a:p>
          <a:p>
            <a:pPr lvl="2"/>
            <a:r>
              <a:rPr lang="en-US" sz="1800" dirty="0"/>
              <a:t>for clarity we write 0x24</a:t>
            </a:r>
          </a:p>
          <a:p>
            <a:pPr lvl="2"/>
            <a:endParaRPr lang="en-US" sz="1800" dirty="0"/>
          </a:p>
          <a:p>
            <a:pPr lvl="1"/>
            <a:r>
              <a:rPr lang="en-US" sz="2000" dirty="0"/>
              <a:t>it is hard to transform directly from decimal to binary</a:t>
            </a:r>
            <a:br>
              <a:rPr lang="en-US" sz="2000" dirty="0"/>
            </a:br>
            <a:r>
              <a:rPr lang="en-US" sz="2000" dirty="0"/>
              <a:t>but easy to transform from hexadecimal to binary</a:t>
            </a:r>
          </a:p>
          <a:p>
            <a:pPr marL="914400" lvl="2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00100100</a:t>
            </a:r>
          </a:p>
          <a:p>
            <a:pPr marL="914400" lvl="2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⇔                  0010 : 0100</a:t>
            </a:r>
          </a:p>
          <a:p>
            <a:pPr marL="914400" lvl="2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⇔ 0*8 + 0*4 + 1*2 + 0*1 : 0*8 + 1*4 + 0*2 + 0*1 </a:t>
            </a:r>
          </a:p>
          <a:p>
            <a:pPr marL="914400" lvl="2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⇔                     2 : 4</a:t>
            </a:r>
          </a:p>
          <a:p>
            <a:pPr marL="914400" lvl="2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⇔                      0x24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1F4BEA-A191-5749-8F55-F02D55258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vs Little Endian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D4B853-FF5B-7F47-B7BA-B7408F087E87}"/>
              </a:ext>
            </a:extLst>
          </p:cNvPr>
          <p:cNvSpPr txBox="1"/>
          <p:nvPr/>
        </p:nvSpPr>
        <p:spPr>
          <a:xfrm>
            <a:off x="6814766" y="4116458"/>
            <a:ext cx="2221730" cy="12241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sufficient to think about</a:t>
            </a:r>
          </a:p>
          <a:p>
            <a:r>
              <a:rPr lang="en-US" sz="2400" dirty="0">
                <a:latin typeface="Eurostile"/>
                <a:cs typeface="Eurostile"/>
              </a:rPr>
              <a:t>4 bits at a time!</a:t>
            </a:r>
          </a:p>
        </p:txBody>
      </p:sp>
    </p:spTree>
    <p:extLst>
      <p:ext uri="{BB962C8B-B14F-4D97-AF65-F5344CB8AC3E}">
        <p14:creationId xmlns:p14="http://schemas.microsoft.com/office/powerpoint/2010/main" val="408658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27D283-665A-FB4F-B860-DFF89B561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when we want a bigger number than 255 = 0xff ,</a:t>
            </a:r>
            <a:br>
              <a:rPr lang="en-US" sz="2400" dirty="0"/>
            </a:br>
            <a:r>
              <a:rPr lang="en-US" sz="2400" dirty="0"/>
              <a:t>we need more than 8 bits = 1 byte to store it</a:t>
            </a:r>
          </a:p>
          <a:p>
            <a:r>
              <a:rPr lang="en-US" sz="2400" dirty="0"/>
              <a:t>1 byte</a:t>
            </a:r>
          </a:p>
          <a:p>
            <a:pPr lvl="1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0 - 0xff</a:t>
            </a:r>
          </a:p>
          <a:p>
            <a:pPr lvl="1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0 - 255</a:t>
            </a:r>
          </a:p>
          <a:p>
            <a:r>
              <a:rPr lang="en-US" sz="2400" dirty="0"/>
              <a:t>2 bytes</a:t>
            </a:r>
          </a:p>
          <a:p>
            <a:pPr lvl="1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0 - 0xffff</a:t>
            </a:r>
          </a:p>
          <a:p>
            <a:pPr lvl="1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0 - 65.535</a:t>
            </a:r>
          </a:p>
          <a:p>
            <a:r>
              <a:rPr lang="en-US" sz="2400" dirty="0"/>
              <a:t>4 bytes</a:t>
            </a:r>
          </a:p>
          <a:p>
            <a:pPr lvl="1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0 - 0xffffffff</a:t>
            </a:r>
          </a:p>
          <a:p>
            <a:pPr lvl="1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0 - 4.294.967.295</a:t>
            </a:r>
          </a:p>
          <a:p>
            <a:r>
              <a:rPr lang="en-US" sz="2400" dirty="0"/>
              <a:t>8 bytes</a:t>
            </a:r>
          </a:p>
          <a:p>
            <a:pPr lvl="1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0 - 0xffffffffffffffff</a:t>
            </a:r>
          </a:p>
          <a:p>
            <a:pPr lvl="1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0 - 18.446.744.073.709.551.615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1F4BEA-A191-5749-8F55-F02D55258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vs Little Endian</a:t>
            </a:r>
          </a:p>
        </p:txBody>
      </p:sp>
    </p:spTree>
    <p:extLst>
      <p:ext uri="{BB962C8B-B14F-4D97-AF65-F5344CB8AC3E}">
        <p14:creationId xmlns:p14="http://schemas.microsoft.com/office/powerpoint/2010/main" val="391974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27D283-665A-FB4F-B860-DFF89B561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5"/>
            <a:ext cx="8928992" cy="5648325"/>
          </a:xfrm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It is very natural to write</a:t>
            </a:r>
          </a:p>
          <a:p>
            <a:pPr lvl="1"/>
            <a:r>
              <a:rPr lang="en-US" sz="1600" dirty="0">
                <a:latin typeface="Eurostile" panose="020B0504020202050204" pitchFamily="34" charset="77"/>
                <a:cs typeface="Courier New" panose="02070309020205020404" pitchFamily="49" charset="0"/>
              </a:rPr>
              <a:t>“Hello”</a:t>
            </a:r>
          </a:p>
          <a:p>
            <a:pPr lvl="1"/>
            <a:r>
              <a:rPr lang="en-US" sz="1600" dirty="0">
                <a:latin typeface="Eurostile" panose="020B0504020202050204" pitchFamily="34" charset="77"/>
                <a:cs typeface="Courier New" panose="02070309020205020404" pitchFamily="49" charset="0"/>
              </a:rPr>
              <a:t>and expect that it looks like this in code:</a:t>
            </a: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char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[6];</a:t>
            </a:r>
          </a:p>
          <a:p>
            <a:pPr marL="914400" lvl="2" indent="0"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[0]=‘H’;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[1]=‘e’;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[2]=‘l’;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[3]=‘l’;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[4]=‘o’;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[5]=‘\0’;</a:t>
            </a:r>
          </a:p>
          <a:p>
            <a:pPr marL="914400" lvl="2" indent="0"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(“%s “,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); }</a:t>
            </a:r>
          </a:p>
          <a:p>
            <a:pPr marL="457200" lvl="1" indent="0">
              <a:buNone/>
            </a:pPr>
            <a:endParaRPr lang="en-US" sz="16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endParaRPr lang="en-US" sz="16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endParaRPr lang="en-US" sz="16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endParaRPr lang="en-US" sz="16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pPr lvl="1"/>
            <a:r>
              <a:rPr lang="en-US" sz="1600" dirty="0">
                <a:latin typeface="Eurostile" panose="020B0504020202050204" pitchFamily="34" charset="77"/>
                <a:cs typeface="Courier New" panose="02070309020205020404" pitchFamily="49" charset="0"/>
              </a:rPr>
              <a:t>let’s create a number from its byte-sized pieces!</a:t>
            </a:r>
          </a:p>
          <a:p>
            <a:pPr lvl="1"/>
            <a:r>
              <a:rPr lang="en-US" sz="1600" dirty="0">
                <a:latin typeface="Eurostile" panose="020B0504020202050204" pitchFamily="34" charset="77"/>
                <a:cs typeface="Courier New" panose="02070309020205020404" pitchFamily="49" charset="0"/>
              </a:rPr>
              <a:t>when we use memory like this:</a:t>
            </a: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unsigned char byte[4];</a:t>
            </a: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byte[0]=0x0; byte[1]=0x0; byte[2]=0x2; byte[3]=0x14;</a:t>
            </a: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for(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=0;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&lt;4;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++ ) {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(“%x “,byte[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]); }</a:t>
            </a:r>
          </a:p>
          <a:p>
            <a:pPr marL="914400" lvl="2" indent="0"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(“\n”);</a:t>
            </a:r>
          </a:p>
          <a:p>
            <a:pPr marL="914400" lvl="2" indent="0"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914400" lvl="2" indent="0"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*)&amp;byte[0];</a:t>
            </a:r>
          </a:p>
          <a:p>
            <a:pPr marL="914400" lvl="2" indent="0"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(“hex %x\n”,*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lvl="2"/>
            <a:endParaRPr lang="en-US" sz="1200" dirty="0">
              <a:latin typeface="Eurostile" panose="020B0504020202050204" pitchFamily="34" charset="77"/>
              <a:cs typeface="Courier New" panose="02070309020205020404" pitchFamily="49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1F4BEA-A191-5749-8F55-F02D55258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vs Little Endian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B4A20E-9A7A-994F-B153-0701B29DDF13}"/>
              </a:ext>
            </a:extLst>
          </p:cNvPr>
          <p:cNvSpPr txBox="1"/>
          <p:nvPr/>
        </p:nvSpPr>
        <p:spPr>
          <a:xfrm>
            <a:off x="6596117" y="2430189"/>
            <a:ext cx="210206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H e l l 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954B9F-2656-4647-B1F4-7BDEF0DEBDAE}"/>
              </a:ext>
            </a:extLst>
          </p:cNvPr>
          <p:cNvSpPr txBox="1"/>
          <p:nvPr/>
        </p:nvSpPr>
        <p:spPr>
          <a:xfrm>
            <a:off x="6621517" y="4104449"/>
            <a:ext cx="210206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00 00 02 14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BBDACAD-0071-1E4A-A3BB-A1B504034462}"/>
              </a:ext>
            </a:extLst>
          </p:cNvPr>
          <p:cNvGrpSpPr/>
          <p:nvPr/>
        </p:nvGrpSpPr>
        <p:grpSpPr>
          <a:xfrm>
            <a:off x="3314700" y="5278962"/>
            <a:ext cx="5446986" cy="1105124"/>
            <a:chOff x="3276600" y="5409902"/>
            <a:chExt cx="5446986" cy="110512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07884CC-2BD4-EA4C-948C-E595E17D467B}"/>
                </a:ext>
              </a:extLst>
            </p:cNvPr>
            <p:cNvSpPr txBox="1"/>
            <p:nvPr/>
          </p:nvSpPr>
          <p:spPr>
            <a:xfrm>
              <a:off x="6621517" y="5409902"/>
              <a:ext cx="2102069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hex 14020000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308414E-8E9C-0F46-A463-C11E6AE89D48}"/>
                </a:ext>
              </a:extLst>
            </p:cNvPr>
            <p:cNvSpPr txBox="1"/>
            <p:nvPr/>
          </p:nvSpPr>
          <p:spPr>
            <a:xfrm>
              <a:off x="3936124" y="5409902"/>
              <a:ext cx="2102069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on Intel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277B863-6B98-A449-9A15-620B5380DC6C}"/>
                </a:ext>
              </a:extLst>
            </p:cNvPr>
            <p:cNvSpPr txBox="1"/>
            <p:nvPr/>
          </p:nvSpPr>
          <p:spPr>
            <a:xfrm>
              <a:off x="3936123" y="6145694"/>
              <a:ext cx="2102069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on Sparc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C402EDC-4EA1-8648-9A64-1591D83F2CAC}"/>
                </a:ext>
              </a:extLst>
            </p:cNvPr>
            <p:cNvSpPr txBox="1"/>
            <p:nvPr/>
          </p:nvSpPr>
          <p:spPr>
            <a:xfrm>
              <a:off x="6621517" y="6142823"/>
              <a:ext cx="2102069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hex 214</a:t>
              </a:r>
            </a:p>
          </p:txBody>
        </p:sp>
        <p:cxnSp>
          <p:nvCxnSpPr>
            <p:cNvPr id="13" name="Curved Connector 12">
              <a:extLst>
                <a:ext uri="{FF2B5EF4-FFF2-40B4-BE49-F238E27FC236}">
                  <a16:creationId xmlns:a16="http://schemas.microsoft.com/office/drawing/2014/main" id="{C72FFA20-7B17-1144-969B-648651FC7C35}"/>
                </a:ext>
              </a:extLst>
            </p:cNvPr>
            <p:cNvCxnSpPr>
              <a:cxnSpLocks/>
              <a:endCxn id="8" idx="1"/>
            </p:cNvCxnSpPr>
            <p:nvPr/>
          </p:nvCxnSpPr>
          <p:spPr bwMode="auto">
            <a:xfrm>
              <a:off x="3331780" y="5864772"/>
              <a:ext cx="604343" cy="465588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9824FE3-AC76-FA49-B5BF-C0988881944A}"/>
                </a:ext>
              </a:extLst>
            </p:cNvPr>
            <p:cNvCxnSpPr>
              <a:stCxn id="7" idx="3"/>
              <a:endCxn id="6" idx="1"/>
            </p:cNvCxnSpPr>
            <p:nvPr/>
          </p:nvCxnSpPr>
          <p:spPr bwMode="auto">
            <a:xfrm>
              <a:off x="6038193" y="5594568"/>
              <a:ext cx="58332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F17418D5-36F5-3F48-8B85-0F2C9DB1B70D}"/>
                </a:ext>
              </a:extLst>
            </p:cNvPr>
            <p:cNvCxnSpPr>
              <a:stCxn id="8" idx="3"/>
              <a:endCxn id="9" idx="1"/>
            </p:cNvCxnSpPr>
            <p:nvPr/>
          </p:nvCxnSpPr>
          <p:spPr bwMode="auto">
            <a:xfrm flipV="1">
              <a:off x="6038192" y="6327489"/>
              <a:ext cx="583325" cy="287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" name="Curved Connector 19">
              <a:extLst>
                <a:ext uri="{FF2B5EF4-FFF2-40B4-BE49-F238E27FC236}">
                  <a16:creationId xmlns:a16="http://schemas.microsoft.com/office/drawing/2014/main" id="{B2575F2C-0879-214D-AB25-E398AA49DCA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276600" y="5546477"/>
              <a:ext cx="659523" cy="318221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467E2D8-E425-7B4E-864C-5A289AB7B9D5}"/>
              </a:ext>
            </a:extLst>
          </p:cNvPr>
          <p:cNvSpPr/>
          <p:nvPr/>
        </p:nvSpPr>
        <p:spPr bwMode="auto">
          <a:xfrm>
            <a:off x="8255000" y="0"/>
            <a:ext cx="889000" cy="850900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Eurostile"/>
                <a:cs typeface="Eurostile"/>
              </a:rPr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193750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27D283-665A-FB4F-B860-DFF89B561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5"/>
            <a:ext cx="8928992" cy="5648325"/>
          </a:xfrm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compatible with western-world writing direction</a:t>
            </a:r>
          </a:p>
          <a:p>
            <a:pPr lvl="1"/>
            <a:r>
              <a:rPr lang="en-US" sz="1600" dirty="0">
                <a:latin typeface="Eurostile" panose="020B0504020202050204" pitchFamily="34" charset="77"/>
                <a:cs typeface="Courier New" panose="02070309020205020404" pitchFamily="49" charset="0"/>
              </a:rPr>
              <a:t>but when we use memory like this:</a:t>
            </a: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unsigned char byte[8];</a:t>
            </a: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byte[0] = 0x81;</a:t>
            </a: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for(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=1;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&lt;8;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++ ) byte[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] = 0;</a:t>
            </a:r>
          </a:p>
          <a:p>
            <a:pPr marL="914400" lvl="2" indent="0">
              <a:buNone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unsigned char* ptr1 = (unsigned char*)&amp;byte[0];</a:t>
            </a:r>
          </a:p>
          <a:p>
            <a:pPr marL="914400" lvl="2" indent="0"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(“%x\n”, 1 + *ptr1);</a:t>
            </a: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unsigned short* ptr2 = (unsigned short*)&amp;byte[0];</a:t>
            </a:r>
          </a:p>
          <a:p>
            <a:pPr marL="914400" lvl="2" indent="0"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(“%x\n”, 1 + *ptr2);</a:t>
            </a: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unsigned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* ptr3 = (unsigned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*)&amp;byte[0];</a:t>
            </a:r>
          </a:p>
          <a:p>
            <a:pPr marL="914400" lvl="2" indent="0"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(“%x\n”, 1 + *ptr3);</a:t>
            </a: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unsigned long long* ptr4 = (unsigned long long*)&amp;byte[0];</a:t>
            </a:r>
          </a:p>
          <a:p>
            <a:pPr marL="914400" lvl="2" indent="0"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(“%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llx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\n”, 1 + *ptr4);</a:t>
            </a:r>
          </a:p>
          <a:p>
            <a:pPr marL="0" indent="0">
              <a:buNone/>
            </a:pPr>
            <a:endParaRPr lang="en-US" sz="2000" dirty="0">
              <a:latin typeface="Eurostile" panose="020B0504020202050204" pitchFamily="34" charset="77"/>
              <a:cs typeface="Courier New" panose="02070309020205020404" pitchFamily="49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1F4BEA-A191-5749-8F55-F02D55258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Argument for Big Endian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641461-FAB0-CE42-8E0A-085EAF95F664}"/>
              </a:ext>
            </a:extLst>
          </p:cNvPr>
          <p:cNvGrpSpPr/>
          <p:nvPr/>
        </p:nvGrpSpPr>
        <p:grpSpPr>
          <a:xfrm>
            <a:off x="6633451" y="2116408"/>
            <a:ext cx="2412129" cy="2329315"/>
            <a:chOff x="6642536" y="-145561"/>
            <a:chExt cx="2412129" cy="232931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DD6FC1C-741A-DA47-B4BC-50D9B05EA718}"/>
                </a:ext>
              </a:extLst>
            </p:cNvPr>
            <p:cNvSpPr txBox="1"/>
            <p:nvPr/>
          </p:nvSpPr>
          <p:spPr>
            <a:xfrm>
              <a:off x="6642536" y="345463"/>
              <a:ext cx="2412129" cy="369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82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4BDF762-EBB8-784E-B2D2-34E62629F439}"/>
                </a:ext>
              </a:extLst>
            </p:cNvPr>
            <p:cNvSpPr txBox="1"/>
            <p:nvPr/>
          </p:nvSpPr>
          <p:spPr>
            <a:xfrm>
              <a:off x="6642536" y="810667"/>
              <a:ext cx="2412129" cy="369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8101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24BA39D-4604-0742-81FA-FFCF001B5A26}"/>
                </a:ext>
              </a:extLst>
            </p:cNvPr>
            <p:cNvSpPr txBox="1"/>
            <p:nvPr/>
          </p:nvSpPr>
          <p:spPr>
            <a:xfrm>
              <a:off x="6642536" y="1298643"/>
              <a:ext cx="2412129" cy="369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81000001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E7EA6D6-59CB-FD4A-BAF5-3199923CDDA8}"/>
                </a:ext>
              </a:extLst>
            </p:cNvPr>
            <p:cNvSpPr txBox="1"/>
            <p:nvPr/>
          </p:nvSpPr>
          <p:spPr>
            <a:xfrm>
              <a:off x="6642536" y="1814422"/>
              <a:ext cx="2412129" cy="369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8100000000000001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B34131E-8809-5D4A-BC9C-E4CA85557550}"/>
                </a:ext>
              </a:extLst>
            </p:cNvPr>
            <p:cNvSpPr txBox="1"/>
            <p:nvPr/>
          </p:nvSpPr>
          <p:spPr>
            <a:xfrm>
              <a:off x="6642536" y="-145561"/>
              <a:ext cx="2412129" cy="369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 panose="020B0504020202050204" pitchFamily="34" charset="77"/>
                  <a:cs typeface="Courier New" panose="02070309020205020404" pitchFamily="49" charset="0"/>
                </a:rPr>
                <a:t>Big Endian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B80E0EC-79D0-E940-AA2B-5BC9C61DFEC4}"/>
              </a:ext>
            </a:extLst>
          </p:cNvPr>
          <p:cNvGrpSpPr/>
          <p:nvPr/>
        </p:nvGrpSpPr>
        <p:grpSpPr>
          <a:xfrm>
            <a:off x="4572001" y="1430783"/>
            <a:ext cx="4286991" cy="685624"/>
            <a:chOff x="4572001" y="1430783"/>
            <a:chExt cx="4286991" cy="68562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4C4F448-18D1-254A-98F6-A17AE57621BF}"/>
                </a:ext>
              </a:extLst>
            </p:cNvPr>
            <p:cNvSpPr txBox="1"/>
            <p:nvPr/>
          </p:nvSpPr>
          <p:spPr>
            <a:xfrm>
              <a:off x="5348937" y="1430783"/>
              <a:ext cx="3510055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81 00 00 00 00 00 00 00</a:t>
              </a:r>
            </a:p>
          </p:txBody>
        </p:sp>
        <p:cxnSp>
          <p:nvCxnSpPr>
            <p:cNvPr id="5" name="Curved Connector 4">
              <a:extLst>
                <a:ext uri="{FF2B5EF4-FFF2-40B4-BE49-F238E27FC236}">
                  <a16:creationId xmlns:a16="http://schemas.microsoft.com/office/drawing/2014/main" id="{1074EAED-4C15-8540-8E4B-106B20D8B30D}"/>
                </a:ext>
              </a:extLst>
            </p:cNvPr>
            <p:cNvCxnSpPr>
              <a:stCxn id="20" idx="1"/>
            </p:cNvCxnSpPr>
            <p:nvPr/>
          </p:nvCxnSpPr>
          <p:spPr bwMode="auto">
            <a:xfrm rot="10800000" flipV="1">
              <a:off x="4572001" y="1615448"/>
              <a:ext cx="776937" cy="500959"/>
            </a:xfrm>
            <a:prstGeom prst="curvedConnector3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24538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27D283-665A-FB4F-B860-DFF89B561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5"/>
            <a:ext cx="8928992" cy="5648325"/>
          </a:xfrm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easy to transform</a:t>
            </a:r>
          </a:p>
          <a:p>
            <a:pPr lvl="1"/>
            <a:r>
              <a:rPr lang="en-US" sz="1600" dirty="0">
                <a:latin typeface="Eurostile" panose="020B0504020202050204" pitchFamily="34" charset="77"/>
                <a:cs typeface="Courier New" panose="02070309020205020404" pitchFamily="49" charset="0"/>
              </a:rPr>
              <a:t>when we use memory like this:</a:t>
            </a: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unsigned char byte[8];</a:t>
            </a: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byte[0] = 0x81;</a:t>
            </a: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for(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=1;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&lt;8;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++ ) byte[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] = 0;</a:t>
            </a:r>
          </a:p>
          <a:p>
            <a:pPr marL="914400" lvl="2" indent="0">
              <a:buNone/>
            </a:pP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unsigned char* ptr1 = (unsigned char*)&amp;byte[0];</a:t>
            </a:r>
          </a:p>
          <a:p>
            <a:pPr marL="914400" lvl="2" indent="0"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(“%x\n”, 1 + *ptr1);</a:t>
            </a: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unsigned short* ptr2 = (unsigned short*)&amp;byte[0];</a:t>
            </a:r>
          </a:p>
          <a:p>
            <a:pPr marL="914400" lvl="2" indent="0"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(“%x\n”, 1 + *ptr2);</a:t>
            </a: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unsigned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* ptr3 = (unsigned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*)&amp;byte[0];</a:t>
            </a:r>
          </a:p>
          <a:p>
            <a:pPr marL="914400" lvl="2" indent="0"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(“%x\n”, 1 + *ptr3);</a:t>
            </a:r>
          </a:p>
          <a:p>
            <a:pPr marL="914400" lvl="2" indent="0">
              <a:buNone/>
            </a:pP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unsigned long long* ptr4 = (unsigned long long*)&amp;byte[0];</a:t>
            </a:r>
          </a:p>
          <a:p>
            <a:pPr marL="914400" lvl="2" indent="0">
              <a:buNone/>
            </a:pP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(“%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llx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\n”, 1 + *ptr4);</a:t>
            </a:r>
          </a:p>
          <a:p>
            <a:endParaRPr lang="en-US" sz="20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cheap and easy to change the number of bytes used for an integer value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1F4BEA-A191-5749-8F55-F02D55258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Argument for Little Endian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68F5EB2-C9D3-6E43-9190-B503446F9F63}"/>
              </a:ext>
            </a:extLst>
          </p:cNvPr>
          <p:cNvGrpSpPr/>
          <p:nvPr/>
        </p:nvGrpSpPr>
        <p:grpSpPr>
          <a:xfrm>
            <a:off x="6642536" y="2129260"/>
            <a:ext cx="2412129" cy="2303495"/>
            <a:chOff x="6642536" y="2129260"/>
            <a:chExt cx="2412129" cy="230349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21B5671-3BE0-7B4D-9498-75810B7C0ABA}"/>
                </a:ext>
              </a:extLst>
            </p:cNvPr>
            <p:cNvSpPr txBox="1"/>
            <p:nvPr/>
          </p:nvSpPr>
          <p:spPr>
            <a:xfrm>
              <a:off x="6642536" y="2594464"/>
              <a:ext cx="2412129" cy="369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82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5437395-AC80-5A40-BC09-781D21863659}"/>
                </a:ext>
              </a:extLst>
            </p:cNvPr>
            <p:cNvSpPr txBox="1"/>
            <p:nvPr/>
          </p:nvSpPr>
          <p:spPr>
            <a:xfrm>
              <a:off x="6642536" y="3059668"/>
              <a:ext cx="2412129" cy="369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82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FCA9BA4-224F-7442-9868-22C90FB00800}"/>
                </a:ext>
              </a:extLst>
            </p:cNvPr>
            <p:cNvSpPr txBox="1"/>
            <p:nvPr/>
          </p:nvSpPr>
          <p:spPr>
            <a:xfrm>
              <a:off x="6642536" y="3547644"/>
              <a:ext cx="2412129" cy="369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82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A09849F-894D-0A4A-9D3D-B4F9F19879C6}"/>
                </a:ext>
              </a:extLst>
            </p:cNvPr>
            <p:cNvSpPr txBox="1"/>
            <p:nvPr/>
          </p:nvSpPr>
          <p:spPr>
            <a:xfrm>
              <a:off x="6642536" y="4063423"/>
              <a:ext cx="2412129" cy="369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82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23B9061-D67E-6346-98A2-6D594207EBB0}"/>
                </a:ext>
              </a:extLst>
            </p:cNvPr>
            <p:cNvSpPr txBox="1"/>
            <p:nvPr/>
          </p:nvSpPr>
          <p:spPr>
            <a:xfrm>
              <a:off x="6642536" y="2129260"/>
              <a:ext cx="2412129" cy="369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 panose="020B0504020202050204" pitchFamily="34" charset="77"/>
                  <a:cs typeface="Courier New" panose="02070309020205020404" pitchFamily="49" charset="0"/>
                </a:rPr>
                <a:t>Little Endian</a:t>
              </a:r>
            </a:p>
          </p:txBody>
        </p:sp>
      </p:grpSp>
      <p:pic>
        <p:nvPicPr>
          <p:cNvPr id="31" name="Picture 30" descr="Clipart - Thumbs-Up Outline">
            <a:extLst>
              <a:ext uri="{FF2B5EF4-FFF2-40B4-BE49-F238E27FC236}">
                <a16:creationId xmlns:a16="http://schemas.microsoft.com/office/drawing/2014/main" id="{38BD94FC-4183-D840-B2D6-B3CC07840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221996" y="5079693"/>
            <a:ext cx="1215723" cy="131904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F3E0916-1AF7-8849-BBB0-568098489043}"/>
              </a:ext>
            </a:extLst>
          </p:cNvPr>
          <p:cNvSpPr txBox="1"/>
          <p:nvPr/>
        </p:nvSpPr>
        <p:spPr>
          <a:xfrm>
            <a:off x="4197275" y="5647856"/>
            <a:ext cx="2776722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harder for the human mind</a:t>
            </a:r>
          </a:p>
          <a:p>
            <a:r>
              <a:rPr lang="en-US" dirty="0">
                <a:latin typeface="Eurostile"/>
                <a:cs typeface="Eurostile"/>
              </a:rPr>
              <a:t>but faster to process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3B83A11-2B62-184A-A9F5-0AB036364E3E}"/>
              </a:ext>
            </a:extLst>
          </p:cNvPr>
          <p:cNvGrpSpPr/>
          <p:nvPr/>
        </p:nvGrpSpPr>
        <p:grpSpPr>
          <a:xfrm>
            <a:off x="4572001" y="1430783"/>
            <a:ext cx="4286991" cy="685624"/>
            <a:chOff x="4572001" y="1430783"/>
            <a:chExt cx="4286991" cy="68562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485AF4C-445C-B14B-9CA9-728024F32AF3}"/>
                </a:ext>
              </a:extLst>
            </p:cNvPr>
            <p:cNvSpPr txBox="1"/>
            <p:nvPr/>
          </p:nvSpPr>
          <p:spPr>
            <a:xfrm>
              <a:off x="5348937" y="1430783"/>
              <a:ext cx="3510055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81 00 00 00 00 00 00 00</a:t>
              </a:r>
            </a:p>
          </p:txBody>
        </p:sp>
        <p:cxnSp>
          <p:nvCxnSpPr>
            <p:cNvPr id="25" name="Curved Connector 24">
              <a:extLst>
                <a:ext uri="{FF2B5EF4-FFF2-40B4-BE49-F238E27FC236}">
                  <a16:creationId xmlns:a16="http://schemas.microsoft.com/office/drawing/2014/main" id="{56DF94E7-F1CA-1444-AB5F-F8675325390D}"/>
                </a:ext>
              </a:extLst>
            </p:cNvPr>
            <p:cNvCxnSpPr>
              <a:stCxn id="24" idx="1"/>
            </p:cNvCxnSpPr>
            <p:nvPr/>
          </p:nvCxnSpPr>
          <p:spPr bwMode="auto">
            <a:xfrm rot="10800000" flipV="1">
              <a:off x="4572001" y="1615448"/>
              <a:ext cx="776937" cy="500959"/>
            </a:xfrm>
            <a:prstGeom prst="curvedConnector3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28551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27D283-665A-FB4F-B860-DFF89B561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5"/>
            <a:ext cx="8928992" cy="5648325"/>
          </a:xfrm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L5 sends bytes to L4</a:t>
            </a: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L4 passes packets to L3</a:t>
            </a: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L3 adds a header for routing (and more)</a:t>
            </a: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L3 passes frame content to L2</a:t>
            </a: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L2 adds frame header for addressing (and more)</a:t>
            </a: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L2 passes bits to L1</a:t>
            </a: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L1 transfers bits</a:t>
            </a:r>
          </a:p>
          <a:p>
            <a:endParaRPr lang="en-US" sz="24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L1 transfer starts at low memory addresses</a:t>
            </a:r>
            <a:b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</a:br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then continuing to high memory addresses</a:t>
            </a:r>
          </a:p>
          <a:p>
            <a:pPr marL="0" indent="0">
              <a:buNone/>
            </a:pPr>
            <a:endParaRPr lang="en-US" sz="24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speed matters</a:t>
            </a:r>
          </a:p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headers are </a:t>
            </a:r>
            <a:r>
              <a:rPr lang="en-US" sz="2400" b="1" i="1" dirty="0">
                <a:latin typeface="Eurostile" panose="020B0504020202050204" pitchFamily="34" charset="77"/>
                <a:cs typeface="Courier New" panose="02070309020205020404" pitchFamily="49" charset="0"/>
              </a:rPr>
              <a:t>in front  </a:t>
            </a:r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to process before all bits have arrived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1F4BEA-A191-5749-8F55-F02D55258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for Big Endian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E4A2E6-C6C6-DA46-9CF0-C10FEBBE38BE}"/>
              </a:ext>
            </a:extLst>
          </p:cNvPr>
          <p:cNvSpPr/>
          <p:nvPr/>
        </p:nvSpPr>
        <p:spPr bwMode="auto">
          <a:xfrm>
            <a:off x="8255000" y="0"/>
            <a:ext cx="889000" cy="850900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Eurostile"/>
                <a:cs typeface="Eurostile"/>
              </a:rPr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262955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27D283-665A-FB4F-B860-DFF89B561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461666"/>
          </a:xfrm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cs typeface="Courier New" panose="02070309020205020404" pitchFamily="49" charset="0"/>
              </a:rPr>
              <a:t>analogue in telephone numbers</a:t>
            </a:r>
            <a:endParaRPr lang="nb-NO" sz="2400" dirty="0"/>
          </a:p>
          <a:p>
            <a:pPr lvl="1"/>
            <a:endParaRPr lang="nb-NO" sz="20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pPr lvl="1"/>
            <a:endParaRPr lang="nb-NO" sz="20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pPr lvl="1"/>
            <a:endParaRPr lang="nb-NO" sz="20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pPr lvl="1"/>
            <a:endParaRPr lang="nb-NO" sz="20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pPr lvl="1"/>
            <a:endParaRPr lang="nb-NO" sz="20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pPr lvl="1"/>
            <a:endParaRPr lang="nb-NO" sz="20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pPr lvl="1"/>
            <a:endParaRPr lang="nb-NO" sz="20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pPr lvl="1"/>
            <a:endParaRPr lang="nb-NO" sz="20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pPr lvl="1"/>
            <a:endParaRPr lang="nb-NO" sz="2000" dirty="0">
              <a:latin typeface="Eurostile" panose="020B0504020202050204" pitchFamily="34" charset="77"/>
              <a:cs typeface="Courier New" panose="02070309020205020404" pitchFamily="49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1F4BEA-A191-5749-8F55-F02D55258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for Big Endian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337175-E8E9-E44E-9900-94DBC7BF9FB4}"/>
              </a:ext>
            </a:extLst>
          </p:cNvPr>
          <p:cNvSpPr txBox="1"/>
          <p:nvPr/>
        </p:nvSpPr>
        <p:spPr>
          <a:xfrm>
            <a:off x="316922" y="2663419"/>
            <a:ext cx="244009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country: North America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39FE45-2D55-434F-B546-23F47614B9B3}"/>
              </a:ext>
            </a:extLst>
          </p:cNvPr>
          <p:cNvSpPr txBox="1"/>
          <p:nvPr/>
        </p:nvSpPr>
        <p:spPr>
          <a:xfrm>
            <a:off x="2877208" y="2663419"/>
            <a:ext cx="261001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area: Central New Jersey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1ECF86-DDF3-2945-B2C9-47663E699543}"/>
              </a:ext>
            </a:extLst>
          </p:cNvPr>
          <p:cNvSpPr txBox="1"/>
          <p:nvPr/>
        </p:nvSpPr>
        <p:spPr>
          <a:xfrm>
            <a:off x="5581589" y="2663419"/>
            <a:ext cx="16802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city: Piscataway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AE2883-556B-9F49-8952-5828BA8277E6}"/>
              </a:ext>
            </a:extLst>
          </p:cNvPr>
          <p:cNvSpPr txBox="1"/>
          <p:nvPr/>
        </p:nvSpPr>
        <p:spPr>
          <a:xfrm>
            <a:off x="7393074" y="2663419"/>
            <a:ext cx="114486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IEEE office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AB4C6FB-43F0-244E-866D-8DA883F28A20}"/>
              </a:ext>
            </a:extLst>
          </p:cNvPr>
          <p:cNvCxnSpPr>
            <a:cxnSpLocks/>
            <a:stCxn id="8" idx="0"/>
            <a:endCxn id="68" idx="2"/>
          </p:cNvCxnSpPr>
          <p:nvPr/>
        </p:nvCxnSpPr>
        <p:spPr bwMode="auto">
          <a:xfrm rot="16200000" flipV="1">
            <a:off x="6505594" y="1203505"/>
            <a:ext cx="598477" cy="232135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A4DE0D8-0019-9B48-A3CB-2ED19BA5CF0D}"/>
              </a:ext>
            </a:extLst>
          </p:cNvPr>
          <p:cNvCxnSpPr>
            <a:cxnSpLocks/>
            <a:stCxn id="5" idx="0"/>
            <a:endCxn id="59" idx="2"/>
          </p:cNvCxnSpPr>
          <p:nvPr/>
        </p:nvCxnSpPr>
        <p:spPr bwMode="auto">
          <a:xfrm rot="16200000" flipV="1">
            <a:off x="3223191" y="1704397"/>
            <a:ext cx="598477" cy="131956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4E47C7A-E783-2C4A-8A4F-D293468C88E8}"/>
              </a:ext>
            </a:extLst>
          </p:cNvPr>
          <p:cNvCxnSpPr>
            <a:cxnSpLocks/>
            <a:stCxn id="4" idx="0"/>
            <a:endCxn id="55" idx="2"/>
          </p:cNvCxnSpPr>
          <p:nvPr/>
        </p:nvCxnSpPr>
        <p:spPr bwMode="auto">
          <a:xfrm rot="5400000" flipH="1" flipV="1">
            <a:off x="1304530" y="2297381"/>
            <a:ext cx="598477" cy="1336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E30E4C5-17CA-5B49-85F9-CDD634F81059}"/>
              </a:ext>
            </a:extLst>
          </p:cNvPr>
          <p:cNvCxnSpPr>
            <a:cxnSpLocks/>
            <a:stCxn id="7" idx="0"/>
            <a:endCxn id="62" idx="2"/>
          </p:cNvCxnSpPr>
          <p:nvPr/>
        </p:nvCxnSpPr>
        <p:spPr bwMode="auto">
          <a:xfrm rot="16200000" flipV="1">
            <a:off x="4938985" y="1180680"/>
            <a:ext cx="598477" cy="236700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82AE88B-96FB-AF48-B719-367DB5019CCC}"/>
              </a:ext>
            </a:extLst>
          </p:cNvPr>
          <p:cNvSpPr txBox="1"/>
          <p:nvPr/>
        </p:nvSpPr>
        <p:spPr>
          <a:xfrm>
            <a:off x="1092994" y="5254723"/>
            <a:ext cx="7080683" cy="830997"/>
          </a:xfrm>
          <a:prstGeom prst="rect">
            <a:avLst/>
          </a:prstGeom>
          <a:solidFill>
            <a:srgbClr val="73FDD6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process first values that are sent first</a:t>
            </a:r>
          </a:p>
          <a:p>
            <a:r>
              <a:rPr lang="en-US" sz="2400" dirty="0">
                <a:latin typeface="Eurostile"/>
                <a:cs typeface="Eurostile"/>
              </a:rPr>
              <a:t>because only last provider knows interpretation !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6E8996D-BEB2-9B4D-81B7-1F2D7F126088}"/>
              </a:ext>
            </a:extLst>
          </p:cNvPr>
          <p:cNvSpPr txBox="1"/>
          <p:nvPr/>
        </p:nvSpPr>
        <p:spPr>
          <a:xfrm>
            <a:off x="312738" y="4221677"/>
            <a:ext cx="187423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country: Germany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48B7BF6-7055-344C-8619-4B2525635348}"/>
              </a:ext>
            </a:extLst>
          </p:cNvPr>
          <p:cNvSpPr txBox="1"/>
          <p:nvPr/>
        </p:nvSpPr>
        <p:spPr>
          <a:xfrm>
            <a:off x="3432117" y="4221677"/>
            <a:ext cx="165141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city: Darmstadt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C17D506-73B9-5545-ABB8-DBF9E33B890E}"/>
              </a:ext>
            </a:extLst>
          </p:cNvPr>
          <p:cNvSpPr txBox="1"/>
          <p:nvPr/>
        </p:nvSpPr>
        <p:spPr>
          <a:xfrm>
            <a:off x="6328680" y="4221677"/>
            <a:ext cx="220925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research group KOM</a:t>
            </a:r>
          </a:p>
        </p:txBody>
      </p:sp>
      <p:cxnSp>
        <p:nvCxnSpPr>
          <p:cNvPr id="43" name="Curved Connector 42">
            <a:extLst>
              <a:ext uri="{FF2B5EF4-FFF2-40B4-BE49-F238E27FC236}">
                <a16:creationId xmlns:a16="http://schemas.microsoft.com/office/drawing/2014/main" id="{6405996A-CDC3-4C4A-8197-349EA4E04BE3}"/>
              </a:ext>
            </a:extLst>
          </p:cNvPr>
          <p:cNvCxnSpPr>
            <a:cxnSpLocks/>
            <a:stCxn id="37" idx="0"/>
            <a:endCxn id="77" idx="2"/>
          </p:cNvCxnSpPr>
          <p:nvPr/>
        </p:nvCxnSpPr>
        <p:spPr bwMode="auto">
          <a:xfrm rot="5400000" flipH="1" flipV="1">
            <a:off x="1464480" y="3618231"/>
            <a:ext cx="388820" cy="81807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6" name="Curved Connector 45">
            <a:extLst>
              <a:ext uri="{FF2B5EF4-FFF2-40B4-BE49-F238E27FC236}">
                <a16:creationId xmlns:a16="http://schemas.microsoft.com/office/drawing/2014/main" id="{235DB572-4D60-694F-B818-29649BDC36AB}"/>
              </a:ext>
            </a:extLst>
          </p:cNvPr>
          <p:cNvCxnSpPr>
            <a:cxnSpLocks/>
            <a:stCxn id="38" idx="0"/>
            <a:endCxn id="81" idx="2"/>
          </p:cNvCxnSpPr>
          <p:nvPr/>
        </p:nvCxnSpPr>
        <p:spPr bwMode="auto">
          <a:xfrm rot="16200000" flipV="1">
            <a:off x="3763184" y="3727036"/>
            <a:ext cx="388820" cy="60046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1" name="Curved Connector 50">
            <a:extLst>
              <a:ext uri="{FF2B5EF4-FFF2-40B4-BE49-F238E27FC236}">
                <a16:creationId xmlns:a16="http://schemas.microsoft.com/office/drawing/2014/main" id="{240488BB-25A9-F449-B999-B52D1BAB829B}"/>
              </a:ext>
            </a:extLst>
          </p:cNvPr>
          <p:cNvCxnSpPr>
            <a:cxnSpLocks/>
            <a:stCxn id="39" idx="0"/>
            <a:endCxn id="86" idx="2"/>
          </p:cNvCxnSpPr>
          <p:nvPr/>
        </p:nvCxnSpPr>
        <p:spPr bwMode="auto">
          <a:xfrm rot="16200000" flipV="1">
            <a:off x="6344323" y="3132690"/>
            <a:ext cx="388820" cy="178915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D6B55CCA-C1FE-D344-BAB5-72A411C20975}"/>
              </a:ext>
            </a:extLst>
          </p:cNvPr>
          <p:cNvSpPr/>
          <p:nvPr/>
        </p:nvSpPr>
        <p:spPr bwMode="auto">
          <a:xfrm>
            <a:off x="717447" y="1603277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1BAAA21-1B29-3A4C-AD04-ACC7F8261DE1}"/>
              </a:ext>
            </a:extLst>
          </p:cNvPr>
          <p:cNvSpPr/>
          <p:nvPr/>
        </p:nvSpPr>
        <p:spPr bwMode="auto">
          <a:xfrm>
            <a:off x="1114806" y="1603277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690625B-1524-3648-A5C1-8FEBD856BA81}"/>
              </a:ext>
            </a:extLst>
          </p:cNvPr>
          <p:cNvSpPr/>
          <p:nvPr/>
        </p:nvSpPr>
        <p:spPr bwMode="auto">
          <a:xfrm>
            <a:off x="1512165" y="1603277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CF4C12A-3A13-114F-A65B-0A37D612E6D7}"/>
              </a:ext>
            </a:extLst>
          </p:cNvPr>
          <p:cNvSpPr/>
          <p:nvPr/>
        </p:nvSpPr>
        <p:spPr bwMode="auto">
          <a:xfrm>
            <a:off x="1909524" y="1603277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8ABD95F-0526-F244-961A-EB1F1DE2FDF7}"/>
              </a:ext>
            </a:extLst>
          </p:cNvPr>
          <p:cNvSpPr/>
          <p:nvPr/>
        </p:nvSpPr>
        <p:spPr bwMode="auto">
          <a:xfrm>
            <a:off x="2306883" y="1603277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433EA9B-9F86-FB4A-A526-6C0C4CC220A1}"/>
              </a:ext>
            </a:extLst>
          </p:cNvPr>
          <p:cNvSpPr/>
          <p:nvPr/>
        </p:nvSpPr>
        <p:spPr bwMode="auto">
          <a:xfrm>
            <a:off x="2704242" y="1603277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A046AB0-0E62-064A-8FB6-0A37A37583FA}"/>
              </a:ext>
            </a:extLst>
          </p:cNvPr>
          <p:cNvSpPr/>
          <p:nvPr/>
        </p:nvSpPr>
        <p:spPr bwMode="auto">
          <a:xfrm>
            <a:off x="3101601" y="1603277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3504241-C8C2-A04D-8FA9-4EC3F8B7C393}"/>
              </a:ext>
            </a:extLst>
          </p:cNvPr>
          <p:cNvSpPr/>
          <p:nvPr/>
        </p:nvSpPr>
        <p:spPr bwMode="auto">
          <a:xfrm>
            <a:off x="3498960" y="1603277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2037F06-D54D-3A4F-BDD6-E7D2D17D9B1D}"/>
              </a:ext>
            </a:extLst>
          </p:cNvPr>
          <p:cNvSpPr/>
          <p:nvPr/>
        </p:nvSpPr>
        <p:spPr bwMode="auto">
          <a:xfrm>
            <a:off x="3896319" y="1603277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B759C70-B2B5-9244-BA25-E12EDA40B5C6}"/>
              </a:ext>
            </a:extLst>
          </p:cNvPr>
          <p:cNvSpPr/>
          <p:nvPr/>
        </p:nvSpPr>
        <p:spPr bwMode="auto">
          <a:xfrm>
            <a:off x="4293678" y="1603277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A4F1EF8-DC6F-884F-96B7-30B9518DF5FC}"/>
              </a:ext>
            </a:extLst>
          </p:cNvPr>
          <p:cNvSpPr/>
          <p:nvPr/>
        </p:nvSpPr>
        <p:spPr bwMode="auto">
          <a:xfrm>
            <a:off x="4691037" y="1603277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16A75FF-B74E-4A48-A0F3-780071CBBF7A}"/>
              </a:ext>
            </a:extLst>
          </p:cNvPr>
          <p:cNvSpPr/>
          <p:nvPr/>
        </p:nvSpPr>
        <p:spPr bwMode="auto">
          <a:xfrm>
            <a:off x="5088396" y="1603277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EDBA3B0-15E0-094F-8710-F0645A184E7B}"/>
              </a:ext>
            </a:extLst>
          </p:cNvPr>
          <p:cNvSpPr/>
          <p:nvPr/>
        </p:nvSpPr>
        <p:spPr bwMode="auto">
          <a:xfrm>
            <a:off x="5485753" y="1603277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61F4FD5-1C9D-C941-8A23-1E37751F2EC0}"/>
              </a:ext>
            </a:extLst>
          </p:cNvPr>
          <p:cNvSpPr/>
          <p:nvPr/>
        </p:nvSpPr>
        <p:spPr bwMode="auto">
          <a:xfrm>
            <a:off x="717447" y="3371192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373CD62-FCF2-6046-9236-921C3685BD9D}"/>
              </a:ext>
            </a:extLst>
          </p:cNvPr>
          <p:cNvSpPr/>
          <p:nvPr/>
        </p:nvSpPr>
        <p:spPr bwMode="auto">
          <a:xfrm>
            <a:off x="1114806" y="3371192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61F3047-2762-BB4B-B051-1F35E0E84684}"/>
              </a:ext>
            </a:extLst>
          </p:cNvPr>
          <p:cNvSpPr/>
          <p:nvPr/>
        </p:nvSpPr>
        <p:spPr bwMode="auto">
          <a:xfrm>
            <a:off x="1512165" y="3371192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3D3DD49-F7B2-034B-A052-044C119776A8}"/>
              </a:ext>
            </a:extLst>
          </p:cNvPr>
          <p:cNvSpPr/>
          <p:nvPr/>
        </p:nvSpPr>
        <p:spPr bwMode="auto">
          <a:xfrm>
            <a:off x="1909524" y="3371192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820F6C5-AF14-D64A-BD90-5D15A919EA63}"/>
              </a:ext>
            </a:extLst>
          </p:cNvPr>
          <p:cNvSpPr/>
          <p:nvPr/>
        </p:nvSpPr>
        <p:spPr bwMode="auto">
          <a:xfrm>
            <a:off x="2306883" y="3371192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A0039BD-4F6D-374E-9DB6-6527016669F3}"/>
              </a:ext>
            </a:extLst>
          </p:cNvPr>
          <p:cNvSpPr/>
          <p:nvPr/>
        </p:nvSpPr>
        <p:spPr bwMode="auto">
          <a:xfrm>
            <a:off x="2704242" y="3371192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0C6F9AE-36B3-024E-BD78-BE85E4601AD7}"/>
              </a:ext>
            </a:extLst>
          </p:cNvPr>
          <p:cNvSpPr/>
          <p:nvPr/>
        </p:nvSpPr>
        <p:spPr bwMode="auto">
          <a:xfrm>
            <a:off x="3101601" y="3371192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F2069F7-B061-B846-ADE2-8264068DB351}"/>
              </a:ext>
            </a:extLst>
          </p:cNvPr>
          <p:cNvSpPr/>
          <p:nvPr/>
        </p:nvSpPr>
        <p:spPr bwMode="auto">
          <a:xfrm>
            <a:off x="3498960" y="3371192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257498D-CF12-B644-B9C4-11F27E6CEEDD}"/>
              </a:ext>
            </a:extLst>
          </p:cNvPr>
          <p:cNvSpPr/>
          <p:nvPr/>
        </p:nvSpPr>
        <p:spPr bwMode="auto">
          <a:xfrm>
            <a:off x="3896319" y="3371192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62E5BE6-F680-6B43-8421-9DF8C243E026}"/>
              </a:ext>
            </a:extLst>
          </p:cNvPr>
          <p:cNvSpPr/>
          <p:nvPr/>
        </p:nvSpPr>
        <p:spPr bwMode="auto">
          <a:xfrm>
            <a:off x="4293678" y="3371192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C93428F-5418-D44A-BB4A-6DFA33D4D040}"/>
              </a:ext>
            </a:extLst>
          </p:cNvPr>
          <p:cNvSpPr/>
          <p:nvPr/>
        </p:nvSpPr>
        <p:spPr bwMode="auto">
          <a:xfrm>
            <a:off x="4691037" y="3371192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82041CF-197A-174B-B4E0-304C56C9732A}"/>
              </a:ext>
            </a:extLst>
          </p:cNvPr>
          <p:cNvSpPr/>
          <p:nvPr/>
        </p:nvSpPr>
        <p:spPr bwMode="auto">
          <a:xfrm>
            <a:off x="5088396" y="3371192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4585B2A-744C-CD45-A96F-4A7AD3E9E4B3}"/>
              </a:ext>
            </a:extLst>
          </p:cNvPr>
          <p:cNvSpPr/>
          <p:nvPr/>
        </p:nvSpPr>
        <p:spPr bwMode="auto">
          <a:xfrm>
            <a:off x="5485753" y="3371192"/>
            <a:ext cx="31680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711011C-79C8-E74A-92DF-7D0CCF566191}"/>
              </a:ext>
            </a:extLst>
          </p:cNvPr>
          <p:cNvSpPr txBox="1"/>
          <p:nvPr/>
        </p:nvSpPr>
        <p:spPr>
          <a:xfrm>
            <a:off x="6759297" y="1650861"/>
            <a:ext cx="14750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wait for more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6471A44-4F8E-9E45-AA18-0125309314A1}"/>
              </a:ext>
            </a:extLst>
          </p:cNvPr>
          <p:cNvSpPr txBox="1"/>
          <p:nvPr/>
        </p:nvSpPr>
        <p:spPr>
          <a:xfrm>
            <a:off x="6759297" y="3421572"/>
            <a:ext cx="147508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wait for more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F9AC24F-2B45-F542-9AE7-17893D62F7A6}"/>
              </a:ext>
            </a:extLst>
          </p:cNvPr>
          <p:cNvSpPr txBox="1"/>
          <p:nvPr/>
        </p:nvSpPr>
        <p:spPr>
          <a:xfrm>
            <a:off x="6759297" y="1650861"/>
            <a:ext cx="1475084" cy="369332"/>
          </a:xfrm>
          <a:prstGeom prst="rect">
            <a:avLst/>
          </a:prstGeom>
          <a:solidFill>
            <a:srgbClr val="00FA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ringing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31C48FD-6CB6-C440-89BB-D1CC33B46B1A}"/>
              </a:ext>
            </a:extLst>
          </p:cNvPr>
          <p:cNvSpPr txBox="1"/>
          <p:nvPr/>
        </p:nvSpPr>
        <p:spPr>
          <a:xfrm>
            <a:off x="6759297" y="3421572"/>
            <a:ext cx="1475084" cy="369332"/>
          </a:xfrm>
          <a:prstGeom prst="rect">
            <a:avLst/>
          </a:prstGeom>
          <a:solidFill>
            <a:srgbClr val="00FA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ringing</a:t>
            </a:r>
          </a:p>
        </p:txBody>
      </p:sp>
    </p:spTree>
    <p:extLst>
      <p:ext uri="{BB962C8B-B14F-4D97-AF65-F5344CB8AC3E}">
        <p14:creationId xmlns:p14="http://schemas.microsoft.com/office/powerpoint/2010/main" val="404806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animClr clrSpc="rgb" dir="cw">
                                      <p:cBhvr>
                                        <p:cTn id="39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40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5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animClr clrSpc="rgb" dir="cw">
                                      <p:cBhvr>
                                        <p:cTn id="70" dur="25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71" dur="25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5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3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300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300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animClr clrSpc="rgb" dir="cw">
                                      <p:cBhvr>
                                        <p:cTn id="103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104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124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1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13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9" dur="25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animClr clrSpc="rgb" dir="cw">
                                      <p:cBhvr>
                                        <p:cTn id="140" dur="25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141" dur="25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25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15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15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163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7" presetClass="emph" presetSubtype="0" fill="remove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6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animClr clrSpc="rgb" dir="cw">
                                      <p:cBhvr>
                                        <p:cTn id="167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168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3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204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7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208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9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1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21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3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5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216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220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3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224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7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22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1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232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5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236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7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24" grpId="0" animBg="1"/>
      <p:bldP spid="37" grpId="0" animBg="1"/>
      <p:bldP spid="38" grpId="0" animBg="1"/>
      <p:bldP spid="39" grpId="0" animBg="1"/>
      <p:bldP spid="53" grpId="0" animBg="1"/>
      <p:bldP spid="54" grpId="0" animBg="1"/>
      <p:bldP spid="55" grpId="0" animBg="1"/>
      <p:bldP spid="56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5" grpId="0" animBg="1"/>
      <p:bldP spid="66" grpId="0" animBg="1"/>
      <p:bldP spid="67" grpId="0" animBg="1"/>
      <p:bldP spid="68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95" grpId="0" animBg="1"/>
      <p:bldP spid="95" grpId="1" animBg="1"/>
      <p:bldP spid="95" grpId="2" animBg="1"/>
      <p:bldP spid="95" grpId="3" animBg="1"/>
      <p:bldP spid="96" grpId="0" animBg="1"/>
      <p:bldP spid="96" grpId="1" animBg="1"/>
      <p:bldP spid="96" grpId="2" animBg="1"/>
      <p:bldP spid="97" grpId="0" animBg="1"/>
      <p:bldP spid="9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1F4BEA-A191-5749-8F55-F02D55258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for Big Endian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CB1F479-EC9F-2C46-BE3E-A69C291E8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5092590"/>
          </a:xfrm>
        </p:spPr>
        <p:txBody>
          <a:bodyPr/>
          <a:lstStyle/>
          <a:p>
            <a:r>
              <a:rPr lang="en-US" dirty="0"/>
              <a:t>my lab machine in our lab network</a:t>
            </a:r>
            <a:br>
              <a:rPr lang="en-US" dirty="0"/>
            </a:br>
            <a:r>
              <a:rPr lang="en-US" dirty="0"/>
              <a:t>129.240.66.59</a:t>
            </a:r>
          </a:p>
          <a:p>
            <a:pPr lvl="1"/>
            <a:r>
              <a:rPr lang="en-US" dirty="0"/>
              <a:t>this is called “dotted decimal notation”</a:t>
            </a:r>
          </a:p>
          <a:p>
            <a:pPr lvl="1"/>
            <a:r>
              <a:rPr lang="en-US" dirty="0"/>
              <a:t>this style is the usual way of writing the old IPv4 address</a:t>
            </a:r>
          </a:p>
          <a:p>
            <a:pPr lvl="1"/>
            <a:endParaRPr lang="en-US" dirty="0"/>
          </a:p>
          <a:p>
            <a:r>
              <a:rPr lang="en-US" dirty="0"/>
              <a:t>0x81 F0 42 3B</a:t>
            </a:r>
          </a:p>
          <a:p>
            <a:pPr lvl="1"/>
            <a:r>
              <a:rPr lang="en-US" dirty="0"/>
              <a:t>hexadecimal representation of the 4 bytes of the address</a:t>
            </a:r>
          </a:p>
          <a:p>
            <a:pPr lvl="1"/>
            <a:endParaRPr lang="en-US" dirty="0"/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10000001 11110000 01000010 00111011</a:t>
            </a:r>
          </a:p>
          <a:p>
            <a:pPr lvl="1"/>
            <a:r>
              <a:rPr lang="en-US" dirty="0">
                <a:latin typeface="Eurostile" panose="020B0504020202050204" pitchFamily="34" charset="77"/>
                <a:cs typeface="Courier New" panose="02070309020205020404" pitchFamily="49" charset="0"/>
              </a:rPr>
              <a:t>binary representation of the 4 bytes</a:t>
            </a:r>
            <a:endParaRPr lang="en-US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733360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82">
            <a:extLst>
              <a:ext uri="{FF2B5EF4-FFF2-40B4-BE49-F238E27FC236}">
                <a16:creationId xmlns:a16="http://schemas.microsoft.com/office/drawing/2014/main" id="{DC58AADC-FBAD-D844-9828-CB97EA4E1493}"/>
              </a:ext>
            </a:extLst>
          </p:cNvPr>
          <p:cNvGrpSpPr/>
          <p:nvPr/>
        </p:nvGrpSpPr>
        <p:grpSpPr>
          <a:xfrm>
            <a:off x="312738" y="2398009"/>
            <a:ext cx="8445231" cy="400110"/>
            <a:chOff x="392335" y="5690270"/>
            <a:chExt cx="8445231" cy="400110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1C29B289-E5F2-2546-B743-C5F4B03378C6}"/>
                </a:ext>
              </a:extLst>
            </p:cNvPr>
            <p:cNvGrpSpPr/>
            <p:nvPr/>
          </p:nvGrpSpPr>
          <p:grpSpPr>
            <a:xfrm>
              <a:off x="392335" y="5690270"/>
              <a:ext cx="1995093" cy="400110"/>
              <a:chOff x="392335" y="5690270"/>
              <a:chExt cx="1995093" cy="400110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ECEDD5CA-C8B8-4041-9D0C-E34103CF24E2}"/>
                  </a:ext>
                </a:extLst>
              </p:cNvPr>
              <p:cNvSpPr/>
              <p:nvPr/>
            </p:nvSpPr>
            <p:spPr bwMode="auto">
              <a:xfrm>
                <a:off x="392335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1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291D373-9B09-5D48-B5BF-9BE5E57E57B3}"/>
                  </a:ext>
                </a:extLst>
              </p:cNvPr>
              <p:cNvSpPr/>
              <p:nvPr/>
            </p:nvSpPr>
            <p:spPr bwMode="auto">
              <a:xfrm>
                <a:off x="645559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4DABB1A-BFCB-4540-A35B-3E8EDFFFB3E6}"/>
                  </a:ext>
                </a:extLst>
              </p:cNvPr>
              <p:cNvSpPr/>
              <p:nvPr/>
            </p:nvSpPr>
            <p:spPr bwMode="auto">
              <a:xfrm>
                <a:off x="898783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A8EA0923-07E0-0A41-8A0A-D420EB98D590}"/>
                  </a:ext>
                </a:extLst>
              </p:cNvPr>
              <p:cNvSpPr/>
              <p:nvPr/>
            </p:nvSpPr>
            <p:spPr bwMode="auto">
              <a:xfrm>
                <a:off x="1152007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5361916-32E5-B04E-9736-24A9F861766F}"/>
                  </a:ext>
                </a:extLst>
              </p:cNvPr>
              <p:cNvSpPr/>
              <p:nvPr/>
            </p:nvSpPr>
            <p:spPr bwMode="auto">
              <a:xfrm>
                <a:off x="1405231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C08C24E-32E6-404D-A150-D11054273E39}"/>
                  </a:ext>
                </a:extLst>
              </p:cNvPr>
              <p:cNvSpPr/>
              <p:nvPr/>
            </p:nvSpPr>
            <p:spPr bwMode="auto">
              <a:xfrm>
                <a:off x="1658455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99B0F82-B525-5D46-80DC-700FE6D5E9E6}"/>
                  </a:ext>
                </a:extLst>
              </p:cNvPr>
              <p:cNvSpPr/>
              <p:nvPr/>
            </p:nvSpPr>
            <p:spPr bwMode="auto">
              <a:xfrm>
                <a:off x="1911679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27A6B696-EAD2-744F-9106-3C542B5FF432}"/>
                  </a:ext>
                </a:extLst>
              </p:cNvPr>
              <p:cNvSpPr/>
              <p:nvPr/>
            </p:nvSpPr>
            <p:spPr bwMode="auto">
              <a:xfrm>
                <a:off x="2164903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1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B074D9D2-DCB1-6242-8AE9-6A07937245C3}"/>
                </a:ext>
              </a:extLst>
            </p:cNvPr>
            <p:cNvGrpSpPr/>
            <p:nvPr/>
          </p:nvGrpSpPr>
          <p:grpSpPr>
            <a:xfrm>
              <a:off x="2541669" y="5690270"/>
              <a:ext cx="1995093" cy="400110"/>
              <a:chOff x="2541669" y="5690270"/>
              <a:chExt cx="1995093" cy="400110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9B87577E-64C6-5B47-B2BF-17CC6B0A146D}"/>
                  </a:ext>
                </a:extLst>
              </p:cNvPr>
              <p:cNvSpPr/>
              <p:nvPr/>
            </p:nvSpPr>
            <p:spPr bwMode="auto">
              <a:xfrm>
                <a:off x="2541669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1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2A888927-CE5E-0C4D-9D52-F55C203282FD}"/>
                  </a:ext>
                </a:extLst>
              </p:cNvPr>
              <p:cNvSpPr/>
              <p:nvPr/>
            </p:nvSpPr>
            <p:spPr bwMode="auto">
              <a:xfrm>
                <a:off x="2794893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1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53EFA48C-9C6A-2F41-B520-919E9746966A}"/>
                  </a:ext>
                </a:extLst>
              </p:cNvPr>
              <p:cNvSpPr/>
              <p:nvPr/>
            </p:nvSpPr>
            <p:spPr bwMode="auto">
              <a:xfrm>
                <a:off x="3048117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1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835B4E8D-09BE-4340-AA7F-8DF30D5CD347}"/>
                  </a:ext>
                </a:extLst>
              </p:cNvPr>
              <p:cNvSpPr/>
              <p:nvPr/>
            </p:nvSpPr>
            <p:spPr bwMode="auto">
              <a:xfrm>
                <a:off x="3301341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1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33B86F04-0ACA-FD4C-A445-DC1BF69725D0}"/>
                  </a:ext>
                </a:extLst>
              </p:cNvPr>
              <p:cNvSpPr/>
              <p:nvPr/>
            </p:nvSpPr>
            <p:spPr bwMode="auto">
              <a:xfrm>
                <a:off x="3554565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9E44F447-1C7B-0744-9AF7-0620478940E7}"/>
                  </a:ext>
                </a:extLst>
              </p:cNvPr>
              <p:cNvSpPr/>
              <p:nvPr/>
            </p:nvSpPr>
            <p:spPr bwMode="auto">
              <a:xfrm>
                <a:off x="3807789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5F64EE70-19BF-6D49-B882-0E6BA0038D20}"/>
                  </a:ext>
                </a:extLst>
              </p:cNvPr>
              <p:cNvSpPr/>
              <p:nvPr/>
            </p:nvSpPr>
            <p:spPr bwMode="auto">
              <a:xfrm>
                <a:off x="4061013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783D7551-45EC-BA42-8E46-BA1244EADA82}"/>
                  </a:ext>
                </a:extLst>
              </p:cNvPr>
              <p:cNvSpPr/>
              <p:nvPr/>
            </p:nvSpPr>
            <p:spPr bwMode="auto">
              <a:xfrm>
                <a:off x="4314237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9D066DDC-A459-0E47-822C-264B4F2AAC3E}"/>
                </a:ext>
              </a:extLst>
            </p:cNvPr>
            <p:cNvGrpSpPr/>
            <p:nvPr/>
          </p:nvGrpSpPr>
          <p:grpSpPr>
            <a:xfrm>
              <a:off x="4693139" y="5690270"/>
              <a:ext cx="1995093" cy="400110"/>
              <a:chOff x="4693139" y="5690270"/>
              <a:chExt cx="1995093" cy="400110"/>
            </a:xfrm>
          </p:grpSpPr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FBC58A86-ED02-1A45-B729-630CC47ECD78}"/>
                  </a:ext>
                </a:extLst>
              </p:cNvPr>
              <p:cNvSpPr/>
              <p:nvPr/>
            </p:nvSpPr>
            <p:spPr bwMode="auto">
              <a:xfrm>
                <a:off x="4693139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D0E24502-933A-9746-B889-34FE47F9532A}"/>
                  </a:ext>
                </a:extLst>
              </p:cNvPr>
              <p:cNvSpPr/>
              <p:nvPr/>
            </p:nvSpPr>
            <p:spPr bwMode="auto">
              <a:xfrm>
                <a:off x="4946363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1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4D58AD99-E4EC-224B-9758-E9D45C9E4071}"/>
                  </a:ext>
                </a:extLst>
              </p:cNvPr>
              <p:cNvSpPr/>
              <p:nvPr/>
            </p:nvSpPr>
            <p:spPr bwMode="auto">
              <a:xfrm>
                <a:off x="5199587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47C6E000-F8D5-EE42-A664-86DD5B6ABFCC}"/>
                  </a:ext>
                </a:extLst>
              </p:cNvPr>
              <p:cNvSpPr/>
              <p:nvPr/>
            </p:nvSpPr>
            <p:spPr bwMode="auto">
              <a:xfrm>
                <a:off x="5452811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2390C017-E320-9842-AA32-D209957C99F3}"/>
                  </a:ext>
                </a:extLst>
              </p:cNvPr>
              <p:cNvSpPr/>
              <p:nvPr/>
            </p:nvSpPr>
            <p:spPr bwMode="auto">
              <a:xfrm>
                <a:off x="5706035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EB439B27-1954-AD43-9661-1B02B1E2CFB8}"/>
                  </a:ext>
                </a:extLst>
              </p:cNvPr>
              <p:cNvSpPr/>
              <p:nvPr/>
            </p:nvSpPr>
            <p:spPr bwMode="auto">
              <a:xfrm>
                <a:off x="5959259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D233284F-EBAF-5746-ACC1-E800407975E4}"/>
                  </a:ext>
                </a:extLst>
              </p:cNvPr>
              <p:cNvSpPr/>
              <p:nvPr/>
            </p:nvSpPr>
            <p:spPr bwMode="auto">
              <a:xfrm>
                <a:off x="6212483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1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6B766501-5112-534D-948A-78C16645C417}"/>
                  </a:ext>
                </a:extLst>
              </p:cNvPr>
              <p:cNvSpPr/>
              <p:nvPr/>
            </p:nvSpPr>
            <p:spPr bwMode="auto">
              <a:xfrm>
                <a:off x="6465707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ACA20839-923E-5940-9381-07CF399F5072}"/>
                </a:ext>
              </a:extLst>
            </p:cNvPr>
            <p:cNvGrpSpPr/>
            <p:nvPr/>
          </p:nvGrpSpPr>
          <p:grpSpPr>
            <a:xfrm>
              <a:off x="6842473" y="5690270"/>
              <a:ext cx="1995093" cy="400110"/>
              <a:chOff x="6842473" y="5690270"/>
              <a:chExt cx="1995093" cy="400110"/>
            </a:xfrm>
          </p:grpSpPr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1ED30CEB-251B-C149-981F-3EA3F894F13A}"/>
                  </a:ext>
                </a:extLst>
              </p:cNvPr>
              <p:cNvSpPr/>
              <p:nvPr/>
            </p:nvSpPr>
            <p:spPr bwMode="auto">
              <a:xfrm>
                <a:off x="6842473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3251F8B6-BAD8-C044-8703-3509604867A3}"/>
                  </a:ext>
                </a:extLst>
              </p:cNvPr>
              <p:cNvSpPr/>
              <p:nvPr/>
            </p:nvSpPr>
            <p:spPr bwMode="auto">
              <a:xfrm>
                <a:off x="7095697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18665D7A-8EB0-3F41-A867-4FDF7E2F8789}"/>
                  </a:ext>
                </a:extLst>
              </p:cNvPr>
              <p:cNvSpPr/>
              <p:nvPr/>
            </p:nvSpPr>
            <p:spPr bwMode="auto">
              <a:xfrm>
                <a:off x="7348921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1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B4BDBA04-46E0-034E-97D4-1477DE7E2E1D}"/>
                  </a:ext>
                </a:extLst>
              </p:cNvPr>
              <p:cNvSpPr/>
              <p:nvPr/>
            </p:nvSpPr>
            <p:spPr bwMode="auto">
              <a:xfrm>
                <a:off x="7602145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1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34701E1C-D24E-C14A-A2BB-C021E60488D9}"/>
                  </a:ext>
                </a:extLst>
              </p:cNvPr>
              <p:cNvSpPr/>
              <p:nvPr/>
            </p:nvSpPr>
            <p:spPr bwMode="auto">
              <a:xfrm>
                <a:off x="7855369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1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EA12489A-4B47-EE41-BB06-C8063FF2C8C2}"/>
                  </a:ext>
                </a:extLst>
              </p:cNvPr>
              <p:cNvSpPr/>
              <p:nvPr/>
            </p:nvSpPr>
            <p:spPr bwMode="auto">
              <a:xfrm>
                <a:off x="8108593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30C8969-B9EC-4E4F-91B9-172A3401C163}"/>
                  </a:ext>
                </a:extLst>
              </p:cNvPr>
              <p:cNvSpPr/>
              <p:nvPr/>
            </p:nvSpPr>
            <p:spPr bwMode="auto">
              <a:xfrm>
                <a:off x="8361817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1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B607909-49F5-FB45-9CBC-502F17ABF675}"/>
                  </a:ext>
                </a:extLst>
              </p:cNvPr>
              <p:cNvSpPr/>
              <p:nvPr/>
            </p:nvSpPr>
            <p:spPr bwMode="auto">
              <a:xfrm>
                <a:off x="8615041" y="5690270"/>
                <a:ext cx="222525" cy="40011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1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EE1F4BEA-A191-5749-8F55-F02D55258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for Big Endian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CB1F479-EC9F-2C46-BE3E-A69C291E8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1529583"/>
          </a:xfrm>
        </p:spPr>
        <p:txBody>
          <a:bodyPr/>
          <a:lstStyle/>
          <a:p>
            <a:r>
              <a:rPr lang="en-US" dirty="0"/>
              <a:t>my lab machine in our lab network</a:t>
            </a:r>
            <a:br>
              <a:rPr lang="en-US" dirty="0"/>
            </a:br>
            <a:r>
              <a:rPr lang="en-US" dirty="0"/>
              <a:t>129.240.66.59</a:t>
            </a:r>
            <a:br>
              <a:rPr lang="en-US" dirty="0"/>
            </a:br>
            <a:r>
              <a:rPr lang="en-US" dirty="0"/>
              <a:t>0x81 F0 42 3B</a:t>
            </a:r>
            <a:endParaRPr lang="en-US" dirty="0">
              <a:latin typeface="Eurostile" panose="020B0504020202050204" pitchFamily="34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1FF537-F983-B84D-B1F8-55F65C07AB8D}"/>
              </a:ext>
            </a:extLst>
          </p:cNvPr>
          <p:cNvSpPr/>
          <p:nvPr/>
        </p:nvSpPr>
        <p:spPr bwMode="auto">
          <a:xfrm>
            <a:off x="307480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C707AC-E9D8-3843-A485-0B404C0AEBEE}"/>
              </a:ext>
            </a:extLst>
          </p:cNvPr>
          <p:cNvSpPr/>
          <p:nvPr/>
        </p:nvSpPr>
        <p:spPr bwMode="auto">
          <a:xfrm>
            <a:off x="560704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7AC267-368E-EA4A-A3A1-83DEEC97F22C}"/>
              </a:ext>
            </a:extLst>
          </p:cNvPr>
          <p:cNvSpPr/>
          <p:nvPr/>
        </p:nvSpPr>
        <p:spPr bwMode="auto">
          <a:xfrm>
            <a:off x="813928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C26FBF-525A-B74F-8D06-3C7589C12D90}"/>
              </a:ext>
            </a:extLst>
          </p:cNvPr>
          <p:cNvSpPr/>
          <p:nvPr/>
        </p:nvSpPr>
        <p:spPr bwMode="auto">
          <a:xfrm>
            <a:off x="1067152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6506A1-8458-374A-9E9E-2EC84556FB8D}"/>
              </a:ext>
            </a:extLst>
          </p:cNvPr>
          <p:cNvSpPr/>
          <p:nvPr/>
        </p:nvSpPr>
        <p:spPr bwMode="auto">
          <a:xfrm>
            <a:off x="1320376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DA5824-A1A0-BB4C-9997-A26B32B3E22B}"/>
              </a:ext>
            </a:extLst>
          </p:cNvPr>
          <p:cNvSpPr/>
          <p:nvPr/>
        </p:nvSpPr>
        <p:spPr bwMode="auto">
          <a:xfrm>
            <a:off x="1573600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E438BF-91DE-7B4C-8B80-2638A64DBB11}"/>
              </a:ext>
            </a:extLst>
          </p:cNvPr>
          <p:cNvSpPr/>
          <p:nvPr/>
        </p:nvSpPr>
        <p:spPr bwMode="auto">
          <a:xfrm>
            <a:off x="1826824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FD750B-0EC9-244B-A170-CF57EFF46E09}"/>
              </a:ext>
            </a:extLst>
          </p:cNvPr>
          <p:cNvSpPr/>
          <p:nvPr/>
        </p:nvSpPr>
        <p:spPr bwMode="auto">
          <a:xfrm>
            <a:off x="2080048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EE151D-42DE-164D-9FFE-48B7F4672F43}"/>
              </a:ext>
            </a:extLst>
          </p:cNvPr>
          <p:cNvSpPr/>
          <p:nvPr/>
        </p:nvSpPr>
        <p:spPr bwMode="auto">
          <a:xfrm>
            <a:off x="2456814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4B236FC-6C7B-5340-8972-20649DD13882}"/>
              </a:ext>
            </a:extLst>
          </p:cNvPr>
          <p:cNvSpPr/>
          <p:nvPr/>
        </p:nvSpPr>
        <p:spPr bwMode="auto">
          <a:xfrm>
            <a:off x="2710038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7F8A8B-F2FC-494F-96D7-5107CDB6339F}"/>
              </a:ext>
            </a:extLst>
          </p:cNvPr>
          <p:cNvSpPr/>
          <p:nvPr/>
        </p:nvSpPr>
        <p:spPr bwMode="auto">
          <a:xfrm>
            <a:off x="2963262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0E6330-7D27-D549-9D17-FCB036BBFC0B}"/>
              </a:ext>
            </a:extLst>
          </p:cNvPr>
          <p:cNvSpPr/>
          <p:nvPr/>
        </p:nvSpPr>
        <p:spPr bwMode="auto">
          <a:xfrm>
            <a:off x="3216486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E28BC3-5B07-D64E-954C-4A77B139EC23}"/>
              </a:ext>
            </a:extLst>
          </p:cNvPr>
          <p:cNvSpPr/>
          <p:nvPr/>
        </p:nvSpPr>
        <p:spPr bwMode="auto">
          <a:xfrm>
            <a:off x="3469710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E3CAC3-70E3-C64D-B6E7-4D4AE22F4433}"/>
              </a:ext>
            </a:extLst>
          </p:cNvPr>
          <p:cNvSpPr/>
          <p:nvPr/>
        </p:nvSpPr>
        <p:spPr bwMode="auto">
          <a:xfrm>
            <a:off x="3722934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B79A81D-D83D-5E4D-9590-8D52C0EE1B54}"/>
              </a:ext>
            </a:extLst>
          </p:cNvPr>
          <p:cNvSpPr/>
          <p:nvPr/>
        </p:nvSpPr>
        <p:spPr bwMode="auto">
          <a:xfrm>
            <a:off x="3976158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B20523B-2470-3E4E-ADC0-9161342E9144}"/>
              </a:ext>
            </a:extLst>
          </p:cNvPr>
          <p:cNvSpPr/>
          <p:nvPr/>
        </p:nvSpPr>
        <p:spPr bwMode="auto">
          <a:xfrm>
            <a:off x="4229382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549AD-6436-C449-802B-FC97AF79FE89}"/>
              </a:ext>
            </a:extLst>
          </p:cNvPr>
          <p:cNvSpPr/>
          <p:nvPr/>
        </p:nvSpPr>
        <p:spPr bwMode="auto">
          <a:xfrm>
            <a:off x="4608284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AD59660-79AA-4941-9C8B-116488E490EF}"/>
              </a:ext>
            </a:extLst>
          </p:cNvPr>
          <p:cNvSpPr/>
          <p:nvPr/>
        </p:nvSpPr>
        <p:spPr bwMode="auto">
          <a:xfrm>
            <a:off x="4861508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382E9C9-ACD7-8D44-A57D-6C0188D2723F}"/>
              </a:ext>
            </a:extLst>
          </p:cNvPr>
          <p:cNvSpPr/>
          <p:nvPr/>
        </p:nvSpPr>
        <p:spPr bwMode="auto">
          <a:xfrm>
            <a:off x="5114732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594F937-9402-9548-A5ED-AADA7D935A8B}"/>
              </a:ext>
            </a:extLst>
          </p:cNvPr>
          <p:cNvSpPr/>
          <p:nvPr/>
        </p:nvSpPr>
        <p:spPr bwMode="auto">
          <a:xfrm>
            <a:off x="5367956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4265FA9-DA9A-EB44-B05F-FE870634C37C}"/>
              </a:ext>
            </a:extLst>
          </p:cNvPr>
          <p:cNvSpPr/>
          <p:nvPr/>
        </p:nvSpPr>
        <p:spPr bwMode="auto">
          <a:xfrm>
            <a:off x="5621180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A28880B-AF8D-8A4A-AB62-4515175C6677}"/>
              </a:ext>
            </a:extLst>
          </p:cNvPr>
          <p:cNvSpPr/>
          <p:nvPr/>
        </p:nvSpPr>
        <p:spPr bwMode="auto">
          <a:xfrm>
            <a:off x="5874404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DC698E3-85A5-DA47-B9FA-C6A027959AE6}"/>
              </a:ext>
            </a:extLst>
          </p:cNvPr>
          <p:cNvSpPr/>
          <p:nvPr/>
        </p:nvSpPr>
        <p:spPr bwMode="auto">
          <a:xfrm>
            <a:off x="6127628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049F34B-0D71-924F-92AC-504F021E2209}"/>
              </a:ext>
            </a:extLst>
          </p:cNvPr>
          <p:cNvSpPr/>
          <p:nvPr/>
        </p:nvSpPr>
        <p:spPr bwMode="auto">
          <a:xfrm>
            <a:off x="6380852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F34B1B0-F4AC-EC47-8947-35EDC59BB6E6}"/>
              </a:ext>
            </a:extLst>
          </p:cNvPr>
          <p:cNvSpPr/>
          <p:nvPr/>
        </p:nvSpPr>
        <p:spPr bwMode="auto">
          <a:xfrm>
            <a:off x="6757618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BC2196D-D9B2-784A-AA7C-567B91C05E1F}"/>
              </a:ext>
            </a:extLst>
          </p:cNvPr>
          <p:cNvSpPr/>
          <p:nvPr/>
        </p:nvSpPr>
        <p:spPr bwMode="auto">
          <a:xfrm>
            <a:off x="7010842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9D4A32D-8C50-804D-9274-FD0D70FE1500}"/>
              </a:ext>
            </a:extLst>
          </p:cNvPr>
          <p:cNvSpPr/>
          <p:nvPr/>
        </p:nvSpPr>
        <p:spPr bwMode="auto">
          <a:xfrm>
            <a:off x="7264066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E7A703A-93ED-5242-9C06-F41159E4B070}"/>
              </a:ext>
            </a:extLst>
          </p:cNvPr>
          <p:cNvSpPr/>
          <p:nvPr/>
        </p:nvSpPr>
        <p:spPr bwMode="auto">
          <a:xfrm>
            <a:off x="7517290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50F319D-365D-E541-9C84-E5E1CB872772}"/>
              </a:ext>
            </a:extLst>
          </p:cNvPr>
          <p:cNvSpPr/>
          <p:nvPr/>
        </p:nvSpPr>
        <p:spPr bwMode="auto">
          <a:xfrm>
            <a:off x="7770514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D4F7A0F-3CA0-3E4F-B5B6-BB4E71BED0E6}"/>
              </a:ext>
            </a:extLst>
          </p:cNvPr>
          <p:cNvSpPr/>
          <p:nvPr/>
        </p:nvSpPr>
        <p:spPr bwMode="auto">
          <a:xfrm>
            <a:off x="8023738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D875D6E-8953-344B-8C7D-FA1E9E75A3AD}"/>
              </a:ext>
            </a:extLst>
          </p:cNvPr>
          <p:cNvSpPr/>
          <p:nvPr/>
        </p:nvSpPr>
        <p:spPr bwMode="auto">
          <a:xfrm>
            <a:off x="8276962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81BBD89-0D24-894D-A972-73F1FF5546A7}"/>
              </a:ext>
            </a:extLst>
          </p:cNvPr>
          <p:cNvSpPr/>
          <p:nvPr/>
        </p:nvSpPr>
        <p:spPr bwMode="auto">
          <a:xfrm>
            <a:off x="8530186" y="2396359"/>
            <a:ext cx="222525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F34A3255-A5A1-1E49-AB47-346476E25EC7}"/>
              </a:ext>
            </a:extLst>
          </p:cNvPr>
          <p:cNvGrpSpPr/>
          <p:nvPr/>
        </p:nvGrpSpPr>
        <p:grpSpPr>
          <a:xfrm>
            <a:off x="1149520" y="2796469"/>
            <a:ext cx="1818126" cy="1263413"/>
            <a:chOff x="1149520" y="2796469"/>
            <a:chExt cx="1818126" cy="126341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2D4A551-D4AC-4F44-BCF3-6E831B0C3BD0}"/>
                </a:ext>
              </a:extLst>
            </p:cNvPr>
            <p:cNvSpPr txBox="1"/>
            <p:nvPr/>
          </p:nvSpPr>
          <p:spPr>
            <a:xfrm>
              <a:off x="1149520" y="3690550"/>
              <a:ext cx="1818126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University of Oslo</a:t>
              </a:r>
            </a:p>
          </p:txBody>
        </p:sp>
        <p:cxnSp>
          <p:nvCxnSpPr>
            <p:cNvPr id="86" name="Curved Connector 85">
              <a:extLst>
                <a:ext uri="{FF2B5EF4-FFF2-40B4-BE49-F238E27FC236}">
                  <a16:creationId xmlns:a16="http://schemas.microsoft.com/office/drawing/2014/main" id="{9A2386F4-FC93-204E-A39D-9C7797F0CE5B}"/>
                </a:ext>
              </a:extLst>
            </p:cNvPr>
            <p:cNvCxnSpPr>
              <a:cxnSpLocks/>
              <a:stCxn id="85" idx="0"/>
              <a:endCxn id="20" idx="2"/>
            </p:cNvCxnSpPr>
            <p:nvPr/>
          </p:nvCxnSpPr>
          <p:spPr bwMode="auto">
            <a:xfrm rot="5400000" flipH="1" flipV="1">
              <a:off x="1866290" y="2988763"/>
              <a:ext cx="894081" cy="509494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928FB81-8D4B-424F-92D0-A8B69B171204}"/>
              </a:ext>
            </a:extLst>
          </p:cNvPr>
          <p:cNvGrpSpPr/>
          <p:nvPr/>
        </p:nvGrpSpPr>
        <p:grpSpPr>
          <a:xfrm>
            <a:off x="4167474" y="2796470"/>
            <a:ext cx="2071417" cy="1263412"/>
            <a:chOff x="4167474" y="2796470"/>
            <a:chExt cx="2071417" cy="126341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F5692E2-2853-D748-80A9-BD2CD6C78199}"/>
                </a:ext>
              </a:extLst>
            </p:cNvPr>
            <p:cNvSpPr txBox="1"/>
            <p:nvPr/>
          </p:nvSpPr>
          <p:spPr>
            <a:xfrm>
              <a:off x="4167474" y="3690550"/>
              <a:ext cx="1293944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lab network</a:t>
              </a:r>
            </a:p>
          </p:txBody>
        </p:sp>
        <p:cxnSp>
          <p:nvCxnSpPr>
            <p:cNvPr id="90" name="Curved Connector 89">
              <a:extLst>
                <a:ext uri="{FF2B5EF4-FFF2-40B4-BE49-F238E27FC236}">
                  <a16:creationId xmlns:a16="http://schemas.microsoft.com/office/drawing/2014/main" id="{42197E20-9B97-F946-BCE6-ECC892C5DE80}"/>
                </a:ext>
              </a:extLst>
            </p:cNvPr>
            <p:cNvCxnSpPr>
              <a:cxnSpLocks/>
              <a:stCxn id="89" idx="0"/>
              <a:endCxn id="34" idx="2"/>
            </p:cNvCxnSpPr>
            <p:nvPr/>
          </p:nvCxnSpPr>
          <p:spPr bwMode="auto">
            <a:xfrm rot="5400000" flipH="1" flipV="1">
              <a:off x="5079628" y="2531288"/>
              <a:ext cx="894081" cy="1424445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182DC91-D035-6C44-8A8C-22E8BEEF36ED}"/>
              </a:ext>
            </a:extLst>
          </p:cNvPr>
          <p:cNvGrpSpPr/>
          <p:nvPr/>
        </p:nvGrpSpPr>
        <p:grpSpPr>
          <a:xfrm>
            <a:off x="6691071" y="2796469"/>
            <a:ext cx="1675459" cy="1263413"/>
            <a:chOff x="6691071" y="2796469"/>
            <a:chExt cx="1675459" cy="126341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62D288C-A46C-AB49-A481-09FF26520DC1}"/>
                </a:ext>
              </a:extLst>
            </p:cNvPr>
            <p:cNvSpPr txBox="1"/>
            <p:nvPr/>
          </p:nvSpPr>
          <p:spPr>
            <a:xfrm>
              <a:off x="6691071" y="3690550"/>
              <a:ext cx="1675459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my lab machine</a:t>
              </a:r>
            </a:p>
          </p:txBody>
        </p:sp>
        <p:cxnSp>
          <p:nvCxnSpPr>
            <p:cNvPr id="95" name="Curved Connector 94">
              <a:extLst>
                <a:ext uri="{FF2B5EF4-FFF2-40B4-BE49-F238E27FC236}">
                  <a16:creationId xmlns:a16="http://schemas.microsoft.com/office/drawing/2014/main" id="{2FE0E2B6-0460-3845-9118-A3A041C51797}"/>
                </a:ext>
              </a:extLst>
            </p:cNvPr>
            <p:cNvCxnSpPr>
              <a:cxnSpLocks/>
              <a:stCxn id="94" idx="0"/>
              <a:endCxn id="41" idx="2"/>
            </p:cNvCxnSpPr>
            <p:nvPr/>
          </p:nvCxnSpPr>
          <p:spPr bwMode="auto">
            <a:xfrm rot="5400000" flipH="1" flipV="1">
              <a:off x="7384861" y="2940410"/>
              <a:ext cx="894081" cy="606200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872FFFF8-498B-9E48-A6D2-1F290BEE514F}"/>
              </a:ext>
            </a:extLst>
          </p:cNvPr>
          <p:cNvGrpSpPr/>
          <p:nvPr/>
        </p:nvGrpSpPr>
        <p:grpSpPr>
          <a:xfrm>
            <a:off x="225039" y="5635024"/>
            <a:ext cx="8721374" cy="809883"/>
            <a:chOff x="225039" y="5635024"/>
            <a:chExt cx="8721374" cy="809883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AF32344-ED19-DF42-904C-128693E8204A}"/>
                </a:ext>
              </a:extLst>
            </p:cNvPr>
            <p:cNvSpPr txBox="1"/>
            <p:nvPr/>
          </p:nvSpPr>
          <p:spPr>
            <a:xfrm>
              <a:off x="225039" y="5798575"/>
              <a:ext cx="3932541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most significant for finding a computer</a:t>
              </a:r>
            </a:p>
            <a:p>
              <a:r>
                <a:rPr lang="en-US" dirty="0">
                  <a:latin typeface="Eurostile"/>
                  <a:cs typeface="Eurostile"/>
                </a:rPr>
                <a:t>(covering the long distances)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CF0BF1A-9DCA-E340-A464-85410C684BD6}"/>
                </a:ext>
              </a:extLst>
            </p:cNvPr>
            <p:cNvSpPr txBox="1"/>
            <p:nvPr/>
          </p:nvSpPr>
          <p:spPr>
            <a:xfrm>
              <a:off x="5013872" y="5798576"/>
              <a:ext cx="3932541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least significant for finding a computer</a:t>
              </a:r>
            </a:p>
            <a:p>
              <a:r>
                <a:rPr lang="en-US" dirty="0">
                  <a:latin typeface="Eurostile"/>
                  <a:cs typeface="Eurostile"/>
                </a:rPr>
                <a:t>(covering the short distances)</a:t>
              </a:r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4E319380-9742-2845-AB73-94EC0E469A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0359" y="5635024"/>
              <a:ext cx="8716054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dash"/>
              <a:round/>
              <a:headEnd type="stealth" w="lg" len="lg"/>
              <a:tailEnd type="stealth" w="lg" len="lg"/>
            </a:ln>
            <a:effectLst/>
          </p:spPr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A1B5E46-BCD1-BC4D-AF8F-442256E53BA7}"/>
              </a:ext>
            </a:extLst>
          </p:cNvPr>
          <p:cNvGrpSpPr/>
          <p:nvPr/>
        </p:nvGrpSpPr>
        <p:grpSpPr>
          <a:xfrm>
            <a:off x="4572000" y="4242403"/>
            <a:ext cx="4180711" cy="1089363"/>
            <a:chOff x="4572000" y="4242403"/>
            <a:chExt cx="4180711" cy="1089363"/>
          </a:xfrm>
        </p:grpSpPr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AA24EEB5-9073-BF45-9AFD-38E3BFE7FB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08284" y="4242403"/>
              <a:ext cx="4144427" cy="1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70BB1A0-82B4-734C-90D1-2EE30835B4D0}"/>
                </a:ext>
              </a:extLst>
            </p:cNvPr>
            <p:cNvSpPr txBox="1"/>
            <p:nvPr/>
          </p:nvSpPr>
          <p:spPr>
            <a:xfrm>
              <a:off x="4572000" y="4408436"/>
              <a:ext cx="4144427" cy="9233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University of Oslo</a:t>
              </a:r>
            </a:p>
            <a:p>
              <a:r>
                <a:rPr lang="en-US" dirty="0">
                  <a:latin typeface="Eurostile"/>
                  <a:cs typeface="Eurostile"/>
                </a:rPr>
                <a:t>decides the number of bits for each internal subnet</a:t>
              </a:r>
            </a:p>
          </p:txBody>
        </p:sp>
      </p:grpSp>
      <p:cxnSp>
        <p:nvCxnSpPr>
          <p:cNvPr id="114" name="Curved Connector 113">
            <a:extLst>
              <a:ext uri="{FF2B5EF4-FFF2-40B4-BE49-F238E27FC236}">
                <a16:creationId xmlns:a16="http://schemas.microsoft.com/office/drawing/2014/main" id="{B8D0F85A-2EAF-3947-B477-51CB3127B2FE}"/>
              </a:ext>
            </a:extLst>
          </p:cNvPr>
          <p:cNvCxnSpPr>
            <a:stCxn id="107" idx="0"/>
            <a:endCxn id="4" idx="2"/>
          </p:cNvCxnSpPr>
          <p:nvPr/>
        </p:nvCxnSpPr>
        <p:spPr bwMode="auto">
          <a:xfrm rot="16200000" flipV="1">
            <a:off x="-196026" y="3411238"/>
            <a:ext cx="3002106" cy="1772567"/>
          </a:xfrm>
          <a:prstGeom prst="curved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116" name="Curved Connector 115">
            <a:extLst>
              <a:ext uri="{FF2B5EF4-FFF2-40B4-BE49-F238E27FC236}">
                <a16:creationId xmlns:a16="http://schemas.microsoft.com/office/drawing/2014/main" id="{07122E23-B53E-7247-8A35-B2F86BD6F837}"/>
              </a:ext>
            </a:extLst>
          </p:cNvPr>
          <p:cNvCxnSpPr>
            <a:stCxn id="108" idx="0"/>
            <a:endCxn id="43" idx="2"/>
          </p:cNvCxnSpPr>
          <p:nvPr/>
        </p:nvCxnSpPr>
        <p:spPr bwMode="auto">
          <a:xfrm rot="5400000" flipH="1" flipV="1">
            <a:off x="6309743" y="3466870"/>
            <a:ext cx="3002107" cy="1661306"/>
          </a:xfrm>
          <a:prstGeom prst="curved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88016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0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3500"/>
                            </p:stCondLst>
                            <p:childTnLst>
                              <p:par>
                                <p:cTn id="1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40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5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5500"/>
                            </p:stCondLst>
                            <p:childTnLst>
                              <p:par>
                                <p:cTn id="18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18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18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19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19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19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20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20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21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21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21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5FC79"/>
                                      </p:to>
                                    </p:animClr>
                                    <p:set>
                                      <p:cBhvr>
                                        <p:cTn id="22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500"/>
                            </p:stCondLst>
                            <p:childTnLst>
                              <p:par>
                                <p:cTn id="2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000"/>
                            </p:stCondLst>
                            <p:childTnLst>
                              <p:par>
                                <p:cTn id="2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1500"/>
                            </p:stCondLst>
                            <p:childTnLst>
                              <p:par>
                                <p:cTn id="2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2000"/>
                            </p:stCondLst>
                            <p:childTnLst>
                              <p:par>
                                <p:cTn id="2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2500"/>
                            </p:stCondLst>
                            <p:childTnLst>
                              <p:par>
                                <p:cTn id="24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25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25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25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26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FB79"/>
                                      </p:to>
                                    </p:animClr>
                                    <p:set>
                                      <p:cBhvr>
                                        <p:cTn id="26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1F4BEA-A191-5749-8F55-F02D55258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for Big Endian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CB1F479-EC9F-2C46-BE3E-A69C291E8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6"/>
            <a:ext cx="8928992" cy="1529583"/>
          </a:xfrm>
        </p:spPr>
        <p:txBody>
          <a:bodyPr/>
          <a:lstStyle/>
          <a:p>
            <a:r>
              <a:rPr lang="en-US" dirty="0"/>
              <a:t>my lab machine in our lab network</a:t>
            </a:r>
            <a:br>
              <a:rPr lang="en-US" dirty="0"/>
            </a:br>
            <a:r>
              <a:rPr lang="en-US" dirty="0"/>
              <a:t>129.240.66.59</a:t>
            </a:r>
            <a:br>
              <a:rPr lang="en-US" dirty="0"/>
            </a:br>
            <a:r>
              <a:rPr lang="en-US" dirty="0"/>
              <a:t>0x81 F0 42 3B</a:t>
            </a:r>
            <a:endParaRPr lang="en-US" dirty="0">
              <a:latin typeface="Eurostile" panose="020B0504020202050204" pitchFamily="34" charset="77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AF32344-ED19-DF42-904C-128693E8204A}"/>
              </a:ext>
            </a:extLst>
          </p:cNvPr>
          <p:cNvSpPr txBox="1"/>
          <p:nvPr/>
        </p:nvSpPr>
        <p:spPr>
          <a:xfrm>
            <a:off x="312738" y="2574160"/>
            <a:ext cx="224877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most significant byte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3CF0BF1A-9DCA-E340-A464-85410C684BD6}"/>
              </a:ext>
            </a:extLst>
          </p:cNvPr>
          <p:cNvSpPr txBox="1"/>
          <p:nvPr/>
        </p:nvSpPr>
        <p:spPr>
          <a:xfrm>
            <a:off x="3220219" y="2574160"/>
            <a:ext cx="224877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least significant byte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67242BC-70DE-3A47-A292-3782F674BB0F}"/>
              </a:ext>
            </a:extLst>
          </p:cNvPr>
          <p:cNvSpPr/>
          <p:nvPr/>
        </p:nvSpPr>
        <p:spPr bwMode="auto">
          <a:xfrm>
            <a:off x="861849" y="1753479"/>
            <a:ext cx="468000" cy="468000"/>
          </a:xfrm>
          <a:prstGeom prst="ellipse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E3ED645F-1D96-094C-8E43-2888422CDAFA}"/>
              </a:ext>
            </a:extLst>
          </p:cNvPr>
          <p:cNvSpPr/>
          <p:nvPr/>
        </p:nvSpPr>
        <p:spPr bwMode="auto">
          <a:xfrm>
            <a:off x="2412125" y="1753479"/>
            <a:ext cx="468000" cy="468000"/>
          </a:xfrm>
          <a:prstGeom prst="ellipse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93" name="Curved Connector 92">
            <a:extLst>
              <a:ext uri="{FF2B5EF4-FFF2-40B4-BE49-F238E27FC236}">
                <a16:creationId xmlns:a16="http://schemas.microsoft.com/office/drawing/2014/main" id="{8DD410A2-197B-354A-A4CE-E876651336FE}"/>
              </a:ext>
            </a:extLst>
          </p:cNvPr>
          <p:cNvCxnSpPr>
            <a:cxnSpLocks/>
            <a:stCxn id="107" idx="0"/>
            <a:endCxn id="2" idx="4"/>
          </p:cNvCxnSpPr>
          <p:nvPr/>
        </p:nvCxnSpPr>
        <p:spPr bwMode="auto">
          <a:xfrm rot="16200000" flipV="1">
            <a:off x="1090148" y="2227181"/>
            <a:ext cx="352681" cy="341277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96" name="Curved Connector 95">
            <a:extLst>
              <a:ext uri="{FF2B5EF4-FFF2-40B4-BE49-F238E27FC236}">
                <a16:creationId xmlns:a16="http://schemas.microsoft.com/office/drawing/2014/main" id="{63147E30-BF3A-944B-AEF8-6411454975E0}"/>
              </a:ext>
            </a:extLst>
          </p:cNvPr>
          <p:cNvCxnSpPr>
            <a:cxnSpLocks/>
            <a:stCxn id="108" idx="0"/>
            <a:endCxn id="92" idx="4"/>
          </p:cNvCxnSpPr>
          <p:nvPr/>
        </p:nvCxnSpPr>
        <p:spPr bwMode="auto">
          <a:xfrm rot="16200000" flipV="1">
            <a:off x="3319026" y="1548579"/>
            <a:ext cx="352681" cy="1698482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3D68C98-DE57-414A-A27F-B42A93A55E00}"/>
              </a:ext>
            </a:extLst>
          </p:cNvPr>
          <p:cNvGrpSpPr/>
          <p:nvPr/>
        </p:nvGrpSpPr>
        <p:grpSpPr>
          <a:xfrm>
            <a:off x="2995448" y="1575148"/>
            <a:ext cx="5780690" cy="646331"/>
            <a:chOff x="2995448" y="1575148"/>
            <a:chExt cx="5780690" cy="646331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F8C9464-704B-A540-B6A3-EBA29545C336}"/>
                </a:ext>
              </a:extLst>
            </p:cNvPr>
            <p:cNvSpPr txBox="1"/>
            <p:nvPr/>
          </p:nvSpPr>
          <p:spPr>
            <a:xfrm>
              <a:off x="5085804" y="1575148"/>
              <a:ext cx="3690334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these are </a:t>
              </a:r>
              <a:r>
                <a:rPr lang="en-US" b="1" dirty="0">
                  <a:latin typeface="Eurostile"/>
                  <a:cs typeface="Eurostile"/>
                </a:rPr>
                <a:t>4 bytes</a:t>
              </a:r>
              <a:r>
                <a:rPr lang="en-US" dirty="0">
                  <a:latin typeface="Eurostile"/>
                  <a:cs typeface="Eurostile"/>
                </a:rPr>
                <a:t>, they are often represented as a 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long</a:t>
              </a:r>
              <a:r>
                <a:rPr lang="en-US" dirty="0">
                  <a:latin typeface="Eurostile"/>
                  <a:cs typeface="Eurostile"/>
                </a:rPr>
                <a:t> in programs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04C4ED1-7CB9-DB4A-87F8-E61B5B6A4188}"/>
                </a:ext>
              </a:extLst>
            </p:cNvPr>
            <p:cNvCxnSpPr>
              <a:stCxn id="103" idx="1"/>
            </p:cNvCxnSpPr>
            <p:nvPr/>
          </p:nvCxnSpPr>
          <p:spPr bwMode="auto">
            <a:xfrm flipH="1">
              <a:off x="2995448" y="1898314"/>
              <a:ext cx="2090356" cy="8916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10" name="Text Placeholder 8">
            <a:extLst>
              <a:ext uri="{FF2B5EF4-FFF2-40B4-BE49-F238E27FC236}">
                <a16:creationId xmlns:a16="http://schemas.microsoft.com/office/drawing/2014/main" id="{90AB485C-4E56-E84A-A041-201A9FD69943}"/>
              </a:ext>
            </a:extLst>
          </p:cNvPr>
          <p:cNvSpPr txBox="1">
            <a:spLocks/>
          </p:cNvSpPr>
          <p:nvPr/>
        </p:nvSpPr>
        <p:spPr bwMode="auto">
          <a:xfrm>
            <a:off x="107504" y="3342007"/>
            <a:ext cx="8928992" cy="1529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kern="0" dirty="0"/>
              <a:t>but building this address on a Little Endian machine is dangerous</a:t>
            </a:r>
          </a:p>
        </p:txBody>
      </p:sp>
    </p:spTree>
    <p:extLst>
      <p:ext uri="{BB962C8B-B14F-4D97-AF65-F5344CB8AC3E}">
        <p14:creationId xmlns:p14="http://schemas.microsoft.com/office/powerpoint/2010/main" val="6509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1F4BEA-A191-5749-8F55-F02D55258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for Big Endian</a:t>
            </a:r>
          </a:p>
        </p:txBody>
      </p:sp>
      <p:sp>
        <p:nvSpPr>
          <p:cNvPr id="110" name="Text Placeholder 8">
            <a:extLst>
              <a:ext uri="{FF2B5EF4-FFF2-40B4-BE49-F238E27FC236}">
                <a16:creationId xmlns:a16="http://schemas.microsoft.com/office/drawing/2014/main" id="{90AB485C-4E56-E84A-A041-201A9FD69943}"/>
              </a:ext>
            </a:extLst>
          </p:cNvPr>
          <p:cNvSpPr txBox="1">
            <a:spLocks/>
          </p:cNvSpPr>
          <p:nvPr/>
        </p:nvSpPr>
        <p:spPr bwMode="auto">
          <a:xfrm>
            <a:off x="107504" y="872360"/>
            <a:ext cx="8928992" cy="551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kern="0" dirty="0"/>
              <a:t>but building this address on a Little Endian machine is dangerous:</a:t>
            </a:r>
          </a:p>
          <a:p>
            <a:pPr marL="0" indent="0">
              <a:buNone/>
            </a:pP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main()</a:t>
            </a:r>
          </a:p>
          <a:p>
            <a:pPr marL="0" indent="0">
              <a:buNone/>
            </a:pP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a = ( 0x81 &lt;&lt; 24 );</a:t>
            </a:r>
          </a:p>
          <a:p>
            <a:pPr marL="0" indent="0">
              <a:buNone/>
            </a:pP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b = ( 0xf0 &lt;&lt; 16 );</a:t>
            </a:r>
          </a:p>
          <a:p>
            <a:pPr marL="0" indent="0">
              <a:buNone/>
            </a:pP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c = ( 0x42 &lt;&lt;  8 );</a:t>
            </a:r>
          </a:p>
          <a:p>
            <a:pPr marL="0" indent="0">
              <a:buNone/>
            </a:pP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d = 0x3b;</a:t>
            </a:r>
          </a:p>
          <a:p>
            <a:pPr marL="0" indent="0">
              <a:buNone/>
            </a:pP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= a | b | c | d;</a:t>
            </a:r>
          </a:p>
          <a:p>
            <a:pPr marL="0" indent="0">
              <a:buNone/>
            </a:pPr>
            <a:endParaRPr lang="en-US" sz="1400" kern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   unsigned char* 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=</a:t>
            </a:r>
            <a:b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       (unsigned char*)&amp;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endParaRPr lang="en-US" sz="1400" kern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("%x\n",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endParaRPr lang="en-US" sz="1400" kern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("%x ",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[0]);</a:t>
            </a:r>
          </a:p>
          <a:p>
            <a:pPr marL="0" indent="0">
              <a:buNone/>
            </a:pP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("%x ",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[1]);</a:t>
            </a:r>
          </a:p>
          <a:p>
            <a:pPr marL="0" indent="0">
              <a:buNone/>
            </a:pP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("%x ",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[2]);</a:t>
            </a:r>
          </a:p>
          <a:p>
            <a:pPr marL="0" indent="0">
              <a:buNone/>
            </a:pP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("%x\n",</a:t>
            </a:r>
            <a:r>
              <a:rPr lang="en-US" sz="1400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[3]);</a:t>
            </a:r>
          </a:p>
          <a:p>
            <a:pPr marL="0" indent="0">
              <a:buNone/>
            </a:pPr>
            <a:r>
              <a:rPr lang="en-US" sz="14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B73C243-D963-CD48-8791-317558E21BE1}"/>
              </a:ext>
            </a:extLst>
          </p:cNvPr>
          <p:cNvGrpSpPr/>
          <p:nvPr/>
        </p:nvGrpSpPr>
        <p:grpSpPr>
          <a:xfrm>
            <a:off x="2232561" y="1709231"/>
            <a:ext cx="6191480" cy="1716506"/>
            <a:chOff x="2232561" y="1709231"/>
            <a:chExt cx="6191480" cy="171650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C681DC8-BE0B-2B40-B2EE-D3E9DA5F7D76}"/>
                </a:ext>
              </a:extLst>
            </p:cNvPr>
            <p:cNvSpPr txBox="1"/>
            <p:nvPr/>
          </p:nvSpPr>
          <p:spPr>
            <a:xfrm>
              <a:off x="5155323" y="2158289"/>
              <a:ext cx="3268718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00f00000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8F5E666-1C0D-5D4C-BA56-6D5EFCBC7BA7}"/>
                </a:ext>
              </a:extLst>
            </p:cNvPr>
            <p:cNvSpPr txBox="1"/>
            <p:nvPr/>
          </p:nvSpPr>
          <p:spPr>
            <a:xfrm>
              <a:off x="5155323" y="1709231"/>
              <a:ext cx="3268718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" dirty="0">
                  <a:latin typeface="Courier New" panose="02070309020205020404" pitchFamily="49" charset="0"/>
                  <a:cs typeface="Courier New" panose="02070309020205020404" pitchFamily="49" charset="0"/>
                </a:rPr>
                <a:t>81000000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2F95EA-D409-AE46-9FA6-97B919DB7414}"/>
                </a:ext>
              </a:extLst>
            </p:cNvPr>
            <p:cNvSpPr txBox="1"/>
            <p:nvPr/>
          </p:nvSpPr>
          <p:spPr>
            <a:xfrm>
              <a:off x="5155323" y="2607347"/>
              <a:ext cx="3268718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00004200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BC10C9E-E78E-654D-BE05-2B8E031A0AC3}"/>
                </a:ext>
              </a:extLst>
            </p:cNvPr>
            <p:cNvSpPr txBox="1"/>
            <p:nvPr/>
          </p:nvSpPr>
          <p:spPr>
            <a:xfrm>
              <a:off x="5155323" y="3056405"/>
              <a:ext cx="3268718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" dirty="0">
                  <a:latin typeface="Courier New" panose="02070309020205020404" pitchFamily="49" charset="0"/>
                  <a:cs typeface="Courier New" panose="02070309020205020404" pitchFamily="49" charset="0"/>
                </a:rPr>
                <a:t>0000003b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8BDE8D6C-3204-4B43-AFB4-374DE7453CE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158836" y="1893897"/>
              <a:ext cx="1996487" cy="5287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F2137233-5E69-6648-9296-8FDAEE6EE41A}"/>
                </a:ext>
              </a:extLst>
            </p:cNvPr>
            <p:cNvCxnSpPr>
              <a:cxnSpLocks/>
              <a:endCxn id="5" idx="1"/>
            </p:cNvCxnSpPr>
            <p:nvPr/>
          </p:nvCxnSpPr>
          <p:spPr bwMode="auto">
            <a:xfrm flipV="1">
              <a:off x="3158836" y="2342955"/>
              <a:ext cx="1996487" cy="31686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78A6148-E729-8945-80CF-854B17151A0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158836" y="2832421"/>
              <a:ext cx="1996487" cy="14425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F48A1E3-428A-1D49-A697-B19CCD84C9E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32561" y="3192174"/>
              <a:ext cx="2922762" cy="4889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86713E7-FD31-A446-B64F-0BFB68EC5886}"/>
              </a:ext>
            </a:extLst>
          </p:cNvPr>
          <p:cNvGrpSpPr/>
          <p:nvPr/>
        </p:nvGrpSpPr>
        <p:grpSpPr>
          <a:xfrm>
            <a:off x="3406239" y="3497321"/>
            <a:ext cx="5017802" cy="377474"/>
            <a:chOff x="3406239" y="3497321"/>
            <a:chExt cx="5017802" cy="37747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3ABF01C-079F-EA4A-80F6-81455CF06603}"/>
                </a:ext>
              </a:extLst>
            </p:cNvPr>
            <p:cNvSpPr txBox="1"/>
            <p:nvPr/>
          </p:nvSpPr>
          <p:spPr>
            <a:xfrm>
              <a:off x="5155323" y="3505463"/>
              <a:ext cx="3268718" cy="369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" dirty="0">
                  <a:latin typeface="Courier New" panose="02070309020205020404" pitchFamily="49" charset="0"/>
                  <a:cs typeface="Courier New" panose="02070309020205020404" pitchFamily="49" charset="0"/>
                </a:rPr>
                <a:t>81f0423b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5A32BC2-1CB6-1A4F-926A-F87FA5454EA7}"/>
                </a:ext>
              </a:extLst>
            </p:cNvPr>
            <p:cNvCxnSpPr>
              <a:cxnSpLocks/>
              <a:endCxn id="10" idx="1"/>
            </p:cNvCxnSpPr>
            <p:nvPr/>
          </p:nvCxnSpPr>
          <p:spPr bwMode="auto">
            <a:xfrm>
              <a:off x="3406239" y="3497321"/>
              <a:ext cx="1749084" cy="192808"/>
            </a:xfrm>
            <a:prstGeom prst="straightConnector1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59DF4AC-6A3E-2F43-9623-0C8389AC88AE}"/>
              </a:ext>
            </a:extLst>
          </p:cNvPr>
          <p:cNvGrpSpPr/>
          <p:nvPr/>
        </p:nvGrpSpPr>
        <p:grpSpPr>
          <a:xfrm>
            <a:off x="3061855" y="4450857"/>
            <a:ext cx="5362186" cy="369332"/>
            <a:chOff x="3061855" y="3505463"/>
            <a:chExt cx="5362186" cy="369332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A0B14FA-10E5-4B4E-9B16-2C3DF113014B}"/>
                </a:ext>
              </a:extLst>
            </p:cNvPr>
            <p:cNvSpPr txBox="1"/>
            <p:nvPr/>
          </p:nvSpPr>
          <p:spPr>
            <a:xfrm>
              <a:off x="5155323" y="3505463"/>
              <a:ext cx="3268718" cy="369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" dirty="0">
                  <a:latin typeface="Courier New" panose="02070309020205020404" pitchFamily="49" charset="0"/>
                  <a:cs typeface="Courier New" panose="02070309020205020404" pitchFamily="49" charset="0"/>
                </a:rPr>
                <a:t>81f0423b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109027B-C5A9-A949-8FA8-BB02C5C8B3AB}"/>
                </a:ext>
              </a:extLst>
            </p:cNvPr>
            <p:cNvCxnSpPr>
              <a:cxnSpLocks/>
              <a:endCxn id="29" idx="1"/>
            </p:cNvCxnSpPr>
            <p:nvPr/>
          </p:nvCxnSpPr>
          <p:spPr bwMode="auto">
            <a:xfrm flipV="1">
              <a:off x="3061855" y="3690129"/>
              <a:ext cx="2093468" cy="83753"/>
            </a:xfrm>
            <a:prstGeom prst="straightConnector1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B9C4D74-216A-B94D-954B-9A042910C60F}"/>
              </a:ext>
            </a:extLst>
          </p:cNvPr>
          <p:cNvGrpSpPr/>
          <p:nvPr/>
        </p:nvGrpSpPr>
        <p:grpSpPr>
          <a:xfrm>
            <a:off x="3311236" y="5480004"/>
            <a:ext cx="5112805" cy="369332"/>
            <a:chOff x="3158836" y="5480004"/>
            <a:chExt cx="5112805" cy="36933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DCD18D2-4B3D-F743-BBD4-6AD2A2B7B3A2}"/>
                </a:ext>
              </a:extLst>
            </p:cNvPr>
            <p:cNvSpPr txBox="1"/>
            <p:nvPr/>
          </p:nvSpPr>
          <p:spPr>
            <a:xfrm>
              <a:off x="5002923" y="5480004"/>
              <a:ext cx="3268718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" dirty="0">
                  <a:latin typeface="Courier New" panose="02070309020205020404" pitchFamily="49" charset="0"/>
                  <a:cs typeface="Courier New" panose="02070309020205020404" pitchFamily="49" charset="0"/>
                </a:rPr>
                <a:t>3b 42 f0 81</a:t>
              </a:r>
              <a:endParaRPr lang="en-US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7D446008-E675-3942-888E-1EA5010DC17C}"/>
                </a:ext>
              </a:extLst>
            </p:cNvPr>
            <p:cNvCxnSpPr>
              <a:cxnSpLocks/>
              <a:endCxn id="6" idx="1"/>
            </p:cNvCxnSpPr>
            <p:nvPr/>
          </p:nvCxnSpPr>
          <p:spPr bwMode="auto">
            <a:xfrm>
              <a:off x="3158836" y="5613820"/>
              <a:ext cx="1844087" cy="50850"/>
            </a:xfrm>
            <a:prstGeom prst="straightConnector1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65956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2">
            <a:extLst>
              <a:ext uri="{FF2B5EF4-FFF2-40B4-BE49-F238E27FC236}">
                <a16:creationId xmlns:a16="http://schemas.microsoft.com/office/drawing/2014/main" id="{70435BC3-64EE-A748-805B-70D6F2FBEC2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nb-NO" dirty="0"/>
              <a:t>Addressing</a:t>
            </a:r>
          </a:p>
        </p:txBody>
      </p:sp>
      <p:sp>
        <p:nvSpPr>
          <p:cNvPr id="450564" name="Rectangle 4">
            <a:extLst>
              <a:ext uri="{FF2B5EF4-FFF2-40B4-BE49-F238E27FC236}">
                <a16:creationId xmlns:a16="http://schemas.microsoft.com/office/drawing/2014/main" id="{90EC40FC-E903-4F4E-96F0-E4C602B6CB8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nb-NO" dirty="0"/>
              <a:t>MAC addresses</a:t>
            </a:r>
          </a:p>
          <a:p>
            <a:r>
              <a:rPr lang="en-US" altLang="nb-NO" dirty="0"/>
              <a:t>in the TCP/IP model</a:t>
            </a:r>
          </a:p>
        </p:txBody>
      </p:sp>
    </p:spTree>
    <p:extLst>
      <p:ext uri="{BB962C8B-B14F-4D97-AF65-F5344CB8AC3E}">
        <p14:creationId xmlns:p14="http://schemas.microsoft.com/office/powerpoint/2010/main" val="11103092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73E14DC6-C3B3-EC4D-BE4A-62B03ABFE369}"/>
              </a:ext>
            </a:extLst>
          </p:cNvPr>
          <p:cNvGrpSpPr/>
          <p:nvPr/>
        </p:nvGrpSpPr>
        <p:grpSpPr>
          <a:xfrm>
            <a:off x="2483768" y="908720"/>
            <a:ext cx="5112568" cy="2808312"/>
            <a:chOff x="2483768" y="908720"/>
            <a:chExt cx="5112568" cy="2808312"/>
          </a:xfrm>
        </p:grpSpPr>
        <p:sp>
          <p:nvSpPr>
            <p:cNvPr id="2" name="Oval 1"/>
            <p:cNvSpPr/>
            <p:nvPr/>
          </p:nvSpPr>
          <p:spPr bwMode="auto">
            <a:xfrm>
              <a:off x="2555776" y="1196752"/>
              <a:ext cx="4752528" cy="2304256"/>
            </a:xfrm>
            <a:prstGeom prst="ellipse">
              <a:avLst/>
            </a:prstGeom>
            <a:pattFill prst="wdUp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3203848" y="2420888"/>
              <a:ext cx="1368152" cy="800472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5364088" y="1461160"/>
              <a:ext cx="1368152" cy="95972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4644008" y="2196480"/>
              <a:ext cx="864096" cy="512440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5652120" y="2484512"/>
              <a:ext cx="927720" cy="800472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2987824" y="220486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3275856" y="270892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779912" y="2492896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4139952" y="270892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3707904" y="292494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4716016" y="278092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4716016" y="2340496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5148064" y="2340496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5148064" y="2852936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6084168" y="256490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6075784" y="298018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5715744" y="27641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4788024" y="1556792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5940152" y="2152856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5508104" y="1792816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5940152" y="1576792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6372200" y="186482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5940152" y="186482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52" name="Straight Connector 51"/>
            <p:cNvCxnSpPr>
              <a:stCxn id="11" idx="2"/>
              <a:endCxn id="12" idx="0"/>
            </p:cNvCxnSpPr>
            <p:nvPr/>
          </p:nvCxnSpPr>
          <p:spPr bwMode="auto">
            <a:xfrm>
              <a:off x="3131840" y="2420888"/>
              <a:ext cx="288032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/>
            <p:cNvCxnSpPr>
              <a:stCxn id="12" idx="0"/>
              <a:endCxn id="13" idx="1"/>
            </p:cNvCxnSpPr>
            <p:nvPr/>
          </p:nvCxnSpPr>
          <p:spPr bwMode="auto">
            <a:xfrm flipV="1">
              <a:off x="3419872" y="2600908"/>
              <a:ext cx="360040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/>
            <p:cNvCxnSpPr>
              <a:stCxn id="14" idx="0"/>
              <a:endCxn id="13" idx="3"/>
            </p:cNvCxnSpPr>
            <p:nvPr/>
          </p:nvCxnSpPr>
          <p:spPr bwMode="auto">
            <a:xfrm flipH="1" flipV="1">
              <a:off x="4067944" y="2600908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/>
            <p:cNvCxnSpPr>
              <a:stCxn id="15" idx="0"/>
              <a:endCxn id="13" idx="2"/>
            </p:cNvCxnSpPr>
            <p:nvPr/>
          </p:nvCxnSpPr>
          <p:spPr bwMode="auto">
            <a:xfrm flipV="1">
              <a:off x="3851920" y="2708920"/>
              <a:ext cx="72008" cy="21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Connector 63"/>
            <p:cNvCxnSpPr>
              <a:stCxn id="16" idx="1"/>
              <a:endCxn id="14" idx="3"/>
            </p:cNvCxnSpPr>
            <p:nvPr/>
          </p:nvCxnSpPr>
          <p:spPr bwMode="auto">
            <a:xfrm flipH="1" flipV="1">
              <a:off x="4427984" y="2816932"/>
              <a:ext cx="288032" cy="7200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>
              <a:stCxn id="16" idx="0"/>
              <a:endCxn id="17" idx="2"/>
            </p:cNvCxnSpPr>
            <p:nvPr/>
          </p:nvCxnSpPr>
          <p:spPr bwMode="auto">
            <a:xfrm flipV="1">
              <a:off x="4860032" y="2556520"/>
              <a:ext cx="0" cy="22440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>
              <a:stCxn id="18" idx="1"/>
              <a:endCxn id="17" idx="3"/>
            </p:cNvCxnSpPr>
            <p:nvPr/>
          </p:nvCxnSpPr>
          <p:spPr bwMode="auto">
            <a:xfrm flipH="1">
              <a:off x="5004048" y="2448508"/>
              <a:ext cx="1440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/>
            <p:cNvCxnSpPr>
              <a:stCxn id="18" idx="2"/>
              <a:endCxn id="19" idx="0"/>
            </p:cNvCxnSpPr>
            <p:nvPr/>
          </p:nvCxnSpPr>
          <p:spPr bwMode="auto">
            <a:xfrm>
              <a:off x="5292080" y="2556520"/>
              <a:ext cx="0" cy="2964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Straight Connector 75"/>
            <p:cNvCxnSpPr>
              <a:stCxn id="19" idx="3"/>
              <a:endCxn id="22" idx="1"/>
            </p:cNvCxnSpPr>
            <p:nvPr/>
          </p:nvCxnSpPr>
          <p:spPr bwMode="auto">
            <a:xfrm flipV="1">
              <a:off x="5436096" y="2872172"/>
              <a:ext cx="279648" cy="8877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/>
            <p:cNvCxnSpPr>
              <a:stCxn id="22" idx="0"/>
              <a:endCxn id="20" idx="1"/>
            </p:cNvCxnSpPr>
            <p:nvPr/>
          </p:nvCxnSpPr>
          <p:spPr bwMode="auto">
            <a:xfrm flipV="1">
              <a:off x="5859760" y="2672916"/>
              <a:ext cx="224408" cy="912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/>
            <p:cNvCxnSpPr>
              <a:stCxn id="21" idx="0"/>
              <a:endCxn id="20" idx="2"/>
            </p:cNvCxnSpPr>
            <p:nvPr/>
          </p:nvCxnSpPr>
          <p:spPr bwMode="auto">
            <a:xfrm flipV="1">
              <a:off x="6219800" y="2780928"/>
              <a:ext cx="8384" cy="19925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/>
            <p:cNvCxnSpPr>
              <a:stCxn id="21" idx="1"/>
              <a:endCxn id="22" idx="2"/>
            </p:cNvCxnSpPr>
            <p:nvPr/>
          </p:nvCxnSpPr>
          <p:spPr bwMode="auto">
            <a:xfrm flipH="1" flipV="1">
              <a:off x="5859760" y="2980184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/>
            <p:cNvCxnSpPr>
              <a:stCxn id="23" idx="3"/>
              <a:endCxn id="25" idx="1"/>
            </p:cNvCxnSpPr>
            <p:nvPr/>
          </p:nvCxnSpPr>
          <p:spPr bwMode="auto">
            <a:xfrm>
              <a:off x="5076056" y="1664804"/>
              <a:ext cx="432048" cy="23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Straight Connector 98"/>
            <p:cNvCxnSpPr>
              <a:stCxn id="25" idx="3"/>
              <a:endCxn id="33" idx="1"/>
            </p:cNvCxnSpPr>
            <p:nvPr/>
          </p:nvCxnSpPr>
          <p:spPr bwMode="auto">
            <a:xfrm>
              <a:off x="5796136" y="1900828"/>
              <a:ext cx="144016" cy="7200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/>
            <p:cNvCxnSpPr>
              <a:stCxn id="33" idx="2"/>
              <a:endCxn id="24" idx="0"/>
            </p:cNvCxnSpPr>
            <p:nvPr/>
          </p:nvCxnSpPr>
          <p:spPr bwMode="auto">
            <a:xfrm>
              <a:off x="6084168" y="2080848"/>
              <a:ext cx="0" cy="7200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/>
            <p:cNvCxnSpPr>
              <a:stCxn id="26" idx="2"/>
              <a:endCxn id="33" idx="0"/>
            </p:cNvCxnSpPr>
            <p:nvPr/>
          </p:nvCxnSpPr>
          <p:spPr bwMode="auto">
            <a:xfrm>
              <a:off x="6084168" y="1792816"/>
              <a:ext cx="0" cy="7200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/>
            <p:cNvCxnSpPr>
              <a:stCxn id="27" idx="1"/>
              <a:endCxn id="33" idx="3"/>
            </p:cNvCxnSpPr>
            <p:nvPr/>
          </p:nvCxnSpPr>
          <p:spPr bwMode="auto">
            <a:xfrm flipH="1">
              <a:off x="6228184" y="1972836"/>
              <a:ext cx="1440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2" name="Rectangle 111"/>
            <p:cNvSpPr/>
            <p:nvPr/>
          </p:nvSpPr>
          <p:spPr bwMode="auto">
            <a:xfrm>
              <a:off x="7308304" y="162880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6012160" y="90872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3779912" y="98072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2555776" y="1412776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2483768" y="30689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3347864" y="342900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5986434" y="35010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26" name="Straight Connector 125"/>
            <p:cNvCxnSpPr>
              <a:stCxn id="113" idx="2"/>
              <a:endCxn id="26" idx="0"/>
            </p:cNvCxnSpPr>
            <p:nvPr/>
          </p:nvCxnSpPr>
          <p:spPr bwMode="auto">
            <a:xfrm flipH="1">
              <a:off x="6084168" y="1124744"/>
              <a:ext cx="72008" cy="45204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/>
            <p:cNvCxnSpPr>
              <a:stCxn id="112" idx="1"/>
              <a:endCxn id="27" idx="3"/>
            </p:cNvCxnSpPr>
            <p:nvPr/>
          </p:nvCxnSpPr>
          <p:spPr bwMode="auto">
            <a:xfrm flipH="1">
              <a:off x="6660232" y="1736812"/>
              <a:ext cx="648072" cy="23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/>
            <p:cNvCxnSpPr>
              <a:stCxn id="119" idx="0"/>
              <a:endCxn id="21" idx="2"/>
            </p:cNvCxnSpPr>
            <p:nvPr/>
          </p:nvCxnSpPr>
          <p:spPr bwMode="auto">
            <a:xfrm flipV="1">
              <a:off x="6130450" y="3196208"/>
              <a:ext cx="8935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Straight Connector 134"/>
            <p:cNvCxnSpPr>
              <a:stCxn id="118" idx="0"/>
              <a:endCxn id="15" idx="2"/>
            </p:cNvCxnSpPr>
            <p:nvPr/>
          </p:nvCxnSpPr>
          <p:spPr bwMode="auto">
            <a:xfrm flipV="1">
              <a:off x="3491880" y="3140968"/>
              <a:ext cx="360040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8" name="Straight Connector 137"/>
            <p:cNvCxnSpPr>
              <a:stCxn id="117" idx="3"/>
              <a:endCxn id="12" idx="1"/>
            </p:cNvCxnSpPr>
            <p:nvPr/>
          </p:nvCxnSpPr>
          <p:spPr bwMode="auto">
            <a:xfrm flipV="1">
              <a:off x="2771800" y="2816932"/>
              <a:ext cx="504056" cy="3600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F6184F8-8C59-A145-BD88-3A69CF703855}"/>
              </a:ext>
            </a:extLst>
          </p:cNvPr>
          <p:cNvGrpSpPr/>
          <p:nvPr/>
        </p:nvGrpSpPr>
        <p:grpSpPr>
          <a:xfrm>
            <a:off x="3275856" y="1412776"/>
            <a:ext cx="1368152" cy="800472"/>
            <a:chOff x="3275856" y="1412776"/>
            <a:chExt cx="1368152" cy="800472"/>
          </a:xfrm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347864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3779912" y="148478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4139952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779912" y="1916832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6" name="Straight Connector 5"/>
            <p:cNvCxnSpPr>
              <a:stCxn id="3" idx="0"/>
              <a:endCxn id="8" idx="1"/>
            </p:cNvCxnSpPr>
            <p:nvPr/>
          </p:nvCxnSpPr>
          <p:spPr bwMode="auto">
            <a:xfrm flipV="1">
              <a:off x="3491880" y="1592796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>
              <a:stCxn id="3" idx="2"/>
              <a:endCxn id="10" idx="1"/>
            </p:cNvCxnSpPr>
            <p:nvPr/>
          </p:nvCxnSpPr>
          <p:spPr bwMode="auto">
            <a:xfrm>
              <a:off x="3491880" y="1916832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>
              <a:stCxn id="10" idx="3"/>
              <a:endCxn id="9" idx="2"/>
            </p:cNvCxnSpPr>
            <p:nvPr/>
          </p:nvCxnSpPr>
          <p:spPr bwMode="auto">
            <a:xfrm flipV="1">
              <a:off x="4067944" y="1916832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>
              <a:stCxn id="9" idx="0"/>
              <a:endCxn id="8" idx="3"/>
            </p:cNvCxnSpPr>
            <p:nvPr/>
          </p:nvCxnSpPr>
          <p:spPr bwMode="auto">
            <a:xfrm flipH="1" flipV="1">
              <a:off x="4067944" y="1592796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>
              <a:stCxn id="10" idx="0"/>
              <a:endCxn id="8" idx="2"/>
            </p:cNvCxnSpPr>
            <p:nvPr/>
          </p:nvCxnSpPr>
          <p:spPr bwMode="auto">
            <a:xfrm flipV="1">
              <a:off x="3923928" y="1700808"/>
              <a:ext cx="0" cy="21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EE9A0B9-DAEA-3849-BEAD-DFADDF571070}"/>
              </a:ext>
            </a:extLst>
          </p:cNvPr>
          <p:cNvGrpSpPr/>
          <p:nvPr/>
        </p:nvGrpSpPr>
        <p:grpSpPr>
          <a:xfrm>
            <a:off x="2843808" y="1196752"/>
            <a:ext cx="1944216" cy="1116124"/>
            <a:chOff x="2843808" y="1196752"/>
            <a:chExt cx="1944216" cy="1116124"/>
          </a:xfrm>
        </p:grpSpPr>
        <p:cxnSp>
          <p:nvCxnSpPr>
            <p:cNvPr id="48" name="Straight Connector 47"/>
            <p:cNvCxnSpPr>
              <a:stCxn id="11" idx="3"/>
              <a:endCxn id="10" idx="2"/>
            </p:cNvCxnSpPr>
            <p:nvPr/>
          </p:nvCxnSpPr>
          <p:spPr bwMode="auto">
            <a:xfrm flipV="1">
              <a:off x="3275856" y="2132856"/>
              <a:ext cx="648072" cy="180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/>
            <p:cNvCxnSpPr>
              <a:stCxn id="23" idx="1"/>
              <a:endCxn id="9" idx="3"/>
            </p:cNvCxnSpPr>
            <p:nvPr/>
          </p:nvCxnSpPr>
          <p:spPr bwMode="auto">
            <a:xfrm flipH="1">
              <a:off x="4427984" y="1664804"/>
              <a:ext cx="360040" cy="1440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Straight Connector 119"/>
            <p:cNvCxnSpPr>
              <a:stCxn id="115" idx="3"/>
              <a:endCxn id="3" idx="1"/>
            </p:cNvCxnSpPr>
            <p:nvPr/>
          </p:nvCxnSpPr>
          <p:spPr bwMode="auto">
            <a:xfrm>
              <a:off x="2843808" y="1520788"/>
              <a:ext cx="504056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3" name="Straight Connector 122"/>
            <p:cNvCxnSpPr>
              <a:stCxn id="114" idx="2"/>
              <a:endCxn id="8" idx="0"/>
            </p:cNvCxnSpPr>
            <p:nvPr/>
          </p:nvCxnSpPr>
          <p:spPr bwMode="auto">
            <a:xfrm>
              <a:off x="3923928" y="1196752"/>
              <a:ext cx="0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083EE71-DDD2-5943-BE19-5337A8DD5B08}"/>
              </a:ext>
            </a:extLst>
          </p:cNvPr>
          <p:cNvGrpSpPr/>
          <p:nvPr/>
        </p:nvGrpSpPr>
        <p:grpSpPr>
          <a:xfrm>
            <a:off x="395536" y="836712"/>
            <a:ext cx="3080681" cy="765298"/>
            <a:chOff x="395536" y="836712"/>
            <a:chExt cx="3080681" cy="765298"/>
          </a:xfrm>
        </p:grpSpPr>
        <p:cxnSp>
          <p:nvCxnSpPr>
            <p:cNvPr id="143" name="Straight Arrow Connector 142"/>
            <p:cNvCxnSpPr>
              <a:stCxn id="95" idx="3"/>
              <a:endCxn id="28" idx="1"/>
            </p:cNvCxnSpPr>
            <p:nvPr/>
          </p:nvCxnSpPr>
          <p:spPr bwMode="auto">
            <a:xfrm>
              <a:off x="1683068" y="1067545"/>
              <a:ext cx="1793149" cy="53446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sp>
          <p:nvSpPr>
            <p:cNvPr id="95" name="TextBox 94"/>
            <p:cNvSpPr txBox="1"/>
            <p:nvPr/>
          </p:nvSpPr>
          <p:spPr>
            <a:xfrm>
              <a:off x="395536" y="836712"/>
              <a:ext cx="128753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network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2E1BCB0-540F-2A4C-8D63-62FE753B1192}"/>
              </a:ext>
            </a:extLst>
          </p:cNvPr>
          <p:cNvGrpSpPr/>
          <p:nvPr/>
        </p:nvGrpSpPr>
        <p:grpSpPr>
          <a:xfrm>
            <a:off x="251520" y="1298377"/>
            <a:ext cx="8731121" cy="2313548"/>
            <a:chOff x="251520" y="1298377"/>
            <a:chExt cx="8731121" cy="2313548"/>
          </a:xfrm>
        </p:grpSpPr>
        <p:grpSp>
          <p:nvGrpSpPr>
            <p:cNvPr id="156" name="Group 155"/>
            <p:cNvGrpSpPr/>
            <p:nvPr/>
          </p:nvGrpSpPr>
          <p:grpSpPr>
            <a:xfrm>
              <a:off x="251520" y="2924944"/>
              <a:ext cx="2232248" cy="461665"/>
              <a:chOff x="251520" y="2924944"/>
              <a:chExt cx="2232248" cy="461665"/>
            </a:xfrm>
          </p:grpSpPr>
          <p:sp>
            <p:nvSpPr>
              <p:cNvPr id="173" name="TextBox 172"/>
              <p:cNvSpPr txBox="1"/>
              <p:nvPr/>
            </p:nvSpPr>
            <p:spPr>
              <a:xfrm>
                <a:off x="251520" y="2924944"/>
                <a:ext cx="1705365" cy="4616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Eurostile"/>
                    <a:cs typeface="Eurostile"/>
                  </a:rPr>
                  <a:t>end system</a:t>
                </a:r>
              </a:p>
            </p:txBody>
          </p:sp>
          <p:cxnSp>
            <p:nvCxnSpPr>
              <p:cNvPr id="174" name="Straight Arrow Connector 173"/>
              <p:cNvCxnSpPr>
                <a:stCxn id="173" idx="3"/>
                <a:endCxn id="117" idx="1"/>
              </p:cNvCxnSpPr>
              <p:nvPr/>
            </p:nvCxnSpPr>
            <p:spPr bwMode="auto">
              <a:xfrm>
                <a:off x="1956885" y="3155777"/>
                <a:ext cx="526883" cy="21195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rgbClr val="0000FF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grpSp>
          <p:nvGrpSpPr>
            <p:cNvPr id="159" name="Group 158"/>
            <p:cNvGrpSpPr/>
            <p:nvPr/>
          </p:nvGrpSpPr>
          <p:grpSpPr>
            <a:xfrm>
              <a:off x="5436096" y="2448508"/>
              <a:ext cx="3546545" cy="1163417"/>
              <a:chOff x="5436096" y="2448508"/>
              <a:chExt cx="3546545" cy="1163417"/>
            </a:xfrm>
          </p:grpSpPr>
          <p:sp>
            <p:nvSpPr>
              <p:cNvPr id="184" name="TextBox 183"/>
              <p:cNvSpPr txBox="1"/>
              <p:nvPr/>
            </p:nvSpPr>
            <p:spPr>
              <a:xfrm>
                <a:off x="7092280" y="2780928"/>
                <a:ext cx="1890361" cy="83099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Eurostile"/>
                    <a:cs typeface="Eurostile"/>
                  </a:rPr>
                  <a:t>intermediate</a:t>
                </a:r>
                <a:br>
                  <a:rPr lang="en-US" sz="2400" b="1" dirty="0">
                    <a:latin typeface="Eurostile"/>
                    <a:cs typeface="Eurostile"/>
                  </a:rPr>
                </a:br>
                <a:r>
                  <a:rPr lang="en-US" sz="2400" b="1" dirty="0">
                    <a:latin typeface="Eurostile"/>
                    <a:cs typeface="Eurostile"/>
                  </a:rPr>
                  <a:t>system</a:t>
                </a:r>
              </a:p>
            </p:txBody>
          </p:sp>
          <p:cxnSp>
            <p:nvCxnSpPr>
              <p:cNvPr id="185" name="Straight Arrow Connector 184"/>
              <p:cNvCxnSpPr>
                <a:stCxn id="184" idx="1"/>
                <a:endCxn id="20" idx="3"/>
              </p:cNvCxnSpPr>
              <p:nvPr/>
            </p:nvCxnSpPr>
            <p:spPr bwMode="auto">
              <a:xfrm flipH="1" flipV="1">
                <a:off x="6372200" y="2672916"/>
                <a:ext cx="720080" cy="52351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rgbClr val="0000FF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90" name="Straight Arrow Connector 189"/>
              <p:cNvCxnSpPr>
                <a:stCxn id="184" idx="1"/>
                <a:endCxn id="19" idx="3"/>
              </p:cNvCxnSpPr>
              <p:nvPr/>
            </p:nvCxnSpPr>
            <p:spPr bwMode="auto">
              <a:xfrm flipH="1" flipV="1">
                <a:off x="5436096" y="2960948"/>
                <a:ext cx="1656184" cy="235479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rgbClr val="0000FF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94" name="Straight Arrow Connector 193"/>
              <p:cNvCxnSpPr>
                <a:stCxn id="184" idx="1"/>
                <a:endCxn id="18" idx="3"/>
              </p:cNvCxnSpPr>
              <p:nvPr/>
            </p:nvCxnSpPr>
            <p:spPr bwMode="auto">
              <a:xfrm flipH="1" flipV="1">
                <a:off x="5436096" y="2448508"/>
                <a:ext cx="1656184" cy="747919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rgbClr val="0000FF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157" name="TextBox 156"/>
            <p:cNvSpPr txBox="1"/>
            <p:nvPr/>
          </p:nvSpPr>
          <p:spPr>
            <a:xfrm>
              <a:off x="395536" y="2348880"/>
              <a:ext cx="128753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network</a:t>
              </a:r>
            </a:p>
          </p:txBody>
        </p:sp>
        <p:cxnSp>
          <p:nvCxnSpPr>
            <p:cNvPr id="158" name="Straight Arrow Connector 157"/>
            <p:cNvCxnSpPr>
              <a:stCxn id="157" idx="3"/>
            </p:cNvCxnSpPr>
            <p:nvPr/>
          </p:nvCxnSpPr>
          <p:spPr bwMode="auto">
            <a:xfrm flipV="1">
              <a:off x="1683068" y="2420889"/>
              <a:ext cx="1088732" cy="15882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3" name="Straight Arrow Connector 162"/>
            <p:cNvCxnSpPr>
              <a:stCxn id="95" idx="2"/>
              <a:endCxn id="157" idx="0"/>
            </p:cNvCxnSpPr>
            <p:nvPr/>
          </p:nvCxnSpPr>
          <p:spPr bwMode="auto">
            <a:xfrm>
              <a:off x="1039302" y="1298377"/>
              <a:ext cx="0" cy="105050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sp>
          <p:nvSpPr>
            <p:cNvPr id="162" name="TextBox 161"/>
            <p:cNvSpPr txBox="1"/>
            <p:nvPr/>
          </p:nvSpPr>
          <p:spPr>
            <a:xfrm>
              <a:off x="251520" y="1484784"/>
              <a:ext cx="1618126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>
                  <a:latin typeface="Eurostile"/>
                  <a:cs typeface="Eurostile"/>
                </a:rPr>
                <a:t>is sub-network</a:t>
              </a:r>
              <a:br>
                <a:rPr lang="en-US" i="1" dirty="0">
                  <a:latin typeface="Eurostile"/>
                  <a:cs typeface="Eurostile"/>
                </a:rPr>
              </a:br>
              <a:r>
                <a:rPr lang="en-US" i="1" dirty="0">
                  <a:latin typeface="Eurostile"/>
                  <a:cs typeface="Eurostile"/>
                </a:rPr>
                <a:t>(</a:t>
              </a:r>
              <a:r>
                <a:rPr lang="en-US" b="1" i="1" dirty="0">
                  <a:latin typeface="Eurostile"/>
                  <a:cs typeface="Eurostile"/>
                </a:rPr>
                <a:t>subnet</a:t>
              </a:r>
              <a:r>
                <a:rPr lang="en-US" i="1" dirty="0">
                  <a:latin typeface="Eurostile"/>
                  <a:cs typeface="Eurostile"/>
                </a:rPr>
                <a:t>) of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79842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F6184F8-8C59-A145-BD88-3A69CF703855}"/>
              </a:ext>
            </a:extLst>
          </p:cNvPr>
          <p:cNvGrpSpPr/>
          <p:nvPr/>
        </p:nvGrpSpPr>
        <p:grpSpPr>
          <a:xfrm>
            <a:off x="3275856" y="1412776"/>
            <a:ext cx="1368152" cy="800472"/>
            <a:chOff x="3275856" y="1412776"/>
            <a:chExt cx="1368152" cy="800472"/>
          </a:xfrm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347864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3779912" y="148478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4139952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779912" y="1916832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6" name="Straight Connector 5"/>
            <p:cNvCxnSpPr>
              <a:stCxn id="3" idx="0"/>
              <a:endCxn id="8" idx="1"/>
            </p:cNvCxnSpPr>
            <p:nvPr/>
          </p:nvCxnSpPr>
          <p:spPr bwMode="auto">
            <a:xfrm flipV="1">
              <a:off x="3491880" y="1592796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>
              <a:stCxn id="3" idx="2"/>
              <a:endCxn id="10" idx="1"/>
            </p:cNvCxnSpPr>
            <p:nvPr/>
          </p:nvCxnSpPr>
          <p:spPr bwMode="auto">
            <a:xfrm>
              <a:off x="3491880" y="1916832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>
              <a:stCxn id="10" idx="3"/>
              <a:endCxn id="9" idx="2"/>
            </p:cNvCxnSpPr>
            <p:nvPr/>
          </p:nvCxnSpPr>
          <p:spPr bwMode="auto">
            <a:xfrm flipV="1">
              <a:off x="4067944" y="1916832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>
              <a:stCxn id="9" idx="0"/>
              <a:endCxn id="8" idx="3"/>
            </p:cNvCxnSpPr>
            <p:nvPr/>
          </p:nvCxnSpPr>
          <p:spPr bwMode="auto">
            <a:xfrm flipH="1" flipV="1">
              <a:off x="4067944" y="1592796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>
              <a:stCxn id="10" idx="0"/>
              <a:endCxn id="8" idx="2"/>
            </p:cNvCxnSpPr>
            <p:nvPr/>
          </p:nvCxnSpPr>
          <p:spPr bwMode="auto">
            <a:xfrm flipV="1">
              <a:off x="3923928" y="1700808"/>
              <a:ext cx="0" cy="21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083EE71-DDD2-5943-BE19-5337A8DD5B08}"/>
              </a:ext>
            </a:extLst>
          </p:cNvPr>
          <p:cNvGrpSpPr/>
          <p:nvPr/>
        </p:nvGrpSpPr>
        <p:grpSpPr>
          <a:xfrm>
            <a:off x="395536" y="836712"/>
            <a:ext cx="3080681" cy="765298"/>
            <a:chOff x="395536" y="836712"/>
            <a:chExt cx="3080681" cy="765298"/>
          </a:xfrm>
        </p:grpSpPr>
        <p:cxnSp>
          <p:nvCxnSpPr>
            <p:cNvPr id="143" name="Straight Arrow Connector 142"/>
            <p:cNvCxnSpPr>
              <a:stCxn id="95" idx="3"/>
              <a:endCxn id="28" idx="1"/>
            </p:cNvCxnSpPr>
            <p:nvPr/>
          </p:nvCxnSpPr>
          <p:spPr bwMode="auto">
            <a:xfrm>
              <a:off x="1683068" y="1067545"/>
              <a:ext cx="1793149" cy="53446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sp>
          <p:nvSpPr>
            <p:cNvPr id="95" name="TextBox 94"/>
            <p:cNvSpPr txBox="1"/>
            <p:nvPr/>
          </p:nvSpPr>
          <p:spPr>
            <a:xfrm>
              <a:off x="395536" y="836712"/>
              <a:ext cx="128753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network</a:t>
              </a:r>
            </a:p>
          </p:txBody>
        </p:sp>
      </p:grpSp>
      <p:sp>
        <p:nvSpPr>
          <p:cNvPr id="88" name="Rectangle 5">
            <a:extLst>
              <a:ext uri="{FF2B5EF4-FFF2-40B4-BE49-F238E27FC236}">
                <a16:creationId xmlns:a16="http://schemas.microsoft.com/office/drawing/2014/main" id="{93F58838-E24A-D046-8243-1364AE6D5E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12738" y="2575548"/>
            <a:ext cx="4809940" cy="1206574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Point-to-point channels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Gigabit Ethernet (“1GB Ethernet”)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B03A649-4558-FB4B-A0EA-B07049231458}"/>
              </a:ext>
            </a:extLst>
          </p:cNvPr>
          <p:cNvGrpSpPr/>
          <p:nvPr/>
        </p:nvGrpSpPr>
        <p:grpSpPr>
          <a:xfrm>
            <a:off x="240666" y="3500923"/>
            <a:ext cx="4219482" cy="2677543"/>
            <a:chOff x="240666" y="3500923"/>
            <a:chExt cx="4219482" cy="2677543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62810721-2706-4C4F-A67B-9A11CE7E1C8E}"/>
                </a:ext>
              </a:extLst>
            </p:cNvPr>
            <p:cNvGrpSpPr/>
            <p:nvPr/>
          </p:nvGrpSpPr>
          <p:grpSpPr>
            <a:xfrm>
              <a:off x="248067" y="3500923"/>
              <a:ext cx="4212081" cy="2677543"/>
              <a:chOff x="1384943" y="2463120"/>
              <a:chExt cx="7104848" cy="3804184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C8B3076-C59B-A94F-87C8-5A1314A4A0F3}"/>
                  </a:ext>
                </a:extLst>
              </p:cNvPr>
              <p:cNvSpPr txBox="1"/>
              <p:nvPr/>
            </p:nvSpPr>
            <p:spPr>
              <a:xfrm>
                <a:off x="6624086" y="3944684"/>
                <a:ext cx="184731" cy="369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endParaRPr lang="en-US" dirty="0">
                  <a:latin typeface="Eurostile"/>
                  <a:cs typeface="Eurostile"/>
                </a:endParaRPr>
              </a:p>
            </p:txBody>
          </p:sp>
          <p:pic>
            <p:nvPicPr>
              <p:cNvPr id="92" name="Picture 91">
                <a:extLst>
                  <a:ext uri="{FF2B5EF4-FFF2-40B4-BE49-F238E27FC236}">
                    <a16:creationId xmlns:a16="http://schemas.microsoft.com/office/drawing/2014/main" id="{A63ED2A3-6D1F-F842-8428-3898104E04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29714" y="2463120"/>
                <a:ext cx="1080000" cy="522022"/>
              </a:xfrm>
              <a:prstGeom prst="rect">
                <a:avLst/>
              </a:prstGeom>
            </p:spPr>
          </p:pic>
          <p:pic>
            <p:nvPicPr>
              <p:cNvPr id="94" name="Picture 93">
                <a:extLst>
                  <a:ext uri="{FF2B5EF4-FFF2-40B4-BE49-F238E27FC236}">
                    <a16:creationId xmlns:a16="http://schemas.microsoft.com/office/drawing/2014/main" id="{DE62C0C7-E75B-6E4A-A191-71C33E287E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28012" y="3545963"/>
                <a:ext cx="1080000" cy="522022"/>
              </a:xfrm>
              <a:prstGeom prst="rect">
                <a:avLst/>
              </a:prstGeom>
            </p:spPr>
          </p:pic>
          <p:pic>
            <p:nvPicPr>
              <p:cNvPr id="97" name="Picture 96">
                <a:extLst>
                  <a:ext uri="{FF2B5EF4-FFF2-40B4-BE49-F238E27FC236}">
                    <a16:creationId xmlns:a16="http://schemas.microsoft.com/office/drawing/2014/main" id="{4FEFF6D8-56F2-774D-965E-E155A8CF7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43895" y="3514579"/>
                <a:ext cx="1080000" cy="522022"/>
              </a:xfrm>
              <a:prstGeom prst="rect">
                <a:avLst/>
              </a:prstGeom>
            </p:spPr>
          </p:pic>
          <p:pic>
            <p:nvPicPr>
              <p:cNvPr id="98" name="Picture 97">
                <a:extLst>
                  <a:ext uri="{FF2B5EF4-FFF2-40B4-BE49-F238E27FC236}">
                    <a16:creationId xmlns:a16="http://schemas.microsoft.com/office/drawing/2014/main" id="{0325FE88-A770-F740-AF32-D119FBD593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02242" y="3486457"/>
                <a:ext cx="1080000" cy="522022"/>
              </a:xfrm>
              <a:prstGeom prst="rect">
                <a:avLst/>
              </a:prstGeom>
            </p:spPr>
          </p:pic>
          <p:pic>
            <p:nvPicPr>
              <p:cNvPr id="100" name="Picture 99">
                <a:extLst>
                  <a:ext uri="{FF2B5EF4-FFF2-40B4-BE49-F238E27FC236}">
                    <a16:creationId xmlns:a16="http://schemas.microsoft.com/office/drawing/2014/main" id="{3D5130F4-0310-CD49-847A-8810473E99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56318" y="5093681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101" name="Picture 100">
                <a:extLst>
                  <a:ext uri="{FF2B5EF4-FFF2-40B4-BE49-F238E27FC236}">
                    <a16:creationId xmlns:a16="http://schemas.microsoft.com/office/drawing/2014/main" id="{2DACDB9F-5F2D-0E48-A503-544A374685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97333" y="5231568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17C3A2F7-F162-6C49-8CB6-75943B149F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49414" y="5093681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104" name="Picture 103">
                <a:extLst>
                  <a:ext uri="{FF2B5EF4-FFF2-40B4-BE49-F238E27FC236}">
                    <a16:creationId xmlns:a16="http://schemas.microsoft.com/office/drawing/2014/main" id="{62808AFA-D962-0F4F-919C-FEC3C4619C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10360" y="5155741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105" name="Picture 104">
                <a:extLst>
                  <a:ext uri="{FF2B5EF4-FFF2-40B4-BE49-F238E27FC236}">
                    <a16:creationId xmlns:a16="http://schemas.microsoft.com/office/drawing/2014/main" id="{1F6E9AAF-C624-CE47-B8FC-BA28677F5D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97962" y="5615702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107" name="Picture 106">
                <a:extLst>
                  <a:ext uri="{FF2B5EF4-FFF2-40B4-BE49-F238E27FC236}">
                    <a16:creationId xmlns:a16="http://schemas.microsoft.com/office/drawing/2014/main" id="{AD99E2C8-42E4-624F-A8CC-34A52236D8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27941" y="5347808"/>
                <a:ext cx="720000" cy="384134"/>
              </a:xfrm>
              <a:prstGeom prst="rect">
                <a:avLst/>
              </a:prstGeom>
            </p:spPr>
          </p:pic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1B1BD9AC-EB8B-CC45-8823-B44008907D95}"/>
                  </a:ext>
                </a:extLst>
              </p:cNvPr>
              <p:cNvGrpSpPr/>
              <p:nvPr/>
            </p:nvGrpSpPr>
            <p:grpSpPr>
              <a:xfrm>
                <a:off x="1384943" y="2870796"/>
                <a:ext cx="7104848" cy="3396508"/>
                <a:chOff x="1087229" y="2753833"/>
                <a:chExt cx="7104848" cy="3396508"/>
              </a:xfrm>
            </p:grpSpPr>
            <p:sp>
              <p:nvSpPr>
                <p:cNvPr id="110" name="Freeform 109">
                  <a:extLst>
                    <a:ext uri="{FF2B5EF4-FFF2-40B4-BE49-F238E27FC236}">
                      <a16:creationId xmlns:a16="http://schemas.microsoft.com/office/drawing/2014/main" id="{B38B35D1-F382-5247-8AB0-DF7F6A557739}"/>
                    </a:ext>
                  </a:extLst>
                </p:cNvPr>
                <p:cNvSpPr/>
                <p:nvPr/>
              </p:nvSpPr>
              <p:spPr bwMode="auto">
                <a:xfrm>
                  <a:off x="1087229" y="3859619"/>
                  <a:ext cx="1304833" cy="2084900"/>
                </a:xfrm>
                <a:custGeom>
                  <a:avLst/>
                  <a:gdLst>
                    <a:gd name="connsiteX0" fmla="*/ 1177506 w 1304833"/>
                    <a:gd name="connsiteY0" fmla="*/ 0 h 2084900"/>
                    <a:gd name="connsiteX1" fmla="*/ 1294464 w 1304833"/>
                    <a:gd name="connsiteY1" fmla="*/ 574158 h 2084900"/>
                    <a:gd name="connsiteX2" fmla="*/ 943590 w 1304833"/>
                    <a:gd name="connsiteY2" fmla="*/ 1711841 h 2084900"/>
                    <a:gd name="connsiteX3" fmla="*/ 7924 w 1304833"/>
                    <a:gd name="connsiteY3" fmla="*/ 2073348 h 2084900"/>
                    <a:gd name="connsiteX4" fmla="*/ 571450 w 1304833"/>
                    <a:gd name="connsiteY4" fmla="*/ 1360967 h 2084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4833" h="2084900">
                      <a:moveTo>
                        <a:pt x="1177506" y="0"/>
                      </a:moveTo>
                      <a:cubicBezTo>
                        <a:pt x="1255478" y="144425"/>
                        <a:pt x="1333450" y="288851"/>
                        <a:pt x="1294464" y="574158"/>
                      </a:cubicBezTo>
                      <a:cubicBezTo>
                        <a:pt x="1255478" y="859465"/>
                        <a:pt x="1158013" y="1461976"/>
                        <a:pt x="943590" y="1711841"/>
                      </a:cubicBezTo>
                      <a:cubicBezTo>
                        <a:pt x="729167" y="1961706"/>
                        <a:pt x="69947" y="2131827"/>
                        <a:pt x="7924" y="2073348"/>
                      </a:cubicBezTo>
                      <a:cubicBezTo>
                        <a:pt x="-54099" y="2014869"/>
                        <a:pt x="258675" y="1687918"/>
                        <a:pt x="571450" y="1360967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11" name="Freeform 110">
                  <a:extLst>
                    <a:ext uri="{FF2B5EF4-FFF2-40B4-BE49-F238E27FC236}">
                      <a16:creationId xmlns:a16="http://schemas.microsoft.com/office/drawing/2014/main" id="{46900D8B-EF4F-BC4C-8133-C6ED71C439EE}"/>
                    </a:ext>
                  </a:extLst>
                </p:cNvPr>
                <p:cNvSpPr/>
                <p:nvPr/>
              </p:nvSpPr>
              <p:spPr bwMode="auto">
                <a:xfrm>
                  <a:off x="2176476" y="3838353"/>
                  <a:ext cx="524194" cy="2311988"/>
                </a:xfrm>
                <a:custGeom>
                  <a:avLst/>
                  <a:gdLst>
                    <a:gd name="connsiteX0" fmla="*/ 237115 w 524194"/>
                    <a:gd name="connsiteY0" fmla="*/ 0 h 2311988"/>
                    <a:gd name="connsiteX1" fmla="*/ 354073 w 524194"/>
                    <a:gd name="connsiteY1" fmla="*/ 499731 h 2311988"/>
                    <a:gd name="connsiteX2" fmla="*/ 162687 w 524194"/>
                    <a:gd name="connsiteY2" fmla="*/ 1382233 h 2311988"/>
                    <a:gd name="connsiteX3" fmla="*/ 3198 w 524194"/>
                    <a:gd name="connsiteY3" fmla="*/ 2307266 h 2311988"/>
                    <a:gd name="connsiteX4" fmla="*/ 311543 w 524194"/>
                    <a:gd name="connsiteY4" fmla="*/ 1733107 h 2311988"/>
                    <a:gd name="connsiteX5" fmla="*/ 524194 w 524194"/>
                    <a:gd name="connsiteY5" fmla="*/ 1520456 h 2311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24194" h="2311988">
                      <a:moveTo>
                        <a:pt x="237115" y="0"/>
                      </a:moveTo>
                      <a:cubicBezTo>
                        <a:pt x="301796" y="134679"/>
                        <a:pt x="366478" y="269359"/>
                        <a:pt x="354073" y="499731"/>
                      </a:cubicBezTo>
                      <a:cubicBezTo>
                        <a:pt x="341668" y="730103"/>
                        <a:pt x="221166" y="1080977"/>
                        <a:pt x="162687" y="1382233"/>
                      </a:cubicBezTo>
                      <a:cubicBezTo>
                        <a:pt x="104208" y="1683489"/>
                        <a:pt x="-21611" y="2248787"/>
                        <a:pt x="3198" y="2307266"/>
                      </a:cubicBezTo>
                      <a:cubicBezTo>
                        <a:pt x="28007" y="2365745"/>
                        <a:pt x="224710" y="1864242"/>
                        <a:pt x="311543" y="1733107"/>
                      </a:cubicBezTo>
                      <a:cubicBezTo>
                        <a:pt x="398376" y="1601972"/>
                        <a:pt x="461285" y="1561214"/>
                        <a:pt x="524194" y="1520456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16" name="Freeform 115">
                  <a:extLst>
                    <a:ext uri="{FF2B5EF4-FFF2-40B4-BE49-F238E27FC236}">
                      <a16:creationId xmlns:a16="http://schemas.microsoft.com/office/drawing/2014/main" id="{74D39998-CC68-8F45-AD8E-09EC1D0B4DC3}"/>
                    </a:ext>
                  </a:extLst>
                </p:cNvPr>
                <p:cNvSpPr/>
                <p:nvPr/>
              </p:nvSpPr>
              <p:spPr bwMode="auto">
                <a:xfrm>
                  <a:off x="2892056" y="2806995"/>
                  <a:ext cx="1467293" cy="1267709"/>
                </a:xfrm>
                <a:custGeom>
                  <a:avLst/>
                  <a:gdLst>
                    <a:gd name="connsiteX0" fmla="*/ 0 w 1467293"/>
                    <a:gd name="connsiteY0" fmla="*/ 999461 h 1267709"/>
                    <a:gd name="connsiteX1" fmla="*/ 265814 w 1467293"/>
                    <a:gd name="connsiteY1" fmla="*/ 1265275 h 1267709"/>
                    <a:gd name="connsiteX2" fmla="*/ 839972 w 1467293"/>
                    <a:gd name="connsiteY2" fmla="*/ 861238 h 1267709"/>
                    <a:gd name="connsiteX3" fmla="*/ 1360967 w 1467293"/>
                    <a:gd name="connsiteY3" fmla="*/ 372140 h 1267709"/>
                    <a:gd name="connsiteX4" fmla="*/ 1467293 w 1467293"/>
                    <a:gd name="connsiteY4" fmla="*/ 0 h 126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7293" h="1267709">
                      <a:moveTo>
                        <a:pt x="0" y="999461"/>
                      </a:moveTo>
                      <a:cubicBezTo>
                        <a:pt x="62909" y="1143886"/>
                        <a:pt x="125819" y="1288312"/>
                        <a:pt x="265814" y="1265275"/>
                      </a:cubicBezTo>
                      <a:cubicBezTo>
                        <a:pt x="405809" y="1242238"/>
                        <a:pt x="657447" y="1010094"/>
                        <a:pt x="839972" y="861238"/>
                      </a:cubicBezTo>
                      <a:cubicBezTo>
                        <a:pt x="1022497" y="712382"/>
                        <a:pt x="1256413" y="515680"/>
                        <a:pt x="1360967" y="372140"/>
                      </a:cubicBezTo>
                      <a:cubicBezTo>
                        <a:pt x="1465521" y="228600"/>
                        <a:pt x="1466407" y="114300"/>
                        <a:pt x="1467293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21" name="Freeform 120">
                  <a:extLst>
                    <a:ext uri="{FF2B5EF4-FFF2-40B4-BE49-F238E27FC236}">
                      <a16:creationId xmlns:a16="http://schemas.microsoft.com/office/drawing/2014/main" id="{1C832300-1D8F-FE4F-8007-34F2274DE044}"/>
                    </a:ext>
                  </a:extLst>
                </p:cNvPr>
                <p:cNvSpPr/>
                <p:nvPr/>
              </p:nvSpPr>
              <p:spPr bwMode="auto">
                <a:xfrm>
                  <a:off x="4455042" y="2775098"/>
                  <a:ext cx="1546406" cy="1543054"/>
                </a:xfrm>
                <a:custGeom>
                  <a:avLst/>
                  <a:gdLst>
                    <a:gd name="connsiteX0" fmla="*/ 0 w 1546406"/>
                    <a:gd name="connsiteY0" fmla="*/ 0 h 1543054"/>
                    <a:gd name="connsiteX1" fmla="*/ 223284 w 1546406"/>
                    <a:gd name="connsiteY1" fmla="*/ 393404 h 1543054"/>
                    <a:gd name="connsiteX2" fmla="*/ 999460 w 1546406"/>
                    <a:gd name="connsiteY2" fmla="*/ 542260 h 1543054"/>
                    <a:gd name="connsiteX3" fmla="*/ 1541721 w 1546406"/>
                    <a:gd name="connsiteY3" fmla="*/ 1435395 h 1543054"/>
                    <a:gd name="connsiteX4" fmla="*/ 1244009 w 1546406"/>
                    <a:gd name="connsiteY4" fmla="*/ 1477925 h 1543054"/>
                    <a:gd name="connsiteX5" fmla="*/ 925032 w 1546406"/>
                    <a:gd name="connsiteY5" fmla="*/ 988828 h 1543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46406" h="1543054">
                      <a:moveTo>
                        <a:pt x="0" y="0"/>
                      </a:moveTo>
                      <a:cubicBezTo>
                        <a:pt x="28353" y="151513"/>
                        <a:pt x="56707" y="303027"/>
                        <a:pt x="223284" y="393404"/>
                      </a:cubicBezTo>
                      <a:cubicBezTo>
                        <a:pt x="389861" y="483781"/>
                        <a:pt x="779721" y="368595"/>
                        <a:pt x="999460" y="542260"/>
                      </a:cubicBezTo>
                      <a:cubicBezTo>
                        <a:pt x="1219200" y="715925"/>
                        <a:pt x="1500963" y="1279451"/>
                        <a:pt x="1541721" y="1435395"/>
                      </a:cubicBezTo>
                      <a:cubicBezTo>
                        <a:pt x="1582479" y="1591339"/>
                        <a:pt x="1346790" y="1552353"/>
                        <a:pt x="1244009" y="1477925"/>
                      </a:cubicBezTo>
                      <a:cubicBezTo>
                        <a:pt x="1141228" y="1403497"/>
                        <a:pt x="1033130" y="1196162"/>
                        <a:pt x="925032" y="988828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22" name="Freeform 121">
                  <a:extLst>
                    <a:ext uri="{FF2B5EF4-FFF2-40B4-BE49-F238E27FC236}">
                      <a16:creationId xmlns:a16="http://schemas.microsoft.com/office/drawing/2014/main" id="{D157246D-79A4-0A4F-BF6F-0FBAA56EC08F}"/>
                    </a:ext>
                  </a:extLst>
                </p:cNvPr>
                <p:cNvSpPr/>
                <p:nvPr/>
              </p:nvSpPr>
              <p:spPr bwMode="auto">
                <a:xfrm>
                  <a:off x="3939730" y="3838353"/>
                  <a:ext cx="1066879" cy="1590619"/>
                </a:xfrm>
                <a:custGeom>
                  <a:avLst/>
                  <a:gdLst>
                    <a:gd name="connsiteX0" fmla="*/ 717330 w 1066879"/>
                    <a:gd name="connsiteY0" fmla="*/ 1382233 h 1590619"/>
                    <a:gd name="connsiteX1" fmla="*/ 387721 w 1066879"/>
                    <a:gd name="connsiteY1" fmla="*/ 1584252 h 1590619"/>
                    <a:gd name="connsiteX2" fmla="*/ 4949 w 1066879"/>
                    <a:gd name="connsiteY2" fmla="*/ 1169582 h 1590619"/>
                    <a:gd name="connsiteX3" fmla="*/ 674800 w 1066879"/>
                    <a:gd name="connsiteY3" fmla="*/ 627321 h 1590619"/>
                    <a:gd name="connsiteX4" fmla="*/ 1046940 w 1066879"/>
                    <a:gd name="connsiteY4" fmla="*/ 287080 h 1590619"/>
                    <a:gd name="connsiteX5" fmla="*/ 983144 w 1066879"/>
                    <a:gd name="connsiteY5" fmla="*/ 0 h 1590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66879" h="1590619">
                      <a:moveTo>
                        <a:pt x="717330" y="1382233"/>
                      </a:moveTo>
                      <a:cubicBezTo>
                        <a:pt x="611890" y="1500963"/>
                        <a:pt x="506451" y="1619694"/>
                        <a:pt x="387721" y="1584252"/>
                      </a:cubicBezTo>
                      <a:cubicBezTo>
                        <a:pt x="268991" y="1548810"/>
                        <a:pt x="-42897" y="1329070"/>
                        <a:pt x="4949" y="1169582"/>
                      </a:cubicBezTo>
                      <a:cubicBezTo>
                        <a:pt x="52795" y="1010094"/>
                        <a:pt x="501135" y="774405"/>
                        <a:pt x="674800" y="627321"/>
                      </a:cubicBezTo>
                      <a:cubicBezTo>
                        <a:pt x="848465" y="480237"/>
                        <a:pt x="995549" y="391633"/>
                        <a:pt x="1046940" y="287080"/>
                      </a:cubicBezTo>
                      <a:cubicBezTo>
                        <a:pt x="1098331" y="182527"/>
                        <a:pt x="1040737" y="91263"/>
                        <a:pt x="983144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24" name="Freeform 123">
                  <a:extLst>
                    <a:ext uri="{FF2B5EF4-FFF2-40B4-BE49-F238E27FC236}">
                      <a16:creationId xmlns:a16="http://schemas.microsoft.com/office/drawing/2014/main" id="{149EFD42-5E21-B643-AD0E-1A91DB49A508}"/>
                    </a:ext>
                  </a:extLst>
                </p:cNvPr>
                <p:cNvSpPr/>
                <p:nvPr/>
              </p:nvSpPr>
              <p:spPr bwMode="auto">
                <a:xfrm>
                  <a:off x="3592334" y="3848986"/>
                  <a:ext cx="1415601" cy="2175421"/>
                </a:xfrm>
                <a:custGeom>
                  <a:avLst/>
                  <a:gdLst>
                    <a:gd name="connsiteX0" fmla="*/ 1415601 w 1415601"/>
                    <a:gd name="connsiteY0" fmla="*/ 1903228 h 2175421"/>
                    <a:gd name="connsiteX1" fmla="*/ 756382 w 1415601"/>
                    <a:gd name="connsiteY1" fmla="*/ 2147777 h 2175421"/>
                    <a:gd name="connsiteX2" fmla="*/ 1471 w 1415601"/>
                    <a:gd name="connsiteY2" fmla="*/ 1329070 h 2175421"/>
                    <a:gd name="connsiteX3" fmla="*/ 958401 w 1415601"/>
                    <a:gd name="connsiteY3" fmla="*/ 435935 h 2175421"/>
                    <a:gd name="connsiteX4" fmla="*/ 1234847 w 1415601"/>
                    <a:gd name="connsiteY4" fmla="*/ 212651 h 2175421"/>
                    <a:gd name="connsiteX5" fmla="*/ 1192317 w 1415601"/>
                    <a:gd name="connsiteY5" fmla="*/ 0 h 2175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15601" h="2175421">
                      <a:moveTo>
                        <a:pt x="1415601" y="1903228"/>
                      </a:moveTo>
                      <a:cubicBezTo>
                        <a:pt x="1203835" y="2073349"/>
                        <a:pt x="992070" y="2243470"/>
                        <a:pt x="756382" y="2147777"/>
                      </a:cubicBezTo>
                      <a:cubicBezTo>
                        <a:pt x="520694" y="2052084"/>
                        <a:pt x="-32199" y="1614377"/>
                        <a:pt x="1471" y="1329070"/>
                      </a:cubicBezTo>
                      <a:cubicBezTo>
                        <a:pt x="35141" y="1043763"/>
                        <a:pt x="752838" y="622005"/>
                        <a:pt x="958401" y="435935"/>
                      </a:cubicBezTo>
                      <a:cubicBezTo>
                        <a:pt x="1163964" y="249865"/>
                        <a:pt x="1195861" y="285307"/>
                        <a:pt x="1234847" y="212651"/>
                      </a:cubicBezTo>
                      <a:cubicBezTo>
                        <a:pt x="1273833" y="139995"/>
                        <a:pt x="1233075" y="69997"/>
                        <a:pt x="1192317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25" name="Freeform 124">
                  <a:extLst>
                    <a:ext uri="{FF2B5EF4-FFF2-40B4-BE49-F238E27FC236}">
                      <a16:creationId xmlns:a16="http://schemas.microsoft.com/office/drawing/2014/main" id="{1FE47FE5-71D3-C04D-9778-78FF8E42AC1C}"/>
                    </a:ext>
                  </a:extLst>
                </p:cNvPr>
                <p:cNvSpPr/>
                <p:nvPr/>
              </p:nvSpPr>
              <p:spPr bwMode="auto">
                <a:xfrm>
                  <a:off x="5146158" y="3817088"/>
                  <a:ext cx="584791" cy="1648072"/>
                </a:xfrm>
                <a:custGeom>
                  <a:avLst/>
                  <a:gdLst>
                    <a:gd name="connsiteX0" fmla="*/ 584791 w 584791"/>
                    <a:gd name="connsiteY0" fmla="*/ 1467293 h 1648072"/>
                    <a:gd name="connsiteX1" fmla="*/ 287079 w 584791"/>
                    <a:gd name="connsiteY1" fmla="*/ 1648047 h 1648072"/>
                    <a:gd name="connsiteX2" fmla="*/ 116958 w 584791"/>
                    <a:gd name="connsiteY2" fmla="*/ 1456661 h 1648072"/>
                    <a:gd name="connsiteX3" fmla="*/ 255182 w 584791"/>
                    <a:gd name="connsiteY3" fmla="*/ 744279 h 1648072"/>
                    <a:gd name="connsiteX4" fmla="*/ 0 w 584791"/>
                    <a:gd name="connsiteY4" fmla="*/ 0 h 16480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4791" h="1648072">
                      <a:moveTo>
                        <a:pt x="584791" y="1467293"/>
                      </a:moveTo>
                      <a:cubicBezTo>
                        <a:pt x="474921" y="1558556"/>
                        <a:pt x="365051" y="1649819"/>
                        <a:pt x="287079" y="1648047"/>
                      </a:cubicBezTo>
                      <a:cubicBezTo>
                        <a:pt x="209107" y="1646275"/>
                        <a:pt x="122274" y="1607289"/>
                        <a:pt x="116958" y="1456661"/>
                      </a:cubicBezTo>
                      <a:cubicBezTo>
                        <a:pt x="111642" y="1306033"/>
                        <a:pt x="274675" y="987056"/>
                        <a:pt x="255182" y="744279"/>
                      </a:cubicBezTo>
                      <a:cubicBezTo>
                        <a:pt x="235689" y="501502"/>
                        <a:pt x="117844" y="250751"/>
                        <a:pt x="0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27" name="Freeform 126">
                  <a:extLst>
                    <a:ext uri="{FF2B5EF4-FFF2-40B4-BE49-F238E27FC236}">
                      <a16:creationId xmlns:a16="http://schemas.microsoft.com/office/drawing/2014/main" id="{0B9C0DF7-D5AE-114C-A4BC-951896ECEC42}"/>
                    </a:ext>
                  </a:extLst>
                </p:cNvPr>
                <p:cNvSpPr/>
                <p:nvPr/>
              </p:nvSpPr>
              <p:spPr bwMode="auto">
                <a:xfrm>
                  <a:off x="4593265" y="2753833"/>
                  <a:ext cx="3598812" cy="1404558"/>
                </a:xfrm>
                <a:custGeom>
                  <a:avLst/>
                  <a:gdLst>
                    <a:gd name="connsiteX0" fmla="*/ 3072809 w 3598812"/>
                    <a:gd name="connsiteY0" fmla="*/ 967562 h 1404558"/>
                    <a:gd name="connsiteX1" fmla="*/ 3189768 w 3598812"/>
                    <a:gd name="connsiteY1" fmla="*/ 1371600 h 1404558"/>
                    <a:gd name="connsiteX2" fmla="*/ 3476847 w 3598812"/>
                    <a:gd name="connsiteY2" fmla="*/ 202018 h 1404558"/>
                    <a:gd name="connsiteX3" fmla="*/ 956930 w 3598812"/>
                    <a:gd name="connsiteY3" fmla="*/ 21265 h 1404558"/>
                    <a:gd name="connsiteX4" fmla="*/ 0 w 3598812"/>
                    <a:gd name="connsiteY4" fmla="*/ 10632 h 14045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98812" h="1404558">
                      <a:moveTo>
                        <a:pt x="3072809" y="967562"/>
                      </a:moveTo>
                      <a:cubicBezTo>
                        <a:pt x="3097618" y="1233376"/>
                        <a:pt x="3122428" y="1499191"/>
                        <a:pt x="3189768" y="1371600"/>
                      </a:cubicBezTo>
                      <a:cubicBezTo>
                        <a:pt x="3257108" y="1244009"/>
                        <a:pt x="3848987" y="427074"/>
                        <a:pt x="3476847" y="202018"/>
                      </a:cubicBezTo>
                      <a:cubicBezTo>
                        <a:pt x="3104707" y="-23038"/>
                        <a:pt x="1536404" y="53163"/>
                        <a:pt x="956930" y="21265"/>
                      </a:cubicBezTo>
                      <a:cubicBezTo>
                        <a:pt x="377456" y="-10633"/>
                        <a:pt x="188728" y="-1"/>
                        <a:pt x="0" y="10632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28" name="Freeform 127">
                  <a:extLst>
                    <a:ext uri="{FF2B5EF4-FFF2-40B4-BE49-F238E27FC236}">
                      <a16:creationId xmlns:a16="http://schemas.microsoft.com/office/drawing/2014/main" id="{3CA725E8-3F0F-944A-910A-37E7FDE046BB}"/>
                    </a:ext>
                  </a:extLst>
                </p:cNvPr>
                <p:cNvSpPr/>
                <p:nvPr/>
              </p:nvSpPr>
              <p:spPr bwMode="auto">
                <a:xfrm>
                  <a:off x="6606156" y="3817088"/>
                  <a:ext cx="836635" cy="1926376"/>
                </a:xfrm>
                <a:custGeom>
                  <a:avLst/>
                  <a:gdLst>
                    <a:gd name="connsiteX0" fmla="*/ 836635 w 836635"/>
                    <a:gd name="connsiteY0" fmla="*/ 1658679 h 1926376"/>
                    <a:gd name="connsiteX1" fmla="*/ 326272 w 836635"/>
                    <a:gd name="connsiteY1" fmla="*/ 1913861 h 1926376"/>
                    <a:gd name="connsiteX2" fmla="*/ 7295 w 836635"/>
                    <a:gd name="connsiteY2" fmla="*/ 1307805 h 1926376"/>
                    <a:gd name="connsiteX3" fmla="*/ 634616 w 836635"/>
                    <a:gd name="connsiteY3" fmla="*/ 542261 h 1926376"/>
                    <a:gd name="connsiteX4" fmla="*/ 645249 w 836635"/>
                    <a:gd name="connsiteY4" fmla="*/ 0 h 19263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635" h="1926376">
                      <a:moveTo>
                        <a:pt x="836635" y="1658679"/>
                      </a:moveTo>
                      <a:cubicBezTo>
                        <a:pt x="650565" y="1815509"/>
                        <a:pt x="464495" y="1972340"/>
                        <a:pt x="326272" y="1913861"/>
                      </a:cubicBezTo>
                      <a:cubicBezTo>
                        <a:pt x="188049" y="1855382"/>
                        <a:pt x="-44096" y="1536405"/>
                        <a:pt x="7295" y="1307805"/>
                      </a:cubicBezTo>
                      <a:cubicBezTo>
                        <a:pt x="58686" y="1079205"/>
                        <a:pt x="528290" y="760229"/>
                        <a:pt x="634616" y="542261"/>
                      </a:cubicBezTo>
                      <a:cubicBezTo>
                        <a:pt x="740942" y="324293"/>
                        <a:pt x="693095" y="162146"/>
                        <a:pt x="645249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</p:grp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9540CEE6-64E9-D541-901E-BA2BB7A04D2C}"/>
                </a:ext>
              </a:extLst>
            </p:cNvPr>
            <p:cNvGrpSpPr/>
            <p:nvPr/>
          </p:nvGrpSpPr>
          <p:grpSpPr>
            <a:xfrm>
              <a:off x="240666" y="4652382"/>
              <a:ext cx="2224463" cy="1492378"/>
              <a:chOff x="5409713" y="685719"/>
              <a:chExt cx="2224463" cy="1492378"/>
            </a:xfrm>
          </p:grpSpPr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D753F161-C3E1-944A-ADE0-ED1C1B7332A2}"/>
                  </a:ext>
                </a:extLst>
              </p:cNvPr>
              <p:cNvSpPr/>
              <p:nvPr/>
            </p:nvSpPr>
            <p:spPr bwMode="auto">
              <a:xfrm>
                <a:off x="5409713" y="685719"/>
                <a:ext cx="2224463" cy="149237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ACB3460F-556B-7647-8B0B-3CEBCC0082FC}"/>
                  </a:ext>
                </a:extLst>
              </p:cNvPr>
              <p:cNvGrpSpPr/>
              <p:nvPr/>
            </p:nvGrpSpPr>
            <p:grpSpPr>
              <a:xfrm>
                <a:off x="5537023" y="897752"/>
                <a:ext cx="1969843" cy="1068313"/>
                <a:chOff x="4499053" y="2265117"/>
                <a:chExt cx="1969843" cy="1068313"/>
              </a:xfrm>
            </p:grpSpPr>
            <p:sp>
              <p:nvSpPr>
                <p:cNvPr id="134" name="Connector 133">
                  <a:extLst>
                    <a:ext uri="{FF2B5EF4-FFF2-40B4-BE49-F238E27FC236}">
                      <a16:creationId xmlns:a16="http://schemas.microsoft.com/office/drawing/2014/main" id="{83840E33-415A-8F44-BD28-0D50870AD2A4}"/>
                    </a:ext>
                  </a:extLst>
                </p:cNvPr>
                <p:cNvSpPr/>
                <p:nvPr/>
              </p:nvSpPr>
              <p:spPr bwMode="auto">
                <a:xfrm>
                  <a:off x="5422482" y="2265117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136" name="Group 135">
                  <a:extLst>
                    <a:ext uri="{FF2B5EF4-FFF2-40B4-BE49-F238E27FC236}">
                      <a16:creationId xmlns:a16="http://schemas.microsoft.com/office/drawing/2014/main" id="{1B42E26C-B8F3-8D4A-89D9-D604D5AD730F}"/>
                    </a:ext>
                  </a:extLst>
                </p:cNvPr>
                <p:cNvGrpSpPr/>
                <p:nvPr/>
              </p:nvGrpSpPr>
              <p:grpSpPr>
                <a:xfrm>
                  <a:off x="5194378" y="2682080"/>
                  <a:ext cx="579193" cy="651350"/>
                  <a:chOff x="5194378" y="2682080"/>
                  <a:chExt cx="579193" cy="651350"/>
                </a:xfrm>
              </p:grpSpPr>
              <p:sp>
                <p:nvSpPr>
                  <p:cNvPr id="170" name="Connector 169">
                    <a:extLst>
                      <a:ext uri="{FF2B5EF4-FFF2-40B4-BE49-F238E27FC236}">
                        <a16:creationId xmlns:a16="http://schemas.microsoft.com/office/drawing/2014/main" id="{EC4C82D4-E385-E54E-BAEB-BBEF1789724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22978" y="268208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171" name="Group 170">
                    <a:extLst>
                      <a:ext uri="{FF2B5EF4-FFF2-40B4-BE49-F238E27FC236}">
                        <a16:creationId xmlns:a16="http://schemas.microsoft.com/office/drawing/2014/main" id="{29E85975-4C2A-4746-ADCA-6CBB46B3A12D}"/>
                      </a:ext>
                    </a:extLst>
                  </p:cNvPr>
                  <p:cNvGrpSpPr/>
                  <p:nvPr/>
                </p:nvGrpSpPr>
                <p:grpSpPr>
                  <a:xfrm>
                    <a:off x="5194378" y="3211936"/>
                    <a:ext cx="579193" cy="121494"/>
                    <a:chOff x="5213499" y="3211936"/>
                    <a:chExt cx="579193" cy="121494"/>
                  </a:xfrm>
                </p:grpSpPr>
                <p:sp>
                  <p:nvSpPr>
                    <p:cNvPr id="178" name="Connector 177">
                      <a:extLst>
                        <a:ext uri="{FF2B5EF4-FFF2-40B4-BE49-F238E27FC236}">
                          <a16:creationId xmlns:a16="http://schemas.microsoft.com/office/drawing/2014/main" id="{A1259910-CE36-BE4F-A79E-B27D1CEE64A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2134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79" name="Connector 178">
                      <a:extLst>
                        <a:ext uri="{FF2B5EF4-FFF2-40B4-BE49-F238E27FC236}">
                          <a16:creationId xmlns:a16="http://schemas.microsoft.com/office/drawing/2014/main" id="{40484626-B280-624F-8C4F-17332EB89E3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3658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80" name="Connector 179">
                      <a:extLst>
                        <a:ext uri="{FF2B5EF4-FFF2-40B4-BE49-F238E27FC236}">
                          <a16:creationId xmlns:a16="http://schemas.microsoft.com/office/drawing/2014/main" id="{96B59705-7132-094C-9713-5EAE6AF1904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5182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81" name="Connector 180">
                      <a:extLst>
                        <a:ext uri="{FF2B5EF4-FFF2-40B4-BE49-F238E27FC236}">
                          <a16:creationId xmlns:a16="http://schemas.microsoft.com/office/drawing/2014/main" id="{F933A76A-B833-8144-AA48-7C517010B6A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6706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</p:grpSp>
              <p:cxnSp>
                <p:nvCxnSpPr>
                  <p:cNvPr id="172" name="Straight Connector 171">
                    <a:extLst>
                      <a:ext uri="{FF2B5EF4-FFF2-40B4-BE49-F238E27FC236}">
                        <a16:creationId xmlns:a16="http://schemas.microsoft.com/office/drawing/2014/main" id="{0312EE06-8A2B-2C4E-82F9-A956CE474523}"/>
                      </a:ext>
                    </a:extLst>
                  </p:cNvPr>
                  <p:cNvCxnSpPr>
                    <a:cxnSpLocks/>
                    <a:stCxn id="170" idx="3"/>
                    <a:endCxn id="178" idx="0"/>
                  </p:cNvCxnSpPr>
                  <p:nvPr/>
                </p:nvCxnSpPr>
                <p:spPr bwMode="auto">
                  <a:xfrm flipH="1">
                    <a:off x="5255375" y="2785782"/>
                    <a:ext cx="185468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75" name="Straight Connector 174">
                    <a:extLst>
                      <a:ext uri="{FF2B5EF4-FFF2-40B4-BE49-F238E27FC236}">
                        <a16:creationId xmlns:a16="http://schemas.microsoft.com/office/drawing/2014/main" id="{B16E66AD-42EC-7748-95A7-672EDBDF9FC4}"/>
                      </a:ext>
                    </a:extLst>
                  </p:cNvPr>
                  <p:cNvCxnSpPr>
                    <a:cxnSpLocks/>
                    <a:stCxn id="170" idx="5"/>
                    <a:endCxn id="181" idx="0"/>
                  </p:cNvCxnSpPr>
                  <p:nvPr/>
                </p:nvCxnSpPr>
                <p:spPr bwMode="auto">
                  <a:xfrm>
                    <a:off x="5527106" y="2785782"/>
                    <a:ext cx="185469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76" name="Straight Connector 175">
                    <a:extLst>
                      <a:ext uri="{FF2B5EF4-FFF2-40B4-BE49-F238E27FC236}">
                        <a16:creationId xmlns:a16="http://schemas.microsoft.com/office/drawing/2014/main" id="{2CF66570-1ECD-3E44-9F9F-D0EB5DDF1EAD}"/>
                      </a:ext>
                    </a:extLst>
                  </p:cNvPr>
                  <p:cNvCxnSpPr>
                    <a:cxnSpLocks/>
                    <a:stCxn id="170" idx="4"/>
                    <a:endCxn id="179" idx="0"/>
                  </p:cNvCxnSpPr>
                  <p:nvPr/>
                </p:nvCxnSpPr>
                <p:spPr bwMode="auto">
                  <a:xfrm flipH="1">
                    <a:off x="54077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77" name="Straight Connector 176">
                    <a:extLst>
                      <a:ext uri="{FF2B5EF4-FFF2-40B4-BE49-F238E27FC236}">
                        <a16:creationId xmlns:a16="http://schemas.microsoft.com/office/drawing/2014/main" id="{D49055FF-58AE-5241-A0BC-786FF403D9B6}"/>
                      </a:ext>
                    </a:extLst>
                  </p:cNvPr>
                  <p:cNvCxnSpPr>
                    <a:cxnSpLocks/>
                    <a:stCxn id="170" idx="4"/>
                    <a:endCxn id="180" idx="0"/>
                  </p:cNvCxnSpPr>
                  <p:nvPr/>
                </p:nvCxnSpPr>
                <p:spPr bwMode="auto">
                  <a:xfrm>
                    <a:off x="54839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137" name="Group 136">
                  <a:extLst>
                    <a:ext uri="{FF2B5EF4-FFF2-40B4-BE49-F238E27FC236}">
                      <a16:creationId xmlns:a16="http://schemas.microsoft.com/office/drawing/2014/main" id="{0B225FB0-F575-7241-9F72-83332D203DC1}"/>
                    </a:ext>
                  </a:extLst>
                </p:cNvPr>
                <p:cNvGrpSpPr/>
                <p:nvPr/>
              </p:nvGrpSpPr>
              <p:grpSpPr>
                <a:xfrm>
                  <a:off x="5889703" y="2682080"/>
                  <a:ext cx="579193" cy="651350"/>
                  <a:chOff x="5194378" y="2682080"/>
                  <a:chExt cx="579193" cy="651350"/>
                </a:xfrm>
              </p:grpSpPr>
              <p:sp>
                <p:nvSpPr>
                  <p:cNvPr id="154" name="Connector 153">
                    <a:extLst>
                      <a:ext uri="{FF2B5EF4-FFF2-40B4-BE49-F238E27FC236}">
                        <a16:creationId xmlns:a16="http://schemas.microsoft.com/office/drawing/2014/main" id="{FB67322B-A0E1-C745-B2C5-97D75B19E51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22978" y="268208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155" name="Group 154">
                    <a:extLst>
                      <a:ext uri="{FF2B5EF4-FFF2-40B4-BE49-F238E27FC236}">
                        <a16:creationId xmlns:a16="http://schemas.microsoft.com/office/drawing/2014/main" id="{5B376C15-56C9-F54B-8161-C6E665232987}"/>
                      </a:ext>
                    </a:extLst>
                  </p:cNvPr>
                  <p:cNvGrpSpPr/>
                  <p:nvPr/>
                </p:nvGrpSpPr>
                <p:grpSpPr>
                  <a:xfrm>
                    <a:off x="5194378" y="3211936"/>
                    <a:ext cx="579193" cy="121494"/>
                    <a:chOff x="5213499" y="3211936"/>
                    <a:chExt cx="579193" cy="121494"/>
                  </a:xfrm>
                </p:grpSpPr>
                <p:sp>
                  <p:nvSpPr>
                    <p:cNvPr id="166" name="Connector 165">
                      <a:extLst>
                        <a:ext uri="{FF2B5EF4-FFF2-40B4-BE49-F238E27FC236}">
                          <a16:creationId xmlns:a16="http://schemas.microsoft.com/office/drawing/2014/main" id="{2A8ECD11-491D-764A-B50A-54D841DE4BE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2134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67" name="Connector 166">
                      <a:extLst>
                        <a:ext uri="{FF2B5EF4-FFF2-40B4-BE49-F238E27FC236}">
                          <a16:creationId xmlns:a16="http://schemas.microsoft.com/office/drawing/2014/main" id="{DD080078-49ED-084D-854D-AD183030700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3658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68" name="Connector 167">
                      <a:extLst>
                        <a:ext uri="{FF2B5EF4-FFF2-40B4-BE49-F238E27FC236}">
                          <a16:creationId xmlns:a16="http://schemas.microsoft.com/office/drawing/2014/main" id="{86C140F8-6A1B-2C46-B922-1ACEBAD84A7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5182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69" name="Connector 168">
                      <a:extLst>
                        <a:ext uri="{FF2B5EF4-FFF2-40B4-BE49-F238E27FC236}">
                          <a16:creationId xmlns:a16="http://schemas.microsoft.com/office/drawing/2014/main" id="{73805601-EC19-7944-9F36-027128285F2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6706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</p:grpSp>
              <p:cxnSp>
                <p:nvCxnSpPr>
                  <p:cNvPr id="160" name="Straight Connector 159">
                    <a:extLst>
                      <a:ext uri="{FF2B5EF4-FFF2-40B4-BE49-F238E27FC236}">
                        <a16:creationId xmlns:a16="http://schemas.microsoft.com/office/drawing/2014/main" id="{19741B92-F1C3-FA43-A627-B55741F9307A}"/>
                      </a:ext>
                    </a:extLst>
                  </p:cNvPr>
                  <p:cNvCxnSpPr>
                    <a:cxnSpLocks/>
                    <a:stCxn id="154" idx="3"/>
                    <a:endCxn id="166" idx="0"/>
                  </p:cNvCxnSpPr>
                  <p:nvPr/>
                </p:nvCxnSpPr>
                <p:spPr bwMode="auto">
                  <a:xfrm flipH="1">
                    <a:off x="5255375" y="2785782"/>
                    <a:ext cx="185468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1" name="Straight Connector 160">
                    <a:extLst>
                      <a:ext uri="{FF2B5EF4-FFF2-40B4-BE49-F238E27FC236}">
                        <a16:creationId xmlns:a16="http://schemas.microsoft.com/office/drawing/2014/main" id="{C290EAB4-94DF-154D-98DB-2320D2988DB5}"/>
                      </a:ext>
                    </a:extLst>
                  </p:cNvPr>
                  <p:cNvCxnSpPr>
                    <a:cxnSpLocks/>
                    <a:stCxn id="154" idx="5"/>
                    <a:endCxn id="169" idx="0"/>
                  </p:cNvCxnSpPr>
                  <p:nvPr/>
                </p:nvCxnSpPr>
                <p:spPr bwMode="auto">
                  <a:xfrm>
                    <a:off x="5527106" y="2785782"/>
                    <a:ext cx="185469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4" name="Straight Connector 163">
                    <a:extLst>
                      <a:ext uri="{FF2B5EF4-FFF2-40B4-BE49-F238E27FC236}">
                        <a16:creationId xmlns:a16="http://schemas.microsoft.com/office/drawing/2014/main" id="{CA2A96C8-D42C-ED4F-920D-814ED7DB7DB5}"/>
                      </a:ext>
                    </a:extLst>
                  </p:cNvPr>
                  <p:cNvCxnSpPr>
                    <a:cxnSpLocks/>
                    <a:stCxn id="154" idx="4"/>
                    <a:endCxn id="167" idx="0"/>
                  </p:cNvCxnSpPr>
                  <p:nvPr/>
                </p:nvCxnSpPr>
                <p:spPr bwMode="auto">
                  <a:xfrm flipH="1">
                    <a:off x="54077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5" name="Straight Connector 164">
                    <a:extLst>
                      <a:ext uri="{FF2B5EF4-FFF2-40B4-BE49-F238E27FC236}">
                        <a16:creationId xmlns:a16="http://schemas.microsoft.com/office/drawing/2014/main" id="{D2E1DF5D-0307-444B-9146-EF472D4B1EAF}"/>
                      </a:ext>
                    </a:extLst>
                  </p:cNvPr>
                  <p:cNvCxnSpPr>
                    <a:cxnSpLocks/>
                    <a:stCxn id="154" idx="4"/>
                    <a:endCxn id="168" idx="0"/>
                  </p:cNvCxnSpPr>
                  <p:nvPr/>
                </p:nvCxnSpPr>
                <p:spPr bwMode="auto">
                  <a:xfrm>
                    <a:off x="54839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139" name="Group 138">
                  <a:extLst>
                    <a:ext uri="{FF2B5EF4-FFF2-40B4-BE49-F238E27FC236}">
                      <a16:creationId xmlns:a16="http://schemas.microsoft.com/office/drawing/2014/main" id="{BC5570E6-A3F4-4448-9322-EDA0D617C006}"/>
                    </a:ext>
                  </a:extLst>
                </p:cNvPr>
                <p:cNvGrpSpPr/>
                <p:nvPr/>
              </p:nvGrpSpPr>
              <p:grpSpPr>
                <a:xfrm>
                  <a:off x="4499053" y="2682080"/>
                  <a:ext cx="579193" cy="651350"/>
                  <a:chOff x="5194378" y="2682080"/>
                  <a:chExt cx="579193" cy="651350"/>
                </a:xfrm>
              </p:grpSpPr>
              <p:sp>
                <p:nvSpPr>
                  <p:cNvPr id="144" name="Connector 143">
                    <a:extLst>
                      <a:ext uri="{FF2B5EF4-FFF2-40B4-BE49-F238E27FC236}">
                        <a16:creationId xmlns:a16="http://schemas.microsoft.com/office/drawing/2014/main" id="{33D87E34-BEE3-8A43-9661-2369997ECA8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22978" y="268208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145" name="Group 144">
                    <a:extLst>
                      <a:ext uri="{FF2B5EF4-FFF2-40B4-BE49-F238E27FC236}">
                        <a16:creationId xmlns:a16="http://schemas.microsoft.com/office/drawing/2014/main" id="{646F8BA9-6F00-B944-821E-17596366412A}"/>
                      </a:ext>
                    </a:extLst>
                  </p:cNvPr>
                  <p:cNvGrpSpPr/>
                  <p:nvPr/>
                </p:nvGrpSpPr>
                <p:grpSpPr>
                  <a:xfrm>
                    <a:off x="5194378" y="3211936"/>
                    <a:ext cx="579193" cy="121494"/>
                    <a:chOff x="5213499" y="3211936"/>
                    <a:chExt cx="579193" cy="121494"/>
                  </a:xfrm>
                </p:grpSpPr>
                <p:sp>
                  <p:nvSpPr>
                    <p:cNvPr id="150" name="Connector 149">
                      <a:extLst>
                        <a:ext uri="{FF2B5EF4-FFF2-40B4-BE49-F238E27FC236}">
                          <a16:creationId xmlns:a16="http://schemas.microsoft.com/office/drawing/2014/main" id="{048646C7-29C9-2D47-A771-6CDF1B7E214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2134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51" name="Connector 150">
                      <a:extLst>
                        <a:ext uri="{FF2B5EF4-FFF2-40B4-BE49-F238E27FC236}">
                          <a16:creationId xmlns:a16="http://schemas.microsoft.com/office/drawing/2014/main" id="{9A650FFC-C18B-3E46-A808-01618F3F9EE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3658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52" name="Connector 151">
                      <a:extLst>
                        <a:ext uri="{FF2B5EF4-FFF2-40B4-BE49-F238E27FC236}">
                          <a16:creationId xmlns:a16="http://schemas.microsoft.com/office/drawing/2014/main" id="{1863FC70-7363-604B-A7CF-374FF8D3AF6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5182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53" name="Connector 152">
                      <a:extLst>
                        <a:ext uri="{FF2B5EF4-FFF2-40B4-BE49-F238E27FC236}">
                          <a16:creationId xmlns:a16="http://schemas.microsoft.com/office/drawing/2014/main" id="{DE004BA7-BEAA-7249-AC7D-A346D3F53B4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6706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</p:grpSp>
              <p:cxnSp>
                <p:nvCxnSpPr>
                  <p:cNvPr id="146" name="Straight Connector 145">
                    <a:extLst>
                      <a:ext uri="{FF2B5EF4-FFF2-40B4-BE49-F238E27FC236}">
                        <a16:creationId xmlns:a16="http://schemas.microsoft.com/office/drawing/2014/main" id="{92DC50D1-AB16-854C-B2E9-E3FF6D7C6192}"/>
                      </a:ext>
                    </a:extLst>
                  </p:cNvPr>
                  <p:cNvCxnSpPr>
                    <a:cxnSpLocks/>
                    <a:stCxn id="144" idx="3"/>
                    <a:endCxn id="150" idx="0"/>
                  </p:cNvCxnSpPr>
                  <p:nvPr/>
                </p:nvCxnSpPr>
                <p:spPr bwMode="auto">
                  <a:xfrm flipH="1">
                    <a:off x="5255375" y="2785782"/>
                    <a:ext cx="185468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7" name="Straight Connector 146">
                    <a:extLst>
                      <a:ext uri="{FF2B5EF4-FFF2-40B4-BE49-F238E27FC236}">
                        <a16:creationId xmlns:a16="http://schemas.microsoft.com/office/drawing/2014/main" id="{04414CC5-80E6-4240-B92C-1EE45ED108D0}"/>
                      </a:ext>
                    </a:extLst>
                  </p:cNvPr>
                  <p:cNvCxnSpPr>
                    <a:cxnSpLocks/>
                    <a:stCxn id="144" idx="5"/>
                    <a:endCxn id="153" idx="0"/>
                  </p:cNvCxnSpPr>
                  <p:nvPr/>
                </p:nvCxnSpPr>
                <p:spPr bwMode="auto">
                  <a:xfrm>
                    <a:off x="5527106" y="2785782"/>
                    <a:ext cx="185469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8" name="Straight Connector 147">
                    <a:extLst>
                      <a:ext uri="{FF2B5EF4-FFF2-40B4-BE49-F238E27FC236}">
                        <a16:creationId xmlns:a16="http://schemas.microsoft.com/office/drawing/2014/main" id="{7859383E-750E-984D-97FC-54747C5DBA95}"/>
                      </a:ext>
                    </a:extLst>
                  </p:cNvPr>
                  <p:cNvCxnSpPr>
                    <a:cxnSpLocks/>
                    <a:stCxn id="144" idx="4"/>
                    <a:endCxn id="151" idx="0"/>
                  </p:cNvCxnSpPr>
                  <p:nvPr/>
                </p:nvCxnSpPr>
                <p:spPr bwMode="auto">
                  <a:xfrm flipH="1">
                    <a:off x="54077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9" name="Straight Connector 148">
                    <a:extLst>
                      <a:ext uri="{FF2B5EF4-FFF2-40B4-BE49-F238E27FC236}">
                        <a16:creationId xmlns:a16="http://schemas.microsoft.com/office/drawing/2014/main" id="{8116EAD1-813B-8245-8BBE-D92A51EB112E}"/>
                      </a:ext>
                    </a:extLst>
                  </p:cNvPr>
                  <p:cNvCxnSpPr>
                    <a:cxnSpLocks/>
                    <a:stCxn id="144" idx="4"/>
                    <a:endCxn id="152" idx="0"/>
                  </p:cNvCxnSpPr>
                  <p:nvPr/>
                </p:nvCxnSpPr>
                <p:spPr bwMode="auto">
                  <a:xfrm>
                    <a:off x="54839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D376F177-F88A-484A-8EB6-D69BAC9A00D7}"/>
                    </a:ext>
                  </a:extLst>
                </p:cNvPr>
                <p:cNvCxnSpPr>
                  <a:stCxn id="144" idx="7"/>
                  <a:endCxn id="134" idx="3"/>
                </p:cNvCxnSpPr>
                <p:nvPr/>
              </p:nvCxnSpPr>
              <p:spPr bwMode="auto">
                <a:xfrm flipV="1">
                  <a:off x="4831781" y="2368819"/>
                  <a:ext cx="608566" cy="33105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C70A2172-0295-F14C-8481-7ABBDB6A8C3C}"/>
                    </a:ext>
                  </a:extLst>
                </p:cNvPr>
                <p:cNvCxnSpPr>
                  <a:cxnSpLocks/>
                  <a:stCxn id="154" idx="1"/>
                  <a:endCxn id="134" idx="5"/>
                </p:cNvCxnSpPr>
                <p:nvPr/>
              </p:nvCxnSpPr>
              <p:spPr bwMode="auto">
                <a:xfrm flipH="1" flipV="1">
                  <a:off x="5526610" y="2368819"/>
                  <a:ext cx="609558" cy="33105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6F4D6513-5993-0046-89BA-F091E6CA430C}"/>
                    </a:ext>
                  </a:extLst>
                </p:cNvPr>
                <p:cNvCxnSpPr>
                  <a:cxnSpLocks/>
                  <a:stCxn id="170" idx="0"/>
                  <a:endCxn id="134" idx="4"/>
                </p:cNvCxnSpPr>
                <p:nvPr/>
              </p:nvCxnSpPr>
              <p:spPr bwMode="auto">
                <a:xfrm flipH="1" flipV="1">
                  <a:off x="5483479" y="2386611"/>
                  <a:ext cx="496" cy="2954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  <p:sp>
        <p:nvSpPr>
          <p:cNvPr id="221" name="Rectangle 220">
            <a:extLst>
              <a:ext uri="{FF2B5EF4-FFF2-40B4-BE49-F238E27FC236}">
                <a16:creationId xmlns:a16="http://schemas.microsoft.com/office/drawing/2014/main" id="{D6C63499-2ED8-1349-8C13-B1493F9BE036}"/>
              </a:ext>
            </a:extLst>
          </p:cNvPr>
          <p:cNvSpPr/>
          <p:nvPr/>
        </p:nvSpPr>
        <p:spPr bwMode="auto">
          <a:xfrm>
            <a:off x="3779912" y="9807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B3478652-122F-AE47-970A-9515C37C25CE}"/>
              </a:ext>
            </a:extLst>
          </p:cNvPr>
          <p:cNvCxnSpPr/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3" name="TextBox 222">
            <a:extLst>
              <a:ext uri="{FF2B5EF4-FFF2-40B4-BE49-F238E27FC236}">
                <a16:creationId xmlns:a16="http://schemas.microsoft.com/office/drawing/2014/main" id="{219868D2-A1B0-0F4C-AD1C-8D7DF65D5F4E}"/>
              </a:ext>
            </a:extLst>
          </p:cNvPr>
          <p:cNvSpPr txBox="1"/>
          <p:nvPr/>
        </p:nvSpPr>
        <p:spPr>
          <a:xfrm>
            <a:off x="4899875" y="647428"/>
            <a:ext cx="1705365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Eurostile"/>
                <a:cs typeface="Eurostile"/>
              </a:rPr>
              <a:t>end system</a:t>
            </a:r>
          </a:p>
        </p:txBody>
      </p: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2F01582B-48E6-A346-8B80-41A235CAEC64}"/>
              </a:ext>
            </a:extLst>
          </p:cNvPr>
          <p:cNvCxnSpPr>
            <a:cxnSpLocks/>
            <a:stCxn id="223" idx="1"/>
            <a:endCxn id="221" idx="3"/>
          </p:cNvCxnSpPr>
          <p:nvPr/>
        </p:nvCxnSpPr>
        <p:spPr bwMode="auto">
          <a:xfrm flipH="1">
            <a:off x="4067944" y="878261"/>
            <a:ext cx="831931" cy="2104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225" name="TextBox 224">
            <a:extLst>
              <a:ext uri="{FF2B5EF4-FFF2-40B4-BE49-F238E27FC236}">
                <a16:creationId xmlns:a16="http://schemas.microsoft.com/office/drawing/2014/main" id="{E5E5586E-426B-744F-8A7B-E2B284B26CDB}"/>
              </a:ext>
            </a:extLst>
          </p:cNvPr>
          <p:cNvSpPr txBox="1"/>
          <p:nvPr/>
        </p:nvSpPr>
        <p:spPr>
          <a:xfrm>
            <a:off x="4932040" y="1060403"/>
            <a:ext cx="2928773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Eurostile"/>
                <a:cs typeface="Eurostile"/>
              </a:rPr>
              <a:t>intermediate system</a:t>
            </a:r>
          </a:p>
        </p:txBody>
      </p:sp>
      <p:cxnSp>
        <p:nvCxnSpPr>
          <p:cNvPr id="226" name="Straight Arrow Connector 225">
            <a:extLst>
              <a:ext uri="{FF2B5EF4-FFF2-40B4-BE49-F238E27FC236}">
                <a16:creationId xmlns:a16="http://schemas.microsoft.com/office/drawing/2014/main" id="{F3B16978-26B0-F14F-9C80-FE6BABCFD01D}"/>
              </a:ext>
            </a:extLst>
          </p:cNvPr>
          <p:cNvCxnSpPr>
            <a:cxnSpLocks/>
            <a:stCxn id="225" idx="1"/>
          </p:cNvCxnSpPr>
          <p:nvPr/>
        </p:nvCxnSpPr>
        <p:spPr bwMode="auto">
          <a:xfrm flipH="1">
            <a:off x="4100110" y="1291236"/>
            <a:ext cx="831930" cy="2104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986AAFE6-BEC0-A645-A4BC-0EA14DBCE4E0}"/>
              </a:ext>
            </a:extLst>
          </p:cNvPr>
          <p:cNvSpPr/>
          <p:nvPr/>
        </p:nvSpPr>
        <p:spPr bwMode="auto">
          <a:xfrm>
            <a:off x="8255000" y="0"/>
            <a:ext cx="889000" cy="850900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Eurostile"/>
                <a:cs typeface="Eurostile"/>
              </a:rPr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3165059350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F6184F8-8C59-A145-BD88-3A69CF703855}"/>
              </a:ext>
            </a:extLst>
          </p:cNvPr>
          <p:cNvGrpSpPr/>
          <p:nvPr/>
        </p:nvGrpSpPr>
        <p:grpSpPr>
          <a:xfrm>
            <a:off x="3275856" y="1412776"/>
            <a:ext cx="1368152" cy="800472"/>
            <a:chOff x="3275856" y="1412776"/>
            <a:chExt cx="1368152" cy="800472"/>
          </a:xfrm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347864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3779912" y="148478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4139952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779912" y="1916832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6" name="Straight Connector 5"/>
            <p:cNvCxnSpPr>
              <a:stCxn id="3" idx="0"/>
              <a:endCxn id="8" idx="1"/>
            </p:cNvCxnSpPr>
            <p:nvPr/>
          </p:nvCxnSpPr>
          <p:spPr bwMode="auto">
            <a:xfrm flipV="1">
              <a:off x="3491880" y="1592796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>
              <a:stCxn id="3" idx="2"/>
              <a:endCxn id="10" idx="1"/>
            </p:cNvCxnSpPr>
            <p:nvPr/>
          </p:nvCxnSpPr>
          <p:spPr bwMode="auto">
            <a:xfrm>
              <a:off x="3491880" y="1916832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>
              <a:stCxn id="10" idx="3"/>
              <a:endCxn id="9" idx="2"/>
            </p:cNvCxnSpPr>
            <p:nvPr/>
          </p:nvCxnSpPr>
          <p:spPr bwMode="auto">
            <a:xfrm flipV="1">
              <a:off x="4067944" y="1916832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>
              <a:stCxn id="9" idx="0"/>
              <a:endCxn id="8" idx="3"/>
            </p:cNvCxnSpPr>
            <p:nvPr/>
          </p:nvCxnSpPr>
          <p:spPr bwMode="auto">
            <a:xfrm flipH="1" flipV="1">
              <a:off x="4067944" y="1592796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>
              <a:stCxn id="10" idx="0"/>
              <a:endCxn id="8" idx="2"/>
            </p:cNvCxnSpPr>
            <p:nvPr/>
          </p:nvCxnSpPr>
          <p:spPr bwMode="auto">
            <a:xfrm flipV="1">
              <a:off x="3923928" y="1700808"/>
              <a:ext cx="0" cy="21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083EE71-DDD2-5943-BE19-5337A8DD5B08}"/>
              </a:ext>
            </a:extLst>
          </p:cNvPr>
          <p:cNvGrpSpPr/>
          <p:nvPr/>
        </p:nvGrpSpPr>
        <p:grpSpPr>
          <a:xfrm>
            <a:off x="395536" y="836712"/>
            <a:ext cx="3080681" cy="765298"/>
            <a:chOff x="395536" y="836712"/>
            <a:chExt cx="3080681" cy="765298"/>
          </a:xfrm>
        </p:grpSpPr>
        <p:cxnSp>
          <p:nvCxnSpPr>
            <p:cNvPr id="143" name="Straight Arrow Connector 142"/>
            <p:cNvCxnSpPr>
              <a:stCxn id="95" idx="3"/>
              <a:endCxn id="28" idx="1"/>
            </p:cNvCxnSpPr>
            <p:nvPr/>
          </p:nvCxnSpPr>
          <p:spPr bwMode="auto">
            <a:xfrm>
              <a:off x="1683068" y="1067545"/>
              <a:ext cx="1793149" cy="53446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sp>
          <p:nvSpPr>
            <p:cNvPr id="95" name="TextBox 94"/>
            <p:cNvSpPr txBox="1"/>
            <p:nvPr/>
          </p:nvSpPr>
          <p:spPr>
            <a:xfrm>
              <a:off x="395536" y="836712"/>
              <a:ext cx="128753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network</a:t>
              </a:r>
            </a:p>
          </p:txBody>
        </p:sp>
      </p:grpSp>
      <p:sp>
        <p:nvSpPr>
          <p:cNvPr id="88" name="Rectangle 5">
            <a:extLst>
              <a:ext uri="{FF2B5EF4-FFF2-40B4-BE49-F238E27FC236}">
                <a16:creationId xmlns:a16="http://schemas.microsoft.com/office/drawing/2014/main" id="{93F58838-E24A-D046-8243-1364AE6D5E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12738" y="2575548"/>
            <a:ext cx="4809940" cy="1206574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Point-to-point channels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Gigabit Ethernet (“1GB Ethernet”)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B03A649-4558-FB4B-A0EA-B07049231458}"/>
              </a:ext>
            </a:extLst>
          </p:cNvPr>
          <p:cNvGrpSpPr/>
          <p:nvPr/>
        </p:nvGrpSpPr>
        <p:grpSpPr>
          <a:xfrm>
            <a:off x="240666" y="3500923"/>
            <a:ext cx="4219482" cy="2677543"/>
            <a:chOff x="240666" y="3500923"/>
            <a:chExt cx="4219482" cy="2677543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62810721-2706-4C4F-A67B-9A11CE7E1C8E}"/>
                </a:ext>
              </a:extLst>
            </p:cNvPr>
            <p:cNvGrpSpPr/>
            <p:nvPr/>
          </p:nvGrpSpPr>
          <p:grpSpPr>
            <a:xfrm>
              <a:off x="248067" y="3500923"/>
              <a:ext cx="4212081" cy="2677543"/>
              <a:chOff x="1384943" y="2463120"/>
              <a:chExt cx="7104848" cy="3804184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C8B3076-C59B-A94F-87C8-5A1314A4A0F3}"/>
                  </a:ext>
                </a:extLst>
              </p:cNvPr>
              <p:cNvSpPr txBox="1"/>
              <p:nvPr/>
            </p:nvSpPr>
            <p:spPr>
              <a:xfrm>
                <a:off x="6624086" y="3944684"/>
                <a:ext cx="184731" cy="369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endParaRPr lang="en-US" dirty="0">
                  <a:latin typeface="Eurostile"/>
                  <a:cs typeface="Eurostile"/>
                </a:endParaRPr>
              </a:p>
            </p:txBody>
          </p:sp>
          <p:pic>
            <p:nvPicPr>
              <p:cNvPr id="92" name="Picture 91">
                <a:extLst>
                  <a:ext uri="{FF2B5EF4-FFF2-40B4-BE49-F238E27FC236}">
                    <a16:creationId xmlns:a16="http://schemas.microsoft.com/office/drawing/2014/main" id="{A63ED2A3-6D1F-F842-8428-3898104E04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29714" y="2463120"/>
                <a:ext cx="1080000" cy="522022"/>
              </a:xfrm>
              <a:prstGeom prst="rect">
                <a:avLst/>
              </a:prstGeom>
            </p:spPr>
          </p:pic>
          <p:pic>
            <p:nvPicPr>
              <p:cNvPr id="94" name="Picture 93">
                <a:extLst>
                  <a:ext uri="{FF2B5EF4-FFF2-40B4-BE49-F238E27FC236}">
                    <a16:creationId xmlns:a16="http://schemas.microsoft.com/office/drawing/2014/main" id="{DE62C0C7-E75B-6E4A-A191-71C33E287E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28012" y="3545963"/>
                <a:ext cx="1080000" cy="522022"/>
              </a:xfrm>
              <a:prstGeom prst="rect">
                <a:avLst/>
              </a:prstGeom>
            </p:spPr>
          </p:pic>
          <p:pic>
            <p:nvPicPr>
              <p:cNvPr id="97" name="Picture 96">
                <a:extLst>
                  <a:ext uri="{FF2B5EF4-FFF2-40B4-BE49-F238E27FC236}">
                    <a16:creationId xmlns:a16="http://schemas.microsoft.com/office/drawing/2014/main" id="{4FEFF6D8-56F2-774D-965E-E155A8CF7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43895" y="3514579"/>
                <a:ext cx="1080000" cy="522022"/>
              </a:xfrm>
              <a:prstGeom prst="rect">
                <a:avLst/>
              </a:prstGeom>
            </p:spPr>
          </p:pic>
          <p:pic>
            <p:nvPicPr>
              <p:cNvPr id="98" name="Picture 97">
                <a:extLst>
                  <a:ext uri="{FF2B5EF4-FFF2-40B4-BE49-F238E27FC236}">
                    <a16:creationId xmlns:a16="http://schemas.microsoft.com/office/drawing/2014/main" id="{0325FE88-A770-F740-AF32-D119FBD593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02242" y="3486457"/>
                <a:ext cx="1080000" cy="522022"/>
              </a:xfrm>
              <a:prstGeom prst="rect">
                <a:avLst/>
              </a:prstGeom>
            </p:spPr>
          </p:pic>
          <p:pic>
            <p:nvPicPr>
              <p:cNvPr id="100" name="Picture 99">
                <a:extLst>
                  <a:ext uri="{FF2B5EF4-FFF2-40B4-BE49-F238E27FC236}">
                    <a16:creationId xmlns:a16="http://schemas.microsoft.com/office/drawing/2014/main" id="{3D5130F4-0310-CD49-847A-8810473E99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56318" y="5093681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101" name="Picture 100">
                <a:extLst>
                  <a:ext uri="{FF2B5EF4-FFF2-40B4-BE49-F238E27FC236}">
                    <a16:creationId xmlns:a16="http://schemas.microsoft.com/office/drawing/2014/main" id="{2DACDB9F-5F2D-0E48-A503-544A374685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97333" y="5231568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17C3A2F7-F162-6C49-8CB6-75943B149F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49414" y="5093681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104" name="Picture 103">
                <a:extLst>
                  <a:ext uri="{FF2B5EF4-FFF2-40B4-BE49-F238E27FC236}">
                    <a16:creationId xmlns:a16="http://schemas.microsoft.com/office/drawing/2014/main" id="{62808AFA-D962-0F4F-919C-FEC3C4619C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10360" y="5155741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105" name="Picture 104">
                <a:extLst>
                  <a:ext uri="{FF2B5EF4-FFF2-40B4-BE49-F238E27FC236}">
                    <a16:creationId xmlns:a16="http://schemas.microsoft.com/office/drawing/2014/main" id="{1F6E9AAF-C624-CE47-B8FC-BA28677F5D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97962" y="5615702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107" name="Picture 106">
                <a:extLst>
                  <a:ext uri="{FF2B5EF4-FFF2-40B4-BE49-F238E27FC236}">
                    <a16:creationId xmlns:a16="http://schemas.microsoft.com/office/drawing/2014/main" id="{AD99E2C8-42E4-624F-A8CC-34A52236D8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27941" y="5347808"/>
                <a:ext cx="720000" cy="384134"/>
              </a:xfrm>
              <a:prstGeom prst="rect">
                <a:avLst/>
              </a:prstGeom>
            </p:spPr>
          </p:pic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1B1BD9AC-EB8B-CC45-8823-B44008907D95}"/>
                  </a:ext>
                </a:extLst>
              </p:cNvPr>
              <p:cNvGrpSpPr/>
              <p:nvPr/>
            </p:nvGrpSpPr>
            <p:grpSpPr>
              <a:xfrm>
                <a:off x="1384943" y="2870796"/>
                <a:ext cx="7104848" cy="3396508"/>
                <a:chOff x="1087229" y="2753833"/>
                <a:chExt cx="7104848" cy="3396508"/>
              </a:xfrm>
            </p:grpSpPr>
            <p:sp>
              <p:nvSpPr>
                <p:cNvPr id="110" name="Freeform 109">
                  <a:extLst>
                    <a:ext uri="{FF2B5EF4-FFF2-40B4-BE49-F238E27FC236}">
                      <a16:creationId xmlns:a16="http://schemas.microsoft.com/office/drawing/2014/main" id="{B38B35D1-F382-5247-8AB0-DF7F6A557739}"/>
                    </a:ext>
                  </a:extLst>
                </p:cNvPr>
                <p:cNvSpPr/>
                <p:nvPr/>
              </p:nvSpPr>
              <p:spPr bwMode="auto">
                <a:xfrm>
                  <a:off x="1087229" y="3859619"/>
                  <a:ext cx="1304833" cy="2084900"/>
                </a:xfrm>
                <a:custGeom>
                  <a:avLst/>
                  <a:gdLst>
                    <a:gd name="connsiteX0" fmla="*/ 1177506 w 1304833"/>
                    <a:gd name="connsiteY0" fmla="*/ 0 h 2084900"/>
                    <a:gd name="connsiteX1" fmla="*/ 1294464 w 1304833"/>
                    <a:gd name="connsiteY1" fmla="*/ 574158 h 2084900"/>
                    <a:gd name="connsiteX2" fmla="*/ 943590 w 1304833"/>
                    <a:gd name="connsiteY2" fmla="*/ 1711841 h 2084900"/>
                    <a:gd name="connsiteX3" fmla="*/ 7924 w 1304833"/>
                    <a:gd name="connsiteY3" fmla="*/ 2073348 h 2084900"/>
                    <a:gd name="connsiteX4" fmla="*/ 571450 w 1304833"/>
                    <a:gd name="connsiteY4" fmla="*/ 1360967 h 2084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4833" h="2084900">
                      <a:moveTo>
                        <a:pt x="1177506" y="0"/>
                      </a:moveTo>
                      <a:cubicBezTo>
                        <a:pt x="1255478" y="144425"/>
                        <a:pt x="1333450" y="288851"/>
                        <a:pt x="1294464" y="574158"/>
                      </a:cubicBezTo>
                      <a:cubicBezTo>
                        <a:pt x="1255478" y="859465"/>
                        <a:pt x="1158013" y="1461976"/>
                        <a:pt x="943590" y="1711841"/>
                      </a:cubicBezTo>
                      <a:cubicBezTo>
                        <a:pt x="729167" y="1961706"/>
                        <a:pt x="69947" y="2131827"/>
                        <a:pt x="7924" y="2073348"/>
                      </a:cubicBezTo>
                      <a:cubicBezTo>
                        <a:pt x="-54099" y="2014869"/>
                        <a:pt x="258675" y="1687918"/>
                        <a:pt x="571450" y="1360967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11" name="Freeform 110">
                  <a:extLst>
                    <a:ext uri="{FF2B5EF4-FFF2-40B4-BE49-F238E27FC236}">
                      <a16:creationId xmlns:a16="http://schemas.microsoft.com/office/drawing/2014/main" id="{46900D8B-EF4F-BC4C-8133-C6ED71C439EE}"/>
                    </a:ext>
                  </a:extLst>
                </p:cNvPr>
                <p:cNvSpPr/>
                <p:nvPr/>
              </p:nvSpPr>
              <p:spPr bwMode="auto">
                <a:xfrm>
                  <a:off x="2176476" y="3838353"/>
                  <a:ext cx="524194" cy="2311988"/>
                </a:xfrm>
                <a:custGeom>
                  <a:avLst/>
                  <a:gdLst>
                    <a:gd name="connsiteX0" fmla="*/ 237115 w 524194"/>
                    <a:gd name="connsiteY0" fmla="*/ 0 h 2311988"/>
                    <a:gd name="connsiteX1" fmla="*/ 354073 w 524194"/>
                    <a:gd name="connsiteY1" fmla="*/ 499731 h 2311988"/>
                    <a:gd name="connsiteX2" fmla="*/ 162687 w 524194"/>
                    <a:gd name="connsiteY2" fmla="*/ 1382233 h 2311988"/>
                    <a:gd name="connsiteX3" fmla="*/ 3198 w 524194"/>
                    <a:gd name="connsiteY3" fmla="*/ 2307266 h 2311988"/>
                    <a:gd name="connsiteX4" fmla="*/ 311543 w 524194"/>
                    <a:gd name="connsiteY4" fmla="*/ 1733107 h 2311988"/>
                    <a:gd name="connsiteX5" fmla="*/ 524194 w 524194"/>
                    <a:gd name="connsiteY5" fmla="*/ 1520456 h 2311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24194" h="2311988">
                      <a:moveTo>
                        <a:pt x="237115" y="0"/>
                      </a:moveTo>
                      <a:cubicBezTo>
                        <a:pt x="301796" y="134679"/>
                        <a:pt x="366478" y="269359"/>
                        <a:pt x="354073" y="499731"/>
                      </a:cubicBezTo>
                      <a:cubicBezTo>
                        <a:pt x="341668" y="730103"/>
                        <a:pt x="221166" y="1080977"/>
                        <a:pt x="162687" y="1382233"/>
                      </a:cubicBezTo>
                      <a:cubicBezTo>
                        <a:pt x="104208" y="1683489"/>
                        <a:pt x="-21611" y="2248787"/>
                        <a:pt x="3198" y="2307266"/>
                      </a:cubicBezTo>
                      <a:cubicBezTo>
                        <a:pt x="28007" y="2365745"/>
                        <a:pt x="224710" y="1864242"/>
                        <a:pt x="311543" y="1733107"/>
                      </a:cubicBezTo>
                      <a:cubicBezTo>
                        <a:pt x="398376" y="1601972"/>
                        <a:pt x="461285" y="1561214"/>
                        <a:pt x="524194" y="1520456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16" name="Freeform 115">
                  <a:extLst>
                    <a:ext uri="{FF2B5EF4-FFF2-40B4-BE49-F238E27FC236}">
                      <a16:creationId xmlns:a16="http://schemas.microsoft.com/office/drawing/2014/main" id="{74D39998-CC68-8F45-AD8E-09EC1D0B4DC3}"/>
                    </a:ext>
                  </a:extLst>
                </p:cNvPr>
                <p:cNvSpPr/>
                <p:nvPr/>
              </p:nvSpPr>
              <p:spPr bwMode="auto">
                <a:xfrm>
                  <a:off x="2892056" y="2806995"/>
                  <a:ext cx="1467293" cy="1267709"/>
                </a:xfrm>
                <a:custGeom>
                  <a:avLst/>
                  <a:gdLst>
                    <a:gd name="connsiteX0" fmla="*/ 0 w 1467293"/>
                    <a:gd name="connsiteY0" fmla="*/ 999461 h 1267709"/>
                    <a:gd name="connsiteX1" fmla="*/ 265814 w 1467293"/>
                    <a:gd name="connsiteY1" fmla="*/ 1265275 h 1267709"/>
                    <a:gd name="connsiteX2" fmla="*/ 839972 w 1467293"/>
                    <a:gd name="connsiteY2" fmla="*/ 861238 h 1267709"/>
                    <a:gd name="connsiteX3" fmla="*/ 1360967 w 1467293"/>
                    <a:gd name="connsiteY3" fmla="*/ 372140 h 1267709"/>
                    <a:gd name="connsiteX4" fmla="*/ 1467293 w 1467293"/>
                    <a:gd name="connsiteY4" fmla="*/ 0 h 126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7293" h="1267709">
                      <a:moveTo>
                        <a:pt x="0" y="999461"/>
                      </a:moveTo>
                      <a:cubicBezTo>
                        <a:pt x="62909" y="1143886"/>
                        <a:pt x="125819" y="1288312"/>
                        <a:pt x="265814" y="1265275"/>
                      </a:cubicBezTo>
                      <a:cubicBezTo>
                        <a:pt x="405809" y="1242238"/>
                        <a:pt x="657447" y="1010094"/>
                        <a:pt x="839972" y="861238"/>
                      </a:cubicBezTo>
                      <a:cubicBezTo>
                        <a:pt x="1022497" y="712382"/>
                        <a:pt x="1256413" y="515680"/>
                        <a:pt x="1360967" y="372140"/>
                      </a:cubicBezTo>
                      <a:cubicBezTo>
                        <a:pt x="1465521" y="228600"/>
                        <a:pt x="1466407" y="114300"/>
                        <a:pt x="1467293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21" name="Freeform 120">
                  <a:extLst>
                    <a:ext uri="{FF2B5EF4-FFF2-40B4-BE49-F238E27FC236}">
                      <a16:creationId xmlns:a16="http://schemas.microsoft.com/office/drawing/2014/main" id="{1C832300-1D8F-FE4F-8007-34F2274DE044}"/>
                    </a:ext>
                  </a:extLst>
                </p:cNvPr>
                <p:cNvSpPr/>
                <p:nvPr/>
              </p:nvSpPr>
              <p:spPr bwMode="auto">
                <a:xfrm>
                  <a:off x="4455042" y="2775098"/>
                  <a:ext cx="1546406" cy="1543054"/>
                </a:xfrm>
                <a:custGeom>
                  <a:avLst/>
                  <a:gdLst>
                    <a:gd name="connsiteX0" fmla="*/ 0 w 1546406"/>
                    <a:gd name="connsiteY0" fmla="*/ 0 h 1543054"/>
                    <a:gd name="connsiteX1" fmla="*/ 223284 w 1546406"/>
                    <a:gd name="connsiteY1" fmla="*/ 393404 h 1543054"/>
                    <a:gd name="connsiteX2" fmla="*/ 999460 w 1546406"/>
                    <a:gd name="connsiteY2" fmla="*/ 542260 h 1543054"/>
                    <a:gd name="connsiteX3" fmla="*/ 1541721 w 1546406"/>
                    <a:gd name="connsiteY3" fmla="*/ 1435395 h 1543054"/>
                    <a:gd name="connsiteX4" fmla="*/ 1244009 w 1546406"/>
                    <a:gd name="connsiteY4" fmla="*/ 1477925 h 1543054"/>
                    <a:gd name="connsiteX5" fmla="*/ 925032 w 1546406"/>
                    <a:gd name="connsiteY5" fmla="*/ 988828 h 1543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46406" h="1543054">
                      <a:moveTo>
                        <a:pt x="0" y="0"/>
                      </a:moveTo>
                      <a:cubicBezTo>
                        <a:pt x="28353" y="151513"/>
                        <a:pt x="56707" y="303027"/>
                        <a:pt x="223284" y="393404"/>
                      </a:cubicBezTo>
                      <a:cubicBezTo>
                        <a:pt x="389861" y="483781"/>
                        <a:pt x="779721" y="368595"/>
                        <a:pt x="999460" y="542260"/>
                      </a:cubicBezTo>
                      <a:cubicBezTo>
                        <a:pt x="1219200" y="715925"/>
                        <a:pt x="1500963" y="1279451"/>
                        <a:pt x="1541721" y="1435395"/>
                      </a:cubicBezTo>
                      <a:cubicBezTo>
                        <a:pt x="1582479" y="1591339"/>
                        <a:pt x="1346790" y="1552353"/>
                        <a:pt x="1244009" y="1477925"/>
                      </a:cubicBezTo>
                      <a:cubicBezTo>
                        <a:pt x="1141228" y="1403497"/>
                        <a:pt x="1033130" y="1196162"/>
                        <a:pt x="925032" y="988828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22" name="Freeform 121">
                  <a:extLst>
                    <a:ext uri="{FF2B5EF4-FFF2-40B4-BE49-F238E27FC236}">
                      <a16:creationId xmlns:a16="http://schemas.microsoft.com/office/drawing/2014/main" id="{D157246D-79A4-0A4F-BF6F-0FBAA56EC08F}"/>
                    </a:ext>
                  </a:extLst>
                </p:cNvPr>
                <p:cNvSpPr/>
                <p:nvPr/>
              </p:nvSpPr>
              <p:spPr bwMode="auto">
                <a:xfrm>
                  <a:off x="3939730" y="3838353"/>
                  <a:ext cx="1066879" cy="1590619"/>
                </a:xfrm>
                <a:custGeom>
                  <a:avLst/>
                  <a:gdLst>
                    <a:gd name="connsiteX0" fmla="*/ 717330 w 1066879"/>
                    <a:gd name="connsiteY0" fmla="*/ 1382233 h 1590619"/>
                    <a:gd name="connsiteX1" fmla="*/ 387721 w 1066879"/>
                    <a:gd name="connsiteY1" fmla="*/ 1584252 h 1590619"/>
                    <a:gd name="connsiteX2" fmla="*/ 4949 w 1066879"/>
                    <a:gd name="connsiteY2" fmla="*/ 1169582 h 1590619"/>
                    <a:gd name="connsiteX3" fmla="*/ 674800 w 1066879"/>
                    <a:gd name="connsiteY3" fmla="*/ 627321 h 1590619"/>
                    <a:gd name="connsiteX4" fmla="*/ 1046940 w 1066879"/>
                    <a:gd name="connsiteY4" fmla="*/ 287080 h 1590619"/>
                    <a:gd name="connsiteX5" fmla="*/ 983144 w 1066879"/>
                    <a:gd name="connsiteY5" fmla="*/ 0 h 1590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66879" h="1590619">
                      <a:moveTo>
                        <a:pt x="717330" y="1382233"/>
                      </a:moveTo>
                      <a:cubicBezTo>
                        <a:pt x="611890" y="1500963"/>
                        <a:pt x="506451" y="1619694"/>
                        <a:pt x="387721" y="1584252"/>
                      </a:cubicBezTo>
                      <a:cubicBezTo>
                        <a:pt x="268991" y="1548810"/>
                        <a:pt x="-42897" y="1329070"/>
                        <a:pt x="4949" y="1169582"/>
                      </a:cubicBezTo>
                      <a:cubicBezTo>
                        <a:pt x="52795" y="1010094"/>
                        <a:pt x="501135" y="774405"/>
                        <a:pt x="674800" y="627321"/>
                      </a:cubicBezTo>
                      <a:cubicBezTo>
                        <a:pt x="848465" y="480237"/>
                        <a:pt x="995549" y="391633"/>
                        <a:pt x="1046940" y="287080"/>
                      </a:cubicBezTo>
                      <a:cubicBezTo>
                        <a:pt x="1098331" y="182527"/>
                        <a:pt x="1040737" y="91263"/>
                        <a:pt x="983144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24" name="Freeform 123">
                  <a:extLst>
                    <a:ext uri="{FF2B5EF4-FFF2-40B4-BE49-F238E27FC236}">
                      <a16:creationId xmlns:a16="http://schemas.microsoft.com/office/drawing/2014/main" id="{149EFD42-5E21-B643-AD0E-1A91DB49A508}"/>
                    </a:ext>
                  </a:extLst>
                </p:cNvPr>
                <p:cNvSpPr/>
                <p:nvPr/>
              </p:nvSpPr>
              <p:spPr bwMode="auto">
                <a:xfrm>
                  <a:off x="3592334" y="3848986"/>
                  <a:ext cx="1415601" cy="2175421"/>
                </a:xfrm>
                <a:custGeom>
                  <a:avLst/>
                  <a:gdLst>
                    <a:gd name="connsiteX0" fmla="*/ 1415601 w 1415601"/>
                    <a:gd name="connsiteY0" fmla="*/ 1903228 h 2175421"/>
                    <a:gd name="connsiteX1" fmla="*/ 756382 w 1415601"/>
                    <a:gd name="connsiteY1" fmla="*/ 2147777 h 2175421"/>
                    <a:gd name="connsiteX2" fmla="*/ 1471 w 1415601"/>
                    <a:gd name="connsiteY2" fmla="*/ 1329070 h 2175421"/>
                    <a:gd name="connsiteX3" fmla="*/ 958401 w 1415601"/>
                    <a:gd name="connsiteY3" fmla="*/ 435935 h 2175421"/>
                    <a:gd name="connsiteX4" fmla="*/ 1234847 w 1415601"/>
                    <a:gd name="connsiteY4" fmla="*/ 212651 h 2175421"/>
                    <a:gd name="connsiteX5" fmla="*/ 1192317 w 1415601"/>
                    <a:gd name="connsiteY5" fmla="*/ 0 h 2175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15601" h="2175421">
                      <a:moveTo>
                        <a:pt x="1415601" y="1903228"/>
                      </a:moveTo>
                      <a:cubicBezTo>
                        <a:pt x="1203835" y="2073349"/>
                        <a:pt x="992070" y="2243470"/>
                        <a:pt x="756382" y="2147777"/>
                      </a:cubicBezTo>
                      <a:cubicBezTo>
                        <a:pt x="520694" y="2052084"/>
                        <a:pt x="-32199" y="1614377"/>
                        <a:pt x="1471" y="1329070"/>
                      </a:cubicBezTo>
                      <a:cubicBezTo>
                        <a:pt x="35141" y="1043763"/>
                        <a:pt x="752838" y="622005"/>
                        <a:pt x="958401" y="435935"/>
                      </a:cubicBezTo>
                      <a:cubicBezTo>
                        <a:pt x="1163964" y="249865"/>
                        <a:pt x="1195861" y="285307"/>
                        <a:pt x="1234847" y="212651"/>
                      </a:cubicBezTo>
                      <a:cubicBezTo>
                        <a:pt x="1273833" y="139995"/>
                        <a:pt x="1233075" y="69997"/>
                        <a:pt x="1192317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25" name="Freeform 124">
                  <a:extLst>
                    <a:ext uri="{FF2B5EF4-FFF2-40B4-BE49-F238E27FC236}">
                      <a16:creationId xmlns:a16="http://schemas.microsoft.com/office/drawing/2014/main" id="{1FE47FE5-71D3-C04D-9778-78FF8E42AC1C}"/>
                    </a:ext>
                  </a:extLst>
                </p:cNvPr>
                <p:cNvSpPr/>
                <p:nvPr/>
              </p:nvSpPr>
              <p:spPr bwMode="auto">
                <a:xfrm>
                  <a:off x="5146158" y="3817088"/>
                  <a:ext cx="584791" cy="1648072"/>
                </a:xfrm>
                <a:custGeom>
                  <a:avLst/>
                  <a:gdLst>
                    <a:gd name="connsiteX0" fmla="*/ 584791 w 584791"/>
                    <a:gd name="connsiteY0" fmla="*/ 1467293 h 1648072"/>
                    <a:gd name="connsiteX1" fmla="*/ 287079 w 584791"/>
                    <a:gd name="connsiteY1" fmla="*/ 1648047 h 1648072"/>
                    <a:gd name="connsiteX2" fmla="*/ 116958 w 584791"/>
                    <a:gd name="connsiteY2" fmla="*/ 1456661 h 1648072"/>
                    <a:gd name="connsiteX3" fmla="*/ 255182 w 584791"/>
                    <a:gd name="connsiteY3" fmla="*/ 744279 h 1648072"/>
                    <a:gd name="connsiteX4" fmla="*/ 0 w 584791"/>
                    <a:gd name="connsiteY4" fmla="*/ 0 h 16480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4791" h="1648072">
                      <a:moveTo>
                        <a:pt x="584791" y="1467293"/>
                      </a:moveTo>
                      <a:cubicBezTo>
                        <a:pt x="474921" y="1558556"/>
                        <a:pt x="365051" y="1649819"/>
                        <a:pt x="287079" y="1648047"/>
                      </a:cubicBezTo>
                      <a:cubicBezTo>
                        <a:pt x="209107" y="1646275"/>
                        <a:pt x="122274" y="1607289"/>
                        <a:pt x="116958" y="1456661"/>
                      </a:cubicBezTo>
                      <a:cubicBezTo>
                        <a:pt x="111642" y="1306033"/>
                        <a:pt x="274675" y="987056"/>
                        <a:pt x="255182" y="744279"/>
                      </a:cubicBezTo>
                      <a:cubicBezTo>
                        <a:pt x="235689" y="501502"/>
                        <a:pt x="117844" y="250751"/>
                        <a:pt x="0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27" name="Freeform 126">
                  <a:extLst>
                    <a:ext uri="{FF2B5EF4-FFF2-40B4-BE49-F238E27FC236}">
                      <a16:creationId xmlns:a16="http://schemas.microsoft.com/office/drawing/2014/main" id="{0B9C0DF7-D5AE-114C-A4BC-951896ECEC42}"/>
                    </a:ext>
                  </a:extLst>
                </p:cNvPr>
                <p:cNvSpPr/>
                <p:nvPr/>
              </p:nvSpPr>
              <p:spPr bwMode="auto">
                <a:xfrm>
                  <a:off x="4593265" y="2753833"/>
                  <a:ext cx="3598812" cy="1404558"/>
                </a:xfrm>
                <a:custGeom>
                  <a:avLst/>
                  <a:gdLst>
                    <a:gd name="connsiteX0" fmla="*/ 3072809 w 3598812"/>
                    <a:gd name="connsiteY0" fmla="*/ 967562 h 1404558"/>
                    <a:gd name="connsiteX1" fmla="*/ 3189768 w 3598812"/>
                    <a:gd name="connsiteY1" fmla="*/ 1371600 h 1404558"/>
                    <a:gd name="connsiteX2" fmla="*/ 3476847 w 3598812"/>
                    <a:gd name="connsiteY2" fmla="*/ 202018 h 1404558"/>
                    <a:gd name="connsiteX3" fmla="*/ 956930 w 3598812"/>
                    <a:gd name="connsiteY3" fmla="*/ 21265 h 1404558"/>
                    <a:gd name="connsiteX4" fmla="*/ 0 w 3598812"/>
                    <a:gd name="connsiteY4" fmla="*/ 10632 h 14045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98812" h="1404558">
                      <a:moveTo>
                        <a:pt x="3072809" y="967562"/>
                      </a:moveTo>
                      <a:cubicBezTo>
                        <a:pt x="3097618" y="1233376"/>
                        <a:pt x="3122428" y="1499191"/>
                        <a:pt x="3189768" y="1371600"/>
                      </a:cubicBezTo>
                      <a:cubicBezTo>
                        <a:pt x="3257108" y="1244009"/>
                        <a:pt x="3848987" y="427074"/>
                        <a:pt x="3476847" y="202018"/>
                      </a:cubicBezTo>
                      <a:cubicBezTo>
                        <a:pt x="3104707" y="-23038"/>
                        <a:pt x="1536404" y="53163"/>
                        <a:pt x="956930" y="21265"/>
                      </a:cubicBezTo>
                      <a:cubicBezTo>
                        <a:pt x="377456" y="-10633"/>
                        <a:pt x="188728" y="-1"/>
                        <a:pt x="0" y="10632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128" name="Freeform 127">
                  <a:extLst>
                    <a:ext uri="{FF2B5EF4-FFF2-40B4-BE49-F238E27FC236}">
                      <a16:creationId xmlns:a16="http://schemas.microsoft.com/office/drawing/2014/main" id="{3CA725E8-3F0F-944A-910A-37E7FDE046BB}"/>
                    </a:ext>
                  </a:extLst>
                </p:cNvPr>
                <p:cNvSpPr/>
                <p:nvPr/>
              </p:nvSpPr>
              <p:spPr bwMode="auto">
                <a:xfrm>
                  <a:off x="6606156" y="3817088"/>
                  <a:ext cx="836635" cy="1926376"/>
                </a:xfrm>
                <a:custGeom>
                  <a:avLst/>
                  <a:gdLst>
                    <a:gd name="connsiteX0" fmla="*/ 836635 w 836635"/>
                    <a:gd name="connsiteY0" fmla="*/ 1658679 h 1926376"/>
                    <a:gd name="connsiteX1" fmla="*/ 326272 w 836635"/>
                    <a:gd name="connsiteY1" fmla="*/ 1913861 h 1926376"/>
                    <a:gd name="connsiteX2" fmla="*/ 7295 w 836635"/>
                    <a:gd name="connsiteY2" fmla="*/ 1307805 h 1926376"/>
                    <a:gd name="connsiteX3" fmla="*/ 634616 w 836635"/>
                    <a:gd name="connsiteY3" fmla="*/ 542261 h 1926376"/>
                    <a:gd name="connsiteX4" fmla="*/ 645249 w 836635"/>
                    <a:gd name="connsiteY4" fmla="*/ 0 h 19263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635" h="1926376">
                      <a:moveTo>
                        <a:pt x="836635" y="1658679"/>
                      </a:moveTo>
                      <a:cubicBezTo>
                        <a:pt x="650565" y="1815509"/>
                        <a:pt x="464495" y="1972340"/>
                        <a:pt x="326272" y="1913861"/>
                      </a:cubicBezTo>
                      <a:cubicBezTo>
                        <a:pt x="188049" y="1855382"/>
                        <a:pt x="-44096" y="1536405"/>
                        <a:pt x="7295" y="1307805"/>
                      </a:cubicBezTo>
                      <a:cubicBezTo>
                        <a:pt x="58686" y="1079205"/>
                        <a:pt x="528290" y="760229"/>
                        <a:pt x="634616" y="542261"/>
                      </a:cubicBezTo>
                      <a:cubicBezTo>
                        <a:pt x="740942" y="324293"/>
                        <a:pt x="693095" y="162146"/>
                        <a:pt x="645249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</p:grp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9540CEE6-64E9-D541-901E-BA2BB7A04D2C}"/>
                </a:ext>
              </a:extLst>
            </p:cNvPr>
            <p:cNvGrpSpPr/>
            <p:nvPr/>
          </p:nvGrpSpPr>
          <p:grpSpPr>
            <a:xfrm>
              <a:off x="240666" y="4652382"/>
              <a:ext cx="2224463" cy="1492378"/>
              <a:chOff x="5409713" y="685719"/>
              <a:chExt cx="2224463" cy="1492378"/>
            </a:xfrm>
          </p:grpSpPr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D753F161-C3E1-944A-ADE0-ED1C1B7332A2}"/>
                  </a:ext>
                </a:extLst>
              </p:cNvPr>
              <p:cNvSpPr/>
              <p:nvPr/>
            </p:nvSpPr>
            <p:spPr bwMode="auto">
              <a:xfrm>
                <a:off x="5409713" y="685719"/>
                <a:ext cx="2224463" cy="149237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ACB3460F-556B-7647-8B0B-3CEBCC0082FC}"/>
                  </a:ext>
                </a:extLst>
              </p:cNvPr>
              <p:cNvGrpSpPr/>
              <p:nvPr/>
            </p:nvGrpSpPr>
            <p:grpSpPr>
              <a:xfrm>
                <a:off x="5537023" y="897752"/>
                <a:ext cx="1969843" cy="1068313"/>
                <a:chOff x="4499053" y="2265117"/>
                <a:chExt cx="1969843" cy="1068313"/>
              </a:xfrm>
            </p:grpSpPr>
            <p:sp>
              <p:nvSpPr>
                <p:cNvPr id="134" name="Connector 133">
                  <a:extLst>
                    <a:ext uri="{FF2B5EF4-FFF2-40B4-BE49-F238E27FC236}">
                      <a16:creationId xmlns:a16="http://schemas.microsoft.com/office/drawing/2014/main" id="{83840E33-415A-8F44-BD28-0D50870AD2A4}"/>
                    </a:ext>
                  </a:extLst>
                </p:cNvPr>
                <p:cNvSpPr/>
                <p:nvPr/>
              </p:nvSpPr>
              <p:spPr bwMode="auto">
                <a:xfrm>
                  <a:off x="5422482" y="2265117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136" name="Group 135">
                  <a:extLst>
                    <a:ext uri="{FF2B5EF4-FFF2-40B4-BE49-F238E27FC236}">
                      <a16:creationId xmlns:a16="http://schemas.microsoft.com/office/drawing/2014/main" id="{1B42E26C-B8F3-8D4A-89D9-D604D5AD730F}"/>
                    </a:ext>
                  </a:extLst>
                </p:cNvPr>
                <p:cNvGrpSpPr/>
                <p:nvPr/>
              </p:nvGrpSpPr>
              <p:grpSpPr>
                <a:xfrm>
                  <a:off x="5194378" y="2682080"/>
                  <a:ext cx="579193" cy="651350"/>
                  <a:chOff x="5194378" y="2682080"/>
                  <a:chExt cx="579193" cy="651350"/>
                </a:xfrm>
              </p:grpSpPr>
              <p:sp>
                <p:nvSpPr>
                  <p:cNvPr id="170" name="Connector 169">
                    <a:extLst>
                      <a:ext uri="{FF2B5EF4-FFF2-40B4-BE49-F238E27FC236}">
                        <a16:creationId xmlns:a16="http://schemas.microsoft.com/office/drawing/2014/main" id="{EC4C82D4-E385-E54E-BAEB-BBEF1789724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22978" y="268208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171" name="Group 170">
                    <a:extLst>
                      <a:ext uri="{FF2B5EF4-FFF2-40B4-BE49-F238E27FC236}">
                        <a16:creationId xmlns:a16="http://schemas.microsoft.com/office/drawing/2014/main" id="{29E85975-4C2A-4746-ADCA-6CBB46B3A12D}"/>
                      </a:ext>
                    </a:extLst>
                  </p:cNvPr>
                  <p:cNvGrpSpPr/>
                  <p:nvPr/>
                </p:nvGrpSpPr>
                <p:grpSpPr>
                  <a:xfrm>
                    <a:off x="5194378" y="3211936"/>
                    <a:ext cx="579193" cy="121494"/>
                    <a:chOff x="5213499" y="3211936"/>
                    <a:chExt cx="579193" cy="121494"/>
                  </a:xfrm>
                </p:grpSpPr>
                <p:sp>
                  <p:nvSpPr>
                    <p:cNvPr id="178" name="Connector 177">
                      <a:extLst>
                        <a:ext uri="{FF2B5EF4-FFF2-40B4-BE49-F238E27FC236}">
                          <a16:creationId xmlns:a16="http://schemas.microsoft.com/office/drawing/2014/main" id="{A1259910-CE36-BE4F-A79E-B27D1CEE64A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2134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79" name="Connector 178">
                      <a:extLst>
                        <a:ext uri="{FF2B5EF4-FFF2-40B4-BE49-F238E27FC236}">
                          <a16:creationId xmlns:a16="http://schemas.microsoft.com/office/drawing/2014/main" id="{40484626-B280-624F-8C4F-17332EB89E3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3658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80" name="Connector 179">
                      <a:extLst>
                        <a:ext uri="{FF2B5EF4-FFF2-40B4-BE49-F238E27FC236}">
                          <a16:creationId xmlns:a16="http://schemas.microsoft.com/office/drawing/2014/main" id="{96B59705-7132-094C-9713-5EAE6AF1904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5182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81" name="Connector 180">
                      <a:extLst>
                        <a:ext uri="{FF2B5EF4-FFF2-40B4-BE49-F238E27FC236}">
                          <a16:creationId xmlns:a16="http://schemas.microsoft.com/office/drawing/2014/main" id="{F933A76A-B833-8144-AA48-7C517010B6A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6706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</p:grpSp>
              <p:cxnSp>
                <p:nvCxnSpPr>
                  <p:cNvPr id="172" name="Straight Connector 171">
                    <a:extLst>
                      <a:ext uri="{FF2B5EF4-FFF2-40B4-BE49-F238E27FC236}">
                        <a16:creationId xmlns:a16="http://schemas.microsoft.com/office/drawing/2014/main" id="{0312EE06-8A2B-2C4E-82F9-A956CE474523}"/>
                      </a:ext>
                    </a:extLst>
                  </p:cNvPr>
                  <p:cNvCxnSpPr>
                    <a:cxnSpLocks/>
                    <a:stCxn id="170" idx="3"/>
                    <a:endCxn id="178" idx="0"/>
                  </p:cNvCxnSpPr>
                  <p:nvPr/>
                </p:nvCxnSpPr>
                <p:spPr bwMode="auto">
                  <a:xfrm flipH="1">
                    <a:off x="5255375" y="2785782"/>
                    <a:ext cx="185468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75" name="Straight Connector 174">
                    <a:extLst>
                      <a:ext uri="{FF2B5EF4-FFF2-40B4-BE49-F238E27FC236}">
                        <a16:creationId xmlns:a16="http://schemas.microsoft.com/office/drawing/2014/main" id="{B16E66AD-42EC-7748-95A7-672EDBDF9FC4}"/>
                      </a:ext>
                    </a:extLst>
                  </p:cNvPr>
                  <p:cNvCxnSpPr>
                    <a:cxnSpLocks/>
                    <a:stCxn id="170" idx="5"/>
                    <a:endCxn id="181" idx="0"/>
                  </p:cNvCxnSpPr>
                  <p:nvPr/>
                </p:nvCxnSpPr>
                <p:spPr bwMode="auto">
                  <a:xfrm>
                    <a:off x="5527106" y="2785782"/>
                    <a:ext cx="185469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76" name="Straight Connector 175">
                    <a:extLst>
                      <a:ext uri="{FF2B5EF4-FFF2-40B4-BE49-F238E27FC236}">
                        <a16:creationId xmlns:a16="http://schemas.microsoft.com/office/drawing/2014/main" id="{2CF66570-1ECD-3E44-9F9F-D0EB5DDF1EAD}"/>
                      </a:ext>
                    </a:extLst>
                  </p:cNvPr>
                  <p:cNvCxnSpPr>
                    <a:cxnSpLocks/>
                    <a:stCxn id="170" idx="4"/>
                    <a:endCxn id="179" idx="0"/>
                  </p:cNvCxnSpPr>
                  <p:nvPr/>
                </p:nvCxnSpPr>
                <p:spPr bwMode="auto">
                  <a:xfrm flipH="1">
                    <a:off x="54077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77" name="Straight Connector 176">
                    <a:extLst>
                      <a:ext uri="{FF2B5EF4-FFF2-40B4-BE49-F238E27FC236}">
                        <a16:creationId xmlns:a16="http://schemas.microsoft.com/office/drawing/2014/main" id="{D49055FF-58AE-5241-A0BC-786FF403D9B6}"/>
                      </a:ext>
                    </a:extLst>
                  </p:cNvPr>
                  <p:cNvCxnSpPr>
                    <a:cxnSpLocks/>
                    <a:stCxn id="170" idx="4"/>
                    <a:endCxn id="180" idx="0"/>
                  </p:cNvCxnSpPr>
                  <p:nvPr/>
                </p:nvCxnSpPr>
                <p:spPr bwMode="auto">
                  <a:xfrm>
                    <a:off x="54839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137" name="Group 136">
                  <a:extLst>
                    <a:ext uri="{FF2B5EF4-FFF2-40B4-BE49-F238E27FC236}">
                      <a16:creationId xmlns:a16="http://schemas.microsoft.com/office/drawing/2014/main" id="{0B225FB0-F575-7241-9F72-83332D203DC1}"/>
                    </a:ext>
                  </a:extLst>
                </p:cNvPr>
                <p:cNvGrpSpPr/>
                <p:nvPr/>
              </p:nvGrpSpPr>
              <p:grpSpPr>
                <a:xfrm>
                  <a:off x="5889703" y="2682080"/>
                  <a:ext cx="579193" cy="651350"/>
                  <a:chOff x="5194378" y="2682080"/>
                  <a:chExt cx="579193" cy="651350"/>
                </a:xfrm>
              </p:grpSpPr>
              <p:sp>
                <p:nvSpPr>
                  <p:cNvPr id="154" name="Connector 153">
                    <a:extLst>
                      <a:ext uri="{FF2B5EF4-FFF2-40B4-BE49-F238E27FC236}">
                        <a16:creationId xmlns:a16="http://schemas.microsoft.com/office/drawing/2014/main" id="{FB67322B-A0E1-C745-B2C5-97D75B19E51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22978" y="268208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155" name="Group 154">
                    <a:extLst>
                      <a:ext uri="{FF2B5EF4-FFF2-40B4-BE49-F238E27FC236}">
                        <a16:creationId xmlns:a16="http://schemas.microsoft.com/office/drawing/2014/main" id="{5B376C15-56C9-F54B-8161-C6E665232987}"/>
                      </a:ext>
                    </a:extLst>
                  </p:cNvPr>
                  <p:cNvGrpSpPr/>
                  <p:nvPr/>
                </p:nvGrpSpPr>
                <p:grpSpPr>
                  <a:xfrm>
                    <a:off x="5194378" y="3211936"/>
                    <a:ext cx="579193" cy="121494"/>
                    <a:chOff x="5213499" y="3211936"/>
                    <a:chExt cx="579193" cy="121494"/>
                  </a:xfrm>
                </p:grpSpPr>
                <p:sp>
                  <p:nvSpPr>
                    <p:cNvPr id="166" name="Connector 165">
                      <a:extLst>
                        <a:ext uri="{FF2B5EF4-FFF2-40B4-BE49-F238E27FC236}">
                          <a16:creationId xmlns:a16="http://schemas.microsoft.com/office/drawing/2014/main" id="{2A8ECD11-491D-764A-B50A-54D841DE4BE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2134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67" name="Connector 166">
                      <a:extLst>
                        <a:ext uri="{FF2B5EF4-FFF2-40B4-BE49-F238E27FC236}">
                          <a16:creationId xmlns:a16="http://schemas.microsoft.com/office/drawing/2014/main" id="{DD080078-49ED-084D-854D-AD183030700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3658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68" name="Connector 167">
                      <a:extLst>
                        <a:ext uri="{FF2B5EF4-FFF2-40B4-BE49-F238E27FC236}">
                          <a16:creationId xmlns:a16="http://schemas.microsoft.com/office/drawing/2014/main" id="{86C140F8-6A1B-2C46-B922-1ACEBAD84A7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5182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69" name="Connector 168">
                      <a:extLst>
                        <a:ext uri="{FF2B5EF4-FFF2-40B4-BE49-F238E27FC236}">
                          <a16:creationId xmlns:a16="http://schemas.microsoft.com/office/drawing/2014/main" id="{73805601-EC19-7944-9F36-027128285F2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6706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</p:grpSp>
              <p:cxnSp>
                <p:nvCxnSpPr>
                  <p:cNvPr id="160" name="Straight Connector 159">
                    <a:extLst>
                      <a:ext uri="{FF2B5EF4-FFF2-40B4-BE49-F238E27FC236}">
                        <a16:creationId xmlns:a16="http://schemas.microsoft.com/office/drawing/2014/main" id="{19741B92-F1C3-FA43-A627-B55741F9307A}"/>
                      </a:ext>
                    </a:extLst>
                  </p:cNvPr>
                  <p:cNvCxnSpPr>
                    <a:cxnSpLocks/>
                    <a:stCxn id="154" idx="3"/>
                    <a:endCxn id="166" idx="0"/>
                  </p:cNvCxnSpPr>
                  <p:nvPr/>
                </p:nvCxnSpPr>
                <p:spPr bwMode="auto">
                  <a:xfrm flipH="1">
                    <a:off x="5255375" y="2785782"/>
                    <a:ext cx="185468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1" name="Straight Connector 160">
                    <a:extLst>
                      <a:ext uri="{FF2B5EF4-FFF2-40B4-BE49-F238E27FC236}">
                        <a16:creationId xmlns:a16="http://schemas.microsoft.com/office/drawing/2014/main" id="{C290EAB4-94DF-154D-98DB-2320D2988DB5}"/>
                      </a:ext>
                    </a:extLst>
                  </p:cNvPr>
                  <p:cNvCxnSpPr>
                    <a:cxnSpLocks/>
                    <a:stCxn id="154" idx="5"/>
                    <a:endCxn id="169" idx="0"/>
                  </p:cNvCxnSpPr>
                  <p:nvPr/>
                </p:nvCxnSpPr>
                <p:spPr bwMode="auto">
                  <a:xfrm>
                    <a:off x="5527106" y="2785782"/>
                    <a:ext cx="185469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4" name="Straight Connector 163">
                    <a:extLst>
                      <a:ext uri="{FF2B5EF4-FFF2-40B4-BE49-F238E27FC236}">
                        <a16:creationId xmlns:a16="http://schemas.microsoft.com/office/drawing/2014/main" id="{CA2A96C8-D42C-ED4F-920D-814ED7DB7DB5}"/>
                      </a:ext>
                    </a:extLst>
                  </p:cNvPr>
                  <p:cNvCxnSpPr>
                    <a:cxnSpLocks/>
                    <a:stCxn id="154" idx="4"/>
                    <a:endCxn id="167" idx="0"/>
                  </p:cNvCxnSpPr>
                  <p:nvPr/>
                </p:nvCxnSpPr>
                <p:spPr bwMode="auto">
                  <a:xfrm flipH="1">
                    <a:off x="54077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5" name="Straight Connector 164">
                    <a:extLst>
                      <a:ext uri="{FF2B5EF4-FFF2-40B4-BE49-F238E27FC236}">
                        <a16:creationId xmlns:a16="http://schemas.microsoft.com/office/drawing/2014/main" id="{D2E1DF5D-0307-444B-9146-EF472D4B1EAF}"/>
                      </a:ext>
                    </a:extLst>
                  </p:cNvPr>
                  <p:cNvCxnSpPr>
                    <a:cxnSpLocks/>
                    <a:stCxn id="154" idx="4"/>
                    <a:endCxn id="168" idx="0"/>
                  </p:cNvCxnSpPr>
                  <p:nvPr/>
                </p:nvCxnSpPr>
                <p:spPr bwMode="auto">
                  <a:xfrm>
                    <a:off x="54839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139" name="Group 138">
                  <a:extLst>
                    <a:ext uri="{FF2B5EF4-FFF2-40B4-BE49-F238E27FC236}">
                      <a16:creationId xmlns:a16="http://schemas.microsoft.com/office/drawing/2014/main" id="{BC5570E6-A3F4-4448-9322-EDA0D617C006}"/>
                    </a:ext>
                  </a:extLst>
                </p:cNvPr>
                <p:cNvGrpSpPr/>
                <p:nvPr/>
              </p:nvGrpSpPr>
              <p:grpSpPr>
                <a:xfrm>
                  <a:off x="4499053" y="2682080"/>
                  <a:ext cx="579193" cy="651350"/>
                  <a:chOff x="5194378" y="2682080"/>
                  <a:chExt cx="579193" cy="651350"/>
                </a:xfrm>
              </p:grpSpPr>
              <p:sp>
                <p:nvSpPr>
                  <p:cNvPr id="144" name="Connector 143">
                    <a:extLst>
                      <a:ext uri="{FF2B5EF4-FFF2-40B4-BE49-F238E27FC236}">
                        <a16:creationId xmlns:a16="http://schemas.microsoft.com/office/drawing/2014/main" id="{33D87E34-BEE3-8A43-9661-2369997ECA8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22978" y="268208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145" name="Group 144">
                    <a:extLst>
                      <a:ext uri="{FF2B5EF4-FFF2-40B4-BE49-F238E27FC236}">
                        <a16:creationId xmlns:a16="http://schemas.microsoft.com/office/drawing/2014/main" id="{646F8BA9-6F00-B944-821E-17596366412A}"/>
                      </a:ext>
                    </a:extLst>
                  </p:cNvPr>
                  <p:cNvGrpSpPr/>
                  <p:nvPr/>
                </p:nvGrpSpPr>
                <p:grpSpPr>
                  <a:xfrm>
                    <a:off x="5194378" y="3211936"/>
                    <a:ext cx="579193" cy="121494"/>
                    <a:chOff x="5213499" y="3211936"/>
                    <a:chExt cx="579193" cy="121494"/>
                  </a:xfrm>
                </p:grpSpPr>
                <p:sp>
                  <p:nvSpPr>
                    <p:cNvPr id="150" name="Connector 149">
                      <a:extLst>
                        <a:ext uri="{FF2B5EF4-FFF2-40B4-BE49-F238E27FC236}">
                          <a16:creationId xmlns:a16="http://schemas.microsoft.com/office/drawing/2014/main" id="{048646C7-29C9-2D47-A771-6CDF1B7E214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2134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51" name="Connector 150">
                      <a:extLst>
                        <a:ext uri="{FF2B5EF4-FFF2-40B4-BE49-F238E27FC236}">
                          <a16:creationId xmlns:a16="http://schemas.microsoft.com/office/drawing/2014/main" id="{9A650FFC-C18B-3E46-A808-01618F3F9EE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3658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52" name="Connector 151">
                      <a:extLst>
                        <a:ext uri="{FF2B5EF4-FFF2-40B4-BE49-F238E27FC236}">
                          <a16:creationId xmlns:a16="http://schemas.microsoft.com/office/drawing/2014/main" id="{1863FC70-7363-604B-A7CF-374FF8D3AF6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5182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sp>
                  <p:nvSpPr>
                    <p:cNvPr id="153" name="Connector 152">
                      <a:extLst>
                        <a:ext uri="{FF2B5EF4-FFF2-40B4-BE49-F238E27FC236}">
                          <a16:creationId xmlns:a16="http://schemas.microsoft.com/office/drawing/2014/main" id="{DE004BA7-BEAA-7249-AC7D-A346D3F53B4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670699" y="3211936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</p:grpSp>
              <p:cxnSp>
                <p:nvCxnSpPr>
                  <p:cNvPr id="146" name="Straight Connector 145">
                    <a:extLst>
                      <a:ext uri="{FF2B5EF4-FFF2-40B4-BE49-F238E27FC236}">
                        <a16:creationId xmlns:a16="http://schemas.microsoft.com/office/drawing/2014/main" id="{92DC50D1-AB16-854C-B2E9-E3FF6D7C6192}"/>
                      </a:ext>
                    </a:extLst>
                  </p:cNvPr>
                  <p:cNvCxnSpPr>
                    <a:cxnSpLocks/>
                    <a:stCxn id="144" idx="3"/>
                    <a:endCxn id="150" idx="0"/>
                  </p:cNvCxnSpPr>
                  <p:nvPr/>
                </p:nvCxnSpPr>
                <p:spPr bwMode="auto">
                  <a:xfrm flipH="1">
                    <a:off x="5255375" y="2785782"/>
                    <a:ext cx="185468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7" name="Straight Connector 146">
                    <a:extLst>
                      <a:ext uri="{FF2B5EF4-FFF2-40B4-BE49-F238E27FC236}">
                        <a16:creationId xmlns:a16="http://schemas.microsoft.com/office/drawing/2014/main" id="{04414CC5-80E6-4240-B92C-1EE45ED108D0}"/>
                      </a:ext>
                    </a:extLst>
                  </p:cNvPr>
                  <p:cNvCxnSpPr>
                    <a:cxnSpLocks/>
                    <a:stCxn id="144" idx="5"/>
                    <a:endCxn id="153" idx="0"/>
                  </p:cNvCxnSpPr>
                  <p:nvPr/>
                </p:nvCxnSpPr>
                <p:spPr bwMode="auto">
                  <a:xfrm>
                    <a:off x="5527106" y="2785782"/>
                    <a:ext cx="185469" cy="42615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8" name="Straight Connector 147">
                    <a:extLst>
                      <a:ext uri="{FF2B5EF4-FFF2-40B4-BE49-F238E27FC236}">
                        <a16:creationId xmlns:a16="http://schemas.microsoft.com/office/drawing/2014/main" id="{7859383E-750E-984D-97FC-54747C5DBA95}"/>
                      </a:ext>
                    </a:extLst>
                  </p:cNvPr>
                  <p:cNvCxnSpPr>
                    <a:cxnSpLocks/>
                    <a:stCxn id="144" idx="4"/>
                    <a:endCxn id="151" idx="0"/>
                  </p:cNvCxnSpPr>
                  <p:nvPr/>
                </p:nvCxnSpPr>
                <p:spPr bwMode="auto">
                  <a:xfrm flipH="1">
                    <a:off x="54077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9" name="Straight Connector 148">
                    <a:extLst>
                      <a:ext uri="{FF2B5EF4-FFF2-40B4-BE49-F238E27FC236}">
                        <a16:creationId xmlns:a16="http://schemas.microsoft.com/office/drawing/2014/main" id="{8116EAD1-813B-8245-8BBE-D92A51EB112E}"/>
                      </a:ext>
                    </a:extLst>
                  </p:cNvPr>
                  <p:cNvCxnSpPr>
                    <a:cxnSpLocks/>
                    <a:stCxn id="144" idx="4"/>
                    <a:endCxn id="152" idx="0"/>
                  </p:cNvCxnSpPr>
                  <p:nvPr/>
                </p:nvCxnSpPr>
                <p:spPr bwMode="auto">
                  <a:xfrm>
                    <a:off x="5483975" y="2803574"/>
                    <a:ext cx="76200" cy="4083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D376F177-F88A-484A-8EB6-D69BAC9A00D7}"/>
                    </a:ext>
                  </a:extLst>
                </p:cNvPr>
                <p:cNvCxnSpPr>
                  <a:stCxn id="144" idx="7"/>
                  <a:endCxn id="134" idx="3"/>
                </p:cNvCxnSpPr>
                <p:nvPr/>
              </p:nvCxnSpPr>
              <p:spPr bwMode="auto">
                <a:xfrm flipV="1">
                  <a:off x="4831781" y="2368819"/>
                  <a:ext cx="608566" cy="33105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C70A2172-0295-F14C-8481-7ABBDB6A8C3C}"/>
                    </a:ext>
                  </a:extLst>
                </p:cNvPr>
                <p:cNvCxnSpPr>
                  <a:cxnSpLocks/>
                  <a:stCxn id="154" idx="1"/>
                  <a:endCxn id="134" idx="5"/>
                </p:cNvCxnSpPr>
                <p:nvPr/>
              </p:nvCxnSpPr>
              <p:spPr bwMode="auto">
                <a:xfrm flipH="1" flipV="1">
                  <a:off x="5526610" y="2368819"/>
                  <a:ext cx="609558" cy="33105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6F4D6513-5993-0046-89BA-F091E6CA430C}"/>
                    </a:ext>
                  </a:extLst>
                </p:cNvPr>
                <p:cNvCxnSpPr>
                  <a:cxnSpLocks/>
                  <a:stCxn id="170" idx="0"/>
                  <a:endCxn id="134" idx="4"/>
                </p:cNvCxnSpPr>
                <p:nvPr/>
              </p:nvCxnSpPr>
              <p:spPr bwMode="auto">
                <a:xfrm flipH="1" flipV="1">
                  <a:off x="5483479" y="2386611"/>
                  <a:ext cx="496" cy="2954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  <p:sp>
        <p:nvSpPr>
          <p:cNvPr id="221" name="Rectangle 220">
            <a:extLst>
              <a:ext uri="{FF2B5EF4-FFF2-40B4-BE49-F238E27FC236}">
                <a16:creationId xmlns:a16="http://schemas.microsoft.com/office/drawing/2014/main" id="{D6C63499-2ED8-1349-8C13-B1493F9BE036}"/>
              </a:ext>
            </a:extLst>
          </p:cNvPr>
          <p:cNvSpPr/>
          <p:nvPr/>
        </p:nvSpPr>
        <p:spPr bwMode="auto">
          <a:xfrm>
            <a:off x="3779912" y="9807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B3478652-122F-AE47-970A-9515C37C25CE}"/>
              </a:ext>
            </a:extLst>
          </p:cNvPr>
          <p:cNvCxnSpPr/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3" name="TextBox 222">
            <a:extLst>
              <a:ext uri="{FF2B5EF4-FFF2-40B4-BE49-F238E27FC236}">
                <a16:creationId xmlns:a16="http://schemas.microsoft.com/office/drawing/2014/main" id="{219868D2-A1B0-0F4C-AD1C-8D7DF65D5F4E}"/>
              </a:ext>
            </a:extLst>
          </p:cNvPr>
          <p:cNvSpPr txBox="1"/>
          <p:nvPr/>
        </p:nvSpPr>
        <p:spPr>
          <a:xfrm>
            <a:off x="4899875" y="647428"/>
            <a:ext cx="1705365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Eurostile"/>
                <a:cs typeface="Eurostile"/>
              </a:rPr>
              <a:t>end system</a:t>
            </a:r>
          </a:p>
        </p:txBody>
      </p: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2F01582B-48E6-A346-8B80-41A235CAEC64}"/>
              </a:ext>
            </a:extLst>
          </p:cNvPr>
          <p:cNvCxnSpPr>
            <a:cxnSpLocks/>
            <a:stCxn id="223" idx="1"/>
            <a:endCxn id="221" idx="3"/>
          </p:cNvCxnSpPr>
          <p:nvPr/>
        </p:nvCxnSpPr>
        <p:spPr bwMode="auto">
          <a:xfrm flipH="1">
            <a:off x="4067944" y="878261"/>
            <a:ext cx="831931" cy="2104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225" name="TextBox 224">
            <a:extLst>
              <a:ext uri="{FF2B5EF4-FFF2-40B4-BE49-F238E27FC236}">
                <a16:creationId xmlns:a16="http://schemas.microsoft.com/office/drawing/2014/main" id="{E5E5586E-426B-744F-8A7B-E2B284B26CDB}"/>
              </a:ext>
            </a:extLst>
          </p:cNvPr>
          <p:cNvSpPr txBox="1"/>
          <p:nvPr/>
        </p:nvSpPr>
        <p:spPr>
          <a:xfrm>
            <a:off x="4932040" y="1060403"/>
            <a:ext cx="2928773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Eurostile"/>
                <a:cs typeface="Eurostile"/>
              </a:rPr>
              <a:t>intermediate system</a:t>
            </a:r>
          </a:p>
        </p:txBody>
      </p:sp>
      <p:cxnSp>
        <p:nvCxnSpPr>
          <p:cNvPr id="226" name="Straight Arrow Connector 225">
            <a:extLst>
              <a:ext uri="{FF2B5EF4-FFF2-40B4-BE49-F238E27FC236}">
                <a16:creationId xmlns:a16="http://schemas.microsoft.com/office/drawing/2014/main" id="{F3B16978-26B0-F14F-9C80-FE6BABCFD01D}"/>
              </a:ext>
            </a:extLst>
          </p:cNvPr>
          <p:cNvCxnSpPr>
            <a:cxnSpLocks/>
            <a:stCxn id="225" idx="1"/>
          </p:cNvCxnSpPr>
          <p:nvPr/>
        </p:nvCxnSpPr>
        <p:spPr bwMode="auto">
          <a:xfrm flipH="1">
            <a:off x="4100110" y="1291236"/>
            <a:ext cx="831930" cy="2104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4242EDD8-19EF-BA41-8D73-EEC79BDFA7BD}"/>
              </a:ext>
            </a:extLst>
          </p:cNvPr>
          <p:cNvSpPr txBox="1"/>
          <p:nvPr/>
        </p:nvSpPr>
        <p:spPr>
          <a:xfrm>
            <a:off x="5408947" y="2480547"/>
            <a:ext cx="3355045" cy="3416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MAC addresses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/>
                <a:cs typeface="Eurostile"/>
              </a:rPr>
              <a:t>are not required in a</a:t>
            </a:r>
            <a:br>
              <a:rPr lang="en-US" sz="2400" dirty="0">
                <a:latin typeface="Eurostile"/>
                <a:cs typeface="Eurostile"/>
              </a:rPr>
            </a:br>
            <a:r>
              <a:rPr lang="en-US" sz="2400" dirty="0">
                <a:latin typeface="Eurostile"/>
                <a:cs typeface="Eurostile"/>
              </a:rPr>
              <a:t>true point-to-point network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/>
                <a:cs typeface="Eurostile"/>
              </a:rPr>
              <a:t>when L2 passes frames to the correct L1 entity,</a:t>
            </a:r>
            <a:br>
              <a:rPr lang="en-US" sz="2400" dirty="0">
                <a:latin typeface="Eurostile"/>
                <a:cs typeface="Eurostile"/>
              </a:rPr>
            </a:br>
            <a:r>
              <a:rPr lang="en-US" sz="2400" dirty="0">
                <a:latin typeface="Eurostile"/>
                <a:cs typeface="Eurostile"/>
              </a:rPr>
              <a:t>the unique peer L1 entity will receive it</a:t>
            </a:r>
          </a:p>
        </p:txBody>
      </p:sp>
    </p:spTree>
    <p:extLst>
      <p:ext uri="{BB962C8B-B14F-4D97-AF65-F5344CB8AC3E}">
        <p14:creationId xmlns:p14="http://schemas.microsoft.com/office/powerpoint/2010/main" val="3242476405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F6184F8-8C59-A145-BD88-3A69CF703855}"/>
              </a:ext>
            </a:extLst>
          </p:cNvPr>
          <p:cNvGrpSpPr/>
          <p:nvPr/>
        </p:nvGrpSpPr>
        <p:grpSpPr>
          <a:xfrm>
            <a:off x="3275856" y="1412776"/>
            <a:ext cx="1368152" cy="800472"/>
            <a:chOff x="3275856" y="1412776"/>
            <a:chExt cx="1368152" cy="800472"/>
          </a:xfrm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347864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3779912" y="148478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4139952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779912" y="1916832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6" name="Straight Connector 5"/>
            <p:cNvCxnSpPr>
              <a:stCxn id="3" idx="0"/>
              <a:endCxn id="8" idx="1"/>
            </p:cNvCxnSpPr>
            <p:nvPr/>
          </p:nvCxnSpPr>
          <p:spPr bwMode="auto">
            <a:xfrm flipV="1">
              <a:off x="3491880" y="1592796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>
              <a:stCxn id="3" idx="2"/>
              <a:endCxn id="10" idx="1"/>
            </p:cNvCxnSpPr>
            <p:nvPr/>
          </p:nvCxnSpPr>
          <p:spPr bwMode="auto">
            <a:xfrm>
              <a:off x="3491880" y="1916832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>
              <a:stCxn id="10" idx="3"/>
              <a:endCxn id="9" idx="2"/>
            </p:cNvCxnSpPr>
            <p:nvPr/>
          </p:nvCxnSpPr>
          <p:spPr bwMode="auto">
            <a:xfrm flipV="1">
              <a:off x="4067944" y="1916832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>
              <a:stCxn id="9" idx="0"/>
              <a:endCxn id="8" idx="3"/>
            </p:cNvCxnSpPr>
            <p:nvPr/>
          </p:nvCxnSpPr>
          <p:spPr bwMode="auto">
            <a:xfrm flipH="1" flipV="1">
              <a:off x="4067944" y="1592796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>
              <a:stCxn id="10" idx="0"/>
              <a:endCxn id="8" idx="2"/>
            </p:cNvCxnSpPr>
            <p:nvPr/>
          </p:nvCxnSpPr>
          <p:spPr bwMode="auto">
            <a:xfrm flipV="1">
              <a:off x="3923928" y="1700808"/>
              <a:ext cx="0" cy="21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083EE71-DDD2-5943-BE19-5337A8DD5B08}"/>
              </a:ext>
            </a:extLst>
          </p:cNvPr>
          <p:cNvGrpSpPr/>
          <p:nvPr/>
        </p:nvGrpSpPr>
        <p:grpSpPr>
          <a:xfrm>
            <a:off x="395536" y="836712"/>
            <a:ext cx="3080681" cy="765298"/>
            <a:chOff x="395536" y="836712"/>
            <a:chExt cx="3080681" cy="765298"/>
          </a:xfrm>
        </p:grpSpPr>
        <p:cxnSp>
          <p:nvCxnSpPr>
            <p:cNvPr id="143" name="Straight Arrow Connector 142"/>
            <p:cNvCxnSpPr>
              <a:stCxn id="95" idx="3"/>
              <a:endCxn id="28" idx="1"/>
            </p:cNvCxnSpPr>
            <p:nvPr/>
          </p:nvCxnSpPr>
          <p:spPr bwMode="auto">
            <a:xfrm>
              <a:off x="1683068" y="1067545"/>
              <a:ext cx="1793149" cy="53446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sp>
          <p:nvSpPr>
            <p:cNvPr id="95" name="TextBox 94"/>
            <p:cNvSpPr txBox="1"/>
            <p:nvPr/>
          </p:nvSpPr>
          <p:spPr>
            <a:xfrm>
              <a:off x="395536" y="836712"/>
              <a:ext cx="128753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network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78F6288-C8D2-DE49-9AA4-2EB30113F540}"/>
              </a:ext>
            </a:extLst>
          </p:cNvPr>
          <p:cNvGrpSpPr/>
          <p:nvPr/>
        </p:nvGrpSpPr>
        <p:grpSpPr>
          <a:xfrm>
            <a:off x="5346608" y="1859658"/>
            <a:ext cx="3511186" cy="4172047"/>
            <a:chOff x="5346608" y="1372772"/>
            <a:chExt cx="3511186" cy="4172047"/>
          </a:xfrm>
        </p:grpSpPr>
        <p:sp>
          <p:nvSpPr>
            <p:cNvPr id="182" name="Rectangle 5">
              <a:extLst>
                <a:ext uri="{FF2B5EF4-FFF2-40B4-BE49-F238E27FC236}">
                  <a16:creationId xmlns:a16="http://schemas.microsoft.com/office/drawing/2014/main" id="{191B3D9E-6C31-6D43-B0B3-0F209B1DA8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6608" y="2440166"/>
              <a:ext cx="3511186" cy="19547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5400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SzPct val="120000"/>
                <a:buFont typeface="Wingdings" charset="2"/>
                <a:buChar char="§"/>
                <a:defRPr sz="2800">
                  <a:solidFill>
                    <a:schemeClr val="tx1"/>
                  </a:solidFill>
                  <a:latin typeface="Eurostile"/>
                  <a:ea typeface="+mn-ea"/>
                  <a:cs typeface="Eurostile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Tahoma" charset="0"/>
                <a:buChar char="−"/>
                <a:defRPr sz="2400">
                  <a:solidFill>
                    <a:schemeClr val="tx1"/>
                  </a:solidFill>
                  <a:latin typeface="Eurostile"/>
                  <a:ea typeface="ＭＳ Ｐゴシック" charset="-128"/>
                  <a:cs typeface="Eurostile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Char char="•"/>
                <a:defRPr sz="2000">
                  <a:solidFill>
                    <a:schemeClr val="tx1"/>
                  </a:solidFill>
                  <a:latin typeface="Eurostile"/>
                  <a:ea typeface="ＭＳ Ｐゴシック" charset="-128"/>
                  <a:cs typeface="Eurostile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Wingdings" charset="2"/>
                <a:buChar char="§"/>
                <a:defRPr sz="1900">
                  <a:solidFill>
                    <a:schemeClr val="tx1"/>
                  </a:solidFill>
                  <a:latin typeface="Eurostile"/>
                  <a:ea typeface="ＭＳ Ｐゴシック" charset="-128"/>
                  <a:cs typeface="Eurostile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Eurostile"/>
                  <a:ea typeface="ＭＳ Ｐゴシック" charset="-128"/>
                  <a:cs typeface="Eurostile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2"/>
                <a:buChar char="q"/>
                <a:defRPr>
                  <a:solidFill>
                    <a:schemeClr val="tx1"/>
                  </a:solidFill>
                  <a:latin typeface="+mn-lt"/>
                  <a:ea typeface="ＭＳ Ｐゴシック" charset="-128"/>
                </a:defRPr>
              </a:lvl9pPr>
            </a:lstStyle>
            <a:p>
              <a:pPr marL="0" indent="0">
                <a:lnSpc>
                  <a:spcPct val="90000"/>
                </a:lnSpc>
                <a:buFont typeface="Wingdings" charset="2"/>
                <a:buNone/>
              </a:pPr>
              <a:r>
                <a:rPr lang="en-US" sz="2400" b="1" kern="0" dirty="0"/>
                <a:t>Broadcasting channels</a:t>
              </a:r>
            </a:p>
            <a:p>
              <a:pPr>
                <a:lnSpc>
                  <a:spcPct val="90000"/>
                </a:lnSpc>
              </a:pPr>
              <a:r>
                <a:rPr lang="en-US" sz="2400" kern="0" dirty="0"/>
                <a:t>Cable</a:t>
              </a:r>
            </a:p>
            <a:p>
              <a:pPr lvl="1">
                <a:lnSpc>
                  <a:spcPct val="90000"/>
                </a:lnSpc>
              </a:pPr>
              <a:r>
                <a:rPr lang="en-US" sz="2000" kern="0" dirty="0"/>
                <a:t>old-fashioned Ethernet</a:t>
              </a:r>
            </a:p>
            <a:p>
              <a:pPr>
                <a:lnSpc>
                  <a:spcPct val="90000"/>
                </a:lnSpc>
              </a:pPr>
              <a:r>
                <a:rPr lang="en-US" sz="2400" kern="0" dirty="0"/>
                <a:t>Radio</a:t>
              </a:r>
            </a:p>
            <a:p>
              <a:pPr lvl="1">
                <a:lnSpc>
                  <a:spcPct val="90000"/>
                </a:lnSpc>
              </a:pPr>
              <a:r>
                <a:rPr lang="en-US" sz="2000" kern="0" dirty="0" err="1"/>
                <a:t>WiFi</a:t>
              </a:r>
              <a:r>
                <a:rPr lang="en-US" sz="2000" kern="0" dirty="0"/>
                <a:t> (IEEE 802.11)</a:t>
              </a:r>
            </a:p>
            <a:p>
              <a:pPr>
                <a:lnSpc>
                  <a:spcPct val="90000"/>
                </a:lnSpc>
              </a:pPr>
              <a:endParaRPr lang="en-US" sz="2400" kern="0" dirty="0"/>
            </a:p>
          </p:txBody>
        </p: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DA52C166-27DB-2541-BE60-F15C9A9C4CF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20635" y="1372772"/>
              <a:ext cx="2504395" cy="1015543"/>
              <a:chOff x="4758848" y="1175222"/>
              <a:chExt cx="3680301" cy="1492378"/>
            </a:xfrm>
          </p:grpSpPr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577B2284-4FF4-E844-9BB4-676AEE8206EB}"/>
                  </a:ext>
                </a:extLst>
              </p:cNvPr>
              <p:cNvSpPr/>
              <p:nvPr/>
            </p:nvSpPr>
            <p:spPr bwMode="auto">
              <a:xfrm>
                <a:off x="4758848" y="1175222"/>
                <a:ext cx="3680301" cy="149237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1FBBFB56-E35A-8143-AB49-7057D0DC029A}"/>
                  </a:ext>
                </a:extLst>
              </p:cNvPr>
              <p:cNvCxnSpPr/>
              <p:nvPr/>
            </p:nvCxnSpPr>
            <p:spPr bwMode="auto">
              <a:xfrm>
                <a:off x="4963691" y="2339439"/>
                <a:ext cx="3254034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88" name="Group 187">
                <a:extLst>
                  <a:ext uri="{FF2B5EF4-FFF2-40B4-BE49-F238E27FC236}">
                    <a16:creationId xmlns:a16="http://schemas.microsoft.com/office/drawing/2014/main" id="{58FF050C-247F-6C4C-B0A8-7E84518FEC85}"/>
                  </a:ext>
                </a:extLst>
              </p:cNvPr>
              <p:cNvGrpSpPr/>
              <p:nvPr/>
            </p:nvGrpSpPr>
            <p:grpSpPr>
              <a:xfrm>
                <a:off x="5821864" y="1501479"/>
                <a:ext cx="121993" cy="837960"/>
                <a:chOff x="7491867" y="1501479"/>
                <a:chExt cx="121993" cy="837960"/>
              </a:xfrm>
            </p:grpSpPr>
            <p:sp>
              <p:nvSpPr>
                <p:cNvPr id="203" name="Connector 202">
                  <a:extLst>
                    <a:ext uri="{FF2B5EF4-FFF2-40B4-BE49-F238E27FC236}">
                      <a16:creationId xmlns:a16="http://schemas.microsoft.com/office/drawing/2014/main" id="{ED4E6A82-62FC-A346-BEE5-DBFD04C17BF6}"/>
                    </a:ext>
                  </a:extLst>
                </p:cNvPr>
                <p:cNvSpPr/>
                <p:nvPr/>
              </p:nvSpPr>
              <p:spPr bwMode="auto">
                <a:xfrm>
                  <a:off x="7491867" y="1501479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204" name="Straight Connector 203">
                  <a:extLst>
                    <a:ext uri="{FF2B5EF4-FFF2-40B4-BE49-F238E27FC236}">
                      <a16:creationId xmlns:a16="http://schemas.microsoft.com/office/drawing/2014/main" id="{41C43C34-328A-7444-AA48-23A0BDF5320D}"/>
                    </a:ext>
                  </a:extLst>
                </p:cNvPr>
                <p:cNvCxnSpPr>
                  <a:cxnSpLocks/>
                  <a:stCxn id="203" idx="4"/>
                </p:cNvCxnSpPr>
                <p:nvPr/>
              </p:nvCxnSpPr>
              <p:spPr bwMode="auto">
                <a:xfrm>
                  <a:off x="7552864" y="1622973"/>
                  <a:ext cx="0" cy="71646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2F4EDF79-2468-3E49-8CAB-A0F5DED22C1F}"/>
                  </a:ext>
                </a:extLst>
              </p:cNvPr>
              <p:cNvGrpSpPr/>
              <p:nvPr/>
            </p:nvGrpSpPr>
            <p:grpSpPr>
              <a:xfrm>
                <a:off x="5116090" y="1501479"/>
                <a:ext cx="121993" cy="837960"/>
                <a:chOff x="6939872" y="1501479"/>
                <a:chExt cx="121993" cy="837960"/>
              </a:xfrm>
            </p:grpSpPr>
            <p:sp>
              <p:nvSpPr>
                <p:cNvPr id="201" name="Connector 200">
                  <a:extLst>
                    <a:ext uri="{FF2B5EF4-FFF2-40B4-BE49-F238E27FC236}">
                      <a16:creationId xmlns:a16="http://schemas.microsoft.com/office/drawing/2014/main" id="{DA3C06C4-A544-E945-89EE-C0C652B8F45C}"/>
                    </a:ext>
                  </a:extLst>
                </p:cNvPr>
                <p:cNvSpPr/>
                <p:nvPr/>
              </p:nvSpPr>
              <p:spPr bwMode="auto">
                <a:xfrm>
                  <a:off x="6939872" y="1501479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202" name="Straight Connector 201">
                  <a:extLst>
                    <a:ext uri="{FF2B5EF4-FFF2-40B4-BE49-F238E27FC236}">
                      <a16:creationId xmlns:a16="http://schemas.microsoft.com/office/drawing/2014/main" id="{12ACE931-186C-8E4F-AABE-9E20E2328205}"/>
                    </a:ext>
                  </a:extLst>
                </p:cNvPr>
                <p:cNvCxnSpPr>
                  <a:cxnSpLocks/>
                  <a:stCxn id="201" idx="4"/>
                </p:cNvCxnSpPr>
                <p:nvPr/>
              </p:nvCxnSpPr>
              <p:spPr bwMode="auto">
                <a:xfrm>
                  <a:off x="7000869" y="1622973"/>
                  <a:ext cx="0" cy="71646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34D4C19E-CABD-1649-8E26-76039E57FD3D}"/>
                  </a:ext>
                </a:extLst>
              </p:cNvPr>
              <p:cNvGrpSpPr/>
              <p:nvPr/>
            </p:nvGrpSpPr>
            <p:grpSpPr>
              <a:xfrm>
                <a:off x="6527638" y="1501479"/>
                <a:ext cx="121993" cy="837960"/>
                <a:chOff x="7491867" y="1501479"/>
                <a:chExt cx="121993" cy="837960"/>
              </a:xfrm>
            </p:grpSpPr>
            <p:sp>
              <p:nvSpPr>
                <p:cNvPr id="199" name="Connector 198">
                  <a:extLst>
                    <a:ext uri="{FF2B5EF4-FFF2-40B4-BE49-F238E27FC236}">
                      <a16:creationId xmlns:a16="http://schemas.microsoft.com/office/drawing/2014/main" id="{744DAFE6-40A3-DB40-8E0D-0F5993DD0406}"/>
                    </a:ext>
                  </a:extLst>
                </p:cNvPr>
                <p:cNvSpPr/>
                <p:nvPr/>
              </p:nvSpPr>
              <p:spPr bwMode="auto">
                <a:xfrm>
                  <a:off x="7491867" y="1501479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200" name="Straight Connector 199">
                  <a:extLst>
                    <a:ext uri="{FF2B5EF4-FFF2-40B4-BE49-F238E27FC236}">
                      <a16:creationId xmlns:a16="http://schemas.microsoft.com/office/drawing/2014/main" id="{3ABA15B7-64FE-8148-B9D2-6584F06058A0}"/>
                    </a:ext>
                  </a:extLst>
                </p:cNvPr>
                <p:cNvCxnSpPr>
                  <a:cxnSpLocks/>
                  <a:stCxn id="199" idx="4"/>
                </p:cNvCxnSpPr>
                <p:nvPr/>
              </p:nvCxnSpPr>
              <p:spPr bwMode="auto">
                <a:xfrm>
                  <a:off x="7552864" y="1622973"/>
                  <a:ext cx="0" cy="71646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99BE198A-370F-C54F-9BC9-ACC67954C7FF}"/>
                  </a:ext>
                </a:extLst>
              </p:cNvPr>
              <p:cNvGrpSpPr/>
              <p:nvPr/>
            </p:nvGrpSpPr>
            <p:grpSpPr>
              <a:xfrm>
                <a:off x="7233412" y="1501479"/>
                <a:ext cx="121993" cy="837960"/>
                <a:chOff x="7491867" y="1501479"/>
                <a:chExt cx="121993" cy="837960"/>
              </a:xfrm>
            </p:grpSpPr>
            <p:sp>
              <p:nvSpPr>
                <p:cNvPr id="197" name="Connector 196">
                  <a:extLst>
                    <a:ext uri="{FF2B5EF4-FFF2-40B4-BE49-F238E27FC236}">
                      <a16:creationId xmlns:a16="http://schemas.microsoft.com/office/drawing/2014/main" id="{87C41D96-9F20-BB48-B46C-D8C874D2762C}"/>
                    </a:ext>
                  </a:extLst>
                </p:cNvPr>
                <p:cNvSpPr/>
                <p:nvPr/>
              </p:nvSpPr>
              <p:spPr bwMode="auto">
                <a:xfrm>
                  <a:off x="7491867" y="1501479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98" name="Straight Connector 197">
                  <a:extLst>
                    <a:ext uri="{FF2B5EF4-FFF2-40B4-BE49-F238E27FC236}">
                      <a16:creationId xmlns:a16="http://schemas.microsoft.com/office/drawing/2014/main" id="{B4BA6EAA-020E-5042-AFD2-0C5EC8C1EFD4}"/>
                    </a:ext>
                  </a:extLst>
                </p:cNvPr>
                <p:cNvCxnSpPr>
                  <a:cxnSpLocks/>
                  <a:stCxn id="197" idx="4"/>
                </p:cNvCxnSpPr>
                <p:nvPr/>
              </p:nvCxnSpPr>
              <p:spPr bwMode="auto">
                <a:xfrm>
                  <a:off x="7552864" y="1622973"/>
                  <a:ext cx="0" cy="71646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93" name="Group 192">
                <a:extLst>
                  <a:ext uri="{FF2B5EF4-FFF2-40B4-BE49-F238E27FC236}">
                    <a16:creationId xmlns:a16="http://schemas.microsoft.com/office/drawing/2014/main" id="{4F60EA57-4FA7-9B4F-93F5-F1D59ADEBB1B}"/>
                  </a:ext>
                </a:extLst>
              </p:cNvPr>
              <p:cNvGrpSpPr/>
              <p:nvPr/>
            </p:nvGrpSpPr>
            <p:grpSpPr>
              <a:xfrm>
                <a:off x="7939186" y="1501479"/>
                <a:ext cx="121993" cy="837960"/>
                <a:chOff x="7491867" y="1501479"/>
                <a:chExt cx="121993" cy="837960"/>
              </a:xfrm>
            </p:grpSpPr>
            <p:sp>
              <p:nvSpPr>
                <p:cNvPr id="195" name="Connector 194">
                  <a:extLst>
                    <a:ext uri="{FF2B5EF4-FFF2-40B4-BE49-F238E27FC236}">
                      <a16:creationId xmlns:a16="http://schemas.microsoft.com/office/drawing/2014/main" id="{4F298F7C-F606-FA45-9D23-882F0A04D8F9}"/>
                    </a:ext>
                  </a:extLst>
                </p:cNvPr>
                <p:cNvSpPr/>
                <p:nvPr/>
              </p:nvSpPr>
              <p:spPr bwMode="auto">
                <a:xfrm>
                  <a:off x="7491867" y="1501479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96" name="Straight Connector 195">
                  <a:extLst>
                    <a:ext uri="{FF2B5EF4-FFF2-40B4-BE49-F238E27FC236}">
                      <a16:creationId xmlns:a16="http://schemas.microsoft.com/office/drawing/2014/main" id="{C92D506B-6787-EA4E-9F96-158043DAB46B}"/>
                    </a:ext>
                  </a:extLst>
                </p:cNvPr>
                <p:cNvCxnSpPr>
                  <a:cxnSpLocks/>
                  <a:stCxn id="195" idx="4"/>
                </p:cNvCxnSpPr>
                <p:nvPr/>
              </p:nvCxnSpPr>
              <p:spPr bwMode="auto">
                <a:xfrm>
                  <a:off x="7552864" y="1622973"/>
                  <a:ext cx="0" cy="71646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CF6D1910-60F3-6844-B908-FA6980156D7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26002" y="4529276"/>
              <a:ext cx="2504395" cy="1015543"/>
              <a:chOff x="4883608" y="3952230"/>
              <a:chExt cx="3680301" cy="1492378"/>
            </a:xfrm>
          </p:grpSpPr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48077DDB-CE5D-AB4A-9A6C-CFF4993536F0}"/>
                  </a:ext>
                </a:extLst>
              </p:cNvPr>
              <p:cNvSpPr/>
              <p:nvPr/>
            </p:nvSpPr>
            <p:spPr bwMode="auto">
              <a:xfrm>
                <a:off x="4883608" y="3952230"/>
                <a:ext cx="3680301" cy="149237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207" name="Connector 206">
                <a:extLst>
                  <a:ext uri="{FF2B5EF4-FFF2-40B4-BE49-F238E27FC236}">
                    <a16:creationId xmlns:a16="http://schemas.microsoft.com/office/drawing/2014/main" id="{9E58EE07-BCC0-E844-84D5-B873670F7F4E}"/>
                  </a:ext>
                </a:extLst>
              </p:cNvPr>
              <p:cNvSpPr/>
              <p:nvPr/>
            </p:nvSpPr>
            <p:spPr bwMode="auto">
              <a:xfrm>
                <a:off x="5538077" y="4914755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208" name="Connector 207">
                <a:extLst>
                  <a:ext uri="{FF2B5EF4-FFF2-40B4-BE49-F238E27FC236}">
                    <a16:creationId xmlns:a16="http://schemas.microsoft.com/office/drawing/2014/main" id="{80A639DB-B674-2241-902E-16148EDAEB2C}"/>
                  </a:ext>
                </a:extLst>
              </p:cNvPr>
              <p:cNvSpPr/>
              <p:nvPr/>
            </p:nvSpPr>
            <p:spPr bwMode="auto">
              <a:xfrm>
                <a:off x="6550228" y="4304701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209" name="Connector 208">
                <a:extLst>
                  <a:ext uri="{FF2B5EF4-FFF2-40B4-BE49-F238E27FC236}">
                    <a16:creationId xmlns:a16="http://schemas.microsoft.com/office/drawing/2014/main" id="{57D28455-BC75-1E4C-A184-289ED3918ABC}"/>
                  </a:ext>
                </a:extLst>
              </p:cNvPr>
              <p:cNvSpPr/>
              <p:nvPr/>
            </p:nvSpPr>
            <p:spPr bwMode="auto">
              <a:xfrm>
                <a:off x="7367754" y="4443176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210" name="Connector 209">
                <a:extLst>
                  <a:ext uri="{FF2B5EF4-FFF2-40B4-BE49-F238E27FC236}">
                    <a16:creationId xmlns:a16="http://schemas.microsoft.com/office/drawing/2014/main" id="{5C1AC5D7-42C8-1741-8A1B-C6785B3104CA}"/>
                  </a:ext>
                </a:extLst>
              </p:cNvPr>
              <p:cNvSpPr/>
              <p:nvPr/>
            </p:nvSpPr>
            <p:spPr bwMode="auto">
              <a:xfrm>
                <a:off x="6978785" y="4988198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211" name="Connector 210">
                <a:extLst>
                  <a:ext uri="{FF2B5EF4-FFF2-40B4-BE49-F238E27FC236}">
                    <a16:creationId xmlns:a16="http://schemas.microsoft.com/office/drawing/2014/main" id="{D70B30C0-D8CF-3544-8BB5-BA752BDE7583}"/>
                  </a:ext>
                </a:extLst>
              </p:cNvPr>
              <p:cNvSpPr/>
              <p:nvPr/>
            </p:nvSpPr>
            <p:spPr bwMode="auto">
              <a:xfrm>
                <a:off x="6316826" y="5029654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212" name="Group 211">
                <a:extLst>
                  <a:ext uri="{FF2B5EF4-FFF2-40B4-BE49-F238E27FC236}">
                    <a16:creationId xmlns:a16="http://schemas.microsoft.com/office/drawing/2014/main" id="{3607E882-5FC0-5248-8C5F-19B1820A3E3F}"/>
                  </a:ext>
                </a:extLst>
              </p:cNvPr>
              <p:cNvGrpSpPr/>
              <p:nvPr/>
            </p:nvGrpSpPr>
            <p:grpSpPr>
              <a:xfrm>
                <a:off x="5660070" y="4365448"/>
                <a:ext cx="1725549" cy="724953"/>
                <a:chOff x="5660070" y="4365448"/>
                <a:chExt cx="1725549" cy="724953"/>
              </a:xfrm>
            </p:grpSpPr>
            <p:cxnSp>
              <p:nvCxnSpPr>
                <p:cNvPr id="213" name="Straight Connector 212">
                  <a:extLst>
                    <a:ext uri="{FF2B5EF4-FFF2-40B4-BE49-F238E27FC236}">
                      <a16:creationId xmlns:a16="http://schemas.microsoft.com/office/drawing/2014/main" id="{05A901FF-1660-AA49-9888-9AA6DC5B132C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660070" y="4975502"/>
                  <a:ext cx="656756" cy="11489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4" name="Straight Connector 213">
                  <a:extLst>
                    <a:ext uri="{FF2B5EF4-FFF2-40B4-BE49-F238E27FC236}">
                      <a16:creationId xmlns:a16="http://schemas.microsoft.com/office/drawing/2014/main" id="{4116A678-DD51-F940-A27A-20AE6D9DB61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6377823" y="4426195"/>
                  <a:ext cx="233402" cy="60345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5" name="Straight Connector 214">
                  <a:extLst>
                    <a:ext uri="{FF2B5EF4-FFF2-40B4-BE49-F238E27FC236}">
                      <a16:creationId xmlns:a16="http://schemas.microsoft.com/office/drawing/2014/main" id="{D72E9196-31E0-A043-B1D5-1D10F958454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6438819" y="5048945"/>
                  <a:ext cx="539966" cy="4145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6" name="Straight Connector 215">
                  <a:extLst>
                    <a:ext uri="{FF2B5EF4-FFF2-40B4-BE49-F238E27FC236}">
                      <a16:creationId xmlns:a16="http://schemas.microsoft.com/office/drawing/2014/main" id="{E799C89E-A4E9-5F43-9FB1-27A194328A2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082913" y="4546878"/>
                  <a:ext cx="302706" cy="45911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7" name="Straight Connector 216">
                  <a:extLst>
                    <a:ext uri="{FF2B5EF4-FFF2-40B4-BE49-F238E27FC236}">
                      <a16:creationId xmlns:a16="http://schemas.microsoft.com/office/drawing/2014/main" id="{3DDF0F87-654B-2A40-8E41-9D88601D97B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 flipV="1">
                  <a:off x="6672221" y="4365448"/>
                  <a:ext cx="695533" cy="13847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8" name="Straight Connector 217">
                  <a:extLst>
                    <a:ext uri="{FF2B5EF4-FFF2-40B4-BE49-F238E27FC236}">
                      <a16:creationId xmlns:a16="http://schemas.microsoft.com/office/drawing/2014/main" id="{F904D6D1-949E-FF4E-8417-672A6D3932F5}"/>
                    </a:ext>
                  </a:extLst>
                </p:cNvPr>
                <p:cNvCxnSpPr>
                  <a:cxnSpLocks/>
                  <a:stCxn id="210" idx="1"/>
                  <a:endCxn id="208" idx="5"/>
                </p:cNvCxnSpPr>
                <p:nvPr/>
              </p:nvCxnSpPr>
              <p:spPr bwMode="auto">
                <a:xfrm flipH="1" flipV="1">
                  <a:off x="6654356" y="4408403"/>
                  <a:ext cx="342294" cy="59758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B3478652-122F-AE47-970A-9515C37C25CE}"/>
              </a:ext>
            </a:extLst>
          </p:cNvPr>
          <p:cNvCxnSpPr/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3" name="TextBox 222">
            <a:extLst>
              <a:ext uri="{FF2B5EF4-FFF2-40B4-BE49-F238E27FC236}">
                <a16:creationId xmlns:a16="http://schemas.microsoft.com/office/drawing/2014/main" id="{219868D2-A1B0-0F4C-AD1C-8D7DF65D5F4E}"/>
              </a:ext>
            </a:extLst>
          </p:cNvPr>
          <p:cNvSpPr txBox="1"/>
          <p:nvPr/>
        </p:nvSpPr>
        <p:spPr>
          <a:xfrm>
            <a:off x="5403931" y="612267"/>
            <a:ext cx="1897354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Eurostile"/>
                <a:cs typeface="Eurostile"/>
              </a:rPr>
              <a:t>end systems</a:t>
            </a:r>
          </a:p>
        </p:txBody>
      </p: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2F01582B-48E6-A346-8B80-41A235CAEC64}"/>
              </a:ext>
            </a:extLst>
          </p:cNvPr>
          <p:cNvCxnSpPr>
            <a:cxnSpLocks/>
            <a:stCxn id="223" idx="1"/>
          </p:cNvCxnSpPr>
          <p:nvPr/>
        </p:nvCxnSpPr>
        <p:spPr bwMode="auto">
          <a:xfrm flipH="1">
            <a:off x="4572001" y="843100"/>
            <a:ext cx="831930" cy="2104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</p:spPr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2A29AA-6411-984F-BB0F-25D97D4955EC}"/>
              </a:ext>
            </a:extLst>
          </p:cNvPr>
          <p:cNvGrpSpPr/>
          <p:nvPr/>
        </p:nvGrpSpPr>
        <p:grpSpPr>
          <a:xfrm>
            <a:off x="3347536" y="980860"/>
            <a:ext cx="1140714" cy="216024"/>
            <a:chOff x="3371286" y="980860"/>
            <a:chExt cx="1140714" cy="216024"/>
          </a:xfrm>
        </p:grpSpPr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D6C63499-2ED8-1349-8C13-B1493F9BE036}"/>
                </a:ext>
              </a:extLst>
            </p:cNvPr>
            <p:cNvSpPr/>
            <p:nvPr/>
          </p:nvSpPr>
          <p:spPr bwMode="auto">
            <a:xfrm>
              <a:off x="3797627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DF73A397-553B-CA44-974A-CD1E0F98F6F8}"/>
                </a:ext>
              </a:extLst>
            </p:cNvPr>
            <p:cNvSpPr/>
            <p:nvPr/>
          </p:nvSpPr>
          <p:spPr bwMode="auto">
            <a:xfrm>
              <a:off x="3371286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512B90A1-FB98-1947-BDA1-3FD9FA3F20BB}"/>
                </a:ext>
              </a:extLst>
            </p:cNvPr>
            <p:cNvSpPr/>
            <p:nvPr/>
          </p:nvSpPr>
          <p:spPr bwMode="auto">
            <a:xfrm>
              <a:off x="4223968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59015F-640A-0F4E-B515-114E18AB9BEC}"/>
              </a:ext>
            </a:extLst>
          </p:cNvPr>
          <p:cNvGrpSpPr/>
          <p:nvPr/>
        </p:nvGrpSpPr>
        <p:grpSpPr>
          <a:xfrm>
            <a:off x="3488333" y="1196752"/>
            <a:ext cx="850900" cy="108012"/>
            <a:chOff x="3488333" y="1196752"/>
            <a:chExt cx="850900" cy="288032"/>
          </a:xfrm>
        </p:grpSpPr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30C15F9-DCBA-004B-B8A0-8A472017D9DC}"/>
                </a:ext>
              </a:extLst>
            </p:cNvPr>
            <p:cNvCxnSpPr/>
            <p:nvPr/>
          </p:nvCxnSpPr>
          <p:spPr bwMode="auto">
            <a:xfrm>
              <a:off x="3488333" y="1196752"/>
              <a:ext cx="0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FF26220D-3A94-2549-BE58-99C5E9CAA6A7}"/>
                </a:ext>
              </a:extLst>
            </p:cNvPr>
            <p:cNvCxnSpPr/>
            <p:nvPr/>
          </p:nvCxnSpPr>
          <p:spPr bwMode="auto">
            <a:xfrm>
              <a:off x="4339233" y="1196752"/>
              <a:ext cx="0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36859925-667B-184D-A455-8B1DC4CD7A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88333" y="1484784"/>
              <a:ext cx="850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EF04D94C-BBDA-0049-B818-A1AC249501DB}"/>
              </a:ext>
            </a:extLst>
          </p:cNvPr>
          <p:cNvSpPr txBox="1"/>
          <p:nvPr/>
        </p:nvSpPr>
        <p:spPr>
          <a:xfrm>
            <a:off x="4932040" y="1060403"/>
            <a:ext cx="2928773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Eurostile"/>
                <a:cs typeface="Eurostile"/>
              </a:rPr>
              <a:t>intermediate system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CBDFB7A2-9F21-8144-8D47-DCA87A3CB913}"/>
              </a:ext>
            </a:extLst>
          </p:cNvPr>
          <p:cNvCxnSpPr>
            <a:cxnSpLocks/>
            <a:stCxn id="138" idx="1"/>
          </p:cNvCxnSpPr>
          <p:nvPr/>
        </p:nvCxnSpPr>
        <p:spPr bwMode="auto">
          <a:xfrm flipH="1">
            <a:off x="4100110" y="1291236"/>
            <a:ext cx="831930" cy="2104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276" name="TextBox 275">
            <a:extLst>
              <a:ext uri="{FF2B5EF4-FFF2-40B4-BE49-F238E27FC236}">
                <a16:creationId xmlns:a16="http://schemas.microsoft.com/office/drawing/2014/main" id="{B634DF4F-CAF6-CE43-B3D4-C732E69C8A8B}"/>
              </a:ext>
            </a:extLst>
          </p:cNvPr>
          <p:cNvSpPr txBox="1"/>
          <p:nvPr/>
        </p:nvSpPr>
        <p:spPr>
          <a:xfrm>
            <a:off x="745065" y="2615385"/>
            <a:ext cx="412127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MAC addresses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/>
                <a:cs typeface="Eurostile"/>
              </a:rPr>
              <a:t>are important in a</a:t>
            </a:r>
            <a:br>
              <a:rPr lang="en-US" sz="2400" dirty="0">
                <a:latin typeface="Eurostile"/>
                <a:cs typeface="Eurostile"/>
              </a:rPr>
            </a:br>
            <a:r>
              <a:rPr lang="en-US" sz="2400" dirty="0">
                <a:latin typeface="Eurostile"/>
                <a:cs typeface="Eurostile"/>
              </a:rPr>
              <a:t>true broadcast network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0AFE3F4C-76AB-AD4B-A2B1-3BF4106CC32C}"/>
              </a:ext>
            </a:extLst>
          </p:cNvPr>
          <p:cNvSpPr txBox="1"/>
          <p:nvPr/>
        </p:nvSpPr>
        <p:spPr>
          <a:xfrm>
            <a:off x="745065" y="3970494"/>
            <a:ext cx="4121274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Challenge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/>
                <a:cs typeface="Eurostile"/>
              </a:rPr>
              <a:t>MAC addresses have only local meaning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/>
                <a:cs typeface="Eurostile"/>
              </a:rPr>
              <a:t>nodes on the “other side” of an IS may not know them</a:t>
            </a:r>
          </a:p>
        </p:txBody>
      </p:sp>
    </p:spTree>
    <p:extLst>
      <p:ext uri="{BB962C8B-B14F-4D97-AF65-F5344CB8AC3E}">
        <p14:creationId xmlns:p14="http://schemas.microsoft.com/office/powerpoint/2010/main" val="1029479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F6184F8-8C59-A145-BD88-3A69CF703855}"/>
              </a:ext>
            </a:extLst>
          </p:cNvPr>
          <p:cNvGrpSpPr/>
          <p:nvPr/>
        </p:nvGrpSpPr>
        <p:grpSpPr>
          <a:xfrm>
            <a:off x="3275856" y="1412776"/>
            <a:ext cx="1368152" cy="800472"/>
            <a:chOff x="3275856" y="1412776"/>
            <a:chExt cx="1368152" cy="800472"/>
          </a:xfrm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347864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3779912" y="148478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4139952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779912" y="1916832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6" name="Straight Connector 5"/>
            <p:cNvCxnSpPr>
              <a:stCxn id="3" idx="0"/>
              <a:endCxn id="8" idx="1"/>
            </p:cNvCxnSpPr>
            <p:nvPr/>
          </p:nvCxnSpPr>
          <p:spPr bwMode="auto">
            <a:xfrm flipV="1">
              <a:off x="3491880" y="1592796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>
              <a:stCxn id="3" idx="2"/>
              <a:endCxn id="10" idx="1"/>
            </p:cNvCxnSpPr>
            <p:nvPr/>
          </p:nvCxnSpPr>
          <p:spPr bwMode="auto">
            <a:xfrm>
              <a:off x="3491880" y="1916832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>
              <a:stCxn id="10" idx="3"/>
              <a:endCxn id="9" idx="2"/>
            </p:cNvCxnSpPr>
            <p:nvPr/>
          </p:nvCxnSpPr>
          <p:spPr bwMode="auto">
            <a:xfrm flipV="1">
              <a:off x="4067944" y="1916832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>
              <a:stCxn id="9" idx="0"/>
              <a:endCxn id="8" idx="3"/>
            </p:cNvCxnSpPr>
            <p:nvPr/>
          </p:nvCxnSpPr>
          <p:spPr bwMode="auto">
            <a:xfrm flipH="1" flipV="1">
              <a:off x="4067944" y="1592796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>
              <a:stCxn id="10" idx="0"/>
              <a:endCxn id="8" idx="2"/>
            </p:cNvCxnSpPr>
            <p:nvPr/>
          </p:nvCxnSpPr>
          <p:spPr bwMode="auto">
            <a:xfrm flipV="1">
              <a:off x="3923928" y="1700808"/>
              <a:ext cx="0" cy="21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083EE71-DDD2-5943-BE19-5337A8DD5B08}"/>
              </a:ext>
            </a:extLst>
          </p:cNvPr>
          <p:cNvGrpSpPr/>
          <p:nvPr/>
        </p:nvGrpSpPr>
        <p:grpSpPr>
          <a:xfrm>
            <a:off x="395536" y="836712"/>
            <a:ext cx="3080681" cy="765298"/>
            <a:chOff x="395536" y="836712"/>
            <a:chExt cx="3080681" cy="765298"/>
          </a:xfrm>
        </p:grpSpPr>
        <p:cxnSp>
          <p:nvCxnSpPr>
            <p:cNvPr id="143" name="Straight Arrow Connector 142"/>
            <p:cNvCxnSpPr>
              <a:stCxn id="95" idx="3"/>
              <a:endCxn id="28" idx="1"/>
            </p:cNvCxnSpPr>
            <p:nvPr/>
          </p:nvCxnSpPr>
          <p:spPr bwMode="auto">
            <a:xfrm>
              <a:off x="1683068" y="1067545"/>
              <a:ext cx="1793149" cy="53446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sp>
          <p:nvSpPr>
            <p:cNvPr id="95" name="TextBox 94"/>
            <p:cNvSpPr txBox="1"/>
            <p:nvPr/>
          </p:nvSpPr>
          <p:spPr>
            <a:xfrm>
              <a:off x="395536" y="836712"/>
              <a:ext cx="128753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network</a:t>
              </a:r>
            </a:p>
          </p:txBody>
        </p:sp>
      </p:grpSp>
      <p:sp>
        <p:nvSpPr>
          <p:cNvPr id="182" name="Rectangle 5">
            <a:extLst>
              <a:ext uri="{FF2B5EF4-FFF2-40B4-BE49-F238E27FC236}">
                <a16:creationId xmlns:a16="http://schemas.microsoft.com/office/drawing/2014/main" id="{191B3D9E-6C31-6D43-B0B3-0F209B1DA8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6608" y="2927052"/>
            <a:ext cx="3511186" cy="1206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ct val="90000"/>
              </a:lnSpc>
              <a:buFont typeface="Wingdings" charset="2"/>
              <a:buNone/>
            </a:pPr>
            <a:r>
              <a:rPr lang="en-US" sz="2400" b="1" kern="0" dirty="0"/>
              <a:t>Broadcasting channels</a:t>
            </a:r>
          </a:p>
          <a:p>
            <a:pPr>
              <a:lnSpc>
                <a:spcPct val="90000"/>
              </a:lnSpc>
            </a:pPr>
            <a:r>
              <a:rPr lang="en-US" sz="2400" kern="0" dirty="0"/>
              <a:t>Cable</a:t>
            </a:r>
          </a:p>
          <a:p>
            <a:pPr lvl="1">
              <a:lnSpc>
                <a:spcPct val="90000"/>
              </a:lnSpc>
            </a:pPr>
            <a:r>
              <a:rPr lang="en-US" sz="2000" kern="0" dirty="0"/>
              <a:t>old-fashioned Ethernet</a:t>
            </a:r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DA52C166-27DB-2541-BE60-F15C9A9C4CFE}"/>
              </a:ext>
            </a:extLst>
          </p:cNvPr>
          <p:cNvGrpSpPr>
            <a:grpSpLocks noChangeAspect="1"/>
          </p:cNvGrpSpPr>
          <p:nvPr/>
        </p:nvGrpSpPr>
        <p:grpSpPr>
          <a:xfrm>
            <a:off x="6320635" y="1859658"/>
            <a:ext cx="2504395" cy="1015543"/>
            <a:chOff x="4758848" y="1175222"/>
            <a:chExt cx="3680301" cy="1492378"/>
          </a:xfrm>
        </p:grpSpPr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577B2284-4FF4-E844-9BB4-676AEE8206EB}"/>
                </a:ext>
              </a:extLst>
            </p:cNvPr>
            <p:cNvSpPr/>
            <p:nvPr/>
          </p:nvSpPr>
          <p:spPr bwMode="auto">
            <a:xfrm>
              <a:off x="4758848" y="1175222"/>
              <a:ext cx="3680301" cy="149237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1FBBFB56-E35A-8143-AB49-7057D0DC029A}"/>
                </a:ext>
              </a:extLst>
            </p:cNvPr>
            <p:cNvCxnSpPr/>
            <p:nvPr/>
          </p:nvCxnSpPr>
          <p:spPr bwMode="auto">
            <a:xfrm>
              <a:off x="4963691" y="2339439"/>
              <a:ext cx="325403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58FF050C-247F-6C4C-B0A8-7E84518FEC85}"/>
                </a:ext>
              </a:extLst>
            </p:cNvPr>
            <p:cNvGrpSpPr/>
            <p:nvPr/>
          </p:nvGrpSpPr>
          <p:grpSpPr>
            <a:xfrm>
              <a:off x="5821864" y="1501479"/>
              <a:ext cx="121993" cy="837960"/>
              <a:chOff x="7491867" y="1501479"/>
              <a:chExt cx="121993" cy="837960"/>
            </a:xfrm>
          </p:grpSpPr>
          <p:sp>
            <p:nvSpPr>
              <p:cNvPr id="203" name="Connector 202">
                <a:extLst>
                  <a:ext uri="{FF2B5EF4-FFF2-40B4-BE49-F238E27FC236}">
                    <a16:creationId xmlns:a16="http://schemas.microsoft.com/office/drawing/2014/main" id="{ED4E6A82-62FC-A346-BEE5-DBFD04C17BF6}"/>
                  </a:ext>
                </a:extLst>
              </p:cNvPr>
              <p:cNvSpPr/>
              <p:nvPr/>
            </p:nvSpPr>
            <p:spPr bwMode="auto">
              <a:xfrm>
                <a:off x="7491867" y="1501479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id="{41C43C34-328A-7444-AA48-23A0BDF5320D}"/>
                  </a:ext>
                </a:extLst>
              </p:cNvPr>
              <p:cNvCxnSpPr>
                <a:cxnSpLocks/>
                <a:stCxn id="203" idx="4"/>
              </p:cNvCxnSpPr>
              <p:nvPr/>
            </p:nvCxnSpPr>
            <p:spPr bwMode="auto">
              <a:xfrm>
                <a:off x="7552864" y="1622973"/>
                <a:ext cx="0" cy="71646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2F4EDF79-2468-3E49-8CAB-A0F5DED22C1F}"/>
                </a:ext>
              </a:extLst>
            </p:cNvPr>
            <p:cNvGrpSpPr/>
            <p:nvPr/>
          </p:nvGrpSpPr>
          <p:grpSpPr>
            <a:xfrm>
              <a:off x="5116090" y="1501479"/>
              <a:ext cx="121993" cy="837960"/>
              <a:chOff x="6939872" y="1501479"/>
              <a:chExt cx="121993" cy="837960"/>
            </a:xfrm>
          </p:grpSpPr>
          <p:sp>
            <p:nvSpPr>
              <p:cNvPr id="201" name="Connector 200">
                <a:extLst>
                  <a:ext uri="{FF2B5EF4-FFF2-40B4-BE49-F238E27FC236}">
                    <a16:creationId xmlns:a16="http://schemas.microsoft.com/office/drawing/2014/main" id="{DA3C06C4-A544-E945-89EE-C0C652B8F45C}"/>
                  </a:ext>
                </a:extLst>
              </p:cNvPr>
              <p:cNvSpPr/>
              <p:nvPr/>
            </p:nvSpPr>
            <p:spPr bwMode="auto">
              <a:xfrm>
                <a:off x="6939872" y="1501479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202" name="Straight Connector 201">
                <a:extLst>
                  <a:ext uri="{FF2B5EF4-FFF2-40B4-BE49-F238E27FC236}">
                    <a16:creationId xmlns:a16="http://schemas.microsoft.com/office/drawing/2014/main" id="{12ACE931-186C-8E4F-AABE-9E20E2328205}"/>
                  </a:ext>
                </a:extLst>
              </p:cNvPr>
              <p:cNvCxnSpPr>
                <a:cxnSpLocks/>
                <a:stCxn id="201" idx="4"/>
              </p:cNvCxnSpPr>
              <p:nvPr/>
            </p:nvCxnSpPr>
            <p:spPr bwMode="auto">
              <a:xfrm>
                <a:off x="7000869" y="1622973"/>
                <a:ext cx="0" cy="71646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34D4C19E-CABD-1649-8E26-76039E57FD3D}"/>
                </a:ext>
              </a:extLst>
            </p:cNvPr>
            <p:cNvGrpSpPr/>
            <p:nvPr/>
          </p:nvGrpSpPr>
          <p:grpSpPr>
            <a:xfrm>
              <a:off x="6527638" y="1501479"/>
              <a:ext cx="121993" cy="837960"/>
              <a:chOff x="7491867" y="1501479"/>
              <a:chExt cx="121993" cy="837960"/>
            </a:xfrm>
          </p:grpSpPr>
          <p:sp>
            <p:nvSpPr>
              <p:cNvPr id="199" name="Connector 198">
                <a:extLst>
                  <a:ext uri="{FF2B5EF4-FFF2-40B4-BE49-F238E27FC236}">
                    <a16:creationId xmlns:a16="http://schemas.microsoft.com/office/drawing/2014/main" id="{744DAFE6-40A3-DB40-8E0D-0F5993DD0406}"/>
                  </a:ext>
                </a:extLst>
              </p:cNvPr>
              <p:cNvSpPr/>
              <p:nvPr/>
            </p:nvSpPr>
            <p:spPr bwMode="auto">
              <a:xfrm>
                <a:off x="7491867" y="1501479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3ABA15B7-64FE-8148-B9D2-6584F06058A0}"/>
                  </a:ext>
                </a:extLst>
              </p:cNvPr>
              <p:cNvCxnSpPr>
                <a:cxnSpLocks/>
                <a:stCxn id="199" idx="4"/>
              </p:cNvCxnSpPr>
              <p:nvPr/>
            </p:nvCxnSpPr>
            <p:spPr bwMode="auto">
              <a:xfrm>
                <a:off x="7552864" y="1622973"/>
                <a:ext cx="0" cy="71646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99BE198A-370F-C54F-9BC9-ACC67954C7FF}"/>
                </a:ext>
              </a:extLst>
            </p:cNvPr>
            <p:cNvGrpSpPr/>
            <p:nvPr/>
          </p:nvGrpSpPr>
          <p:grpSpPr>
            <a:xfrm>
              <a:off x="7233412" y="1501479"/>
              <a:ext cx="121993" cy="837960"/>
              <a:chOff x="7491867" y="1501479"/>
              <a:chExt cx="121993" cy="837960"/>
            </a:xfrm>
          </p:grpSpPr>
          <p:sp>
            <p:nvSpPr>
              <p:cNvPr id="197" name="Connector 196">
                <a:extLst>
                  <a:ext uri="{FF2B5EF4-FFF2-40B4-BE49-F238E27FC236}">
                    <a16:creationId xmlns:a16="http://schemas.microsoft.com/office/drawing/2014/main" id="{87C41D96-9F20-BB48-B46C-D8C874D2762C}"/>
                  </a:ext>
                </a:extLst>
              </p:cNvPr>
              <p:cNvSpPr/>
              <p:nvPr/>
            </p:nvSpPr>
            <p:spPr bwMode="auto">
              <a:xfrm>
                <a:off x="7491867" y="1501479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198" name="Straight Connector 197">
                <a:extLst>
                  <a:ext uri="{FF2B5EF4-FFF2-40B4-BE49-F238E27FC236}">
                    <a16:creationId xmlns:a16="http://schemas.microsoft.com/office/drawing/2014/main" id="{B4BA6EAA-020E-5042-AFD2-0C5EC8C1EFD4}"/>
                  </a:ext>
                </a:extLst>
              </p:cNvPr>
              <p:cNvCxnSpPr>
                <a:cxnSpLocks/>
                <a:stCxn id="197" idx="4"/>
              </p:cNvCxnSpPr>
              <p:nvPr/>
            </p:nvCxnSpPr>
            <p:spPr bwMode="auto">
              <a:xfrm>
                <a:off x="7552864" y="1622973"/>
                <a:ext cx="0" cy="71646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4F60EA57-4FA7-9B4F-93F5-F1D59ADEBB1B}"/>
                </a:ext>
              </a:extLst>
            </p:cNvPr>
            <p:cNvGrpSpPr/>
            <p:nvPr/>
          </p:nvGrpSpPr>
          <p:grpSpPr>
            <a:xfrm>
              <a:off x="7939186" y="1501479"/>
              <a:ext cx="121993" cy="837960"/>
              <a:chOff x="7491867" y="1501479"/>
              <a:chExt cx="121993" cy="837960"/>
            </a:xfrm>
          </p:grpSpPr>
          <p:sp>
            <p:nvSpPr>
              <p:cNvPr id="195" name="Connector 194">
                <a:extLst>
                  <a:ext uri="{FF2B5EF4-FFF2-40B4-BE49-F238E27FC236}">
                    <a16:creationId xmlns:a16="http://schemas.microsoft.com/office/drawing/2014/main" id="{4F298F7C-F606-FA45-9D23-882F0A04D8F9}"/>
                  </a:ext>
                </a:extLst>
              </p:cNvPr>
              <p:cNvSpPr/>
              <p:nvPr/>
            </p:nvSpPr>
            <p:spPr bwMode="auto">
              <a:xfrm>
                <a:off x="7491867" y="1501479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C92D506B-6787-EA4E-9F96-158043DAB46B}"/>
                  </a:ext>
                </a:extLst>
              </p:cNvPr>
              <p:cNvCxnSpPr>
                <a:cxnSpLocks/>
                <a:stCxn id="195" idx="4"/>
              </p:cNvCxnSpPr>
              <p:nvPr/>
            </p:nvCxnSpPr>
            <p:spPr bwMode="auto">
              <a:xfrm>
                <a:off x="7552864" y="1622973"/>
                <a:ext cx="0" cy="71646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B3478652-122F-AE47-970A-9515C37C25CE}"/>
              </a:ext>
            </a:extLst>
          </p:cNvPr>
          <p:cNvCxnSpPr/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3" name="TextBox 222">
            <a:extLst>
              <a:ext uri="{FF2B5EF4-FFF2-40B4-BE49-F238E27FC236}">
                <a16:creationId xmlns:a16="http://schemas.microsoft.com/office/drawing/2014/main" id="{219868D2-A1B0-0F4C-AD1C-8D7DF65D5F4E}"/>
              </a:ext>
            </a:extLst>
          </p:cNvPr>
          <p:cNvSpPr txBox="1"/>
          <p:nvPr/>
        </p:nvSpPr>
        <p:spPr>
          <a:xfrm>
            <a:off x="5403931" y="612267"/>
            <a:ext cx="1897354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Eurostile"/>
                <a:cs typeface="Eurostile"/>
              </a:rPr>
              <a:t>end systems</a:t>
            </a:r>
          </a:p>
        </p:txBody>
      </p: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2F01582B-48E6-A346-8B80-41A235CAEC64}"/>
              </a:ext>
            </a:extLst>
          </p:cNvPr>
          <p:cNvCxnSpPr>
            <a:cxnSpLocks/>
            <a:stCxn id="223" idx="1"/>
          </p:cNvCxnSpPr>
          <p:nvPr/>
        </p:nvCxnSpPr>
        <p:spPr bwMode="auto">
          <a:xfrm flipH="1">
            <a:off x="4572001" y="843100"/>
            <a:ext cx="831930" cy="2104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</p:spPr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2A29AA-6411-984F-BB0F-25D97D4955EC}"/>
              </a:ext>
            </a:extLst>
          </p:cNvPr>
          <p:cNvGrpSpPr/>
          <p:nvPr/>
        </p:nvGrpSpPr>
        <p:grpSpPr>
          <a:xfrm>
            <a:off x="3347536" y="980860"/>
            <a:ext cx="1140714" cy="216024"/>
            <a:chOff x="3371286" y="980860"/>
            <a:chExt cx="1140714" cy="216024"/>
          </a:xfrm>
        </p:grpSpPr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D6C63499-2ED8-1349-8C13-B1493F9BE036}"/>
                </a:ext>
              </a:extLst>
            </p:cNvPr>
            <p:cNvSpPr/>
            <p:nvPr/>
          </p:nvSpPr>
          <p:spPr bwMode="auto">
            <a:xfrm>
              <a:off x="3797627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DF73A397-553B-CA44-974A-CD1E0F98F6F8}"/>
                </a:ext>
              </a:extLst>
            </p:cNvPr>
            <p:cNvSpPr/>
            <p:nvPr/>
          </p:nvSpPr>
          <p:spPr bwMode="auto">
            <a:xfrm>
              <a:off x="3371286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512B90A1-FB98-1947-BDA1-3FD9FA3F20BB}"/>
                </a:ext>
              </a:extLst>
            </p:cNvPr>
            <p:cNvSpPr/>
            <p:nvPr/>
          </p:nvSpPr>
          <p:spPr bwMode="auto">
            <a:xfrm>
              <a:off x="4223968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59015F-640A-0F4E-B515-114E18AB9BEC}"/>
              </a:ext>
            </a:extLst>
          </p:cNvPr>
          <p:cNvGrpSpPr/>
          <p:nvPr/>
        </p:nvGrpSpPr>
        <p:grpSpPr>
          <a:xfrm>
            <a:off x="3488333" y="1196752"/>
            <a:ext cx="850900" cy="108012"/>
            <a:chOff x="3488333" y="1196752"/>
            <a:chExt cx="850900" cy="288032"/>
          </a:xfrm>
        </p:grpSpPr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30C15F9-DCBA-004B-B8A0-8A472017D9DC}"/>
                </a:ext>
              </a:extLst>
            </p:cNvPr>
            <p:cNvCxnSpPr/>
            <p:nvPr/>
          </p:nvCxnSpPr>
          <p:spPr bwMode="auto">
            <a:xfrm>
              <a:off x="3488333" y="1196752"/>
              <a:ext cx="0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FF26220D-3A94-2549-BE58-99C5E9CAA6A7}"/>
                </a:ext>
              </a:extLst>
            </p:cNvPr>
            <p:cNvCxnSpPr/>
            <p:nvPr/>
          </p:nvCxnSpPr>
          <p:spPr bwMode="auto">
            <a:xfrm>
              <a:off x="4339233" y="1196752"/>
              <a:ext cx="0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36859925-667B-184D-A455-8B1DC4CD7A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88333" y="1484784"/>
              <a:ext cx="850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EF04D94C-BBDA-0049-B818-A1AC249501DB}"/>
              </a:ext>
            </a:extLst>
          </p:cNvPr>
          <p:cNvSpPr txBox="1"/>
          <p:nvPr/>
        </p:nvSpPr>
        <p:spPr>
          <a:xfrm>
            <a:off x="4932040" y="1060403"/>
            <a:ext cx="2928773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Eurostile"/>
                <a:cs typeface="Eurostile"/>
              </a:rPr>
              <a:t>intermediate system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CBDFB7A2-9F21-8144-8D47-DCA87A3CB913}"/>
              </a:ext>
            </a:extLst>
          </p:cNvPr>
          <p:cNvCxnSpPr>
            <a:cxnSpLocks/>
            <a:stCxn id="138" idx="1"/>
          </p:cNvCxnSpPr>
          <p:nvPr/>
        </p:nvCxnSpPr>
        <p:spPr bwMode="auto">
          <a:xfrm flipH="1">
            <a:off x="4100110" y="1291236"/>
            <a:ext cx="831930" cy="2104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157" name="Rectangle 5">
            <a:extLst>
              <a:ext uri="{FF2B5EF4-FFF2-40B4-BE49-F238E27FC236}">
                <a16:creationId xmlns:a16="http://schemas.microsoft.com/office/drawing/2014/main" id="{4ACAA0C7-CBD8-A745-BC96-21F00ACBFE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12738" y="2575548"/>
            <a:ext cx="4809940" cy="1206574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Point-to-point channels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Gigabit Ethernet (“1GB Ethernet”)</a:t>
            </a: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3A6F632C-04E4-D44D-AA4A-1E64AB71ED03}"/>
              </a:ext>
            </a:extLst>
          </p:cNvPr>
          <p:cNvGrpSpPr/>
          <p:nvPr/>
        </p:nvGrpSpPr>
        <p:grpSpPr>
          <a:xfrm>
            <a:off x="248067" y="3500923"/>
            <a:ext cx="4212081" cy="2677543"/>
            <a:chOff x="248067" y="3500923"/>
            <a:chExt cx="4212081" cy="2677543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7BF50250-3197-B242-8ECA-4278148E3187}"/>
                </a:ext>
              </a:extLst>
            </p:cNvPr>
            <p:cNvGrpSpPr/>
            <p:nvPr/>
          </p:nvGrpSpPr>
          <p:grpSpPr>
            <a:xfrm>
              <a:off x="248067" y="3500923"/>
              <a:ext cx="4212081" cy="2677543"/>
              <a:chOff x="1384943" y="2463120"/>
              <a:chExt cx="7104848" cy="3804184"/>
            </a:xfrm>
          </p:grpSpPr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3E018229-1EAC-3A4F-84AA-7A21EF63455A}"/>
                  </a:ext>
                </a:extLst>
              </p:cNvPr>
              <p:cNvSpPr txBox="1"/>
              <p:nvPr/>
            </p:nvSpPr>
            <p:spPr>
              <a:xfrm>
                <a:off x="6624086" y="3944684"/>
                <a:ext cx="184731" cy="369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endParaRPr lang="en-US" dirty="0">
                  <a:latin typeface="Eurostile"/>
                  <a:cs typeface="Eurostile"/>
                </a:endParaRPr>
              </a:p>
            </p:txBody>
          </p:sp>
          <p:pic>
            <p:nvPicPr>
              <p:cNvPr id="256" name="Picture 255">
                <a:extLst>
                  <a:ext uri="{FF2B5EF4-FFF2-40B4-BE49-F238E27FC236}">
                    <a16:creationId xmlns:a16="http://schemas.microsoft.com/office/drawing/2014/main" id="{34B08C4D-363A-4F4F-86B4-F466F86AF0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29714" y="2463120"/>
                <a:ext cx="1080000" cy="522022"/>
              </a:xfrm>
              <a:prstGeom prst="rect">
                <a:avLst/>
              </a:prstGeom>
            </p:spPr>
          </p:pic>
          <p:pic>
            <p:nvPicPr>
              <p:cNvPr id="257" name="Picture 256">
                <a:extLst>
                  <a:ext uri="{FF2B5EF4-FFF2-40B4-BE49-F238E27FC236}">
                    <a16:creationId xmlns:a16="http://schemas.microsoft.com/office/drawing/2014/main" id="{D725E164-9BC1-6E4E-8D74-1D9BFC7E68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28012" y="3545963"/>
                <a:ext cx="1080000" cy="522022"/>
              </a:xfrm>
              <a:prstGeom prst="rect">
                <a:avLst/>
              </a:prstGeom>
            </p:spPr>
          </p:pic>
          <p:pic>
            <p:nvPicPr>
              <p:cNvPr id="258" name="Picture 257">
                <a:extLst>
                  <a:ext uri="{FF2B5EF4-FFF2-40B4-BE49-F238E27FC236}">
                    <a16:creationId xmlns:a16="http://schemas.microsoft.com/office/drawing/2014/main" id="{21F16C68-577A-F346-B42A-6245ACD1D3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43895" y="3514579"/>
                <a:ext cx="1080000" cy="522022"/>
              </a:xfrm>
              <a:prstGeom prst="rect">
                <a:avLst/>
              </a:prstGeom>
            </p:spPr>
          </p:pic>
          <p:pic>
            <p:nvPicPr>
              <p:cNvPr id="259" name="Picture 258">
                <a:extLst>
                  <a:ext uri="{FF2B5EF4-FFF2-40B4-BE49-F238E27FC236}">
                    <a16:creationId xmlns:a16="http://schemas.microsoft.com/office/drawing/2014/main" id="{3A05259B-D134-354F-A090-7AE0F5747F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02242" y="3486457"/>
                <a:ext cx="1080000" cy="522022"/>
              </a:xfrm>
              <a:prstGeom prst="rect">
                <a:avLst/>
              </a:prstGeom>
            </p:spPr>
          </p:pic>
          <p:pic>
            <p:nvPicPr>
              <p:cNvPr id="260" name="Picture 259">
                <a:extLst>
                  <a:ext uri="{FF2B5EF4-FFF2-40B4-BE49-F238E27FC236}">
                    <a16:creationId xmlns:a16="http://schemas.microsoft.com/office/drawing/2014/main" id="{12A3700B-60B2-474F-8F25-8259AF5D51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56318" y="5093681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261" name="Picture 260">
                <a:extLst>
                  <a:ext uri="{FF2B5EF4-FFF2-40B4-BE49-F238E27FC236}">
                    <a16:creationId xmlns:a16="http://schemas.microsoft.com/office/drawing/2014/main" id="{76C89B75-E18B-D147-9CB9-FB9EC6AC64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97333" y="5231568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262" name="Picture 261">
                <a:extLst>
                  <a:ext uri="{FF2B5EF4-FFF2-40B4-BE49-F238E27FC236}">
                    <a16:creationId xmlns:a16="http://schemas.microsoft.com/office/drawing/2014/main" id="{B95B9376-700C-5845-9D05-387DAEF46F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49414" y="5093681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263" name="Picture 262">
                <a:extLst>
                  <a:ext uri="{FF2B5EF4-FFF2-40B4-BE49-F238E27FC236}">
                    <a16:creationId xmlns:a16="http://schemas.microsoft.com/office/drawing/2014/main" id="{F2CB1347-5081-0A42-8EDF-A70EC617D2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10360" y="5155741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264" name="Picture 263">
                <a:extLst>
                  <a:ext uri="{FF2B5EF4-FFF2-40B4-BE49-F238E27FC236}">
                    <a16:creationId xmlns:a16="http://schemas.microsoft.com/office/drawing/2014/main" id="{61E6BD65-2252-C545-8592-8B1CE3177C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97962" y="5615702"/>
                <a:ext cx="720000" cy="384134"/>
              </a:xfrm>
              <a:prstGeom prst="rect">
                <a:avLst/>
              </a:prstGeom>
            </p:spPr>
          </p:pic>
          <p:pic>
            <p:nvPicPr>
              <p:cNvPr id="265" name="Picture 264">
                <a:extLst>
                  <a:ext uri="{FF2B5EF4-FFF2-40B4-BE49-F238E27FC236}">
                    <a16:creationId xmlns:a16="http://schemas.microsoft.com/office/drawing/2014/main" id="{659EB018-A707-A141-A76C-B33BA22245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27941" y="5347808"/>
                <a:ext cx="720000" cy="384134"/>
              </a:xfrm>
              <a:prstGeom prst="rect">
                <a:avLst/>
              </a:prstGeom>
            </p:spPr>
          </p:pic>
          <p:grpSp>
            <p:nvGrpSpPr>
              <p:cNvPr id="266" name="Group 265">
                <a:extLst>
                  <a:ext uri="{FF2B5EF4-FFF2-40B4-BE49-F238E27FC236}">
                    <a16:creationId xmlns:a16="http://schemas.microsoft.com/office/drawing/2014/main" id="{CD95C1BE-05C9-3D4D-A361-81AB20A3FFC5}"/>
                  </a:ext>
                </a:extLst>
              </p:cNvPr>
              <p:cNvGrpSpPr/>
              <p:nvPr/>
            </p:nvGrpSpPr>
            <p:grpSpPr>
              <a:xfrm>
                <a:off x="1384943" y="2870796"/>
                <a:ext cx="7104848" cy="3396508"/>
                <a:chOff x="1087229" y="2753833"/>
                <a:chExt cx="7104848" cy="3396508"/>
              </a:xfrm>
            </p:grpSpPr>
            <p:sp>
              <p:nvSpPr>
                <p:cNvPr id="267" name="Freeform 266">
                  <a:extLst>
                    <a:ext uri="{FF2B5EF4-FFF2-40B4-BE49-F238E27FC236}">
                      <a16:creationId xmlns:a16="http://schemas.microsoft.com/office/drawing/2014/main" id="{58A8F35F-A734-B543-9C5D-F55D30700D4D}"/>
                    </a:ext>
                  </a:extLst>
                </p:cNvPr>
                <p:cNvSpPr/>
                <p:nvPr/>
              </p:nvSpPr>
              <p:spPr bwMode="auto">
                <a:xfrm>
                  <a:off x="1087229" y="3859619"/>
                  <a:ext cx="1304833" cy="2084900"/>
                </a:xfrm>
                <a:custGeom>
                  <a:avLst/>
                  <a:gdLst>
                    <a:gd name="connsiteX0" fmla="*/ 1177506 w 1304833"/>
                    <a:gd name="connsiteY0" fmla="*/ 0 h 2084900"/>
                    <a:gd name="connsiteX1" fmla="*/ 1294464 w 1304833"/>
                    <a:gd name="connsiteY1" fmla="*/ 574158 h 2084900"/>
                    <a:gd name="connsiteX2" fmla="*/ 943590 w 1304833"/>
                    <a:gd name="connsiteY2" fmla="*/ 1711841 h 2084900"/>
                    <a:gd name="connsiteX3" fmla="*/ 7924 w 1304833"/>
                    <a:gd name="connsiteY3" fmla="*/ 2073348 h 2084900"/>
                    <a:gd name="connsiteX4" fmla="*/ 571450 w 1304833"/>
                    <a:gd name="connsiteY4" fmla="*/ 1360967 h 2084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4833" h="2084900">
                      <a:moveTo>
                        <a:pt x="1177506" y="0"/>
                      </a:moveTo>
                      <a:cubicBezTo>
                        <a:pt x="1255478" y="144425"/>
                        <a:pt x="1333450" y="288851"/>
                        <a:pt x="1294464" y="574158"/>
                      </a:cubicBezTo>
                      <a:cubicBezTo>
                        <a:pt x="1255478" y="859465"/>
                        <a:pt x="1158013" y="1461976"/>
                        <a:pt x="943590" y="1711841"/>
                      </a:cubicBezTo>
                      <a:cubicBezTo>
                        <a:pt x="729167" y="1961706"/>
                        <a:pt x="69947" y="2131827"/>
                        <a:pt x="7924" y="2073348"/>
                      </a:cubicBezTo>
                      <a:cubicBezTo>
                        <a:pt x="-54099" y="2014869"/>
                        <a:pt x="258675" y="1687918"/>
                        <a:pt x="571450" y="1360967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268" name="Freeform 267">
                  <a:extLst>
                    <a:ext uri="{FF2B5EF4-FFF2-40B4-BE49-F238E27FC236}">
                      <a16:creationId xmlns:a16="http://schemas.microsoft.com/office/drawing/2014/main" id="{6C3A3AF9-29E3-D049-A558-AB28B4DBAAA3}"/>
                    </a:ext>
                  </a:extLst>
                </p:cNvPr>
                <p:cNvSpPr/>
                <p:nvPr/>
              </p:nvSpPr>
              <p:spPr bwMode="auto">
                <a:xfrm>
                  <a:off x="2176476" y="3838353"/>
                  <a:ext cx="524194" cy="2311988"/>
                </a:xfrm>
                <a:custGeom>
                  <a:avLst/>
                  <a:gdLst>
                    <a:gd name="connsiteX0" fmla="*/ 237115 w 524194"/>
                    <a:gd name="connsiteY0" fmla="*/ 0 h 2311988"/>
                    <a:gd name="connsiteX1" fmla="*/ 354073 w 524194"/>
                    <a:gd name="connsiteY1" fmla="*/ 499731 h 2311988"/>
                    <a:gd name="connsiteX2" fmla="*/ 162687 w 524194"/>
                    <a:gd name="connsiteY2" fmla="*/ 1382233 h 2311988"/>
                    <a:gd name="connsiteX3" fmla="*/ 3198 w 524194"/>
                    <a:gd name="connsiteY3" fmla="*/ 2307266 h 2311988"/>
                    <a:gd name="connsiteX4" fmla="*/ 311543 w 524194"/>
                    <a:gd name="connsiteY4" fmla="*/ 1733107 h 2311988"/>
                    <a:gd name="connsiteX5" fmla="*/ 524194 w 524194"/>
                    <a:gd name="connsiteY5" fmla="*/ 1520456 h 2311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24194" h="2311988">
                      <a:moveTo>
                        <a:pt x="237115" y="0"/>
                      </a:moveTo>
                      <a:cubicBezTo>
                        <a:pt x="301796" y="134679"/>
                        <a:pt x="366478" y="269359"/>
                        <a:pt x="354073" y="499731"/>
                      </a:cubicBezTo>
                      <a:cubicBezTo>
                        <a:pt x="341668" y="730103"/>
                        <a:pt x="221166" y="1080977"/>
                        <a:pt x="162687" y="1382233"/>
                      </a:cubicBezTo>
                      <a:cubicBezTo>
                        <a:pt x="104208" y="1683489"/>
                        <a:pt x="-21611" y="2248787"/>
                        <a:pt x="3198" y="2307266"/>
                      </a:cubicBezTo>
                      <a:cubicBezTo>
                        <a:pt x="28007" y="2365745"/>
                        <a:pt x="224710" y="1864242"/>
                        <a:pt x="311543" y="1733107"/>
                      </a:cubicBezTo>
                      <a:cubicBezTo>
                        <a:pt x="398376" y="1601972"/>
                        <a:pt x="461285" y="1561214"/>
                        <a:pt x="524194" y="1520456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269" name="Freeform 268">
                  <a:extLst>
                    <a:ext uri="{FF2B5EF4-FFF2-40B4-BE49-F238E27FC236}">
                      <a16:creationId xmlns:a16="http://schemas.microsoft.com/office/drawing/2014/main" id="{E836F513-80D3-0A4E-A8F0-1194B60E0F54}"/>
                    </a:ext>
                  </a:extLst>
                </p:cNvPr>
                <p:cNvSpPr/>
                <p:nvPr/>
              </p:nvSpPr>
              <p:spPr bwMode="auto">
                <a:xfrm>
                  <a:off x="2892056" y="2806995"/>
                  <a:ext cx="1467293" cy="1267709"/>
                </a:xfrm>
                <a:custGeom>
                  <a:avLst/>
                  <a:gdLst>
                    <a:gd name="connsiteX0" fmla="*/ 0 w 1467293"/>
                    <a:gd name="connsiteY0" fmla="*/ 999461 h 1267709"/>
                    <a:gd name="connsiteX1" fmla="*/ 265814 w 1467293"/>
                    <a:gd name="connsiteY1" fmla="*/ 1265275 h 1267709"/>
                    <a:gd name="connsiteX2" fmla="*/ 839972 w 1467293"/>
                    <a:gd name="connsiteY2" fmla="*/ 861238 h 1267709"/>
                    <a:gd name="connsiteX3" fmla="*/ 1360967 w 1467293"/>
                    <a:gd name="connsiteY3" fmla="*/ 372140 h 1267709"/>
                    <a:gd name="connsiteX4" fmla="*/ 1467293 w 1467293"/>
                    <a:gd name="connsiteY4" fmla="*/ 0 h 126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7293" h="1267709">
                      <a:moveTo>
                        <a:pt x="0" y="999461"/>
                      </a:moveTo>
                      <a:cubicBezTo>
                        <a:pt x="62909" y="1143886"/>
                        <a:pt x="125819" y="1288312"/>
                        <a:pt x="265814" y="1265275"/>
                      </a:cubicBezTo>
                      <a:cubicBezTo>
                        <a:pt x="405809" y="1242238"/>
                        <a:pt x="657447" y="1010094"/>
                        <a:pt x="839972" y="861238"/>
                      </a:cubicBezTo>
                      <a:cubicBezTo>
                        <a:pt x="1022497" y="712382"/>
                        <a:pt x="1256413" y="515680"/>
                        <a:pt x="1360967" y="372140"/>
                      </a:cubicBezTo>
                      <a:cubicBezTo>
                        <a:pt x="1465521" y="228600"/>
                        <a:pt x="1466407" y="114300"/>
                        <a:pt x="1467293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270" name="Freeform 269">
                  <a:extLst>
                    <a:ext uri="{FF2B5EF4-FFF2-40B4-BE49-F238E27FC236}">
                      <a16:creationId xmlns:a16="http://schemas.microsoft.com/office/drawing/2014/main" id="{1D7ECB17-5A03-7245-8D81-39736007A1C0}"/>
                    </a:ext>
                  </a:extLst>
                </p:cNvPr>
                <p:cNvSpPr/>
                <p:nvPr/>
              </p:nvSpPr>
              <p:spPr bwMode="auto">
                <a:xfrm>
                  <a:off x="4455042" y="2775098"/>
                  <a:ext cx="1546406" cy="1543054"/>
                </a:xfrm>
                <a:custGeom>
                  <a:avLst/>
                  <a:gdLst>
                    <a:gd name="connsiteX0" fmla="*/ 0 w 1546406"/>
                    <a:gd name="connsiteY0" fmla="*/ 0 h 1543054"/>
                    <a:gd name="connsiteX1" fmla="*/ 223284 w 1546406"/>
                    <a:gd name="connsiteY1" fmla="*/ 393404 h 1543054"/>
                    <a:gd name="connsiteX2" fmla="*/ 999460 w 1546406"/>
                    <a:gd name="connsiteY2" fmla="*/ 542260 h 1543054"/>
                    <a:gd name="connsiteX3" fmla="*/ 1541721 w 1546406"/>
                    <a:gd name="connsiteY3" fmla="*/ 1435395 h 1543054"/>
                    <a:gd name="connsiteX4" fmla="*/ 1244009 w 1546406"/>
                    <a:gd name="connsiteY4" fmla="*/ 1477925 h 1543054"/>
                    <a:gd name="connsiteX5" fmla="*/ 925032 w 1546406"/>
                    <a:gd name="connsiteY5" fmla="*/ 988828 h 1543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46406" h="1543054">
                      <a:moveTo>
                        <a:pt x="0" y="0"/>
                      </a:moveTo>
                      <a:cubicBezTo>
                        <a:pt x="28353" y="151513"/>
                        <a:pt x="56707" y="303027"/>
                        <a:pt x="223284" y="393404"/>
                      </a:cubicBezTo>
                      <a:cubicBezTo>
                        <a:pt x="389861" y="483781"/>
                        <a:pt x="779721" y="368595"/>
                        <a:pt x="999460" y="542260"/>
                      </a:cubicBezTo>
                      <a:cubicBezTo>
                        <a:pt x="1219200" y="715925"/>
                        <a:pt x="1500963" y="1279451"/>
                        <a:pt x="1541721" y="1435395"/>
                      </a:cubicBezTo>
                      <a:cubicBezTo>
                        <a:pt x="1582479" y="1591339"/>
                        <a:pt x="1346790" y="1552353"/>
                        <a:pt x="1244009" y="1477925"/>
                      </a:cubicBezTo>
                      <a:cubicBezTo>
                        <a:pt x="1141228" y="1403497"/>
                        <a:pt x="1033130" y="1196162"/>
                        <a:pt x="925032" y="988828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271" name="Freeform 270">
                  <a:extLst>
                    <a:ext uri="{FF2B5EF4-FFF2-40B4-BE49-F238E27FC236}">
                      <a16:creationId xmlns:a16="http://schemas.microsoft.com/office/drawing/2014/main" id="{1769A5E9-03A1-504D-897A-81B9827D7C6F}"/>
                    </a:ext>
                  </a:extLst>
                </p:cNvPr>
                <p:cNvSpPr/>
                <p:nvPr/>
              </p:nvSpPr>
              <p:spPr bwMode="auto">
                <a:xfrm>
                  <a:off x="3939730" y="3838353"/>
                  <a:ext cx="1066879" cy="1590619"/>
                </a:xfrm>
                <a:custGeom>
                  <a:avLst/>
                  <a:gdLst>
                    <a:gd name="connsiteX0" fmla="*/ 717330 w 1066879"/>
                    <a:gd name="connsiteY0" fmla="*/ 1382233 h 1590619"/>
                    <a:gd name="connsiteX1" fmla="*/ 387721 w 1066879"/>
                    <a:gd name="connsiteY1" fmla="*/ 1584252 h 1590619"/>
                    <a:gd name="connsiteX2" fmla="*/ 4949 w 1066879"/>
                    <a:gd name="connsiteY2" fmla="*/ 1169582 h 1590619"/>
                    <a:gd name="connsiteX3" fmla="*/ 674800 w 1066879"/>
                    <a:gd name="connsiteY3" fmla="*/ 627321 h 1590619"/>
                    <a:gd name="connsiteX4" fmla="*/ 1046940 w 1066879"/>
                    <a:gd name="connsiteY4" fmla="*/ 287080 h 1590619"/>
                    <a:gd name="connsiteX5" fmla="*/ 983144 w 1066879"/>
                    <a:gd name="connsiteY5" fmla="*/ 0 h 1590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66879" h="1590619">
                      <a:moveTo>
                        <a:pt x="717330" y="1382233"/>
                      </a:moveTo>
                      <a:cubicBezTo>
                        <a:pt x="611890" y="1500963"/>
                        <a:pt x="506451" y="1619694"/>
                        <a:pt x="387721" y="1584252"/>
                      </a:cubicBezTo>
                      <a:cubicBezTo>
                        <a:pt x="268991" y="1548810"/>
                        <a:pt x="-42897" y="1329070"/>
                        <a:pt x="4949" y="1169582"/>
                      </a:cubicBezTo>
                      <a:cubicBezTo>
                        <a:pt x="52795" y="1010094"/>
                        <a:pt x="501135" y="774405"/>
                        <a:pt x="674800" y="627321"/>
                      </a:cubicBezTo>
                      <a:cubicBezTo>
                        <a:pt x="848465" y="480237"/>
                        <a:pt x="995549" y="391633"/>
                        <a:pt x="1046940" y="287080"/>
                      </a:cubicBezTo>
                      <a:cubicBezTo>
                        <a:pt x="1098331" y="182527"/>
                        <a:pt x="1040737" y="91263"/>
                        <a:pt x="983144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272" name="Freeform 271">
                  <a:extLst>
                    <a:ext uri="{FF2B5EF4-FFF2-40B4-BE49-F238E27FC236}">
                      <a16:creationId xmlns:a16="http://schemas.microsoft.com/office/drawing/2014/main" id="{49F39D88-739F-6845-9059-6D150FAB7142}"/>
                    </a:ext>
                  </a:extLst>
                </p:cNvPr>
                <p:cNvSpPr/>
                <p:nvPr/>
              </p:nvSpPr>
              <p:spPr bwMode="auto">
                <a:xfrm>
                  <a:off x="3592334" y="3848986"/>
                  <a:ext cx="1415601" cy="2175421"/>
                </a:xfrm>
                <a:custGeom>
                  <a:avLst/>
                  <a:gdLst>
                    <a:gd name="connsiteX0" fmla="*/ 1415601 w 1415601"/>
                    <a:gd name="connsiteY0" fmla="*/ 1903228 h 2175421"/>
                    <a:gd name="connsiteX1" fmla="*/ 756382 w 1415601"/>
                    <a:gd name="connsiteY1" fmla="*/ 2147777 h 2175421"/>
                    <a:gd name="connsiteX2" fmla="*/ 1471 w 1415601"/>
                    <a:gd name="connsiteY2" fmla="*/ 1329070 h 2175421"/>
                    <a:gd name="connsiteX3" fmla="*/ 958401 w 1415601"/>
                    <a:gd name="connsiteY3" fmla="*/ 435935 h 2175421"/>
                    <a:gd name="connsiteX4" fmla="*/ 1234847 w 1415601"/>
                    <a:gd name="connsiteY4" fmla="*/ 212651 h 2175421"/>
                    <a:gd name="connsiteX5" fmla="*/ 1192317 w 1415601"/>
                    <a:gd name="connsiteY5" fmla="*/ 0 h 2175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15601" h="2175421">
                      <a:moveTo>
                        <a:pt x="1415601" y="1903228"/>
                      </a:moveTo>
                      <a:cubicBezTo>
                        <a:pt x="1203835" y="2073349"/>
                        <a:pt x="992070" y="2243470"/>
                        <a:pt x="756382" y="2147777"/>
                      </a:cubicBezTo>
                      <a:cubicBezTo>
                        <a:pt x="520694" y="2052084"/>
                        <a:pt x="-32199" y="1614377"/>
                        <a:pt x="1471" y="1329070"/>
                      </a:cubicBezTo>
                      <a:cubicBezTo>
                        <a:pt x="35141" y="1043763"/>
                        <a:pt x="752838" y="622005"/>
                        <a:pt x="958401" y="435935"/>
                      </a:cubicBezTo>
                      <a:cubicBezTo>
                        <a:pt x="1163964" y="249865"/>
                        <a:pt x="1195861" y="285307"/>
                        <a:pt x="1234847" y="212651"/>
                      </a:cubicBezTo>
                      <a:cubicBezTo>
                        <a:pt x="1273833" y="139995"/>
                        <a:pt x="1233075" y="69997"/>
                        <a:pt x="1192317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273" name="Freeform 272">
                  <a:extLst>
                    <a:ext uri="{FF2B5EF4-FFF2-40B4-BE49-F238E27FC236}">
                      <a16:creationId xmlns:a16="http://schemas.microsoft.com/office/drawing/2014/main" id="{D28E189B-04BC-904F-B4BE-27A393302A74}"/>
                    </a:ext>
                  </a:extLst>
                </p:cNvPr>
                <p:cNvSpPr/>
                <p:nvPr/>
              </p:nvSpPr>
              <p:spPr bwMode="auto">
                <a:xfrm>
                  <a:off x="5146158" y="3817088"/>
                  <a:ext cx="584791" cy="1648072"/>
                </a:xfrm>
                <a:custGeom>
                  <a:avLst/>
                  <a:gdLst>
                    <a:gd name="connsiteX0" fmla="*/ 584791 w 584791"/>
                    <a:gd name="connsiteY0" fmla="*/ 1467293 h 1648072"/>
                    <a:gd name="connsiteX1" fmla="*/ 287079 w 584791"/>
                    <a:gd name="connsiteY1" fmla="*/ 1648047 h 1648072"/>
                    <a:gd name="connsiteX2" fmla="*/ 116958 w 584791"/>
                    <a:gd name="connsiteY2" fmla="*/ 1456661 h 1648072"/>
                    <a:gd name="connsiteX3" fmla="*/ 255182 w 584791"/>
                    <a:gd name="connsiteY3" fmla="*/ 744279 h 1648072"/>
                    <a:gd name="connsiteX4" fmla="*/ 0 w 584791"/>
                    <a:gd name="connsiteY4" fmla="*/ 0 h 16480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4791" h="1648072">
                      <a:moveTo>
                        <a:pt x="584791" y="1467293"/>
                      </a:moveTo>
                      <a:cubicBezTo>
                        <a:pt x="474921" y="1558556"/>
                        <a:pt x="365051" y="1649819"/>
                        <a:pt x="287079" y="1648047"/>
                      </a:cubicBezTo>
                      <a:cubicBezTo>
                        <a:pt x="209107" y="1646275"/>
                        <a:pt x="122274" y="1607289"/>
                        <a:pt x="116958" y="1456661"/>
                      </a:cubicBezTo>
                      <a:cubicBezTo>
                        <a:pt x="111642" y="1306033"/>
                        <a:pt x="274675" y="987056"/>
                        <a:pt x="255182" y="744279"/>
                      </a:cubicBezTo>
                      <a:cubicBezTo>
                        <a:pt x="235689" y="501502"/>
                        <a:pt x="117844" y="250751"/>
                        <a:pt x="0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274" name="Freeform 273">
                  <a:extLst>
                    <a:ext uri="{FF2B5EF4-FFF2-40B4-BE49-F238E27FC236}">
                      <a16:creationId xmlns:a16="http://schemas.microsoft.com/office/drawing/2014/main" id="{868B868E-7AFA-0C42-8B11-4AE5A54B7D35}"/>
                    </a:ext>
                  </a:extLst>
                </p:cNvPr>
                <p:cNvSpPr/>
                <p:nvPr/>
              </p:nvSpPr>
              <p:spPr bwMode="auto">
                <a:xfrm>
                  <a:off x="4593265" y="2753833"/>
                  <a:ext cx="3598812" cy="1404558"/>
                </a:xfrm>
                <a:custGeom>
                  <a:avLst/>
                  <a:gdLst>
                    <a:gd name="connsiteX0" fmla="*/ 3072809 w 3598812"/>
                    <a:gd name="connsiteY0" fmla="*/ 967562 h 1404558"/>
                    <a:gd name="connsiteX1" fmla="*/ 3189768 w 3598812"/>
                    <a:gd name="connsiteY1" fmla="*/ 1371600 h 1404558"/>
                    <a:gd name="connsiteX2" fmla="*/ 3476847 w 3598812"/>
                    <a:gd name="connsiteY2" fmla="*/ 202018 h 1404558"/>
                    <a:gd name="connsiteX3" fmla="*/ 956930 w 3598812"/>
                    <a:gd name="connsiteY3" fmla="*/ 21265 h 1404558"/>
                    <a:gd name="connsiteX4" fmla="*/ 0 w 3598812"/>
                    <a:gd name="connsiteY4" fmla="*/ 10632 h 14045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98812" h="1404558">
                      <a:moveTo>
                        <a:pt x="3072809" y="967562"/>
                      </a:moveTo>
                      <a:cubicBezTo>
                        <a:pt x="3097618" y="1233376"/>
                        <a:pt x="3122428" y="1499191"/>
                        <a:pt x="3189768" y="1371600"/>
                      </a:cubicBezTo>
                      <a:cubicBezTo>
                        <a:pt x="3257108" y="1244009"/>
                        <a:pt x="3848987" y="427074"/>
                        <a:pt x="3476847" y="202018"/>
                      </a:cubicBezTo>
                      <a:cubicBezTo>
                        <a:pt x="3104707" y="-23038"/>
                        <a:pt x="1536404" y="53163"/>
                        <a:pt x="956930" y="21265"/>
                      </a:cubicBezTo>
                      <a:cubicBezTo>
                        <a:pt x="377456" y="-10633"/>
                        <a:pt x="188728" y="-1"/>
                        <a:pt x="0" y="10632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  <p:sp>
              <p:nvSpPr>
                <p:cNvPr id="275" name="Freeform 274">
                  <a:extLst>
                    <a:ext uri="{FF2B5EF4-FFF2-40B4-BE49-F238E27FC236}">
                      <a16:creationId xmlns:a16="http://schemas.microsoft.com/office/drawing/2014/main" id="{5CE59D33-AD1D-C640-B203-8F8B664FF34F}"/>
                    </a:ext>
                  </a:extLst>
                </p:cNvPr>
                <p:cNvSpPr/>
                <p:nvPr/>
              </p:nvSpPr>
              <p:spPr bwMode="auto">
                <a:xfrm>
                  <a:off x="6606156" y="3817088"/>
                  <a:ext cx="836635" cy="1926376"/>
                </a:xfrm>
                <a:custGeom>
                  <a:avLst/>
                  <a:gdLst>
                    <a:gd name="connsiteX0" fmla="*/ 836635 w 836635"/>
                    <a:gd name="connsiteY0" fmla="*/ 1658679 h 1926376"/>
                    <a:gd name="connsiteX1" fmla="*/ 326272 w 836635"/>
                    <a:gd name="connsiteY1" fmla="*/ 1913861 h 1926376"/>
                    <a:gd name="connsiteX2" fmla="*/ 7295 w 836635"/>
                    <a:gd name="connsiteY2" fmla="*/ 1307805 h 1926376"/>
                    <a:gd name="connsiteX3" fmla="*/ 634616 w 836635"/>
                    <a:gd name="connsiteY3" fmla="*/ 542261 h 1926376"/>
                    <a:gd name="connsiteX4" fmla="*/ 645249 w 836635"/>
                    <a:gd name="connsiteY4" fmla="*/ 0 h 19263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635" h="1926376">
                      <a:moveTo>
                        <a:pt x="836635" y="1658679"/>
                      </a:moveTo>
                      <a:cubicBezTo>
                        <a:pt x="650565" y="1815509"/>
                        <a:pt x="464495" y="1972340"/>
                        <a:pt x="326272" y="1913861"/>
                      </a:cubicBezTo>
                      <a:cubicBezTo>
                        <a:pt x="188049" y="1855382"/>
                        <a:pt x="-44096" y="1536405"/>
                        <a:pt x="7295" y="1307805"/>
                      </a:cubicBezTo>
                      <a:cubicBezTo>
                        <a:pt x="58686" y="1079205"/>
                        <a:pt x="528290" y="760229"/>
                        <a:pt x="634616" y="542261"/>
                      </a:cubicBezTo>
                      <a:cubicBezTo>
                        <a:pt x="740942" y="324293"/>
                        <a:pt x="693095" y="162146"/>
                        <a:pt x="645249" y="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charset="0"/>
                  </a:endParaRPr>
                </a:p>
              </p:txBody>
            </p:sp>
          </p:grp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F85C89F6-603A-0142-A58D-E04DC30329AE}"/>
                </a:ext>
              </a:extLst>
            </p:cNvPr>
            <p:cNvGrpSpPr/>
            <p:nvPr/>
          </p:nvGrpSpPr>
          <p:grpSpPr>
            <a:xfrm>
              <a:off x="367976" y="4864415"/>
              <a:ext cx="1969843" cy="1068313"/>
              <a:chOff x="4499053" y="2265117"/>
              <a:chExt cx="1969843" cy="1068313"/>
            </a:xfrm>
          </p:grpSpPr>
          <p:sp>
            <p:nvSpPr>
              <p:cNvPr id="174" name="Connector 173">
                <a:extLst>
                  <a:ext uri="{FF2B5EF4-FFF2-40B4-BE49-F238E27FC236}">
                    <a16:creationId xmlns:a16="http://schemas.microsoft.com/office/drawing/2014/main" id="{7316DFAC-A353-3542-B1F3-0C19C69E0F55}"/>
                  </a:ext>
                </a:extLst>
              </p:cNvPr>
              <p:cNvSpPr/>
              <p:nvPr/>
            </p:nvSpPr>
            <p:spPr bwMode="auto">
              <a:xfrm>
                <a:off x="5422482" y="2265117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61A724FF-8FD5-6847-8EE3-24CCDFE671B8}"/>
                  </a:ext>
                </a:extLst>
              </p:cNvPr>
              <p:cNvGrpSpPr/>
              <p:nvPr/>
            </p:nvGrpSpPr>
            <p:grpSpPr>
              <a:xfrm>
                <a:off x="5194378" y="2682080"/>
                <a:ext cx="579193" cy="651350"/>
                <a:chOff x="5194378" y="2682080"/>
                <a:chExt cx="579193" cy="651350"/>
              </a:xfrm>
            </p:grpSpPr>
            <p:sp>
              <p:nvSpPr>
                <p:cNvPr id="245" name="Connector 244">
                  <a:extLst>
                    <a:ext uri="{FF2B5EF4-FFF2-40B4-BE49-F238E27FC236}">
                      <a16:creationId xmlns:a16="http://schemas.microsoft.com/office/drawing/2014/main" id="{7CF3100D-ACC1-D944-B347-51E1CA782F2F}"/>
                    </a:ext>
                  </a:extLst>
                </p:cNvPr>
                <p:cNvSpPr/>
                <p:nvPr/>
              </p:nvSpPr>
              <p:spPr bwMode="auto">
                <a:xfrm>
                  <a:off x="5422978" y="2682080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246" name="Group 245">
                  <a:extLst>
                    <a:ext uri="{FF2B5EF4-FFF2-40B4-BE49-F238E27FC236}">
                      <a16:creationId xmlns:a16="http://schemas.microsoft.com/office/drawing/2014/main" id="{13529937-5EE5-894C-BACF-33A7C4802AB5}"/>
                    </a:ext>
                  </a:extLst>
                </p:cNvPr>
                <p:cNvGrpSpPr/>
                <p:nvPr/>
              </p:nvGrpSpPr>
              <p:grpSpPr>
                <a:xfrm>
                  <a:off x="5194378" y="3211936"/>
                  <a:ext cx="579193" cy="121494"/>
                  <a:chOff x="5213499" y="3211936"/>
                  <a:chExt cx="579193" cy="121494"/>
                </a:xfrm>
              </p:grpSpPr>
              <p:sp>
                <p:nvSpPr>
                  <p:cNvPr id="251" name="Connector 250">
                    <a:extLst>
                      <a:ext uri="{FF2B5EF4-FFF2-40B4-BE49-F238E27FC236}">
                        <a16:creationId xmlns:a16="http://schemas.microsoft.com/office/drawing/2014/main" id="{6A3675BD-3DE9-ED47-BDE5-F18ADAC7CDB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134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52" name="Connector 251">
                    <a:extLst>
                      <a:ext uri="{FF2B5EF4-FFF2-40B4-BE49-F238E27FC236}">
                        <a16:creationId xmlns:a16="http://schemas.microsoft.com/office/drawing/2014/main" id="{BB9071E9-2A00-7F40-A26F-30F61AD3C46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658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53" name="Connector 252">
                    <a:extLst>
                      <a:ext uri="{FF2B5EF4-FFF2-40B4-BE49-F238E27FC236}">
                        <a16:creationId xmlns:a16="http://schemas.microsoft.com/office/drawing/2014/main" id="{E261C07C-53A2-4C40-8CF1-900F15B2419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182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54" name="Connector 253">
                    <a:extLst>
                      <a:ext uri="{FF2B5EF4-FFF2-40B4-BE49-F238E27FC236}">
                        <a16:creationId xmlns:a16="http://schemas.microsoft.com/office/drawing/2014/main" id="{9CAA2E15-311E-3841-9C2C-27176F3D54B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706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</p:grpSp>
            <p:cxnSp>
              <p:nvCxnSpPr>
                <p:cNvPr id="247" name="Straight Connector 246">
                  <a:extLst>
                    <a:ext uri="{FF2B5EF4-FFF2-40B4-BE49-F238E27FC236}">
                      <a16:creationId xmlns:a16="http://schemas.microsoft.com/office/drawing/2014/main" id="{3236FF55-627F-0A4A-866C-B8BA0F4DBB28}"/>
                    </a:ext>
                  </a:extLst>
                </p:cNvPr>
                <p:cNvCxnSpPr>
                  <a:cxnSpLocks/>
                  <a:stCxn id="245" idx="3"/>
                  <a:endCxn id="251" idx="0"/>
                </p:cNvCxnSpPr>
                <p:nvPr/>
              </p:nvCxnSpPr>
              <p:spPr bwMode="auto">
                <a:xfrm flipH="1">
                  <a:off x="5255375" y="2785782"/>
                  <a:ext cx="185468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8" name="Straight Connector 247">
                  <a:extLst>
                    <a:ext uri="{FF2B5EF4-FFF2-40B4-BE49-F238E27FC236}">
                      <a16:creationId xmlns:a16="http://schemas.microsoft.com/office/drawing/2014/main" id="{4F297269-13DD-B34E-8739-A9FC4FA2571E}"/>
                    </a:ext>
                  </a:extLst>
                </p:cNvPr>
                <p:cNvCxnSpPr>
                  <a:cxnSpLocks/>
                  <a:stCxn id="245" idx="5"/>
                  <a:endCxn id="254" idx="0"/>
                </p:cNvCxnSpPr>
                <p:nvPr/>
              </p:nvCxnSpPr>
              <p:spPr bwMode="auto">
                <a:xfrm>
                  <a:off x="5527106" y="2785782"/>
                  <a:ext cx="185469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9" name="Straight Connector 248">
                  <a:extLst>
                    <a:ext uri="{FF2B5EF4-FFF2-40B4-BE49-F238E27FC236}">
                      <a16:creationId xmlns:a16="http://schemas.microsoft.com/office/drawing/2014/main" id="{FE7329EF-98E9-D342-9E7A-1E2E93D72145}"/>
                    </a:ext>
                  </a:extLst>
                </p:cNvPr>
                <p:cNvCxnSpPr>
                  <a:cxnSpLocks/>
                  <a:stCxn id="245" idx="4"/>
                  <a:endCxn id="252" idx="0"/>
                </p:cNvCxnSpPr>
                <p:nvPr/>
              </p:nvCxnSpPr>
              <p:spPr bwMode="auto">
                <a:xfrm flipH="1">
                  <a:off x="54077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0" name="Straight Connector 249">
                  <a:extLst>
                    <a:ext uri="{FF2B5EF4-FFF2-40B4-BE49-F238E27FC236}">
                      <a16:creationId xmlns:a16="http://schemas.microsoft.com/office/drawing/2014/main" id="{1DD65B60-FEEF-184C-A288-D9D1DC0D4053}"/>
                    </a:ext>
                  </a:extLst>
                </p:cNvPr>
                <p:cNvCxnSpPr>
                  <a:cxnSpLocks/>
                  <a:stCxn id="245" idx="4"/>
                  <a:endCxn id="253" idx="0"/>
                </p:cNvCxnSpPr>
                <p:nvPr/>
              </p:nvCxnSpPr>
              <p:spPr bwMode="auto">
                <a:xfrm>
                  <a:off x="54839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85" name="Group 184">
                <a:extLst>
                  <a:ext uri="{FF2B5EF4-FFF2-40B4-BE49-F238E27FC236}">
                    <a16:creationId xmlns:a16="http://schemas.microsoft.com/office/drawing/2014/main" id="{15C1A984-AF2F-4A41-B065-568A8592D5A9}"/>
                  </a:ext>
                </a:extLst>
              </p:cNvPr>
              <p:cNvGrpSpPr/>
              <p:nvPr/>
            </p:nvGrpSpPr>
            <p:grpSpPr>
              <a:xfrm>
                <a:off x="5889703" y="2682080"/>
                <a:ext cx="579193" cy="651350"/>
                <a:chOff x="5194378" y="2682080"/>
                <a:chExt cx="579193" cy="651350"/>
              </a:xfrm>
            </p:grpSpPr>
            <p:sp>
              <p:nvSpPr>
                <p:cNvPr id="235" name="Connector 234">
                  <a:extLst>
                    <a:ext uri="{FF2B5EF4-FFF2-40B4-BE49-F238E27FC236}">
                      <a16:creationId xmlns:a16="http://schemas.microsoft.com/office/drawing/2014/main" id="{C98B799E-0707-8E4F-B416-66A7FB866194}"/>
                    </a:ext>
                  </a:extLst>
                </p:cNvPr>
                <p:cNvSpPr/>
                <p:nvPr/>
              </p:nvSpPr>
              <p:spPr bwMode="auto">
                <a:xfrm>
                  <a:off x="5422978" y="2682080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236" name="Group 235">
                  <a:extLst>
                    <a:ext uri="{FF2B5EF4-FFF2-40B4-BE49-F238E27FC236}">
                      <a16:creationId xmlns:a16="http://schemas.microsoft.com/office/drawing/2014/main" id="{B50D10A0-20A9-C34C-921B-03E293C3434B}"/>
                    </a:ext>
                  </a:extLst>
                </p:cNvPr>
                <p:cNvGrpSpPr/>
                <p:nvPr/>
              </p:nvGrpSpPr>
              <p:grpSpPr>
                <a:xfrm>
                  <a:off x="5194378" y="3211936"/>
                  <a:ext cx="579193" cy="121494"/>
                  <a:chOff x="5213499" y="3211936"/>
                  <a:chExt cx="579193" cy="121494"/>
                </a:xfrm>
              </p:grpSpPr>
              <p:sp>
                <p:nvSpPr>
                  <p:cNvPr id="241" name="Connector 240">
                    <a:extLst>
                      <a:ext uri="{FF2B5EF4-FFF2-40B4-BE49-F238E27FC236}">
                        <a16:creationId xmlns:a16="http://schemas.microsoft.com/office/drawing/2014/main" id="{BAE73308-3392-7E42-8F24-279C01BE90D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134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42" name="Connector 241">
                    <a:extLst>
                      <a:ext uri="{FF2B5EF4-FFF2-40B4-BE49-F238E27FC236}">
                        <a16:creationId xmlns:a16="http://schemas.microsoft.com/office/drawing/2014/main" id="{DCA9ECA6-5C6E-ED48-8DD7-212DB55EFFB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658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43" name="Connector 242">
                    <a:extLst>
                      <a:ext uri="{FF2B5EF4-FFF2-40B4-BE49-F238E27FC236}">
                        <a16:creationId xmlns:a16="http://schemas.microsoft.com/office/drawing/2014/main" id="{300AE4C3-A2B0-924C-96EB-0F921BD3156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182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44" name="Connector 243">
                    <a:extLst>
                      <a:ext uri="{FF2B5EF4-FFF2-40B4-BE49-F238E27FC236}">
                        <a16:creationId xmlns:a16="http://schemas.microsoft.com/office/drawing/2014/main" id="{71D47C69-843E-2B4F-BD64-18768CF8C9C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706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</p:grpSp>
            <p:cxnSp>
              <p:nvCxnSpPr>
                <p:cNvPr id="237" name="Straight Connector 236">
                  <a:extLst>
                    <a:ext uri="{FF2B5EF4-FFF2-40B4-BE49-F238E27FC236}">
                      <a16:creationId xmlns:a16="http://schemas.microsoft.com/office/drawing/2014/main" id="{77FB07DE-1954-5346-AA8D-A89FD1E1EBD4}"/>
                    </a:ext>
                  </a:extLst>
                </p:cNvPr>
                <p:cNvCxnSpPr>
                  <a:cxnSpLocks/>
                  <a:stCxn id="235" idx="3"/>
                  <a:endCxn id="241" idx="0"/>
                </p:cNvCxnSpPr>
                <p:nvPr/>
              </p:nvCxnSpPr>
              <p:spPr bwMode="auto">
                <a:xfrm flipH="1">
                  <a:off x="5255375" y="2785782"/>
                  <a:ext cx="185468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8" name="Straight Connector 237">
                  <a:extLst>
                    <a:ext uri="{FF2B5EF4-FFF2-40B4-BE49-F238E27FC236}">
                      <a16:creationId xmlns:a16="http://schemas.microsoft.com/office/drawing/2014/main" id="{585F6AC0-B361-F24D-9446-E4DCA284D1EB}"/>
                    </a:ext>
                  </a:extLst>
                </p:cNvPr>
                <p:cNvCxnSpPr>
                  <a:cxnSpLocks/>
                  <a:stCxn id="235" idx="5"/>
                  <a:endCxn id="244" idx="0"/>
                </p:cNvCxnSpPr>
                <p:nvPr/>
              </p:nvCxnSpPr>
              <p:spPr bwMode="auto">
                <a:xfrm>
                  <a:off x="5527106" y="2785782"/>
                  <a:ext cx="185469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9" name="Straight Connector 238">
                  <a:extLst>
                    <a:ext uri="{FF2B5EF4-FFF2-40B4-BE49-F238E27FC236}">
                      <a16:creationId xmlns:a16="http://schemas.microsoft.com/office/drawing/2014/main" id="{6C68B1F9-A063-1C49-B02D-A19ACD657ABE}"/>
                    </a:ext>
                  </a:extLst>
                </p:cNvPr>
                <p:cNvCxnSpPr>
                  <a:cxnSpLocks/>
                  <a:stCxn id="235" idx="4"/>
                  <a:endCxn id="242" idx="0"/>
                </p:cNvCxnSpPr>
                <p:nvPr/>
              </p:nvCxnSpPr>
              <p:spPr bwMode="auto">
                <a:xfrm flipH="1">
                  <a:off x="54077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0" name="Straight Connector 239">
                  <a:extLst>
                    <a:ext uri="{FF2B5EF4-FFF2-40B4-BE49-F238E27FC236}">
                      <a16:creationId xmlns:a16="http://schemas.microsoft.com/office/drawing/2014/main" id="{69F82979-321B-114D-9A44-93BB1A0EFE54}"/>
                    </a:ext>
                  </a:extLst>
                </p:cNvPr>
                <p:cNvCxnSpPr>
                  <a:cxnSpLocks/>
                  <a:stCxn id="235" idx="4"/>
                  <a:endCxn id="243" idx="0"/>
                </p:cNvCxnSpPr>
                <p:nvPr/>
              </p:nvCxnSpPr>
              <p:spPr bwMode="auto">
                <a:xfrm>
                  <a:off x="54839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76D517A3-E783-4E4F-93B7-EB0B49F398C1}"/>
                  </a:ext>
                </a:extLst>
              </p:cNvPr>
              <p:cNvGrpSpPr/>
              <p:nvPr/>
            </p:nvGrpSpPr>
            <p:grpSpPr>
              <a:xfrm>
                <a:off x="4499053" y="2682080"/>
                <a:ext cx="579193" cy="651350"/>
                <a:chOff x="5194378" y="2682080"/>
                <a:chExt cx="579193" cy="651350"/>
              </a:xfrm>
            </p:grpSpPr>
            <p:sp>
              <p:nvSpPr>
                <p:cNvPr id="225" name="Connector 224">
                  <a:extLst>
                    <a:ext uri="{FF2B5EF4-FFF2-40B4-BE49-F238E27FC236}">
                      <a16:creationId xmlns:a16="http://schemas.microsoft.com/office/drawing/2014/main" id="{97D33E54-8058-F744-A7C3-E941D16BFF51}"/>
                    </a:ext>
                  </a:extLst>
                </p:cNvPr>
                <p:cNvSpPr/>
                <p:nvPr/>
              </p:nvSpPr>
              <p:spPr bwMode="auto">
                <a:xfrm>
                  <a:off x="5422978" y="2682080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FC9A7E04-B10E-5042-AB1F-251ED851B451}"/>
                    </a:ext>
                  </a:extLst>
                </p:cNvPr>
                <p:cNvGrpSpPr/>
                <p:nvPr/>
              </p:nvGrpSpPr>
              <p:grpSpPr>
                <a:xfrm>
                  <a:off x="5194378" y="3211936"/>
                  <a:ext cx="579193" cy="121494"/>
                  <a:chOff x="5213499" y="3211936"/>
                  <a:chExt cx="579193" cy="121494"/>
                </a:xfrm>
              </p:grpSpPr>
              <p:sp>
                <p:nvSpPr>
                  <p:cNvPr id="231" name="Connector 230">
                    <a:extLst>
                      <a:ext uri="{FF2B5EF4-FFF2-40B4-BE49-F238E27FC236}">
                        <a16:creationId xmlns:a16="http://schemas.microsoft.com/office/drawing/2014/main" id="{E98C802F-F9FA-5D44-877D-DD472C13402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134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32" name="Connector 231">
                    <a:extLst>
                      <a:ext uri="{FF2B5EF4-FFF2-40B4-BE49-F238E27FC236}">
                        <a16:creationId xmlns:a16="http://schemas.microsoft.com/office/drawing/2014/main" id="{0B8C7DE9-7F60-2946-876C-52B9BADFC7C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658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33" name="Connector 232">
                    <a:extLst>
                      <a:ext uri="{FF2B5EF4-FFF2-40B4-BE49-F238E27FC236}">
                        <a16:creationId xmlns:a16="http://schemas.microsoft.com/office/drawing/2014/main" id="{74634FC0-D961-E349-8D59-EFEB0A9561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182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34" name="Connector 233">
                    <a:extLst>
                      <a:ext uri="{FF2B5EF4-FFF2-40B4-BE49-F238E27FC236}">
                        <a16:creationId xmlns:a16="http://schemas.microsoft.com/office/drawing/2014/main" id="{A8142CC4-941C-0447-8C45-A314F371D3F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706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</p:grpSp>
            <p:cxnSp>
              <p:nvCxnSpPr>
                <p:cNvPr id="227" name="Straight Connector 226">
                  <a:extLst>
                    <a:ext uri="{FF2B5EF4-FFF2-40B4-BE49-F238E27FC236}">
                      <a16:creationId xmlns:a16="http://schemas.microsoft.com/office/drawing/2014/main" id="{890C9545-8C9A-A142-B352-625F9C0006AE}"/>
                    </a:ext>
                  </a:extLst>
                </p:cNvPr>
                <p:cNvCxnSpPr>
                  <a:cxnSpLocks/>
                  <a:stCxn id="225" idx="3"/>
                  <a:endCxn id="231" idx="0"/>
                </p:cNvCxnSpPr>
                <p:nvPr/>
              </p:nvCxnSpPr>
              <p:spPr bwMode="auto">
                <a:xfrm flipH="1">
                  <a:off x="5255375" y="2785782"/>
                  <a:ext cx="185468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8" name="Straight Connector 227">
                  <a:extLst>
                    <a:ext uri="{FF2B5EF4-FFF2-40B4-BE49-F238E27FC236}">
                      <a16:creationId xmlns:a16="http://schemas.microsoft.com/office/drawing/2014/main" id="{9002F5E2-DB68-0840-A6D5-A565C564E730}"/>
                    </a:ext>
                  </a:extLst>
                </p:cNvPr>
                <p:cNvCxnSpPr>
                  <a:cxnSpLocks/>
                  <a:stCxn id="225" idx="5"/>
                  <a:endCxn id="234" idx="0"/>
                </p:cNvCxnSpPr>
                <p:nvPr/>
              </p:nvCxnSpPr>
              <p:spPr bwMode="auto">
                <a:xfrm>
                  <a:off x="5527106" y="2785782"/>
                  <a:ext cx="185469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9" name="Straight Connector 228">
                  <a:extLst>
                    <a:ext uri="{FF2B5EF4-FFF2-40B4-BE49-F238E27FC236}">
                      <a16:creationId xmlns:a16="http://schemas.microsoft.com/office/drawing/2014/main" id="{D6762FDC-E133-464A-8302-8888C2980AD9}"/>
                    </a:ext>
                  </a:extLst>
                </p:cNvPr>
                <p:cNvCxnSpPr>
                  <a:cxnSpLocks/>
                  <a:stCxn id="225" idx="4"/>
                  <a:endCxn id="232" idx="0"/>
                </p:cNvCxnSpPr>
                <p:nvPr/>
              </p:nvCxnSpPr>
              <p:spPr bwMode="auto">
                <a:xfrm flipH="1">
                  <a:off x="54077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0" name="Straight Connector 229">
                  <a:extLst>
                    <a:ext uri="{FF2B5EF4-FFF2-40B4-BE49-F238E27FC236}">
                      <a16:creationId xmlns:a16="http://schemas.microsoft.com/office/drawing/2014/main" id="{0D6FFB80-453D-B340-8B61-849AD324F7C6}"/>
                    </a:ext>
                  </a:extLst>
                </p:cNvPr>
                <p:cNvCxnSpPr>
                  <a:cxnSpLocks/>
                  <a:stCxn id="225" idx="4"/>
                  <a:endCxn id="233" idx="0"/>
                </p:cNvCxnSpPr>
                <p:nvPr/>
              </p:nvCxnSpPr>
              <p:spPr bwMode="auto">
                <a:xfrm>
                  <a:off x="54839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B858F602-9F67-7F4A-9E3D-54C0F247CFD9}"/>
                  </a:ext>
                </a:extLst>
              </p:cNvPr>
              <p:cNvCxnSpPr>
                <a:cxnSpLocks/>
                <a:stCxn id="225" idx="7"/>
                <a:endCxn id="174" idx="3"/>
              </p:cNvCxnSpPr>
              <p:nvPr/>
            </p:nvCxnSpPr>
            <p:spPr bwMode="auto">
              <a:xfrm flipV="1">
                <a:off x="4831781" y="2368819"/>
                <a:ext cx="608566" cy="33105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297F0383-CB44-0843-B533-4ECD68F9503C}"/>
                  </a:ext>
                </a:extLst>
              </p:cNvPr>
              <p:cNvCxnSpPr>
                <a:cxnSpLocks/>
                <a:stCxn id="235" idx="1"/>
                <a:endCxn id="174" idx="5"/>
              </p:cNvCxnSpPr>
              <p:nvPr/>
            </p:nvCxnSpPr>
            <p:spPr bwMode="auto">
              <a:xfrm flipH="1" flipV="1">
                <a:off x="5526610" y="2368819"/>
                <a:ext cx="609558" cy="33105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E2088508-A568-8747-B216-D4B380C3ADDD}"/>
                  </a:ext>
                </a:extLst>
              </p:cNvPr>
              <p:cNvCxnSpPr>
                <a:cxnSpLocks/>
                <a:stCxn id="245" idx="0"/>
                <a:endCxn id="174" idx="4"/>
              </p:cNvCxnSpPr>
              <p:nvPr/>
            </p:nvCxnSpPr>
            <p:spPr bwMode="auto">
              <a:xfrm flipH="1" flipV="1">
                <a:off x="5483479" y="2386611"/>
                <a:ext cx="496" cy="29546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71B0A1C8-7126-DD49-8492-1B238D754C30}"/>
              </a:ext>
            </a:extLst>
          </p:cNvPr>
          <p:cNvSpPr txBox="1"/>
          <p:nvPr/>
        </p:nvSpPr>
        <p:spPr>
          <a:xfrm>
            <a:off x="2691194" y="4123923"/>
            <a:ext cx="5932430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Actually, Gigabit Ethernet behaves like old-fashioned Ethernet. 2 good reasons: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/>
                <a:cs typeface="Eurostile"/>
              </a:rPr>
              <a:t>backward compatibility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/>
                <a:cs typeface="Eurostile"/>
              </a:rPr>
              <a:t>no management needed when a PC is unplugged in one place and</a:t>
            </a:r>
            <a:br>
              <a:rPr lang="en-US" sz="2400" dirty="0">
                <a:latin typeface="Eurostile"/>
                <a:cs typeface="Eurostile"/>
              </a:rPr>
            </a:br>
            <a:r>
              <a:rPr lang="en-US" sz="2400" dirty="0">
                <a:latin typeface="Eurostile"/>
                <a:cs typeface="Eurostile"/>
              </a:rPr>
              <a:t>plugged back in elsewhere</a:t>
            </a:r>
          </a:p>
        </p:txBody>
      </p:sp>
    </p:spTree>
    <p:extLst>
      <p:ext uri="{BB962C8B-B14F-4D97-AF65-F5344CB8AC3E}">
        <p14:creationId xmlns:p14="http://schemas.microsoft.com/office/powerpoint/2010/main" val="161159870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F6184F8-8C59-A145-BD88-3A69CF703855}"/>
              </a:ext>
            </a:extLst>
          </p:cNvPr>
          <p:cNvGrpSpPr/>
          <p:nvPr/>
        </p:nvGrpSpPr>
        <p:grpSpPr>
          <a:xfrm>
            <a:off x="3275856" y="1412776"/>
            <a:ext cx="1368152" cy="800472"/>
            <a:chOff x="3275856" y="1412776"/>
            <a:chExt cx="1368152" cy="800472"/>
          </a:xfrm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347864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3779912" y="148478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4139952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779912" y="1916832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6" name="Straight Connector 5"/>
            <p:cNvCxnSpPr>
              <a:stCxn id="3" idx="0"/>
              <a:endCxn id="8" idx="1"/>
            </p:cNvCxnSpPr>
            <p:nvPr/>
          </p:nvCxnSpPr>
          <p:spPr bwMode="auto">
            <a:xfrm flipV="1">
              <a:off x="3491880" y="1592796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>
              <a:stCxn id="3" idx="2"/>
              <a:endCxn id="10" idx="1"/>
            </p:cNvCxnSpPr>
            <p:nvPr/>
          </p:nvCxnSpPr>
          <p:spPr bwMode="auto">
            <a:xfrm>
              <a:off x="3491880" y="1916832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>
              <a:stCxn id="10" idx="3"/>
              <a:endCxn id="9" idx="2"/>
            </p:cNvCxnSpPr>
            <p:nvPr/>
          </p:nvCxnSpPr>
          <p:spPr bwMode="auto">
            <a:xfrm flipV="1">
              <a:off x="4067944" y="1916832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>
              <a:stCxn id="9" idx="0"/>
              <a:endCxn id="8" idx="3"/>
            </p:cNvCxnSpPr>
            <p:nvPr/>
          </p:nvCxnSpPr>
          <p:spPr bwMode="auto">
            <a:xfrm flipH="1" flipV="1">
              <a:off x="4067944" y="1592796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>
              <a:stCxn id="10" idx="0"/>
              <a:endCxn id="8" idx="2"/>
            </p:cNvCxnSpPr>
            <p:nvPr/>
          </p:nvCxnSpPr>
          <p:spPr bwMode="auto">
            <a:xfrm flipV="1">
              <a:off x="3923928" y="1700808"/>
              <a:ext cx="0" cy="21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resolution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083EE71-DDD2-5943-BE19-5337A8DD5B08}"/>
              </a:ext>
            </a:extLst>
          </p:cNvPr>
          <p:cNvGrpSpPr/>
          <p:nvPr/>
        </p:nvGrpSpPr>
        <p:grpSpPr>
          <a:xfrm>
            <a:off x="395536" y="836712"/>
            <a:ext cx="3080681" cy="765298"/>
            <a:chOff x="395536" y="836712"/>
            <a:chExt cx="3080681" cy="765298"/>
          </a:xfrm>
        </p:grpSpPr>
        <p:cxnSp>
          <p:nvCxnSpPr>
            <p:cNvPr id="143" name="Straight Arrow Connector 142"/>
            <p:cNvCxnSpPr>
              <a:stCxn id="95" idx="3"/>
              <a:endCxn id="28" idx="1"/>
            </p:cNvCxnSpPr>
            <p:nvPr/>
          </p:nvCxnSpPr>
          <p:spPr bwMode="auto">
            <a:xfrm>
              <a:off x="1683068" y="1067545"/>
              <a:ext cx="1793149" cy="53446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sp>
          <p:nvSpPr>
            <p:cNvPr id="95" name="TextBox 94"/>
            <p:cNvSpPr txBox="1"/>
            <p:nvPr/>
          </p:nvSpPr>
          <p:spPr>
            <a:xfrm>
              <a:off x="395536" y="836712"/>
              <a:ext cx="128753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network</a:t>
              </a:r>
            </a:p>
          </p:txBody>
        </p:sp>
      </p:grp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B3478652-122F-AE47-970A-9515C37C25CE}"/>
              </a:ext>
            </a:extLst>
          </p:cNvPr>
          <p:cNvCxnSpPr/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3" name="TextBox 222">
            <a:extLst>
              <a:ext uri="{FF2B5EF4-FFF2-40B4-BE49-F238E27FC236}">
                <a16:creationId xmlns:a16="http://schemas.microsoft.com/office/drawing/2014/main" id="{219868D2-A1B0-0F4C-AD1C-8D7DF65D5F4E}"/>
              </a:ext>
            </a:extLst>
          </p:cNvPr>
          <p:cNvSpPr txBox="1"/>
          <p:nvPr/>
        </p:nvSpPr>
        <p:spPr>
          <a:xfrm>
            <a:off x="5403931" y="612267"/>
            <a:ext cx="1897354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Eurostile"/>
                <a:cs typeface="Eurostile"/>
              </a:rPr>
              <a:t>end systems</a:t>
            </a:r>
          </a:p>
        </p:txBody>
      </p: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2F01582B-48E6-A346-8B80-41A235CAEC64}"/>
              </a:ext>
            </a:extLst>
          </p:cNvPr>
          <p:cNvCxnSpPr>
            <a:cxnSpLocks/>
            <a:stCxn id="223" idx="1"/>
          </p:cNvCxnSpPr>
          <p:nvPr/>
        </p:nvCxnSpPr>
        <p:spPr bwMode="auto">
          <a:xfrm flipH="1">
            <a:off x="4572001" y="843100"/>
            <a:ext cx="831930" cy="2104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</p:spPr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2A29AA-6411-984F-BB0F-25D97D4955EC}"/>
              </a:ext>
            </a:extLst>
          </p:cNvPr>
          <p:cNvGrpSpPr/>
          <p:nvPr/>
        </p:nvGrpSpPr>
        <p:grpSpPr>
          <a:xfrm>
            <a:off x="3347536" y="980860"/>
            <a:ext cx="1140714" cy="216024"/>
            <a:chOff x="3371286" y="980860"/>
            <a:chExt cx="1140714" cy="216024"/>
          </a:xfrm>
        </p:grpSpPr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D6C63499-2ED8-1349-8C13-B1493F9BE036}"/>
                </a:ext>
              </a:extLst>
            </p:cNvPr>
            <p:cNvSpPr/>
            <p:nvPr/>
          </p:nvSpPr>
          <p:spPr bwMode="auto">
            <a:xfrm>
              <a:off x="3797627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DF73A397-553B-CA44-974A-CD1E0F98F6F8}"/>
                </a:ext>
              </a:extLst>
            </p:cNvPr>
            <p:cNvSpPr/>
            <p:nvPr/>
          </p:nvSpPr>
          <p:spPr bwMode="auto">
            <a:xfrm>
              <a:off x="3371286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512B90A1-FB98-1947-BDA1-3FD9FA3F20BB}"/>
                </a:ext>
              </a:extLst>
            </p:cNvPr>
            <p:cNvSpPr/>
            <p:nvPr/>
          </p:nvSpPr>
          <p:spPr bwMode="auto">
            <a:xfrm>
              <a:off x="4223968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59015F-640A-0F4E-B515-114E18AB9BEC}"/>
              </a:ext>
            </a:extLst>
          </p:cNvPr>
          <p:cNvGrpSpPr/>
          <p:nvPr/>
        </p:nvGrpSpPr>
        <p:grpSpPr>
          <a:xfrm>
            <a:off x="3488333" y="1196752"/>
            <a:ext cx="850900" cy="108012"/>
            <a:chOff x="3488333" y="1196752"/>
            <a:chExt cx="850900" cy="288032"/>
          </a:xfrm>
        </p:grpSpPr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30C15F9-DCBA-004B-B8A0-8A472017D9DC}"/>
                </a:ext>
              </a:extLst>
            </p:cNvPr>
            <p:cNvCxnSpPr/>
            <p:nvPr/>
          </p:nvCxnSpPr>
          <p:spPr bwMode="auto">
            <a:xfrm>
              <a:off x="3488333" y="1196752"/>
              <a:ext cx="0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FF26220D-3A94-2549-BE58-99C5E9CAA6A7}"/>
                </a:ext>
              </a:extLst>
            </p:cNvPr>
            <p:cNvCxnSpPr/>
            <p:nvPr/>
          </p:nvCxnSpPr>
          <p:spPr bwMode="auto">
            <a:xfrm>
              <a:off x="4339233" y="1196752"/>
              <a:ext cx="0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36859925-667B-184D-A455-8B1DC4CD7A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88333" y="1484784"/>
              <a:ext cx="850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EF04D94C-BBDA-0049-B818-A1AC249501DB}"/>
              </a:ext>
            </a:extLst>
          </p:cNvPr>
          <p:cNvSpPr txBox="1"/>
          <p:nvPr/>
        </p:nvSpPr>
        <p:spPr>
          <a:xfrm>
            <a:off x="4932040" y="1060403"/>
            <a:ext cx="2928773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Eurostile"/>
                <a:cs typeface="Eurostile"/>
              </a:rPr>
              <a:t>intermediate system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CBDFB7A2-9F21-8144-8D47-DCA87A3CB913}"/>
              </a:ext>
            </a:extLst>
          </p:cNvPr>
          <p:cNvCxnSpPr>
            <a:cxnSpLocks/>
            <a:stCxn id="138" idx="1"/>
          </p:cNvCxnSpPr>
          <p:nvPr/>
        </p:nvCxnSpPr>
        <p:spPr bwMode="auto">
          <a:xfrm flipH="1">
            <a:off x="4100110" y="1291236"/>
            <a:ext cx="831930" cy="2104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4DCFB7-AF6F-EF4A-A356-9C3F36D66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3491794"/>
            <a:ext cx="8928992" cy="3023306"/>
          </a:xfrm>
        </p:spPr>
        <p:txBody>
          <a:bodyPr/>
          <a:lstStyle/>
          <a:p>
            <a:r>
              <a:rPr lang="en-US" dirty="0"/>
              <a:t>given a packet with an L3 address,</a:t>
            </a:r>
            <a:br>
              <a:rPr lang="en-US" dirty="0"/>
            </a:br>
            <a:r>
              <a:rPr lang="en-US" dirty="0"/>
              <a:t>an IS must find the correct L2 address for this packet quickly</a:t>
            </a:r>
          </a:p>
          <a:p>
            <a:r>
              <a:rPr lang="en-US" dirty="0"/>
              <a:t>what are the options?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24F1CC61-3725-BD49-9950-22624E9A57E7}"/>
              </a:ext>
            </a:extLst>
          </p:cNvPr>
          <p:cNvGrpSpPr/>
          <p:nvPr/>
        </p:nvGrpSpPr>
        <p:grpSpPr>
          <a:xfrm>
            <a:off x="2483768" y="2132856"/>
            <a:ext cx="1440160" cy="1152128"/>
            <a:chOff x="2483768" y="2132856"/>
            <a:chExt cx="1440160" cy="1152128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6A86DD44-37CF-4A44-A200-9BA46C8B9D8F}"/>
                </a:ext>
              </a:extLst>
            </p:cNvPr>
            <p:cNvSpPr/>
            <p:nvPr/>
          </p:nvSpPr>
          <p:spPr bwMode="auto">
            <a:xfrm>
              <a:off x="2987824" y="220486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EC2397B8-0021-F449-8C6C-E6333EDA1834}"/>
                </a:ext>
              </a:extLst>
            </p:cNvPr>
            <p:cNvSpPr/>
            <p:nvPr/>
          </p:nvSpPr>
          <p:spPr bwMode="auto">
            <a:xfrm>
              <a:off x="3275856" y="270892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EC600B61-0D23-0549-B868-529EC95564DD}"/>
                </a:ext>
              </a:extLst>
            </p:cNvPr>
            <p:cNvCxnSpPr>
              <a:stCxn id="115" idx="2"/>
              <a:endCxn id="116" idx="0"/>
            </p:cNvCxnSpPr>
            <p:nvPr/>
          </p:nvCxnSpPr>
          <p:spPr bwMode="auto">
            <a:xfrm>
              <a:off x="3131840" y="2420888"/>
              <a:ext cx="288032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050E8835-25B7-8543-95B1-ABC231005102}"/>
                </a:ext>
              </a:extLst>
            </p:cNvPr>
            <p:cNvSpPr/>
            <p:nvPr/>
          </p:nvSpPr>
          <p:spPr bwMode="auto">
            <a:xfrm>
              <a:off x="2483768" y="30689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3FDAD14C-64E8-D047-B86D-4491066118A8}"/>
                </a:ext>
              </a:extLst>
            </p:cNvPr>
            <p:cNvCxnSpPr>
              <a:stCxn id="118" idx="3"/>
              <a:endCxn id="116" idx="1"/>
            </p:cNvCxnSpPr>
            <p:nvPr/>
          </p:nvCxnSpPr>
          <p:spPr bwMode="auto">
            <a:xfrm flipV="1">
              <a:off x="2771800" y="2816932"/>
              <a:ext cx="504056" cy="3600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62676505-62DA-224D-A49D-CAF20E48087F}"/>
                </a:ext>
              </a:extLst>
            </p:cNvPr>
            <p:cNvCxnSpPr>
              <a:stCxn id="115" idx="3"/>
            </p:cNvCxnSpPr>
            <p:nvPr/>
          </p:nvCxnSpPr>
          <p:spPr bwMode="auto">
            <a:xfrm flipV="1">
              <a:off x="3275856" y="2132856"/>
              <a:ext cx="648072" cy="180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AFF1FE98-9EEA-EE44-BD49-28FAFE80A42C}"/>
              </a:ext>
            </a:extLst>
          </p:cNvPr>
          <p:cNvSpPr/>
          <p:nvPr/>
        </p:nvSpPr>
        <p:spPr bwMode="auto">
          <a:xfrm>
            <a:off x="2483768" y="3104972"/>
            <a:ext cx="216000" cy="144000"/>
          </a:xfrm>
          <a:prstGeom prst="rect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B2626BE-BE64-444F-9F84-767AB9AC26E6}"/>
              </a:ext>
            </a:extLst>
          </p:cNvPr>
          <p:cNvGrpSpPr/>
          <p:nvPr/>
        </p:nvGrpSpPr>
        <p:grpSpPr>
          <a:xfrm>
            <a:off x="3799744" y="1484784"/>
            <a:ext cx="251999" cy="216000"/>
            <a:chOff x="4100110" y="2807726"/>
            <a:chExt cx="251999" cy="216000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770600BD-3418-B941-BF76-2BFD8CC2E22B}"/>
                </a:ext>
              </a:extLst>
            </p:cNvPr>
            <p:cNvSpPr/>
            <p:nvPr/>
          </p:nvSpPr>
          <p:spPr bwMode="auto">
            <a:xfrm>
              <a:off x="4100110" y="2807726"/>
              <a:ext cx="251999" cy="216000"/>
            </a:xfrm>
            <a:prstGeom prst="rect">
              <a:avLst/>
            </a:prstGeom>
            <a:solidFill>
              <a:srgbClr val="00AB7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FD03AC01-7670-EC43-AA15-0067148F6228}"/>
                </a:ext>
              </a:extLst>
            </p:cNvPr>
            <p:cNvSpPr/>
            <p:nvPr/>
          </p:nvSpPr>
          <p:spPr bwMode="auto">
            <a:xfrm>
              <a:off x="4118109" y="2860676"/>
              <a:ext cx="216000" cy="144000"/>
            </a:xfrm>
            <a:prstGeom prst="rect">
              <a:avLst/>
            </a:prstGeom>
            <a:solidFill>
              <a:srgbClr val="16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E42069E-4739-1448-BD69-1C5496E38236}"/>
              </a:ext>
            </a:extLst>
          </p:cNvPr>
          <p:cNvCxnSpPr>
            <a:cxnSpLocks/>
            <a:stCxn id="122" idx="0"/>
          </p:cNvCxnSpPr>
          <p:nvPr/>
        </p:nvCxnSpPr>
        <p:spPr bwMode="auto">
          <a:xfrm flipH="1" flipV="1">
            <a:off x="3491553" y="1095284"/>
            <a:ext cx="434190" cy="44245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FA00"/>
            </a:solidFill>
            <a:prstDash val="sysDot"/>
            <a:round/>
            <a:headEnd type="none" w="med" len="med"/>
            <a:tailEnd type="stealth"/>
          </a:ln>
          <a:effectLst/>
        </p:spPr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6094F2DE-BEEC-6041-9BAF-3E63B4C4331B}"/>
              </a:ext>
            </a:extLst>
          </p:cNvPr>
          <p:cNvCxnSpPr>
            <a:cxnSpLocks/>
            <a:stCxn id="122" idx="0"/>
          </p:cNvCxnSpPr>
          <p:nvPr/>
        </p:nvCxnSpPr>
        <p:spPr bwMode="auto">
          <a:xfrm flipV="1">
            <a:off x="3925743" y="1095284"/>
            <a:ext cx="418491" cy="44245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FA00"/>
            </a:solidFill>
            <a:prstDash val="sysDot"/>
            <a:round/>
            <a:headEnd type="none" w="med" len="med"/>
            <a:tailEnd type="stealth"/>
          </a:ln>
          <a:effectLst/>
        </p:spPr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0800CA87-3512-664E-8C7A-436155AC9544}"/>
              </a:ext>
            </a:extLst>
          </p:cNvPr>
          <p:cNvCxnSpPr>
            <a:cxnSpLocks/>
            <a:stCxn id="122" idx="0"/>
          </p:cNvCxnSpPr>
          <p:nvPr/>
        </p:nvCxnSpPr>
        <p:spPr bwMode="auto">
          <a:xfrm flipH="1" flipV="1">
            <a:off x="3917895" y="1095284"/>
            <a:ext cx="7848" cy="44245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FA00"/>
            </a:solidFill>
            <a:prstDash val="sysDot"/>
            <a:round/>
            <a:headEnd type="none" w="med" len="med"/>
            <a:tailEnd type="stealth"/>
          </a:ln>
          <a:effectLst/>
        </p:spPr>
      </p:cxnSp>
    </p:spTree>
    <p:extLst>
      <p:ext uri="{BB962C8B-B14F-4D97-AF65-F5344CB8AC3E}">
        <p14:creationId xmlns:p14="http://schemas.microsoft.com/office/powerpoint/2010/main" val="2217388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44444E-6 C 0.01875 0.00024 0.07639 -0.03055 0.08646 -0.05138 C 0.08837 -0.0662 0.05642 -0.11134 0.06007 -0.125 C 0.06805 -0.13402 0.09323 -0.13773 0.10764 -0.14236 C 0.11701 -0.14675 0.14514 -0.16041 0.14687 -0.16527 C 0.14236 -0.18449 0.12222 -0.18425 0.11823 -0.18518 L 0.10468 -0.18518 L 0.09218 -0.18958 C 0.09097 -0.19259 0.08837 -0.20833 0.08837 -0.2081 C 0.09027 -0.20833 0.09705 -0.20833 0.10277 -0.20856 L 0.12413 -0.21643 C 0.12899 -0.21967 0.14184 -0.22847 0.14566 -0.22847 " pathEditMode="relative" rAng="0" ptsTypes="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44" y="-1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F6184F8-8C59-A145-BD88-3A69CF703855}"/>
              </a:ext>
            </a:extLst>
          </p:cNvPr>
          <p:cNvGrpSpPr/>
          <p:nvPr/>
        </p:nvGrpSpPr>
        <p:grpSpPr>
          <a:xfrm>
            <a:off x="3275856" y="1412776"/>
            <a:ext cx="1368152" cy="800472"/>
            <a:chOff x="3275856" y="1412776"/>
            <a:chExt cx="1368152" cy="800472"/>
          </a:xfrm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347864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3779912" y="148478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4139952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779912" y="1916832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6" name="Straight Connector 5"/>
            <p:cNvCxnSpPr>
              <a:stCxn id="3" idx="0"/>
              <a:endCxn id="8" idx="1"/>
            </p:cNvCxnSpPr>
            <p:nvPr/>
          </p:nvCxnSpPr>
          <p:spPr bwMode="auto">
            <a:xfrm flipV="1">
              <a:off x="3491880" y="1592796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>
              <a:stCxn id="3" idx="2"/>
              <a:endCxn id="10" idx="1"/>
            </p:cNvCxnSpPr>
            <p:nvPr/>
          </p:nvCxnSpPr>
          <p:spPr bwMode="auto">
            <a:xfrm>
              <a:off x="3491880" y="1916832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>
              <a:stCxn id="10" idx="3"/>
              <a:endCxn id="9" idx="2"/>
            </p:cNvCxnSpPr>
            <p:nvPr/>
          </p:nvCxnSpPr>
          <p:spPr bwMode="auto">
            <a:xfrm flipV="1">
              <a:off x="4067944" y="1916832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>
              <a:stCxn id="9" idx="0"/>
              <a:endCxn id="8" idx="3"/>
            </p:cNvCxnSpPr>
            <p:nvPr/>
          </p:nvCxnSpPr>
          <p:spPr bwMode="auto">
            <a:xfrm flipH="1" flipV="1">
              <a:off x="4067944" y="1592796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>
              <a:stCxn id="10" idx="0"/>
              <a:endCxn id="8" idx="2"/>
            </p:cNvCxnSpPr>
            <p:nvPr/>
          </p:nvCxnSpPr>
          <p:spPr bwMode="auto">
            <a:xfrm flipV="1">
              <a:off x="3923928" y="1700808"/>
              <a:ext cx="0" cy="21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resolution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083EE71-DDD2-5943-BE19-5337A8DD5B08}"/>
              </a:ext>
            </a:extLst>
          </p:cNvPr>
          <p:cNvGrpSpPr/>
          <p:nvPr/>
        </p:nvGrpSpPr>
        <p:grpSpPr>
          <a:xfrm>
            <a:off x="395536" y="836712"/>
            <a:ext cx="3080681" cy="765298"/>
            <a:chOff x="395536" y="836712"/>
            <a:chExt cx="3080681" cy="765298"/>
          </a:xfrm>
        </p:grpSpPr>
        <p:cxnSp>
          <p:nvCxnSpPr>
            <p:cNvPr id="143" name="Straight Arrow Connector 142"/>
            <p:cNvCxnSpPr>
              <a:stCxn id="95" idx="3"/>
              <a:endCxn id="28" idx="1"/>
            </p:cNvCxnSpPr>
            <p:nvPr/>
          </p:nvCxnSpPr>
          <p:spPr bwMode="auto">
            <a:xfrm>
              <a:off x="1683068" y="1067545"/>
              <a:ext cx="1793149" cy="53446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sp>
          <p:nvSpPr>
            <p:cNvPr id="95" name="TextBox 94"/>
            <p:cNvSpPr txBox="1"/>
            <p:nvPr/>
          </p:nvSpPr>
          <p:spPr>
            <a:xfrm>
              <a:off x="395536" y="836712"/>
              <a:ext cx="128753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network</a:t>
              </a:r>
            </a:p>
          </p:txBody>
        </p:sp>
      </p:grp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B3478652-122F-AE47-970A-9515C37C25CE}"/>
              </a:ext>
            </a:extLst>
          </p:cNvPr>
          <p:cNvCxnSpPr/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3" name="TextBox 222">
            <a:extLst>
              <a:ext uri="{FF2B5EF4-FFF2-40B4-BE49-F238E27FC236}">
                <a16:creationId xmlns:a16="http://schemas.microsoft.com/office/drawing/2014/main" id="{219868D2-A1B0-0F4C-AD1C-8D7DF65D5F4E}"/>
              </a:ext>
            </a:extLst>
          </p:cNvPr>
          <p:cNvSpPr txBox="1"/>
          <p:nvPr/>
        </p:nvSpPr>
        <p:spPr>
          <a:xfrm>
            <a:off x="5403931" y="612267"/>
            <a:ext cx="1897354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Eurostile"/>
                <a:cs typeface="Eurostile"/>
              </a:rPr>
              <a:t>end systems</a:t>
            </a:r>
          </a:p>
        </p:txBody>
      </p: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2F01582B-48E6-A346-8B80-41A235CAEC64}"/>
              </a:ext>
            </a:extLst>
          </p:cNvPr>
          <p:cNvCxnSpPr>
            <a:cxnSpLocks/>
            <a:stCxn id="223" idx="1"/>
          </p:cNvCxnSpPr>
          <p:nvPr/>
        </p:nvCxnSpPr>
        <p:spPr bwMode="auto">
          <a:xfrm flipH="1">
            <a:off x="4572001" y="843100"/>
            <a:ext cx="831930" cy="2104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</p:spPr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2A29AA-6411-984F-BB0F-25D97D4955EC}"/>
              </a:ext>
            </a:extLst>
          </p:cNvPr>
          <p:cNvGrpSpPr/>
          <p:nvPr/>
        </p:nvGrpSpPr>
        <p:grpSpPr>
          <a:xfrm>
            <a:off x="3347536" y="980860"/>
            <a:ext cx="1140714" cy="216024"/>
            <a:chOff x="3371286" y="980860"/>
            <a:chExt cx="1140714" cy="216024"/>
          </a:xfrm>
        </p:grpSpPr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D6C63499-2ED8-1349-8C13-B1493F9BE036}"/>
                </a:ext>
              </a:extLst>
            </p:cNvPr>
            <p:cNvSpPr/>
            <p:nvPr/>
          </p:nvSpPr>
          <p:spPr bwMode="auto">
            <a:xfrm>
              <a:off x="3797627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DF73A397-553B-CA44-974A-CD1E0F98F6F8}"/>
                </a:ext>
              </a:extLst>
            </p:cNvPr>
            <p:cNvSpPr/>
            <p:nvPr/>
          </p:nvSpPr>
          <p:spPr bwMode="auto">
            <a:xfrm>
              <a:off x="3371286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512B90A1-FB98-1947-BDA1-3FD9FA3F20BB}"/>
                </a:ext>
              </a:extLst>
            </p:cNvPr>
            <p:cNvSpPr/>
            <p:nvPr/>
          </p:nvSpPr>
          <p:spPr bwMode="auto">
            <a:xfrm>
              <a:off x="4223968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59015F-640A-0F4E-B515-114E18AB9BEC}"/>
              </a:ext>
            </a:extLst>
          </p:cNvPr>
          <p:cNvGrpSpPr/>
          <p:nvPr/>
        </p:nvGrpSpPr>
        <p:grpSpPr>
          <a:xfrm>
            <a:off x="3488333" y="1196752"/>
            <a:ext cx="850900" cy="108012"/>
            <a:chOff x="3488333" y="1196752"/>
            <a:chExt cx="850900" cy="288032"/>
          </a:xfrm>
        </p:grpSpPr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30C15F9-DCBA-004B-B8A0-8A472017D9DC}"/>
                </a:ext>
              </a:extLst>
            </p:cNvPr>
            <p:cNvCxnSpPr/>
            <p:nvPr/>
          </p:nvCxnSpPr>
          <p:spPr bwMode="auto">
            <a:xfrm>
              <a:off x="3488333" y="1196752"/>
              <a:ext cx="0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FF26220D-3A94-2549-BE58-99C5E9CAA6A7}"/>
                </a:ext>
              </a:extLst>
            </p:cNvPr>
            <p:cNvCxnSpPr/>
            <p:nvPr/>
          </p:nvCxnSpPr>
          <p:spPr bwMode="auto">
            <a:xfrm>
              <a:off x="4339233" y="1196752"/>
              <a:ext cx="0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36859925-667B-184D-A455-8B1DC4CD7A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88333" y="1484784"/>
              <a:ext cx="850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EF04D94C-BBDA-0049-B818-A1AC249501DB}"/>
              </a:ext>
            </a:extLst>
          </p:cNvPr>
          <p:cNvSpPr txBox="1"/>
          <p:nvPr/>
        </p:nvSpPr>
        <p:spPr>
          <a:xfrm>
            <a:off x="4932040" y="1060403"/>
            <a:ext cx="2928773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Eurostile"/>
                <a:cs typeface="Eurostile"/>
              </a:rPr>
              <a:t>intermediate system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CBDFB7A2-9F21-8144-8D47-DCA87A3CB913}"/>
              </a:ext>
            </a:extLst>
          </p:cNvPr>
          <p:cNvCxnSpPr>
            <a:cxnSpLocks/>
            <a:stCxn id="138" idx="1"/>
          </p:cNvCxnSpPr>
          <p:nvPr/>
        </p:nvCxnSpPr>
        <p:spPr bwMode="auto">
          <a:xfrm flipH="1">
            <a:off x="4100110" y="1291236"/>
            <a:ext cx="831930" cy="2104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4DCFB7-AF6F-EF4A-A356-9C3F36D66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3372308"/>
            <a:ext cx="8928992" cy="1636226"/>
          </a:xfrm>
        </p:spPr>
        <p:txBody>
          <a:bodyPr/>
          <a:lstStyle/>
          <a:p>
            <a:r>
              <a:rPr lang="en-US" altLang="nb-NO" dirty="0"/>
              <a:t>Problem</a:t>
            </a:r>
          </a:p>
          <a:p>
            <a:pPr lvl="1"/>
            <a:r>
              <a:rPr lang="en-US" altLang="nb-NO" dirty="0"/>
              <a:t>Potentially every link can use a different L2 protocol</a:t>
            </a:r>
          </a:p>
          <a:p>
            <a:pPr lvl="1"/>
            <a:endParaRPr lang="en-US" altLang="nb-NO" dirty="0"/>
          </a:p>
          <a:p>
            <a:pPr marL="457200" lvl="1" indent="0">
              <a:buNone/>
            </a:pPr>
            <a:endParaRPr lang="en-US" altLang="nb-NO" dirty="0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24F1CC61-3725-BD49-9950-22624E9A57E7}"/>
              </a:ext>
            </a:extLst>
          </p:cNvPr>
          <p:cNvGrpSpPr/>
          <p:nvPr/>
        </p:nvGrpSpPr>
        <p:grpSpPr>
          <a:xfrm>
            <a:off x="2483768" y="2132856"/>
            <a:ext cx="1440160" cy="1152128"/>
            <a:chOff x="2483768" y="2132856"/>
            <a:chExt cx="1440160" cy="1152128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6A86DD44-37CF-4A44-A200-9BA46C8B9D8F}"/>
                </a:ext>
              </a:extLst>
            </p:cNvPr>
            <p:cNvSpPr/>
            <p:nvPr/>
          </p:nvSpPr>
          <p:spPr bwMode="auto">
            <a:xfrm>
              <a:off x="2987824" y="220486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EC2397B8-0021-F449-8C6C-E6333EDA1834}"/>
                </a:ext>
              </a:extLst>
            </p:cNvPr>
            <p:cNvSpPr/>
            <p:nvPr/>
          </p:nvSpPr>
          <p:spPr bwMode="auto">
            <a:xfrm>
              <a:off x="3275856" y="270892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EC600B61-0D23-0549-B868-529EC95564DD}"/>
                </a:ext>
              </a:extLst>
            </p:cNvPr>
            <p:cNvCxnSpPr>
              <a:stCxn id="115" idx="2"/>
              <a:endCxn id="116" idx="0"/>
            </p:cNvCxnSpPr>
            <p:nvPr/>
          </p:nvCxnSpPr>
          <p:spPr bwMode="auto">
            <a:xfrm>
              <a:off x="3131840" y="2420888"/>
              <a:ext cx="288032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050E8835-25B7-8543-95B1-ABC231005102}"/>
                </a:ext>
              </a:extLst>
            </p:cNvPr>
            <p:cNvSpPr/>
            <p:nvPr/>
          </p:nvSpPr>
          <p:spPr bwMode="auto">
            <a:xfrm>
              <a:off x="2483768" y="30689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3FDAD14C-64E8-D047-B86D-4491066118A8}"/>
                </a:ext>
              </a:extLst>
            </p:cNvPr>
            <p:cNvCxnSpPr>
              <a:stCxn id="118" idx="3"/>
              <a:endCxn id="116" idx="1"/>
            </p:cNvCxnSpPr>
            <p:nvPr/>
          </p:nvCxnSpPr>
          <p:spPr bwMode="auto">
            <a:xfrm flipV="1">
              <a:off x="2771800" y="2816932"/>
              <a:ext cx="504056" cy="3600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62676505-62DA-224D-A49D-CAF20E48087F}"/>
                </a:ext>
              </a:extLst>
            </p:cNvPr>
            <p:cNvCxnSpPr>
              <a:stCxn id="115" idx="3"/>
            </p:cNvCxnSpPr>
            <p:nvPr/>
          </p:nvCxnSpPr>
          <p:spPr bwMode="auto">
            <a:xfrm flipV="1">
              <a:off x="3275856" y="2132856"/>
              <a:ext cx="648072" cy="1800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AFF1FE98-9EEA-EE44-BD49-28FAFE80A42C}"/>
              </a:ext>
            </a:extLst>
          </p:cNvPr>
          <p:cNvSpPr/>
          <p:nvPr/>
        </p:nvSpPr>
        <p:spPr bwMode="auto">
          <a:xfrm>
            <a:off x="2483768" y="3104972"/>
            <a:ext cx="216000" cy="144000"/>
          </a:xfrm>
          <a:prstGeom prst="rect">
            <a:avLst/>
          </a:prstGeom>
          <a:solidFill>
            <a:srgbClr val="16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B2626BE-BE64-444F-9F84-767AB9AC26E6}"/>
              </a:ext>
            </a:extLst>
          </p:cNvPr>
          <p:cNvGrpSpPr/>
          <p:nvPr/>
        </p:nvGrpSpPr>
        <p:grpSpPr>
          <a:xfrm>
            <a:off x="3799744" y="1484784"/>
            <a:ext cx="251999" cy="216000"/>
            <a:chOff x="4100110" y="2807726"/>
            <a:chExt cx="251999" cy="216000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770600BD-3418-B941-BF76-2BFD8CC2E22B}"/>
                </a:ext>
              </a:extLst>
            </p:cNvPr>
            <p:cNvSpPr/>
            <p:nvPr/>
          </p:nvSpPr>
          <p:spPr bwMode="auto">
            <a:xfrm>
              <a:off x="4100110" y="2807726"/>
              <a:ext cx="251999" cy="216000"/>
            </a:xfrm>
            <a:prstGeom prst="rect">
              <a:avLst/>
            </a:prstGeom>
            <a:solidFill>
              <a:srgbClr val="00AB7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FD03AC01-7670-EC43-AA15-0067148F6228}"/>
                </a:ext>
              </a:extLst>
            </p:cNvPr>
            <p:cNvSpPr/>
            <p:nvPr/>
          </p:nvSpPr>
          <p:spPr bwMode="auto">
            <a:xfrm>
              <a:off x="4118109" y="2860676"/>
              <a:ext cx="216000" cy="144000"/>
            </a:xfrm>
            <a:prstGeom prst="rect">
              <a:avLst/>
            </a:prstGeom>
            <a:solidFill>
              <a:srgbClr val="16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E42069E-4739-1448-BD69-1C5496E38236}"/>
              </a:ext>
            </a:extLst>
          </p:cNvPr>
          <p:cNvCxnSpPr>
            <a:cxnSpLocks/>
            <a:stCxn id="122" idx="0"/>
          </p:cNvCxnSpPr>
          <p:nvPr/>
        </p:nvCxnSpPr>
        <p:spPr bwMode="auto">
          <a:xfrm flipH="1" flipV="1">
            <a:off x="3491553" y="1095284"/>
            <a:ext cx="434190" cy="44245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FA00"/>
            </a:solidFill>
            <a:prstDash val="sysDot"/>
            <a:round/>
            <a:headEnd type="none" w="med" len="med"/>
            <a:tailEnd type="stealth"/>
          </a:ln>
          <a:effectLst/>
        </p:spPr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6094F2DE-BEEC-6041-9BAF-3E63B4C4331B}"/>
              </a:ext>
            </a:extLst>
          </p:cNvPr>
          <p:cNvCxnSpPr>
            <a:cxnSpLocks/>
            <a:stCxn id="122" idx="0"/>
          </p:cNvCxnSpPr>
          <p:nvPr/>
        </p:nvCxnSpPr>
        <p:spPr bwMode="auto">
          <a:xfrm flipV="1">
            <a:off x="3925743" y="1095284"/>
            <a:ext cx="418491" cy="44245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FA00"/>
            </a:solidFill>
            <a:prstDash val="sysDot"/>
            <a:round/>
            <a:headEnd type="none" w="med" len="med"/>
            <a:tailEnd type="stealth"/>
          </a:ln>
          <a:effectLst/>
        </p:spPr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0800CA87-3512-664E-8C7A-436155AC9544}"/>
              </a:ext>
            </a:extLst>
          </p:cNvPr>
          <p:cNvCxnSpPr>
            <a:cxnSpLocks/>
            <a:stCxn id="122" idx="0"/>
          </p:cNvCxnSpPr>
          <p:nvPr/>
        </p:nvCxnSpPr>
        <p:spPr bwMode="auto">
          <a:xfrm flipH="1" flipV="1">
            <a:off x="3917895" y="1095284"/>
            <a:ext cx="7848" cy="44245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FA00"/>
            </a:solidFill>
            <a:prstDash val="sysDot"/>
            <a:round/>
            <a:headEnd type="none" w="med" len="med"/>
            <a:tailEnd type="stealth"/>
          </a:ln>
          <a:effectLst/>
        </p:spPr>
      </p:cxnSp>
      <p:sp>
        <p:nvSpPr>
          <p:cNvPr id="46" name="Rectangle 6">
            <a:extLst>
              <a:ext uri="{FF2B5EF4-FFF2-40B4-BE49-F238E27FC236}">
                <a16:creationId xmlns:a16="http://schemas.microsoft.com/office/drawing/2014/main" id="{FE1F6206-AC73-884A-B04A-C441D64B0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2493" y="2256868"/>
            <a:ext cx="863600" cy="7207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600"/>
              <a:t>?</a:t>
            </a:r>
          </a:p>
        </p:txBody>
      </p:sp>
      <p:sp>
        <p:nvSpPr>
          <p:cNvPr id="47" name="Rectangle 8">
            <a:extLst>
              <a:ext uri="{FF2B5EF4-FFF2-40B4-BE49-F238E27FC236}">
                <a16:creationId xmlns:a16="http://schemas.microsoft.com/office/drawing/2014/main" id="{017290D7-0215-3442-8FB3-37EEEE417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3785" y="1905124"/>
            <a:ext cx="16652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altLang="nb-NO" sz="1600"/>
              <a:t>Internet address</a:t>
            </a:r>
          </a:p>
          <a:p>
            <a:pPr algn="ctr"/>
            <a:r>
              <a:rPr lang="en-US" altLang="nb-NO" sz="1600"/>
              <a:t>e.g. 129.31.65.7</a:t>
            </a:r>
          </a:p>
        </p:txBody>
      </p:sp>
      <p:sp>
        <p:nvSpPr>
          <p:cNvPr id="48" name="Rectangle 9">
            <a:extLst>
              <a:ext uri="{FF2B5EF4-FFF2-40B4-BE49-F238E27FC236}">
                <a16:creationId xmlns:a16="http://schemas.microsoft.com/office/drawing/2014/main" id="{B7158350-16FB-C64D-90E5-4F9F49EE9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6823" y="2805237"/>
            <a:ext cx="385921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altLang="nb-NO" sz="1600"/>
              <a:t>Netadapter address</a:t>
            </a:r>
          </a:p>
          <a:p>
            <a:pPr algn="ctr"/>
            <a:r>
              <a:rPr lang="en-US" altLang="nb-NO" sz="1600"/>
              <a:t>e.g. Ethernet address 00:08:74:35:2b:0a</a:t>
            </a:r>
          </a:p>
        </p:txBody>
      </p:sp>
      <p:sp>
        <p:nvSpPr>
          <p:cNvPr id="49" name="Freeform 15">
            <a:extLst>
              <a:ext uri="{FF2B5EF4-FFF2-40B4-BE49-F238E27FC236}">
                <a16:creationId xmlns:a16="http://schemas.microsoft.com/office/drawing/2014/main" id="{8BB26A5D-F95C-0D41-8B0E-6BF6A468B9CC}"/>
              </a:ext>
            </a:extLst>
          </p:cNvPr>
          <p:cNvSpPr>
            <a:spLocks/>
          </p:cNvSpPr>
          <p:nvPr/>
        </p:nvSpPr>
        <p:spPr bwMode="auto">
          <a:xfrm>
            <a:off x="6976549" y="2228974"/>
            <a:ext cx="1165014" cy="792163"/>
          </a:xfrm>
          <a:custGeom>
            <a:avLst/>
            <a:gdLst>
              <a:gd name="T0" fmla="*/ 0 w 635"/>
              <a:gd name="T1" fmla="*/ 0 h 499"/>
              <a:gd name="T2" fmla="*/ 635 w 635"/>
              <a:gd name="T3" fmla="*/ 227 h 499"/>
              <a:gd name="T4" fmla="*/ 0 w 635"/>
              <a:gd name="T5" fmla="*/ 499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35" h="499">
                <a:moveTo>
                  <a:pt x="0" y="0"/>
                </a:moveTo>
                <a:cubicBezTo>
                  <a:pt x="317" y="72"/>
                  <a:pt x="635" y="144"/>
                  <a:pt x="635" y="227"/>
                </a:cubicBezTo>
                <a:cubicBezTo>
                  <a:pt x="635" y="310"/>
                  <a:pt x="317" y="404"/>
                  <a:pt x="0" y="499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17">
            <a:extLst>
              <a:ext uri="{FF2B5EF4-FFF2-40B4-BE49-F238E27FC236}">
                <a16:creationId xmlns:a16="http://schemas.microsoft.com/office/drawing/2014/main" id="{EFE867F6-C2EA-FB4B-987C-C82485784640}"/>
              </a:ext>
            </a:extLst>
          </p:cNvPr>
          <p:cNvSpPr>
            <a:spLocks noChangeShapeType="1"/>
          </p:cNvSpPr>
          <p:nvPr/>
        </p:nvSpPr>
        <p:spPr bwMode="auto">
          <a:xfrm>
            <a:off x="4960423" y="2660774"/>
            <a:ext cx="21605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372CCD8-DF8D-FA48-96D6-86FBC4A0FD67}"/>
              </a:ext>
            </a:extLst>
          </p:cNvPr>
          <p:cNvGrpSpPr/>
          <p:nvPr/>
        </p:nvGrpSpPr>
        <p:grpSpPr>
          <a:xfrm>
            <a:off x="745523" y="4405000"/>
            <a:ext cx="7771744" cy="884919"/>
            <a:chOff x="745523" y="4405000"/>
            <a:chExt cx="7771744" cy="88491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C0B0CC6-83B7-9046-AB43-99CC748A3118}"/>
                </a:ext>
              </a:extLst>
            </p:cNvPr>
            <p:cNvGrpSpPr/>
            <p:nvPr/>
          </p:nvGrpSpPr>
          <p:grpSpPr>
            <a:xfrm>
              <a:off x="745523" y="4405000"/>
              <a:ext cx="7771744" cy="603533"/>
              <a:chOff x="745523" y="4405000"/>
              <a:chExt cx="7771744" cy="603533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17775E3F-195B-2841-AC6E-DE7DEC6648A5}"/>
                  </a:ext>
                </a:extLst>
              </p:cNvPr>
              <p:cNvSpPr/>
              <p:nvPr/>
            </p:nvSpPr>
            <p:spPr bwMode="auto">
              <a:xfrm>
                <a:off x="745523" y="4410232"/>
                <a:ext cx="822020" cy="53870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rPr>
                  <a:t>NRK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>
                    <a:latin typeface="Eurostile"/>
                    <a:cs typeface="Eurostile"/>
                  </a:rPr>
                  <a:t>server</a:t>
                </a:r>
                <a:endParaRPr kumimoji="0" lang="en-US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1FB92A30-DD53-7B47-8792-977B4F1018C3}"/>
                  </a:ext>
                </a:extLst>
              </p:cNvPr>
              <p:cNvSpPr/>
              <p:nvPr/>
            </p:nvSpPr>
            <p:spPr bwMode="auto">
              <a:xfrm>
                <a:off x="2458296" y="4410232"/>
                <a:ext cx="822020" cy="53870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rPr>
                  <a:t>Telenor</a:t>
                </a:r>
              </a:p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dirty="0">
                    <a:latin typeface="Eurostile"/>
                    <a:cs typeface="Eurostile"/>
                  </a:rPr>
                  <a:t>router</a:t>
                </a:r>
                <a:endPara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2B959205-B23C-C647-A981-3596EAE04DE0}"/>
                  </a:ext>
                </a:extLst>
              </p:cNvPr>
              <p:cNvSpPr/>
              <p:nvPr/>
            </p:nvSpPr>
            <p:spPr bwMode="auto">
              <a:xfrm>
                <a:off x="5982473" y="4410232"/>
                <a:ext cx="822020" cy="53870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dirty="0" err="1">
                    <a:latin typeface="Eurostile"/>
                    <a:cs typeface="Eurostile"/>
                  </a:rPr>
                  <a:t>WiFi</a:t>
                </a:r>
                <a:r>
                  <a:rPr lang="en-US" sz="1600" dirty="0">
                    <a:latin typeface="Eurostile"/>
                    <a:cs typeface="Eurostile"/>
                  </a:rPr>
                  <a:t> router</a:t>
                </a:r>
                <a:endPara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843BF715-F9F5-1D47-8576-1F1C62785A0B}"/>
                  </a:ext>
                </a:extLst>
              </p:cNvPr>
              <p:cNvSpPr/>
              <p:nvPr/>
            </p:nvSpPr>
            <p:spPr bwMode="auto">
              <a:xfrm>
                <a:off x="7695247" y="4410232"/>
                <a:ext cx="822020" cy="53870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rPr>
                  <a:t>desk-top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4C1C2840-5FA9-174E-9633-6B7EAB13DC40}"/>
                  </a:ext>
                </a:extLst>
              </p:cNvPr>
              <p:cNvSpPr/>
              <p:nvPr/>
            </p:nvSpPr>
            <p:spPr bwMode="auto">
              <a:xfrm>
                <a:off x="4171069" y="4405000"/>
                <a:ext cx="920651" cy="53870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dirty="0">
                    <a:latin typeface="Eurostile"/>
                    <a:cs typeface="Eurostile"/>
                  </a:rPr>
                  <a:t>DSL modem</a:t>
                </a:r>
                <a:endPara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2CA46885-03D5-8446-92C6-AF9E95D2D074}"/>
                  </a:ext>
                </a:extLst>
              </p:cNvPr>
              <p:cNvCxnSpPr>
                <a:stCxn id="51" idx="3"/>
                <a:endCxn id="55" idx="1"/>
              </p:cNvCxnSpPr>
              <p:nvPr/>
            </p:nvCxnSpPr>
            <p:spPr bwMode="auto">
              <a:xfrm>
                <a:off x="1567543" y="4679584"/>
                <a:ext cx="890753" cy="0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C15EC2A2-63EE-874F-A2E2-9912997E09E4}"/>
                  </a:ext>
                </a:extLst>
              </p:cNvPr>
              <p:cNvCxnSpPr>
                <a:cxnSpLocks/>
                <a:stCxn id="55" idx="3"/>
                <a:endCxn id="58" idx="1"/>
              </p:cNvCxnSpPr>
              <p:nvPr/>
            </p:nvCxnSpPr>
            <p:spPr bwMode="auto">
              <a:xfrm flipV="1">
                <a:off x="3280316" y="4674352"/>
                <a:ext cx="890753" cy="5232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63" name="Straight Arrow Connector 62">
                <a:extLst>
                  <a:ext uri="{FF2B5EF4-FFF2-40B4-BE49-F238E27FC236}">
                    <a16:creationId xmlns:a16="http://schemas.microsoft.com/office/drawing/2014/main" id="{D3CA04D6-0BF7-FB44-B404-AF5DC268A0CA}"/>
                  </a:ext>
                </a:extLst>
              </p:cNvPr>
              <p:cNvCxnSpPr>
                <a:cxnSpLocks/>
                <a:stCxn id="58" idx="3"/>
                <a:endCxn id="56" idx="1"/>
              </p:cNvCxnSpPr>
              <p:nvPr/>
            </p:nvCxnSpPr>
            <p:spPr bwMode="auto">
              <a:xfrm>
                <a:off x="5091720" y="4674352"/>
                <a:ext cx="890753" cy="5232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7026E5E2-3B4E-8A4C-A936-4E03F95FE314}"/>
                  </a:ext>
                </a:extLst>
              </p:cNvPr>
              <p:cNvCxnSpPr>
                <a:cxnSpLocks/>
                <a:endCxn id="57" idx="1"/>
              </p:cNvCxnSpPr>
              <p:nvPr/>
            </p:nvCxnSpPr>
            <p:spPr bwMode="auto">
              <a:xfrm flipV="1">
                <a:off x="6804493" y="4679584"/>
                <a:ext cx="890754" cy="5232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5D079F8-AE0B-A44D-85D0-046A745888A8}"/>
                  </a:ext>
                </a:extLst>
              </p:cNvPr>
              <p:cNvSpPr txBox="1"/>
              <p:nvPr/>
            </p:nvSpPr>
            <p:spPr>
              <a:xfrm>
                <a:off x="1503805" y="4669979"/>
                <a:ext cx="1018227" cy="33855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Eurostile"/>
                    <a:cs typeface="Eurostile"/>
                  </a:rPr>
                  <a:t>10GB Eth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09E03690-530F-FA47-8C1B-E559667804D8}"/>
                  </a:ext>
                </a:extLst>
              </p:cNvPr>
              <p:cNvSpPr txBox="1"/>
              <p:nvPr/>
            </p:nvSpPr>
            <p:spPr>
              <a:xfrm>
                <a:off x="5091301" y="4669979"/>
                <a:ext cx="891591" cy="33855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Eurostile"/>
                    <a:cs typeface="Eurostile"/>
                  </a:rPr>
                  <a:t>1GB Eth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5025D30-E348-074B-A9C5-C3EE6A531FF8}"/>
                  </a:ext>
                </a:extLst>
              </p:cNvPr>
              <p:cNvSpPr txBox="1"/>
              <p:nvPr/>
            </p:nvSpPr>
            <p:spPr>
              <a:xfrm>
                <a:off x="3458631" y="4669979"/>
                <a:ext cx="534121" cy="33855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Eurostile"/>
                    <a:cs typeface="Eurostile"/>
                  </a:rPr>
                  <a:t>DSL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11123B06-0C67-8540-AE46-09C5C53734D4}"/>
                  </a:ext>
                </a:extLst>
              </p:cNvPr>
              <p:cNvSpPr txBox="1"/>
              <p:nvPr/>
            </p:nvSpPr>
            <p:spPr>
              <a:xfrm>
                <a:off x="6964463" y="4669979"/>
                <a:ext cx="567784" cy="33855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>
                    <a:latin typeface="Eurostile"/>
                    <a:cs typeface="Eurostile"/>
                  </a:rPr>
                  <a:t>WiFi</a:t>
                </a:r>
                <a:endParaRPr lang="en-US" sz="1600" dirty="0">
                  <a:latin typeface="Eurostile"/>
                  <a:cs typeface="Eurostile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A0E93F5-715F-FA4E-BED4-E197F118D13F}"/>
                </a:ext>
              </a:extLst>
            </p:cNvPr>
            <p:cNvSpPr txBox="1"/>
            <p:nvPr/>
          </p:nvSpPr>
          <p:spPr>
            <a:xfrm>
              <a:off x="941570" y="4920587"/>
              <a:ext cx="429926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E03E1E8-81E0-D54D-AFF6-3A0F22774CF4}"/>
                </a:ext>
              </a:extLst>
            </p:cNvPr>
            <p:cNvSpPr txBox="1"/>
            <p:nvPr/>
          </p:nvSpPr>
          <p:spPr>
            <a:xfrm>
              <a:off x="7924904" y="4920587"/>
              <a:ext cx="429926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ES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84EF9DE-1089-D24F-9A5A-83D6F91A6740}"/>
                </a:ext>
              </a:extLst>
            </p:cNvPr>
            <p:cNvSpPr txBox="1"/>
            <p:nvPr/>
          </p:nvSpPr>
          <p:spPr>
            <a:xfrm>
              <a:off x="6196303" y="4920587"/>
              <a:ext cx="360996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IS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363156B-20EB-6343-8712-739D02247742}"/>
                </a:ext>
              </a:extLst>
            </p:cNvPr>
            <p:cNvSpPr txBox="1"/>
            <p:nvPr/>
          </p:nvSpPr>
          <p:spPr>
            <a:xfrm>
              <a:off x="4467702" y="4920587"/>
              <a:ext cx="360996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IS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FF59F2E-C60E-5843-A10A-996E764F14C1}"/>
                </a:ext>
              </a:extLst>
            </p:cNvPr>
            <p:cNvSpPr txBox="1"/>
            <p:nvPr/>
          </p:nvSpPr>
          <p:spPr>
            <a:xfrm>
              <a:off x="2739101" y="4920587"/>
              <a:ext cx="360996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IS</a:t>
              </a:r>
            </a:p>
          </p:txBody>
        </p:sp>
      </p:grpSp>
      <p:sp>
        <p:nvSpPr>
          <p:cNvPr id="80" name="Content Placeholder 3">
            <a:extLst>
              <a:ext uri="{FF2B5EF4-FFF2-40B4-BE49-F238E27FC236}">
                <a16:creationId xmlns:a16="http://schemas.microsoft.com/office/drawing/2014/main" id="{21B103C9-EC93-4646-AEF7-7F3844226636}"/>
              </a:ext>
            </a:extLst>
          </p:cNvPr>
          <p:cNvSpPr txBox="1">
            <a:spLocks/>
          </p:cNvSpPr>
          <p:nvPr/>
        </p:nvSpPr>
        <p:spPr bwMode="auto">
          <a:xfrm>
            <a:off x="107503" y="5255536"/>
            <a:ext cx="8928992" cy="127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lvl="1"/>
            <a:r>
              <a:rPr lang="en-US" altLang="nb-NO" kern="0" dirty="0"/>
              <a:t>Different L2 protocols have different address styles</a:t>
            </a:r>
          </a:p>
          <a:p>
            <a:pPr lvl="1"/>
            <a:r>
              <a:rPr lang="en-US" altLang="nb-NO" kern="0" dirty="0"/>
              <a:t>IP address must be mapped onto the MAC address</a:t>
            </a:r>
            <a:br>
              <a:rPr lang="en-US" altLang="nb-NO" kern="0" dirty="0"/>
            </a:br>
            <a:r>
              <a:rPr lang="en-US" altLang="nb-NO" kern="0" dirty="0"/>
              <a:t>48 bit for Ethernet and </a:t>
            </a:r>
            <a:r>
              <a:rPr lang="en-US" altLang="nb-NO" kern="0" dirty="0" err="1"/>
              <a:t>WiFi</a:t>
            </a:r>
            <a:r>
              <a:rPr lang="en-US" altLang="nb-NO" kern="0" dirty="0"/>
              <a:t>, DSL may use 20 or 48 bits</a:t>
            </a:r>
          </a:p>
        </p:txBody>
      </p:sp>
    </p:spTree>
    <p:extLst>
      <p:ext uri="{BB962C8B-B14F-4D97-AF65-F5344CB8AC3E}">
        <p14:creationId xmlns:p14="http://schemas.microsoft.com/office/powerpoint/2010/main" val="4627787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6" grpId="0" animBg="1"/>
      <p:bldP spid="47" grpId="0"/>
      <p:bldP spid="48" grpId="0"/>
      <p:bldP spid="8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E8813D-78FC-A64E-BEE8-5D6717813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3116644"/>
            <a:ext cx="8928992" cy="3398456"/>
          </a:xfrm>
        </p:spPr>
        <p:txBody>
          <a:bodyPr/>
          <a:lstStyle/>
          <a:p>
            <a:r>
              <a:rPr lang="en-US" sz="2400" dirty="0"/>
              <a:t>MAC address structure</a:t>
            </a:r>
          </a:p>
          <a:p>
            <a:pPr lvl="1"/>
            <a:r>
              <a:rPr lang="en-US" sz="2000" dirty="0"/>
              <a:t>Ethernet and </a:t>
            </a:r>
            <a:r>
              <a:rPr lang="en-US" sz="2000" dirty="0" err="1"/>
              <a:t>WiFi</a:t>
            </a:r>
            <a:r>
              <a:rPr lang="en-US" sz="2000" dirty="0"/>
              <a:t> are L2 layers using “EUI-48”:</a:t>
            </a:r>
            <a:br>
              <a:rPr lang="en-US" sz="2000" dirty="0"/>
            </a:br>
            <a:r>
              <a:rPr lang="nb-NO" sz="2000" dirty="0"/>
              <a:t>Extended </a:t>
            </a:r>
            <a:r>
              <a:rPr lang="nb-NO" sz="2000" dirty="0" err="1"/>
              <a:t>Unique</a:t>
            </a:r>
            <a:r>
              <a:rPr lang="nb-NO" sz="2000" dirty="0"/>
              <a:t> </a:t>
            </a:r>
            <a:r>
              <a:rPr lang="nb-NO" sz="2000" dirty="0" err="1"/>
              <a:t>Identifier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48 bits</a:t>
            </a:r>
            <a:endParaRPr lang="en-US" sz="2000" dirty="0"/>
          </a:p>
          <a:p>
            <a:pPr lvl="1"/>
            <a:r>
              <a:rPr lang="en-US" sz="2000" dirty="0"/>
              <a:t>6 bytes, written like this: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f2:18:98:3a:b8:97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cs typeface="Courier New" panose="02070309020205020404" pitchFamily="49" charset="0"/>
              </a:rPr>
              <a:t>to recognize easily that the text is supposed to mean a MAC address</a:t>
            </a:r>
          </a:p>
          <a:p>
            <a:pPr lvl="2"/>
            <a:endParaRPr lang="en-US" sz="190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r>
              <a:rPr lang="en-US" sz="2600" dirty="0"/>
              <a:t>Ethernet MAC addresses should be globally unique</a:t>
            </a:r>
          </a:p>
        </p:txBody>
      </p:sp>
      <p:sp>
        <p:nvSpPr>
          <p:cNvPr id="13313" name="Rectangle 2">
            <a:extLst>
              <a:ext uri="{FF2B5EF4-FFF2-40B4-BE49-F238E27FC236}">
                <a16:creationId xmlns:a16="http://schemas.microsoft.com/office/drawing/2014/main" id="{379FD054-5D2F-E343-B044-92379E507F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resolution</a:t>
            </a:r>
            <a:r>
              <a:rPr lang="en-US" altLang="nb-NO" dirty="0"/>
              <a:t>: Ethernet example</a:t>
            </a:r>
          </a:p>
        </p:txBody>
      </p:sp>
      <p:grpSp>
        <p:nvGrpSpPr>
          <p:cNvPr id="9" name="Group 5">
            <a:extLst>
              <a:ext uri="{FF2B5EF4-FFF2-40B4-BE49-F238E27FC236}">
                <a16:creationId xmlns:a16="http://schemas.microsoft.com/office/drawing/2014/main" id="{FF074895-714F-A844-9D08-32B9E49B52B1}"/>
              </a:ext>
            </a:extLst>
          </p:cNvPr>
          <p:cNvGrpSpPr>
            <a:grpSpLocks/>
          </p:cNvGrpSpPr>
          <p:nvPr/>
        </p:nvGrpSpPr>
        <p:grpSpPr bwMode="auto">
          <a:xfrm>
            <a:off x="3383160" y="688975"/>
            <a:ext cx="4608512" cy="144462"/>
            <a:chOff x="1066" y="2931"/>
            <a:chExt cx="2903" cy="91"/>
          </a:xfrm>
        </p:grpSpPr>
        <p:sp>
          <p:nvSpPr>
            <p:cNvPr id="10" name="Line 6">
              <a:extLst>
                <a:ext uri="{FF2B5EF4-FFF2-40B4-BE49-F238E27FC236}">
                  <a16:creationId xmlns:a16="http://schemas.microsoft.com/office/drawing/2014/main" id="{DD7DC59F-160B-284E-B70F-472E1F3E39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7">
              <a:extLst>
                <a:ext uri="{FF2B5EF4-FFF2-40B4-BE49-F238E27FC236}">
                  <a16:creationId xmlns:a16="http://schemas.microsoft.com/office/drawing/2014/main" id="{88BF0068-1C35-1A47-B7D5-8CD3F7C0E2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57426820-0F11-7341-A943-BABD3B2958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EAE6981C-949F-E148-B748-9065DD6293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0">
              <a:extLst>
                <a:ext uri="{FF2B5EF4-FFF2-40B4-BE49-F238E27FC236}">
                  <a16:creationId xmlns:a16="http://schemas.microsoft.com/office/drawing/2014/main" id="{89996B9D-B487-8D42-967F-12CD082420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1">
              <a:extLst>
                <a:ext uri="{FF2B5EF4-FFF2-40B4-BE49-F238E27FC236}">
                  <a16:creationId xmlns:a16="http://schemas.microsoft.com/office/drawing/2014/main" id="{C2253790-B757-4F46-83D2-2F798A9B54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2">
              <a:extLst>
                <a:ext uri="{FF2B5EF4-FFF2-40B4-BE49-F238E27FC236}">
                  <a16:creationId xmlns:a16="http://schemas.microsoft.com/office/drawing/2014/main" id="{BCD179C0-892B-C24D-A134-DA71055F11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3">
              <a:extLst>
                <a:ext uri="{FF2B5EF4-FFF2-40B4-BE49-F238E27FC236}">
                  <a16:creationId xmlns:a16="http://schemas.microsoft.com/office/drawing/2014/main" id="{6BEA045D-BA83-5140-B457-38B5E2A095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4">
              <a:extLst>
                <a:ext uri="{FF2B5EF4-FFF2-40B4-BE49-F238E27FC236}">
                  <a16:creationId xmlns:a16="http://schemas.microsoft.com/office/drawing/2014/main" id="{CFA15490-1A9F-704C-87EF-A8DB756DB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5">
              <a:extLst>
                <a:ext uri="{FF2B5EF4-FFF2-40B4-BE49-F238E27FC236}">
                  <a16:creationId xmlns:a16="http://schemas.microsoft.com/office/drawing/2014/main" id="{02D75356-CE3F-404A-AB26-E92D40D312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16">
              <a:extLst>
                <a:ext uri="{FF2B5EF4-FFF2-40B4-BE49-F238E27FC236}">
                  <a16:creationId xmlns:a16="http://schemas.microsoft.com/office/drawing/2014/main" id="{B4C3FC03-B6CB-8645-9382-43CD46B7F0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17">
              <a:extLst>
                <a:ext uri="{FF2B5EF4-FFF2-40B4-BE49-F238E27FC236}">
                  <a16:creationId xmlns:a16="http://schemas.microsoft.com/office/drawing/2014/main" id="{DD5ACCB9-4F56-FA47-A33B-CA7ACFFCAE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18">
              <a:extLst>
                <a:ext uri="{FF2B5EF4-FFF2-40B4-BE49-F238E27FC236}">
                  <a16:creationId xmlns:a16="http://schemas.microsoft.com/office/drawing/2014/main" id="{88352D1B-B874-244A-9B99-7A0CB55DD7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19">
              <a:extLst>
                <a:ext uri="{FF2B5EF4-FFF2-40B4-BE49-F238E27FC236}">
                  <a16:creationId xmlns:a16="http://schemas.microsoft.com/office/drawing/2014/main" id="{7D8DF5FA-68CB-5744-BCC7-D21435CE03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20">
              <a:extLst>
                <a:ext uri="{FF2B5EF4-FFF2-40B4-BE49-F238E27FC236}">
                  <a16:creationId xmlns:a16="http://schemas.microsoft.com/office/drawing/2014/main" id="{9E071D81-0A20-E44C-89E7-5A72478D0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21">
              <a:extLst>
                <a:ext uri="{FF2B5EF4-FFF2-40B4-BE49-F238E27FC236}">
                  <a16:creationId xmlns:a16="http://schemas.microsoft.com/office/drawing/2014/main" id="{EFB71D1D-1F88-1B42-828A-3F91BCF354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22">
              <a:extLst>
                <a:ext uri="{FF2B5EF4-FFF2-40B4-BE49-F238E27FC236}">
                  <a16:creationId xmlns:a16="http://schemas.microsoft.com/office/drawing/2014/main" id="{1519FFE2-681A-4644-93CE-1E47D44A69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3">
              <a:extLst>
                <a:ext uri="{FF2B5EF4-FFF2-40B4-BE49-F238E27FC236}">
                  <a16:creationId xmlns:a16="http://schemas.microsoft.com/office/drawing/2014/main" id="{A72042F7-27DD-E040-A3D0-132F27B1C9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24">
              <a:extLst>
                <a:ext uri="{FF2B5EF4-FFF2-40B4-BE49-F238E27FC236}">
                  <a16:creationId xmlns:a16="http://schemas.microsoft.com/office/drawing/2014/main" id="{E1C195F6-AF54-0646-842C-FB42ACEF76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25">
              <a:extLst>
                <a:ext uri="{FF2B5EF4-FFF2-40B4-BE49-F238E27FC236}">
                  <a16:creationId xmlns:a16="http://schemas.microsoft.com/office/drawing/2014/main" id="{67F92500-7D40-414A-8D26-E5DF3709C2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26">
              <a:extLst>
                <a:ext uri="{FF2B5EF4-FFF2-40B4-BE49-F238E27FC236}">
                  <a16:creationId xmlns:a16="http://schemas.microsoft.com/office/drawing/2014/main" id="{925784F5-CCD0-3549-83A8-5D545A261C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27">
              <a:extLst>
                <a:ext uri="{FF2B5EF4-FFF2-40B4-BE49-F238E27FC236}">
                  <a16:creationId xmlns:a16="http://schemas.microsoft.com/office/drawing/2014/main" id="{2857937A-2492-3D4D-A152-BE021F3BB2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28">
              <a:extLst>
                <a:ext uri="{FF2B5EF4-FFF2-40B4-BE49-F238E27FC236}">
                  <a16:creationId xmlns:a16="http://schemas.microsoft.com/office/drawing/2014/main" id="{6DFF4FD5-6117-AC4B-83F1-6274C05B3A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29">
              <a:extLst>
                <a:ext uri="{FF2B5EF4-FFF2-40B4-BE49-F238E27FC236}">
                  <a16:creationId xmlns:a16="http://schemas.microsoft.com/office/drawing/2014/main" id="{08642FC8-70D4-8246-A91D-64D6B658ED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30">
              <a:extLst>
                <a:ext uri="{FF2B5EF4-FFF2-40B4-BE49-F238E27FC236}">
                  <a16:creationId xmlns:a16="http://schemas.microsoft.com/office/drawing/2014/main" id="{E9ACAE6F-F583-594A-BF38-E86EB1CD62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31">
              <a:extLst>
                <a:ext uri="{FF2B5EF4-FFF2-40B4-BE49-F238E27FC236}">
                  <a16:creationId xmlns:a16="http://schemas.microsoft.com/office/drawing/2014/main" id="{26E057C4-99CC-7B4A-952B-8778E22070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32">
              <a:extLst>
                <a:ext uri="{FF2B5EF4-FFF2-40B4-BE49-F238E27FC236}">
                  <a16:creationId xmlns:a16="http://schemas.microsoft.com/office/drawing/2014/main" id="{8E6F5903-11BF-9B45-931C-BDE5C67092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33">
              <a:extLst>
                <a:ext uri="{FF2B5EF4-FFF2-40B4-BE49-F238E27FC236}">
                  <a16:creationId xmlns:a16="http://schemas.microsoft.com/office/drawing/2014/main" id="{791E11CE-3FEA-864B-8483-51D0B8B94C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Line 34">
              <a:extLst>
                <a:ext uri="{FF2B5EF4-FFF2-40B4-BE49-F238E27FC236}">
                  <a16:creationId xmlns:a16="http://schemas.microsoft.com/office/drawing/2014/main" id="{BAABD25D-FE1E-1C49-BCF7-0DBF27E6C0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Line 35">
              <a:extLst>
                <a:ext uri="{FF2B5EF4-FFF2-40B4-BE49-F238E27FC236}">
                  <a16:creationId xmlns:a16="http://schemas.microsoft.com/office/drawing/2014/main" id="{A4C8A894-6EFE-0041-B368-7ED92E68CD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36">
              <a:extLst>
                <a:ext uri="{FF2B5EF4-FFF2-40B4-BE49-F238E27FC236}">
                  <a16:creationId xmlns:a16="http://schemas.microsoft.com/office/drawing/2014/main" id="{4ACCE8B3-97D0-6347-ACE2-2FB73E148D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37">
              <a:extLst>
                <a:ext uri="{FF2B5EF4-FFF2-40B4-BE49-F238E27FC236}">
                  <a16:creationId xmlns:a16="http://schemas.microsoft.com/office/drawing/2014/main" id="{F73F9F47-3ADE-0849-8946-575870B409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38">
              <a:extLst>
                <a:ext uri="{FF2B5EF4-FFF2-40B4-BE49-F238E27FC236}">
                  <a16:creationId xmlns:a16="http://schemas.microsoft.com/office/drawing/2014/main" id="{E4341B00-BC9F-F643-BC8F-46CBB5BEA5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39">
              <a:extLst>
                <a:ext uri="{FF2B5EF4-FFF2-40B4-BE49-F238E27FC236}">
                  <a16:creationId xmlns:a16="http://schemas.microsoft.com/office/drawing/2014/main" id="{49485348-B642-E440-82DB-3750131A91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7" name="Rectangle 55">
            <a:extLst>
              <a:ext uri="{FF2B5EF4-FFF2-40B4-BE49-F238E27FC236}">
                <a16:creationId xmlns:a16="http://schemas.microsoft.com/office/drawing/2014/main" id="{6C0414EE-6C1C-8844-A0E0-B4417F9C66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160" y="1063543"/>
            <a:ext cx="4608512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 dirty="0" err="1">
                <a:solidFill>
                  <a:schemeClr val="bg1"/>
                </a:solidFill>
              </a:rPr>
              <a:t>Dest</a:t>
            </a:r>
            <a:r>
              <a:rPr lang="en-US" altLang="nb-NO" sz="1200" dirty="0">
                <a:solidFill>
                  <a:schemeClr val="bg1"/>
                </a:solidFill>
              </a:rPr>
              <a:t> address (48 bits)</a:t>
            </a:r>
          </a:p>
        </p:txBody>
      </p:sp>
      <p:sp>
        <p:nvSpPr>
          <p:cNvPr id="59" name="Line 57">
            <a:extLst>
              <a:ext uri="{FF2B5EF4-FFF2-40B4-BE49-F238E27FC236}">
                <a16:creationId xmlns:a16="http://schemas.microsoft.com/office/drawing/2014/main" id="{C14FD584-766D-7544-9F65-4E0260D26333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3160" y="1470005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0" name="Line 58">
            <a:extLst>
              <a:ext uri="{FF2B5EF4-FFF2-40B4-BE49-F238E27FC236}">
                <a16:creationId xmlns:a16="http://schemas.microsoft.com/office/drawing/2014/main" id="{CFCA08C4-4C73-F043-9EE5-501EB7EE12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3160" y="1685905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3" name="Line 61">
            <a:extLst>
              <a:ext uri="{FF2B5EF4-FFF2-40B4-BE49-F238E27FC236}">
                <a16:creationId xmlns:a16="http://schemas.microsoft.com/office/drawing/2014/main" id="{30215215-97D9-7544-B338-CD172E46D8B2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5772" y="1685905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64" name="Group 97">
            <a:extLst>
              <a:ext uri="{FF2B5EF4-FFF2-40B4-BE49-F238E27FC236}">
                <a16:creationId xmlns:a16="http://schemas.microsoft.com/office/drawing/2014/main" id="{5A21713D-9CA1-2B4B-B5BC-AEDB401B247F}"/>
              </a:ext>
            </a:extLst>
          </p:cNvPr>
          <p:cNvGrpSpPr>
            <a:grpSpLocks/>
          </p:cNvGrpSpPr>
          <p:nvPr/>
        </p:nvGrpSpPr>
        <p:grpSpPr bwMode="auto">
          <a:xfrm>
            <a:off x="3316228" y="1905815"/>
            <a:ext cx="4751388" cy="504825"/>
            <a:chOff x="476" y="1797"/>
            <a:chExt cx="2993" cy="318"/>
          </a:xfrm>
          <a:solidFill>
            <a:srgbClr val="1600FF"/>
          </a:solidFill>
        </p:grpSpPr>
        <p:sp>
          <p:nvSpPr>
            <p:cNvPr id="65" name="Rectangle 98">
              <a:extLst>
                <a:ext uri="{FF2B5EF4-FFF2-40B4-BE49-F238E27FC236}">
                  <a16:creationId xmlns:a16="http://schemas.microsoft.com/office/drawing/2014/main" id="{1ABD379F-D9A1-E948-B8D8-C86052C35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data</a:t>
              </a:r>
            </a:p>
          </p:txBody>
        </p:sp>
        <p:grpSp>
          <p:nvGrpSpPr>
            <p:cNvPr id="66" name="Group 99">
              <a:extLst>
                <a:ext uri="{FF2B5EF4-FFF2-40B4-BE49-F238E27FC236}">
                  <a16:creationId xmlns:a16="http://schemas.microsoft.com/office/drawing/2014/main" id="{64EF1A68-F38C-0847-A695-E4F03168BD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73" name="Line 100">
                <a:extLst>
                  <a:ext uri="{FF2B5EF4-FFF2-40B4-BE49-F238E27FC236}">
                    <a16:creationId xmlns:a16="http://schemas.microsoft.com/office/drawing/2014/main" id="{AB69F404-23D7-B047-8AC5-088E0177C9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Line 101">
                <a:extLst>
                  <a:ext uri="{FF2B5EF4-FFF2-40B4-BE49-F238E27FC236}">
                    <a16:creationId xmlns:a16="http://schemas.microsoft.com/office/drawing/2014/main" id="{962B0B3C-5EFF-194A-AC97-AE7F4D24C3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Line 102">
                <a:extLst>
                  <a:ext uri="{FF2B5EF4-FFF2-40B4-BE49-F238E27FC236}">
                    <a16:creationId xmlns:a16="http://schemas.microsoft.com/office/drawing/2014/main" id="{B8A9702C-3AFB-FE42-AE67-D4FB5D506D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7" name="Group 103">
              <a:extLst>
                <a:ext uri="{FF2B5EF4-FFF2-40B4-BE49-F238E27FC236}">
                  <a16:creationId xmlns:a16="http://schemas.microsoft.com/office/drawing/2014/main" id="{DF677B6A-5390-4444-B007-A23A4649E92E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70" name="Line 104">
                <a:extLst>
                  <a:ext uri="{FF2B5EF4-FFF2-40B4-BE49-F238E27FC236}">
                    <a16:creationId xmlns:a16="http://schemas.microsoft.com/office/drawing/2014/main" id="{25155E63-FCC3-7D45-9429-0BEDA7C8FA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Line 105">
                <a:extLst>
                  <a:ext uri="{FF2B5EF4-FFF2-40B4-BE49-F238E27FC236}">
                    <a16:creationId xmlns:a16="http://schemas.microsoft.com/office/drawing/2014/main" id="{CA784F33-D29C-1C4D-AC89-4656D3C38A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Line 106">
                <a:extLst>
                  <a:ext uri="{FF2B5EF4-FFF2-40B4-BE49-F238E27FC236}">
                    <a16:creationId xmlns:a16="http://schemas.microsoft.com/office/drawing/2014/main" id="{DA68DE43-D554-854E-BE0B-0B07B01BAA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8" name="AutoShape 107">
              <a:extLst>
                <a:ext uri="{FF2B5EF4-FFF2-40B4-BE49-F238E27FC236}">
                  <a16:creationId xmlns:a16="http://schemas.microsoft.com/office/drawing/2014/main" id="{A5CE4C95-58C1-A74E-9423-A38C5F362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9" name="AutoShape 108">
              <a:extLst>
                <a:ext uri="{FF2B5EF4-FFF2-40B4-BE49-F238E27FC236}">
                  <a16:creationId xmlns:a16="http://schemas.microsoft.com/office/drawing/2014/main" id="{0CA71F52-5016-3441-94D0-761CDC2277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76" name="Left Brace 75">
            <a:extLst>
              <a:ext uri="{FF2B5EF4-FFF2-40B4-BE49-F238E27FC236}">
                <a16:creationId xmlns:a16="http://schemas.microsoft.com/office/drawing/2014/main" id="{0190B09B-BBBA-864E-B222-E7BB5B116D1D}"/>
              </a:ext>
            </a:extLst>
          </p:cNvPr>
          <p:cNvSpPr/>
          <p:nvPr/>
        </p:nvSpPr>
        <p:spPr bwMode="auto">
          <a:xfrm>
            <a:off x="2941835" y="904876"/>
            <a:ext cx="297656" cy="100252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48" name="Rectangle 55">
            <a:extLst>
              <a:ext uri="{FF2B5EF4-FFF2-40B4-BE49-F238E27FC236}">
                <a16:creationId xmlns:a16="http://schemas.microsoft.com/office/drawing/2014/main" id="{1E1B4E26-1417-BB40-A846-F6453BAF8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160" y="1275932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 dirty="0" err="1">
                <a:solidFill>
                  <a:schemeClr val="bg1"/>
                </a:solidFill>
              </a:rPr>
              <a:t>Dest</a:t>
            </a:r>
            <a:r>
              <a:rPr lang="en-US" altLang="nb-NO" sz="1200" dirty="0">
                <a:solidFill>
                  <a:schemeClr val="bg1"/>
                </a:solidFill>
              </a:rPr>
              <a:t> </a:t>
            </a:r>
            <a:r>
              <a:rPr lang="en-US" altLang="nb-NO" sz="1200" dirty="0" err="1">
                <a:solidFill>
                  <a:schemeClr val="bg1"/>
                </a:solidFill>
              </a:rPr>
              <a:t>addr</a:t>
            </a:r>
            <a:r>
              <a:rPr lang="en-US" altLang="nb-NO" sz="1200" dirty="0">
                <a:solidFill>
                  <a:schemeClr val="bg1"/>
                </a:solidFill>
              </a:rPr>
              <a:t> (</a:t>
            </a:r>
            <a:r>
              <a:rPr lang="en-US" altLang="nb-NO" sz="1200" dirty="0" err="1">
                <a:solidFill>
                  <a:schemeClr val="bg1"/>
                </a:solidFill>
              </a:rPr>
              <a:t>cont</a:t>
            </a:r>
            <a:r>
              <a:rPr lang="en-US" altLang="nb-NO" sz="12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49" name="Rectangle 55">
            <a:extLst>
              <a:ext uri="{FF2B5EF4-FFF2-40B4-BE49-F238E27FC236}">
                <a16:creationId xmlns:a16="http://schemas.microsoft.com/office/drawing/2014/main" id="{E0040B1A-6A1A-AE4A-9EA5-4B69820B0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2910" y="1274330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 dirty="0">
                <a:solidFill>
                  <a:schemeClr val="bg1"/>
                </a:solidFill>
              </a:rPr>
              <a:t>Source </a:t>
            </a:r>
            <a:r>
              <a:rPr lang="en-US" altLang="nb-NO" sz="1200" dirty="0" err="1">
                <a:solidFill>
                  <a:schemeClr val="bg1"/>
                </a:solidFill>
              </a:rPr>
              <a:t>addr</a:t>
            </a:r>
            <a:r>
              <a:rPr lang="en-US" altLang="nb-NO" sz="1200" dirty="0">
                <a:solidFill>
                  <a:schemeClr val="bg1"/>
                </a:solidFill>
              </a:rPr>
              <a:t> (48 bits)</a:t>
            </a:r>
          </a:p>
        </p:txBody>
      </p:sp>
      <p:sp>
        <p:nvSpPr>
          <p:cNvPr id="150" name="Rectangle 55">
            <a:extLst>
              <a:ext uri="{FF2B5EF4-FFF2-40B4-BE49-F238E27FC236}">
                <a16:creationId xmlns:a16="http://schemas.microsoft.com/office/drawing/2014/main" id="{CD46F3F8-057F-144B-85E0-06D5F5E97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160" y="1485749"/>
            <a:ext cx="4608512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 dirty="0">
                <a:solidFill>
                  <a:schemeClr val="bg1"/>
                </a:solidFill>
              </a:rPr>
              <a:t>Source address (</a:t>
            </a:r>
            <a:r>
              <a:rPr lang="en-US" altLang="nb-NO" sz="1200" dirty="0" err="1">
                <a:solidFill>
                  <a:schemeClr val="bg1"/>
                </a:solidFill>
              </a:rPr>
              <a:t>cont</a:t>
            </a:r>
            <a:r>
              <a:rPr lang="en-US" altLang="nb-NO" sz="12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51" name="Rectangle 55">
            <a:extLst>
              <a:ext uri="{FF2B5EF4-FFF2-40B4-BE49-F238E27FC236}">
                <a16:creationId xmlns:a16="http://schemas.microsoft.com/office/drawing/2014/main" id="{BF3AFF35-867E-4447-8257-7E1BE9F7B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160" y="1691873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 dirty="0">
                <a:solidFill>
                  <a:schemeClr val="bg1">
                    <a:lumMod val="50000"/>
                  </a:schemeClr>
                </a:solidFill>
              </a:rPr>
              <a:t>length</a:t>
            </a:r>
          </a:p>
        </p:txBody>
      </p:sp>
      <p:sp>
        <p:nvSpPr>
          <p:cNvPr id="152" name="Rectangle 55">
            <a:extLst>
              <a:ext uri="{FF2B5EF4-FFF2-40B4-BE49-F238E27FC236}">
                <a16:creationId xmlns:a16="http://schemas.microsoft.com/office/drawing/2014/main" id="{A8DBBF6D-D131-8443-91CC-838E3DCBB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160" y="2628313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 dirty="0">
                <a:solidFill>
                  <a:schemeClr val="bg1">
                    <a:lumMod val="50000"/>
                  </a:schemeClr>
                </a:solidFill>
              </a:rPr>
              <a:t>checksum</a:t>
            </a:r>
          </a:p>
        </p:txBody>
      </p:sp>
      <p:sp>
        <p:nvSpPr>
          <p:cNvPr id="153" name="Rectangle 55">
            <a:extLst>
              <a:ext uri="{FF2B5EF4-FFF2-40B4-BE49-F238E27FC236}">
                <a16:creationId xmlns:a16="http://schemas.microsoft.com/office/drawing/2014/main" id="{9C8AC30C-45F5-534E-B871-6A55B1124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025" y="2415521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 dirty="0">
                <a:solidFill>
                  <a:schemeClr val="bg1">
                    <a:lumMod val="50000"/>
                  </a:schemeClr>
                </a:solidFill>
              </a:rPr>
              <a:t>checksum</a:t>
            </a:r>
          </a:p>
        </p:txBody>
      </p:sp>
      <p:sp>
        <p:nvSpPr>
          <p:cNvPr id="154" name="Rectangle 55">
            <a:extLst>
              <a:ext uri="{FF2B5EF4-FFF2-40B4-BE49-F238E27FC236}">
                <a16:creationId xmlns:a16="http://schemas.microsoft.com/office/drawing/2014/main" id="{89609C19-7DBD-F14F-A93C-8BA7431BC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160" y="2415360"/>
            <a:ext cx="2304000" cy="210725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 dirty="0">
                <a:solidFill>
                  <a:schemeClr val="bg1"/>
                </a:solidFill>
              </a:rPr>
              <a:t>data</a:t>
            </a:r>
          </a:p>
        </p:txBody>
      </p:sp>
      <p:sp>
        <p:nvSpPr>
          <p:cNvPr id="155" name="Rectangle 55">
            <a:extLst>
              <a:ext uri="{FF2B5EF4-FFF2-40B4-BE49-F238E27FC236}">
                <a16:creationId xmlns:a16="http://schemas.microsoft.com/office/drawing/2014/main" id="{FDB4AA2A-D36D-2349-A364-CF627D506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365" y="1689079"/>
            <a:ext cx="2304000" cy="210725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 dirty="0">
                <a:solidFill>
                  <a:schemeClr val="bg1"/>
                </a:solidFill>
              </a:rPr>
              <a:t>data</a:t>
            </a:r>
          </a:p>
        </p:txBody>
      </p:sp>
      <p:sp>
        <p:nvSpPr>
          <p:cNvPr id="156" name="Left Brace 155">
            <a:extLst>
              <a:ext uri="{FF2B5EF4-FFF2-40B4-BE49-F238E27FC236}">
                <a16:creationId xmlns:a16="http://schemas.microsoft.com/office/drawing/2014/main" id="{825D2345-BF71-6A41-AB83-AED46CB693B4}"/>
              </a:ext>
            </a:extLst>
          </p:cNvPr>
          <p:cNvSpPr/>
          <p:nvPr/>
        </p:nvSpPr>
        <p:spPr bwMode="auto">
          <a:xfrm>
            <a:off x="2973003" y="2410640"/>
            <a:ext cx="297656" cy="42839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57" name="Text Box 126">
            <a:extLst>
              <a:ext uri="{FF2B5EF4-FFF2-40B4-BE49-F238E27FC236}">
                <a16:creationId xmlns:a16="http://schemas.microsoft.com/office/drawing/2014/main" id="{2C99ADA1-B330-044D-8BAB-B3BB8C6FA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7" y="1168905"/>
            <a:ext cx="18565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/>
              <a:t>Ethernet Header</a:t>
            </a:r>
          </a:p>
        </p:txBody>
      </p:sp>
      <p:sp>
        <p:nvSpPr>
          <p:cNvPr id="158" name="Text Box 126">
            <a:extLst>
              <a:ext uri="{FF2B5EF4-FFF2-40B4-BE49-F238E27FC236}">
                <a16:creationId xmlns:a16="http://schemas.microsoft.com/office/drawing/2014/main" id="{19EF4A98-A21B-FE4D-AAD1-376960C50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695" y="2336056"/>
            <a:ext cx="18028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/>
              <a:t>Ethernet Trailer</a:t>
            </a:r>
          </a:p>
        </p:txBody>
      </p:sp>
    </p:spTree>
    <p:extLst>
      <p:ext uri="{BB962C8B-B14F-4D97-AF65-F5344CB8AC3E}">
        <p14:creationId xmlns:p14="http://schemas.microsoft.com/office/powerpoint/2010/main" val="36952095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E8813D-78FC-A64E-BEE8-5D6717813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3116644"/>
            <a:ext cx="8928992" cy="3398456"/>
          </a:xfrm>
        </p:spPr>
        <p:txBody>
          <a:bodyPr/>
          <a:lstStyle/>
          <a:p>
            <a:r>
              <a:rPr lang="en-US" sz="2600" dirty="0"/>
              <a:t>IANA and IEEE decide how to split the address space</a:t>
            </a:r>
          </a:p>
          <a:p>
            <a:pPr lvl="1"/>
            <a:r>
              <a:rPr lang="en-US" sz="2300" dirty="0"/>
              <a:t>first 3 bytes explain whether an address is special</a:t>
            </a:r>
          </a:p>
          <a:p>
            <a:pPr marL="457200" lvl="1" indent="0">
              <a:buNone/>
            </a:pPr>
            <a:r>
              <a:rPr lang="en-US" sz="2300" dirty="0"/>
              <a:t>OR</a:t>
            </a:r>
          </a:p>
          <a:p>
            <a:pPr lvl="1"/>
            <a:r>
              <a:rPr lang="en-US" sz="2300" dirty="0"/>
              <a:t>first 3 bytes determine who owns the address range</a:t>
            </a:r>
          </a:p>
          <a:p>
            <a:pPr lvl="1"/>
            <a:r>
              <a:rPr lang="en-US" sz="2300" dirty="0"/>
              <a:t>e.g.:</a:t>
            </a:r>
          </a:p>
          <a:p>
            <a:pPr lvl="2"/>
            <a:r>
              <a:rPr lang="en-US" sz="1800" dirty="0"/>
              <a:t>F0:18-98 : </a:t>
            </a:r>
            <a:r>
              <a:rPr lang="nb-NO" sz="1800" dirty="0"/>
              <a:t>Apple, Inc.</a:t>
            </a:r>
          </a:p>
          <a:p>
            <a:pPr lvl="2"/>
            <a:r>
              <a:rPr lang="nb-NO" sz="1800" dirty="0"/>
              <a:t>78:45:C4: Dell Inc.</a:t>
            </a:r>
          </a:p>
          <a:p>
            <a:pPr lvl="2"/>
            <a:r>
              <a:rPr lang="en-US" sz="1800" dirty="0"/>
              <a:t>00:50:56: VMWare, Inc.</a:t>
            </a:r>
          </a:p>
          <a:p>
            <a:pPr lvl="2"/>
            <a:r>
              <a:rPr lang="nb-NO" sz="1800" dirty="0"/>
              <a:t>B8:AC:6F: Dell Inc.</a:t>
            </a:r>
            <a:endParaRPr lang="en-US" sz="1800" dirty="0"/>
          </a:p>
        </p:txBody>
      </p:sp>
      <p:sp>
        <p:nvSpPr>
          <p:cNvPr id="13313" name="Rectangle 2">
            <a:extLst>
              <a:ext uri="{FF2B5EF4-FFF2-40B4-BE49-F238E27FC236}">
                <a16:creationId xmlns:a16="http://schemas.microsoft.com/office/drawing/2014/main" id="{379FD054-5D2F-E343-B044-92379E507F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resolution</a:t>
            </a:r>
            <a:r>
              <a:rPr lang="en-US" altLang="nb-NO" dirty="0"/>
              <a:t>: Ethernet example</a:t>
            </a:r>
          </a:p>
        </p:txBody>
      </p:sp>
      <p:grpSp>
        <p:nvGrpSpPr>
          <p:cNvPr id="9" name="Group 5">
            <a:extLst>
              <a:ext uri="{FF2B5EF4-FFF2-40B4-BE49-F238E27FC236}">
                <a16:creationId xmlns:a16="http://schemas.microsoft.com/office/drawing/2014/main" id="{FF074895-714F-A844-9D08-32B9E49B52B1}"/>
              </a:ext>
            </a:extLst>
          </p:cNvPr>
          <p:cNvGrpSpPr>
            <a:grpSpLocks/>
          </p:cNvGrpSpPr>
          <p:nvPr/>
        </p:nvGrpSpPr>
        <p:grpSpPr bwMode="auto">
          <a:xfrm>
            <a:off x="3383160" y="688975"/>
            <a:ext cx="4608512" cy="144462"/>
            <a:chOff x="1066" y="2931"/>
            <a:chExt cx="2903" cy="91"/>
          </a:xfrm>
        </p:grpSpPr>
        <p:sp>
          <p:nvSpPr>
            <p:cNvPr id="10" name="Line 6">
              <a:extLst>
                <a:ext uri="{FF2B5EF4-FFF2-40B4-BE49-F238E27FC236}">
                  <a16:creationId xmlns:a16="http://schemas.microsoft.com/office/drawing/2014/main" id="{DD7DC59F-160B-284E-B70F-472E1F3E39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7">
              <a:extLst>
                <a:ext uri="{FF2B5EF4-FFF2-40B4-BE49-F238E27FC236}">
                  <a16:creationId xmlns:a16="http://schemas.microsoft.com/office/drawing/2014/main" id="{88BF0068-1C35-1A47-B7D5-8CD3F7C0E2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57426820-0F11-7341-A943-BABD3B2958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EAE6981C-949F-E148-B748-9065DD6293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0">
              <a:extLst>
                <a:ext uri="{FF2B5EF4-FFF2-40B4-BE49-F238E27FC236}">
                  <a16:creationId xmlns:a16="http://schemas.microsoft.com/office/drawing/2014/main" id="{89996B9D-B487-8D42-967F-12CD082420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1">
              <a:extLst>
                <a:ext uri="{FF2B5EF4-FFF2-40B4-BE49-F238E27FC236}">
                  <a16:creationId xmlns:a16="http://schemas.microsoft.com/office/drawing/2014/main" id="{C2253790-B757-4F46-83D2-2F798A9B54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2">
              <a:extLst>
                <a:ext uri="{FF2B5EF4-FFF2-40B4-BE49-F238E27FC236}">
                  <a16:creationId xmlns:a16="http://schemas.microsoft.com/office/drawing/2014/main" id="{BCD179C0-892B-C24D-A134-DA71055F11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3">
              <a:extLst>
                <a:ext uri="{FF2B5EF4-FFF2-40B4-BE49-F238E27FC236}">
                  <a16:creationId xmlns:a16="http://schemas.microsoft.com/office/drawing/2014/main" id="{6BEA045D-BA83-5140-B457-38B5E2A095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4">
              <a:extLst>
                <a:ext uri="{FF2B5EF4-FFF2-40B4-BE49-F238E27FC236}">
                  <a16:creationId xmlns:a16="http://schemas.microsoft.com/office/drawing/2014/main" id="{CFA15490-1A9F-704C-87EF-A8DB756DB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5">
              <a:extLst>
                <a:ext uri="{FF2B5EF4-FFF2-40B4-BE49-F238E27FC236}">
                  <a16:creationId xmlns:a16="http://schemas.microsoft.com/office/drawing/2014/main" id="{02D75356-CE3F-404A-AB26-E92D40D312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16">
              <a:extLst>
                <a:ext uri="{FF2B5EF4-FFF2-40B4-BE49-F238E27FC236}">
                  <a16:creationId xmlns:a16="http://schemas.microsoft.com/office/drawing/2014/main" id="{B4C3FC03-B6CB-8645-9382-43CD46B7F0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17">
              <a:extLst>
                <a:ext uri="{FF2B5EF4-FFF2-40B4-BE49-F238E27FC236}">
                  <a16:creationId xmlns:a16="http://schemas.microsoft.com/office/drawing/2014/main" id="{DD5ACCB9-4F56-FA47-A33B-CA7ACFFCAE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18">
              <a:extLst>
                <a:ext uri="{FF2B5EF4-FFF2-40B4-BE49-F238E27FC236}">
                  <a16:creationId xmlns:a16="http://schemas.microsoft.com/office/drawing/2014/main" id="{88352D1B-B874-244A-9B99-7A0CB55DD7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19">
              <a:extLst>
                <a:ext uri="{FF2B5EF4-FFF2-40B4-BE49-F238E27FC236}">
                  <a16:creationId xmlns:a16="http://schemas.microsoft.com/office/drawing/2014/main" id="{7D8DF5FA-68CB-5744-BCC7-D21435CE03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20">
              <a:extLst>
                <a:ext uri="{FF2B5EF4-FFF2-40B4-BE49-F238E27FC236}">
                  <a16:creationId xmlns:a16="http://schemas.microsoft.com/office/drawing/2014/main" id="{9E071D81-0A20-E44C-89E7-5A72478D0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21">
              <a:extLst>
                <a:ext uri="{FF2B5EF4-FFF2-40B4-BE49-F238E27FC236}">
                  <a16:creationId xmlns:a16="http://schemas.microsoft.com/office/drawing/2014/main" id="{EFB71D1D-1F88-1B42-828A-3F91BCF354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22">
              <a:extLst>
                <a:ext uri="{FF2B5EF4-FFF2-40B4-BE49-F238E27FC236}">
                  <a16:creationId xmlns:a16="http://schemas.microsoft.com/office/drawing/2014/main" id="{1519FFE2-681A-4644-93CE-1E47D44A69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3">
              <a:extLst>
                <a:ext uri="{FF2B5EF4-FFF2-40B4-BE49-F238E27FC236}">
                  <a16:creationId xmlns:a16="http://schemas.microsoft.com/office/drawing/2014/main" id="{A72042F7-27DD-E040-A3D0-132F27B1C9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24">
              <a:extLst>
                <a:ext uri="{FF2B5EF4-FFF2-40B4-BE49-F238E27FC236}">
                  <a16:creationId xmlns:a16="http://schemas.microsoft.com/office/drawing/2014/main" id="{E1C195F6-AF54-0646-842C-FB42ACEF76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25">
              <a:extLst>
                <a:ext uri="{FF2B5EF4-FFF2-40B4-BE49-F238E27FC236}">
                  <a16:creationId xmlns:a16="http://schemas.microsoft.com/office/drawing/2014/main" id="{67F92500-7D40-414A-8D26-E5DF3709C2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26">
              <a:extLst>
                <a:ext uri="{FF2B5EF4-FFF2-40B4-BE49-F238E27FC236}">
                  <a16:creationId xmlns:a16="http://schemas.microsoft.com/office/drawing/2014/main" id="{925784F5-CCD0-3549-83A8-5D545A261C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27">
              <a:extLst>
                <a:ext uri="{FF2B5EF4-FFF2-40B4-BE49-F238E27FC236}">
                  <a16:creationId xmlns:a16="http://schemas.microsoft.com/office/drawing/2014/main" id="{2857937A-2492-3D4D-A152-BE021F3BB2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28">
              <a:extLst>
                <a:ext uri="{FF2B5EF4-FFF2-40B4-BE49-F238E27FC236}">
                  <a16:creationId xmlns:a16="http://schemas.microsoft.com/office/drawing/2014/main" id="{6DFF4FD5-6117-AC4B-83F1-6274C05B3A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29">
              <a:extLst>
                <a:ext uri="{FF2B5EF4-FFF2-40B4-BE49-F238E27FC236}">
                  <a16:creationId xmlns:a16="http://schemas.microsoft.com/office/drawing/2014/main" id="{08642FC8-70D4-8246-A91D-64D6B658ED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30">
              <a:extLst>
                <a:ext uri="{FF2B5EF4-FFF2-40B4-BE49-F238E27FC236}">
                  <a16:creationId xmlns:a16="http://schemas.microsoft.com/office/drawing/2014/main" id="{E9ACAE6F-F583-594A-BF38-E86EB1CD62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31">
              <a:extLst>
                <a:ext uri="{FF2B5EF4-FFF2-40B4-BE49-F238E27FC236}">
                  <a16:creationId xmlns:a16="http://schemas.microsoft.com/office/drawing/2014/main" id="{26E057C4-99CC-7B4A-952B-8778E22070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32">
              <a:extLst>
                <a:ext uri="{FF2B5EF4-FFF2-40B4-BE49-F238E27FC236}">
                  <a16:creationId xmlns:a16="http://schemas.microsoft.com/office/drawing/2014/main" id="{8E6F5903-11BF-9B45-931C-BDE5C67092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33">
              <a:extLst>
                <a:ext uri="{FF2B5EF4-FFF2-40B4-BE49-F238E27FC236}">
                  <a16:creationId xmlns:a16="http://schemas.microsoft.com/office/drawing/2014/main" id="{791E11CE-3FEA-864B-8483-51D0B8B94C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Line 34">
              <a:extLst>
                <a:ext uri="{FF2B5EF4-FFF2-40B4-BE49-F238E27FC236}">
                  <a16:creationId xmlns:a16="http://schemas.microsoft.com/office/drawing/2014/main" id="{BAABD25D-FE1E-1C49-BCF7-0DBF27E6C0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Line 35">
              <a:extLst>
                <a:ext uri="{FF2B5EF4-FFF2-40B4-BE49-F238E27FC236}">
                  <a16:creationId xmlns:a16="http://schemas.microsoft.com/office/drawing/2014/main" id="{A4C8A894-6EFE-0041-B368-7ED92E68CD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36">
              <a:extLst>
                <a:ext uri="{FF2B5EF4-FFF2-40B4-BE49-F238E27FC236}">
                  <a16:creationId xmlns:a16="http://schemas.microsoft.com/office/drawing/2014/main" id="{4ACCE8B3-97D0-6347-ACE2-2FB73E148D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37">
              <a:extLst>
                <a:ext uri="{FF2B5EF4-FFF2-40B4-BE49-F238E27FC236}">
                  <a16:creationId xmlns:a16="http://schemas.microsoft.com/office/drawing/2014/main" id="{F73F9F47-3ADE-0849-8946-575870B409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38">
              <a:extLst>
                <a:ext uri="{FF2B5EF4-FFF2-40B4-BE49-F238E27FC236}">
                  <a16:creationId xmlns:a16="http://schemas.microsoft.com/office/drawing/2014/main" id="{E4341B00-BC9F-F643-BC8F-46CBB5BEA5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39">
              <a:extLst>
                <a:ext uri="{FF2B5EF4-FFF2-40B4-BE49-F238E27FC236}">
                  <a16:creationId xmlns:a16="http://schemas.microsoft.com/office/drawing/2014/main" id="{49485348-B642-E440-82DB-3750131A91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7" name="Rectangle 55">
            <a:extLst>
              <a:ext uri="{FF2B5EF4-FFF2-40B4-BE49-F238E27FC236}">
                <a16:creationId xmlns:a16="http://schemas.microsoft.com/office/drawing/2014/main" id="{6C0414EE-6C1C-8844-A0E0-B4417F9C66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160" y="1063543"/>
            <a:ext cx="4608512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 dirty="0" err="1">
                <a:solidFill>
                  <a:schemeClr val="bg1"/>
                </a:solidFill>
              </a:rPr>
              <a:t>Dest</a:t>
            </a:r>
            <a:r>
              <a:rPr lang="en-US" altLang="nb-NO" sz="1200" dirty="0">
                <a:solidFill>
                  <a:schemeClr val="bg1"/>
                </a:solidFill>
              </a:rPr>
              <a:t> address (48 bits)</a:t>
            </a:r>
          </a:p>
        </p:txBody>
      </p:sp>
      <p:sp>
        <p:nvSpPr>
          <p:cNvPr id="59" name="Line 57">
            <a:extLst>
              <a:ext uri="{FF2B5EF4-FFF2-40B4-BE49-F238E27FC236}">
                <a16:creationId xmlns:a16="http://schemas.microsoft.com/office/drawing/2014/main" id="{C14FD584-766D-7544-9F65-4E0260D26333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3160" y="1470005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0" name="Line 58">
            <a:extLst>
              <a:ext uri="{FF2B5EF4-FFF2-40B4-BE49-F238E27FC236}">
                <a16:creationId xmlns:a16="http://schemas.microsoft.com/office/drawing/2014/main" id="{CFCA08C4-4C73-F043-9EE5-501EB7EE12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3160" y="1685905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3" name="Line 61">
            <a:extLst>
              <a:ext uri="{FF2B5EF4-FFF2-40B4-BE49-F238E27FC236}">
                <a16:creationId xmlns:a16="http://schemas.microsoft.com/office/drawing/2014/main" id="{30215215-97D9-7544-B338-CD172E46D8B2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5772" y="1685905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64" name="Group 97">
            <a:extLst>
              <a:ext uri="{FF2B5EF4-FFF2-40B4-BE49-F238E27FC236}">
                <a16:creationId xmlns:a16="http://schemas.microsoft.com/office/drawing/2014/main" id="{5A21713D-9CA1-2B4B-B5BC-AEDB401B247F}"/>
              </a:ext>
            </a:extLst>
          </p:cNvPr>
          <p:cNvGrpSpPr>
            <a:grpSpLocks/>
          </p:cNvGrpSpPr>
          <p:nvPr/>
        </p:nvGrpSpPr>
        <p:grpSpPr bwMode="auto">
          <a:xfrm>
            <a:off x="3316228" y="1905815"/>
            <a:ext cx="4751388" cy="504825"/>
            <a:chOff x="476" y="1797"/>
            <a:chExt cx="2993" cy="318"/>
          </a:xfrm>
          <a:solidFill>
            <a:srgbClr val="1600FF"/>
          </a:solidFill>
        </p:grpSpPr>
        <p:sp>
          <p:nvSpPr>
            <p:cNvPr id="65" name="Rectangle 98">
              <a:extLst>
                <a:ext uri="{FF2B5EF4-FFF2-40B4-BE49-F238E27FC236}">
                  <a16:creationId xmlns:a16="http://schemas.microsoft.com/office/drawing/2014/main" id="{1ABD379F-D9A1-E948-B8D8-C86052C35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1797"/>
              <a:ext cx="2903" cy="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data</a:t>
              </a:r>
            </a:p>
          </p:txBody>
        </p:sp>
        <p:grpSp>
          <p:nvGrpSpPr>
            <p:cNvPr id="66" name="Group 99">
              <a:extLst>
                <a:ext uri="{FF2B5EF4-FFF2-40B4-BE49-F238E27FC236}">
                  <a16:creationId xmlns:a16="http://schemas.microsoft.com/office/drawing/2014/main" id="{64EF1A68-F38C-0847-A695-E4F03168BD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" y="1798"/>
              <a:ext cx="2903" cy="136"/>
              <a:chOff x="1383" y="3249"/>
              <a:chExt cx="2903" cy="136"/>
            </a:xfrm>
            <a:grpFill/>
          </p:grpSpPr>
          <p:sp>
            <p:nvSpPr>
              <p:cNvPr id="73" name="Line 100">
                <a:extLst>
                  <a:ext uri="{FF2B5EF4-FFF2-40B4-BE49-F238E27FC236}">
                    <a16:creationId xmlns:a16="http://schemas.microsoft.com/office/drawing/2014/main" id="{AB69F404-23D7-B047-8AC5-088E0177C9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Line 101">
                <a:extLst>
                  <a:ext uri="{FF2B5EF4-FFF2-40B4-BE49-F238E27FC236}">
                    <a16:creationId xmlns:a16="http://schemas.microsoft.com/office/drawing/2014/main" id="{962B0B3C-5EFF-194A-AC97-AE7F4D24C3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Line 102">
                <a:extLst>
                  <a:ext uri="{FF2B5EF4-FFF2-40B4-BE49-F238E27FC236}">
                    <a16:creationId xmlns:a16="http://schemas.microsoft.com/office/drawing/2014/main" id="{B8A9702C-3AFB-FE42-AE67-D4FB5D506D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7" name="Group 103">
              <a:extLst>
                <a:ext uri="{FF2B5EF4-FFF2-40B4-BE49-F238E27FC236}">
                  <a16:creationId xmlns:a16="http://schemas.microsoft.com/office/drawing/2014/main" id="{DF677B6A-5390-4444-B007-A23A4649E92E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1" y="1979"/>
              <a:ext cx="2903" cy="136"/>
              <a:chOff x="1383" y="3249"/>
              <a:chExt cx="2903" cy="136"/>
            </a:xfrm>
            <a:grpFill/>
          </p:grpSpPr>
          <p:sp>
            <p:nvSpPr>
              <p:cNvPr id="70" name="Line 104">
                <a:extLst>
                  <a:ext uri="{FF2B5EF4-FFF2-40B4-BE49-F238E27FC236}">
                    <a16:creationId xmlns:a16="http://schemas.microsoft.com/office/drawing/2014/main" id="{25155E63-FCC3-7D45-9429-0BEDA7C8FA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Line 105">
                <a:extLst>
                  <a:ext uri="{FF2B5EF4-FFF2-40B4-BE49-F238E27FC236}">
                    <a16:creationId xmlns:a16="http://schemas.microsoft.com/office/drawing/2014/main" id="{CA784F33-D29C-1C4D-AC89-4656D3C38A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3" y="3249"/>
                <a:ext cx="2903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Line 106">
                <a:extLst>
                  <a:ext uri="{FF2B5EF4-FFF2-40B4-BE49-F238E27FC236}">
                    <a16:creationId xmlns:a16="http://schemas.microsoft.com/office/drawing/2014/main" id="{DA68DE43-D554-854E-BE0B-0B07B01BAA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6" y="3249"/>
                <a:ext cx="0" cy="136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8" name="AutoShape 107">
              <a:extLst>
                <a:ext uri="{FF2B5EF4-FFF2-40B4-BE49-F238E27FC236}">
                  <a16:creationId xmlns:a16="http://schemas.microsoft.com/office/drawing/2014/main" id="{A5CE4C95-58C1-A74E-9423-A38C5F362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9" name="AutoShape 108">
              <a:extLst>
                <a:ext uri="{FF2B5EF4-FFF2-40B4-BE49-F238E27FC236}">
                  <a16:creationId xmlns:a16="http://schemas.microsoft.com/office/drawing/2014/main" id="{0CA71F52-5016-3441-94D0-761CDC2277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934"/>
              <a:ext cx="90" cy="45"/>
            </a:xfrm>
            <a:prstGeom prst="flowChartPunchedTape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76" name="Left Brace 75">
            <a:extLst>
              <a:ext uri="{FF2B5EF4-FFF2-40B4-BE49-F238E27FC236}">
                <a16:creationId xmlns:a16="http://schemas.microsoft.com/office/drawing/2014/main" id="{0190B09B-BBBA-864E-B222-E7BB5B116D1D}"/>
              </a:ext>
            </a:extLst>
          </p:cNvPr>
          <p:cNvSpPr/>
          <p:nvPr/>
        </p:nvSpPr>
        <p:spPr bwMode="auto">
          <a:xfrm>
            <a:off x="2941835" y="904876"/>
            <a:ext cx="297656" cy="100252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48" name="Rectangle 55">
            <a:extLst>
              <a:ext uri="{FF2B5EF4-FFF2-40B4-BE49-F238E27FC236}">
                <a16:creationId xmlns:a16="http://schemas.microsoft.com/office/drawing/2014/main" id="{1E1B4E26-1417-BB40-A846-F6453BAF8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160" y="1275932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 dirty="0" err="1">
                <a:solidFill>
                  <a:schemeClr val="bg1"/>
                </a:solidFill>
              </a:rPr>
              <a:t>Dest</a:t>
            </a:r>
            <a:r>
              <a:rPr lang="en-US" altLang="nb-NO" sz="1200" dirty="0">
                <a:solidFill>
                  <a:schemeClr val="bg1"/>
                </a:solidFill>
              </a:rPr>
              <a:t> </a:t>
            </a:r>
            <a:r>
              <a:rPr lang="en-US" altLang="nb-NO" sz="1200" dirty="0" err="1">
                <a:solidFill>
                  <a:schemeClr val="bg1"/>
                </a:solidFill>
              </a:rPr>
              <a:t>addr</a:t>
            </a:r>
            <a:r>
              <a:rPr lang="en-US" altLang="nb-NO" sz="1200" dirty="0">
                <a:solidFill>
                  <a:schemeClr val="bg1"/>
                </a:solidFill>
              </a:rPr>
              <a:t> (</a:t>
            </a:r>
            <a:r>
              <a:rPr lang="en-US" altLang="nb-NO" sz="1200" dirty="0" err="1">
                <a:solidFill>
                  <a:schemeClr val="bg1"/>
                </a:solidFill>
              </a:rPr>
              <a:t>cont</a:t>
            </a:r>
            <a:r>
              <a:rPr lang="en-US" altLang="nb-NO" sz="12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49" name="Rectangle 55">
            <a:extLst>
              <a:ext uri="{FF2B5EF4-FFF2-40B4-BE49-F238E27FC236}">
                <a16:creationId xmlns:a16="http://schemas.microsoft.com/office/drawing/2014/main" id="{E0040B1A-6A1A-AE4A-9EA5-4B69820B0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2910" y="1274330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 dirty="0">
                <a:solidFill>
                  <a:schemeClr val="bg1"/>
                </a:solidFill>
              </a:rPr>
              <a:t>Source </a:t>
            </a:r>
            <a:r>
              <a:rPr lang="en-US" altLang="nb-NO" sz="1200" dirty="0" err="1">
                <a:solidFill>
                  <a:schemeClr val="bg1"/>
                </a:solidFill>
              </a:rPr>
              <a:t>addr</a:t>
            </a:r>
            <a:r>
              <a:rPr lang="en-US" altLang="nb-NO" sz="1200" dirty="0">
                <a:solidFill>
                  <a:schemeClr val="bg1"/>
                </a:solidFill>
              </a:rPr>
              <a:t> (48 bits)</a:t>
            </a:r>
          </a:p>
        </p:txBody>
      </p:sp>
      <p:sp>
        <p:nvSpPr>
          <p:cNvPr id="150" name="Rectangle 55">
            <a:extLst>
              <a:ext uri="{FF2B5EF4-FFF2-40B4-BE49-F238E27FC236}">
                <a16:creationId xmlns:a16="http://schemas.microsoft.com/office/drawing/2014/main" id="{CD46F3F8-057F-144B-85E0-06D5F5E97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160" y="1485749"/>
            <a:ext cx="4608512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 dirty="0">
                <a:solidFill>
                  <a:schemeClr val="bg1"/>
                </a:solidFill>
              </a:rPr>
              <a:t>Source address (</a:t>
            </a:r>
            <a:r>
              <a:rPr lang="en-US" altLang="nb-NO" sz="1200" dirty="0" err="1">
                <a:solidFill>
                  <a:schemeClr val="bg1"/>
                </a:solidFill>
              </a:rPr>
              <a:t>cont</a:t>
            </a:r>
            <a:r>
              <a:rPr lang="en-US" altLang="nb-NO" sz="12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51" name="Rectangle 55">
            <a:extLst>
              <a:ext uri="{FF2B5EF4-FFF2-40B4-BE49-F238E27FC236}">
                <a16:creationId xmlns:a16="http://schemas.microsoft.com/office/drawing/2014/main" id="{BF3AFF35-867E-4447-8257-7E1BE9F7B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160" y="1691873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 dirty="0">
                <a:solidFill>
                  <a:schemeClr val="bg1">
                    <a:lumMod val="50000"/>
                  </a:schemeClr>
                </a:solidFill>
              </a:rPr>
              <a:t>length</a:t>
            </a:r>
          </a:p>
        </p:txBody>
      </p:sp>
      <p:sp>
        <p:nvSpPr>
          <p:cNvPr id="152" name="Rectangle 55">
            <a:extLst>
              <a:ext uri="{FF2B5EF4-FFF2-40B4-BE49-F238E27FC236}">
                <a16:creationId xmlns:a16="http://schemas.microsoft.com/office/drawing/2014/main" id="{A8DBBF6D-D131-8443-91CC-838E3DCBB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160" y="2628313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 dirty="0">
                <a:solidFill>
                  <a:schemeClr val="bg1">
                    <a:lumMod val="50000"/>
                  </a:schemeClr>
                </a:solidFill>
              </a:rPr>
              <a:t>checksum</a:t>
            </a:r>
          </a:p>
        </p:txBody>
      </p:sp>
      <p:sp>
        <p:nvSpPr>
          <p:cNvPr id="153" name="Rectangle 55">
            <a:extLst>
              <a:ext uri="{FF2B5EF4-FFF2-40B4-BE49-F238E27FC236}">
                <a16:creationId xmlns:a16="http://schemas.microsoft.com/office/drawing/2014/main" id="{9C8AC30C-45F5-534E-B871-6A55B1124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025" y="2415521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 dirty="0">
                <a:solidFill>
                  <a:schemeClr val="bg1">
                    <a:lumMod val="50000"/>
                  </a:schemeClr>
                </a:solidFill>
              </a:rPr>
              <a:t>checksum</a:t>
            </a:r>
          </a:p>
        </p:txBody>
      </p:sp>
      <p:sp>
        <p:nvSpPr>
          <p:cNvPr id="154" name="Rectangle 55">
            <a:extLst>
              <a:ext uri="{FF2B5EF4-FFF2-40B4-BE49-F238E27FC236}">
                <a16:creationId xmlns:a16="http://schemas.microsoft.com/office/drawing/2014/main" id="{89609C19-7DBD-F14F-A93C-8BA7431BC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160" y="2415360"/>
            <a:ext cx="2304000" cy="210725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 dirty="0">
                <a:solidFill>
                  <a:schemeClr val="bg1"/>
                </a:solidFill>
              </a:rPr>
              <a:t>data</a:t>
            </a:r>
          </a:p>
        </p:txBody>
      </p:sp>
      <p:sp>
        <p:nvSpPr>
          <p:cNvPr id="155" name="Rectangle 55">
            <a:extLst>
              <a:ext uri="{FF2B5EF4-FFF2-40B4-BE49-F238E27FC236}">
                <a16:creationId xmlns:a16="http://schemas.microsoft.com/office/drawing/2014/main" id="{FDB4AA2A-D36D-2349-A364-CF627D506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365" y="1689079"/>
            <a:ext cx="2304000" cy="210725"/>
          </a:xfrm>
          <a:prstGeom prst="rect">
            <a:avLst/>
          </a:prstGeom>
          <a:solidFill>
            <a:srgbClr val="1600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 dirty="0">
                <a:solidFill>
                  <a:schemeClr val="bg1"/>
                </a:solidFill>
              </a:rPr>
              <a:t>data</a:t>
            </a:r>
          </a:p>
        </p:txBody>
      </p:sp>
      <p:sp>
        <p:nvSpPr>
          <p:cNvPr id="156" name="Left Brace 155">
            <a:extLst>
              <a:ext uri="{FF2B5EF4-FFF2-40B4-BE49-F238E27FC236}">
                <a16:creationId xmlns:a16="http://schemas.microsoft.com/office/drawing/2014/main" id="{825D2345-BF71-6A41-AB83-AED46CB693B4}"/>
              </a:ext>
            </a:extLst>
          </p:cNvPr>
          <p:cNvSpPr/>
          <p:nvPr/>
        </p:nvSpPr>
        <p:spPr bwMode="auto">
          <a:xfrm>
            <a:off x="2973003" y="2410640"/>
            <a:ext cx="297656" cy="42839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57" name="Text Box 126">
            <a:extLst>
              <a:ext uri="{FF2B5EF4-FFF2-40B4-BE49-F238E27FC236}">
                <a16:creationId xmlns:a16="http://schemas.microsoft.com/office/drawing/2014/main" id="{2C99ADA1-B330-044D-8BAB-B3BB8C6FA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27" y="1168905"/>
            <a:ext cx="18565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/>
              <a:t>Ethernet Header</a:t>
            </a:r>
          </a:p>
        </p:txBody>
      </p:sp>
      <p:sp>
        <p:nvSpPr>
          <p:cNvPr id="158" name="Text Box 126">
            <a:extLst>
              <a:ext uri="{FF2B5EF4-FFF2-40B4-BE49-F238E27FC236}">
                <a16:creationId xmlns:a16="http://schemas.microsoft.com/office/drawing/2014/main" id="{19EF4A98-A21B-FE4D-AAD1-376960C50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695" y="2336056"/>
            <a:ext cx="18028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nb-NO" dirty="0"/>
              <a:t>Ethernet Trailer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E96C68-209A-3943-9CCD-962A6A76AC1D}"/>
              </a:ext>
            </a:extLst>
          </p:cNvPr>
          <p:cNvSpPr/>
          <p:nvPr/>
        </p:nvSpPr>
        <p:spPr bwMode="auto">
          <a:xfrm>
            <a:off x="5036134" y="5721833"/>
            <a:ext cx="3984152" cy="7586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  <a:cs typeface="Eurostile"/>
              </a:rPr>
              <a:t>IANA -</a:t>
            </a:r>
            <a:r>
              <a:rPr lang="en-US" sz="1600" dirty="0">
                <a:latin typeface="Eurostile" panose="020B0504020202050204" pitchFamily="34" charset="77"/>
              </a:rPr>
              <a:t> Internet Assigned Number Authority</a:t>
            </a:r>
            <a:br>
              <a:rPr lang="en-US" sz="1600" dirty="0">
                <a:latin typeface="Eurostile" panose="020B0504020202050204" pitchFamily="34" charset="77"/>
              </a:rPr>
            </a:br>
            <a:r>
              <a:rPr lang="en-US" sz="1600" dirty="0">
                <a:latin typeface="Eurostile" panose="020B0504020202050204" pitchFamily="34" charset="77"/>
              </a:rPr>
              <a:t>IEEE - </a:t>
            </a:r>
            <a:r>
              <a:rPr lang="en" sz="1600" dirty="0">
                <a:latin typeface="Eurostile" panose="020B0504020202050204" pitchFamily="34" charset="77"/>
              </a:rPr>
              <a:t>Institute of Electrical and Electronics Engineers</a:t>
            </a:r>
          </a:p>
        </p:txBody>
      </p:sp>
    </p:spTree>
    <p:extLst>
      <p:ext uri="{BB962C8B-B14F-4D97-AF65-F5344CB8AC3E}">
        <p14:creationId xmlns:p14="http://schemas.microsoft.com/office/powerpoint/2010/main" val="19527942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9184ED-2DD4-6A45-91A7-1A85FA0FA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F1E6B3-72EA-F84B-B08C-26C4CE317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738" y="1754811"/>
            <a:ext cx="5098765" cy="4341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7461DA5-FF6B-D34F-8879-EBA511BB1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710234"/>
          </a:xfrm>
        </p:spPr>
        <p:txBody>
          <a:bodyPr/>
          <a:lstStyle/>
          <a:p>
            <a:r>
              <a:rPr lang="en-US" dirty="0"/>
              <a:t>my lab machine’s MAC addresses: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AE1DC3-D68A-BC47-9164-5556710A584E}"/>
              </a:ext>
            </a:extLst>
          </p:cNvPr>
          <p:cNvSpPr txBox="1"/>
          <p:nvPr/>
        </p:nvSpPr>
        <p:spPr>
          <a:xfrm>
            <a:off x="6255026" y="1577010"/>
            <a:ext cx="2002471" cy="677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Ethernet MAC</a:t>
            </a:r>
          </a:p>
          <a:p>
            <a:r>
              <a:rPr lang="en-US" sz="1400" dirty="0">
                <a:latin typeface="Eurostile"/>
                <a:cs typeface="Eurostile"/>
              </a:rPr>
              <a:t>(Micro-Star, Taiwan)</a:t>
            </a:r>
            <a:endParaRPr lang="en-US" sz="2400" dirty="0">
              <a:latin typeface="Eurostile"/>
              <a:cs typeface="Eurostile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D0BE352-B9D7-F644-80A1-9B77EE30996D}"/>
              </a:ext>
            </a:extLst>
          </p:cNvPr>
          <p:cNvCxnSpPr>
            <a:cxnSpLocks/>
            <a:stCxn id="9" idx="1"/>
          </p:cNvCxnSpPr>
          <p:nvPr/>
        </p:nvCxnSpPr>
        <p:spPr bwMode="auto">
          <a:xfrm flipH="1">
            <a:off x="4147932" y="1915564"/>
            <a:ext cx="2107094" cy="590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E57A76C-6FCC-F149-9C86-25BC7D87E2A7}"/>
              </a:ext>
            </a:extLst>
          </p:cNvPr>
          <p:cNvSpPr txBox="1"/>
          <p:nvPr/>
        </p:nvSpPr>
        <p:spPr>
          <a:xfrm>
            <a:off x="6255026" y="5050157"/>
            <a:ext cx="1819729" cy="677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Eurostile"/>
                <a:cs typeface="Eurostile"/>
              </a:rPr>
              <a:t>WiFi</a:t>
            </a:r>
            <a:r>
              <a:rPr lang="en-US" sz="2400" dirty="0">
                <a:latin typeface="Eurostile"/>
                <a:cs typeface="Eurostile"/>
              </a:rPr>
              <a:t> MAC</a:t>
            </a:r>
          </a:p>
          <a:p>
            <a:r>
              <a:rPr lang="en-US" sz="1400" dirty="0">
                <a:latin typeface="Eurostile"/>
                <a:cs typeface="Eurostile"/>
              </a:rPr>
              <a:t>(Rivet Networks, USA)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39BAB9F-126A-8944-9878-0F49210E179D}"/>
              </a:ext>
            </a:extLst>
          </p:cNvPr>
          <p:cNvCxnSpPr>
            <a:cxnSpLocks/>
            <a:stCxn id="14" idx="1"/>
          </p:cNvCxnSpPr>
          <p:nvPr/>
        </p:nvCxnSpPr>
        <p:spPr bwMode="auto">
          <a:xfrm flipH="1" flipV="1">
            <a:off x="4147932" y="5116418"/>
            <a:ext cx="2107094" cy="2722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4601572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9184ED-2DD4-6A45-91A7-1A85FA0FA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7461DA5-FF6B-D34F-8879-EBA511BB1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710234"/>
          </a:xfrm>
        </p:spPr>
        <p:txBody>
          <a:bodyPr/>
          <a:lstStyle/>
          <a:p>
            <a:r>
              <a:rPr lang="en-US" dirty="0"/>
              <a:t>MAC addresses known to my lab machine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D5CDAB-1326-DE47-AAC4-90C3E10FD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738" y="1318893"/>
            <a:ext cx="6464300" cy="9779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AE1DC3-D68A-BC47-9164-5556710A584E}"/>
              </a:ext>
            </a:extLst>
          </p:cNvPr>
          <p:cNvSpPr txBox="1"/>
          <p:nvPr/>
        </p:nvSpPr>
        <p:spPr>
          <a:xfrm>
            <a:off x="6552793" y="1901852"/>
            <a:ext cx="2278469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Eurostile"/>
                <a:cs typeface="Eurostile"/>
              </a:rPr>
              <a:t>DSL Modem’s</a:t>
            </a:r>
          </a:p>
          <a:p>
            <a:r>
              <a:rPr lang="en-US" sz="2400" dirty="0">
                <a:latin typeface="Eurostile"/>
                <a:cs typeface="Eurostile"/>
              </a:rPr>
              <a:t>Ethernet MAC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D0BE352-B9D7-F644-80A1-9B77EE30996D}"/>
              </a:ext>
            </a:extLst>
          </p:cNvPr>
          <p:cNvCxnSpPr>
            <a:cxnSpLocks/>
            <a:stCxn id="9" idx="1"/>
          </p:cNvCxnSpPr>
          <p:nvPr/>
        </p:nvCxnSpPr>
        <p:spPr bwMode="auto">
          <a:xfrm flipH="1" flipV="1">
            <a:off x="4346713" y="2014415"/>
            <a:ext cx="2206080" cy="3029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9615059C-CC8B-F149-B13E-4A72A1128ECB}"/>
              </a:ext>
            </a:extLst>
          </p:cNvPr>
          <p:cNvSpPr txBox="1">
            <a:spLocks/>
          </p:cNvSpPr>
          <p:nvPr/>
        </p:nvSpPr>
        <p:spPr bwMode="auto">
          <a:xfrm>
            <a:off x="107504" y="2702574"/>
            <a:ext cx="8928992" cy="71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kern="0" dirty="0"/>
              <a:t>MAC addresses know to </a:t>
            </a:r>
            <a:r>
              <a:rPr lang="en-US" kern="0" dirty="0" err="1"/>
              <a:t>nordur</a:t>
            </a:r>
            <a:r>
              <a:rPr lang="en-US" kern="0" dirty="0"/>
              <a:t>, one of the </a:t>
            </a:r>
            <a:r>
              <a:rPr lang="en-US" kern="0" dirty="0" err="1"/>
              <a:t>login.ifi.uio.no</a:t>
            </a:r>
            <a:r>
              <a:rPr lang="en-US" kern="0" dirty="0"/>
              <a:t> machines, in 2024 (incomplete)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8E45E4-5CDD-2A42-AA53-151F198ED8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3366"/>
          <a:stretch/>
        </p:blipFill>
        <p:spPr>
          <a:xfrm>
            <a:off x="312738" y="3659806"/>
            <a:ext cx="4965465" cy="319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3960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1" name="Rectangle 3">
            <a:extLst>
              <a:ext uri="{FF2B5EF4-FFF2-40B4-BE49-F238E27FC236}">
                <a16:creationId xmlns:a16="http://schemas.microsoft.com/office/drawing/2014/main" id="{6C8E0F4E-5EF3-DB41-90D6-DF065D8484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4723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nb-NO" dirty="0"/>
              <a:t>1st idea: direct mapping</a:t>
            </a:r>
          </a:p>
        </p:txBody>
      </p:sp>
      <p:sp>
        <p:nvSpPr>
          <p:cNvPr id="360450" name="Rectangle 2">
            <a:extLst>
              <a:ext uri="{FF2B5EF4-FFF2-40B4-BE49-F238E27FC236}">
                <a16:creationId xmlns:a16="http://schemas.microsoft.com/office/drawing/2014/main" id="{2BC5930A-A718-C14A-8F35-FF8B7A9628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Address Resolution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FCBA29F-4D94-FF46-9BB4-C27564AC7A00}"/>
              </a:ext>
            </a:extLst>
          </p:cNvPr>
          <p:cNvGrpSpPr/>
          <p:nvPr/>
        </p:nvGrpSpPr>
        <p:grpSpPr>
          <a:xfrm>
            <a:off x="4080580" y="2830934"/>
            <a:ext cx="4751388" cy="1584325"/>
            <a:chOff x="4117076" y="4002238"/>
            <a:chExt cx="4751388" cy="1584325"/>
          </a:xfrm>
        </p:grpSpPr>
        <p:sp>
          <p:nvSpPr>
            <p:cNvPr id="15" name="Rectangle 2">
              <a:extLst>
                <a:ext uri="{FF2B5EF4-FFF2-40B4-BE49-F238E27FC236}">
                  <a16:creationId xmlns:a16="http://schemas.microsoft.com/office/drawing/2014/main" id="{865477AF-0C36-1D49-BF0A-652A180ED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8514" y="4002238"/>
              <a:ext cx="4608512" cy="1584325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altLang="nb-NO" sz="1200">
                <a:solidFill>
                  <a:schemeClr val="bg1"/>
                </a:solidFill>
              </a:endParaRPr>
            </a:p>
          </p:txBody>
        </p:sp>
        <p:grpSp>
          <p:nvGrpSpPr>
            <p:cNvPr id="52" name="Group 97">
              <a:extLst>
                <a:ext uri="{FF2B5EF4-FFF2-40B4-BE49-F238E27FC236}">
                  <a16:creationId xmlns:a16="http://schemas.microsoft.com/office/drawing/2014/main" id="{74F017B4-E322-CB41-B1CA-03F92678C2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17076" y="5081738"/>
              <a:ext cx="4751388" cy="504825"/>
              <a:chOff x="476" y="1797"/>
              <a:chExt cx="2993" cy="318"/>
            </a:xfrm>
            <a:solidFill>
              <a:srgbClr val="75D7FF"/>
            </a:solidFill>
          </p:grpSpPr>
          <p:sp>
            <p:nvSpPr>
              <p:cNvPr id="53" name="Rectangle 98">
                <a:extLst>
                  <a:ext uri="{FF2B5EF4-FFF2-40B4-BE49-F238E27FC236}">
                    <a16:creationId xmlns:a16="http://schemas.microsoft.com/office/drawing/2014/main" id="{39A367A6-4B65-7B41-A0F2-19F6CE3D66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" y="1797"/>
                <a:ext cx="2903" cy="318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 dirty="0">
                    <a:solidFill>
                      <a:schemeClr val="bg1"/>
                    </a:solidFill>
                  </a:rPr>
                  <a:t>Data</a:t>
                </a:r>
              </a:p>
            </p:txBody>
          </p:sp>
          <p:grpSp>
            <p:nvGrpSpPr>
              <p:cNvPr id="54" name="Group 99">
                <a:extLst>
                  <a:ext uri="{FF2B5EF4-FFF2-40B4-BE49-F238E27FC236}">
                    <a16:creationId xmlns:a16="http://schemas.microsoft.com/office/drawing/2014/main" id="{EAF3535E-A72D-C442-90E0-EADE6EDD59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1" y="1798"/>
                <a:ext cx="2903" cy="136"/>
                <a:chOff x="1383" y="3249"/>
                <a:chExt cx="2903" cy="136"/>
              </a:xfrm>
              <a:grpFill/>
            </p:grpSpPr>
            <p:sp>
              <p:nvSpPr>
                <p:cNvPr id="61" name="Line 100">
                  <a:extLst>
                    <a:ext uri="{FF2B5EF4-FFF2-40B4-BE49-F238E27FC236}">
                      <a16:creationId xmlns:a16="http://schemas.microsoft.com/office/drawing/2014/main" id="{B826438F-3B04-9E41-9482-7601C21826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83" y="3249"/>
                  <a:ext cx="0" cy="1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2" name="Line 101">
                  <a:extLst>
                    <a:ext uri="{FF2B5EF4-FFF2-40B4-BE49-F238E27FC236}">
                      <a16:creationId xmlns:a16="http://schemas.microsoft.com/office/drawing/2014/main" id="{223EEA71-AAAA-3C4A-9638-B7334FECBA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83" y="3249"/>
                  <a:ext cx="2903" cy="0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3" name="Line 102">
                  <a:extLst>
                    <a:ext uri="{FF2B5EF4-FFF2-40B4-BE49-F238E27FC236}">
                      <a16:creationId xmlns:a16="http://schemas.microsoft.com/office/drawing/2014/main" id="{CAFCCE30-FADB-D946-84DB-5B898E8461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86" y="3249"/>
                  <a:ext cx="0" cy="1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55" name="Group 103">
                <a:extLst>
                  <a:ext uri="{FF2B5EF4-FFF2-40B4-BE49-F238E27FC236}">
                    <a16:creationId xmlns:a16="http://schemas.microsoft.com/office/drawing/2014/main" id="{2BA52636-56EC-AD4E-BC42-97B641F615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521" y="1979"/>
                <a:ext cx="2903" cy="136"/>
                <a:chOff x="1383" y="3249"/>
                <a:chExt cx="2903" cy="136"/>
              </a:xfrm>
              <a:grpFill/>
            </p:grpSpPr>
            <p:sp>
              <p:nvSpPr>
                <p:cNvPr id="58" name="Line 104">
                  <a:extLst>
                    <a:ext uri="{FF2B5EF4-FFF2-40B4-BE49-F238E27FC236}">
                      <a16:creationId xmlns:a16="http://schemas.microsoft.com/office/drawing/2014/main" id="{82851E35-F269-DC47-89B2-F79F0ABAAB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83" y="3249"/>
                  <a:ext cx="0" cy="1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9" name="Line 105">
                  <a:extLst>
                    <a:ext uri="{FF2B5EF4-FFF2-40B4-BE49-F238E27FC236}">
                      <a16:creationId xmlns:a16="http://schemas.microsoft.com/office/drawing/2014/main" id="{A4D45525-C895-3443-A321-E983B3AA4D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83" y="3249"/>
                  <a:ext cx="2903" cy="0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0" name="Line 106">
                  <a:extLst>
                    <a:ext uri="{FF2B5EF4-FFF2-40B4-BE49-F238E27FC236}">
                      <a16:creationId xmlns:a16="http://schemas.microsoft.com/office/drawing/2014/main" id="{A5DDBFB4-D250-6646-BCB2-AA5EB03BF8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86" y="3249"/>
                  <a:ext cx="0" cy="1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56" name="AutoShape 107">
                <a:extLst>
                  <a:ext uri="{FF2B5EF4-FFF2-40B4-BE49-F238E27FC236}">
                    <a16:creationId xmlns:a16="http://schemas.microsoft.com/office/drawing/2014/main" id="{13915D07-0EB0-9F43-84F7-29EE12649E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" y="1934"/>
                <a:ext cx="90" cy="45"/>
              </a:xfrm>
              <a:prstGeom prst="flowChartPunchedTape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AutoShape 108">
                <a:extLst>
                  <a:ext uri="{FF2B5EF4-FFF2-40B4-BE49-F238E27FC236}">
                    <a16:creationId xmlns:a16="http://schemas.microsoft.com/office/drawing/2014/main" id="{3FEE0C30-A6CC-4B4C-BB30-FB185F2D2D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9" y="1934"/>
                <a:ext cx="90" cy="45"/>
              </a:xfrm>
              <a:prstGeom prst="flowChartPunchedTape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4" name="Rectangle 109">
              <a:extLst>
                <a:ext uri="{FF2B5EF4-FFF2-40B4-BE49-F238E27FC236}">
                  <a16:creationId xmlns:a16="http://schemas.microsoft.com/office/drawing/2014/main" id="{6BA05C0D-0DD6-6F4F-9FFE-EE890D4C5C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8514" y="4865838"/>
              <a:ext cx="4608512" cy="217487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1200">
                  <a:solidFill>
                    <a:schemeClr val="bg1"/>
                  </a:solidFill>
                </a:rPr>
                <a:t>Destination Address (32 bit)</a:t>
              </a:r>
            </a:p>
          </p:txBody>
        </p:sp>
        <p:sp>
          <p:nvSpPr>
            <p:cNvPr id="65" name="Rectangle 110">
              <a:extLst>
                <a:ext uri="{FF2B5EF4-FFF2-40B4-BE49-F238E27FC236}">
                  <a16:creationId xmlns:a16="http://schemas.microsoft.com/office/drawing/2014/main" id="{4447023F-9BB2-184F-A9D6-C044DE38E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8514" y="4649938"/>
              <a:ext cx="4608512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1200">
                  <a:solidFill>
                    <a:schemeClr val="bg1"/>
                  </a:solidFill>
                </a:rPr>
                <a:t>Source address (32 bit)</a:t>
              </a:r>
            </a:p>
          </p:txBody>
        </p:sp>
        <p:sp>
          <p:nvSpPr>
            <p:cNvPr id="66" name="Rectangle 111">
              <a:extLst>
                <a:ext uri="{FF2B5EF4-FFF2-40B4-BE49-F238E27FC236}">
                  <a16:creationId xmlns:a16="http://schemas.microsoft.com/office/drawing/2014/main" id="{ED691CB6-6BD2-664C-9A29-11A4D74AE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8514" y="4434038"/>
              <a:ext cx="1152525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>
                      <a:lumMod val="75000"/>
                    </a:schemeClr>
                  </a:solidFill>
                </a:rPr>
                <a:t>Time to live</a:t>
              </a:r>
            </a:p>
          </p:txBody>
        </p:sp>
        <p:sp>
          <p:nvSpPr>
            <p:cNvPr id="67" name="Rectangle 112">
              <a:extLst>
                <a:ext uri="{FF2B5EF4-FFF2-40B4-BE49-F238E27FC236}">
                  <a16:creationId xmlns:a16="http://schemas.microsoft.com/office/drawing/2014/main" id="{E5A49678-2483-0645-A8DB-E453F78FFC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1039" y="4434038"/>
              <a:ext cx="1152525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>
                      <a:lumMod val="75000"/>
                    </a:schemeClr>
                  </a:solidFill>
                </a:rPr>
                <a:t>Protocol</a:t>
              </a:r>
            </a:p>
          </p:txBody>
        </p:sp>
        <p:sp>
          <p:nvSpPr>
            <p:cNvPr id="68" name="Rectangle 113">
              <a:extLst>
                <a:ext uri="{FF2B5EF4-FFF2-40B4-BE49-F238E27FC236}">
                  <a16:creationId xmlns:a16="http://schemas.microsoft.com/office/drawing/2014/main" id="{8AD6E8AC-48C8-1444-96F8-2EBC3BD58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1976" y="4434038"/>
              <a:ext cx="2305050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>
                      <a:lumMod val="75000"/>
                    </a:schemeClr>
                  </a:solidFill>
                </a:rPr>
                <a:t>Header checksum</a:t>
              </a:r>
            </a:p>
          </p:txBody>
        </p:sp>
        <p:sp>
          <p:nvSpPr>
            <p:cNvPr id="69" name="Rectangle 114">
              <a:extLst>
                <a:ext uri="{FF2B5EF4-FFF2-40B4-BE49-F238E27FC236}">
                  <a16:creationId xmlns:a16="http://schemas.microsoft.com/office/drawing/2014/main" id="{086FE670-EFDF-1C48-9CA2-FBB94B91A1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8514" y="4218138"/>
              <a:ext cx="2303462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>
                      <a:lumMod val="75000"/>
                    </a:schemeClr>
                  </a:solidFill>
                </a:rPr>
                <a:t>Identification</a:t>
              </a:r>
            </a:p>
          </p:txBody>
        </p:sp>
        <p:sp>
          <p:nvSpPr>
            <p:cNvPr id="70" name="Rectangle 115">
              <a:extLst>
                <a:ext uri="{FF2B5EF4-FFF2-40B4-BE49-F238E27FC236}">
                  <a16:creationId xmlns:a16="http://schemas.microsoft.com/office/drawing/2014/main" id="{8D5CF2BE-744B-F946-A443-E87E45BEE7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1976" y="4218138"/>
              <a:ext cx="144463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altLang="nb-NO" sz="80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1" name="Rectangle 116">
              <a:extLst>
                <a:ext uri="{FF2B5EF4-FFF2-40B4-BE49-F238E27FC236}">
                  <a16:creationId xmlns:a16="http://schemas.microsoft.com/office/drawing/2014/main" id="{C254A396-A4E7-CA43-8B92-4579CAAB4F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6439" y="4218138"/>
              <a:ext cx="144462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>
                      <a:lumMod val="75000"/>
                    </a:schemeClr>
                  </a:solidFill>
                </a:rPr>
                <a:t>D</a:t>
              </a:r>
            </a:p>
          </p:txBody>
        </p:sp>
        <p:sp>
          <p:nvSpPr>
            <p:cNvPr id="72" name="Rectangle 117">
              <a:extLst>
                <a:ext uri="{FF2B5EF4-FFF2-40B4-BE49-F238E27FC236}">
                  <a16:creationId xmlns:a16="http://schemas.microsoft.com/office/drawing/2014/main" id="{9A64FACB-C10E-E14A-B8E2-FD716A6EE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0901" y="4218138"/>
              <a:ext cx="144463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>
                      <a:lumMod val="75000"/>
                    </a:schemeClr>
                  </a:solidFill>
                </a:rPr>
                <a:t>M</a:t>
              </a:r>
            </a:p>
          </p:txBody>
        </p:sp>
        <p:sp>
          <p:nvSpPr>
            <p:cNvPr id="73" name="Rectangle 118">
              <a:extLst>
                <a:ext uri="{FF2B5EF4-FFF2-40B4-BE49-F238E27FC236}">
                  <a16:creationId xmlns:a16="http://schemas.microsoft.com/office/drawing/2014/main" id="{680DBA01-9418-D94A-97D1-3AD06B1542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5364" y="4218138"/>
              <a:ext cx="1871662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>
                      <a:lumMod val="75000"/>
                    </a:schemeClr>
                  </a:solidFill>
                </a:rPr>
                <a:t>Fragment offset</a:t>
              </a:r>
            </a:p>
          </p:txBody>
        </p:sp>
        <p:sp>
          <p:nvSpPr>
            <p:cNvPr id="74" name="Rectangle 119">
              <a:extLst>
                <a:ext uri="{FF2B5EF4-FFF2-40B4-BE49-F238E27FC236}">
                  <a16:creationId xmlns:a16="http://schemas.microsoft.com/office/drawing/2014/main" id="{EE5DFC62-BB86-2A4A-88AE-61A0CE572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8514" y="4002238"/>
              <a:ext cx="576262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>
                      <a:lumMod val="75000"/>
                    </a:schemeClr>
                  </a:solidFill>
                </a:rPr>
                <a:t>Version</a:t>
              </a:r>
            </a:p>
          </p:txBody>
        </p:sp>
        <p:sp>
          <p:nvSpPr>
            <p:cNvPr id="75" name="Rectangle 120">
              <a:extLst>
                <a:ext uri="{FF2B5EF4-FFF2-40B4-BE49-F238E27FC236}">
                  <a16:creationId xmlns:a16="http://schemas.microsoft.com/office/drawing/2014/main" id="{DB426008-363E-D244-8EC0-8C97F2A7C2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4776" y="4002238"/>
              <a:ext cx="576263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>
                      <a:lumMod val="75000"/>
                    </a:schemeClr>
                  </a:solidFill>
                </a:rPr>
                <a:t>IHL</a:t>
              </a:r>
            </a:p>
          </p:txBody>
        </p:sp>
        <p:sp>
          <p:nvSpPr>
            <p:cNvPr id="76" name="Rectangle 121">
              <a:extLst>
                <a:ext uri="{FF2B5EF4-FFF2-40B4-BE49-F238E27FC236}">
                  <a16:creationId xmlns:a16="http://schemas.microsoft.com/office/drawing/2014/main" id="{85C77231-1DC2-4C46-BFC9-956976721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1039" y="4002238"/>
              <a:ext cx="1152525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>
                      <a:lumMod val="75000"/>
                    </a:schemeClr>
                  </a:solidFill>
                </a:rPr>
                <a:t>Type of service</a:t>
              </a:r>
            </a:p>
          </p:txBody>
        </p:sp>
        <p:sp>
          <p:nvSpPr>
            <p:cNvPr id="77" name="Rectangle 122">
              <a:extLst>
                <a:ext uri="{FF2B5EF4-FFF2-40B4-BE49-F238E27FC236}">
                  <a16:creationId xmlns:a16="http://schemas.microsoft.com/office/drawing/2014/main" id="{47E8A754-E633-9240-BBD2-43163D645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1976" y="4002238"/>
              <a:ext cx="2303463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>
                      <a:lumMod val="75000"/>
                    </a:schemeClr>
                  </a:solidFill>
                </a:rPr>
                <a:t>Total length</a:t>
              </a:r>
            </a:p>
          </p:txBody>
        </p:sp>
        <p:sp>
          <p:nvSpPr>
            <p:cNvPr id="78" name="Rectangle 123">
              <a:extLst>
                <a:ext uri="{FF2B5EF4-FFF2-40B4-BE49-F238E27FC236}">
                  <a16:creationId xmlns:a16="http://schemas.microsoft.com/office/drawing/2014/main" id="{2AA11219-DCE0-7640-AD9C-0C3D7C8122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1039" y="4002238"/>
              <a:ext cx="431800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>
                      <a:lumMod val="75000"/>
                    </a:schemeClr>
                  </a:solidFill>
                </a:rPr>
                <a:t>PRE</a:t>
              </a:r>
            </a:p>
          </p:txBody>
        </p:sp>
        <p:sp>
          <p:nvSpPr>
            <p:cNvPr id="79" name="Rectangle 124">
              <a:extLst>
                <a:ext uri="{FF2B5EF4-FFF2-40B4-BE49-F238E27FC236}">
                  <a16:creationId xmlns:a16="http://schemas.microsoft.com/office/drawing/2014/main" id="{D68BB6A2-C61E-FD4E-9017-1D8A7397EC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2839" y="4002238"/>
              <a:ext cx="720725" cy="215900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>
                  <a:solidFill>
                    <a:schemeClr val="bg1">
                      <a:lumMod val="75000"/>
                    </a:schemeClr>
                  </a:solidFill>
                </a:rPr>
                <a:t>ToS</a:t>
              </a:r>
            </a:p>
          </p:txBody>
        </p:sp>
      </p:grpSp>
      <p:grpSp>
        <p:nvGrpSpPr>
          <p:cNvPr id="80" name="Group 5">
            <a:extLst>
              <a:ext uri="{FF2B5EF4-FFF2-40B4-BE49-F238E27FC236}">
                <a16:creationId xmlns:a16="http://schemas.microsoft.com/office/drawing/2014/main" id="{04E6A924-9286-034F-90E6-449A07A32F88}"/>
              </a:ext>
            </a:extLst>
          </p:cNvPr>
          <p:cNvGrpSpPr>
            <a:grpSpLocks/>
          </p:cNvGrpSpPr>
          <p:nvPr/>
        </p:nvGrpSpPr>
        <p:grpSpPr bwMode="auto">
          <a:xfrm>
            <a:off x="4163125" y="1434777"/>
            <a:ext cx="4608512" cy="144462"/>
            <a:chOff x="1066" y="2931"/>
            <a:chExt cx="2903" cy="91"/>
          </a:xfrm>
        </p:grpSpPr>
        <p:sp>
          <p:nvSpPr>
            <p:cNvPr id="81" name="Line 6">
              <a:extLst>
                <a:ext uri="{FF2B5EF4-FFF2-40B4-BE49-F238E27FC236}">
                  <a16:creationId xmlns:a16="http://schemas.microsoft.com/office/drawing/2014/main" id="{2A0DC9CF-6A18-134B-921C-54326F92E7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7">
              <a:extLst>
                <a:ext uri="{FF2B5EF4-FFF2-40B4-BE49-F238E27FC236}">
                  <a16:creationId xmlns:a16="http://schemas.microsoft.com/office/drawing/2014/main" id="{B4B30D54-3A09-B246-BC49-A4C409C233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8">
              <a:extLst>
                <a:ext uri="{FF2B5EF4-FFF2-40B4-BE49-F238E27FC236}">
                  <a16:creationId xmlns:a16="http://schemas.microsoft.com/office/drawing/2014/main" id="{FB6B2C76-4C52-B04A-8966-DA5E93D361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9">
              <a:extLst>
                <a:ext uri="{FF2B5EF4-FFF2-40B4-BE49-F238E27FC236}">
                  <a16:creationId xmlns:a16="http://schemas.microsoft.com/office/drawing/2014/main" id="{FA227D6D-DA3C-0E44-9F41-F0D2F8AC81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10">
              <a:extLst>
                <a:ext uri="{FF2B5EF4-FFF2-40B4-BE49-F238E27FC236}">
                  <a16:creationId xmlns:a16="http://schemas.microsoft.com/office/drawing/2014/main" id="{46B6230B-D221-B547-865C-A67C6842FC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11">
              <a:extLst>
                <a:ext uri="{FF2B5EF4-FFF2-40B4-BE49-F238E27FC236}">
                  <a16:creationId xmlns:a16="http://schemas.microsoft.com/office/drawing/2014/main" id="{D527922A-A591-CD41-BC70-17A329B3D1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Line 12">
              <a:extLst>
                <a:ext uri="{FF2B5EF4-FFF2-40B4-BE49-F238E27FC236}">
                  <a16:creationId xmlns:a16="http://schemas.microsoft.com/office/drawing/2014/main" id="{9AEE4671-72AA-D34B-9771-1A9F5B3B4E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13">
              <a:extLst>
                <a:ext uri="{FF2B5EF4-FFF2-40B4-BE49-F238E27FC236}">
                  <a16:creationId xmlns:a16="http://schemas.microsoft.com/office/drawing/2014/main" id="{A661926D-E233-FB4E-BB94-6D53F6CE05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14">
              <a:extLst>
                <a:ext uri="{FF2B5EF4-FFF2-40B4-BE49-F238E27FC236}">
                  <a16:creationId xmlns:a16="http://schemas.microsoft.com/office/drawing/2014/main" id="{637BBE38-25DF-4C43-937E-513FAE03E7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15">
              <a:extLst>
                <a:ext uri="{FF2B5EF4-FFF2-40B4-BE49-F238E27FC236}">
                  <a16:creationId xmlns:a16="http://schemas.microsoft.com/office/drawing/2014/main" id="{53CF4572-2C6F-EB49-A702-A5F48386F7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16">
              <a:extLst>
                <a:ext uri="{FF2B5EF4-FFF2-40B4-BE49-F238E27FC236}">
                  <a16:creationId xmlns:a16="http://schemas.microsoft.com/office/drawing/2014/main" id="{3A45F40A-0E7F-E247-83A7-EB40858FF6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17">
              <a:extLst>
                <a:ext uri="{FF2B5EF4-FFF2-40B4-BE49-F238E27FC236}">
                  <a16:creationId xmlns:a16="http://schemas.microsoft.com/office/drawing/2014/main" id="{B2202C2E-9FA7-254B-90D7-69ACBFF001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18">
              <a:extLst>
                <a:ext uri="{FF2B5EF4-FFF2-40B4-BE49-F238E27FC236}">
                  <a16:creationId xmlns:a16="http://schemas.microsoft.com/office/drawing/2014/main" id="{C7B9763F-4F19-F344-8DA6-E1F995D214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19">
              <a:extLst>
                <a:ext uri="{FF2B5EF4-FFF2-40B4-BE49-F238E27FC236}">
                  <a16:creationId xmlns:a16="http://schemas.microsoft.com/office/drawing/2014/main" id="{8679444C-F54E-6D41-916D-D033B800B2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20">
              <a:extLst>
                <a:ext uri="{FF2B5EF4-FFF2-40B4-BE49-F238E27FC236}">
                  <a16:creationId xmlns:a16="http://schemas.microsoft.com/office/drawing/2014/main" id="{F5D67EE1-3B30-0340-ADAD-FFD31D390D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Line 21">
              <a:extLst>
                <a:ext uri="{FF2B5EF4-FFF2-40B4-BE49-F238E27FC236}">
                  <a16:creationId xmlns:a16="http://schemas.microsoft.com/office/drawing/2014/main" id="{1E84FCE9-6DEF-AF4E-BE08-C8061A181D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Line 22">
              <a:extLst>
                <a:ext uri="{FF2B5EF4-FFF2-40B4-BE49-F238E27FC236}">
                  <a16:creationId xmlns:a16="http://schemas.microsoft.com/office/drawing/2014/main" id="{263DAE80-C0A9-F44D-83B3-37CC65E193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23">
              <a:extLst>
                <a:ext uri="{FF2B5EF4-FFF2-40B4-BE49-F238E27FC236}">
                  <a16:creationId xmlns:a16="http://schemas.microsoft.com/office/drawing/2014/main" id="{B72143F5-5914-A248-8486-B9913EE52B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Line 24">
              <a:extLst>
                <a:ext uri="{FF2B5EF4-FFF2-40B4-BE49-F238E27FC236}">
                  <a16:creationId xmlns:a16="http://schemas.microsoft.com/office/drawing/2014/main" id="{2C5FC03F-91F2-AC42-A6D5-7C3D9870AF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Line 25">
              <a:extLst>
                <a:ext uri="{FF2B5EF4-FFF2-40B4-BE49-F238E27FC236}">
                  <a16:creationId xmlns:a16="http://schemas.microsoft.com/office/drawing/2014/main" id="{3882EC12-8FF6-164A-B1B4-BC76BF79DC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Line 26">
              <a:extLst>
                <a:ext uri="{FF2B5EF4-FFF2-40B4-BE49-F238E27FC236}">
                  <a16:creationId xmlns:a16="http://schemas.microsoft.com/office/drawing/2014/main" id="{8186FBA1-21B2-BA4C-B245-1FDBBA3380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Line 27">
              <a:extLst>
                <a:ext uri="{FF2B5EF4-FFF2-40B4-BE49-F238E27FC236}">
                  <a16:creationId xmlns:a16="http://schemas.microsoft.com/office/drawing/2014/main" id="{1CB2879B-F8CA-9C46-AF89-7B22916DE1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Line 28">
              <a:extLst>
                <a:ext uri="{FF2B5EF4-FFF2-40B4-BE49-F238E27FC236}">
                  <a16:creationId xmlns:a16="http://schemas.microsoft.com/office/drawing/2014/main" id="{48AD844B-E8B2-6C4B-979C-3B03F37F70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29">
              <a:extLst>
                <a:ext uri="{FF2B5EF4-FFF2-40B4-BE49-F238E27FC236}">
                  <a16:creationId xmlns:a16="http://schemas.microsoft.com/office/drawing/2014/main" id="{AD15AA1A-5946-5E4D-8F3D-17D8822816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Line 30">
              <a:extLst>
                <a:ext uri="{FF2B5EF4-FFF2-40B4-BE49-F238E27FC236}">
                  <a16:creationId xmlns:a16="http://schemas.microsoft.com/office/drawing/2014/main" id="{C397CB5E-9C0D-B94B-AC2C-C2ED6372C0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Line 31">
              <a:extLst>
                <a:ext uri="{FF2B5EF4-FFF2-40B4-BE49-F238E27FC236}">
                  <a16:creationId xmlns:a16="http://schemas.microsoft.com/office/drawing/2014/main" id="{AE840E3F-1F3E-E143-AFF3-8D846DE0AF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32">
              <a:extLst>
                <a:ext uri="{FF2B5EF4-FFF2-40B4-BE49-F238E27FC236}">
                  <a16:creationId xmlns:a16="http://schemas.microsoft.com/office/drawing/2014/main" id="{D9BDBC92-CBFD-2446-B0C0-44A41A9FA8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Line 33">
              <a:extLst>
                <a:ext uri="{FF2B5EF4-FFF2-40B4-BE49-F238E27FC236}">
                  <a16:creationId xmlns:a16="http://schemas.microsoft.com/office/drawing/2014/main" id="{388A0988-F422-E045-BE19-880C9014FF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" name="Line 34">
              <a:extLst>
                <a:ext uri="{FF2B5EF4-FFF2-40B4-BE49-F238E27FC236}">
                  <a16:creationId xmlns:a16="http://schemas.microsoft.com/office/drawing/2014/main" id="{A5B27A26-CAEF-EC4B-9F6D-9344C8AB80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" name="Line 35">
              <a:extLst>
                <a:ext uri="{FF2B5EF4-FFF2-40B4-BE49-F238E27FC236}">
                  <a16:creationId xmlns:a16="http://schemas.microsoft.com/office/drawing/2014/main" id="{C4BC46F6-A5BB-F847-9CD0-CC2C9D2394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Line 36">
              <a:extLst>
                <a:ext uri="{FF2B5EF4-FFF2-40B4-BE49-F238E27FC236}">
                  <a16:creationId xmlns:a16="http://schemas.microsoft.com/office/drawing/2014/main" id="{ABDABE43-3909-8C4E-B991-D45B0171C0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Line 37">
              <a:extLst>
                <a:ext uri="{FF2B5EF4-FFF2-40B4-BE49-F238E27FC236}">
                  <a16:creationId xmlns:a16="http://schemas.microsoft.com/office/drawing/2014/main" id="{4AC21747-2160-D643-800F-1FBDB14001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Line 38">
              <a:extLst>
                <a:ext uri="{FF2B5EF4-FFF2-40B4-BE49-F238E27FC236}">
                  <a16:creationId xmlns:a16="http://schemas.microsoft.com/office/drawing/2014/main" id="{A09693A6-0980-3849-9D8D-EAD7328A16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Line 39">
              <a:extLst>
                <a:ext uri="{FF2B5EF4-FFF2-40B4-BE49-F238E27FC236}">
                  <a16:creationId xmlns:a16="http://schemas.microsoft.com/office/drawing/2014/main" id="{55C7AD9E-8F0D-404F-99A4-8A963C3153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5" name="Rectangle 55">
            <a:extLst>
              <a:ext uri="{FF2B5EF4-FFF2-40B4-BE49-F238E27FC236}">
                <a16:creationId xmlns:a16="http://schemas.microsoft.com/office/drawing/2014/main" id="{E4B5C7DC-B51B-B842-A46A-489D8B1DE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3125" y="1809345"/>
            <a:ext cx="4608512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 dirty="0" err="1">
                <a:solidFill>
                  <a:schemeClr val="bg1"/>
                </a:solidFill>
              </a:rPr>
              <a:t>Dest</a:t>
            </a:r>
            <a:r>
              <a:rPr lang="en-US" altLang="nb-NO" sz="1200" dirty="0">
                <a:solidFill>
                  <a:schemeClr val="bg1"/>
                </a:solidFill>
              </a:rPr>
              <a:t> address (48 bits)</a:t>
            </a:r>
          </a:p>
        </p:txBody>
      </p:sp>
      <p:sp>
        <p:nvSpPr>
          <p:cNvPr id="116" name="Line 57">
            <a:extLst>
              <a:ext uri="{FF2B5EF4-FFF2-40B4-BE49-F238E27FC236}">
                <a16:creationId xmlns:a16="http://schemas.microsoft.com/office/drawing/2014/main" id="{346E8F92-F657-D544-B077-5E09B290C0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3125" y="2215807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17" name="Line 58">
            <a:extLst>
              <a:ext uri="{FF2B5EF4-FFF2-40B4-BE49-F238E27FC236}">
                <a16:creationId xmlns:a16="http://schemas.microsoft.com/office/drawing/2014/main" id="{03E2A49D-5EA3-9048-855A-103E3F70EAE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3125" y="2431707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18" name="Line 61">
            <a:extLst>
              <a:ext uri="{FF2B5EF4-FFF2-40B4-BE49-F238E27FC236}">
                <a16:creationId xmlns:a16="http://schemas.microsoft.com/office/drawing/2014/main" id="{86B5F3AC-5037-2148-AD8F-2A0966D5A3C1}"/>
              </a:ext>
            </a:extLst>
          </p:cNvPr>
          <p:cNvSpPr>
            <a:spLocks noChangeShapeType="1"/>
          </p:cNvSpPr>
          <p:nvPr/>
        </p:nvSpPr>
        <p:spPr bwMode="auto">
          <a:xfrm>
            <a:off x="8555737" y="2431707"/>
            <a:ext cx="215900" cy="0"/>
          </a:xfrm>
          <a:prstGeom prst="line">
            <a:avLst/>
          </a:prstGeom>
          <a:solidFill>
            <a:srgbClr val="16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32" name="Rectangle 55">
            <a:extLst>
              <a:ext uri="{FF2B5EF4-FFF2-40B4-BE49-F238E27FC236}">
                <a16:creationId xmlns:a16="http://schemas.microsoft.com/office/drawing/2014/main" id="{92AC33B1-7DEC-6F44-B6AF-64CC6BD63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3125" y="2021734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 dirty="0" err="1">
                <a:solidFill>
                  <a:schemeClr val="bg1"/>
                </a:solidFill>
              </a:rPr>
              <a:t>Dest</a:t>
            </a:r>
            <a:r>
              <a:rPr lang="en-US" altLang="nb-NO" sz="1200" dirty="0">
                <a:solidFill>
                  <a:schemeClr val="bg1"/>
                </a:solidFill>
              </a:rPr>
              <a:t> </a:t>
            </a:r>
            <a:r>
              <a:rPr lang="en-US" altLang="nb-NO" sz="1200" dirty="0" err="1">
                <a:solidFill>
                  <a:schemeClr val="bg1"/>
                </a:solidFill>
              </a:rPr>
              <a:t>addr</a:t>
            </a:r>
            <a:r>
              <a:rPr lang="en-US" altLang="nb-NO" sz="1200" dirty="0">
                <a:solidFill>
                  <a:schemeClr val="bg1"/>
                </a:solidFill>
              </a:rPr>
              <a:t> (</a:t>
            </a:r>
            <a:r>
              <a:rPr lang="en-US" altLang="nb-NO" sz="1200" dirty="0" err="1">
                <a:solidFill>
                  <a:schemeClr val="bg1"/>
                </a:solidFill>
              </a:rPr>
              <a:t>cont</a:t>
            </a:r>
            <a:r>
              <a:rPr lang="en-US" altLang="nb-NO" sz="12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33" name="Rectangle 55">
            <a:extLst>
              <a:ext uri="{FF2B5EF4-FFF2-40B4-BE49-F238E27FC236}">
                <a16:creationId xmlns:a16="http://schemas.microsoft.com/office/drawing/2014/main" id="{39AAF5E8-B9DF-6C48-8CE8-0E45F1059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2875" y="2020132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 dirty="0">
                <a:solidFill>
                  <a:schemeClr val="bg1"/>
                </a:solidFill>
              </a:rPr>
              <a:t>Source </a:t>
            </a:r>
            <a:r>
              <a:rPr lang="en-US" altLang="nb-NO" sz="1200" dirty="0" err="1">
                <a:solidFill>
                  <a:schemeClr val="bg1"/>
                </a:solidFill>
              </a:rPr>
              <a:t>addr</a:t>
            </a:r>
            <a:r>
              <a:rPr lang="en-US" altLang="nb-NO" sz="1200" dirty="0">
                <a:solidFill>
                  <a:schemeClr val="bg1"/>
                </a:solidFill>
              </a:rPr>
              <a:t> (48 bits)</a:t>
            </a:r>
          </a:p>
        </p:txBody>
      </p:sp>
      <p:sp>
        <p:nvSpPr>
          <p:cNvPr id="134" name="Rectangle 55">
            <a:extLst>
              <a:ext uri="{FF2B5EF4-FFF2-40B4-BE49-F238E27FC236}">
                <a16:creationId xmlns:a16="http://schemas.microsoft.com/office/drawing/2014/main" id="{CD09596C-CFE0-2740-A588-CA307C5BA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3125" y="2231551"/>
            <a:ext cx="4608512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1200" dirty="0">
                <a:solidFill>
                  <a:schemeClr val="bg1"/>
                </a:solidFill>
              </a:rPr>
              <a:t>Source address (</a:t>
            </a:r>
            <a:r>
              <a:rPr lang="en-US" altLang="nb-NO" sz="1200" dirty="0" err="1">
                <a:solidFill>
                  <a:schemeClr val="bg1"/>
                </a:solidFill>
              </a:rPr>
              <a:t>cont</a:t>
            </a:r>
            <a:r>
              <a:rPr lang="en-US" altLang="nb-NO" sz="12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35" name="Rectangle 55">
            <a:extLst>
              <a:ext uri="{FF2B5EF4-FFF2-40B4-BE49-F238E27FC236}">
                <a16:creationId xmlns:a16="http://schemas.microsoft.com/office/drawing/2014/main" id="{0DC1574A-2E95-2B4C-8063-242A66A03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3125" y="2437675"/>
            <a:ext cx="2304000" cy="210725"/>
          </a:xfrm>
          <a:prstGeom prst="rect">
            <a:avLst/>
          </a:prstGeom>
          <a:solidFill>
            <a:srgbClr val="03AB7E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nb-NO" sz="800" dirty="0">
                <a:solidFill>
                  <a:schemeClr val="bg1">
                    <a:lumMod val="50000"/>
                  </a:schemeClr>
                </a:solidFill>
              </a:rPr>
              <a:t>length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135ECA7-E056-834A-8A68-D324A898CF91}"/>
              </a:ext>
            </a:extLst>
          </p:cNvPr>
          <p:cNvGrpSpPr/>
          <p:nvPr/>
        </p:nvGrpSpPr>
        <p:grpSpPr>
          <a:xfrm>
            <a:off x="4163125" y="3161323"/>
            <a:ext cx="4608865" cy="423517"/>
            <a:chOff x="4163125" y="3161323"/>
            <a:chExt cx="4608865" cy="423517"/>
          </a:xfrm>
        </p:grpSpPr>
        <p:sp>
          <p:nvSpPr>
            <p:cNvPr id="136" name="Rectangle 55">
              <a:extLst>
                <a:ext uri="{FF2B5EF4-FFF2-40B4-BE49-F238E27FC236}">
                  <a16:creationId xmlns:a16="http://schemas.microsoft.com/office/drawing/2014/main" id="{E39C2BF4-563D-FB4B-8BAE-BBE6A246D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3125" y="3374115"/>
              <a:ext cx="2304000" cy="210725"/>
            </a:xfrm>
            <a:prstGeom prst="rect">
              <a:avLst/>
            </a:prstGeom>
            <a:solidFill>
              <a:srgbClr val="03AB7E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 dirty="0">
                  <a:solidFill>
                    <a:schemeClr val="bg1">
                      <a:lumMod val="50000"/>
                    </a:schemeClr>
                  </a:solidFill>
                </a:rPr>
                <a:t>checksum</a:t>
              </a:r>
            </a:p>
          </p:txBody>
        </p:sp>
        <p:sp>
          <p:nvSpPr>
            <p:cNvPr id="137" name="Rectangle 55">
              <a:extLst>
                <a:ext uri="{FF2B5EF4-FFF2-40B4-BE49-F238E27FC236}">
                  <a16:creationId xmlns:a16="http://schemas.microsoft.com/office/drawing/2014/main" id="{3C334925-DC50-924B-970D-B01A15F5C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7990" y="3161323"/>
              <a:ext cx="2304000" cy="210725"/>
            </a:xfrm>
            <a:prstGeom prst="rect">
              <a:avLst/>
            </a:prstGeom>
            <a:solidFill>
              <a:srgbClr val="03AB7E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nb-NO" sz="800" dirty="0">
                  <a:solidFill>
                    <a:schemeClr val="bg1">
                      <a:lumMod val="50000"/>
                    </a:schemeClr>
                  </a:solidFill>
                </a:rPr>
                <a:t>checksum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625E688-6B63-8E42-AEEE-FCE31F91A4AB}"/>
              </a:ext>
            </a:extLst>
          </p:cNvPr>
          <p:cNvGrpSpPr/>
          <p:nvPr/>
        </p:nvGrpSpPr>
        <p:grpSpPr>
          <a:xfrm>
            <a:off x="4096193" y="2434881"/>
            <a:ext cx="4751388" cy="937006"/>
            <a:chOff x="4096193" y="2434881"/>
            <a:chExt cx="4751388" cy="937006"/>
          </a:xfrm>
        </p:grpSpPr>
        <p:grpSp>
          <p:nvGrpSpPr>
            <p:cNvPr id="119" name="Group 97">
              <a:extLst>
                <a:ext uri="{FF2B5EF4-FFF2-40B4-BE49-F238E27FC236}">
                  <a16:creationId xmlns:a16="http://schemas.microsoft.com/office/drawing/2014/main" id="{4D9735A4-6F39-9E40-8E66-3A8CFF9337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96193" y="2651617"/>
              <a:ext cx="4751388" cy="504825"/>
              <a:chOff x="476" y="1797"/>
              <a:chExt cx="2993" cy="318"/>
            </a:xfrm>
            <a:solidFill>
              <a:srgbClr val="1600FF"/>
            </a:solidFill>
          </p:grpSpPr>
          <p:sp>
            <p:nvSpPr>
              <p:cNvPr id="120" name="Rectangle 98">
                <a:extLst>
                  <a:ext uri="{FF2B5EF4-FFF2-40B4-BE49-F238E27FC236}">
                    <a16:creationId xmlns:a16="http://schemas.microsoft.com/office/drawing/2014/main" id="{64DE49D2-B6FC-034C-9DED-5AC0C6D64A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5" y="1797"/>
                <a:ext cx="2903" cy="318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nb-NO" sz="1200" dirty="0">
                    <a:solidFill>
                      <a:schemeClr val="bg1"/>
                    </a:solidFill>
                  </a:rPr>
                  <a:t>Data</a:t>
                </a:r>
              </a:p>
            </p:txBody>
          </p:sp>
          <p:grpSp>
            <p:nvGrpSpPr>
              <p:cNvPr id="121" name="Group 99">
                <a:extLst>
                  <a:ext uri="{FF2B5EF4-FFF2-40B4-BE49-F238E27FC236}">
                    <a16:creationId xmlns:a16="http://schemas.microsoft.com/office/drawing/2014/main" id="{255D7D4B-82B8-8A48-909A-D584B1C9BC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9" y="1798"/>
                <a:ext cx="2905" cy="136"/>
                <a:chOff x="1381" y="3249"/>
                <a:chExt cx="2905" cy="136"/>
              </a:xfrm>
              <a:grpFill/>
            </p:grpSpPr>
            <p:sp>
              <p:nvSpPr>
                <p:cNvPr id="128" name="Line 100">
                  <a:extLst>
                    <a:ext uri="{FF2B5EF4-FFF2-40B4-BE49-F238E27FC236}">
                      <a16:creationId xmlns:a16="http://schemas.microsoft.com/office/drawing/2014/main" id="{81D07DC2-074D-D641-8579-7E62F67971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81" y="3249"/>
                  <a:ext cx="0" cy="1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9" name="Line 101">
                  <a:extLst>
                    <a:ext uri="{FF2B5EF4-FFF2-40B4-BE49-F238E27FC236}">
                      <a16:creationId xmlns:a16="http://schemas.microsoft.com/office/drawing/2014/main" id="{49EFDE60-C8A8-2A44-A480-F1EB8D033C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83" y="3249"/>
                  <a:ext cx="2903" cy="0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0" name="Line 102">
                  <a:extLst>
                    <a:ext uri="{FF2B5EF4-FFF2-40B4-BE49-F238E27FC236}">
                      <a16:creationId xmlns:a16="http://schemas.microsoft.com/office/drawing/2014/main" id="{EE493DC5-75EF-0241-BF97-E31DF1FFF7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86" y="3249"/>
                  <a:ext cx="0" cy="1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22" name="Group 103">
                <a:extLst>
                  <a:ext uri="{FF2B5EF4-FFF2-40B4-BE49-F238E27FC236}">
                    <a16:creationId xmlns:a16="http://schemas.microsoft.com/office/drawing/2014/main" id="{80AE9DE6-92CE-FA4C-8CD3-30BF599BF7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521" y="1979"/>
                <a:ext cx="2903" cy="136"/>
                <a:chOff x="1383" y="3249"/>
                <a:chExt cx="2903" cy="136"/>
              </a:xfrm>
              <a:grpFill/>
            </p:grpSpPr>
            <p:sp>
              <p:nvSpPr>
                <p:cNvPr id="125" name="Line 104">
                  <a:extLst>
                    <a:ext uri="{FF2B5EF4-FFF2-40B4-BE49-F238E27FC236}">
                      <a16:creationId xmlns:a16="http://schemas.microsoft.com/office/drawing/2014/main" id="{5120C56D-4836-CC49-98F3-1192A4BD7F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83" y="3249"/>
                  <a:ext cx="0" cy="1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6" name="Line 105">
                  <a:extLst>
                    <a:ext uri="{FF2B5EF4-FFF2-40B4-BE49-F238E27FC236}">
                      <a16:creationId xmlns:a16="http://schemas.microsoft.com/office/drawing/2014/main" id="{E67F5B9A-4EF9-DE4F-A319-A8C36CAE40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83" y="3249"/>
                  <a:ext cx="2903" cy="0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7" name="Line 106">
                  <a:extLst>
                    <a:ext uri="{FF2B5EF4-FFF2-40B4-BE49-F238E27FC236}">
                      <a16:creationId xmlns:a16="http://schemas.microsoft.com/office/drawing/2014/main" id="{5BC29E19-0283-C24E-9FA6-792686C27E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86" y="3249"/>
                  <a:ext cx="0" cy="136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23" name="AutoShape 107">
                <a:extLst>
                  <a:ext uri="{FF2B5EF4-FFF2-40B4-BE49-F238E27FC236}">
                    <a16:creationId xmlns:a16="http://schemas.microsoft.com/office/drawing/2014/main" id="{4AA95B9B-1D23-E749-B490-1443B70C41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" y="1934"/>
                <a:ext cx="90" cy="45"/>
              </a:xfrm>
              <a:prstGeom prst="flowChartPunchedTape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4" name="AutoShape 108">
                <a:extLst>
                  <a:ext uri="{FF2B5EF4-FFF2-40B4-BE49-F238E27FC236}">
                    <a16:creationId xmlns:a16="http://schemas.microsoft.com/office/drawing/2014/main" id="{D740EF83-2000-2641-9AB3-BEC27EC665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9" y="1934"/>
                <a:ext cx="90" cy="45"/>
              </a:xfrm>
              <a:prstGeom prst="flowChartPunchedTape">
                <a:avLst/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8" name="Rectangle 55">
              <a:extLst>
                <a:ext uri="{FF2B5EF4-FFF2-40B4-BE49-F238E27FC236}">
                  <a16:creationId xmlns:a16="http://schemas.microsoft.com/office/drawing/2014/main" id="{728F1814-6664-9144-9A50-E5FCFA54ED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3125" y="3161162"/>
              <a:ext cx="2304000" cy="210725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data</a:t>
              </a:r>
            </a:p>
          </p:txBody>
        </p:sp>
        <p:sp>
          <p:nvSpPr>
            <p:cNvPr id="139" name="Rectangle 55">
              <a:extLst>
                <a:ext uri="{FF2B5EF4-FFF2-40B4-BE49-F238E27FC236}">
                  <a16:creationId xmlns:a16="http://schemas.microsoft.com/office/drawing/2014/main" id="{21D00449-1920-744B-9E4B-AA3FC8715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3330" y="2434881"/>
              <a:ext cx="2304000" cy="210725"/>
            </a:xfrm>
            <a:prstGeom prst="rect">
              <a:avLst/>
            </a:prstGeom>
            <a:solidFill>
              <a:srgbClr val="1600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 dirty="0">
                  <a:solidFill>
                    <a:schemeClr val="bg1"/>
                  </a:solidFill>
                </a:rPr>
                <a:t>data</a:t>
              </a:r>
            </a:p>
          </p:txBody>
        </p:sp>
      </p:grpSp>
      <p:sp>
        <p:nvSpPr>
          <p:cNvPr id="143" name="TextBox 142">
            <a:extLst>
              <a:ext uri="{FF2B5EF4-FFF2-40B4-BE49-F238E27FC236}">
                <a16:creationId xmlns:a16="http://schemas.microsoft.com/office/drawing/2014/main" id="{EDD88E79-C915-9640-B93D-1DB3B87BA4AA}"/>
              </a:ext>
            </a:extLst>
          </p:cNvPr>
          <p:cNvSpPr txBox="1"/>
          <p:nvPr/>
        </p:nvSpPr>
        <p:spPr>
          <a:xfrm>
            <a:off x="5176500" y="1107237"/>
            <a:ext cx="259077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shown as 32 bits per line</a:t>
            </a:r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0E6CD226-5D88-3A44-B1A1-5D4F8267E9C4}"/>
              </a:ext>
            </a:extLst>
          </p:cNvPr>
          <p:cNvCxnSpPr>
            <a:cxnSpLocks/>
            <a:stCxn id="64" idx="1"/>
            <a:endCxn id="115" idx="1"/>
          </p:cNvCxnSpPr>
          <p:nvPr/>
        </p:nvCxnSpPr>
        <p:spPr bwMode="auto">
          <a:xfrm rot="10800000" flipH="1">
            <a:off x="4152017" y="1914708"/>
            <a:ext cx="11107" cy="1888570"/>
          </a:xfrm>
          <a:prstGeom prst="curvedConnector3">
            <a:avLst>
              <a:gd name="adj1" fmla="val -205816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FE4626D-918E-594F-9AE6-3CEA5855E16D}"/>
              </a:ext>
            </a:extLst>
          </p:cNvPr>
          <p:cNvSpPr txBox="1"/>
          <p:nvPr/>
        </p:nvSpPr>
        <p:spPr>
          <a:xfrm>
            <a:off x="312032" y="1675193"/>
            <a:ext cx="3669594" cy="132343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/>
                <a:cs typeface="Eurostile"/>
              </a:rPr>
              <a:t>the 32 bit destination IP address</a:t>
            </a:r>
          </a:p>
          <a:p>
            <a:r>
              <a:rPr lang="en-US" sz="2000" dirty="0">
                <a:latin typeface="Eurostile"/>
                <a:cs typeface="Eurostile"/>
              </a:rPr>
              <a:t>would fit into</a:t>
            </a:r>
          </a:p>
          <a:p>
            <a:r>
              <a:rPr lang="en-US" sz="2000" dirty="0">
                <a:latin typeface="Eurostile"/>
                <a:cs typeface="Eurostile"/>
              </a:rPr>
              <a:t>the 48 bit destination MAC</a:t>
            </a:r>
            <a:br>
              <a:rPr lang="en-US" sz="2000" dirty="0">
                <a:latin typeface="Eurostile"/>
                <a:cs typeface="Eurostile"/>
              </a:rPr>
            </a:br>
            <a:r>
              <a:rPr lang="en-US" sz="2000" dirty="0">
                <a:latin typeface="Eurostile"/>
                <a:cs typeface="Eurostile"/>
              </a:rPr>
              <a:t>address</a:t>
            </a:r>
          </a:p>
        </p:txBody>
      </p:sp>
      <p:sp>
        <p:nvSpPr>
          <p:cNvPr id="150" name="Rectangle 3">
            <a:extLst>
              <a:ext uri="{FF2B5EF4-FFF2-40B4-BE49-F238E27FC236}">
                <a16:creationId xmlns:a16="http://schemas.microsoft.com/office/drawing/2014/main" id="{F21A0C39-EBD4-F94F-9E28-1E5AC4CC9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3" y="3314318"/>
            <a:ext cx="4577371" cy="316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altLang="nb-NO" sz="2400" kern="0" dirty="0"/>
              <a:t>but:</a:t>
            </a:r>
          </a:p>
          <a:p>
            <a:r>
              <a:rPr lang="en-US" altLang="nb-NO" sz="2000" kern="0" dirty="0"/>
              <a:t>there is a new MAC address</a:t>
            </a:r>
            <a:br>
              <a:rPr lang="en-US" altLang="nb-NO" sz="2000" kern="0" dirty="0"/>
            </a:br>
            <a:r>
              <a:rPr lang="en-US" altLang="nb-NO" sz="2000" kern="0" dirty="0"/>
              <a:t>for every pair of direct </a:t>
            </a:r>
            <a:br>
              <a:rPr lang="en-US" altLang="nb-NO" sz="2000" kern="0" dirty="0"/>
            </a:br>
            <a:r>
              <a:rPr lang="en-US" altLang="nb-NO" sz="2000" kern="0" dirty="0" err="1"/>
              <a:t>neighbours</a:t>
            </a:r>
            <a:endParaRPr lang="en-US" altLang="nb-NO" sz="2000" kern="0" dirty="0"/>
          </a:p>
          <a:p>
            <a:r>
              <a:rPr lang="en-US" altLang="nb-NO" sz="2000" kern="0" dirty="0"/>
              <a:t>need to re-write the destination IP address on every IS</a:t>
            </a:r>
          </a:p>
          <a:p>
            <a:r>
              <a:rPr lang="en-US" altLang="nb-NO" sz="2000" kern="0" dirty="0"/>
              <a:t>but IP addresses are globally unique</a:t>
            </a:r>
          </a:p>
          <a:p>
            <a:pPr>
              <a:buFont typeface=".Hiragino Kaku Gothic Interface W3"/>
              <a:buChar char="⇒"/>
            </a:pPr>
            <a:r>
              <a:rPr lang="en-US" altLang="nb-NO" sz="2400" b="1" kern="0" dirty="0"/>
              <a:t>does not work for the Internet</a:t>
            </a:r>
          </a:p>
        </p:txBody>
      </p:sp>
    </p:spTree>
    <p:extLst>
      <p:ext uri="{BB962C8B-B14F-4D97-AF65-F5344CB8AC3E}">
        <p14:creationId xmlns:p14="http://schemas.microsoft.com/office/powerpoint/2010/main" val="405990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-0.0007 L 0.00191 0.2104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1" name="Rectangle 3">
            <a:extLst>
              <a:ext uri="{FF2B5EF4-FFF2-40B4-BE49-F238E27FC236}">
                <a16:creationId xmlns:a16="http://schemas.microsoft.com/office/drawing/2014/main" id="{6C8E0F4E-5EF3-DB41-90D6-DF065D8484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4723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nb-NO" dirty="0"/>
              <a:t>2nd idea: mapping table</a:t>
            </a:r>
          </a:p>
        </p:txBody>
      </p:sp>
      <p:sp>
        <p:nvSpPr>
          <p:cNvPr id="360450" name="Rectangle 2">
            <a:extLst>
              <a:ext uri="{FF2B5EF4-FFF2-40B4-BE49-F238E27FC236}">
                <a16:creationId xmlns:a16="http://schemas.microsoft.com/office/drawing/2014/main" id="{2BC5930A-A718-C14A-8F35-FF8B7A9628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Address Resolution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D7EC064-2C49-C548-8952-C28EFA0DE521}"/>
              </a:ext>
            </a:extLst>
          </p:cNvPr>
          <p:cNvGrpSpPr/>
          <p:nvPr/>
        </p:nvGrpSpPr>
        <p:grpSpPr>
          <a:xfrm>
            <a:off x="4114058" y="1869972"/>
            <a:ext cx="1368152" cy="800472"/>
            <a:chOff x="3275856" y="1412776"/>
            <a:chExt cx="1368152" cy="800472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55D2546C-36C3-A749-B293-7A709D60AB38}"/>
                </a:ext>
              </a:extLst>
            </p:cNvPr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0C967331-2E88-E84D-B7EB-0429C8A7D75D}"/>
                </a:ext>
              </a:extLst>
            </p:cNvPr>
            <p:cNvSpPr/>
            <p:nvPr/>
          </p:nvSpPr>
          <p:spPr bwMode="auto">
            <a:xfrm>
              <a:off x="3347864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9788412F-F378-AB49-B411-B4434131A1E1}"/>
                </a:ext>
              </a:extLst>
            </p:cNvPr>
            <p:cNvSpPr/>
            <p:nvPr/>
          </p:nvSpPr>
          <p:spPr bwMode="auto">
            <a:xfrm>
              <a:off x="3779912" y="148478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706E6BAC-6164-E348-9996-CEC2A9F9B131}"/>
                </a:ext>
              </a:extLst>
            </p:cNvPr>
            <p:cNvSpPr/>
            <p:nvPr/>
          </p:nvSpPr>
          <p:spPr bwMode="auto">
            <a:xfrm>
              <a:off x="4139952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BE1F31A4-13E4-304E-89C1-D829031F3004}"/>
                </a:ext>
              </a:extLst>
            </p:cNvPr>
            <p:cNvSpPr/>
            <p:nvPr/>
          </p:nvSpPr>
          <p:spPr bwMode="auto">
            <a:xfrm>
              <a:off x="3779912" y="1916832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17A29C65-185A-1247-B76E-14A237318440}"/>
                </a:ext>
              </a:extLst>
            </p:cNvPr>
            <p:cNvCxnSpPr>
              <a:stCxn id="141" idx="0"/>
              <a:endCxn id="142" idx="1"/>
            </p:cNvCxnSpPr>
            <p:nvPr/>
          </p:nvCxnSpPr>
          <p:spPr bwMode="auto">
            <a:xfrm flipV="1">
              <a:off x="3491880" y="1592796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FDBC5407-B2ED-2848-8725-B976D40070BB}"/>
                </a:ext>
              </a:extLst>
            </p:cNvPr>
            <p:cNvCxnSpPr>
              <a:stCxn id="141" idx="2"/>
              <a:endCxn id="145" idx="1"/>
            </p:cNvCxnSpPr>
            <p:nvPr/>
          </p:nvCxnSpPr>
          <p:spPr bwMode="auto">
            <a:xfrm>
              <a:off x="3491880" y="1916832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E7424FB7-675E-1041-9E7C-6E5AD315EE12}"/>
                </a:ext>
              </a:extLst>
            </p:cNvPr>
            <p:cNvCxnSpPr>
              <a:stCxn id="145" idx="3"/>
              <a:endCxn id="144" idx="2"/>
            </p:cNvCxnSpPr>
            <p:nvPr/>
          </p:nvCxnSpPr>
          <p:spPr bwMode="auto">
            <a:xfrm flipV="1">
              <a:off x="4067944" y="1916832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E17D3B82-6257-4041-87C6-738C4D4FDBC0}"/>
                </a:ext>
              </a:extLst>
            </p:cNvPr>
            <p:cNvCxnSpPr>
              <a:stCxn id="144" idx="0"/>
              <a:endCxn id="142" idx="3"/>
            </p:cNvCxnSpPr>
            <p:nvPr/>
          </p:nvCxnSpPr>
          <p:spPr bwMode="auto">
            <a:xfrm flipH="1" flipV="1">
              <a:off x="4067944" y="1592796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25F19C76-6F80-2844-AD6E-5608009D85DE}"/>
                </a:ext>
              </a:extLst>
            </p:cNvPr>
            <p:cNvCxnSpPr>
              <a:stCxn id="145" idx="0"/>
              <a:endCxn id="142" idx="2"/>
            </p:cNvCxnSpPr>
            <p:nvPr/>
          </p:nvCxnSpPr>
          <p:spPr bwMode="auto">
            <a:xfrm flipV="1">
              <a:off x="3923928" y="1700808"/>
              <a:ext cx="0" cy="21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099A0315-02B1-0642-AAE9-117589BB8C3F}"/>
              </a:ext>
            </a:extLst>
          </p:cNvPr>
          <p:cNvGrpSpPr/>
          <p:nvPr/>
        </p:nvGrpSpPr>
        <p:grpSpPr>
          <a:xfrm>
            <a:off x="1233738" y="1293908"/>
            <a:ext cx="3080681" cy="682404"/>
            <a:chOff x="395536" y="836712"/>
            <a:chExt cx="3080681" cy="682404"/>
          </a:xfrm>
        </p:grpSpPr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480FCC3C-BCEB-4648-A5FE-16B64C195F69}"/>
                </a:ext>
              </a:extLst>
            </p:cNvPr>
            <p:cNvCxnSpPr>
              <a:stCxn id="154" idx="3"/>
              <a:endCxn id="140" idx="1"/>
            </p:cNvCxnSpPr>
            <p:nvPr/>
          </p:nvCxnSpPr>
          <p:spPr bwMode="auto">
            <a:xfrm>
              <a:off x="1683068" y="1067545"/>
              <a:ext cx="1793149" cy="45157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39F20E8D-B912-D049-9F7F-D602C753A044}"/>
                </a:ext>
              </a:extLst>
            </p:cNvPr>
            <p:cNvSpPr txBox="1"/>
            <p:nvPr/>
          </p:nvSpPr>
          <p:spPr>
            <a:xfrm>
              <a:off x="395536" y="836712"/>
              <a:ext cx="128753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network</a:t>
              </a:r>
            </a:p>
          </p:txBody>
        </p:sp>
      </p:grp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28F63ACB-AA53-2F44-B590-C1848DE72653}"/>
              </a:ext>
            </a:extLst>
          </p:cNvPr>
          <p:cNvCxnSpPr/>
          <p:nvPr/>
        </p:nvCxnSpPr>
        <p:spPr bwMode="auto">
          <a:xfrm>
            <a:off x="4762130" y="1653948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71FE25B0-E476-4244-90D8-036700926FFA}"/>
              </a:ext>
            </a:extLst>
          </p:cNvPr>
          <p:cNvSpPr txBox="1"/>
          <p:nvPr/>
        </p:nvSpPr>
        <p:spPr>
          <a:xfrm>
            <a:off x="6242133" y="1069463"/>
            <a:ext cx="1897354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Eurostile"/>
                <a:cs typeface="Eurostile"/>
              </a:rPr>
              <a:t>end systems</a:t>
            </a:r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DB1BA9E4-B223-A24A-A2DE-D89C9CCD382D}"/>
              </a:ext>
            </a:extLst>
          </p:cNvPr>
          <p:cNvCxnSpPr>
            <a:cxnSpLocks/>
            <a:stCxn id="156" idx="1"/>
          </p:cNvCxnSpPr>
          <p:nvPr/>
        </p:nvCxnSpPr>
        <p:spPr bwMode="auto">
          <a:xfrm flipH="1">
            <a:off x="5410203" y="1300296"/>
            <a:ext cx="831930" cy="2104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</p:spPr>
      </p:cxn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F6C579D5-0783-664E-981B-76A2BD432846}"/>
              </a:ext>
            </a:extLst>
          </p:cNvPr>
          <p:cNvGrpSpPr/>
          <p:nvPr/>
        </p:nvGrpSpPr>
        <p:grpSpPr>
          <a:xfrm>
            <a:off x="4185738" y="1438056"/>
            <a:ext cx="1140714" cy="216024"/>
            <a:chOff x="3371286" y="980860"/>
            <a:chExt cx="1140714" cy="216024"/>
          </a:xfrm>
        </p:grpSpPr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6A4F30C0-C2CB-6C43-9A28-66BE0FA9B95C}"/>
                </a:ext>
              </a:extLst>
            </p:cNvPr>
            <p:cNvSpPr/>
            <p:nvPr/>
          </p:nvSpPr>
          <p:spPr bwMode="auto">
            <a:xfrm>
              <a:off x="3797627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D5852559-FAE5-7F4A-B501-5CD6710E3D33}"/>
                </a:ext>
              </a:extLst>
            </p:cNvPr>
            <p:cNvSpPr/>
            <p:nvPr/>
          </p:nvSpPr>
          <p:spPr bwMode="auto">
            <a:xfrm>
              <a:off x="3371286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19F24AE8-90D0-5E45-995A-C3FEB652578E}"/>
                </a:ext>
              </a:extLst>
            </p:cNvPr>
            <p:cNvSpPr/>
            <p:nvPr/>
          </p:nvSpPr>
          <p:spPr bwMode="auto">
            <a:xfrm>
              <a:off x="4223968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DDC91CEE-8528-874E-923D-B13D6ECB5046}"/>
              </a:ext>
            </a:extLst>
          </p:cNvPr>
          <p:cNvGrpSpPr/>
          <p:nvPr/>
        </p:nvGrpSpPr>
        <p:grpSpPr>
          <a:xfrm>
            <a:off x="4326535" y="1653948"/>
            <a:ext cx="850900" cy="108012"/>
            <a:chOff x="3488333" y="1196752"/>
            <a:chExt cx="850900" cy="288032"/>
          </a:xfrm>
        </p:grpSpPr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EF660F23-E000-3845-8B8E-64A5831162CB}"/>
                </a:ext>
              </a:extLst>
            </p:cNvPr>
            <p:cNvCxnSpPr/>
            <p:nvPr/>
          </p:nvCxnSpPr>
          <p:spPr bwMode="auto">
            <a:xfrm>
              <a:off x="3488333" y="1196752"/>
              <a:ext cx="0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88A6B20B-A581-7D4E-8B8D-25B1B2A9061D}"/>
                </a:ext>
              </a:extLst>
            </p:cNvPr>
            <p:cNvCxnSpPr/>
            <p:nvPr/>
          </p:nvCxnSpPr>
          <p:spPr bwMode="auto">
            <a:xfrm>
              <a:off x="4339233" y="1196752"/>
              <a:ext cx="0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E5A3E481-025C-9445-BA49-5068012CF8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88333" y="1484784"/>
              <a:ext cx="850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66" name="TextBox 165">
            <a:extLst>
              <a:ext uri="{FF2B5EF4-FFF2-40B4-BE49-F238E27FC236}">
                <a16:creationId xmlns:a16="http://schemas.microsoft.com/office/drawing/2014/main" id="{BB2EEFC3-D1A0-2C4E-A2A7-A4B3D658A31B}"/>
              </a:ext>
            </a:extLst>
          </p:cNvPr>
          <p:cNvSpPr txBox="1"/>
          <p:nvPr/>
        </p:nvSpPr>
        <p:spPr>
          <a:xfrm>
            <a:off x="5770242" y="1517599"/>
            <a:ext cx="2928773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Eurostile"/>
                <a:cs typeface="Eurostile"/>
              </a:rPr>
              <a:t>intermediate system</a:t>
            </a:r>
          </a:p>
        </p:txBody>
      </p: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E1032745-C93D-2043-9DA2-717AAC0712F1}"/>
              </a:ext>
            </a:extLst>
          </p:cNvPr>
          <p:cNvCxnSpPr>
            <a:cxnSpLocks/>
            <a:stCxn id="166" idx="1"/>
          </p:cNvCxnSpPr>
          <p:nvPr/>
        </p:nvCxnSpPr>
        <p:spPr bwMode="auto">
          <a:xfrm flipH="1">
            <a:off x="4938312" y="1748432"/>
            <a:ext cx="831930" cy="2104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</p:spPr>
      </p:cxn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00B181FC-F908-E848-BCD9-58715763E1E9}"/>
              </a:ext>
            </a:extLst>
          </p:cNvPr>
          <p:cNvGrpSpPr/>
          <p:nvPr/>
        </p:nvGrpSpPr>
        <p:grpSpPr>
          <a:xfrm>
            <a:off x="4637946" y="1941980"/>
            <a:ext cx="251999" cy="216000"/>
            <a:chOff x="4100110" y="2807726"/>
            <a:chExt cx="251999" cy="216000"/>
          </a:xfrm>
        </p:grpSpPr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DC41B599-51E9-FD41-A758-E37E3EA3606F}"/>
                </a:ext>
              </a:extLst>
            </p:cNvPr>
            <p:cNvSpPr/>
            <p:nvPr/>
          </p:nvSpPr>
          <p:spPr bwMode="auto">
            <a:xfrm>
              <a:off x="4100110" y="2807726"/>
              <a:ext cx="251999" cy="216000"/>
            </a:xfrm>
            <a:prstGeom prst="rect">
              <a:avLst/>
            </a:prstGeom>
            <a:solidFill>
              <a:srgbClr val="00AB7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9606FACE-BAC6-A345-B6DE-B9B135126ABF}"/>
                </a:ext>
              </a:extLst>
            </p:cNvPr>
            <p:cNvSpPr/>
            <p:nvPr/>
          </p:nvSpPr>
          <p:spPr bwMode="auto">
            <a:xfrm>
              <a:off x="4118109" y="2860676"/>
              <a:ext cx="216000" cy="144000"/>
            </a:xfrm>
            <a:prstGeom prst="rect">
              <a:avLst/>
            </a:prstGeom>
            <a:solidFill>
              <a:srgbClr val="16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65766ACD-D2EF-0C43-A793-B9B88095E8AD}"/>
              </a:ext>
            </a:extLst>
          </p:cNvPr>
          <p:cNvCxnSpPr>
            <a:cxnSpLocks/>
            <a:stCxn id="178" idx="0"/>
          </p:cNvCxnSpPr>
          <p:nvPr/>
        </p:nvCxnSpPr>
        <p:spPr bwMode="auto">
          <a:xfrm flipH="1" flipV="1">
            <a:off x="4329755" y="1552480"/>
            <a:ext cx="434190" cy="44245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FA00"/>
            </a:solidFill>
            <a:prstDash val="sysDot"/>
            <a:round/>
            <a:headEnd type="none" w="med" len="med"/>
            <a:tailEnd type="stealth"/>
          </a:ln>
          <a:effectLst/>
        </p:spPr>
      </p:cxn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07C192E9-B214-8248-97FB-E2372EF55152}"/>
              </a:ext>
            </a:extLst>
          </p:cNvPr>
          <p:cNvCxnSpPr>
            <a:cxnSpLocks/>
            <a:stCxn id="178" idx="0"/>
          </p:cNvCxnSpPr>
          <p:nvPr/>
        </p:nvCxnSpPr>
        <p:spPr bwMode="auto">
          <a:xfrm flipV="1">
            <a:off x="4763945" y="1552480"/>
            <a:ext cx="418491" cy="44245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FA00"/>
            </a:solidFill>
            <a:prstDash val="sysDot"/>
            <a:round/>
            <a:headEnd type="none" w="med" len="med"/>
            <a:tailEnd type="stealth"/>
          </a:ln>
          <a:effectLst/>
        </p:spPr>
      </p:cxn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id="{D3C96A65-73D0-5E46-AD5D-1B9980414835}"/>
              </a:ext>
            </a:extLst>
          </p:cNvPr>
          <p:cNvCxnSpPr>
            <a:cxnSpLocks/>
            <a:stCxn id="178" idx="0"/>
          </p:cNvCxnSpPr>
          <p:nvPr/>
        </p:nvCxnSpPr>
        <p:spPr bwMode="auto">
          <a:xfrm flipH="1" flipV="1">
            <a:off x="4756097" y="1552480"/>
            <a:ext cx="7848" cy="44245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FA00"/>
            </a:solidFill>
            <a:prstDash val="sysDot"/>
            <a:round/>
            <a:headEnd type="none" w="med" len="med"/>
            <a:tailEnd type="stealth"/>
          </a:ln>
          <a:effectLst/>
        </p:spPr>
      </p:cxnSp>
      <p:sp>
        <p:nvSpPr>
          <p:cNvPr id="187" name="Rectangle 3">
            <a:extLst>
              <a:ext uri="{FF2B5EF4-FFF2-40B4-BE49-F238E27FC236}">
                <a16:creationId xmlns:a16="http://schemas.microsoft.com/office/drawing/2014/main" id="{C6811F2A-C36E-314F-BE45-728472A2D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44" y="3015675"/>
            <a:ext cx="8591512" cy="3341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altLang="nb-NO" sz="2000" kern="0" dirty="0"/>
              <a:t>every node maintains a table that maps</a:t>
            </a:r>
          </a:p>
          <a:p>
            <a:pPr marL="0" indent="0">
              <a:buNone/>
            </a:pPr>
            <a:r>
              <a:rPr lang="en-US" altLang="nb-NO" sz="2000" b="1" kern="0" dirty="0"/>
              <a:t>	IP address ⟷ MAC address</a:t>
            </a:r>
          </a:p>
          <a:p>
            <a:pPr marL="0" indent="0">
              <a:buNone/>
            </a:pPr>
            <a:r>
              <a:rPr lang="en-US" altLang="nb-NO" sz="2000" kern="0" dirty="0"/>
              <a:t>for every network interface and</a:t>
            </a:r>
          </a:p>
          <a:p>
            <a:pPr marL="0" indent="0">
              <a:buNone/>
            </a:pPr>
            <a:r>
              <a:rPr lang="en-US" altLang="nb-NO" sz="2000" kern="0" dirty="0"/>
              <a:t>for every directly reachable node (L2 </a:t>
            </a:r>
            <a:r>
              <a:rPr lang="en-US" altLang="nb-NO" sz="2000" kern="0" dirty="0" err="1"/>
              <a:t>neighbour</a:t>
            </a:r>
            <a:r>
              <a:rPr lang="en-US" altLang="nb-NO" sz="2000" kern="0" dirty="0"/>
              <a:t>)</a:t>
            </a:r>
          </a:p>
          <a:p>
            <a:pPr marL="0" indent="0">
              <a:buNone/>
            </a:pPr>
            <a:endParaRPr lang="en-US" altLang="nb-NO" sz="2000" kern="0" dirty="0"/>
          </a:p>
          <a:p>
            <a:pPr marL="0" indent="0">
              <a:buNone/>
            </a:pPr>
            <a:r>
              <a:rPr lang="en-US" altLang="nb-NO" sz="2000" kern="0" dirty="0"/>
              <a:t>idea 2.1: manually maintained by people</a:t>
            </a:r>
          </a:p>
          <a:p>
            <a:r>
              <a:rPr lang="en-US" altLang="nb-NO" sz="2000" kern="0" dirty="0"/>
              <a:t>a lot of work, but not unrealistic – IFI allows only well-known MAC addresses in well-known network plugs – </a:t>
            </a:r>
            <a:r>
              <a:rPr lang="en-US" altLang="nb-NO" sz="2000" b="1" kern="0" dirty="0"/>
              <a:t>could be used for this but is not</a:t>
            </a:r>
          </a:p>
          <a:p>
            <a:pPr marL="0" indent="0">
              <a:buNone/>
            </a:pPr>
            <a:r>
              <a:rPr lang="en-US" altLang="nb-NO" sz="2000" kern="0" dirty="0"/>
              <a:t>idea 2.2: established by broadcasts from stations</a:t>
            </a:r>
          </a:p>
        </p:txBody>
      </p:sp>
    </p:spTree>
    <p:extLst>
      <p:ext uri="{BB962C8B-B14F-4D97-AF65-F5344CB8AC3E}">
        <p14:creationId xmlns:p14="http://schemas.microsoft.com/office/powerpoint/2010/main" val="268933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1" name="Rectangle 3">
            <a:extLst>
              <a:ext uri="{FF2B5EF4-FFF2-40B4-BE49-F238E27FC236}">
                <a16:creationId xmlns:a16="http://schemas.microsoft.com/office/drawing/2014/main" id="{6C8E0F4E-5EF3-DB41-90D6-DF065D8484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4723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nb-NO" dirty="0"/>
              <a:t>3nd idea: address resolution protocol</a:t>
            </a:r>
          </a:p>
        </p:txBody>
      </p:sp>
      <p:sp>
        <p:nvSpPr>
          <p:cNvPr id="360450" name="Rectangle 2">
            <a:extLst>
              <a:ext uri="{FF2B5EF4-FFF2-40B4-BE49-F238E27FC236}">
                <a16:creationId xmlns:a16="http://schemas.microsoft.com/office/drawing/2014/main" id="{2BC5930A-A718-C14A-8F35-FF8B7A9628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Address Resolution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D7EC064-2C49-C548-8952-C28EFA0DE521}"/>
              </a:ext>
            </a:extLst>
          </p:cNvPr>
          <p:cNvGrpSpPr/>
          <p:nvPr/>
        </p:nvGrpSpPr>
        <p:grpSpPr>
          <a:xfrm>
            <a:off x="4114058" y="1869972"/>
            <a:ext cx="1368152" cy="800472"/>
            <a:chOff x="3275856" y="1412776"/>
            <a:chExt cx="1368152" cy="800472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55D2546C-36C3-A749-B293-7A709D60AB38}"/>
                </a:ext>
              </a:extLst>
            </p:cNvPr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0C967331-2E88-E84D-B7EB-0429C8A7D75D}"/>
                </a:ext>
              </a:extLst>
            </p:cNvPr>
            <p:cNvSpPr/>
            <p:nvPr/>
          </p:nvSpPr>
          <p:spPr bwMode="auto">
            <a:xfrm>
              <a:off x="3347864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9788412F-F378-AB49-B411-B4434131A1E1}"/>
                </a:ext>
              </a:extLst>
            </p:cNvPr>
            <p:cNvSpPr/>
            <p:nvPr/>
          </p:nvSpPr>
          <p:spPr bwMode="auto">
            <a:xfrm>
              <a:off x="3779912" y="148478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706E6BAC-6164-E348-9996-CEC2A9F9B131}"/>
                </a:ext>
              </a:extLst>
            </p:cNvPr>
            <p:cNvSpPr/>
            <p:nvPr/>
          </p:nvSpPr>
          <p:spPr bwMode="auto">
            <a:xfrm>
              <a:off x="4139952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BE1F31A4-13E4-304E-89C1-D829031F3004}"/>
                </a:ext>
              </a:extLst>
            </p:cNvPr>
            <p:cNvSpPr/>
            <p:nvPr/>
          </p:nvSpPr>
          <p:spPr bwMode="auto">
            <a:xfrm>
              <a:off x="3779912" y="1916832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17A29C65-185A-1247-B76E-14A237318440}"/>
                </a:ext>
              </a:extLst>
            </p:cNvPr>
            <p:cNvCxnSpPr>
              <a:stCxn id="141" idx="0"/>
              <a:endCxn id="142" idx="1"/>
            </p:cNvCxnSpPr>
            <p:nvPr/>
          </p:nvCxnSpPr>
          <p:spPr bwMode="auto">
            <a:xfrm flipV="1">
              <a:off x="3491880" y="1592796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FDBC5407-B2ED-2848-8725-B976D40070BB}"/>
                </a:ext>
              </a:extLst>
            </p:cNvPr>
            <p:cNvCxnSpPr>
              <a:stCxn id="141" idx="2"/>
              <a:endCxn id="145" idx="1"/>
            </p:cNvCxnSpPr>
            <p:nvPr/>
          </p:nvCxnSpPr>
          <p:spPr bwMode="auto">
            <a:xfrm>
              <a:off x="3491880" y="1916832"/>
              <a:ext cx="288032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E7424FB7-675E-1041-9E7C-6E5AD315EE12}"/>
                </a:ext>
              </a:extLst>
            </p:cNvPr>
            <p:cNvCxnSpPr>
              <a:stCxn id="145" idx="3"/>
              <a:endCxn id="144" idx="2"/>
            </p:cNvCxnSpPr>
            <p:nvPr/>
          </p:nvCxnSpPr>
          <p:spPr bwMode="auto">
            <a:xfrm flipV="1">
              <a:off x="4067944" y="1916832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E17D3B82-6257-4041-87C6-738C4D4FDBC0}"/>
                </a:ext>
              </a:extLst>
            </p:cNvPr>
            <p:cNvCxnSpPr>
              <a:stCxn id="144" idx="0"/>
              <a:endCxn id="142" idx="3"/>
            </p:cNvCxnSpPr>
            <p:nvPr/>
          </p:nvCxnSpPr>
          <p:spPr bwMode="auto">
            <a:xfrm flipH="1" flipV="1">
              <a:off x="4067944" y="1592796"/>
              <a:ext cx="216024" cy="108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25F19C76-6F80-2844-AD6E-5608009D85DE}"/>
                </a:ext>
              </a:extLst>
            </p:cNvPr>
            <p:cNvCxnSpPr>
              <a:stCxn id="145" idx="0"/>
              <a:endCxn id="142" idx="2"/>
            </p:cNvCxnSpPr>
            <p:nvPr/>
          </p:nvCxnSpPr>
          <p:spPr bwMode="auto">
            <a:xfrm flipV="1">
              <a:off x="3923928" y="1700808"/>
              <a:ext cx="0" cy="2160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099A0315-02B1-0642-AAE9-117589BB8C3F}"/>
              </a:ext>
            </a:extLst>
          </p:cNvPr>
          <p:cNvGrpSpPr/>
          <p:nvPr/>
        </p:nvGrpSpPr>
        <p:grpSpPr>
          <a:xfrm>
            <a:off x="1233738" y="1293908"/>
            <a:ext cx="3080681" cy="682404"/>
            <a:chOff x="395536" y="836712"/>
            <a:chExt cx="3080681" cy="682404"/>
          </a:xfrm>
        </p:grpSpPr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480FCC3C-BCEB-4648-A5FE-16B64C195F69}"/>
                </a:ext>
              </a:extLst>
            </p:cNvPr>
            <p:cNvCxnSpPr>
              <a:stCxn id="154" idx="3"/>
              <a:endCxn id="140" idx="1"/>
            </p:cNvCxnSpPr>
            <p:nvPr/>
          </p:nvCxnSpPr>
          <p:spPr bwMode="auto">
            <a:xfrm>
              <a:off x="1683068" y="1067545"/>
              <a:ext cx="1793149" cy="45157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39F20E8D-B912-D049-9F7F-D602C753A044}"/>
                </a:ext>
              </a:extLst>
            </p:cNvPr>
            <p:cNvSpPr txBox="1"/>
            <p:nvPr/>
          </p:nvSpPr>
          <p:spPr>
            <a:xfrm>
              <a:off x="395536" y="836712"/>
              <a:ext cx="128753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network</a:t>
              </a:r>
            </a:p>
          </p:txBody>
        </p:sp>
      </p:grp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28F63ACB-AA53-2F44-B590-C1848DE72653}"/>
              </a:ext>
            </a:extLst>
          </p:cNvPr>
          <p:cNvCxnSpPr/>
          <p:nvPr/>
        </p:nvCxnSpPr>
        <p:spPr bwMode="auto">
          <a:xfrm>
            <a:off x="4762130" y="1653948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71FE25B0-E476-4244-90D8-036700926FFA}"/>
              </a:ext>
            </a:extLst>
          </p:cNvPr>
          <p:cNvSpPr txBox="1"/>
          <p:nvPr/>
        </p:nvSpPr>
        <p:spPr>
          <a:xfrm>
            <a:off x="6242133" y="1069463"/>
            <a:ext cx="1897354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Eurostile"/>
                <a:cs typeface="Eurostile"/>
              </a:rPr>
              <a:t>end systems</a:t>
            </a:r>
          </a:p>
        </p:txBody>
      </p: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DB1BA9E4-B223-A24A-A2DE-D89C9CCD382D}"/>
              </a:ext>
            </a:extLst>
          </p:cNvPr>
          <p:cNvCxnSpPr>
            <a:cxnSpLocks/>
            <a:stCxn id="156" idx="1"/>
          </p:cNvCxnSpPr>
          <p:nvPr/>
        </p:nvCxnSpPr>
        <p:spPr bwMode="auto">
          <a:xfrm flipH="1">
            <a:off x="5410203" y="1300296"/>
            <a:ext cx="831930" cy="2104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</p:spPr>
      </p:cxn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F6C579D5-0783-664E-981B-76A2BD432846}"/>
              </a:ext>
            </a:extLst>
          </p:cNvPr>
          <p:cNvGrpSpPr/>
          <p:nvPr/>
        </p:nvGrpSpPr>
        <p:grpSpPr>
          <a:xfrm>
            <a:off x="4185738" y="1438056"/>
            <a:ext cx="1140714" cy="216024"/>
            <a:chOff x="3371286" y="980860"/>
            <a:chExt cx="1140714" cy="216024"/>
          </a:xfrm>
        </p:grpSpPr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6A4F30C0-C2CB-6C43-9A28-66BE0FA9B95C}"/>
                </a:ext>
              </a:extLst>
            </p:cNvPr>
            <p:cNvSpPr/>
            <p:nvPr/>
          </p:nvSpPr>
          <p:spPr bwMode="auto">
            <a:xfrm>
              <a:off x="3797627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D5852559-FAE5-7F4A-B501-5CD6710E3D33}"/>
                </a:ext>
              </a:extLst>
            </p:cNvPr>
            <p:cNvSpPr/>
            <p:nvPr/>
          </p:nvSpPr>
          <p:spPr bwMode="auto">
            <a:xfrm>
              <a:off x="3371286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19F24AE8-90D0-5E45-995A-C3FEB652578E}"/>
                </a:ext>
              </a:extLst>
            </p:cNvPr>
            <p:cNvSpPr/>
            <p:nvPr/>
          </p:nvSpPr>
          <p:spPr bwMode="auto">
            <a:xfrm>
              <a:off x="4223968" y="9808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DDC91CEE-8528-874E-923D-B13D6ECB5046}"/>
              </a:ext>
            </a:extLst>
          </p:cNvPr>
          <p:cNvGrpSpPr/>
          <p:nvPr/>
        </p:nvGrpSpPr>
        <p:grpSpPr>
          <a:xfrm>
            <a:off x="4326535" y="1653948"/>
            <a:ext cx="850900" cy="108012"/>
            <a:chOff x="3488333" y="1196752"/>
            <a:chExt cx="850900" cy="288032"/>
          </a:xfrm>
        </p:grpSpPr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EF660F23-E000-3845-8B8E-64A5831162CB}"/>
                </a:ext>
              </a:extLst>
            </p:cNvPr>
            <p:cNvCxnSpPr/>
            <p:nvPr/>
          </p:nvCxnSpPr>
          <p:spPr bwMode="auto">
            <a:xfrm>
              <a:off x="3488333" y="1196752"/>
              <a:ext cx="0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88A6B20B-A581-7D4E-8B8D-25B1B2A9061D}"/>
                </a:ext>
              </a:extLst>
            </p:cNvPr>
            <p:cNvCxnSpPr/>
            <p:nvPr/>
          </p:nvCxnSpPr>
          <p:spPr bwMode="auto">
            <a:xfrm>
              <a:off x="4339233" y="1196752"/>
              <a:ext cx="0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E5A3E481-025C-9445-BA49-5068012CF8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88333" y="1484784"/>
              <a:ext cx="8509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66" name="TextBox 165">
            <a:extLst>
              <a:ext uri="{FF2B5EF4-FFF2-40B4-BE49-F238E27FC236}">
                <a16:creationId xmlns:a16="http://schemas.microsoft.com/office/drawing/2014/main" id="{BB2EEFC3-D1A0-2C4E-A2A7-A4B3D658A31B}"/>
              </a:ext>
            </a:extLst>
          </p:cNvPr>
          <p:cNvSpPr txBox="1"/>
          <p:nvPr/>
        </p:nvSpPr>
        <p:spPr>
          <a:xfrm>
            <a:off x="5770242" y="1517599"/>
            <a:ext cx="2928773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Eurostile"/>
                <a:cs typeface="Eurostile"/>
              </a:rPr>
              <a:t>intermediate system</a:t>
            </a:r>
          </a:p>
        </p:txBody>
      </p: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E1032745-C93D-2043-9DA2-717AAC0712F1}"/>
              </a:ext>
            </a:extLst>
          </p:cNvPr>
          <p:cNvCxnSpPr>
            <a:cxnSpLocks/>
            <a:stCxn id="166" idx="1"/>
          </p:cNvCxnSpPr>
          <p:nvPr/>
        </p:nvCxnSpPr>
        <p:spPr bwMode="auto">
          <a:xfrm flipH="1">
            <a:off x="4938312" y="1748432"/>
            <a:ext cx="831930" cy="21047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0000FF"/>
            </a:solidFill>
            <a:prstDash val="dash"/>
            <a:round/>
            <a:headEnd type="none" w="med" len="med"/>
            <a:tailEnd type="arrow"/>
          </a:ln>
          <a:effectLst/>
        </p:spPr>
      </p:cxn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00B181FC-F908-E848-BCD9-58715763E1E9}"/>
              </a:ext>
            </a:extLst>
          </p:cNvPr>
          <p:cNvGrpSpPr/>
          <p:nvPr/>
        </p:nvGrpSpPr>
        <p:grpSpPr>
          <a:xfrm>
            <a:off x="4637946" y="1941980"/>
            <a:ext cx="251999" cy="216000"/>
            <a:chOff x="4100110" y="2807726"/>
            <a:chExt cx="251999" cy="216000"/>
          </a:xfrm>
        </p:grpSpPr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DC41B599-51E9-FD41-A758-E37E3EA3606F}"/>
                </a:ext>
              </a:extLst>
            </p:cNvPr>
            <p:cNvSpPr/>
            <p:nvPr/>
          </p:nvSpPr>
          <p:spPr bwMode="auto">
            <a:xfrm>
              <a:off x="4100110" y="2807726"/>
              <a:ext cx="251999" cy="216000"/>
            </a:xfrm>
            <a:prstGeom prst="rect">
              <a:avLst/>
            </a:prstGeom>
            <a:solidFill>
              <a:srgbClr val="00AB7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9606FACE-BAC6-A345-B6DE-B9B135126ABF}"/>
                </a:ext>
              </a:extLst>
            </p:cNvPr>
            <p:cNvSpPr/>
            <p:nvPr/>
          </p:nvSpPr>
          <p:spPr bwMode="auto">
            <a:xfrm>
              <a:off x="4118109" y="2860676"/>
              <a:ext cx="216000" cy="144000"/>
            </a:xfrm>
            <a:prstGeom prst="rect">
              <a:avLst/>
            </a:prstGeom>
            <a:solidFill>
              <a:srgbClr val="16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65766ACD-D2EF-0C43-A793-B9B88095E8AD}"/>
              </a:ext>
            </a:extLst>
          </p:cNvPr>
          <p:cNvCxnSpPr>
            <a:cxnSpLocks/>
            <a:stCxn id="178" idx="0"/>
          </p:cNvCxnSpPr>
          <p:nvPr/>
        </p:nvCxnSpPr>
        <p:spPr bwMode="auto">
          <a:xfrm flipH="1" flipV="1">
            <a:off x="4329755" y="1552480"/>
            <a:ext cx="434190" cy="44245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FA00"/>
            </a:solidFill>
            <a:prstDash val="sysDot"/>
            <a:round/>
            <a:headEnd type="none" w="med" len="med"/>
            <a:tailEnd type="stealth"/>
          </a:ln>
          <a:effectLst/>
        </p:spPr>
      </p:cxn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07C192E9-B214-8248-97FB-E2372EF55152}"/>
              </a:ext>
            </a:extLst>
          </p:cNvPr>
          <p:cNvCxnSpPr>
            <a:cxnSpLocks/>
            <a:stCxn id="178" idx="0"/>
          </p:cNvCxnSpPr>
          <p:nvPr/>
        </p:nvCxnSpPr>
        <p:spPr bwMode="auto">
          <a:xfrm flipV="1">
            <a:off x="4763945" y="1552480"/>
            <a:ext cx="418491" cy="44245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FA00"/>
            </a:solidFill>
            <a:prstDash val="sysDot"/>
            <a:round/>
            <a:headEnd type="none" w="med" len="med"/>
            <a:tailEnd type="stealth"/>
          </a:ln>
          <a:effectLst/>
        </p:spPr>
      </p:cxn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id="{D3C96A65-73D0-5E46-AD5D-1B9980414835}"/>
              </a:ext>
            </a:extLst>
          </p:cNvPr>
          <p:cNvCxnSpPr>
            <a:cxnSpLocks/>
            <a:stCxn id="178" idx="0"/>
          </p:cNvCxnSpPr>
          <p:nvPr/>
        </p:nvCxnSpPr>
        <p:spPr bwMode="auto">
          <a:xfrm flipH="1" flipV="1">
            <a:off x="4756097" y="1552480"/>
            <a:ext cx="7848" cy="44245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FA00"/>
            </a:solidFill>
            <a:prstDash val="sysDot"/>
            <a:round/>
            <a:headEnd type="none" w="med" len="med"/>
            <a:tailEnd type="stealth"/>
          </a:ln>
          <a:effectLst/>
        </p:spPr>
      </p:cxnSp>
      <p:sp>
        <p:nvSpPr>
          <p:cNvPr id="187" name="Rectangle 3">
            <a:extLst>
              <a:ext uri="{FF2B5EF4-FFF2-40B4-BE49-F238E27FC236}">
                <a16:creationId xmlns:a16="http://schemas.microsoft.com/office/drawing/2014/main" id="{C6811F2A-C36E-314F-BE45-728472A2D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44" y="2525812"/>
            <a:ext cx="8591512" cy="4038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altLang="nb-NO" sz="2400" kern="0" dirty="0"/>
              <a:t>node with a packet to deliver:</a:t>
            </a:r>
          </a:p>
          <a:p>
            <a:pPr marL="0" indent="0">
              <a:buNone/>
            </a:pPr>
            <a:r>
              <a:rPr lang="en-US" altLang="nb-NO" sz="18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altLang="nb-NO" sz="1800" kern="0" dirty="0">
                <a:latin typeface="Eurostile" panose="020B0504020202050204" pitchFamily="34" charset="77"/>
                <a:cs typeface="Courier New" panose="02070309020205020404" pitchFamily="49" charset="0"/>
              </a:rPr>
              <a:t>a local cache contains </a:t>
            </a:r>
            <a:r>
              <a:rPr lang="en-US" altLang="nb-NO" sz="1800" b="1" kern="0" dirty="0">
                <a:latin typeface="Eurostile" panose="020B0504020202050204" pitchFamily="34" charset="77"/>
                <a:cs typeface="Courier New" panose="02070309020205020404" pitchFamily="49" charset="0"/>
              </a:rPr>
              <a:t>IP address ⟷ MAC address</a:t>
            </a:r>
            <a:endParaRPr lang="en-US" altLang="nb-NO" sz="1800" kern="0" dirty="0">
              <a:latin typeface="Eurostile" panose="020B0504020202050204" pitchFamily="34" charset="77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altLang="nb-NO" sz="1800" kern="0" dirty="0">
                <a:latin typeface="Eurostile" panose="020B0504020202050204" pitchFamily="34" charset="77"/>
                <a:cs typeface="Courier New" panose="02070309020205020404" pitchFamily="49" charset="0"/>
              </a:rPr>
              <a:t>send packet &amp; update cache removal timeout</a:t>
            </a:r>
          </a:p>
          <a:p>
            <a:pPr marL="0" indent="0">
              <a:buNone/>
            </a:pPr>
            <a:r>
              <a:rPr lang="en-US" altLang="nb-NO" sz="18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pPr marL="457200" lvl="1" indent="0">
              <a:buNone/>
            </a:pPr>
            <a:r>
              <a:rPr lang="en-US" altLang="nb-NO" sz="1800" kern="0" dirty="0">
                <a:latin typeface="Eurostile" panose="020B0504020202050204" pitchFamily="34" charset="77"/>
                <a:cs typeface="Courier New" panose="02070309020205020404" pitchFamily="49" charset="0"/>
              </a:rPr>
              <a:t>send broadcast to all stations</a:t>
            </a:r>
          </a:p>
          <a:p>
            <a:pPr marL="457200" lvl="1" indent="0">
              <a:buNone/>
            </a:pPr>
            <a:r>
              <a:rPr lang="en-US" altLang="nb-NO" sz="1800" kern="0" dirty="0">
                <a:latin typeface="Eurostile" panose="020B0504020202050204" pitchFamily="34" charset="77"/>
                <a:cs typeface="Courier New" panose="02070309020205020404" pitchFamily="49" charset="0"/>
              </a:rPr>
              <a:t>“Who has </a:t>
            </a:r>
            <a:r>
              <a:rPr lang="en-US" altLang="nb-NO" sz="1800" b="1" kern="0" dirty="0">
                <a:latin typeface="Eurostile" panose="020B0504020202050204" pitchFamily="34" charset="77"/>
                <a:cs typeface="Courier New" panose="02070309020205020404" pitchFamily="49" charset="0"/>
              </a:rPr>
              <a:t>IP address</a:t>
            </a:r>
            <a:r>
              <a:rPr lang="en-US" altLang="nb-NO" sz="1800" kern="0" dirty="0">
                <a:latin typeface="Eurostile" panose="020B0504020202050204" pitchFamily="34" charset="77"/>
                <a:cs typeface="Courier New" panose="02070309020205020404" pitchFamily="49" charset="0"/>
              </a:rPr>
              <a:t>?”</a:t>
            </a:r>
          </a:p>
          <a:p>
            <a:pPr marL="457200" lvl="1" indent="0">
              <a:buNone/>
            </a:pPr>
            <a:r>
              <a:rPr lang="en-US" altLang="nb-NO" sz="18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altLang="nb-NO" sz="1800" kern="0" dirty="0">
                <a:latin typeface="Eurostile" panose="020B0504020202050204" pitchFamily="34" charset="77"/>
                <a:cs typeface="Courier New" panose="02070309020205020404" pitchFamily="49" charset="0"/>
              </a:rPr>
              <a:t>one node responds</a:t>
            </a:r>
          </a:p>
          <a:p>
            <a:pPr marL="914400" lvl="2" indent="0">
              <a:buNone/>
            </a:pPr>
            <a:r>
              <a:rPr lang="en-US" altLang="nb-NO" sz="1800" kern="0" dirty="0">
                <a:latin typeface="Eurostile" panose="020B0504020202050204" pitchFamily="34" charset="77"/>
                <a:cs typeface="Courier New" panose="02070309020205020404" pitchFamily="49" charset="0"/>
              </a:rPr>
              <a:t>add </a:t>
            </a:r>
            <a:r>
              <a:rPr lang="en-US" altLang="nb-NO" sz="1800" b="1" kern="0" dirty="0">
                <a:latin typeface="Eurostile" panose="020B0504020202050204" pitchFamily="34" charset="77"/>
                <a:cs typeface="Courier New" panose="02070309020205020404" pitchFamily="49" charset="0"/>
              </a:rPr>
              <a:t>IP address ⟷ MAC address </a:t>
            </a:r>
            <a:r>
              <a:rPr lang="en-US" altLang="nb-NO" sz="1800" kern="0" dirty="0">
                <a:latin typeface="Eurostile" panose="020B0504020202050204" pitchFamily="34" charset="77"/>
                <a:cs typeface="Courier New" panose="02070309020205020404" pitchFamily="49" charset="0"/>
              </a:rPr>
              <a:t>mapping to cache</a:t>
            </a:r>
            <a:br>
              <a:rPr lang="en-US" altLang="nb-NO" sz="1800" kern="0" dirty="0">
                <a:latin typeface="Eurostile" panose="020B0504020202050204" pitchFamily="34" charset="77"/>
                <a:cs typeface="Courier New" panose="02070309020205020404" pitchFamily="49" charset="0"/>
              </a:rPr>
            </a:br>
            <a:r>
              <a:rPr lang="en-US" altLang="nb-NO" sz="1800" kern="0" dirty="0">
                <a:latin typeface="Eurostile" panose="020B0504020202050204" pitchFamily="34" charset="77"/>
                <a:cs typeface="Courier New" panose="02070309020205020404" pitchFamily="49" charset="0"/>
              </a:rPr>
              <a:t>set timeout for removal from cache to some minutes</a:t>
            </a:r>
          </a:p>
          <a:p>
            <a:pPr marL="914400" lvl="2" indent="0">
              <a:buNone/>
            </a:pPr>
            <a:r>
              <a:rPr lang="en-US" altLang="nb-NO" sz="1800" kern="0" dirty="0">
                <a:latin typeface="Eurostile" panose="020B0504020202050204" pitchFamily="34" charset="77"/>
                <a:cs typeface="Courier New" panose="02070309020205020404" pitchFamily="49" charset="0"/>
              </a:rPr>
              <a:t>send packet</a:t>
            </a:r>
          </a:p>
          <a:p>
            <a:pPr marL="457200" lvl="1" indent="0">
              <a:buNone/>
            </a:pPr>
            <a:r>
              <a:rPr lang="en-US" altLang="nb-NO" sz="18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pPr marL="914400" lvl="2" indent="0">
              <a:buNone/>
            </a:pPr>
            <a:r>
              <a:rPr lang="en-US" altLang="nb-NO" sz="1800" kern="0" dirty="0">
                <a:latin typeface="Eurostile" panose="020B0504020202050204" pitchFamily="34" charset="77"/>
                <a:cs typeface="Courier New" panose="02070309020205020404" pitchFamily="49" charset="0"/>
              </a:rPr>
              <a:t>drop packet</a:t>
            </a:r>
          </a:p>
        </p:txBody>
      </p:sp>
    </p:spTree>
    <p:extLst>
      <p:ext uri="{BB962C8B-B14F-4D97-AF65-F5344CB8AC3E}">
        <p14:creationId xmlns:p14="http://schemas.microsoft.com/office/powerpoint/2010/main" val="377052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>
            <a:extLst>
              <a:ext uri="{FF2B5EF4-FFF2-40B4-BE49-F238E27FC236}">
                <a16:creationId xmlns:a16="http://schemas.microsoft.com/office/drawing/2014/main" id="{095D989C-CFA2-A44D-B780-EDE92006E4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Address Resolution Protocol (ARP)</a:t>
            </a:r>
          </a:p>
        </p:txBody>
      </p:sp>
      <p:sp>
        <p:nvSpPr>
          <p:cNvPr id="367620" name="Rectangle 4">
            <a:extLst>
              <a:ext uri="{FF2B5EF4-FFF2-40B4-BE49-F238E27FC236}">
                <a16:creationId xmlns:a16="http://schemas.microsoft.com/office/drawing/2014/main" id="{7855778A-5CBD-2448-B4DA-9CF615E11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1313089"/>
            <a:ext cx="433388" cy="36036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H</a:t>
            </a:r>
          </a:p>
        </p:txBody>
      </p:sp>
      <p:sp>
        <p:nvSpPr>
          <p:cNvPr id="367621" name="Rectangle 5">
            <a:extLst>
              <a:ext uri="{FF2B5EF4-FFF2-40B4-BE49-F238E27FC236}">
                <a16:creationId xmlns:a16="http://schemas.microsoft.com/office/drawing/2014/main" id="{1BDF9242-050A-FC4D-B945-62AC34048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1241652"/>
            <a:ext cx="433388" cy="3603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H</a:t>
            </a:r>
          </a:p>
        </p:txBody>
      </p:sp>
      <p:sp>
        <p:nvSpPr>
          <p:cNvPr id="367622" name="Rectangle 6">
            <a:extLst>
              <a:ext uri="{FF2B5EF4-FFF2-40B4-BE49-F238E27FC236}">
                <a16:creationId xmlns:a16="http://schemas.microsoft.com/office/drawing/2014/main" id="{A03FB6E7-9E66-5B4B-9361-AF3DDEDB1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1241652"/>
            <a:ext cx="433388" cy="3603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H</a:t>
            </a:r>
          </a:p>
        </p:txBody>
      </p:sp>
      <p:sp>
        <p:nvSpPr>
          <p:cNvPr id="367623" name="Rectangle 7">
            <a:extLst>
              <a:ext uri="{FF2B5EF4-FFF2-40B4-BE49-F238E27FC236}">
                <a16:creationId xmlns:a16="http://schemas.microsoft.com/office/drawing/2014/main" id="{7F1C0D7D-CE20-6E40-A247-6AA77D11DC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1241652"/>
            <a:ext cx="433387" cy="3603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H</a:t>
            </a:r>
          </a:p>
        </p:txBody>
      </p:sp>
      <p:sp>
        <p:nvSpPr>
          <p:cNvPr id="367624" name="Rectangle 8">
            <a:extLst>
              <a:ext uri="{FF2B5EF4-FFF2-40B4-BE49-F238E27FC236}">
                <a16:creationId xmlns:a16="http://schemas.microsoft.com/office/drawing/2014/main" id="{D3C89572-20CC-9642-B765-D8AD60D52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9925" y="1241652"/>
            <a:ext cx="433388" cy="3603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H</a:t>
            </a:r>
          </a:p>
        </p:txBody>
      </p:sp>
      <p:sp>
        <p:nvSpPr>
          <p:cNvPr id="367646" name="Line 30">
            <a:extLst>
              <a:ext uri="{FF2B5EF4-FFF2-40B4-BE49-F238E27FC236}">
                <a16:creationId xmlns:a16="http://schemas.microsoft.com/office/drawing/2014/main" id="{0EAEA6F2-EC60-564E-B83A-9074A6FA127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2275" y="1673452"/>
            <a:ext cx="0" cy="431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67647" name="Line 31">
            <a:extLst>
              <a:ext uri="{FF2B5EF4-FFF2-40B4-BE49-F238E27FC236}">
                <a16:creationId xmlns:a16="http://schemas.microsoft.com/office/drawing/2014/main" id="{EE9F9DB8-DB8D-C24B-86A4-BEFD4D4EC12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8625" y="1600427"/>
            <a:ext cx="0" cy="431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67648" name="Line 32">
            <a:extLst>
              <a:ext uri="{FF2B5EF4-FFF2-40B4-BE49-F238E27FC236}">
                <a16:creationId xmlns:a16="http://schemas.microsoft.com/office/drawing/2014/main" id="{DE4EACA2-B229-8945-BF7A-0D2F90C59A9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4888" y="1600427"/>
            <a:ext cx="0" cy="431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67649" name="Line 33">
            <a:extLst>
              <a:ext uri="{FF2B5EF4-FFF2-40B4-BE49-F238E27FC236}">
                <a16:creationId xmlns:a16="http://schemas.microsoft.com/office/drawing/2014/main" id="{9472BFF0-FCAF-184B-96E9-923C57ECFFD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59563" y="1600427"/>
            <a:ext cx="0" cy="431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67650" name="Line 34">
            <a:extLst>
              <a:ext uri="{FF2B5EF4-FFF2-40B4-BE49-F238E27FC236}">
                <a16:creationId xmlns:a16="http://schemas.microsoft.com/office/drawing/2014/main" id="{CE2F92FF-B56C-804E-B5FC-CD76F61DC021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5825" y="1600427"/>
            <a:ext cx="0" cy="431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67655" name="Line 39">
            <a:extLst>
              <a:ext uri="{FF2B5EF4-FFF2-40B4-BE49-F238E27FC236}">
                <a16:creationId xmlns:a16="http://schemas.microsoft.com/office/drawing/2014/main" id="{F7FA8D1F-3502-5D4B-BA66-4221D4EF46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92275" y="5273902"/>
            <a:ext cx="4967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367666" name="Group 50">
            <a:extLst>
              <a:ext uri="{FF2B5EF4-FFF2-40B4-BE49-F238E27FC236}">
                <a16:creationId xmlns:a16="http://schemas.microsoft.com/office/drawing/2014/main" id="{B399A027-53C6-BB4C-BEDC-E116536EA95E}"/>
              </a:ext>
            </a:extLst>
          </p:cNvPr>
          <p:cNvGrpSpPr>
            <a:grpSpLocks/>
          </p:cNvGrpSpPr>
          <p:nvPr/>
        </p:nvGrpSpPr>
        <p:grpSpPr bwMode="auto">
          <a:xfrm>
            <a:off x="6011863" y="3184752"/>
            <a:ext cx="1368425" cy="576262"/>
            <a:chOff x="4428" y="2477"/>
            <a:chExt cx="862" cy="363"/>
          </a:xfrm>
        </p:grpSpPr>
        <p:sp>
          <p:nvSpPr>
            <p:cNvPr id="367661" name="Rectangle 45">
              <a:extLst>
                <a:ext uri="{FF2B5EF4-FFF2-40B4-BE49-F238E27FC236}">
                  <a16:creationId xmlns:a16="http://schemas.microsoft.com/office/drawing/2014/main" id="{219387A4-3A17-214F-8B56-97B672BAA7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8" y="2477"/>
              <a:ext cx="862" cy="1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@IP: 9.228.50.3</a:t>
              </a:r>
            </a:p>
          </p:txBody>
        </p:sp>
        <p:sp>
          <p:nvSpPr>
            <p:cNvPr id="367662" name="Rectangle 46">
              <a:extLst>
                <a:ext uri="{FF2B5EF4-FFF2-40B4-BE49-F238E27FC236}">
                  <a16:creationId xmlns:a16="http://schemas.microsoft.com/office/drawing/2014/main" id="{F433B584-9879-5F45-8D20-17BAE5DB20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8" y="2659"/>
              <a:ext cx="862" cy="1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@HW: 0xa3e</a:t>
              </a:r>
            </a:p>
          </p:txBody>
        </p:sp>
      </p:grpSp>
      <p:grpSp>
        <p:nvGrpSpPr>
          <p:cNvPr id="367636" name="Group 20">
            <a:extLst>
              <a:ext uri="{FF2B5EF4-FFF2-40B4-BE49-F238E27FC236}">
                <a16:creationId xmlns:a16="http://schemas.microsoft.com/office/drawing/2014/main" id="{91C11876-44DD-5845-8CBD-1A64E85F570D}"/>
              </a:ext>
            </a:extLst>
          </p:cNvPr>
          <p:cNvGrpSpPr>
            <a:grpSpLocks/>
          </p:cNvGrpSpPr>
          <p:nvPr/>
        </p:nvGrpSpPr>
        <p:grpSpPr bwMode="auto">
          <a:xfrm>
            <a:off x="2987675" y="3905477"/>
            <a:ext cx="1457325" cy="2016125"/>
            <a:chOff x="1922" y="1979"/>
            <a:chExt cx="918" cy="1270"/>
          </a:xfrm>
        </p:grpSpPr>
        <p:sp>
          <p:nvSpPr>
            <p:cNvPr id="367637" name="Freeform 21">
              <a:extLst>
                <a:ext uri="{FF2B5EF4-FFF2-40B4-BE49-F238E27FC236}">
                  <a16:creationId xmlns:a16="http://schemas.microsoft.com/office/drawing/2014/main" id="{1AC1D5FE-C3FA-5942-B5C9-D19C00632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2" y="2704"/>
              <a:ext cx="913" cy="545"/>
            </a:xfrm>
            <a:custGeom>
              <a:avLst/>
              <a:gdLst>
                <a:gd name="T0" fmla="*/ 5 w 913"/>
                <a:gd name="T1" fmla="*/ 0 h 545"/>
                <a:gd name="T2" fmla="*/ 913 w 913"/>
                <a:gd name="T3" fmla="*/ 0 h 545"/>
                <a:gd name="T4" fmla="*/ 913 w 913"/>
                <a:gd name="T5" fmla="*/ 182 h 545"/>
                <a:gd name="T6" fmla="*/ 51 w 913"/>
                <a:gd name="T7" fmla="*/ 182 h 545"/>
                <a:gd name="T8" fmla="*/ 51 w 913"/>
                <a:gd name="T9" fmla="*/ 545 h 545"/>
                <a:gd name="T10" fmla="*/ 0 w 913"/>
                <a:gd name="T11" fmla="*/ 545 h 545"/>
                <a:gd name="T12" fmla="*/ 5 w 913"/>
                <a:gd name="T13" fmla="*/ 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3" h="545">
                  <a:moveTo>
                    <a:pt x="5" y="0"/>
                  </a:moveTo>
                  <a:lnTo>
                    <a:pt x="913" y="0"/>
                  </a:lnTo>
                  <a:lnTo>
                    <a:pt x="913" y="182"/>
                  </a:lnTo>
                  <a:lnTo>
                    <a:pt x="51" y="182"/>
                  </a:lnTo>
                  <a:lnTo>
                    <a:pt x="51" y="545"/>
                  </a:lnTo>
                  <a:lnTo>
                    <a:pt x="0" y="54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67638" name="Freeform 22">
              <a:extLst>
                <a:ext uri="{FF2B5EF4-FFF2-40B4-BE49-F238E27FC236}">
                  <a16:creationId xmlns:a16="http://schemas.microsoft.com/office/drawing/2014/main" id="{B80532AC-D9C0-684D-BA52-BC0EFC174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7" y="2160"/>
              <a:ext cx="913" cy="545"/>
            </a:xfrm>
            <a:custGeom>
              <a:avLst/>
              <a:gdLst>
                <a:gd name="T0" fmla="*/ 5 w 913"/>
                <a:gd name="T1" fmla="*/ 0 h 545"/>
                <a:gd name="T2" fmla="*/ 913 w 913"/>
                <a:gd name="T3" fmla="*/ 0 h 545"/>
                <a:gd name="T4" fmla="*/ 913 w 913"/>
                <a:gd name="T5" fmla="*/ 182 h 545"/>
                <a:gd name="T6" fmla="*/ 51 w 913"/>
                <a:gd name="T7" fmla="*/ 182 h 545"/>
                <a:gd name="T8" fmla="*/ 51 w 913"/>
                <a:gd name="T9" fmla="*/ 545 h 545"/>
                <a:gd name="T10" fmla="*/ 0 w 913"/>
                <a:gd name="T11" fmla="*/ 545 h 545"/>
                <a:gd name="T12" fmla="*/ 5 w 913"/>
                <a:gd name="T13" fmla="*/ 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3" h="545">
                  <a:moveTo>
                    <a:pt x="5" y="0"/>
                  </a:moveTo>
                  <a:lnTo>
                    <a:pt x="913" y="0"/>
                  </a:lnTo>
                  <a:lnTo>
                    <a:pt x="913" y="182"/>
                  </a:lnTo>
                  <a:lnTo>
                    <a:pt x="51" y="182"/>
                  </a:lnTo>
                  <a:lnTo>
                    <a:pt x="51" y="545"/>
                  </a:lnTo>
                  <a:lnTo>
                    <a:pt x="0" y="54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67639" name="Rectangle 23">
              <a:extLst>
                <a:ext uri="{FF2B5EF4-FFF2-40B4-BE49-F238E27FC236}">
                  <a16:creationId xmlns:a16="http://schemas.microsoft.com/office/drawing/2014/main" id="{EA765ED2-EDD0-B14E-8640-2581AF97BE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704"/>
              <a:ext cx="908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target</a:t>
              </a:r>
            </a:p>
          </p:txBody>
        </p:sp>
        <p:sp>
          <p:nvSpPr>
            <p:cNvPr id="367640" name="Rectangle 24">
              <a:extLst>
                <a:ext uri="{FF2B5EF4-FFF2-40B4-BE49-F238E27FC236}">
                  <a16:creationId xmlns:a16="http://schemas.microsoft.com/office/drawing/2014/main" id="{C0834089-097A-4948-ADEB-5CBFC437D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979"/>
              <a:ext cx="908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ARP Response</a:t>
              </a:r>
            </a:p>
          </p:txBody>
        </p:sp>
        <p:sp>
          <p:nvSpPr>
            <p:cNvPr id="367641" name="Rectangle 25">
              <a:extLst>
                <a:ext uri="{FF2B5EF4-FFF2-40B4-BE49-F238E27FC236}">
                  <a16:creationId xmlns:a16="http://schemas.microsoft.com/office/drawing/2014/main" id="{C96B6CFF-D6F7-2349-9694-D7094E7A1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2341"/>
              <a:ext cx="862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@IP: 9.228.50.3</a:t>
              </a:r>
            </a:p>
          </p:txBody>
        </p:sp>
        <p:sp>
          <p:nvSpPr>
            <p:cNvPr id="367642" name="Rectangle 26">
              <a:extLst>
                <a:ext uri="{FF2B5EF4-FFF2-40B4-BE49-F238E27FC236}">
                  <a16:creationId xmlns:a16="http://schemas.microsoft.com/office/drawing/2014/main" id="{122EA08D-F401-D24E-B451-961A1C9B5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2523"/>
              <a:ext cx="862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@HW: 0xa3e</a:t>
              </a:r>
            </a:p>
          </p:txBody>
        </p:sp>
        <p:sp>
          <p:nvSpPr>
            <p:cNvPr id="367643" name="Rectangle 27">
              <a:extLst>
                <a:ext uri="{FF2B5EF4-FFF2-40B4-BE49-F238E27FC236}">
                  <a16:creationId xmlns:a16="http://schemas.microsoft.com/office/drawing/2014/main" id="{C425F60F-453F-4345-A54B-7CDDF83FC1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2885"/>
              <a:ext cx="862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@IP: 9.228.50.8</a:t>
              </a:r>
            </a:p>
          </p:txBody>
        </p:sp>
        <p:sp>
          <p:nvSpPr>
            <p:cNvPr id="367644" name="Rectangle 28">
              <a:extLst>
                <a:ext uri="{FF2B5EF4-FFF2-40B4-BE49-F238E27FC236}">
                  <a16:creationId xmlns:a16="http://schemas.microsoft.com/office/drawing/2014/main" id="{6CA7EB00-210A-7249-98D3-31790A358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3067"/>
              <a:ext cx="862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@HW: 0xaa</a:t>
              </a:r>
            </a:p>
          </p:txBody>
        </p:sp>
        <p:sp>
          <p:nvSpPr>
            <p:cNvPr id="367645" name="Rectangle 29">
              <a:extLst>
                <a:ext uri="{FF2B5EF4-FFF2-40B4-BE49-F238E27FC236}">
                  <a16:creationId xmlns:a16="http://schemas.microsoft.com/office/drawing/2014/main" id="{74F77147-675A-C144-93E0-7C12D81A90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160"/>
              <a:ext cx="908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source</a:t>
              </a:r>
            </a:p>
          </p:txBody>
        </p:sp>
      </p:grpSp>
      <p:grpSp>
        <p:nvGrpSpPr>
          <p:cNvPr id="367674" name="Group 58">
            <a:extLst>
              <a:ext uri="{FF2B5EF4-FFF2-40B4-BE49-F238E27FC236}">
                <a16:creationId xmlns:a16="http://schemas.microsoft.com/office/drawing/2014/main" id="{2BA1349D-F523-B448-AAB2-8FF2932CDF82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2465614"/>
            <a:ext cx="5543550" cy="222250"/>
            <a:chOff x="1066" y="2024"/>
            <a:chExt cx="3492" cy="140"/>
          </a:xfrm>
        </p:grpSpPr>
        <p:sp>
          <p:nvSpPr>
            <p:cNvPr id="367668" name="Line 52">
              <a:extLst>
                <a:ext uri="{FF2B5EF4-FFF2-40B4-BE49-F238E27FC236}">
                  <a16:creationId xmlns:a16="http://schemas.microsoft.com/office/drawing/2014/main" id="{B2E75C1C-FD45-6D49-B339-1B12A44A79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2024"/>
              <a:ext cx="34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67669" name="Freeform 53">
              <a:extLst>
                <a:ext uri="{FF2B5EF4-FFF2-40B4-BE49-F238E27FC236}">
                  <a16:creationId xmlns:a16="http://schemas.microsoft.com/office/drawing/2014/main" id="{C924B4A9-557A-4C4E-8D0B-A76D9617B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" y="2024"/>
              <a:ext cx="1270" cy="91"/>
            </a:xfrm>
            <a:custGeom>
              <a:avLst/>
              <a:gdLst>
                <a:gd name="T0" fmla="*/ 0 w 1270"/>
                <a:gd name="T1" fmla="*/ 0 h 91"/>
                <a:gd name="T2" fmla="*/ 548 w 1270"/>
                <a:gd name="T3" fmla="*/ 34 h 91"/>
                <a:gd name="T4" fmla="*/ 1270 w 1270"/>
                <a:gd name="T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0" h="91">
                  <a:moveTo>
                    <a:pt x="0" y="0"/>
                  </a:moveTo>
                  <a:cubicBezTo>
                    <a:pt x="91" y="6"/>
                    <a:pt x="336" y="19"/>
                    <a:pt x="548" y="34"/>
                  </a:cubicBezTo>
                  <a:cubicBezTo>
                    <a:pt x="760" y="49"/>
                    <a:pt x="1120" y="79"/>
                    <a:pt x="1270" y="91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67672" name="Freeform 56">
              <a:extLst>
                <a:ext uri="{FF2B5EF4-FFF2-40B4-BE49-F238E27FC236}">
                  <a16:creationId xmlns:a16="http://schemas.microsoft.com/office/drawing/2014/main" id="{192E0691-D6E0-444E-A837-A109E4254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" y="2024"/>
              <a:ext cx="911" cy="123"/>
            </a:xfrm>
            <a:custGeom>
              <a:avLst/>
              <a:gdLst>
                <a:gd name="T0" fmla="*/ 0 w 911"/>
                <a:gd name="T1" fmla="*/ 0 h 123"/>
                <a:gd name="T2" fmla="*/ 537 w 911"/>
                <a:gd name="T3" fmla="*/ 56 h 123"/>
                <a:gd name="T4" fmla="*/ 911 w 91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1" h="123">
                  <a:moveTo>
                    <a:pt x="0" y="0"/>
                  </a:moveTo>
                  <a:cubicBezTo>
                    <a:pt x="89" y="9"/>
                    <a:pt x="385" y="36"/>
                    <a:pt x="537" y="56"/>
                  </a:cubicBezTo>
                  <a:cubicBezTo>
                    <a:pt x="689" y="76"/>
                    <a:pt x="833" y="109"/>
                    <a:pt x="911" y="123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67673" name="Freeform 57">
              <a:extLst>
                <a:ext uri="{FF2B5EF4-FFF2-40B4-BE49-F238E27FC236}">
                  <a16:creationId xmlns:a16="http://schemas.microsoft.com/office/drawing/2014/main" id="{8054108C-FFE5-444A-A53B-8F16CC411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" y="2024"/>
              <a:ext cx="537" cy="140"/>
            </a:xfrm>
            <a:custGeom>
              <a:avLst/>
              <a:gdLst>
                <a:gd name="T0" fmla="*/ 0 w 537"/>
                <a:gd name="T1" fmla="*/ 0 h 140"/>
                <a:gd name="T2" fmla="*/ 302 w 537"/>
                <a:gd name="T3" fmla="*/ 45 h 140"/>
                <a:gd name="T4" fmla="*/ 537 w 537"/>
                <a:gd name="T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7" h="140">
                  <a:moveTo>
                    <a:pt x="0" y="0"/>
                  </a:moveTo>
                  <a:cubicBezTo>
                    <a:pt x="50" y="7"/>
                    <a:pt x="213" y="22"/>
                    <a:pt x="302" y="45"/>
                  </a:cubicBezTo>
                  <a:cubicBezTo>
                    <a:pt x="391" y="68"/>
                    <a:pt x="488" y="120"/>
                    <a:pt x="537" y="14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sp>
        <p:nvSpPr>
          <p:cNvPr id="367675" name="Rectangle 59">
            <a:extLst>
              <a:ext uri="{FF2B5EF4-FFF2-40B4-BE49-F238E27FC236}">
                <a16:creationId xmlns:a16="http://schemas.microsoft.com/office/drawing/2014/main" id="{AEF7CB78-52D3-BE44-92D1-20C640112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1241652"/>
            <a:ext cx="433387" cy="360362"/>
          </a:xfrm>
          <a:prstGeom prst="rect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H</a:t>
            </a:r>
          </a:p>
        </p:txBody>
      </p:sp>
      <p:grpSp>
        <p:nvGrpSpPr>
          <p:cNvPr id="367635" name="Group 19">
            <a:extLst>
              <a:ext uri="{FF2B5EF4-FFF2-40B4-BE49-F238E27FC236}">
                <a16:creationId xmlns:a16="http://schemas.microsoft.com/office/drawing/2014/main" id="{EE49B339-7781-7A4A-B069-41ED548B74CE}"/>
              </a:ext>
            </a:extLst>
          </p:cNvPr>
          <p:cNvGrpSpPr>
            <a:grpSpLocks/>
          </p:cNvGrpSpPr>
          <p:nvPr/>
        </p:nvGrpSpPr>
        <p:grpSpPr bwMode="auto">
          <a:xfrm>
            <a:off x="2987675" y="1744889"/>
            <a:ext cx="1457325" cy="2016125"/>
            <a:chOff x="1922" y="1979"/>
            <a:chExt cx="918" cy="1270"/>
          </a:xfrm>
        </p:grpSpPr>
        <p:sp>
          <p:nvSpPr>
            <p:cNvPr id="367633" name="Freeform 17">
              <a:extLst>
                <a:ext uri="{FF2B5EF4-FFF2-40B4-BE49-F238E27FC236}">
                  <a16:creationId xmlns:a16="http://schemas.microsoft.com/office/drawing/2014/main" id="{25DF7C96-F8FF-B245-B065-9D0F70D96D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2" y="2704"/>
              <a:ext cx="913" cy="545"/>
            </a:xfrm>
            <a:custGeom>
              <a:avLst/>
              <a:gdLst>
                <a:gd name="T0" fmla="*/ 5 w 913"/>
                <a:gd name="T1" fmla="*/ 0 h 545"/>
                <a:gd name="T2" fmla="*/ 913 w 913"/>
                <a:gd name="T3" fmla="*/ 0 h 545"/>
                <a:gd name="T4" fmla="*/ 913 w 913"/>
                <a:gd name="T5" fmla="*/ 182 h 545"/>
                <a:gd name="T6" fmla="*/ 51 w 913"/>
                <a:gd name="T7" fmla="*/ 182 h 545"/>
                <a:gd name="T8" fmla="*/ 51 w 913"/>
                <a:gd name="T9" fmla="*/ 545 h 545"/>
                <a:gd name="T10" fmla="*/ 0 w 913"/>
                <a:gd name="T11" fmla="*/ 545 h 545"/>
                <a:gd name="T12" fmla="*/ 5 w 913"/>
                <a:gd name="T13" fmla="*/ 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3" h="545">
                  <a:moveTo>
                    <a:pt x="5" y="0"/>
                  </a:moveTo>
                  <a:lnTo>
                    <a:pt x="913" y="0"/>
                  </a:lnTo>
                  <a:lnTo>
                    <a:pt x="913" y="182"/>
                  </a:lnTo>
                  <a:lnTo>
                    <a:pt x="51" y="182"/>
                  </a:lnTo>
                  <a:lnTo>
                    <a:pt x="51" y="545"/>
                  </a:lnTo>
                  <a:lnTo>
                    <a:pt x="0" y="54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67634" name="Freeform 18">
              <a:extLst>
                <a:ext uri="{FF2B5EF4-FFF2-40B4-BE49-F238E27FC236}">
                  <a16:creationId xmlns:a16="http://schemas.microsoft.com/office/drawing/2014/main" id="{D25F803C-ABB5-5144-B634-A2A9DC2E1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7" y="2160"/>
              <a:ext cx="913" cy="545"/>
            </a:xfrm>
            <a:custGeom>
              <a:avLst/>
              <a:gdLst>
                <a:gd name="T0" fmla="*/ 5 w 913"/>
                <a:gd name="T1" fmla="*/ 0 h 545"/>
                <a:gd name="T2" fmla="*/ 913 w 913"/>
                <a:gd name="T3" fmla="*/ 0 h 545"/>
                <a:gd name="T4" fmla="*/ 913 w 913"/>
                <a:gd name="T5" fmla="*/ 182 h 545"/>
                <a:gd name="T6" fmla="*/ 51 w 913"/>
                <a:gd name="T7" fmla="*/ 182 h 545"/>
                <a:gd name="T8" fmla="*/ 51 w 913"/>
                <a:gd name="T9" fmla="*/ 545 h 545"/>
                <a:gd name="T10" fmla="*/ 0 w 913"/>
                <a:gd name="T11" fmla="*/ 545 h 545"/>
                <a:gd name="T12" fmla="*/ 5 w 913"/>
                <a:gd name="T13" fmla="*/ 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3" h="545">
                  <a:moveTo>
                    <a:pt x="5" y="0"/>
                  </a:moveTo>
                  <a:lnTo>
                    <a:pt x="913" y="0"/>
                  </a:lnTo>
                  <a:lnTo>
                    <a:pt x="913" y="182"/>
                  </a:lnTo>
                  <a:lnTo>
                    <a:pt x="51" y="182"/>
                  </a:lnTo>
                  <a:lnTo>
                    <a:pt x="51" y="545"/>
                  </a:lnTo>
                  <a:lnTo>
                    <a:pt x="0" y="54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67629" name="Rectangle 13">
              <a:extLst>
                <a:ext uri="{FF2B5EF4-FFF2-40B4-BE49-F238E27FC236}">
                  <a16:creationId xmlns:a16="http://schemas.microsoft.com/office/drawing/2014/main" id="{0FAA04E2-472C-CC45-9F08-DCDE9F588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704"/>
              <a:ext cx="908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target</a:t>
              </a:r>
            </a:p>
          </p:txBody>
        </p:sp>
        <p:sp>
          <p:nvSpPr>
            <p:cNvPr id="367625" name="Rectangle 9">
              <a:extLst>
                <a:ext uri="{FF2B5EF4-FFF2-40B4-BE49-F238E27FC236}">
                  <a16:creationId xmlns:a16="http://schemas.microsoft.com/office/drawing/2014/main" id="{000C1D87-F3AF-6B4A-8115-8C7654E5A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979"/>
              <a:ext cx="908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ARP Request</a:t>
              </a:r>
            </a:p>
          </p:txBody>
        </p:sp>
        <p:sp>
          <p:nvSpPr>
            <p:cNvPr id="367627" name="Rectangle 11">
              <a:extLst>
                <a:ext uri="{FF2B5EF4-FFF2-40B4-BE49-F238E27FC236}">
                  <a16:creationId xmlns:a16="http://schemas.microsoft.com/office/drawing/2014/main" id="{631913E2-95D2-0044-9F0F-0C14BB98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2341"/>
              <a:ext cx="862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@IP: 9.228.50.8</a:t>
              </a:r>
            </a:p>
          </p:txBody>
        </p:sp>
        <p:sp>
          <p:nvSpPr>
            <p:cNvPr id="367628" name="Rectangle 12">
              <a:extLst>
                <a:ext uri="{FF2B5EF4-FFF2-40B4-BE49-F238E27FC236}">
                  <a16:creationId xmlns:a16="http://schemas.microsoft.com/office/drawing/2014/main" id="{D15BBD66-DDBE-8843-B398-25ECB6E6C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2523"/>
              <a:ext cx="862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@HW: 0xaa</a:t>
              </a:r>
            </a:p>
          </p:txBody>
        </p:sp>
        <p:sp>
          <p:nvSpPr>
            <p:cNvPr id="367630" name="Rectangle 14">
              <a:extLst>
                <a:ext uri="{FF2B5EF4-FFF2-40B4-BE49-F238E27FC236}">
                  <a16:creationId xmlns:a16="http://schemas.microsoft.com/office/drawing/2014/main" id="{0BC27689-D577-0B4B-BFF4-AD45B66E3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2885"/>
              <a:ext cx="862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@IP: 9.228.50.3</a:t>
              </a:r>
            </a:p>
          </p:txBody>
        </p:sp>
        <p:sp>
          <p:nvSpPr>
            <p:cNvPr id="367631" name="Rectangle 15">
              <a:extLst>
                <a:ext uri="{FF2B5EF4-FFF2-40B4-BE49-F238E27FC236}">
                  <a16:creationId xmlns:a16="http://schemas.microsoft.com/office/drawing/2014/main" id="{DAC687DC-C5FB-5347-9022-62394ED859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3067"/>
              <a:ext cx="862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@HW:</a:t>
              </a:r>
            </a:p>
          </p:txBody>
        </p:sp>
        <p:sp>
          <p:nvSpPr>
            <p:cNvPr id="367626" name="Rectangle 10">
              <a:extLst>
                <a:ext uri="{FF2B5EF4-FFF2-40B4-BE49-F238E27FC236}">
                  <a16:creationId xmlns:a16="http://schemas.microsoft.com/office/drawing/2014/main" id="{4FB0735A-9B9E-2749-9D34-22011CDF59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160"/>
              <a:ext cx="908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source</a:t>
              </a: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E73230A5-B142-C848-A079-A8EDCB927183}"/>
              </a:ext>
            </a:extLst>
          </p:cNvPr>
          <p:cNvSpPr/>
          <p:nvPr/>
        </p:nvSpPr>
        <p:spPr bwMode="auto">
          <a:xfrm>
            <a:off x="8255000" y="0"/>
            <a:ext cx="889000" cy="850900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Eurostile"/>
                <a:cs typeface="Eurostile"/>
              </a:rPr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357379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7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6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7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2">
            <a:extLst>
              <a:ext uri="{FF2B5EF4-FFF2-40B4-BE49-F238E27FC236}">
                <a16:creationId xmlns:a16="http://schemas.microsoft.com/office/drawing/2014/main" id="{8863243E-2F49-164C-BA1F-800ADFF06F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Address Resolution Protocol (ARP)</a:t>
            </a:r>
          </a:p>
        </p:txBody>
      </p:sp>
      <p:sp>
        <p:nvSpPr>
          <p:cNvPr id="471043" name="Rectangle 3">
            <a:extLst>
              <a:ext uri="{FF2B5EF4-FFF2-40B4-BE49-F238E27FC236}">
                <a16:creationId xmlns:a16="http://schemas.microsoft.com/office/drawing/2014/main" id="{612B1CC2-B044-8F46-8491-4D26FE82F3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nb-NO" sz="2000" dirty="0"/>
              <a:t>Process</a:t>
            </a:r>
          </a:p>
          <a:p>
            <a:pPr lvl="1"/>
            <a:r>
              <a:rPr lang="en-US" altLang="nb-NO" sz="1800" dirty="0"/>
              <a:t>Broadcast ARP request datagram on LAN</a:t>
            </a:r>
          </a:p>
          <a:p>
            <a:pPr lvl="2"/>
            <a:r>
              <a:rPr lang="en-US" altLang="nb-NO" sz="1600" dirty="0"/>
              <a:t>including receiver’s IP address (desired value)</a:t>
            </a:r>
          </a:p>
          <a:p>
            <a:pPr lvl="2"/>
            <a:r>
              <a:rPr lang="en-US" altLang="nb-NO" sz="1600" dirty="0"/>
              <a:t>sender’s physical (HW) and IP address (IP)</a:t>
            </a:r>
          </a:p>
          <a:p>
            <a:pPr lvl="1"/>
            <a:r>
              <a:rPr lang="en-US" altLang="nb-NO" sz="1800" dirty="0"/>
              <a:t>Every machine on LAN receives this request and checks address</a:t>
            </a:r>
          </a:p>
          <a:p>
            <a:pPr lvl="1"/>
            <a:r>
              <a:rPr lang="en-US" altLang="nb-NO" sz="1800" dirty="0"/>
              <a:t>Reply by sending ARP response datagram</a:t>
            </a:r>
          </a:p>
          <a:p>
            <a:pPr lvl="2"/>
            <a:r>
              <a:rPr lang="en-US" altLang="nb-NO" sz="1600" dirty="0"/>
              <a:t>machine which has requested address responses</a:t>
            </a:r>
          </a:p>
          <a:p>
            <a:pPr lvl="2"/>
            <a:r>
              <a:rPr lang="en-US" altLang="nb-NO" sz="1600" dirty="0"/>
              <a:t>including the physical address</a:t>
            </a:r>
          </a:p>
          <a:p>
            <a:pPr lvl="1"/>
            <a:r>
              <a:rPr lang="en-US" altLang="nb-NO" sz="1800" dirty="0"/>
              <a:t>Enter the pair (IP,MAC) into buffer for future requests</a:t>
            </a:r>
          </a:p>
          <a:p>
            <a:endParaRPr lang="en-US" altLang="nb-NO" sz="2000" dirty="0"/>
          </a:p>
          <a:p>
            <a:r>
              <a:rPr lang="en-US" altLang="nb-NO" sz="2000" dirty="0"/>
              <a:t>Refinement</a:t>
            </a:r>
          </a:p>
          <a:p>
            <a:pPr lvl="1"/>
            <a:r>
              <a:rPr lang="en-US" altLang="nb-NO" sz="1800" dirty="0"/>
              <a:t>The receiver of the ARP request stores the sender’s (IP,MAC) pair in its cache</a:t>
            </a:r>
          </a:p>
          <a:p>
            <a:pPr lvl="1"/>
            <a:r>
              <a:rPr lang="en-US" altLang="nb-NO" sz="1800" dirty="0"/>
              <a:t>Send own table during the boot process (but may be too old)</a:t>
            </a:r>
          </a:p>
          <a:p>
            <a:pPr lvl="1"/>
            <a:r>
              <a:rPr lang="en-US" altLang="nb-NO" sz="1800" dirty="0"/>
              <a:t>Entries in ARP cache should time out after some time (few minutes)</a:t>
            </a:r>
          </a:p>
        </p:txBody>
      </p:sp>
    </p:spTree>
    <p:extLst>
      <p:ext uri="{BB962C8B-B14F-4D97-AF65-F5344CB8AC3E}">
        <p14:creationId xmlns:p14="http://schemas.microsoft.com/office/powerpoint/2010/main" val="66925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>
            <a:extLst>
              <a:ext uri="{FF2B5EF4-FFF2-40B4-BE49-F238E27FC236}">
                <a16:creationId xmlns:a16="http://schemas.microsoft.com/office/drawing/2014/main" id="{B70FAE08-CD55-8142-ABE4-748557888E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Address Resolution Protocol (ARP)</a:t>
            </a:r>
          </a:p>
        </p:txBody>
      </p:sp>
      <p:sp>
        <p:nvSpPr>
          <p:cNvPr id="368643" name="Rectangle 3">
            <a:extLst>
              <a:ext uri="{FF2B5EF4-FFF2-40B4-BE49-F238E27FC236}">
                <a16:creationId xmlns:a16="http://schemas.microsoft.com/office/drawing/2014/main" id="{8064DB9B-1950-9843-AD77-7B38F7F5DD89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12738" y="1057275"/>
            <a:ext cx="4572000" cy="24479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End system not directly reachable by broadcast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Example: ES 1 to ES 2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ARP would not receive a response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Ethernet broadcast is not rerouted over a router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3D54681-07CC-1947-AAB1-1C193062F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8" y="3309258"/>
            <a:ext cx="8428491" cy="2993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400" dirty="0"/>
              <a:t>L2 solution: proxy ARP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the local router knows all remote networks with their respective routers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responds to local ARP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local ES 1 sends data for ES 2 always to the local router, this router forwards the data (by interpreting the IP address contained in the data)</a:t>
            </a:r>
          </a:p>
          <a:p>
            <a:pPr>
              <a:lnSpc>
                <a:spcPct val="80000"/>
              </a:lnSpc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L3 solution: remote network address is known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local ES 1 sends data to the appropriate remote router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local router forwards packets</a:t>
            </a:r>
          </a:p>
          <a:p>
            <a:pPr>
              <a:lnSpc>
                <a:spcPct val="90000"/>
              </a:lnSpc>
            </a:pPr>
            <a:endParaRPr lang="en-US" altLang="nb-NO" sz="1800" kern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F020E2-455D-1748-9799-0509BC861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100" y="952843"/>
            <a:ext cx="2761766" cy="2656787"/>
          </a:xfrm>
          <a:prstGeom prst="rect">
            <a:avLst/>
          </a:prstGeom>
        </p:spPr>
      </p:pic>
      <p:grpSp>
        <p:nvGrpSpPr>
          <p:cNvPr id="179" name="Group 178">
            <a:extLst>
              <a:ext uri="{FF2B5EF4-FFF2-40B4-BE49-F238E27FC236}">
                <a16:creationId xmlns:a16="http://schemas.microsoft.com/office/drawing/2014/main" id="{77C2EC02-59C6-0349-ADE3-9452FD4E0285}"/>
              </a:ext>
            </a:extLst>
          </p:cNvPr>
          <p:cNvGrpSpPr/>
          <p:nvPr/>
        </p:nvGrpSpPr>
        <p:grpSpPr>
          <a:xfrm>
            <a:off x="4964787" y="757225"/>
            <a:ext cx="3835561" cy="2671775"/>
            <a:chOff x="4964787" y="757225"/>
            <a:chExt cx="3835561" cy="2671775"/>
          </a:xfrm>
        </p:grpSpPr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A5FC49E6-BEA0-7E44-8B72-9B07004B3CC1}"/>
                </a:ext>
              </a:extLst>
            </p:cNvPr>
            <p:cNvGrpSpPr/>
            <p:nvPr/>
          </p:nvGrpSpPr>
          <p:grpSpPr>
            <a:xfrm>
              <a:off x="5663459" y="757225"/>
              <a:ext cx="1748529" cy="2671775"/>
              <a:chOff x="5663459" y="757225"/>
              <a:chExt cx="1748529" cy="2671775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AABEF76-79F7-6B43-875A-D184CB436DE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519558" y="2940958"/>
                <a:ext cx="892430" cy="488042"/>
                <a:chOff x="6940293" y="5155962"/>
                <a:chExt cx="2097153" cy="1146867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238112E3-AFBB-FC42-B68B-5F4E5FE46897}"/>
                    </a:ext>
                  </a:extLst>
                </p:cNvPr>
                <p:cNvSpPr/>
                <p:nvPr/>
              </p:nvSpPr>
              <p:spPr bwMode="auto">
                <a:xfrm>
                  <a:off x="6940293" y="5155962"/>
                  <a:ext cx="2097153" cy="1146867"/>
                </a:xfrm>
                <a:prstGeom prst="rect">
                  <a:avLst/>
                </a:prstGeom>
                <a:solidFill>
                  <a:srgbClr val="73FDD6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6AAB06CF-2406-D04B-81F7-CC330FC821B9}"/>
                    </a:ext>
                  </a:extLst>
                </p:cNvPr>
                <p:cNvGrpSpPr/>
                <p:nvPr/>
              </p:nvGrpSpPr>
              <p:grpSpPr>
                <a:xfrm>
                  <a:off x="7003948" y="5195239"/>
                  <a:ext cx="1969843" cy="1068313"/>
                  <a:chOff x="4499053" y="2265117"/>
                  <a:chExt cx="1969843" cy="1068313"/>
                </a:xfrm>
              </p:grpSpPr>
              <p:sp>
                <p:nvSpPr>
                  <p:cNvPr id="16" name="Connector 15">
                    <a:extLst>
                      <a:ext uri="{FF2B5EF4-FFF2-40B4-BE49-F238E27FC236}">
                        <a16:creationId xmlns:a16="http://schemas.microsoft.com/office/drawing/2014/main" id="{1795F6DC-7FAD-E242-A020-7069BB3ACD1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22482" y="226511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B106F21D-FAE8-284D-B897-C3DCDC6EC1CA}"/>
                      </a:ext>
                    </a:extLst>
                  </p:cNvPr>
                  <p:cNvGrpSpPr/>
                  <p:nvPr/>
                </p:nvGrpSpPr>
                <p:grpSpPr>
                  <a:xfrm>
                    <a:off x="5194378" y="2682080"/>
                    <a:ext cx="579193" cy="651350"/>
                    <a:chOff x="5194378" y="2682080"/>
                    <a:chExt cx="579193" cy="651350"/>
                  </a:xfrm>
                </p:grpSpPr>
                <p:sp>
                  <p:nvSpPr>
                    <p:cNvPr id="43" name="Connector 42">
                      <a:extLst>
                        <a:ext uri="{FF2B5EF4-FFF2-40B4-BE49-F238E27FC236}">
                          <a16:creationId xmlns:a16="http://schemas.microsoft.com/office/drawing/2014/main" id="{04CFD526-5A67-8844-B482-4D4E4DD4C91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422978" y="2682080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44" name="Group 43">
                      <a:extLst>
                        <a:ext uri="{FF2B5EF4-FFF2-40B4-BE49-F238E27FC236}">
                          <a16:creationId xmlns:a16="http://schemas.microsoft.com/office/drawing/2014/main" id="{021EE776-96C2-0D41-9404-05B637E3200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3211936"/>
                      <a:ext cx="579193" cy="121494"/>
                      <a:chOff x="5213499" y="3211936"/>
                      <a:chExt cx="579193" cy="121494"/>
                    </a:xfrm>
                  </p:grpSpPr>
                  <p:sp>
                    <p:nvSpPr>
                      <p:cNvPr id="49" name="Connector 48">
                        <a:extLst>
                          <a:ext uri="{FF2B5EF4-FFF2-40B4-BE49-F238E27FC236}">
                            <a16:creationId xmlns:a16="http://schemas.microsoft.com/office/drawing/2014/main" id="{EABC6FE2-4E45-B248-B85F-CFEA2376D60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2134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50" name="Connector 49">
                        <a:extLst>
                          <a:ext uri="{FF2B5EF4-FFF2-40B4-BE49-F238E27FC236}">
                            <a16:creationId xmlns:a16="http://schemas.microsoft.com/office/drawing/2014/main" id="{0D4B5800-3E7E-034D-9E44-575FFEC67A8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3658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51" name="Connector 50">
                        <a:extLst>
                          <a:ext uri="{FF2B5EF4-FFF2-40B4-BE49-F238E27FC236}">
                            <a16:creationId xmlns:a16="http://schemas.microsoft.com/office/drawing/2014/main" id="{108C3C83-8BA7-894B-A719-1CC3279DDD91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5182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52" name="Connector 51">
                        <a:extLst>
                          <a:ext uri="{FF2B5EF4-FFF2-40B4-BE49-F238E27FC236}">
                            <a16:creationId xmlns:a16="http://schemas.microsoft.com/office/drawing/2014/main" id="{71477BAF-4521-8540-A01B-F8DABEB0D021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6706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cxnSp>
                  <p:nvCxnSpPr>
                    <p:cNvPr id="45" name="Straight Connector 44">
                      <a:extLst>
                        <a:ext uri="{FF2B5EF4-FFF2-40B4-BE49-F238E27FC236}">
                          <a16:creationId xmlns:a16="http://schemas.microsoft.com/office/drawing/2014/main" id="{108A3BB0-B955-B84A-9B4D-BD4F96991E65}"/>
                        </a:ext>
                      </a:extLst>
                    </p:cNvPr>
                    <p:cNvCxnSpPr>
                      <a:cxnSpLocks/>
                      <a:stCxn id="43" idx="3"/>
                      <a:endCxn id="49" idx="0"/>
                    </p:cNvCxnSpPr>
                    <p:nvPr/>
                  </p:nvCxnSpPr>
                  <p:spPr bwMode="auto">
                    <a:xfrm flipH="1">
                      <a:off x="5255375" y="2785782"/>
                      <a:ext cx="185468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46" name="Straight Connector 45">
                      <a:extLst>
                        <a:ext uri="{FF2B5EF4-FFF2-40B4-BE49-F238E27FC236}">
                          <a16:creationId xmlns:a16="http://schemas.microsoft.com/office/drawing/2014/main" id="{E9BEA2C6-4ABC-A44A-8B0F-FDFCB0428790}"/>
                        </a:ext>
                      </a:extLst>
                    </p:cNvPr>
                    <p:cNvCxnSpPr>
                      <a:cxnSpLocks/>
                      <a:stCxn id="43" idx="5"/>
                      <a:endCxn id="52" idx="0"/>
                    </p:cNvCxnSpPr>
                    <p:nvPr/>
                  </p:nvCxnSpPr>
                  <p:spPr bwMode="auto">
                    <a:xfrm>
                      <a:off x="5527106" y="2785782"/>
                      <a:ext cx="185469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47" name="Straight Connector 46">
                      <a:extLst>
                        <a:ext uri="{FF2B5EF4-FFF2-40B4-BE49-F238E27FC236}">
                          <a16:creationId xmlns:a16="http://schemas.microsoft.com/office/drawing/2014/main" id="{C74F2079-AE0D-4E48-BCB7-1616BDAFF4B1}"/>
                        </a:ext>
                      </a:extLst>
                    </p:cNvPr>
                    <p:cNvCxnSpPr>
                      <a:cxnSpLocks/>
                      <a:stCxn id="43" idx="4"/>
                      <a:endCxn id="50" idx="0"/>
                    </p:cNvCxnSpPr>
                    <p:nvPr/>
                  </p:nvCxnSpPr>
                  <p:spPr bwMode="auto">
                    <a:xfrm flipH="1">
                      <a:off x="54077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48" name="Straight Connector 47">
                      <a:extLst>
                        <a:ext uri="{FF2B5EF4-FFF2-40B4-BE49-F238E27FC236}">
                          <a16:creationId xmlns:a16="http://schemas.microsoft.com/office/drawing/2014/main" id="{3E0692D9-C38B-774A-B709-ADF986A47A7C}"/>
                        </a:ext>
                      </a:extLst>
                    </p:cNvPr>
                    <p:cNvCxnSpPr>
                      <a:cxnSpLocks/>
                      <a:stCxn id="43" idx="4"/>
                      <a:endCxn id="51" idx="0"/>
                    </p:cNvCxnSpPr>
                    <p:nvPr/>
                  </p:nvCxnSpPr>
                  <p:spPr bwMode="auto">
                    <a:xfrm>
                      <a:off x="54839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15066769-508E-FF4C-A622-71DF0E6BE006}"/>
                      </a:ext>
                    </a:extLst>
                  </p:cNvPr>
                  <p:cNvGrpSpPr/>
                  <p:nvPr/>
                </p:nvGrpSpPr>
                <p:grpSpPr>
                  <a:xfrm>
                    <a:off x="5889703" y="2682080"/>
                    <a:ext cx="579193" cy="651350"/>
                    <a:chOff x="5194378" y="2682080"/>
                    <a:chExt cx="579193" cy="651350"/>
                  </a:xfrm>
                </p:grpSpPr>
                <p:sp>
                  <p:nvSpPr>
                    <p:cNvPr id="33" name="Connector 32">
                      <a:extLst>
                        <a:ext uri="{FF2B5EF4-FFF2-40B4-BE49-F238E27FC236}">
                          <a16:creationId xmlns:a16="http://schemas.microsoft.com/office/drawing/2014/main" id="{8C424B83-2B21-E443-B475-AF32F470177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422978" y="2682080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34" name="Group 33">
                      <a:extLst>
                        <a:ext uri="{FF2B5EF4-FFF2-40B4-BE49-F238E27FC236}">
                          <a16:creationId xmlns:a16="http://schemas.microsoft.com/office/drawing/2014/main" id="{B1BB841E-507B-6A4A-8CC4-0573D427EF3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3211936"/>
                      <a:ext cx="579193" cy="121494"/>
                      <a:chOff x="5213499" y="3211936"/>
                      <a:chExt cx="579193" cy="121494"/>
                    </a:xfrm>
                  </p:grpSpPr>
                  <p:sp>
                    <p:nvSpPr>
                      <p:cNvPr id="39" name="Connector 38">
                        <a:extLst>
                          <a:ext uri="{FF2B5EF4-FFF2-40B4-BE49-F238E27FC236}">
                            <a16:creationId xmlns:a16="http://schemas.microsoft.com/office/drawing/2014/main" id="{8FAA9881-7EEF-8F41-B2A1-A17D6FFC2F0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2134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40" name="Connector 39">
                        <a:extLst>
                          <a:ext uri="{FF2B5EF4-FFF2-40B4-BE49-F238E27FC236}">
                            <a16:creationId xmlns:a16="http://schemas.microsoft.com/office/drawing/2014/main" id="{BBE52411-F046-F14A-A20B-E9CABB97AD5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3658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41" name="Connector 40">
                        <a:extLst>
                          <a:ext uri="{FF2B5EF4-FFF2-40B4-BE49-F238E27FC236}">
                            <a16:creationId xmlns:a16="http://schemas.microsoft.com/office/drawing/2014/main" id="{A1CED1C3-B172-DF4F-9A9B-97E3D64E8C7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5182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42" name="Connector 41">
                        <a:extLst>
                          <a:ext uri="{FF2B5EF4-FFF2-40B4-BE49-F238E27FC236}">
                            <a16:creationId xmlns:a16="http://schemas.microsoft.com/office/drawing/2014/main" id="{8564D1CE-4084-4C4F-95E3-7E478E43C8D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6706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cxnSp>
                  <p:nvCxnSpPr>
                    <p:cNvPr id="35" name="Straight Connector 34">
                      <a:extLst>
                        <a:ext uri="{FF2B5EF4-FFF2-40B4-BE49-F238E27FC236}">
                          <a16:creationId xmlns:a16="http://schemas.microsoft.com/office/drawing/2014/main" id="{5D512395-F0E2-004F-91A6-631C974804E1}"/>
                        </a:ext>
                      </a:extLst>
                    </p:cNvPr>
                    <p:cNvCxnSpPr>
                      <a:cxnSpLocks/>
                      <a:stCxn id="33" idx="3"/>
                      <a:endCxn id="39" idx="0"/>
                    </p:cNvCxnSpPr>
                    <p:nvPr/>
                  </p:nvCxnSpPr>
                  <p:spPr bwMode="auto">
                    <a:xfrm flipH="1">
                      <a:off x="5255375" y="2785782"/>
                      <a:ext cx="185468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6" name="Straight Connector 35">
                      <a:extLst>
                        <a:ext uri="{FF2B5EF4-FFF2-40B4-BE49-F238E27FC236}">
                          <a16:creationId xmlns:a16="http://schemas.microsoft.com/office/drawing/2014/main" id="{0129BF39-DFF2-2E49-A6AE-7DBB53F149C9}"/>
                        </a:ext>
                      </a:extLst>
                    </p:cNvPr>
                    <p:cNvCxnSpPr>
                      <a:cxnSpLocks/>
                      <a:stCxn id="33" idx="5"/>
                      <a:endCxn id="42" idx="0"/>
                    </p:cNvCxnSpPr>
                    <p:nvPr/>
                  </p:nvCxnSpPr>
                  <p:spPr bwMode="auto">
                    <a:xfrm>
                      <a:off x="5527106" y="2785782"/>
                      <a:ext cx="185469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7" name="Straight Connector 36">
                      <a:extLst>
                        <a:ext uri="{FF2B5EF4-FFF2-40B4-BE49-F238E27FC236}">
                          <a16:creationId xmlns:a16="http://schemas.microsoft.com/office/drawing/2014/main" id="{C69E08EB-3B3A-654D-8C9F-F8FDB7FDA3E5}"/>
                        </a:ext>
                      </a:extLst>
                    </p:cNvPr>
                    <p:cNvCxnSpPr>
                      <a:cxnSpLocks/>
                      <a:stCxn id="33" idx="4"/>
                      <a:endCxn id="40" idx="0"/>
                    </p:cNvCxnSpPr>
                    <p:nvPr/>
                  </p:nvCxnSpPr>
                  <p:spPr bwMode="auto">
                    <a:xfrm flipH="1">
                      <a:off x="54077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8" name="Straight Connector 37">
                      <a:extLst>
                        <a:ext uri="{FF2B5EF4-FFF2-40B4-BE49-F238E27FC236}">
                          <a16:creationId xmlns:a16="http://schemas.microsoft.com/office/drawing/2014/main" id="{C044250D-7FAD-B84E-A02C-19FE2DC2D5F2}"/>
                        </a:ext>
                      </a:extLst>
                    </p:cNvPr>
                    <p:cNvCxnSpPr>
                      <a:cxnSpLocks/>
                      <a:stCxn id="33" idx="4"/>
                      <a:endCxn id="41" idx="0"/>
                    </p:cNvCxnSpPr>
                    <p:nvPr/>
                  </p:nvCxnSpPr>
                  <p:spPr bwMode="auto">
                    <a:xfrm>
                      <a:off x="54839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26A6E0F1-FD0F-044C-AA7B-B76F5BBE8037}"/>
                      </a:ext>
                    </a:extLst>
                  </p:cNvPr>
                  <p:cNvGrpSpPr/>
                  <p:nvPr/>
                </p:nvGrpSpPr>
                <p:grpSpPr>
                  <a:xfrm>
                    <a:off x="4499053" y="2682080"/>
                    <a:ext cx="579193" cy="651350"/>
                    <a:chOff x="5194378" y="2682080"/>
                    <a:chExt cx="579193" cy="651350"/>
                  </a:xfrm>
                </p:grpSpPr>
                <p:sp>
                  <p:nvSpPr>
                    <p:cNvPr id="23" name="Connector 22">
                      <a:extLst>
                        <a:ext uri="{FF2B5EF4-FFF2-40B4-BE49-F238E27FC236}">
                          <a16:creationId xmlns:a16="http://schemas.microsoft.com/office/drawing/2014/main" id="{E107F6B5-A66B-C74F-AFA0-8C55760D8D2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422978" y="2682080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24" name="Group 23">
                      <a:extLst>
                        <a:ext uri="{FF2B5EF4-FFF2-40B4-BE49-F238E27FC236}">
                          <a16:creationId xmlns:a16="http://schemas.microsoft.com/office/drawing/2014/main" id="{DA26251E-38D5-394E-A30B-C00141C4A00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3211936"/>
                      <a:ext cx="579193" cy="121494"/>
                      <a:chOff x="5213499" y="3211936"/>
                      <a:chExt cx="579193" cy="121494"/>
                    </a:xfrm>
                  </p:grpSpPr>
                  <p:sp>
                    <p:nvSpPr>
                      <p:cNvPr id="29" name="Connector 28">
                        <a:extLst>
                          <a:ext uri="{FF2B5EF4-FFF2-40B4-BE49-F238E27FC236}">
                            <a16:creationId xmlns:a16="http://schemas.microsoft.com/office/drawing/2014/main" id="{E980F8B6-C5DF-BF43-9943-3EB9431CFDA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2134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30" name="Connector 29">
                        <a:extLst>
                          <a:ext uri="{FF2B5EF4-FFF2-40B4-BE49-F238E27FC236}">
                            <a16:creationId xmlns:a16="http://schemas.microsoft.com/office/drawing/2014/main" id="{18EF64C7-B67C-5D42-BE17-08C591B447A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3658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31" name="Connector 30">
                        <a:extLst>
                          <a:ext uri="{FF2B5EF4-FFF2-40B4-BE49-F238E27FC236}">
                            <a16:creationId xmlns:a16="http://schemas.microsoft.com/office/drawing/2014/main" id="{E4CABC0E-568A-8841-A7FC-695E8B0B849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5182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32" name="Connector 31">
                        <a:extLst>
                          <a:ext uri="{FF2B5EF4-FFF2-40B4-BE49-F238E27FC236}">
                            <a16:creationId xmlns:a16="http://schemas.microsoft.com/office/drawing/2014/main" id="{604E175C-4A79-F347-8EB9-FF37F3F1EA8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6706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cxnSp>
                  <p:nvCxnSpPr>
                    <p:cNvPr id="25" name="Straight Connector 24">
                      <a:extLst>
                        <a:ext uri="{FF2B5EF4-FFF2-40B4-BE49-F238E27FC236}">
                          <a16:creationId xmlns:a16="http://schemas.microsoft.com/office/drawing/2014/main" id="{27DBC6F0-A25B-954C-8511-56804180677A}"/>
                        </a:ext>
                      </a:extLst>
                    </p:cNvPr>
                    <p:cNvCxnSpPr>
                      <a:cxnSpLocks/>
                      <a:stCxn id="23" idx="3"/>
                      <a:endCxn id="29" idx="0"/>
                    </p:cNvCxnSpPr>
                    <p:nvPr/>
                  </p:nvCxnSpPr>
                  <p:spPr bwMode="auto">
                    <a:xfrm flipH="1">
                      <a:off x="5255375" y="2785782"/>
                      <a:ext cx="185468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6" name="Straight Connector 25">
                      <a:extLst>
                        <a:ext uri="{FF2B5EF4-FFF2-40B4-BE49-F238E27FC236}">
                          <a16:creationId xmlns:a16="http://schemas.microsoft.com/office/drawing/2014/main" id="{27C7E5F3-2D85-C548-A908-0C947E5A2452}"/>
                        </a:ext>
                      </a:extLst>
                    </p:cNvPr>
                    <p:cNvCxnSpPr>
                      <a:cxnSpLocks/>
                      <a:stCxn id="23" idx="5"/>
                      <a:endCxn id="32" idx="0"/>
                    </p:cNvCxnSpPr>
                    <p:nvPr/>
                  </p:nvCxnSpPr>
                  <p:spPr bwMode="auto">
                    <a:xfrm>
                      <a:off x="5527106" y="2785782"/>
                      <a:ext cx="185469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7" name="Straight Connector 26">
                      <a:extLst>
                        <a:ext uri="{FF2B5EF4-FFF2-40B4-BE49-F238E27FC236}">
                          <a16:creationId xmlns:a16="http://schemas.microsoft.com/office/drawing/2014/main" id="{694F6187-4AA5-2D47-A833-37ED9B31394F}"/>
                        </a:ext>
                      </a:extLst>
                    </p:cNvPr>
                    <p:cNvCxnSpPr>
                      <a:cxnSpLocks/>
                      <a:stCxn id="23" idx="4"/>
                      <a:endCxn id="30" idx="0"/>
                    </p:cNvCxnSpPr>
                    <p:nvPr/>
                  </p:nvCxnSpPr>
                  <p:spPr bwMode="auto">
                    <a:xfrm flipH="1">
                      <a:off x="54077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8" name="Straight Connector 27">
                      <a:extLst>
                        <a:ext uri="{FF2B5EF4-FFF2-40B4-BE49-F238E27FC236}">
                          <a16:creationId xmlns:a16="http://schemas.microsoft.com/office/drawing/2014/main" id="{2590AB1B-51DB-D943-932E-813426E52E49}"/>
                        </a:ext>
                      </a:extLst>
                    </p:cNvPr>
                    <p:cNvCxnSpPr>
                      <a:cxnSpLocks/>
                      <a:stCxn id="23" idx="4"/>
                      <a:endCxn id="31" idx="0"/>
                    </p:cNvCxnSpPr>
                    <p:nvPr/>
                  </p:nvCxnSpPr>
                  <p:spPr bwMode="auto">
                    <a:xfrm>
                      <a:off x="54839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7C9D394D-8494-6944-B00B-998F19E4A85A}"/>
                      </a:ext>
                    </a:extLst>
                  </p:cNvPr>
                  <p:cNvCxnSpPr>
                    <a:stCxn id="23" idx="7"/>
                    <a:endCxn id="16" idx="3"/>
                  </p:cNvCxnSpPr>
                  <p:nvPr/>
                </p:nvCxnSpPr>
                <p:spPr bwMode="auto">
                  <a:xfrm flipV="1">
                    <a:off x="4831781" y="2368819"/>
                    <a:ext cx="608566" cy="33105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00CFB04F-57C4-4E49-81A9-E3BC52DDE9D6}"/>
                      </a:ext>
                    </a:extLst>
                  </p:cNvPr>
                  <p:cNvCxnSpPr>
                    <a:cxnSpLocks/>
                    <a:stCxn id="33" idx="1"/>
                    <a:endCxn id="16" idx="5"/>
                  </p:cNvCxnSpPr>
                  <p:nvPr/>
                </p:nvCxnSpPr>
                <p:spPr bwMode="auto">
                  <a:xfrm flipH="1" flipV="1">
                    <a:off x="5526610" y="2368819"/>
                    <a:ext cx="609558" cy="33105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646F30CD-5C9F-4D44-8BFE-826DA8C7F1EF}"/>
                      </a:ext>
                    </a:extLst>
                  </p:cNvPr>
                  <p:cNvCxnSpPr>
                    <a:cxnSpLocks/>
                    <a:stCxn id="43" idx="0"/>
                    <a:endCxn id="16" idx="4"/>
                  </p:cNvCxnSpPr>
                  <p:nvPr/>
                </p:nvCxnSpPr>
                <p:spPr bwMode="auto">
                  <a:xfrm flipH="1" flipV="1">
                    <a:off x="5483479" y="2386611"/>
                    <a:ext cx="496" cy="295469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72C5B507-401C-364D-8743-BC7262DBEB6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5400000">
                <a:off x="5461265" y="959419"/>
                <a:ext cx="892430" cy="488042"/>
                <a:chOff x="6940293" y="5155962"/>
                <a:chExt cx="2097153" cy="1146867"/>
              </a:xfrm>
            </p:grpSpPr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6287FBD2-14E7-3443-A8E6-1E3AB3BD5404}"/>
                    </a:ext>
                  </a:extLst>
                </p:cNvPr>
                <p:cNvSpPr/>
                <p:nvPr/>
              </p:nvSpPr>
              <p:spPr bwMode="auto">
                <a:xfrm>
                  <a:off x="6940293" y="5155962"/>
                  <a:ext cx="2097153" cy="1146867"/>
                </a:xfrm>
                <a:prstGeom prst="rect">
                  <a:avLst/>
                </a:prstGeom>
                <a:solidFill>
                  <a:srgbClr val="73FDD6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AD543DAB-BC05-8546-B180-42D78B916258}"/>
                    </a:ext>
                  </a:extLst>
                </p:cNvPr>
                <p:cNvGrpSpPr/>
                <p:nvPr/>
              </p:nvGrpSpPr>
              <p:grpSpPr>
                <a:xfrm>
                  <a:off x="7003948" y="5195239"/>
                  <a:ext cx="1969843" cy="1068313"/>
                  <a:chOff x="4499053" y="2265117"/>
                  <a:chExt cx="1969843" cy="1068313"/>
                </a:xfrm>
              </p:grpSpPr>
              <p:sp>
                <p:nvSpPr>
                  <p:cNvPr id="78" name="Connector 77">
                    <a:extLst>
                      <a:ext uri="{FF2B5EF4-FFF2-40B4-BE49-F238E27FC236}">
                        <a16:creationId xmlns:a16="http://schemas.microsoft.com/office/drawing/2014/main" id="{2EFC7236-1917-0048-AE30-5EAC03FB339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22482" y="226511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79" name="Group 78">
                    <a:extLst>
                      <a:ext uri="{FF2B5EF4-FFF2-40B4-BE49-F238E27FC236}">
                        <a16:creationId xmlns:a16="http://schemas.microsoft.com/office/drawing/2014/main" id="{47B87175-D05C-5349-AB9F-8112F2C3276C}"/>
                      </a:ext>
                    </a:extLst>
                  </p:cNvPr>
                  <p:cNvGrpSpPr/>
                  <p:nvPr/>
                </p:nvGrpSpPr>
                <p:grpSpPr>
                  <a:xfrm>
                    <a:off x="5194378" y="2682080"/>
                    <a:ext cx="579193" cy="651350"/>
                    <a:chOff x="5194378" y="2682080"/>
                    <a:chExt cx="579193" cy="651350"/>
                  </a:xfrm>
                </p:grpSpPr>
                <p:sp>
                  <p:nvSpPr>
                    <p:cNvPr id="105" name="Connector 104">
                      <a:extLst>
                        <a:ext uri="{FF2B5EF4-FFF2-40B4-BE49-F238E27FC236}">
                          <a16:creationId xmlns:a16="http://schemas.microsoft.com/office/drawing/2014/main" id="{527D38F3-C2CE-2442-809F-8E62977211A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422978" y="2682080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106" name="Group 105">
                      <a:extLst>
                        <a:ext uri="{FF2B5EF4-FFF2-40B4-BE49-F238E27FC236}">
                          <a16:creationId xmlns:a16="http://schemas.microsoft.com/office/drawing/2014/main" id="{8FD8EA82-4AEC-6D42-BACF-4A7C1D5F791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3211936"/>
                      <a:ext cx="579193" cy="121494"/>
                      <a:chOff x="5213499" y="3211936"/>
                      <a:chExt cx="579193" cy="121494"/>
                    </a:xfrm>
                  </p:grpSpPr>
                  <p:sp>
                    <p:nvSpPr>
                      <p:cNvPr id="111" name="Connector 110">
                        <a:extLst>
                          <a:ext uri="{FF2B5EF4-FFF2-40B4-BE49-F238E27FC236}">
                            <a16:creationId xmlns:a16="http://schemas.microsoft.com/office/drawing/2014/main" id="{4A9186B0-C302-BC48-938C-06B14ED10A46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2134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12" name="Connector 111">
                        <a:extLst>
                          <a:ext uri="{FF2B5EF4-FFF2-40B4-BE49-F238E27FC236}">
                            <a16:creationId xmlns:a16="http://schemas.microsoft.com/office/drawing/2014/main" id="{DF559B0B-A51D-2E41-A8E5-5D0D0415AA0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3658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13" name="Connector 112">
                        <a:extLst>
                          <a:ext uri="{FF2B5EF4-FFF2-40B4-BE49-F238E27FC236}">
                            <a16:creationId xmlns:a16="http://schemas.microsoft.com/office/drawing/2014/main" id="{18F242FA-3FE0-E74A-93AF-A66A8F517791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5182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14" name="Connector 113">
                        <a:extLst>
                          <a:ext uri="{FF2B5EF4-FFF2-40B4-BE49-F238E27FC236}">
                            <a16:creationId xmlns:a16="http://schemas.microsoft.com/office/drawing/2014/main" id="{BB815C4F-B0AF-1D4F-AA9B-663A9F021C3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6706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cxnSp>
                  <p:nvCxnSpPr>
                    <p:cNvPr id="107" name="Straight Connector 106">
                      <a:extLst>
                        <a:ext uri="{FF2B5EF4-FFF2-40B4-BE49-F238E27FC236}">
                          <a16:creationId xmlns:a16="http://schemas.microsoft.com/office/drawing/2014/main" id="{C011B87B-EA8C-1243-8EF2-69A75CEDF05F}"/>
                        </a:ext>
                      </a:extLst>
                    </p:cNvPr>
                    <p:cNvCxnSpPr>
                      <a:cxnSpLocks/>
                      <a:stCxn id="105" idx="3"/>
                      <a:endCxn id="111" idx="0"/>
                    </p:cNvCxnSpPr>
                    <p:nvPr/>
                  </p:nvCxnSpPr>
                  <p:spPr bwMode="auto">
                    <a:xfrm flipH="1">
                      <a:off x="5255375" y="2785782"/>
                      <a:ext cx="185468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08" name="Straight Connector 107">
                      <a:extLst>
                        <a:ext uri="{FF2B5EF4-FFF2-40B4-BE49-F238E27FC236}">
                          <a16:creationId xmlns:a16="http://schemas.microsoft.com/office/drawing/2014/main" id="{605FF98C-7ECF-7441-89ED-4FD38F46628E}"/>
                        </a:ext>
                      </a:extLst>
                    </p:cNvPr>
                    <p:cNvCxnSpPr>
                      <a:cxnSpLocks/>
                      <a:stCxn id="105" idx="5"/>
                      <a:endCxn id="114" idx="0"/>
                    </p:cNvCxnSpPr>
                    <p:nvPr/>
                  </p:nvCxnSpPr>
                  <p:spPr bwMode="auto">
                    <a:xfrm>
                      <a:off x="5527106" y="2785782"/>
                      <a:ext cx="185469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09" name="Straight Connector 108">
                      <a:extLst>
                        <a:ext uri="{FF2B5EF4-FFF2-40B4-BE49-F238E27FC236}">
                          <a16:creationId xmlns:a16="http://schemas.microsoft.com/office/drawing/2014/main" id="{49CD42C9-FB2C-8547-8AF4-12B73806E01A}"/>
                        </a:ext>
                      </a:extLst>
                    </p:cNvPr>
                    <p:cNvCxnSpPr>
                      <a:cxnSpLocks/>
                      <a:stCxn id="105" idx="4"/>
                      <a:endCxn id="112" idx="0"/>
                    </p:cNvCxnSpPr>
                    <p:nvPr/>
                  </p:nvCxnSpPr>
                  <p:spPr bwMode="auto">
                    <a:xfrm flipH="1">
                      <a:off x="54077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10" name="Straight Connector 109">
                      <a:extLst>
                        <a:ext uri="{FF2B5EF4-FFF2-40B4-BE49-F238E27FC236}">
                          <a16:creationId xmlns:a16="http://schemas.microsoft.com/office/drawing/2014/main" id="{26711A93-288D-5249-89ED-33BE1F7F7C4C}"/>
                        </a:ext>
                      </a:extLst>
                    </p:cNvPr>
                    <p:cNvCxnSpPr>
                      <a:cxnSpLocks/>
                      <a:stCxn id="105" idx="4"/>
                      <a:endCxn id="113" idx="0"/>
                    </p:cNvCxnSpPr>
                    <p:nvPr/>
                  </p:nvCxnSpPr>
                  <p:spPr bwMode="auto">
                    <a:xfrm>
                      <a:off x="54839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80" name="Group 79">
                    <a:extLst>
                      <a:ext uri="{FF2B5EF4-FFF2-40B4-BE49-F238E27FC236}">
                        <a16:creationId xmlns:a16="http://schemas.microsoft.com/office/drawing/2014/main" id="{0A0BBF88-AEB9-B44C-B876-DBE06B3B1FB3}"/>
                      </a:ext>
                    </a:extLst>
                  </p:cNvPr>
                  <p:cNvGrpSpPr/>
                  <p:nvPr/>
                </p:nvGrpSpPr>
                <p:grpSpPr>
                  <a:xfrm>
                    <a:off x="5889703" y="2682080"/>
                    <a:ext cx="579193" cy="651350"/>
                    <a:chOff x="5194378" y="2682080"/>
                    <a:chExt cx="579193" cy="651350"/>
                  </a:xfrm>
                </p:grpSpPr>
                <p:sp>
                  <p:nvSpPr>
                    <p:cNvPr id="95" name="Connector 94">
                      <a:extLst>
                        <a:ext uri="{FF2B5EF4-FFF2-40B4-BE49-F238E27FC236}">
                          <a16:creationId xmlns:a16="http://schemas.microsoft.com/office/drawing/2014/main" id="{5B5D4E06-8C24-6D45-8F3C-F23DB1AAF58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422978" y="2682080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96" name="Group 95">
                      <a:extLst>
                        <a:ext uri="{FF2B5EF4-FFF2-40B4-BE49-F238E27FC236}">
                          <a16:creationId xmlns:a16="http://schemas.microsoft.com/office/drawing/2014/main" id="{D6DCD9AC-BFCA-254A-A2F9-7F16518BE84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3211936"/>
                      <a:ext cx="579193" cy="121494"/>
                      <a:chOff x="5213499" y="3211936"/>
                      <a:chExt cx="579193" cy="121494"/>
                    </a:xfrm>
                  </p:grpSpPr>
                  <p:sp>
                    <p:nvSpPr>
                      <p:cNvPr id="101" name="Connector 100">
                        <a:extLst>
                          <a:ext uri="{FF2B5EF4-FFF2-40B4-BE49-F238E27FC236}">
                            <a16:creationId xmlns:a16="http://schemas.microsoft.com/office/drawing/2014/main" id="{944449E6-8064-CF43-BCE6-361D645D387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2134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02" name="Connector 101">
                        <a:extLst>
                          <a:ext uri="{FF2B5EF4-FFF2-40B4-BE49-F238E27FC236}">
                            <a16:creationId xmlns:a16="http://schemas.microsoft.com/office/drawing/2014/main" id="{21C6C257-8C0B-404B-AE0E-47CC9197CCFB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3658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03" name="Connector 102">
                        <a:extLst>
                          <a:ext uri="{FF2B5EF4-FFF2-40B4-BE49-F238E27FC236}">
                            <a16:creationId xmlns:a16="http://schemas.microsoft.com/office/drawing/2014/main" id="{387894C7-EABC-A94F-995E-E2EB52A5E1E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5182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04" name="Connector 103">
                        <a:extLst>
                          <a:ext uri="{FF2B5EF4-FFF2-40B4-BE49-F238E27FC236}">
                            <a16:creationId xmlns:a16="http://schemas.microsoft.com/office/drawing/2014/main" id="{49201DD6-5CC9-5B4E-93AB-60FE9217E0C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6706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cxnSp>
                  <p:nvCxnSpPr>
                    <p:cNvPr id="97" name="Straight Connector 96">
                      <a:extLst>
                        <a:ext uri="{FF2B5EF4-FFF2-40B4-BE49-F238E27FC236}">
                          <a16:creationId xmlns:a16="http://schemas.microsoft.com/office/drawing/2014/main" id="{E09FD758-798E-744D-8F74-45E345B68F39}"/>
                        </a:ext>
                      </a:extLst>
                    </p:cNvPr>
                    <p:cNvCxnSpPr>
                      <a:cxnSpLocks/>
                      <a:stCxn id="95" idx="3"/>
                      <a:endCxn id="101" idx="0"/>
                    </p:cNvCxnSpPr>
                    <p:nvPr/>
                  </p:nvCxnSpPr>
                  <p:spPr bwMode="auto">
                    <a:xfrm flipH="1">
                      <a:off x="5255375" y="2785782"/>
                      <a:ext cx="185468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98" name="Straight Connector 97">
                      <a:extLst>
                        <a:ext uri="{FF2B5EF4-FFF2-40B4-BE49-F238E27FC236}">
                          <a16:creationId xmlns:a16="http://schemas.microsoft.com/office/drawing/2014/main" id="{C9EF476B-2C7F-D548-8385-C378D9308BC7}"/>
                        </a:ext>
                      </a:extLst>
                    </p:cNvPr>
                    <p:cNvCxnSpPr>
                      <a:cxnSpLocks/>
                      <a:stCxn id="95" idx="5"/>
                      <a:endCxn id="104" idx="0"/>
                    </p:cNvCxnSpPr>
                    <p:nvPr/>
                  </p:nvCxnSpPr>
                  <p:spPr bwMode="auto">
                    <a:xfrm>
                      <a:off x="5527106" y="2785782"/>
                      <a:ext cx="185469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99" name="Straight Connector 98">
                      <a:extLst>
                        <a:ext uri="{FF2B5EF4-FFF2-40B4-BE49-F238E27FC236}">
                          <a16:creationId xmlns:a16="http://schemas.microsoft.com/office/drawing/2014/main" id="{4CD90771-01DE-0A4A-9127-CA9A6986D0CF}"/>
                        </a:ext>
                      </a:extLst>
                    </p:cNvPr>
                    <p:cNvCxnSpPr>
                      <a:cxnSpLocks/>
                      <a:stCxn id="95" idx="4"/>
                      <a:endCxn id="102" idx="0"/>
                    </p:cNvCxnSpPr>
                    <p:nvPr/>
                  </p:nvCxnSpPr>
                  <p:spPr bwMode="auto">
                    <a:xfrm flipH="1">
                      <a:off x="54077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00" name="Straight Connector 99">
                      <a:extLst>
                        <a:ext uri="{FF2B5EF4-FFF2-40B4-BE49-F238E27FC236}">
                          <a16:creationId xmlns:a16="http://schemas.microsoft.com/office/drawing/2014/main" id="{018EF44F-D832-764E-875D-E4F433D1C9DA}"/>
                        </a:ext>
                      </a:extLst>
                    </p:cNvPr>
                    <p:cNvCxnSpPr>
                      <a:cxnSpLocks/>
                      <a:stCxn id="95" idx="4"/>
                      <a:endCxn id="103" idx="0"/>
                    </p:cNvCxnSpPr>
                    <p:nvPr/>
                  </p:nvCxnSpPr>
                  <p:spPr bwMode="auto">
                    <a:xfrm>
                      <a:off x="54839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81" name="Group 80">
                    <a:extLst>
                      <a:ext uri="{FF2B5EF4-FFF2-40B4-BE49-F238E27FC236}">
                        <a16:creationId xmlns:a16="http://schemas.microsoft.com/office/drawing/2014/main" id="{97781331-0578-A84B-9255-CA498D266DFD}"/>
                      </a:ext>
                    </a:extLst>
                  </p:cNvPr>
                  <p:cNvGrpSpPr/>
                  <p:nvPr/>
                </p:nvGrpSpPr>
                <p:grpSpPr>
                  <a:xfrm>
                    <a:off x="4499053" y="2682080"/>
                    <a:ext cx="579193" cy="651350"/>
                    <a:chOff x="5194378" y="2682080"/>
                    <a:chExt cx="579193" cy="651350"/>
                  </a:xfrm>
                </p:grpSpPr>
                <p:sp>
                  <p:nvSpPr>
                    <p:cNvPr id="85" name="Connector 84">
                      <a:extLst>
                        <a:ext uri="{FF2B5EF4-FFF2-40B4-BE49-F238E27FC236}">
                          <a16:creationId xmlns:a16="http://schemas.microsoft.com/office/drawing/2014/main" id="{AD8A73F0-1654-4740-A1AF-44BCE0721DA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422978" y="2682080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86" name="Group 85">
                      <a:extLst>
                        <a:ext uri="{FF2B5EF4-FFF2-40B4-BE49-F238E27FC236}">
                          <a16:creationId xmlns:a16="http://schemas.microsoft.com/office/drawing/2014/main" id="{D9890578-2557-A547-BF4A-F464650B5BA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3211936"/>
                      <a:ext cx="579193" cy="121494"/>
                      <a:chOff x="5213499" y="3211936"/>
                      <a:chExt cx="579193" cy="121494"/>
                    </a:xfrm>
                  </p:grpSpPr>
                  <p:sp>
                    <p:nvSpPr>
                      <p:cNvPr id="91" name="Connector 90">
                        <a:extLst>
                          <a:ext uri="{FF2B5EF4-FFF2-40B4-BE49-F238E27FC236}">
                            <a16:creationId xmlns:a16="http://schemas.microsoft.com/office/drawing/2014/main" id="{0B5A2422-7EB4-A743-B215-96444713723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2134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92" name="Connector 91">
                        <a:extLst>
                          <a:ext uri="{FF2B5EF4-FFF2-40B4-BE49-F238E27FC236}">
                            <a16:creationId xmlns:a16="http://schemas.microsoft.com/office/drawing/2014/main" id="{56410FB9-8A7C-8642-B30C-9D5B28DB7F9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3658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93" name="Connector 92">
                        <a:extLst>
                          <a:ext uri="{FF2B5EF4-FFF2-40B4-BE49-F238E27FC236}">
                            <a16:creationId xmlns:a16="http://schemas.microsoft.com/office/drawing/2014/main" id="{A94495C1-EE05-C447-8E75-E9EEF4C62D0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5182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94" name="Connector 93">
                        <a:extLst>
                          <a:ext uri="{FF2B5EF4-FFF2-40B4-BE49-F238E27FC236}">
                            <a16:creationId xmlns:a16="http://schemas.microsoft.com/office/drawing/2014/main" id="{F5E7297D-E992-E44C-9DC3-E7CF29CEF23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6706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cxnSp>
                  <p:nvCxnSpPr>
                    <p:cNvPr id="87" name="Straight Connector 86">
                      <a:extLst>
                        <a:ext uri="{FF2B5EF4-FFF2-40B4-BE49-F238E27FC236}">
                          <a16:creationId xmlns:a16="http://schemas.microsoft.com/office/drawing/2014/main" id="{8E2FF3E8-1547-2242-85D3-8848A0025E0F}"/>
                        </a:ext>
                      </a:extLst>
                    </p:cNvPr>
                    <p:cNvCxnSpPr>
                      <a:cxnSpLocks/>
                      <a:stCxn id="85" idx="3"/>
                      <a:endCxn id="91" idx="0"/>
                    </p:cNvCxnSpPr>
                    <p:nvPr/>
                  </p:nvCxnSpPr>
                  <p:spPr bwMode="auto">
                    <a:xfrm flipH="1">
                      <a:off x="5255375" y="2785782"/>
                      <a:ext cx="185468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88" name="Straight Connector 87">
                      <a:extLst>
                        <a:ext uri="{FF2B5EF4-FFF2-40B4-BE49-F238E27FC236}">
                          <a16:creationId xmlns:a16="http://schemas.microsoft.com/office/drawing/2014/main" id="{9060C601-6F2B-D241-B9D6-22E4EF2D1696}"/>
                        </a:ext>
                      </a:extLst>
                    </p:cNvPr>
                    <p:cNvCxnSpPr>
                      <a:cxnSpLocks/>
                      <a:stCxn id="85" idx="5"/>
                      <a:endCxn id="94" idx="0"/>
                    </p:cNvCxnSpPr>
                    <p:nvPr/>
                  </p:nvCxnSpPr>
                  <p:spPr bwMode="auto">
                    <a:xfrm>
                      <a:off x="5527106" y="2785782"/>
                      <a:ext cx="185469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89" name="Straight Connector 88">
                      <a:extLst>
                        <a:ext uri="{FF2B5EF4-FFF2-40B4-BE49-F238E27FC236}">
                          <a16:creationId xmlns:a16="http://schemas.microsoft.com/office/drawing/2014/main" id="{F3E0FA8F-1899-7C42-B81F-A7540684F927}"/>
                        </a:ext>
                      </a:extLst>
                    </p:cNvPr>
                    <p:cNvCxnSpPr>
                      <a:cxnSpLocks/>
                      <a:stCxn id="85" idx="4"/>
                      <a:endCxn id="92" idx="0"/>
                    </p:cNvCxnSpPr>
                    <p:nvPr/>
                  </p:nvCxnSpPr>
                  <p:spPr bwMode="auto">
                    <a:xfrm flipH="1">
                      <a:off x="54077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90" name="Straight Connector 89">
                      <a:extLst>
                        <a:ext uri="{FF2B5EF4-FFF2-40B4-BE49-F238E27FC236}">
                          <a16:creationId xmlns:a16="http://schemas.microsoft.com/office/drawing/2014/main" id="{4A85C534-8625-614D-B321-3EAFE5564C34}"/>
                        </a:ext>
                      </a:extLst>
                    </p:cNvPr>
                    <p:cNvCxnSpPr>
                      <a:cxnSpLocks/>
                      <a:stCxn id="85" idx="4"/>
                      <a:endCxn id="93" idx="0"/>
                    </p:cNvCxnSpPr>
                    <p:nvPr/>
                  </p:nvCxnSpPr>
                  <p:spPr bwMode="auto">
                    <a:xfrm>
                      <a:off x="54839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C652A978-C691-4F4C-A931-B20C822ED6AC}"/>
                      </a:ext>
                    </a:extLst>
                  </p:cNvPr>
                  <p:cNvCxnSpPr>
                    <a:stCxn id="85" idx="7"/>
                    <a:endCxn id="78" idx="3"/>
                  </p:cNvCxnSpPr>
                  <p:nvPr/>
                </p:nvCxnSpPr>
                <p:spPr bwMode="auto">
                  <a:xfrm flipV="1">
                    <a:off x="4831781" y="2368819"/>
                    <a:ext cx="608566" cy="33105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3" name="Straight Connector 82">
                    <a:extLst>
                      <a:ext uri="{FF2B5EF4-FFF2-40B4-BE49-F238E27FC236}">
                        <a16:creationId xmlns:a16="http://schemas.microsoft.com/office/drawing/2014/main" id="{B96EE6D8-4F31-724A-BF21-B34EDE5CB697}"/>
                      </a:ext>
                    </a:extLst>
                  </p:cNvPr>
                  <p:cNvCxnSpPr>
                    <a:cxnSpLocks/>
                    <a:stCxn id="95" idx="1"/>
                    <a:endCxn id="78" idx="5"/>
                  </p:cNvCxnSpPr>
                  <p:nvPr/>
                </p:nvCxnSpPr>
                <p:spPr bwMode="auto">
                  <a:xfrm flipH="1" flipV="1">
                    <a:off x="5526610" y="2368819"/>
                    <a:ext cx="609558" cy="33105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4" name="Straight Connector 83">
                    <a:extLst>
                      <a:ext uri="{FF2B5EF4-FFF2-40B4-BE49-F238E27FC236}">
                        <a16:creationId xmlns:a16="http://schemas.microsoft.com/office/drawing/2014/main" id="{170D68F4-2F69-5042-A474-5CB469F65ABB}"/>
                      </a:ext>
                    </a:extLst>
                  </p:cNvPr>
                  <p:cNvCxnSpPr>
                    <a:cxnSpLocks/>
                    <a:stCxn id="105" idx="0"/>
                    <a:endCxn id="78" idx="4"/>
                  </p:cNvCxnSpPr>
                  <p:nvPr/>
                </p:nvCxnSpPr>
                <p:spPr bwMode="auto">
                  <a:xfrm flipH="1" flipV="1">
                    <a:off x="5483479" y="2386611"/>
                    <a:ext cx="496" cy="295469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36F146CA-BBD9-6D46-9EA0-0EC95478ECC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 flipH="1">
                <a:off x="6482447" y="1077316"/>
                <a:ext cx="892430" cy="488042"/>
                <a:chOff x="6940293" y="5155962"/>
                <a:chExt cx="2097153" cy="1146867"/>
              </a:xfrm>
            </p:grpSpPr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976F7EC0-CC4B-E64E-862F-F7C057B66D71}"/>
                    </a:ext>
                  </a:extLst>
                </p:cNvPr>
                <p:cNvSpPr/>
                <p:nvPr/>
              </p:nvSpPr>
              <p:spPr bwMode="auto">
                <a:xfrm>
                  <a:off x="6940293" y="5155962"/>
                  <a:ext cx="2097153" cy="1146867"/>
                </a:xfrm>
                <a:prstGeom prst="rect">
                  <a:avLst/>
                </a:prstGeom>
                <a:solidFill>
                  <a:srgbClr val="73FDD6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5402C4F6-0B23-234D-AE49-87C54A175EBD}"/>
                    </a:ext>
                  </a:extLst>
                </p:cNvPr>
                <p:cNvGrpSpPr/>
                <p:nvPr/>
              </p:nvGrpSpPr>
              <p:grpSpPr>
                <a:xfrm>
                  <a:off x="7003948" y="5195239"/>
                  <a:ext cx="1969843" cy="1068313"/>
                  <a:chOff x="4499053" y="2265117"/>
                  <a:chExt cx="1969843" cy="1068313"/>
                </a:xfrm>
              </p:grpSpPr>
              <p:sp>
                <p:nvSpPr>
                  <p:cNvPr id="118" name="Connector 117">
                    <a:extLst>
                      <a:ext uri="{FF2B5EF4-FFF2-40B4-BE49-F238E27FC236}">
                        <a16:creationId xmlns:a16="http://schemas.microsoft.com/office/drawing/2014/main" id="{06FE514C-CE5A-CD49-B0DA-E22DB9A38DB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22482" y="226511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119" name="Group 118">
                    <a:extLst>
                      <a:ext uri="{FF2B5EF4-FFF2-40B4-BE49-F238E27FC236}">
                        <a16:creationId xmlns:a16="http://schemas.microsoft.com/office/drawing/2014/main" id="{59897CA2-E5F9-9441-BCC9-D2573B62A1DD}"/>
                      </a:ext>
                    </a:extLst>
                  </p:cNvPr>
                  <p:cNvGrpSpPr/>
                  <p:nvPr/>
                </p:nvGrpSpPr>
                <p:grpSpPr>
                  <a:xfrm>
                    <a:off x="5194378" y="2682080"/>
                    <a:ext cx="579193" cy="651350"/>
                    <a:chOff x="5194378" y="2682080"/>
                    <a:chExt cx="579193" cy="651350"/>
                  </a:xfrm>
                </p:grpSpPr>
                <p:sp>
                  <p:nvSpPr>
                    <p:cNvPr id="145" name="Connector 144">
                      <a:extLst>
                        <a:ext uri="{FF2B5EF4-FFF2-40B4-BE49-F238E27FC236}">
                          <a16:creationId xmlns:a16="http://schemas.microsoft.com/office/drawing/2014/main" id="{7DAACEA5-95D7-9F40-975C-D36E4962F75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422978" y="2682080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146" name="Group 145">
                      <a:extLst>
                        <a:ext uri="{FF2B5EF4-FFF2-40B4-BE49-F238E27FC236}">
                          <a16:creationId xmlns:a16="http://schemas.microsoft.com/office/drawing/2014/main" id="{72DD7CFD-7FD1-3E42-B2AF-EA78CBD1EF6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3211936"/>
                      <a:ext cx="579193" cy="121494"/>
                      <a:chOff x="5213499" y="3211936"/>
                      <a:chExt cx="579193" cy="121494"/>
                    </a:xfrm>
                  </p:grpSpPr>
                  <p:sp>
                    <p:nvSpPr>
                      <p:cNvPr id="151" name="Connector 150">
                        <a:extLst>
                          <a:ext uri="{FF2B5EF4-FFF2-40B4-BE49-F238E27FC236}">
                            <a16:creationId xmlns:a16="http://schemas.microsoft.com/office/drawing/2014/main" id="{D39676C1-B14D-6143-8E56-5F674D8251A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2134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52" name="Connector 151">
                        <a:extLst>
                          <a:ext uri="{FF2B5EF4-FFF2-40B4-BE49-F238E27FC236}">
                            <a16:creationId xmlns:a16="http://schemas.microsoft.com/office/drawing/2014/main" id="{3A42C00B-391C-3442-AD86-B9870970386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3658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53" name="Connector 152">
                        <a:extLst>
                          <a:ext uri="{FF2B5EF4-FFF2-40B4-BE49-F238E27FC236}">
                            <a16:creationId xmlns:a16="http://schemas.microsoft.com/office/drawing/2014/main" id="{9E20B2FF-6D31-1B4F-BB3E-5AFA35ECE8B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5182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54" name="Connector 153">
                        <a:extLst>
                          <a:ext uri="{FF2B5EF4-FFF2-40B4-BE49-F238E27FC236}">
                            <a16:creationId xmlns:a16="http://schemas.microsoft.com/office/drawing/2014/main" id="{CAD4116C-2DD1-9944-8038-4E86B097260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6706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cxnSp>
                  <p:nvCxnSpPr>
                    <p:cNvPr id="147" name="Straight Connector 146">
                      <a:extLst>
                        <a:ext uri="{FF2B5EF4-FFF2-40B4-BE49-F238E27FC236}">
                          <a16:creationId xmlns:a16="http://schemas.microsoft.com/office/drawing/2014/main" id="{9AD88B48-4AA8-BB46-A434-A0406FD2E175}"/>
                        </a:ext>
                      </a:extLst>
                    </p:cNvPr>
                    <p:cNvCxnSpPr>
                      <a:cxnSpLocks/>
                      <a:stCxn id="145" idx="3"/>
                      <a:endCxn id="151" idx="0"/>
                    </p:cNvCxnSpPr>
                    <p:nvPr/>
                  </p:nvCxnSpPr>
                  <p:spPr bwMode="auto">
                    <a:xfrm flipH="1">
                      <a:off x="5255375" y="2785782"/>
                      <a:ext cx="185468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48" name="Straight Connector 147">
                      <a:extLst>
                        <a:ext uri="{FF2B5EF4-FFF2-40B4-BE49-F238E27FC236}">
                          <a16:creationId xmlns:a16="http://schemas.microsoft.com/office/drawing/2014/main" id="{2A42FA11-92E7-094E-800E-55E09FB47DD8}"/>
                        </a:ext>
                      </a:extLst>
                    </p:cNvPr>
                    <p:cNvCxnSpPr>
                      <a:cxnSpLocks/>
                      <a:stCxn id="145" idx="5"/>
                      <a:endCxn id="154" idx="0"/>
                    </p:cNvCxnSpPr>
                    <p:nvPr/>
                  </p:nvCxnSpPr>
                  <p:spPr bwMode="auto">
                    <a:xfrm>
                      <a:off x="5527106" y="2785782"/>
                      <a:ext cx="185469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49" name="Straight Connector 148">
                      <a:extLst>
                        <a:ext uri="{FF2B5EF4-FFF2-40B4-BE49-F238E27FC236}">
                          <a16:creationId xmlns:a16="http://schemas.microsoft.com/office/drawing/2014/main" id="{675D06C6-0B84-4F4B-ABB8-C7BF785D89AC}"/>
                        </a:ext>
                      </a:extLst>
                    </p:cNvPr>
                    <p:cNvCxnSpPr>
                      <a:cxnSpLocks/>
                      <a:stCxn id="145" idx="4"/>
                      <a:endCxn id="152" idx="0"/>
                    </p:cNvCxnSpPr>
                    <p:nvPr/>
                  </p:nvCxnSpPr>
                  <p:spPr bwMode="auto">
                    <a:xfrm flipH="1">
                      <a:off x="54077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50" name="Straight Connector 149">
                      <a:extLst>
                        <a:ext uri="{FF2B5EF4-FFF2-40B4-BE49-F238E27FC236}">
                          <a16:creationId xmlns:a16="http://schemas.microsoft.com/office/drawing/2014/main" id="{362CA84C-B2D2-8146-8E06-807610ABD7AB}"/>
                        </a:ext>
                      </a:extLst>
                    </p:cNvPr>
                    <p:cNvCxnSpPr>
                      <a:cxnSpLocks/>
                      <a:stCxn id="145" idx="4"/>
                      <a:endCxn id="153" idx="0"/>
                    </p:cNvCxnSpPr>
                    <p:nvPr/>
                  </p:nvCxnSpPr>
                  <p:spPr bwMode="auto">
                    <a:xfrm>
                      <a:off x="54839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120" name="Group 119">
                    <a:extLst>
                      <a:ext uri="{FF2B5EF4-FFF2-40B4-BE49-F238E27FC236}">
                        <a16:creationId xmlns:a16="http://schemas.microsoft.com/office/drawing/2014/main" id="{7DE50374-030A-DE49-A388-1885F40AFAF7}"/>
                      </a:ext>
                    </a:extLst>
                  </p:cNvPr>
                  <p:cNvGrpSpPr/>
                  <p:nvPr/>
                </p:nvGrpSpPr>
                <p:grpSpPr>
                  <a:xfrm>
                    <a:off x="5889703" y="2682080"/>
                    <a:ext cx="579193" cy="651350"/>
                    <a:chOff x="5194378" y="2682080"/>
                    <a:chExt cx="579193" cy="651350"/>
                  </a:xfrm>
                </p:grpSpPr>
                <p:sp>
                  <p:nvSpPr>
                    <p:cNvPr id="135" name="Connector 134">
                      <a:extLst>
                        <a:ext uri="{FF2B5EF4-FFF2-40B4-BE49-F238E27FC236}">
                          <a16:creationId xmlns:a16="http://schemas.microsoft.com/office/drawing/2014/main" id="{D2BD1E3C-037A-8347-BF90-4F5E8CF19C2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422978" y="2682080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136" name="Group 135">
                      <a:extLst>
                        <a:ext uri="{FF2B5EF4-FFF2-40B4-BE49-F238E27FC236}">
                          <a16:creationId xmlns:a16="http://schemas.microsoft.com/office/drawing/2014/main" id="{826A74A1-849A-0A48-9138-935B9F30325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3211936"/>
                      <a:ext cx="579193" cy="121494"/>
                      <a:chOff x="5213499" y="3211936"/>
                      <a:chExt cx="579193" cy="121494"/>
                    </a:xfrm>
                  </p:grpSpPr>
                  <p:sp>
                    <p:nvSpPr>
                      <p:cNvPr id="141" name="Connector 140">
                        <a:extLst>
                          <a:ext uri="{FF2B5EF4-FFF2-40B4-BE49-F238E27FC236}">
                            <a16:creationId xmlns:a16="http://schemas.microsoft.com/office/drawing/2014/main" id="{97E5195E-AE1B-6D4A-B92D-F353E8E95A1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2134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42" name="Connector 141">
                        <a:extLst>
                          <a:ext uri="{FF2B5EF4-FFF2-40B4-BE49-F238E27FC236}">
                            <a16:creationId xmlns:a16="http://schemas.microsoft.com/office/drawing/2014/main" id="{BB27FF73-C317-EB4E-9EBF-E20A8B06F85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3658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43" name="Connector 142">
                        <a:extLst>
                          <a:ext uri="{FF2B5EF4-FFF2-40B4-BE49-F238E27FC236}">
                            <a16:creationId xmlns:a16="http://schemas.microsoft.com/office/drawing/2014/main" id="{6FAEA5AE-5A4F-334E-955F-7B9458E2DF12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5182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44" name="Connector 143">
                        <a:extLst>
                          <a:ext uri="{FF2B5EF4-FFF2-40B4-BE49-F238E27FC236}">
                            <a16:creationId xmlns:a16="http://schemas.microsoft.com/office/drawing/2014/main" id="{214350F3-8866-224B-833F-8FCAB9D52D7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6706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cxnSp>
                  <p:nvCxnSpPr>
                    <p:cNvPr id="137" name="Straight Connector 136">
                      <a:extLst>
                        <a:ext uri="{FF2B5EF4-FFF2-40B4-BE49-F238E27FC236}">
                          <a16:creationId xmlns:a16="http://schemas.microsoft.com/office/drawing/2014/main" id="{863D7436-D785-2E4D-BF51-546272A0C500}"/>
                        </a:ext>
                      </a:extLst>
                    </p:cNvPr>
                    <p:cNvCxnSpPr>
                      <a:cxnSpLocks/>
                      <a:stCxn id="135" idx="3"/>
                      <a:endCxn id="141" idx="0"/>
                    </p:cNvCxnSpPr>
                    <p:nvPr/>
                  </p:nvCxnSpPr>
                  <p:spPr bwMode="auto">
                    <a:xfrm flipH="1">
                      <a:off x="5255375" y="2785782"/>
                      <a:ext cx="185468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38" name="Straight Connector 137">
                      <a:extLst>
                        <a:ext uri="{FF2B5EF4-FFF2-40B4-BE49-F238E27FC236}">
                          <a16:creationId xmlns:a16="http://schemas.microsoft.com/office/drawing/2014/main" id="{CAA99ED2-44D4-D649-96F4-0EAEAA2540E6}"/>
                        </a:ext>
                      </a:extLst>
                    </p:cNvPr>
                    <p:cNvCxnSpPr>
                      <a:cxnSpLocks/>
                      <a:stCxn id="135" idx="5"/>
                      <a:endCxn id="144" idx="0"/>
                    </p:cNvCxnSpPr>
                    <p:nvPr/>
                  </p:nvCxnSpPr>
                  <p:spPr bwMode="auto">
                    <a:xfrm>
                      <a:off x="5527106" y="2785782"/>
                      <a:ext cx="185469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39" name="Straight Connector 138">
                      <a:extLst>
                        <a:ext uri="{FF2B5EF4-FFF2-40B4-BE49-F238E27FC236}">
                          <a16:creationId xmlns:a16="http://schemas.microsoft.com/office/drawing/2014/main" id="{06ECC9A3-60D6-D042-9A72-D36A406C1053}"/>
                        </a:ext>
                      </a:extLst>
                    </p:cNvPr>
                    <p:cNvCxnSpPr>
                      <a:cxnSpLocks/>
                      <a:stCxn id="135" idx="4"/>
                      <a:endCxn id="142" idx="0"/>
                    </p:cNvCxnSpPr>
                    <p:nvPr/>
                  </p:nvCxnSpPr>
                  <p:spPr bwMode="auto">
                    <a:xfrm flipH="1">
                      <a:off x="54077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40" name="Straight Connector 139">
                      <a:extLst>
                        <a:ext uri="{FF2B5EF4-FFF2-40B4-BE49-F238E27FC236}">
                          <a16:creationId xmlns:a16="http://schemas.microsoft.com/office/drawing/2014/main" id="{875ABDDE-82B5-254B-B6D1-52EE4392330B}"/>
                        </a:ext>
                      </a:extLst>
                    </p:cNvPr>
                    <p:cNvCxnSpPr>
                      <a:cxnSpLocks/>
                      <a:stCxn id="135" idx="4"/>
                      <a:endCxn id="143" idx="0"/>
                    </p:cNvCxnSpPr>
                    <p:nvPr/>
                  </p:nvCxnSpPr>
                  <p:spPr bwMode="auto">
                    <a:xfrm>
                      <a:off x="54839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121" name="Group 120">
                    <a:extLst>
                      <a:ext uri="{FF2B5EF4-FFF2-40B4-BE49-F238E27FC236}">
                        <a16:creationId xmlns:a16="http://schemas.microsoft.com/office/drawing/2014/main" id="{17231F59-DF82-6244-98FA-E147565DAE16}"/>
                      </a:ext>
                    </a:extLst>
                  </p:cNvPr>
                  <p:cNvGrpSpPr/>
                  <p:nvPr/>
                </p:nvGrpSpPr>
                <p:grpSpPr>
                  <a:xfrm>
                    <a:off x="4499053" y="2682080"/>
                    <a:ext cx="579193" cy="651350"/>
                    <a:chOff x="5194378" y="2682080"/>
                    <a:chExt cx="579193" cy="651350"/>
                  </a:xfrm>
                </p:grpSpPr>
                <p:sp>
                  <p:nvSpPr>
                    <p:cNvPr id="125" name="Connector 124">
                      <a:extLst>
                        <a:ext uri="{FF2B5EF4-FFF2-40B4-BE49-F238E27FC236}">
                          <a16:creationId xmlns:a16="http://schemas.microsoft.com/office/drawing/2014/main" id="{FF11EF80-B4CD-D54A-A343-CA8558B3DC2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422978" y="2682080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126" name="Group 125">
                      <a:extLst>
                        <a:ext uri="{FF2B5EF4-FFF2-40B4-BE49-F238E27FC236}">
                          <a16:creationId xmlns:a16="http://schemas.microsoft.com/office/drawing/2014/main" id="{7704716E-38BB-7A4E-849C-2F7A2F1BBCE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3211936"/>
                      <a:ext cx="579193" cy="121494"/>
                      <a:chOff x="5213499" y="3211936"/>
                      <a:chExt cx="579193" cy="121494"/>
                    </a:xfrm>
                  </p:grpSpPr>
                  <p:sp>
                    <p:nvSpPr>
                      <p:cNvPr id="131" name="Connector 130">
                        <a:extLst>
                          <a:ext uri="{FF2B5EF4-FFF2-40B4-BE49-F238E27FC236}">
                            <a16:creationId xmlns:a16="http://schemas.microsoft.com/office/drawing/2014/main" id="{E4FB9F85-FA7C-FD46-83C0-CB17A6515D0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2134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32" name="Connector 131">
                        <a:extLst>
                          <a:ext uri="{FF2B5EF4-FFF2-40B4-BE49-F238E27FC236}">
                            <a16:creationId xmlns:a16="http://schemas.microsoft.com/office/drawing/2014/main" id="{6A8E6906-AF1D-B14E-B5C6-E700FB6DA2E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3658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33" name="Connector 132">
                        <a:extLst>
                          <a:ext uri="{FF2B5EF4-FFF2-40B4-BE49-F238E27FC236}">
                            <a16:creationId xmlns:a16="http://schemas.microsoft.com/office/drawing/2014/main" id="{2BEEB99C-427D-D147-8812-677B9BEE194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5182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34" name="Connector 133">
                        <a:extLst>
                          <a:ext uri="{FF2B5EF4-FFF2-40B4-BE49-F238E27FC236}">
                            <a16:creationId xmlns:a16="http://schemas.microsoft.com/office/drawing/2014/main" id="{62221AC1-2197-F042-B37B-99D431B6527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6706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cxnSp>
                  <p:nvCxnSpPr>
                    <p:cNvPr id="127" name="Straight Connector 126">
                      <a:extLst>
                        <a:ext uri="{FF2B5EF4-FFF2-40B4-BE49-F238E27FC236}">
                          <a16:creationId xmlns:a16="http://schemas.microsoft.com/office/drawing/2014/main" id="{42C32233-CF08-5944-9C37-989E9BBF50B6}"/>
                        </a:ext>
                      </a:extLst>
                    </p:cNvPr>
                    <p:cNvCxnSpPr>
                      <a:cxnSpLocks/>
                      <a:stCxn id="125" idx="3"/>
                      <a:endCxn id="131" idx="0"/>
                    </p:cNvCxnSpPr>
                    <p:nvPr/>
                  </p:nvCxnSpPr>
                  <p:spPr bwMode="auto">
                    <a:xfrm flipH="1">
                      <a:off x="5255375" y="2785782"/>
                      <a:ext cx="185468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28" name="Straight Connector 127">
                      <a:extLst>
                        <a:ext uri="{FF2B5EF4-FFF2-40B4-BE49-F238E27FC236}">
                          <a16:creationId xmlns:a16="http://schemas.microsoft.com/office/drawing/2014/main" id="{B1CDAFED-50D2-7A4F-A9A0-83D004399587}"/>
                        </a:ext>
                      </a:extLst>
                    </p:cNvPr>
                    <p:cNvCxnSpPr>
                      <a:cxnSpLocks/>
                      <a:stCxn id="125" idx="5"/>
                      <a:endCxn id="134" idx="0"/>
                    </p:cNvCxnSpPr>
                    <p:nvPr/>
                  </p:nvCxnSpPr>
                  <p:spPr bwMode="auto">
                    <a:xfrm>
                      <a:off x="5527106" y="2785782"/>
                      <a:ext cx="185469" cy="42615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29" name="Straight Connector 128">
                      <a:extLst>
                        <a:ext uri="{FF2B5EF4-FFF2-40B4-BE49-F238E27FC236}">
                          <a16:creationId xmlns:a16="http://schemas.microsoft.com/office/drawing/2014/main" id="{AF8C38C7-73FC-094B-BC3C-D213F94CE10B}"/>
                        </a:ext>
                      </a:extLst>
                    </p:cNvPr>
                    <p:cNvCxnSpPr>
                      <a:cxnSpLocks/>
                      <a:stCxn id="125" idx="4"/>
                      <a:endCxn id="132" idx="0"/>
                    </p:cNvCxnSpPr>
                    <p:nvPr/>
                  </p:nvCxnSpPr>
                  <p:spPr bwMode="auto">
                    <a:xfrm flipH="1">
                      <a:off x="54077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30" name="Straight Connector 129">
                      <a:extLst>
                        <a:ext uri="{FF2B5EF4-FFF2-40B4-BE49-F238E27FC236}">
                          <a16:creationId xmlns:a16="http://schemas.microsoft.com/office/drawing/2014/main" id="{B7B4775A-09B0-BE4D-A8CC-9CE5E0049DAC}"/>
                        </a:ext>
                      </a:extLst>
                    </p:cNvPr>
                    <p:cNvCxnSpPr>
                      <a:cxnSpLocks/>
                      <a:stCxn id="125" idx="4"/>
                      <a:endCxn id="133" idx="0"/>
                    </p:cNvCxnSpPr>
                    <p:nvPr/>
                  </p:nvCxnSpPr>
                  <p:spPr bwMode="auto">
                    <a:xfrm>
                      <a:off x="5483975" y="2803574"/>
                      <a:ext cx="76200" cy="408362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cxnSp>
                <p:nvCxnSpPr>
                  <p:cNvPr id="122" name="Straight Connector 121">
                    <a:extLst>
                      <a:ext uri="{FF2B5EF4-FFF2-40B4-BE49-F238E27FC236}">
                        <a16:creationId xmlns:a16="http://schemas.microsoft.com/office/drawing/2014/main" id="{1B069B1A-FD94-924A-9097-4F7AF6D330D5}"/>
                      </a:ext>
                    </a:extLst>
                  </p:cNvPr>
                  <p:cNvCxnSpPr>
                    <a:stCxn id="125" idx="7"/>
                    <a:endCxn id="118" idx="3"/>
                  </p:cNvCxnSpPr>
                  <p:nvPr/>
                </p:nvCxnSpPr>
                <p:spPr bwMode="auto">
                  <a:xfrm flipV="1">
                    <a:off x="4831781" y="2368819"/>
                    <a:ext cx="608566" cy="33105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3" name="Straight Connector 122">
                    <a:extLst>
                      <a:ext uri="{FF2B5EF4-FFF2-40B4-BE49-F238E27FC236}">
                        <a16:creationId xmlns:a16="http://schemas.microsoft.com/office/drawing/2014/main" id="{1A98905E-31DC-3A4A-878A-13B910D8B4DD}"/>
                      </a:ext>
                    </a:extLst>
                  </p:cNvPr>
                  <p:cNvCxnSpPr>
                    <a:cxnSpLocks/>
                    <a:stCxn id="135" idx="1"/>
                    <a:endCxn id="118" idx="5"/>
                  </p:cNvCxnSpPr>
                  <p:nvPr/>
                </p:nvCxnSpPr>
                <p:spPr bwMode="auto">
                  <a:xfrm flipH="1" flipV="1">
                    <a:off x="5526610" y="2368819"/>
                    <a:ext cx="609558" cy="33105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4" name="Straight Connector 123">
                    <a:extLst>
                      <a:ext uri="{FF2B5EF4-FFF2-40B4-BE49-F238E27FC236}">
                        <a16:creationId xmlns:a16="http://schemas.microsoft.com/office/drawing/2014/main" id="{A182E74E-C967-B440-947E-C818F4789121}"/>
                      </a:ext>
                    </a:extLst>
                  </p:cNvPr>
                  <p:cNvCxnSpPr>
                    <a:cxnSpLocks/>
                    <a:stCxn id="145" idx="0"/>
                    <a:endCxn id="118" idx="4"/>
                  </p:cNvCxnSpPr>
                  <p:nvPr/>
                </p:nvCxnSpPr>
                <p:spPr bwMode="auto">
                  <a:xfrm flipH="1" flipV="1">
                    <a:off x="5483479" y="2386611"/>
                    <a:ext cx="496" cy="295469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</p:grp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05B1FF90-042A-7D41-80F9-E5A2BB07E678}"/>
                </a:ext>
              </a:extLst>
            </p:cNvPr>
            <p:cNvSpPr txBox="1"/>
            <p:nvPr/>
          </p:nvSpPr>
          <p:spPr>
            <a:xfrm>
              <a:off x="7261663" y="1011081"/>
              <a:ext cx="1351652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1GB Ethernet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A1E7422B-6CAB-A840-9111-0F938A9A0E9C}"/>
                </a:ext>
              </a:extLst>
            </p:cNvPr>
            <p:cNvSpPr txBox="1"/>
            <p:nvPr/>
          </p:nvSpPr>
          <p:spPr>
            <a:xfrm>
              <a:off x="4964787" y="1680163"/>
              <a:ext cx="1351652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1GB Ethernet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A784F2D0-1955-CC4B-BBF6-58ECFC9745F4}"/>
                </a:ext>
              </a:extLst>
            </p:cNvPr>
            <p:cNvSpPr txBox="1"/>
            <p:nvPr/>
          </p:nvSpPr>
          <p:spPr>
            <a:xfrm>
              <a:off x="7448696" y="3052803"/>
              <a:ext cx="1351652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1GB Ethernet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D3F196FC-0A0B-7C49-A78A-94121D59AEBF}"/>
              </a:ext>
            </a:extLst>
          </p:cNvPr>
          <p:cNvGrpSpPr/>
          <p:nvPr/>
        </p:nvGrpSpPr>
        <p:grpSpPr>
          <a:xfrm>
            <a:off x="6127216" y="1221583"/>
            <a:ext cx="2472807" cy="1736089"/>
            <a:chOff x="6127216" y="1221583"/>
            <a:chExt cx="2472807" cy="1736089"/>
          </a:xfrm>
        </p:grpSpPr>
        <p:sp>
          <p:nvSpPr>
            <p:cNvPr id="155" name="Connector 154">
              <a:extLst>
                <a:ext uri="{FF2B5EF4-FFF2-40B4-BE49-F238E27FC236}">
                  <a16:creationId xmlns:a16="http://schemas.microsoft.com/office/drawing/2014/main" id="{C79A2674-8B39-8B43-B39C-32B85FD6506F}"/>
                </a:ext>
              </a:extLst>
            </p:cNvPr>
            <p:cNvSpPr>
              <a:spLocks noChangeAspect="1"/>
            </p:cNvSpPr>
            <p:nvPr/>
          </p:nvSpPr>
          <p:spPr bwMode="auto">
            <a:xfrm rot="16200000" flipH="1">
              <a:off x="6395969" y="1477812"/>
              <a:ext cx="108443" cy="108000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88B444EF-3A81-444B-9DA7-9462A310624C}"/>
                </a:ext>
              </a:extLst>
            </p:cNvPr>
            <p:cNvCxnSpPr>
              <a:cxnSpLocks/>
              <a:stCxn id="118" idx="7"/>
              <a:endCxn id="155" idx="3"/>
            </p:cNvCxnSpPr>
            <p:nvPr/>
          </p:nvCxnSpPr>
          <p:spPr bwMode="auto">
            <a:xfrm flipH="1">
              <a:off x="6488375" y="1339480"/>
              <a:ext cx="220551" cy="1539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2C7A1A80-21B3-7846-9E70-6690A201E3D3}"/>
                </a:ext>
              </a:extLst>
            </p:cNvPr>
            <p:cNvCxnSpPr>
              <a:cxnSpLocks/>
              <a:stCxn id="78" idx="7"/>
              <a:endCxn id="155" idx="1"/>
            </p:cNvCxnSpPr>
            <p:nvPr/>
          </p:nvCxnSpPr>
          <p:spPr bwMode="auto">
            <a:xfrm>
              <a:off x="6127216" y="1221583"/>
              <a:ext cx="284791" cy="27188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268954B0-597C-5940-854D-FC9B85188D7A}"/>
                </a:ext>
              </a:extLst>
            </p:cNvPr>
            <p:cNvCxnSpPr>
              <a:cxnSpLocks/>
              <a:stCxn id="16" idx="0"/>
              <a:endCxn id="155" idx="6"/>
            </p:cNvCxnSpPr>
            <p:nvPr/>
          </p:nvCxnSpPr>
          <p:spPr bwMode="auto">
            <a:xfrm flipH="1" flipV="1">
              <a:off x="6450191" y="1586034"/>
              <a:ext cx="515371" cy="137163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0CFE4AEF-4AD7-0246-B81C-E98F6C835147}"/>
                </a:ext>
              </a:extLst>
            </p:cNvPr>
            <p:cNvSpPr txBox="1"/>
            <p:nvPr/>
          </p:nvSpPr>
          <p:spPr>
            <a:xfrm>
              <a:off x="6793118" y="2054127"/>
              <a:ext cx="1806905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UNINETT’s</a:t>
              </a:r>
            </a:p>
            <a:p>
              <a:r>
                <a:rPr lang="en-US" sz="1600" dirty="0">
                  <a:latin typeface="Eurostile"/>
                  <a:cs typeface="Eurostile"/>
                </a:rPr>
                <a:t>N x 10GB Ethernet</a:t>
              </a: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2C0965A6-6394-7E41-8C36-0992719856CB}"/>
              </a:ext>
            </a:extLst>
          </p:cNvPr>
          <p:cNvGrpSpPr/>
          <p:nvPr/>
        </p:nvGrpSpPr>
        <p:grpSpPr>
          <a:xfrm>
            <a:off x="5238154" y="527702"/>
            <a:ext cx="2886368" cy="3050956"/>
            <a:chOff x="5238154" y="527702"/>
            <a:chExt cx="2886368" cy="3050956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CB69F260-446B-1E4D-85BB-1C69F6DF64F8}"/>
                </a:ext>
              </a:extLst>
            </p:cNvPr>
            <p:cNvSpPr txBox="1"/>
            <p:nvPr/>
          </p:nvSpPr>
          <p:spPr>
            <a:xfrm>
              <a:off x="7543914" y="527702"/>
              <a:ext cx="580608" cy="33855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ES 1</a:t>
              </a:r>
            </a:p>
          </p:txBody>
        </p: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E5EA370E-B769-F54D-B00E-D71B48D1978B}"/>
                </a:ext>
              </a:extLst>
            </p:cNvPr>
            <p:cNvCxnSpPr>
              <a:stCxn id="171" idx="1"/>
              <a:endCxn id="132" idx="3"/>
            </p:cNvCxnSpPr>
            <p:nvPr/>
          </p:nvCxnSpPr>
          <p:spPr bwMode="auto">
            <a:xfrm flipH="1">
              <a:off x="7148397" y="696979"/>
              <a:ext cx="395517" cy="27768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8BB116FC-DF6E-4D4A-88B9-4B0BA5441B4D}"/>
                </a:ext>
              </a:extLst>
            </p:cNvPr>
            <p:cNvSpPr txBox="1"/>
            <p:nvPr/>
          </p:nvSpPr>
          <p:spPr>
            <a:xfrm>
              <a:off x="5238154" y="3240104"/>
              <a:ext cx="580608" cy="33855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Eurostile"/>
                  <a:cs typeface="Eurostile"/>
                </a:rPr>
                <a:t>ES 2</a:t>
              </a:r>
            </a:p>
          </p:txBody>
        </p:sp>
        <p:cxnSp>
          <p:nvCxnSpPr>
            <p:cNvPr id="175" name="Straight Arrow Connector 174">
              <a:extLst>
                <a:ext uri="{FF2B5EF4-FFF2-40B4-BE49-F238E27FC236}">
                  <a16:creationId xmlns:a16="http://schemas.microsoft.com/office/drawing/2014/main" id="{277276D5-FE43-8B4E-B3FA-65582124F009}"/>
                </a:ext>
              </a:extLst>
            </p:cNvPr>
            <p:cNvCxnSpPr>
              <a:cxnSpLocks/>
              <a:stCxn id="174" idx="3"/>
              <a:endCxn id="29" idx="2"/>
            </p:cNvCxnSpPr>
            <p:nvPr/>
          </p:nvCxnSpPr>
          <p:spPr bwMode="auto">
            <a:xfrm flipV="1">
              <a:off x="5818762" y="3386436"/>
              <a:ext cx="727884" cy="2294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387356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>
            <a:extLst>
              <a:ext uri="{FF2B5EF4-FFF2-40B4-BE49-F238E27FC236}">
                <a16:creationId xmlns:a16="http://schemas.microsoft.com/office/drawing/2014/main" id="{E25D69A3-14F2-8A4C-8964-C34399CF81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/>
              <a:t>Reverse Address Resolution Protocol (RARP)</a:t>
            </a:r>
          </a:p>
        </p:txBody>
      </p:sp>
      <p:sp>
        <p:nvSpPr>
          <p:cNvPr id="370691" name="Rectangle 3">
            <a:extLst>
              <a:ext uri="{FF2B5EF4-FFF2-40B4-BE49-F238E27FC236}">
                <a16:creationId xmlns:a16="http://schemas.microsoft.com/office/drawing/2014/main" id="{301EC560-1313-F744-B0B3-435D7EC0A6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3329" y="914293"/>
            <a:ext cx="8199438" cy="400386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1000"/>
              </a:spcBef>
              <a:spcAft>
                <a:spcPts val="400"/>
              </a:spcAft>
              <a:buNone/>
            </a:pPr>
            <a:r>
              <a:rPr lang="en-US" altLang="nb-NO" sz="2400" dirty="0"/>
              <a:t>Retrieve Internet address from knowledge of hardware address</a:t>
            </a:r>
          </a:p>
        </p:txBody>
      </p:sp>
      <p:sp>
        <p:nvSpPr>
          <p:cNvPr id="370693" name="Rectangle 5">
            <a:extLst>
              <a:ext uri="{FF2B5EF4-FFF2-40B4-BE49-F238E27FC236}">
                <a16:creationId xmlns:a16="http://schemas.microsoft.com/office/drawing/2014/main" id="{3C42493C-6E62-324B-B62C-ED56290C4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2437" y="1536928"/>
            <a:ext cx="433387" cy="36036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H</a:t>
            </a:r>
          </a:p>
        </p:txBody>
      </p:sp>
      <p:sp>
        <p:nvSpPr>
          <p:cNvPr id="370694" name="Rectangle 6">
            <a:extLst>
              <a:ext uri="{FF2B5EF4-FFF2-40B4-BE49-F238E27FC236}">
                <a16:creationId xmlns:a16="http://schemas.microsoft.com/office/drawing/2014/main" id="{CB3C6DC2-FA10-3043-9EE7-D661DD0DB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8787" y="1465490"/>
            <a:ext cx="433387" cy="3603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H</a:t>
            </a:r>
          </a:p>
        </p:txBody>
      </p:sp>
      <p:sp>
        <p:nvSpPr>
          <p:cNvPr id="370695" name="Rectangle 7">
            <a:extLst>
              <a:ext uri="{FF2B5EF4-FFF2-40B4-BE49-F238E27FC236}">
                <a16:creationId xmlns:a16="http://schemas.microsoft.com/office/drawing/2014/main" id="{5ACA428F-B5DC-7741-832D-A7D55CCE0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3462" y="1465490"/>
            <a:ext cx="433387" cy="3603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H</a:t>
            </a:r>
          </a:p>
        </p:txBody>
      </p:sp>
      <p:sp>
        <p:nvSpPr>
          <p:cNvPr id="370696" name="Rectangle 8">
            <a:extLst>
              <a:ext uri="{FF2B5EF4-FFF2-40B4-BE49-F238E27FC236}">
                <a16:creationId xmlns:a16="http://schemas.microsoft.com/office/drawing/2014/main" id="{6F032993-C7D6-B441-A3F2-FAC1DEDFC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9724" y="1465490"/>
            <a:ext cx="433388" cy="3603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H</a:t>
            </a:r>
          </a:p>
        </p:txBody>
      </p:sp>
      <p:sp>
        <p:nvSpPr>
          <p:cNvPr id="370697" name="Rectangle 9">
            <a:extLst>
              <a:ext uri="{FF2B5EF4-FFF2-40B4-BE49-F238E27FC236}">
                <a16:creationId xmlns:a16="http://schemas.microsoft.com/office/drawing/2014/main" id="{8C8A4F18-E0C4-324D-9910-81F238DAE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5987" y="1465490"/>
            <a:ext cx="433387" cy="36036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H</a:t>
            </a:r>
          </a:p>
        </p:txBody>
      </p:sp>
      <p:sp>
        <p:nvSpPr>
          <p:cNvPr id="370698" name="Line 10">
            <a:extLst>
              <a:ext uri="{FF2B5EF4-FFF2-40B4-BE49-F238E27FC236}">
                <a16:creationId xmlns:a16="http://schemas.microsoft.com/office/drawing/2014/main" id="{31D30714-49DB-1D41-BB3B-390F066E734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8337" y="1897290"/>
            <a:ext cx="0" cy="4319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70699" name="Line 11">
            <a:extLst>
              <a:ext uri="{FF2B5EF4-FFF2-40B4-BE49-F238E27FC236}">
                <a16:creationId xmlns:a16="http://schemas.microsoft.com/office/drawing/2014/main" id="{499AD4C1-5A51-9E47-8E88-E43049447E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4687" y="1824265"/>
            <a:ext cx="0" cy="4319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70700" name="Line 12">
            <a:extLst>
              <a:ext uri="{FF2B5EF4-FFF2-40B4-BE49-F238E27FC236}">
                <a16:creationId xmlns:a16="http://schemas.microsoft.com/office/drawing/2014/main" id="{A36B461D-F9FA-EB43-B384-1D0E0A391F87}"/>
              </a:ext>
            </a:extLst>
          </p:cNvPr>
          <p:cNvSpPr>
            <a:spLocks noChangeShapeType="1"/>
          </p:cNvSpPr>
          <p:nvPr/>
        </p:nvSpPr>
        <p:spPr bwMode="auto">
          <a:xfrm>
            <a:off x="7600949" y="1824265"/>
            <a:ext cx="0" cy="4319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70701" name="Line 13">
            <a:extLst>
              <a:ext uri="{FF2B5EF4-FFF2-40B4-BE49-F238E27FC236}">
                <a16:creationId xmlns:a16="http://schemas.microsoft.com/office/drawing/2014/main" id="{4F4A3146-0CE8-534F-A89C-F9B20A1B488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75624" y="1824265"/>
            <a:ext cx="0" cy="4319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70702" name="Line 14">
            <a:extLst>
              <a:ext uri="{FF2B5EF4-FFF2-40B4-BE49-F238E27FC236}">
                <a16:creationId xmlns:a16="http://schemas.microsoft.com/office/drawing/2014/main" id="{847C1D59-3664-A04A-8958-2AD75B996876}"/>
              </a:ext>
            </a:extLst>
          </p:cNvPr>
          <p:cNvSpPr>
            <a:spLocks noChangeShapeType="1"/>
          </p:cNvSpPr>
          <p:nvPr/>
        </p:nvSpPr>
        <p:spPr bwMode="auto">
          <a:xfrm>
            <a:off x="8751887" y="1824265"/>
            <a:ext cx="0" cy="4319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70707" name="Line 19">
            <a:extLst>
              <a:ext uri="{FF2B5EF4-FFF2-40B4-BE49-F238E27FC236}">
                <a16:creationId xmlns:a16="http://schemas.microsoft.com/office/drawing/2014/main" id="{C1AE2C3A-1570-754B-91CF-C3EF391D823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8337" y="5497740"/>
            <a:ext cx="4967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370708" name="Group 20">
            <a:extLst>
              <a:ext uri="{FF2B5EF4-FFF2-40B4-BE49-F238E27FC236}">
                <a16:creationId xmlns:a16="http://schemas.microsoft.com/office/drawing/2014/main" id="{53CC99C1-6D04-2240-941A-C5354F788462}"/>
              </a:ext>
            </a:extLst>
          </p:cNvPr>
          <p:cNvGrpSpPr>
            <a:grpSpLocks/>
          </p:cNvGrpSpPr>
          <p:nvPr/>
        </p:nvGrpSpPr>
        <p:grpSpPr bwMode="auto">
          <a:xfrm>
            <a:off x="7456487" y="3121253"/>
            <a:ext cx="1368425" cy="576262"/>
            <a:chOff x="4428" y="2477"/>
            <a:chExt cx="862" cy="363"/>
          </a:xfrm>
        </p:grpSpPr>
        <p:sp>
          <p:nvSpPr>
            <p:cNvPr id="370709" name="Rectangle 21">
              <a:extLst>
                <a:ext uri="{FF2B5EF4-FFF2-40B4-BE49-F238E27FC236}">
                  <a16:creationId xmlns:a16="http://schemas.microsoft.com/office/drawing/2014/main" id="{8182C85B-4118-1642-AB0B-8476DF0EAE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8" y="2477"/>
              <a:ext cx="862" cy="1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@IP: 9.228.50.3</a:t>
              </a:r>
            </a:p>
          </p:txBody>
        </p:sp>
        <p:sp>
          <p:nvSpPr>
            <p:cNvPr id="370710" name="Rectangle 22">
              <a:extLst>
                <a:ext uri="{FF2B5EF4-FFF2-40B4-BE49-F238E27FC236}">
                  <a16:creationId xmlns:a16="http://schemas.microsoft.com/office/drawing/2014/main" id="{C776EEA0-CF4E-AD42-AA5F-9FCCB33D0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8" y="2659"/>
              <a:ext cx="862" cy="1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@HW: 0xa3e</a:t>
              </a:r>
            </a:p>
          </p:txBody>
        </p:sp>
      </p:grpSp>
      <p:grpSp>
        <p:nvGrpSpPr>
          <p:cNvPr id="370721" name="Group 33">
            <a:extLst>
              <a:ext uri="{FF2B5EF4-FFF2-40B4-BE49-F238E27FC236}">
                <a16:creationId xmlns:a16="http://schemas.microsoft.com/office/drawing/2014/main" id="{5205B6F6-D019-9B4D-A1B4-21ED78CD589C}"/>
              </a:ext>
            </a:extLst>
          </p:cNvPr>
          <p:cNvGrpSpPr>
            <a:grpSpLocks/>
          </p:cNvGrpSpPr>
          <p:nvPr/>
        </p:nvGrpSpPr>
        <p:grpSpPr bwMode="auto">
          <a:xfrm>
            <a:off x="4503737" y="4129315"/>
            <a:ext cx="1457325" cy="2016125"/>
            <a:chOff x="1922" y="1979"/>
            <a:chExt cx="918" cy="1270"/>
          </a:xfrm>
        </p:grpSpPr>
        <p:sp>
          <p:nvSpPr>
            <p:cNvPr id="370722" name="Freeform 34">
              <a:extLst>
                <a:ext uri="{FF2B5EF4-FFF2-40B4-BE49-F238E27FC236}">
                  <a16:creationId xmlns:a16="http://schemas.microsoft.com/office/drawing/2014/main" id="{9E75015E-087B-A849-9AF8-14F8CC646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2" y="2704"/>
              <a:ext cx="913" cy="545"/>
            </a:xfrm>
            <a:custGeom>
              <a:avLst/>
              <a:gdLst>
                <a:gd name="T0" fmla="*/ 5 w 913"/>
                <a:gd name="T1" fmla="*/ 0 h 545"/>
                <a:gd name="T2" fmla="*/ 913 w 913"/>
                <a:gd name="T3" fmla="*/ 0 h 545"/>
                <a:gd name="T4" fmla="*/ 913 w 913"/>
                <a:gd name="T5" fmla="*/ 182 h 545"/>
                <a:gd name="T6" fmla="*/ 51 w 913"/>
                <a:gd name="T7" fmla="*/ 182 h 545"/>
                <a:gd name="T8" fmla="*/ 51 w 913"/>
                <a:gd name="T9" fmla="*/ 545 h 545"/>
                <a:gd name="T10" fmla="*/ 0 w 913"/>
                <a:gd name="T11" fmla="*/ 545 h 545"/>
                <a:gd name="T12" fmla="*/ 5 w 913"/>
                <a:gd name="T13" fmla="*/ 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3" h="545">
                  <a:moveTo>
                    <a:pt x="5" y="0"/>
                  </a:moveTo>
                  <a:lnTo>
                    <a:pt x="913" y="0"/>
                  </a:lnTo>
                  <a:lnTo>
                    <a:pt x="913" y="182"/>
                  </a:lnTo>
                  <a:lnTo>
                    <a:pt x="51" y="182"/>
                  </a:lnTo>
                  <a:lnTo>
                    <a:pt x="51" y="545"/>
                  </a:lnTo>
                  <a:lnTo>
                    <a:pt x="0" y="54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70723" name="Freeform 35">
              <a:extLst>
                <a:ext uri="{FF2B5EF4-FFF2-40B4-BE49-F238E27FC236}">
                  <a16:creationId xmlns:a16="http://schemas.microsoft.com/office/drawing/2014/main" id="{3B882C82-18F0-7541-A6EF-1AB473151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7" y="2160"/>
              <a:ext cx="913" cy="545"/>
            </a:xfrm>
            <a:custGeom>
              <a:avLst/>
              <a:gdLst>
                <a:gd name="T0" fmla="*/ 5 w 913"/>
                <a:gd name="T1" fmla="*/ 0 h 545"/>
                <a:gd name="T2" fmla="*/ 913 w 913"/>
                <a:gd name="T3" fmla="*/ 0 h 545"/>
                <a:gd name="T4" fmla="*/ 913 w 913"/>
                <a:gd name="T5" fmla="*/ 182 h 545"/>
                <a:gd name="T6" fmla="*/ 51 w 913"/>
                <a:gd name="T7" fmla="*/ 182 h 545"/>
                <a:gd name="T8" fmla="*/ 51 w 913"/>
                <a:gd name="T9" fmla="*/ 545 h 545"/>
                <a:gd name="T10" fmla="*/ 0 w 913"/>
                <a:gd name="T11" fmla="*/ 545 h 545"/>
                <a:gd name="T12" fmla="*/ 5 w 913"/>
                <a:gd name="T13" fmla="*/ 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3" h="545">
                  <a:moveTo>
                    <a:pt x="5" y="0"/>
                  </a:moveTo>
                  <a:lnTo>
                    <a:pt x="913" y="0"/>
                  </a:lnTo>
                  <a:lnTo>
                    <a:pt x="913" y="182"/>
                  </a:lnTo>
                  <a:lnTo>
                    <a:pt x="51" y="182"/>
                  </a:lnTo>
                  <a:lnTo>
                    <a:pt x="51" y="545"/>
                  </a:lnTo>
                  <a:lnTo>
                    <a:pt x="0" y="54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70724" name="Rectangle 36">
              <a:extLst>
                <a:ext uri="{FF2B5EF4-FFF2-40B4-BE49-F238E27FC236}">
                  <a16:creationId xmlns:a16="http://schemas.microsoft.com/office/drawing/2014/main" id="{419DDB30-E91D-2446-A5D5-910586B5C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704"/>
              <a:ext cx="908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target</a:t>
              </a:r>
            </a:p>
          </p:txBody>
        </p:sp>
        <p:sp>
          <p:nvSpPr>
            <p:cNvPr id="370725" name="Rectangle 37">
              <a:extLst>
                <a:ext uri="{FF2B5EF4-FFF2-40B4-BE49-F238E27FC236}">
                  <a16:creationId xmlns:a16="http://schemas.microsoft.com/office/drawing/2014/main" id="{BED73131-8C50-C542-BAEB-5ED7C4E037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979"/>
              <a:ext cx="908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RARP Response</a:t>
              </a:r>
            </a:p>
          </p:txBody>
        </p:sp>
        <p:sp>
          <p:nvSpPr>
            <p:cNvPr id="370726" name="Rectangle 38">
              <a:extLst>
                <a:ext uri="{FF2B5EF4-FFF2-40B4-BE49-F238E27FC236}">
                  <a16:creationId xmlns:a16="http://schemas.microsoft.com/office/drawing/2014/main" id="{1507494B-AD77-F942-8948-0F37597EB9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2341"/>
              <a:ext cx="862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@IP: 9.228.50.3</a:t>
              </a:r>
            </a:p>
          </p:txBody>
        </p:sp>
        <p:sp>
          <p:nvSpPr>
            <p:cNvPr id="370727" name="Rectangle 39">
              <a:extLst>
                <a:ext uri="{FF2B5EF4-FFF2-40B4-BE49-F238E27FC236}">
                  <a16:creationId xmlns:a16="http://schemas.microsoft.com/office/drawing/2014/main" id="{9DA45032-1853-974A-8EA4-44541CF9B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2523"/>
              <a:ext cx="862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@HW: 0xa3e</a:t>
              </a:r>
            </a:p>
          </p:txBody>
        </p:sp>
        <p:sp>
          <p:nvSpPr>
            <p:cNvPr id="370728" name="Rectangle 40">
              <a:extLst>
                <a:ext uri="{FF2B5EF4-FFF2-40B4-BE49-F238E27FC236}">
                  <a16:creationId xmlns:a16="http://schemas.microsoft.com/office/drawing/2014/main" id="{85821CDF-1343-F145-8B08-91E0A4281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2885"/>
              <a:ext cx="862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@IP: 9.228.50.8</a:t>
              </a:r>
            </a:p>
          </p:txBody>
        </p:sp>
        <p:sp>
          <p:nvSpPr>
            <p:cNvPr id="370729" name="Rectangle 41">
              <a:extLst>
                <a:ext uri="{FF2B5EF4-FFF2-40B4-BE49-F238E27FC236}">
                  <a16:creationId xmlns:a16="http://schemas.microsoft.com/office/drawing/2014/main" id="{259E0902-C6AF-684D-9AD8-97A54F5A09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3067"/>
              <a:ext cx="862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@HW: 0xaa</a:t>
              </a:r>
            </a:p>
          </p:txBody>
        </p:sp>
        <p:sp>
          <p:nvSpPr>
            <p:cNvPr id="370730" name="Rectangle 42">
              <a:extLst>
                <a:ext uri="{FF2B5EF4-FFF2-40B4-BE49-F238E27FC236}">
                  <a16:creationId xmlns:a16="http://schemas.microsoft.com/office/drawing/2014/main" id="{BE7F91C3-8408-6441-AFB5-6A6D3ADC60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160"/>
              <a:ext cx="908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source</a:t>
              </a:r>
            </a:p>
          </p:txBody>
        </p:sp>
      </p:grpSp>
      <p:grpSp>
        <p:nvGrpSpPr>
          <p:cNvPr id="370731" name="Group 43">
            <a:extLst>
              <a:ext uri="{FF2B5EF4-FFF2-40B4-BE49-F238E27FC236}">
                <a16:creationId xmlns:a16="http://schemas.microsoft.com/office/drawing/2014/main" id="{0D65CD12-821C-2F45-9132-BB2BA3822785}"/>
              </a:ext>
            </a:extLst>
          </p:cNvPr>
          <p:cNvGrpSpPr>
            <a:grpSpLocks/>
          </p:cNvGrpSpPr>
          <p:nvPr/>
        </p:nvGrpSpPr>
        <p:grpSpPr bwMode="auto">
          <a:xfrm>
            <a:off x="2632074" y="1968728"/>
            <a:ext cx="1368425" cy="576262"/>
            <a:chOff x="4428" y="2477"/>
            <a:chExt cx="862" cy="363"/>
          </a:xfrm>
        </p:grpSpPr>
        <p:sp>
          <p:nvSpPr>
            <p:cNvPr id="370732" name="Rectangle 44">
              <a:extLst>
                <a:ext uri="{FF2B5EF4-FFF2-40B4-BE49-F238E27FC236}">
                  <a16:creationId xmlns:a16="http://schemas.microsoft.com/office/drawing/2014/main" id="{D1985505-21E9-1443-A41B-4E0F90247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8" y="2477"/>
              <a:ext cx="862" cy="1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@IP: unknown</a:t>
              </a:r>
            </a:p>
          </p:txBody>
        </p:sp>
        <p:sp>
          <p:nvSpPr>
            <p:cNvPr id="370733" name="Rectangle 45">
              <a:extLst>
                <a:ext uri="{FF2B5EF4-FFF2-40B4-BE49-F238E27FC236}">
                  <a16:creationId xmlns:a16="http://schemas.microsoft.com/office/drawing/2014/main" id="{E12A4616-AC21-8447-AF44-C7B02A88A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8" y="2659"/>
              <a:ext cx="862" cy="1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@HW: 0xaa</a:t>
              </a:r>
            </a:p>
          </p:txBody>
        </p:sp>
      </p:grpSp>
      <p:sp>
        <p:nvSpPr>
          <p:cNvPr id="370735" name="Rectangle 47">
            <a:extLst>
              <a:ext uri="{FF2B5EF4-FFF2-40B4-BE49-F238E27FC236}">
                <a16:creationId xmlns:a16="http://schemas.microsoft.com/office/drawing/2014/main" id="{4B45A583-4B75-3341-986E-340EA1267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3873" y="3901848"/>
            <a:ext cx="2772563" cy="10795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indent="0" eaLnBrk="1" hangingPunct="1">
              <a:lnSpc>
                <a:spcPct val="80000"/>
              </a:lnSpc>
              <a:spcBef>
                <a:spcPts val="1000"/>
              </a:spcBef>
              <a:spcAft>
                <a:spcPts val="400"/>
              </a:spcAft>
              <a:buNone/>
            </a:pPr>
            <a:r>
              <a:rPr lang="en-US" altLang="nb-NO" sz="2000" dirty="0">
                <a:latin typeface="Eurostile" panose="020B0504020202050204" pitchFamily="34" charset="77"/>
              </a:rPr>
              <a:t>RARP server responds</a:t>
            </a:r>
          </a:p>
          <a:p>
            <a:pPr marL="0" indent="0" eaLnBrk="1" hangingPunct="1">
              <a:lnSpc>
                <a:spcPct val="80000"/>
              </a:lnSpc>
              <a:spcBef>
                <a:spcPts val="1000"/>
              </a:spcBef>
              <a:spcAft>
                <a:spcPts val="400"/>
              </a:spcAft>
              <a:buNone/>
            </a:pPr>
            <a:r>
              <a:rPr lang="en-US" altLang="nb-NO" sz="2000" dirty="0">
                <a:latin typeface="Eurostile" panose="020B0504020202050204" pitchFamily="34" charset="77"/>
              </a:rPr>
              <a:t>RARP server has to be available on the LAN</a:t>
            </a:r>
          </a:p>
        </p:txBody>
      </p:sp>
      <p:grpSp>
        <p:nvGrpSpPr>
          <p:cNvPr id="370736" name="Group 48">
            <a:extLst>
              <a:ext uri="{FF2B5EF4-FFF2-40B4-BE49-F238E27FC236}">
                <a16:creationId xmlns:a16="http://schemas.microsoft.com/office/drawing/2014/main" id="{13010370-45DE-1E45-9DE0-9DB9BA842575}"/>
              </a:ext>
            </a:extLst>
          </p:cNvPr>
          <p:cNvGrpSpPr>
            <a:grpSpLocks/>
          </p:cNvGrpSpPr>
          <p:nvPr/>
        </p:nvGrpSpPr>
        <p:grpSpPr bwMode="auto">
          <a:xfrm>
            <a:off x="3208337" y="2760890"/>
            <a:ext cx="5543550" cy="222250"/>
            <a:chOff x="1066" y="2024"/>
            <a:chExt cx="3492" cy="140"/>
          </a:xfrm>
        </p:grpSpPr>
        <p:sp>
          <p:nvSpPr>
            <p:cNvPr id="370737" name="Line 49">
              <a:extLst>
                <a:ext uri="{FF2B5EF4-FFF2-40B4-BE49-F238E27FC236}">
                  <a16:creationId xmlns:a16="http://schemas.microsoft.com/office/drawing/2014/main" id="{1F35C5FA-F8B5-6B4E-8619-954F8F8A70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2024"/>
              <a:ext cx="34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70738" name="Freeform 50">
              <a:extLst>
                <a:ext uri="{FF2B5EF4-FFF2-40B4-BE49-F238E27FC236}">
                  <a16:creationId xmlns:a16="http://schemas.microsoft.com/office/drawing/2014/main" id="{F6EE0DD4-8CF5-DC46-86FC-5E28AB586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" y="2024"/>
              <a:ext cx="1270" cy="91"/>
            </a:xfrm>
            <a:custGeom>
              <a:avLst/>
              <a:gdLst>
                <a:gd name="T0" fmla="*/ 0 w 1270"/>
                <a:gd name="T1" fmla="*/ 0 h 91"/>
                <a:gd name="T2" fmla="*/ 548 w 1270"/>
                <a:gd name="T3" fmla="*/ 34 h 91"/>
                <a:gd name="T4" fmla="*/ 1270 w 1270"/>
                <a:gd name="T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0" h="91">
                  <a:moveTo>
                    <a:pt x="0" y="0"/>
                  </a:moveTo>
                  <a:cubicBezTo>
                    <a:pt x="91" y="6"/>
                    <a:pt x="336" y="19"/>
                    <a:pt x="548" y="34"/>
                  </a:cubicBezTo>
                  <a:cubicBezTo>
                    <a:pt x="760" y="49"/>
                    <a:pt x="1120" y="79"/>
                    <a:pt x="1270" y="91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70739" name="Freeform 51">
              <a:extLst>
                <a:ext uri="{FF2B5EF4-FFF2-40B4-BE49-F238E27FC236}">
                  <a16:creationId xmlns:a16="http://schemas.microsoft.com/office/drawing/2014/main" id="{4C56D1F5-D25F-8A46-8BB8-E2697C60B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" y="2024"/>
              <a:ext cx="911" cy="123"/>
            </a:xfrm>
            <a:custGeom>
              <a:avLst/>
              <a:gdLst>
                <a:gd name="T0" fmla="*/ 0 w 911"/>
                <a:gd name="T1" fmla="*/ 0 h 123"/>
                <a:gd name="T2" fmla="*/ 537 w 911"/>
                <a:gd name="T3" fmla="*/ 56 h 123"/>
                <a:gd name="T4" fmla="*/ 911 w 91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1" h="123">
                  <a:moveTo>
                    <a:pt x="0" y="0"/>
                  </a:moveTo>
                  <a:cubicBezTo>
                    <a:pt x="89" y="9"/>
                    <a:pt x="385" y="36"/>
                    <a:pt x="537" y="56"/>
                  </a:cubicBezTo>
                  <a:cubicBezTo>
                    <a:pt x="689" y="76"/>
                    <a:pt x="833" y="109"/>
                    <a:pt x="911" y="123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70740" name="Freeform 52">
              <a:extLst>
                <a:ext uri="{FF2B5EF4-FFF2-40B4-BE49-F238E27FC236}">
                  <a16:creationId xmlns:a16="http://schemas.microsoft.com/office/drawing/2014/main" id="{F62BEA05-27C8-AA4C-8887-498BE7E68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5" y="2024"/>
              <a:ext cx="537" cy="140"/>
            </a:xfrm>
            <a:custGeom>
              <a:avLst/>
              <a:gdLst>
                <a:gd name="T0" fmla="*/ 0 w 537"/>
                <a:gd name="T1" fmla="*/ 0 h 140"/>
                <a:gd name="T2" fmla="*/ 302 w 537"/>
                <a:gd name="T3" fmla="*/ 45 h 140"/>
                <a:gd name="T4" fmla="*/ 537 w 537"/>
                <a:gd name="T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7" h="140">
                  <a:moveTo>
                    <a:pt x="0" y="0"/>
                  </a:moveTo>
                  <a:cubicBezTo>
                    <a:pt x="50" y="7"/>
                    <a:pt x="213" y="22"/>
                    <a:pt x="302" y="45"/>
                  </a:cubicBezTo>
                  <a:cubicBezTo>
                    <a:pt x="391" y="68"/>
                    <a:pt x="488" y="120"/>
                    <a:pt x="537" y="14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</p:grpSp>
      <p:grpSp>
        <p:nvGrpSpPr>
          <p:cNvPr id="370711" name="Group 23">
            <a:extLst>
              <a:ext uri="{FF2B5EF4-FFF2-40B4-BE49-F238E27FC236}">
                <a16:creationId xmlns:a16="http://schemas.microsoft.com/office/drawing/2014/main" id="{9BF84064-9F79-7F4F-AF31-2479E094BC62}"/>
              </a:ext>
            </a:extLst>
          </p:cNvPr>
          <p:cNvGrpSpPr>
            <a:grpSpLocks/>
          </p:cNvGrpSpPr>
          <p:nvPr/>
        </p:nvGrpSpPr>
        <p:grpSpPr bwMode="auto">
          <a:xfrm>
            <a:off x="4503737" y="1968728"/>
            <a:ext cx="1457325" cy="2016125"/>
            <a:chOff x="1922" y="1979"/>
            <a:chExt cx="918" cy="1270"/>
          </a:xfrm>
        </p:grpSpPr>
        <p:sp>
          <p:nvSpPr>
            <p:cNvPr id="370712" name="Freeform 24">
              <a:extLst>
                <a:ext uri="{FF2B5EF4-FFF2-40B4-BE49-F238E27FC236}">
                  <a16:creationId xmlns:a16="http://schemas.microsoft.com/office/drawing/2014/main" id="{E4384585-B205-0149-9B4C-EB9619B2A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2" y="2704"/>
              <a:ext cx="913" cy="545"/>
            </a:xfrm>
            <a:custGeom>
              <a:avLst/>
              <a:gdLst>
                <a:gd name="T0" fmla="*/ 5 w 913"/>
                <a:gd name="T1" fmla="*/ 0 h 545"/>
                <a:gd name="T2" fmla="*/ 913 w 913"/>
                <a:gd name="T3" fmla="*/ 0 h 545"/>
                <a:gd name="T4" fmla="*/ 913 w 913"/>
                <a:gd name="T5" fmla="*/ 182 h 545"/>
                <a:gd name="T6" fmla="*/ 51 w 913"/>
                <a:gd name="T7" fmla="*/ 182 h 545"/>
                <a:gd name="T8" fmla="*/ 51 w 913"/>
                <a:gd name="T9" fmla="*/ 545 h 545"/>
                <a:gd name="T10" fmla="*/ 0 w 913"/>
                <a:gd name="T11" fmla="*/ 545 h 545"/>
                <a:gd name="T12" fmla="*/ 5 w 913"/>
                <a:gd name="T13" fmla="*/ 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3" h="545">
                  <a:moveTo>
                    <a:pt x="5" y="0"/>
                  </a:moveTo>
                  <a:lnTo>
                    <a:pt x="913" y="0"/>
                  </a:lnTo>
                  <a:lnTo>
                    <a:pt x="913" y="182"/>
                  </a:lnTo>
                  <a:lnTo>
                    <a:pt x="51" y="182"/>
                  </a:lnTo>
                  <a:lnTo>
                    <a:pt x="51" y="545"/>
                  </a:lnTo>
                  <a:lnTo>
                    <a:pt x="0" y="54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70713" name="Freeform 25">
              <a:extLst>
                <a:ext uri="{FF2B5EF4-FFF2-40B4-BE49-F238E27FC236}">
                  <a16:creationId xmlns:a16="http://schemas.microsoft.com/office/drawing/2014/main" id="{EC78508D-801D-A845-8DCE-AC0856412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7" y="2160"/>
              <a:ext cx="913" cy="545"/>
            </a:xfrm>
            <a:custGeom>
              <a:avLst/>
              <a:gdLst>
                <a:gd name="T0" fmla="*/ 5 w 913"/>
                <a:gd name="T1" fmla="*/ 0 h 545"/>
                <a:gd name="T2" fmla="*/ 913 w 913"/>
                <a:gd name="T3" fmla="*/ 0 h 545"/>
                <a:gd name="T4" fmla="*/ 913 w 913"/>
                <a:gd name="T5" fmla="*/ 182 h 545"/>
                <a:gd name="T6" fmla="*/ 51 w 913"/>
                <a:gd name="T7" fmla="*/ 182 h 545"/>
                <a:gd name="T8" fmla="*/ 51 w 913"/>
                <a:gd name="T9" fmla="*/ 545 h 545"/>
                <a:gd name="T10" fmla="*/ 0 w 913"/>
                <a:gd name="T11" fmla="*/ 545 h 545"/>
                <a:gd name="T12" fmla="*/ 5 w 913"/>
                <a:gd name="T13" fmla="*/ 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3" h="545">
                  <a:moveTo>
                    <a:pt x="5" y="0"/>
                  </a:moveTo>
                  <a:lnTo>
                    <a:pt x="913" y="0"/>
                  </a:lnTo>
                  <a:lnTo>
                    <a:pt x="913" y="182"/>
                  </a:lnTo>
                  <a:lnTo>
                    <a:pt x="51" y="182"/>
                  </a:lnTo>
                  <a:lnTo>
                    <a:pt x="51" y="545"/>
                  </a:lnTo>
                  <a:lnTo>
                    <a:pt x="0" y="54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370714" name="Rectangle 26">
              <a:extLst>
                <a:ext uri="{FF2B5EF4-FFF2-40B4-BE49-F238E27FC236}">
                  <a16:creationId xmlns:a16="http://schemas.microsoft.com/office/drawing/2014/main" id="{DDD764B8-CC0D-A847-960F-2C6ACEF50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704"/>
              <a:ext cx="908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target</a:t>
              </a:r>
            </a:p>
          </p:txBody>
        </p:sp>
        <p:sp>
          <p:nvSpPr>
            <p:cNvPr id="370715" name="Rectangle 27">
              <a:extLst>
                <a:ext uri="{FF2B5EF4-FFF2-40B4-BE49-F238E27FC236}">
                  <a16:creationId xmlns:a16="http://schemas.microsoft.com/office/drawing/2014/main" id="{056EA8F2-00F2-C64C-AC08-5A9077174E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979"/>
              <a:ext cx="908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RARP Request</a:t>
              </a:r>
            </a:p>
          </p:txBody>
        </p:sp>
        <p:sp>
          <p:nvSpPr>
            <p:cNvPr id="370716" name="Rectangle 28">
              <a:extLst>
                <a:ext uri="{FF2B5EF4-FFF2-40B4-BE49-F238E27FC236}">
                  <a16:creationId xmlns:a16="http://schemas.microsoft.com/office/drawing/2014/main" id="{13113154-3A92-0746-B1AD-72BB9368F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2341"/>
              <a:ext cx="862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@IP:</a:t>
              </a:r>
            </a:p>
          </p:txBody>
        </p:sp>
        <p:sp>
          <p:nvSpPr>
            <p:cNvPr id="370717" name="Rectangle 29">
              <a:extLst>
                <a:ext uri="{FF2B5EF4-FFF2-40B4-BE49-F238E27FC236}">
                  <a16:creationId xmlns:a16="http://schemas.microsoft.com/office/drawing/2014/main" id="{40805F0B-0D82-244E-9B25-A9F8438CE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2523"/>
              <a:ext cx="862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@HW: 0xaa</a:t>
              </a:r>
            </a:p>
          </p:txBody>
        </p:sp>
        <p:sp>
          <p:nvSpPr>
            <p:cNvPr id="370718" name="Rectangle 30">
              <a:extLst>
                <a:ext uri="{FF2B5EF4-FFF2-40B4-BE49-F238E27FC236}">
                  <a16:creationId xmlns:a16="http://schemas.microsoft.com/office/drawing/2014/main" id="{F5B7C83B-1D0F-D449-8FB7-7BA907749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2885"/>
              <a:ext cx="862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@IP:</a:t>
              </a:r>
            </a:p>
          </p:txBody>
        </p:sp>
        <p:sp>
          <p:nvSpPr>
            <p:cNvPr id="370719" name="Rectangle 31">
              <a:extLst>
                <a:ext uri="{FF2B5EF4-FFF2-40B4-BE49-F238E27FC236}">
                  <a16:creationId xmlns:a16="http://schemas.microsoft.com/office/drawing/2014/main" id="{CAB49E47-8586-DC45-9718-C7CBB3BC0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3" y="3067"/>
              <a:ext cx="862" cy="181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@HW: 0xaa</a:t>
              </a:r>
            </a:p>
          </p:txBody>
        </p:sp>
        <p:sp>
          <p:nvSpPr>
            <p:cNvPr id="370720" name="Rectangle 32">
              <a:extLst>
                <a:ext uri="{FF2B5EF4-FFF2-40B4-BE49-F238E27FC236}">
                  <a16:creationId xmlns:a16="http://schemas.microsoft.com/office/drawing/2014/main" id="{6FD31AC0-7478-7A47-B8F6-9FCFAA8AF2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2160"/>
              <a:ext cx="908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400"/>
                <a:t>source</a:t>
              </a:r>
            </a:p>
          </p:txBody>
        </p:sp>
      </p:grpSp>
      <p:sp>
        <p:nvSpPr>
          <p:cNvPr id="370741" name="Rectangle 53">
            <a:extLst>
              <a:ext uri="{FF2B5EF4-FFF2-40B4-BE49-F238E27FC236}">
                <a16:creationId xmlns:a16="http://schemas.microsoft.com/office/drawing/2014/main" id="{ADD4CE89-519C-B349-BCA1-5EF9E9C8D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1312" y="1465490"/>
            <a:ext cx="433387" cy="360363"/>
          </a:xfrm>
          <a:prstGeom prst="rect">
            <a:avLst/>
          </a:prstGeom>
          <a:solidFill>
            <a:schemeClr val="hlink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/>
              <a:t>H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6D29EB-FDCC-A047-A677-1D830741D138}"/>
              </a:ext>
            </a:extLst>
          </p:cNvPr>
          <p:cNvGrpSpPr/>
          <p:nvPr/>
        </p:nvGrpSpPr>
        <p:grpSpPr>
          <a:xfrm>
            <a:off x="294139" y="2273188"/>
            <a:ext cx="3240089" cy="3750015"/>
            <a:chOff x="392111" y="2490902"/>
            <a:chExt cx="3240089" cy="375001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7C61A33-4832-E442-8125-6EFE946DF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6039" y="3616096"/>
              <a:ext cx="2140408" cy="160530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70F22D0-45BC-5642-8511-2A1A860F23B1}"/>
                </a:ext>
              </a:extLst>
            </p:cNvPr>
            <p:cNvSpPr/>
            <p:nvPr/>
          </p:nvSpPr>
          <p:spPr bwMode="auto">
            <a:xfrm>
              <a:off x="1208314" y="3145973"/>
              <a:ext cx="1483560" cy="1186543"/>
            </a:xfrm>
            <a:custGeom>
              <a:avLst/>
              <a:gdLst>
                <a:gd name="connsiteX0" fmla="*/ 489857 w 1165238"/>
                <a:gd name="connsiteY0" fmla="*/ 0 h 1284515"/>
                <a:gd name="connsiteX1" fmla="*/ 1153885 w 1165238"/>
                <a:gd name="connsiteY1" fmla="*/ 718457 h 1284515"/>
                <a:gd name="connsiteX2" fmla="*/ 0 w 1165238"/>
                <a:gd name="connsiteY2" fmla="*/ 1284515 h 1284515"/>
                <a:gd name="connsiteX0" fmla="*/ 0 w 1483560"/>
                <a:gd name="connsiteY0" fmla="*/ 0 h 1186543"/>
                <a:gd name="connsiteX1" fmla="*/ 1480456 w 1483560"/>
                <a:gd name="connsiteY1" fmla="*/ 620485 h 1186543"/>
                <a:gd name="connsiteX2" fmla="*/ 326571 w 1483560"/>
                <a:gd name="connsiteY2" fmla="*/ 1186543 h 1186543"/>
                <a:gd name="connsiteX0" fmla="*/ 0 w 1483560"/>
                <a:gd name="connsiteY0" fmla="*/ 0 h 1186543"/>
                <a:gd name="connsiteX1" fmla="*/ 1480456 w 1483560"/>
                <a:gd name="connsiteY1" fmla="*/ 620485 h 1186543"/>
                <a:gd name="connsiteX2" fmla="*/ 326571 w 1483560"/>
                <a:gd name="connsiteY2" fmla="*/ 1186543 h 1186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83560" h="1186543">
                  <a:moveTo>
                    <a:pt x="0" y="0"/>
                  </a:moveTo>
                  <a:cubicBezTo>
                    <a:pt x="438149" y="165099"/>
                    <a:pt x="1426028" y="422728"/>
                    <a:pt x="1480456" y="620485"/>
                  </a:cubicBezTo>
                  <a:cubicBezTo>
                    <a:pt x="1534884" y="818242"/>
                    <a:pt x="862692" y="1010557"/>
                    <a:pt x="326571" y="1186543"/>
                  </a:cubicBezTo>
                </a:path>
              </a:pathLst>
            </a:custGeom>
            <a:noFill/>
            <a:ln w="25400" cap="flat" cmpd="sng" algn="ctr">
              <a:solidFill>
                <a:srgbClr val="00FA00"/>
              </a:solidFill>
              <a:prstDash val="sysDash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370743" name="Rectangle 55">
              <a:extLst>
                <a:ext uri="{FF2B5EF4-FFF2-40B4-BE49-F238E27FC236}">
                  <a16:creationId xmlns:a16="http://schemas.microsoft.com/office/drawing/2014/main" id="{BC28BEA7-3B10-934C-9C9B-E78059FC5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112" y="2490902"/>
              <a:ext cx="3240088" cy="100091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/>
            <a:lstStyle>
              <a:lvl1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indent="0" eaLnBrk="1" hangingPunct="1">
                <a:spcBef>
                  <a:spcPts val="1000"/>
                </a:spcBef>
                <a:spcAft>
                  <a:spcPts val="400"/>
                </a:spcAft>
                <a:buNone/>
              </a:pPr>
              <a:r>
                <a:rPr lang="en-US" altLang="nb-NO" sz="2000" dirty="0">
                  <a:latin typeface="Eurostile" panose="020B0504020202050204" pitchFamily="34" charset="77"/>
                </a:rPr>
                <a:t>Application today:</a:t>
              </a:r>
              <a:br>
                <a:rPr lang="en-US" altLang="nb-NO" sz="2000" dirty="0">
                  <a:latin typeface="Eurostile" panose="020B0504020202050204" pitchFamily="34" charset="77"/>
                </a:rPr>
              </a:br>
              <a:r>
                <a:rPr lang="en-US" altLang="nb-NO" sz="2000" i="1" dirty="0">
                  <a:latin typeface="Eurostile" panose="020B0504020202050204" pitchFamily="34" charset="77"/>
                </a:rPr>
                <a:t>blades</a:t>
              </a:r>
              <a:r>
                <a:rPr lang="en-US" altLang="nb-NO" sz="2000" dirty="0">
                  <a:latin typeface="Eurostile" panose="020B0504020202050204" pitchFamily="34" charset="77"/>
                </a:rPr>
                <a:t> in large clusters</a:t>
              </a:r>
              <a:br>
                <a:rPr lang="en-US" altLang="nb-NO" sz="2000" dirty="0">
                  <a:latin typeface="Eurostile" panose="020B0504020202050204" pitchFamily="34" charset="77"/>
                </a:rPr>
              </a:br>
              <a:r>
                <a:rPr lang="en-US" altLang="nb-NO" sz="2000" dirty="0">
                  <a:latin typeface="Eurostile" panose="020B0504020202050204" pitchFamily="34" charset="77"/>
                </a:rPr>
                <a:t>are physically moved</a:t>
              </a:r>
            </a:p>
          </p:txBody>
        </p:sp>
        <p:sp>
          <p:nvSpPr>
            <p:cNvPr id="61" name="Rectangle 55">
              <a:extLst>
                <a:ext uri="{FF2B5EF4-FFF2-40B4-BE49-F238E27FC236}">
                  <a16:creationId xmlns:a16="http://schemas.microsoft.com/office/drawing/2014/main" id="{D9D147E7-D225-7647-8740-A619C836E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111" y="5382311"/>
              <a:ext cx="3240088" cy="85860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/>
            <a:lstStyle>
              <a:lvl1pPr marL="342900" indent="-3429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indent="0" eaLnBrk="1" hangingPunct="1">
                <a:spcBef>
                  <a:spcPts val="1000"/>
                </a:spcBef>
                <a:spcAft>
                  <a:spcPts val="400"/>
                </a:spcAft>
                <a:buNone/>
              </a:pPr>
              <a:r>
                <a:rPr lang="en-US" altLang="nb-NO" sz="2000" dirty="0">
                  <a:latin typeface="Eurostile" panose="020B0504020202050204" pitchFamily="34" charset="77"/>
                </a:rPr>
                <a:t>for other uses mostly replaced by newer </a:t>
              </a:r>
              <a:br>
                <a:rPr lang="en-US" altLang="nb-NO" sz="2000" dirty="0">
                  <a:latin typeface="Eurostile" panose="020B0504020202050204" pitchFamily="34" charset="77"/>
                </a:rPr>
              </a:br>
              <a:r>
                <a:rPr lang="en-US" altLang="nb-NO" sz="2000" dirty="0">
                  <a:latin typeface="Eurostile" panose="020B0504020202050204" pitchFamily="34" charset="77"/>
                </a:rPr>
                <a:t>protocols BOOTP and</a:t>
              </a:r>
              <a:br>
                <a:rPr lang="en-US" altLang="nb-NO" sz="2000" dirty="0">
                  <a:latin typeface="Eurostile" panose="020B0504020202050204" pitchFamily="34" charset="77"/>
                </a:rPr>
              </a:br>
              <a:r>
                <a:rPr lang="en-US" altLang="nb-NO" sz="2000" dirty="0">
                  <a:latin typeface="Eurostile" panose="020B0504020202050204" pitchFamily="34" charset="77"/>
                </a:rPr>
                <a:t>DHCP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106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70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693" grpId="0" animBg="1"/>
      <p:bldP spid="370735" grpId="0" animBg="1"/>
      <p:bldP spid="370741" grpId="0" animBg="1"/>
      <p:bldP spid="370741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2">
            <a:extLst>
              <a:ext uri="{FF2B5EF4-FFF2-40B4-BE49-F238E27FC236}">
                <a16:creationId xmlns:a16="http://schemas.microsoft.com/office/drawing/2014/main" id="{70435BC3-64EE-A748-805B-70D6F2FBEC2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nb-NO" dirty="0"/>
              <a:t>Addressing</a:t>
            </a:r>
          </a:p>
        </p:txBody>
      </p:sp>
      <p:sp>
        <p:nvSpPr>
          <p:cNvPr id="450564" name="Rectangle 4">
            <a:extLst>
              <a:ext uri="{FF2B5EF4-FFF2-40B4-BE49-F238E27FC236}">
                <a16:creationId xmlns:a16="http://schemas.microsoft.com/office/drawing/2014/main" id="{90EC40FC-E903-4F4E-96F0-E4C602B6CB8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nb-NO" dirty="0"/>
              <a:t>IP addresses</a:t>
            </a:r>
          </a:p>
          <a:p>
            <a:r>
              <a:rPr lang="en-US" altLang="nb-NO" dirty="0"/>
              <a:t>in the TCP/IP model</a:t>
            </a:r>
          </a:p>
        </p:txBody>
      </p:sp>
    </p:spTree>
    <p:extLst>
      <p:ext uri="{BB962C8B-B14F-4D97-AF65-F5344CB8AC3E}">
        <p14:creationId xmlns:p14="http://schemas.microsoft.com/office/powerpoint/2010/main" val="933459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7" name="Rectangle 3">
            <a:extLst>
              <a:ext uri="{FF2B5EF4-FFF2-40B4-BE49-F238E27FC236}">
                <a16:creationId xmlns:a16="http://schemas.microsoft.com/office/drawing/2014/main" id="{DE413A9B-AA44-C44A-AE21-AF610A4D3F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149655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Original global addressing concept for the Internet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For addressing end systems and intermediate systems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each network interface (not ES) has its own unique address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5 classes</a:t>
            </a:r>
          </a:p>
        </p:txBody>
      </p:sp>
      <p:sp>
        <p:nvSpPr>
          <p:cNvPr id="349186" name="Rectangle 2">
            <a:extLst>
              <a:ext uri="{FF2B5EF4-FFF2-40B4-BE49-F238E27FC236}">
                <a16:creationId xmlns:a16="http://schemas.microsoft.com/office/drawing/2014/main" id="{4F7AF7E0-E6AE-CB49-9D2C-0CB65A2057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Internet Addresses and Internet Subnetworks</a:t>
            </a:r>
          </a:p>
        </p:txBody>
      </p:sp>
      <p:grpSp>
        <p:nvGrpSpPr>
          <p:cNvPr id="349267" name="Group 83">
            <a:extLst>
              <a:ext uri="{FF2B5EF4-FFF2-40B4-BE49-F238E27FC236}">
                <a16:creationId xmlns:a16="http://schemas.microsoft.com/office/drawing/2014/main" id="{2EDB9794-8093-A949-8164-E5E25B3CEA2E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2538866"/>
            <a:ext cx="5111750" cy="2305050"/>
            <a:chOff x="1021" y="1796"/>
            <a:chExt cx="3220" cy="1452"/>
          </a:xfrm>
        </p:grpSpPr>
        <p:grpSp>
          <p:nvGrpSpPr>
            <p:cNvPr id="349192" name="Group 8">
              <a:extLst>
                <a:ext uri="{FF2B5EF4-FFF2-40B4-BE49-F238E27FC236}">
                  <a16:creationId xmlns:a16="http://schemas.microsoft.com/office/drawing/2014/main" id="{33B721E9-B04E-1648-8D71-DE0D69945D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8" y="1796"/>
              <a:ext cx="2903" cy="91"/>
              <a:chOff x="1066" y="2931"/>
              <a:chExt cx="2903" cy="91"/>
            </a:xfrm>
          </p:grpSpPr>
          <p:sp>
            <p:nvSpPr>
              <p:cNvPr id="349193" name="Line 9">
                <a:extLst>
                  <a:ext uri="{FF2B5EF4-FFF2-40B4-BE49-F238E27FC236}">
                    <a16:creationId xmlns:a16="http://schemas.microsoft.com/office/drawing/2014/main" id="{975C036D-40AF-B84B-8FA2-6BBFDA7231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66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194" name="Line 10">
                <a:extLst>
                  <a:ext uri="{FF2B5EF4-FFF2-40B4-BE49-F238E27FC236}">
                    <a16:creationId xmlns:a16="http://schemas.microsoft.com/office/drawing/2014/main" id="{7DAA8BB2-2366-C041-8204-C3D8FC2BA5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56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195" name="Line 11">
                <a:extLst>
                  <a:ext uri="{FF2B5EF4-FFF2-40B4-BE49-F238E27FC236}">
                    <a16:creationId xmlns:a16="http://schemas.microsoft.com/office/drawing/2014/main" id="{317697DF-2CBB-DC40-87D2-1620178690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4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196" name="Line 12">
                <a:extLst>
                  <a:ext uri="{FF2B5EF4-FFF2-40B4-BE49-F238E27FC236}">
                    <a16:creationId xmlns:a16="http://schemas.microsoft.com/office/drawing/2014/main" id="{1988180D-2391-B74E-A2F6-B9A4472E05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3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197" name="Line 13">
                <a:extLst>
                  <a:ext uri="{FF2B5EF4-FFF2-40B4-BE49-F238E27FC236}">
                    <a16:creationId xmlns:a16="http://schemas.microsoft.com/office/drawing/2014/main" id="{320893E0-3806-6C46-8296-10578B5C9A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2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198" name="Line 14">
                <a:extLst>
                  <a:ext uri="{FF2B5EF4-FFF2-40B4-BE49-F238E27FC236}">
                    <a16:creationId xmlns:a16="http://schemas.microsoft.com/office/drawing/2014/main" id="{59454E03-7186-464E-86EF-1759BCD18C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1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199" name="Line 15">
                <a:extLst>
                  <a:ext uri="{FF2B5EF4-FFF2-40B4-BE49-F238E27FC236}">
                    <a16:creationId xmlns:a16="http://schemas.microsoft.com/office/drawing/2014/main" id="{098B6792-B6DA-534B-9BA0-4900248A4C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10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0" name="Line 16">
                <a:extLst>
                  <a:ext uri="{FF2B5EF4-FFF2-40B4-BE49-F238E27FC236}">
                    <a16:creationId xmlns:a16="http://schemas.microsoft.com/office/drawing/2014/main" id="{1AEC5E2F-FC55-FA49-817E-A5B77E948A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92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1" name="Line 17">
                <a:extLst>
                  <a:ext uri="{FF2B5EF4-FFF2-40B4-BE49-F238E27FC236}">
                    <a16:creationId xmlns:a16="http://schemas.microsoft.com/office/drawing/2014/main" id="{A7610023-A2BE-CF4D-A0C3-CECB518869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01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2" name="Line 18">
                <a:extLst>
                  <a:ext uri="{FF2B5EF4-FFF2-40B4-BE49-F238E27FC236}">
                    <a16:creationId xmlns:a16="http://schemas.microsoft.com/office/drawing/2014/main" id="{537CE27E-D73F-3445-8340-CE1A582482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8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3" name="Line 19">
                <a:extLst>
                  <a:ext uri="{FF2B5EF4-FFF2-40B4-BE49-F238E27FC236}">
                    <a16:creationId xmlns:a16="http://schemas.microsoft.com/office/drawing/2014/main" id="{C6C13433-CC46-174B-BC20-553284FBFE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7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4" name="Line 20">
                <a:extLst>
                  <a:ext uri="{FF2B5EF4-FFF2-40B4-BE49-F238E27FC236}">
                    <a16:creationId xmlns:a16="http://schemas.microsoft.com/office/drawing/2014/main" id="{4830F122-FA60-BB45-834F-B913B8BB21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6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5" name="Line 21">
                <a:extLst>
                  <a:ext uri="{FF2B5EF4-FFF2-40B4-BE49-F238E27FC236}">
                    <a16:creationId xmlns:a16="http://schemas.microsoft.com/office/drawing/2014/main" id="{F9616D6D-FC71-DF48-9B1B-D127940A79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5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6" name="Line 22">
                <a:extLst>
                  <a:ext uri="{FF2B5EF4-FFF2-40B4-BE49-F238E27FC236}">
                    <a16:creationId xmlns:a16="http://schemas.microsoft.com/office/drawing/2014/main" id="{19F71EB7-013A-D240-86E4-91AEC19A4D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45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7" name="Line 23">
                <a:extLst>
                  <a:ext uri="{FF2B5EF4-FFF2-40B4-BE49-F238E27FC236}">
                    <a16:creationId xmlns:a16="http://schemas.microsoft.com/office/drawing/2014/main" id="{A5DF0491-84FA-FA49-B9D8-40383460DC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17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8" name="Line 24">
                <a:extLst>
                  <a:ext uri="{FF2B5EF4-FFF2-40B4-BE49-F238E27FC236}">
                    <a16:creationId xmlns:a16="http://schemas.microsoft.com/office/drawing/2014/main" id="{B7F993F9-CF6A-F841-943E-BE4F677093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26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9" name="Line 25">
                <a:extLst>
                  <a:ext uri="{FF2B5EF4-FFF2-40B4-BE49-F238E27FC236}">
                    <a16:creationId xmlns:a16="http://schemas.microsoft.com/office/drawing/2014/main" id="{502F4A75-7C3F-3749-B420-20DFC8C260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36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0" name="Line 26">
                <a:extLst>
                  <a:ext uri="{FF2B5EF4-FFF2-40B4-BE49-F238E27FC236}">
                    <a16:creationId xmlns:a16="http://schemas.microsoft.com/office/drawing/2014/main" id="{0A9F1D0C-DDE0-7943-9A26-1DF0BF0CEB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0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1" name="Line 27">
                <a:extLst>
                  <a:ext uri="{FF2B5EF4-FFF2-40B4-BE49-F238E27FC236}">
                    <a16:creationId xmlns:a16="http://schemas.microsoft.com/office/drawing/2014/main" id="{FB6F26BA-5E1E-6A45-ABE9-2D6CA96342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9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2" name="Line 28">
                <a:extLst>
                  <a:ext uri="{FF2B5EF4-FFF2-40B4-BE49-F238E27FC236}">
                    <a16:creationId xmlns:a16="http://schemas.microsoft.com/office/drawing/2014/main" id="{6C25BE16-97FA-494C-ACC4-5B402E9E33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8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3" name="Line 29">
                <a:extLst>
                  <a:ext uri="{FF2B5EF4-FFF2-40B4-BE49-F238E27FC236}">
                    <a16:creationId xmlns:a16="http://schemas.microsoft.com/office/drawing/2014/main" id="{DBE4DA56-A236-2645-A829-F85DE9C8F4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80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4" name="Line 30">
                <a:extLst>
                  <a:ext uri="{FF2B5EF4-FFF2-40B4-BE49-F238E27FC236}">
                    <a16:creationId xmlns:a16="http://schemas.microsoft.com/office/drawing/2014/main" id="{E616476A-2DED-024F-A1FC-26A12A73FE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43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5" name="Line 31">
                <a:extLst>
                  <a:ext uri="{FF2B5EF4-FFF2-40B4-BE49-F238E27FC236}">
                    <a16:creationId xmlns:a16="http://schemas.microsoft.com/office/drawing/2014/main" id="{487AF947-B87E-AA4B-B365-913C13A92E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61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6" name="Line 32">
                <a:extLst>
                  <a:ext uri="{FF2B5EF4-FFF2-40B4-BE49-F238E27FC236}">
                    <a16:creationId xmlns:a16="http://schemas.microsoft.com/office/drawing/2014/main" id="{9B6005E2-7DB3-384D-8F93-0A1E53A6FE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5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7" name="Line 33">
                <a:extLst>
                  <a:ext uri="{FF2B5EF4-FFF2-40B4-BE49-F238E27FC236}">
                    <a16:creationId xmlns:a16="http://schemas.microsoft.com/office/drawing/2014/main" id="{D01584D3-E438-DB4D-B41F-A60123E8CC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71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8" name="Line 34">
                <a:extLst>
                  <a:ext uri="{FF2B5EF4-FFF2-40B4-BE49-F238E27FC236}">
                    <a16:creationId xmlns:a16="http://schemas.microsoft.com/office/drawing/2014/main" id="{7A8880DE-6C45-CA41-90F1-ECB04483F1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3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9" name="Line 35">
                <a:extLst>
                  <a:ext uri="{FF2B5EF4-FFF2-40B4-BE49-F238E27FC236}">
                    <a16:creationId xmlns:a16="http://schemas.microsoft.com/office/drawing/2014/main" id="{BABEFC76-B52A-854D-9E0D-DEE827A6E7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2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20" name="Line 36">
                <a:extLst>
                  <a:ext uri="{FF2B5EF4-FFF2-40B4-BE49-F238E27FC236}">
                    <a16:creationId xmlns:a16="http://schemas.microsoft.com/office/drawing/2014/main" id="{B92B5BEA-C040-074C-8672-DD4136B4DD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15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21" name="Line 37">
                <a:extLst>
                  <a:ext uri="{FF2B5EF4-FFF2-40B4-BE49-F238E27FC236}">
                    <a16:creationId xmlns:a16="http://schemas.microsoft.com/office/drawing/2014/main" id="{4E5A3438-5C06-9440-A1AF-E4590BBDCE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69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22" name="Line 38">
                <a:extLst>
                  <a:ext uri="{FF2B5EF4-FFF2-40B4-BE49-F238E27FC236}">
                    <a16:creationId xmlns:a16="http://schemas.microsoft.com/office/drawing/2014/main" id="{EB93B83E-BF2E-0848-ABAE-4C0790CED5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6" y="3022"/>
                <a:ext cx="290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23" name="Line 39">
                <a:extLst>
                  <a:ext uri="{FF2B5EF4-FFF2-40B4-BE49-F238E27FC236}">
                    <a16:creationId xmlns:a16="http://schemas.microsoft.com/office/drawing/2014/main" id="{31CFCB0C-95E2-A44D-84BF-9627791F5E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06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24" name="Line 40">
                <a:extLst>
                  <a:ext uri="{FF2B5EF4-FFF2-40B4-BE49-F238E27FC236}">
                    <a16:creationId xmlns:a16="http://schemas.microsoft.com/office/drawing/2014/main" id="{ED01FD6B-FAEC-7743-9898-D8D68F10E9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87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25" name="Line 41">
                <a:extLst>
                  <a:ext uri="{FF2B5EF4-FFF2-40B4-BE49-F238E27FC236}">
                    <a16:creationId xmlns:a16="http://schemas.microsoft.com/office/drawing/2014/main" id="{1271C98B-CD76-164A-8308-3905FD72D0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79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26" name="Line 42">
                <a:extLst>
                  <a:ext uri="{FF2B5EF4-FFF2-40B4-BE49-F238E27FC236}">
                    <a16:creationId xmlns:a16="http://schemas.microsoft.com/office/drawing/2014/main" id="{299A7794-92A2-8A47-B45D-20A1586988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7" y="2975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9227" name="Rectangle 43">
              <a:extLst>
                <a:ext uri="{FF2B5EF4-FFF2-40B4-BE49-F238E27FC236}">
                  <a16:creationId xmlns:a16="http://schemas.microsoft.com/office/drawing/2014/main" id="{58404646-5DA1-3C49-93D3-DA46B2C910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9" y="2023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49228" name="Rectangle 44">
              <a:extLst>
                <a:ext uri="{FF2B5EF4-FFF2-40B4-BE49-F238E27FC236}">
                  <a16:creationId xmlns:a16="http://schemas.microsoft.com/office/drawing/2014/main" id="{0FBC197E-94C2-184E-8E28-F69268F029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2023"/>
              <a:ext cx="636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Network</a:t>
              </a:r>
            </a:p>
          </p:txBody>
        </p:sp>
        <p:sp>
          <p:nvSpPr>
            <p:cNvPr id="349229" name="Rectangle 45">
              <a:extLst>
                <a:ext uri="{FF2B5EF4-FFF2-40B4-BE49-F238E27FC236}">
                  <a16:creationId xmlns:a16="http://schemas.microsoft.com/office/drawing/2014/main" id="{C4AEF3C2-A227-E844-96DE-F5942EC66A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023"/>
              <a:ext cx="2177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Host</a:t>
              </a:r>
            </a:p>
          </p:txBody>
        </p:sp>
        <p:sp>
          <p:nvSpPr>
            <p:cNvPr id="349231" name="Rectangle 47">
              <a:extLst>
                <a:ext uri="{FF2B5EF4-FFF2-40B4-BE49-F238E27FC236}">
                  <a16:creationId xmlns:a16="http://schemas.microsoft.com/office/drawing/2014/main" id="{BE83C88F-6F32-A44C-B855-15AA963C2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9" y="2295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32" name="Rectangle 48">
              <a:extLst>
                <a:ext uri="{FF2B5EF4-FFF2-40B4-BE49-F238E27FC236}">
                  <a16:creationId xmlns:a16="http://schemas.microsoft.com/office/drawing/2014/main" id="{2AEA4524-5AC3-C14E-81CE-23074C6159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1887"/>
              <a:ext cx="635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7</a:t>
              </a:r>
            </a:p>
          </p:txBody>
        </p:sp>
        <p:sp>
          <p:nvSpPr>
            <p:cNvPr id="349234" name="Rectangle 50">
              <a:extLst>
                <a:ext uri="{FF2B5EF4-FFF2-40B4-BE49-F238E27FC236}">
                  <a16:creationId xmlns:a16="http://schemas.microsoft.com/office/drawing/2014/main" id="{B7250D57-B6E8-BF48-B737-4B9D39E97C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2295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49236" name="Rectangle 52">
              <a:extLst>
                <a:ext uri="{FF2B5EF4-FFF2-40B4-BE49-F238E27FC236}">
                  <a16:creationId xmlns:a16="http://schemas.microsoft.com/office/drawing/2014/main" id="{72EAAC1E-1266-7640-9B67-CA2EA7EFD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9" y="2568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37" name="Rectangle 53">
              <a:extLst>
                <a:ext uri="{FF2B5EF4-FFF2-40B4-BE49-F238E27FC236}">
                  <a16:creationId xmlns:a16="http://schemas.microsoft.com/office/drawing/2014/main" id="{3077CEFA-F22A-164D-A41A-E04AAAE5C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2568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38" name="Rectangle 54">
              <a:extLst>
                <a:ext uri="{FF2B5EF4-FFF2-40B4-BE49-F238E27FC236}">
                  <a16:creationId xmlns:a16="http://schemas.microsoft.com/office/drawing/2014/main" id="{CD209C1B-654C-4243-86AD-46C28FCD5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0" y="2568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49241" name="Rectangle 57">
              <a:extLst>
                <a:ext uri="{FF2B5EF4-FFF2-40B4-BE49-F238E27FC236}">
                  <a16:creationId xmlns:a16="http://schemas.microsoft.com/office/drawing/2014/main" id="{99BE17FB-C036-6D4F-AAC2-589C55AFF7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0" y="2295"/>
              <a:ext cx="1270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Network</a:t>
              </a:r>
            </a:p>
          </p:txBody>
        </p:sp>
        <p:sp>
          <p:nvSpPr>
            <p:cNvPr id="349242" name="Rectangle 58">
              <a:extLst>
                <a:ext uri="{FF2B5EF4-FFF2-40B4-BE49-F238E27FC236}">
                  <a16:creationId xmlns:a16="http://schemas.microsoft.com/office/drawing/2014/main" id="{4B15F3E0-1B35-5F41-B76C-36FD2CE94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0" y="2295"/>
              <a:ext cx="145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Host</a:t>
              </a:r>
            </a:p>
          </p:txBody>
        </p:sp>
        <p:sp>
          <p:nvSpPr>
            <p:cNvPr id="349243" name="Rectangle 59">
              <a:extLst>
                <a:ext uri="{FF2B5EF4-FFF2-40B4-BE49-F238E27FC236}">
                  <a16:creationId xmlns:a16="http://schemas.microsoft.com/office/drawing/2014/main" id="{D44A8FB9-2029-8945-B7F3-F686797BC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2568"/>
              <a:ext cx="1905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Network</a:t>
              </a:r>
            </a:p>
          </p:txBody>
        </p:sp>
        <p:sp>
          <p:nvSpPr>
            <p:cNvPr id="349244" name="Rectangle 60">
              <a:extLst>
                <a:ext uri="{FF2B5EF4-FFF2-40B4-BE49-F238E27FC236}">
                  <a16:creationId xmlns:a16="http://schemas.microsoft.com/office/drawing/2014/main" id="{0132E9D6-B495-CC44-BD70-1517883DF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2568"/>
              <a:ext cx="726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Host</a:t>
              </a:r>
            </a:p>
          </p:txBody>
        </p:sp>
        <p:sp>
          <p:nvSpPr>
            <p:cNvPr id="349245" name="Rectangle 61">
              <a:extLst>
                <a:ext uri="{FF2B5EF4-FFF2-40B4-BE49-F238E27FC236}">
                  <a16:creationId xmlns:a16="http://schemas.microsoft.com/office/drawing/2014/main" id="{CD71A70B-F4D3-9049-A286-0F86EF17D5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2840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46" name="Rectangle 62">
              <a:extLst>
                <a:ext uri="{FF2B5EF4-FFF2-40B4-BE49-F238E27FC236}">
                  <a16:creationId xmlns:a16="http://schemas.microsoft.com/office/drawing/2014/main" id="{DBE5D480-1420-8B47-B283-19695136E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9" y="2840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47" name="Rectangle 63">
              <a:extLst>
                <a:ext uri="{FF2B5EF4-FFF2-40B4-BE49-F238E27FC236}">
                  <a16:creationId xmlns:a16="http://schemas.microsoft.com/office/drawing/2014/main" id="{473A0BFF-ABA7-7D43-93B4-D1A3E69B9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2840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49248" name="Rectangle 64">
              <a:extLst>
                <a:ext uri="{FF2B5EF4-FFF2-40B4-BE49-F238E27FC236}">
                  <a16:creationId xmlns:a16="http://schemas.microsoft.com/office/drawing/2014/main" id="{CAF239D5-5F99-0741-8FEE-4C7F46C8B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" y="2840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49" name="Rectangle 65">
              <a:extLst>
                <a:ext uri="{FF2B5EF4-FFF2-40B4-BE49-F238E27FC236}">
                  <a16:creationId xmlns:a16="http://schemas.microsoft.com/office/drawing/2014/main" id="{DAF72B08-0EA8-3D4B-8BB0-E10BED16A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1" y="2840"/>
              <a:ext cx="2540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Multicast address</a:t>
              </a:r>
            </a:p>
          </p:txBody>
        </p:sp>
        <p:sp>
          <p:nvSpPr>
            <p:cNvPr id="349250" name="Rectangle 66">
              <a:extLst>
                <a:ext uri="{FF2B5EF4-FFF2-40B4-BE49-F238E27FC236}">
                  <a16:creationId xmlns:a16="http://schemas.microsoft.com/office/drawing/2014/main" id="{14D25E85-1627-EA44-9492-161630954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0" y="3112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51" name="Rectangle 67">
              <a:extLst>
                <a:ext uri="{FF2B5EF4-FFF2-40B4-BE49-F238E27FC236}">
                  <a16:creationId xmlns:a16="http://schemas.microsoft.com/office/drawing/2014/main" id="{4B7944B0-DA7F-0642-A53E-0C176D7C72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3112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53" name="Rectangle 69">
              <a:extLst>
                <a:ext uri="{FF2B5EF4-FFF2-40B4-BE49-F238E27FC236}">
                  <a16:creationId xmlns:a16="http://schemas.microsoft.com/office/drawing/2014/main" id="{C8FEC1C1-4A22-934B-86A6-1D8EC1D63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3112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54" name="Rectangle 70">
              <a:extLst>
                <a:ext uri="{FF2B5EF4-FFF2-40B4-BE49-F238E27FC236}">
                  <a16:creationId xmlns:a16="http://schemas.microsoft.com/office/drawing/2014/main" id="{19D74DC4-3A7E-3346-9E87-099F1F658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" y="3112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55" name="Rectangle 71">
              <a:extLst>
                <a:ext uri="{FF2B5EF4-FFF2-40B4-BE49-F238E27FC236}">
                  <a16:creationId xmlns:a16="http://schemas.microsoft.com/office/drawing/2014/main" id="{C15F2DF1-8D10-5D4D-8F3E-45A6C8F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1" y="3112"/>
              <a:ext cx="2540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Reserved</a:t>
              </a:r>
            </a:p>
          </p:txBody>
        </p:sp>
        <p:sp>
          <p:nvSpPr>
            <p:cNvPr id="349256" name="Rectangle 72">
              <a:extLst>
                <a:ext uri="{FF2B5EF4-FFF2-40B4-BE49-F238E27FC236}">
                  <a16:creationId xmlns:a16="http://schemas.microsoft.com/office/drawing/2014/main" id="{80126412-F0E4-EE45-95D9-B1E7174101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887"/>
              <a:ext cx="2177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24</a:t>
              </a:r>
            </a:p>
          </p:txBody>
        </p:sp>
        <p:sp>
          <p:nvSpPr>
            <p:cNvPr id="349257" name="Rectangle 73">
              <a:extLst>
                <a:ext uri="{FF2B5EF4-FFF2-40B4-BE49-F238E27FC236}">
                  <a16:creationId xmlns:a16="http://schemas.microsoft.com/office/drawing/2014/main" id="{EEBEC873-29AB-0148-8CB0-8A3CE600E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0" y="2159"/>
              <a:ext cx="1270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14</a:t>
              </a:r>
            </a:p>
          </p:txBody>
        </p:sp>
        <p:sp>
          <p:nvSpPr>
            <p:cNvPr id="349258" name="Rectangle 74">
              <a:extLst>
                <a:ext uri="{FF2B5EF4-FFF2-40B4-BE49-F238E27FC236}">
                  <a16:creationId xmlns:a16="http://schemas.microsoft.com/office/drawing/2014/main" id="{E8270E72-0F06-C140-8199-24A760DDD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0" y="2159"/>
              <a:ext cx="145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16</a:t>
              </a:r>
            </a:p>
          </p:txBody>
        </p:sp>
        <p:sp>
          <p:nvSpPr>
            <p:cNvPr id="349259" name="Rectangle 75">
              <a:extLst>
                <a:ext uri="{FF2B5EF4-FFF2-40B4-BE49-F238E27FC236}">
                  <a16:creationId xmlns:a16="http://schemas.microsoft.com/office/drawing/2014/main" id="{9C977547-BDAC-D84C-9587-5F0A52EFFE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2431"/>
              <a:ext cx="1905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21</a:t>
              </a:r>
            </a:p>
          </p:txBody>
        </p:sp>
        <p:sp>
          <p:nvSpPr>
            <p:cNvPr id="349260" name="Rectangle 76">
              <a:extLst>
                <a:ext uri="{FF2B5EF4-FFF2-40B4-BE49-F238E27FC236}">
                  <a16:creationId xmlns:a16="http://schemas.microsoft.com/office/drawing/2014/main" id="{3B60A0C2-7501-2145-B074-0234A7CF4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2431"/>
              <a:ext cx="726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8</a:t>
              </a:r>
            </a:p>
          </p:txBody>
        </p:sp>
        <p:sp>
          <p:nvSpPr>
            <p:cNvPr id="349261" name="Rectangle 77">
              <a:extLst>
                <a:ext uri="{FF2B5EF4-FFF2-40B4-BE49-F238E27FC236}">
                  <a16:creationId xmlns:a16="http://schemas.microsoft.com/office/drawing/2014/main" id="{0A2ABD3C-9005-A749-9F4F-862685430B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1" y="2704"/>
              <a:ext cx="2540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28</a:t>
              </a:r>
            </a:p>
          </p:txBody>
        </p:sp>
        <p:sp>
          <p:nvSpPr>
            <p:cNvPr id="349262" name="Rectangle 78">
              <a:extLst>
                <a:ext uri="{FF2B5EF4-FFF2-40B4-BE49-F238E27FC236}">
                  <a16:creationId xmlns:a16="http://schemas.microsoft.com/office/drawing/2014/main" id="{D128FDFA-DF08-9C4D-867B-E1FE8EB995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1" y="2976"/>
              <a:ext cx="2540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28</a:t>
              </a:r>
            </a:p>
          </p:txBody>
        </p:sp>
        <p:sp>
          <p:nvSpPr>
            <p:cNvPr id="349263" name="Text Box 79">
              <a:extLst>
                <a:ext uri="{FF2B5EF4-FFF2-40B4-BE49-F238E27FC236}">
                  <a16:creationId xmlns:a16="http://schemas.microsoft.com/office/drawing/2014/main" id="{C3771351-720C-5145-8D3E-81F4AB1533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1" y="1978"/>
              <a:ext cx="2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/>
                <a:t>A</a:t>
              </a:r>
            </a:p>
          </p:txBody>
        </p:sp>
        <p:sp>
          <p:nvSpPr>
            <p:cNvPr id="349265" name="Text Box 81">
              <a:extLst>
                <a:ext uri="{FF2B5EF4-FFF2-40B4-BE49-F238E27FC236}">
                  <a16:creationId xmlns:a16="http://schemas.microsoft.com/office/drawing/2014/main" id="{94D6E54C-E2E9-6D40-9546-2DF4B0518E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1" y="2250"/>
              <a:ext cx="2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/>
                <a:t>B</a:t>
              </a:r>
            </a:p>
          </p:txBody>
        </p:sp>
        <p:sp>
          <p:nvSpPr>
            <p:cNvPr id="349266" name="Text Box 82">
              <a:extLst>
                <a:ext uri="{FF2B5EF4-FFF2-40B4-BE49-F238E27FC236}">
                  <a16:creationId xmlns:a16="http://schemas.microsoft.com/office/drawing/2014/main" id="{D45BA39A-DA26-4144-86C7-780A5F9DB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1" y="2522"/>
              <a:ext cx="2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/>
                <a:t>C</a:t>
              </a:r>
            </a:p>
          </p:txBody>
        </p:sp>
      </p:grpSp>
      <p:sp>
        <p:nvSpPr>
          <p:cNvPr id="74" name="Rectangle 3">
            <a:extLst>
              <a:ext uri="{FF2B5EF4-FFF2-40B4-BE49-F238E27FC236}">
                <a16:creationId xmlns:a16="http://schemas.microsoft.com/office/drawing/2014/main" id="{A474D1C7-0653-F140-BA8F-67403210E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5139189"/>
            <a:ext cx="8928992" cy="1239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000" dirty="0"/>
              <a:t>ICANN (Internet Corporation for Assigned Numbers and Names)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manages network numbers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delegates parts of the address space to regional authorities</a:t>
            </a:r>
          </a:p>
        </p:txBody>
      </p:sp>
    </p:spTree>
    <p:extLst>
      <p:ext uri="{BB962C8B-B14F-4D97-AF65-F5344CB8AC3E}">
        <p14:creationId xmlns:p14="http://schemas.microsoft.com/office/powerpoint/2010/main" val="206361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7" name="Rectangle 3">
            <a:extLst>
              <a:ext uri="{FF2B5EF4-FFF2-40B4-BE49-F238E27FC236}">
                <a16:creationId xmlns:a16="http://schemas.microsoft.com/office/drawing/2014/main" id="{DE413A9B-AA44-C44A-AE21-AF610A4D3F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6"/>
            <a:ext cx="8928992" cy="149655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Original global addressing concept for the Internet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For addressing end systems and intermediate systems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each network interface (not ES) has its own unique address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5 classes</a:t>
            </a:r>
          </a:p>
        </p:txBody>
      </p:sp>
      <p:sp>
        <p:nvSpPr>
          <p:cNvPr id="349186" name="Rectangle 2">
            <a:extLst>
              <a:ext uri="{FF2B5EF4-FFF2-40B4-BE49-F238E27FC236}">
                <a16:creationId xmlns:a16="http://schemas.microsoft.com/office/drawing/2014/main" id="{4F7AF7E0-E6AE-CB49-9D2C-0CB65A2057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Internet Addresses and Internet Subnetworks</a:t>
            </a:r>
          </a:p>
        </p:txBody>
      </p:sp>
      <p:grpSp>
        <p:nvGrpSpPr>
          <p:cNvPr id="349267" name="Group 83">
            <a:extLst>
              <a:ext uri="{FF2B5EF4-FFF2-40B4-BE49-F238E27FC236}">
                <a16:creationId xmlns:a16="http://schemas.microsoft.com/office/drawing/2014/main" id="{2EDB9794-8093-A949-8164-E5E25B3CEA2E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2538866"/>
            <a:ext cx="5111750" cy="2305050"/>
            <a:chOff x="1021" y="1796"/>
            <a:chExt cx="3220" cy="1452"/>
          </a:xfrm>
        </p:grpSpPr>
        <p:grpSp>
          <p:nvGrpSpPr>
            <p:cNvPr id="349192" name="Group 8">
              <a:extLst>
                <a:ext uri="{FF2B5EF4-FFF2-40B4-BE49-F238E27FC236}">
                  <a16:creationId xmlns:a16="http://schemas.microsoft.com/office/drawing/2014/main" id="{33B721E9-B04E-1648-8D71-DE0D69945D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8" y="1796"/>
              <a:ext cx="2903" cy="91"/>
              <a:chOff x="1066" y="2931"/>
              <a:chExt cx="2903" cy="91"/>
            </a:xfrm>
          </p:grpSpPr>
          <p:sp>
            <p:nvSpPr>
              <p:cNvPr id="349193" name="Line 9">
                <a:extLst>
                  <a:ext uri="{FF2B5EF4-FFF2-40B4-BE49-F238E27FC236}">
                    <a16:creationId xmlns:a16="http://schemas.microsoft.com/office/drawing/2014/main" id="{975C036D-40AF-B84B-8FA2-6BBFDA7231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66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194" name="Line 10">
                <a:extLst>
                  <a:ext uri="{FF2B5EF4-FFF2-40B4-BE49-F238E27FC236}">
                    <a16:creationId xmlns:a16="http://schemas.microsoft.com/office/drawing/2014/main" id="{7DAA8BB2-2366-C041-8204-C3D8FC2BA5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56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195" name="Line 11">
                <a:extLst>
                  <a:ext uri="{FF2B5EF4-FFF2-40B4-BE49-F238E27FC236}">
                    <a16:creationId xmlns:a16="http://schemas.microsoft.com/office/drawing/2014/main" id="{317697DF-2CBB-DC40-87D2-1620178690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4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196" name="Line 12">
                <a:extLst>
                  <a:ext uri="{FF2B5EF4-FFF2-40B4-BE49-F238E27FC236}">
                    <a16:creationId xmlns:a16="http://schemas.microsoft.com/office/drawing/2014/main" id="{1988180D-2391-B74E-A2F6-B9A4472E05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3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197" name="Line 13">
                <a:extLst>
                  <a:ext uri="{FF2B5EF4-FFF2-40B4-BE49-F238E27FC236}">
                    <a16:creationId xmlns:a16="http://schemas.microsoft.com/office/drawing/2014/main" id="{320893E0-3806-6C46-8296-10578B5C9A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2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198" name="Line 14">
                <a:extLst>
                  <a:ext uri="{FF2B5EF4-FFF2-40B4-BE49-F238E27FC236}">
                    <a16:creationId xmlns:a16="http://schemas.microsoft.com/office/drawing/2014/main" id="{59454E03-7186-464E-86EF-1759BCD18C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1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199" name="Line 15">
                <a:extLst>
                  <a:ext uri="{FF2B5EF4-FFF2-40B4-BE49-F238E27FC236}">
                    <a16:creationId xmlns:a16="http://schemas.microsoft.com/office/drawing/2014/main" id="{098B6792-B6DA-534B-9BA0-4900248A4C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10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0" name="Line 16">
                <a:extLst>
                  <a:ext uri="{FF2B5EF4-FFF2-40B4-BE49-F238E27FC236}">
                    <a16:creationId xmlns:a16="http://schemas.microsoft.com/office/drawing/2014/main" id="{1AEC5E2F-FC55-FA49-817E-A5B77E948A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92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1" name="Line 17">
                <a:extLst>
                  <a:ext uri="{FF2B5EF4-FFF2-40B4-BE49-F238E27FC236}">
                    <a16:creationId xmlns:a16="http://schemas.microsoft.com/office/drawing/2014/main" id="{A7610023-A2BE-CF4D-A0C3-CECB518869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01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2" name="Line 18">
                <a:extLst>
                  <a:ext uri="{FF2B5EF4-FFF2-40B4-BE49-F238E27FC236}">
                    <a16:creationId xmlns:a16="http://schemas.microsoft.com/office/drawing/2014/main" id="{537CE27E-D73F-3445-8340-CE1A582482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8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3" name="Line 19">
                <a:extLst>
                  <a:ext uri="{FF2B5EF4-FFF2-40B4-BE49-F238E27FC236}">
                    <a16:creationId xmlns:a16="http://schemas.microsoft.com/office/drawing/2014/main" id="{C6C13433-CC46-174B-BC20-553284FBFE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7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4" name="Line 20">
                <a:extLst>
                  <a:ext uri="{FF2B5EF4-FFF2-40B4-BE49-F238E27FC236}">
                    <a16:creationId xmlns:a16="http://schemas.microsoft.com/office/drawing/2014/main" id="{4830F122-FA60-BB45-834F-B913B8BB21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6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5" name="Line 21">
                <a:extLst>
                  <a:ext uri="{FF2B5EF4-FFF2-40B4-BE49-F238E27FC236}">
                    <a16:creationId xmlns:a16="http://schemas.microsoft.com/office/drawing/2014/main" id="{F9616D6D-FC71-DF48-9B1B-D127940A79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5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6" name="Line 22">
                <a:extLst>
                  <a:ext uri="{FF2B5EF4-FFF2-40B4-BE49-F238E27FC236}">
                    <a16:creationId xmlns:a16="http://schemas.microsoft.com/office/drawing/2014/main" id="{19F71EB7-013A-D240-86E4-91AEC19A4D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45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7" name="Line 23">
                <a:extLst>
                  <a:ext uri="{FF2B5EF4-FFF2-40B4-BE49-F238E27FC236}">
                    <a16:creationId xmlns:a16="http://schemas.microsoft.com/office/drawing/2014/main" id="{A5DF0491-84FA-FA49-B9D8-40383460DC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17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8" name="Line 24">
                <a:extLst>
                  <a:ext uri="{FF2B5EF4-FFF2-40B4-BE49-F238E27FC236}">
                    <a16:creationId xmlns:a16="http://schemas.microsoft.com/office/drawing/2014/main" id="{B7F993F9-CF6A-F841-943E-BE4F677093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26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09" name="Line 25">
                <a:extLst>
                  <a:ext uri="{FF2B5EF4-FFF2-40B4-BE49-F238E27FC236}">
                    <a16:creationId xmlns:a16="http://schemas.microsoft.com/office/drawing/2014/main" id="{502F4A75-7C3F-3749-B420-20DFC8C260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36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0" name="Line 26">
                <a:extLst>
                  <a:ext uri="{FF2B5EF4-FFF2-40B4-BE49-F238E27FC236}">
                    <a16:creationId xmlns:a16="http://schemas.microsoft.com/office/drawing/2014/main" id="{0A9F1D0C-DDE0-7943-9A26-1DF0BF0CEB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0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1" name="Line 27">
                <a:extLst>
                  <a:ext uri="{FF2B5EF4-FFF2-40B4-BE49-F238E27FC236}">
                    <a16:creationId xmlns:a16="http://schemas.microsoft.com/office/drawing/2014/main" id="{FB6F26BA-5E1E-6A45-ABE9-2D6CA96342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9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2" name="Line 28">
                <a:extLst>
                  <a:ext uri="{FF2B5EF4-FFF2-40B4-BE49-F238E27FC236}">
                    <a16:creationId xmlns:a16="http://schemas.microsoft.com/office/drawing/2014/main" id="{6C25BE16-97FA-494C-ACC4-5B402E9E33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8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3" name="Line 29">
                <a:extLst>
                  <a:ext uri="{FF2B5EF4-FFF2-40B4-BE49-F238E27FC236}">
                    <a16:creationId xmlns:a16="http://schemas.microsoft.com/office/drawing/2014/main" id="{DBE4DA56-A236-2645-A829-F85DE9C8F4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80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4" name="Line 30">
                <a:extLst>
                  <a:ext uri="{FF2B5EF4-FFF2-40B4-BE49-F238E27FC236}">
                    <a16:creationId xmlns:a16="http://schemas.microsoft.com/office/drawing/2014/main" id="{E616476A-2DED-024F-A1FC-26A12A73FE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43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5" name="Line 31">
                <a:extLst>
                  <a:ext uri="{FF2B5EF4-FFF2-40B4-BE49-F238E27FC236}">
                    <a16:creationId xmlns:a16="http://schemas.microsoft.com/office/drawing/2014/main" id="{487AF947-B87E-AA4B-B365-913C13A92E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61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6" name="Line 32">
                <a:extLst>
                  <a:ext uri="{FF2B5EF4-FFF2-40B4-BE49-F238E27FC236}">
                    <a16:creationId xmlns:a16="http://schemas.microsoft.com/office/drawing/2014/main" id="{9B6005E2-7DB3-384D-8F93-0A1E53A6FE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5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7" name="Line 33">
                <a:extLst>
                  <a:ext uri="{FF2B5EF4-FFF2-40B4-BE49-F238E27FC236}">
                    <a16:creationId xmlns:a16="http://schemas.microsoft.com/office/drawing/2014/main" id="{D01584D3-E438-DB4D-B41F-A60123E8CC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71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8" name="Line 34">
                <a:extLst>
                  <a:ext uri="{FF2B5EF4-FFF2-40B4-BE49-F238E27FC236}">
                    <a16:creationId xmlns:a16="http://schemas.microsoft.com/office/drawing/2014/main" id="{7A8880DE-6C45-CA41-90F1-ECB04483F1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3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19" name="Line 35">
                <a:extLst>
                  <a:ext uri="{FF2B5EF4-FFF2-40B4-BE49-F238E27FC236}">
                    <a16:creationId xmlns:a16="http://schemas.microsoft.com/office/drawing/2014/main" id="{BABEFC76-B52A-854D-9E0D-DEE827A6E7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2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20" name="Line 36">
                <a:extLst>
                  <a:ext uri="{FF2B5EF4-FFF2-40B4-BE49-F238E27FC236}">
                    <a16:creationId xmlns:a16="http://schemas.microsoft.com/office/drawing/2014/main" id="{B92B5BEA-C040-074C-8672-DD4136B4DD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15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21" name="Line 37">
                <a:extLst>
                  <a:ext uri="{FF2B5EF4-FFF2-40B4-BE49-F238E27FC236}">
                    <a16:creationId xmlns:a16="http://schemas.microsoft.com/office/drawing/2014/main" id="{4E5A3438-5C06-9440-A1AF-E4590BBDCE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69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22" name="Line 38">
                <a:extLst>
                  <a:ext uri="{FF2B5EF4-FFF2-40B4-BE49-F238E27FC236}">
                    <a16:creationId xmlns:a16="http://schemas.microsoft.com/office/drawing/2014/main" id="{EB93B83E-BF2E-0848-ABAE-4C0790CED5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6" y="3022"/>
                <a:ext cx="290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23" name="Line 39">
                <a:extLst>
                  <a:ext uri="{FF2B5EF4-FFF2-40B4-BE49-F238E27FC236}">
                    <a16:creationId xmlns:a16="http://schemas.microsoft.com/office/drawing/2014/main" id="{31CFCB0C-95E2-A44D-84BF-9627791F5E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06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24" name="Line 40">
                <a:extLst>
                  <a:ext uri="{FF2B5EF4-FFF2-40B4-BE49-F238E27FC236}">
                    <a16:creationId xmlns:a16="http://schemas.microsoft.com/office/drawing/2014/main" id="{ED01FD6B-FAEC-7743-9898-D8D68F10E9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87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25" name="Line 41">
                <a:extLst>
                  <a:ext uri="{FF2B5EF4-FFF2-40B4-BE49-F238E27FC236}">
                    <a16:creationId xmlns:a16="http://schemas.microsoft.com/office/drawing/2014/main" id="{1271C98B-CD76-164A-8308-3905FD72D0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79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226" name="Line 42">
                <a:extLst>
                  <a:ext uri="{FF2B5EF4-FFF2-40B4-BE49-F238E27FC236}">
                    <a16:creationId xmlns:a16="http://schemas.microsoft.com/office/drawing/2014/main" id="{299A7794-92A2-8A47-B45D-20A1586988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97" y="2975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9227" name="Rectangle 43">
              <a:extLst>
                <a:ext uri="{FF2B5EF4-FFF2-40B4-BE49-F238E27FC236}">
                  <a16:creationId xmlns:a16="http://schemas.microsoft.com/office/drawing/2014/main" id="{58404646-5DA1-3C49-93D3-DA46B2C910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9" y="2023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49228" name="Rectangle 44">
              <a:extLst>
                <a:ext uri="{FF2B5EF4-FFF2-40B4-BE49-F238E27FC236}">
                  <a16:creationId xmlns:a16="http://schemas.microsoft.com/office/drawing/2014/main" id="{0FBC197E-94C2-184E-8E28-F69268F029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2023"/>
              <a:ext cx="636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Network</a:t>
              </a:r>
            </a:p>
          </p:txBody>
        </p:sp>
        <p:sp>
          <p:nvSpPr>
            <p:cNvPr id="349229" name="Rectangle 45">
              <a:extLst>
                <a:ext uri="{FF2B5EF4-FFF2-40B4-BE49-F238E27FC236}">
                  <a16:creationId xmlns:a16="http://schemas.microsoft.com/office/drawing/2014/main" id="{C4AEF3C2-A227-E844-96DE-F5942EC66A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023"/>
              <a:ext cx="2177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Host</a:t>
              </a:r>
            </a:p>
          </p:txBody>
        </p:sp>
        <p:sp>
          <p:nvSpPr>
            <p:cNvPr id="349231" name="Rectangle 47">
              <a:extLst>
                <a:ext uri="{FF2B5EF4-FFF2-40B4-BE49-F238E27FC236}">
                  <a16:creationId xmlns:a16="http://schemas.microsoft.com/office/drawing/2014/main" id="{BE83C88F-6F32-A44C-B855-15AA963C2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9" y="2295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32" name="Rectangle 48">
              <a:extLst>
                <a:ext uri="{FF2B5EF4-FFF2-40B4-BE49-F238E27FC236}">
                  <a16:creationId xmlns:a16="http://schemas.microsoft.com/office/drawing/2014/main" id="{2AEA4524-5AC3-C14E-81CE-23074C6159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1887"/>
              <a:ext cx="635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7</a:t>
              </a:r>
            </a:p>
          </p:txBody>
        </p:sp>
        <p:sp>
          <p:nvSpPr>
            <p:cNvPr id="349234" name="Rectangle 50">
              <a:extLst>
                <a:ext uri="{FF2B5EF4-FFF2-40B4-BE49-F238E27FC236}">
                  <a16:creationId xmlns:a16="http://schemas.microsoft.com/office/drawing/2014/main" id="{B7250D57-B6E8-BF48-B737-4B9D39E97C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2295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49236" name="Rectangle 52">
              <a:extLst>
                <a:ext uri="{FF2B5EF4-FFF2-40B4-BE49-F238E27FC236}">
                  <a16:creationId xmlns:a16="http://schemas.microsoft.com/office/drawing/2014/main" id="{72EAAC1E-1266-7640-9B67-CA2EA7EFD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9" y="2568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37" name="Rectangle 53">
              <a:extLst>
                <a:ext uri="{FF2B5EF4-FFF2-40B4-BE49-F238E27FC236}">
                  <a16:creationId xmlns:a16="http://schemas.microsoft.com/office/drawing/2014/main" id="{3077CEFA-F22A-164D-A41A-E04AAAE5C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2568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38" name="Rectangle 54">
              <a:extLst>
                <a:ext uri="{FF2B5EF4-FFF2-40B4-BE49-F238E27FC236}">
                  <a16:creationId xmlns:a16="http://schemas.microsoft.com/office/drawing/2014/main" id="{CD209C1B-654C-4243-86AD-46C28FCD5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0" y="2568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49241" name="Rectangle 57">
              <a:extLst>
                <a:ext uri="{FF2B5EF4-FFF2-40B4-BE49-F238E27FC236}">
                  <a16:creationId xmlns:a16="http://schemas.microsoft.com/office/drawing/2014/main" id="{99BE17FB-C036-6D4F-AAC2-589C55AFF7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0" y="2295"/>
              <a:ext cx="1270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Network</a:t>
              </a:r>
            </a:p>
          </p:txBody>
        </p:sp>
        <p:sp>
          <p:nvSpPr>
            <p:cNvPr id="349242" name="Rectangle 58">
              <a:extLst>
                <a:ext uri="{FF2B5EF4-FFF2-40B4-BE49-F238E27FC236}">
                  <a16:creationId xmlns:a16="http://schemas.microsoft.com/office/drawing/2014/main" id="{4B15F3E0-1B35-5F41-B76C-36FD2CE94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0" y="2295"/>
              <a:ext cx="145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Host</a:t>
              </a:r>
            </a:p>
          </p:txBody>
        </p:sp>
        <p:sp>
          <p:nvSpPr>
            <p:cNvPr id="349243" name="Rectangle 59">
              <a:extLst>
                <a:ext uri="{FF2B5EF4-FFF2-40B4-BE49-F238E27FC236}">
                  <a16:creationId xmlns:a16="http://schemas.microsoft.com/office/drawing/2014/main" id="{D44A8FB9-2029-8945-B7F3-F686797BC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2568"/>
              <a:ext cx="1905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Network</a:t>
              </a:r>
            </a:p>
          </p:txBody>
        </p:sp>
        <p:sp>
          <p:nvSpPr>
            <p:cNvPr id="349244" name="Rectangle 60">
              <a:extLst>
                <a:ext uri="{FF2B5EF4-FFF2-40B4-BE49-F238E27FC236}">
                  <a16:creationId xmlns:a16="http://schemas.microsoft.com/office/drawing/2014/main" id="{0132E9D6-B495-CC44-BD70-1517883DF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2568"/>
              <a:ext cx="726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Host</a:t>
              </a:r>
            </a:p>
          </p:txBody>
        </p:sp>
        <p:sp>
          <p:nvSpPr>
            <p:cNvPr id="349245" name="Rectangle 61">
              <a:extLst>
                <a:ext uri="{FF2B5EF4-FFF2-40B4-BE49-F238E27FC236}">
                  <a16:creationId xmlns:a16="http://schemas.microsoft.com/office/drawing/2014/main" id="{CD71A70B-F4D3-9049-A286-0F86EF17D5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2840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46" name="Rectangle 62">
              <a:extLst>
                <a:ext uri="{FF2B5EF4-FFF2-40B4-BE49-F238E27FC236}">
                  <a16:creationId xmlns:a16="http://schemas.microsoft.com/office/drawing/2014/main" id="{DBE5D480-1420-8B47-B283-19695136E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9" y="2840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47" name="Rectangle 63">
              <a:extLst>
                <a:ext uri="{FF2B5EF4-FFF2-40B4-BE49-F238E27FC236}">
                  <a16:creationId xmlns:a16="http://schemas.microsoft.com/office/drawing/2014/main" id="{473A0BFF-ABA7-7D43-93B4-D1A3E69B9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2840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49248" name="Rectangle 64">
              <a:extLst>
                <a:ext uri="{FF2B5EF4-FFF2-40B4-BE49-F238E27FC236}">
                  <a16:creationId xmlns:a16="http://schemas.microsoft.com/office/drawing/2014/main" id="{CAF239D5-5F99-0741-8FEE-4C7F46C8B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" y="2840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49" name="Rectangle 65">
              <a:extLst>
                <a:ext uri="{FF2B5EF4-FFF2-40B4-BE49-F238E27FC236}">
                  <a16:creationId xmlns:a16="http://schemas.microsoft.com/office/drawing/2014/main" id="{DAF72B08-0EA8-3D4B-8BB0-E10BED16A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1" y="2840"/>
              <a:ext cx="2540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Multicast address</a:t>
              </a:r>
            </a:p>
          </p:txBody>
        </p:sp>
        <p:sp>
          <p:nvSpPr>
            <p:cNvPr id="349250" name="Rectangle 66">
              <a:extLst>
                <a:ext uri="{FF2B5EF4-FFF2-40B4-BE49-F238E27FC236}">
                  <a16:creationId xmlns:a16="http://schemas.microsoft.com/office/drawing/2014/main" id="{14D25E85-1627-EA44-9492-161630954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0" y="3112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51" name="Rectangle 67">
              <a:extLst>
                <a:ext uri="{FF2B5EF4-FFF2-40B4-BE49-F238E27FC236}">
                  <a16:creationId xmlns:a16="http://schemas.microsoft.com/office/drawing/2014/main" id="{4B7944B0-DA7F-0642-A53E-0C176D7C72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3112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53" name="Rectangle 69">
              <a:extLst>
                <a:ext uri="{FF2B5EF4-FFF2-40B4-BE49-F238E27FC236}">
                  <a16:creationId xmlns:a16="http://schemas.microsoft.com/office/drawing/2014/main" id="{C8FEC1C1-4A22-934B-86A6-1D8EC1D63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3112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54" name="Rectangle 70">
              <a:extLst>
                <a:ext uri="{FF2B5EF4-FFF2-40B4-BE49-F238E27FC236}">
                  <a16:creationId xmlns:a16="http://schemas.microsoft.com/office/drawing/2014/main" id="{19D74DC4-3A7E-3346-9E87-099F1F658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" y="3112"/>
              <a:ext cx="91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49255" name="Rectangle 71">
              <a:extLst>
                <a:ext uri="{FF2B5EF4-FFF2-40B4-BE49-F238E27FC236}">
                  <a16:creationId xmlns:a16="http://schemas.microsoft.com/office/drawing/2014/main" id="{C15F2DF1-8D10-5D4D-8F3E-45A6C8FD7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1" y="3112"/>
              <a:ext cx="2540" cy="136"/>
            </a:xfrm>
            <a:prstGeom prst="rect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Reserved</a:t>
              </a:r>
            </a:p>
          </p:txBody>
        </p:sp>
        <p:sp>
          <p:nvSpPr>
            <p:cNvPr id="349256" name="Rectangle 72">
              <a:extLst>
                <a:ext uri="{FF2B5EF4-FFF2-40B4-BE49-F238E27FC236}">
                  <a16:creationId xmlns:a16="http://schemas.microsoft.com/office/drawing/2014/main" id="{80126412-F0E4-EE45-95D9-B1E7174101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887"/>
              <a:ext cx="2177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24</a:t>
              </a:r>
            </a:p>
          </p:txBody>
        </p:sp>
        <p:sp>
          <p:nvSpPr>
            <p:cNvPr id="349257" name="Rectangle 73">
              <a:extLst>
                <a:ext uri="{FF2B5EF4-FFF2-40B4-BE49-F238E27FC236}">
                  <a16:creationId xmlns:a16="http://schemas.microsoft.com/office/drawing/2014/main" id="{EEBEC873-29AB-0148-8CB0-8A3CE600E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0" y="2159"/>
              <a:ext cx="1270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14</a:t>
              </a:r>
            </a:p>
          </p:txBody>
        </p:sp>
        <p:sp>
          <p:nvSpPr>
            <p:cNvPr id="349258" name="Rectangle 74">
              <a:extLst>
                <a:ext uri="{FF2B5EF4-FFF2-40B4-BE49-F238E27FC236}">
                  <a16:creationId xmlns:a16="http://schemas.microsoft.com/office/drawing/2014/main" id="{E8270E72-0F06-C140-8199-24A760DDD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0" y="2159"/>
              <a:ext cx="145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16</a:t>
              </a:r>
            </a:p>
          </p:txBody>
        </p:sp>
        <p:sp>
          <p:nvSpPr>
            <p:cNvPr id="349259" name="Rectangle 75">
              <a:extLst>
                <a:ext uri="{FF2B5EF4-FFF2-40B4-BE49-F238E27FC236}">
                  <a16:creationId xmlns:a16="http://schemas.microsoft.com/office/drawing/2014/main" id="{9C977547-BDAC-D84C-9587-5F0A52EFFE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2431"/>
              <a:ext cx="1905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21</a:t>
              </a:r>
            </a:p>
          </p:txBody>
        </p:sp>
        <p:sp>
          <p:nvSpPr>
            <p:cNvPr id="349260" name="Rectangle 76">
              <a:extLst>
                <a:ext uri="{FF2B5EF4-FFF2-40B4-BE49-F238E27FC236}">
                  <a16:creationId xmlns:a16="http://schemas.microsoft.com/office/drawing/2014/main" id="{3B60A0C2-7501-2145-B074-0234A7CF4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5" y="2431"/>
              <a:ext cx="726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8</a:t>
              </a:r>
            </a:p>
          </p:txBody>
        </p:sp>
        <p:sp>
          <p:nvSpPr>
            <p:cNvPr id="349261" name="Rectangle 77">
              <a:extLst>
                <a:ext uri="{FF2B5EF4-FFF2-40B4-BE49-F238E27FC236}">
                  <a16:creationId xmlns:a16="http://schemas.microsoft.com/office/drawing/2014/main" id="{0A2ABD3C-9005-A749-9F4F-862685430B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1" y="2704"/>
              <a:ext cx="2540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28</a:t>
              </a:r>
            </a:p>
          </p:txBody>
        </p:sp>
        <p:sp>
          <p:nvSpPr>
            <p:cNvPr id="349262" name="Rectangle 78">
              <a:extLst>
                <a:ext uri="{FF2B5EF4-FFF2-40B4-BE49-F238E27FC236}">
                  <a16:creationId xmlns:a16="http://schemas.microsoft.com/office/drawing/2014/main" id="{D128FDFA-DF08-9C4D-867B-E1FE8EB995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1" y="2976"/>
              <a:ext cx="2540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28</a:t>
              </a:r>
            </a:p>
          </p:txBody>
        </p:sp>
        <p:sp>
          <p:nvSpPr>
            <p:cNvPr id="349263" name="Text Box 79">
              <a:extLst>
                <a:ext uri="{FF2B5EF4-FFF2-40B4-BE49-F238E27FC236}">
                  <a16:creationId xmlns:a16="http://schemas.microsoft.com/office/drawing/2014/main" id="{C3771351-720C-5145-8D3E-81F4AB1533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1" y="1978"/>
              <a:ext cx="2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/>
                <a:t>A</a:t>
              </a:r>
            </a:p>
          </p:txBody>
        </p:sp>
        <p:sp>
          <p:nvSpPr>
            <p:cNvPr id="349265" name="Text Box 81">
              <a:extLst>
                <a:ext uri="{FF2B5EF4-FFF2-40B4-BE49-F238E27FC236}">
                  <a16:creationId xmlns:a16="http://schemas.microsoft.com/office/drawing/2014/main" id="{94D6E54C-E2E9-6D40-9546-2DF4B0518E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1" y="2250"/>
              <a:ext cx="2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/>
                <a:t>B</a:t>
              </a:r>
            </a:p>
          </p:txBody>
        </p:sp>
        <p:sp>
          <p:nvSpPr>
            <p:cNvPr id="349266" name="Text Box 82">
              <a:extLst>
                <a:ext uri="{FF2B5EF4-FFF2-40B4-BE49-F238E27FC236}">
                  <a16:creationId xmlns:a16="http://schemas.microsoft.com/office/drawing/2014/main" id="{D45BA39A-DA26-4144-86C7-780A5F9DB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1" y="2522"/>
              <a:ext cx="2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/>
                <a:t>C</a:t>
              </a:r>
            </a:p>
          </p:txBody>
        </p:sp>
      </p:grpSp>
      <p:sp>
        <p:nvSpPr>
          <p:cNvPr id="74" name="Rectangle 3">
            <a:extLst>
              <a:ext uri="{FF2B5EF4-FFF2-40B4-BE49-F238E27FC236}">
                <a16:creationId xmlns:a16="http://schemas.microsoft.com/office/drawing/2014/main" id="{A474D1C7-0653-F140-BA8F-67403210E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5139189"/>
            <a:ext cx="8928992" cy="1239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nb-NO" sz="2000" dirty="0"/>
              <a:t>ICANN (Internet Corporation for Assigned Numbers and Names)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manages network numbers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delegates parts of the address space to regional authorities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C76BBFE-2BF1-CF47-A97A-34C745400336}"/>
              </a:ext>
            </a:extLst>
          </p:cNvPr>
          <p:cNvGrpSpPr/>
          <p:nvPr/>
        </p:nvGrpSpPr>
        <p:grpSpPr>
          <a:xfrm>
            <a:off x="215517" y="2393950"/>
            <a:ext cx="8630033" cy="2336800"/>
            <a:chOff x="215517" y="2393950"/>
            <a:chExt cx="8630033" cy="23368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9A17DE5-EF3F-6647-9248-2D8E6527F38E}"/>
                </a:ext>
              </a:extLst>
            </p:cNvPr>
            <p:cNvGrpSpPr/>
            <p:nvPr/>
          </p:nvGrpSpPr>
          <p:grpSpPr>
            <a:xfrm>
              <a:off x="231583" y="2393950"/>
              <a:ext cx="8613967" cy="482600"/>
              <a:chOff x="231583" y="2393950"/>
              <a:chExt cx="8613967" cy="482600"/>
            </a:xfrm>
            <a:solidFill>
              <a:srgbClr val="73FDD6"/>
            </a:solidFill>
          </p:grpSpPr>
          <p:sp>
            <p:nvSpPr>
              <p:cNvPr id="3" name="Rounded Rectangle 2">
                <a:extLst>
                  <a:ext uri="{FF2B5EF4-FFF2-40B4-BE49-F238E27FC236}">
                    <a16:creationId xmlns:a16="http://schemas.microsoft.com/office/drawing/2014/main" id="{BF6A04C9-F74D-784A-BF88-6774B957676F}"/>
                  </a:ext>
                </a:extLst>
              </p:cNvPr>
              <p:cNvSpPr/>
              <p:nvPr/>
            </p:nvSpPr>
            <p:spPr bwMode="auto">
              <a:xfrm>
                <a:off x="231583" y="2393950"/>
                <a:ext cx="1333500" cy="482600"/>
              </a:xfrm>
              <a:prstGeom prst="round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rPr>
                  <a:t>128</a:t>
                </a:r>
              </a:p>
            </p:txBody>
          </p:sp>
          <p:sp>
            <p:nvSpPr>
              <p:cNvPr id="78" name="Rounded Rectangle 77">
                <a:extLst>
                  <a:ext uri="{FF2B5EF4-FFF2-40B4-BE49-F238E27FC236}">
                    <a16:creationId xmlns:a16="http://schemas.microsoft.com/office/drawing/2014/main" id="{EFB5C93D-FC16-AB49-8891-32189E1B23A0}"/>
                  </a:ext>
                </a:extLst>
              </p:cNvPr>
              <p:cNvSpPr/>
              <p:nvPr/>
            </p:nvSpPr>
            <p:spPr bwMode="auto">
              <a:xfrm>
                <a:off x="7308850" y="2393950"/>
                <a:ext cx="1536700" cy="482600"/>
              </a:xfrm>
              <a:prstGeom prst="round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 dirty="0">
                    <a:latin typeface="Eurostile"/>
                    <a:cs typeface="Eurostile"/>
                  </a:rPr>
                  <a:t>16777216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583BA7A-20A1-F043-8419-99712DDAF45F}"/>
                </a:ext>
              </a:extLst>
            </p:cNvPr>
            <p:cNvGrpSpPr/>
            <p:nvPr/>
          </p:nvGrpSpPr>
          <p:grpSpPr>
            <a:xfrm>
              <a:off x="215517" y="3321050"/>
              <a:ext cx="8630033" cy="482600"/>
              <a:chOff x="215517" y="3295650"/>
              <a:chExt cx="8630033" cy="482600"/>
            </a:xfrm>
            <a:solidFill>
              <a:srgbClr val="73FDD6"/>
            </a:solidFill>
          </p:grpSpPr>
          <p:sp>
            <p:nvSpPr>
              <p:cNvPr id="76" name="Rounded Rectangle 75">
                <a:extLst>
                  <a:ext uri="{FF2B5EF4-FFF2-40B4-BE49-F238E27FC236}">
                    <a16:creationId xmlns:a16="http://schemas.microsoft.com/office/drawing/2014/main" id="{C7F86EB0-28C0-6440-9ED5-7882BB84144C}"/>
                  </a:ext>
                </a:extLst>
              </p:cNvPr>
              <p:cNvSpPr/>
              <p:nvPr/>
            </p:nvSpPr>
            <p:spPr bwMode="auto">
              <a:xfrm>
                <a:off x="215517" y="3295650"/>
                <a:ext cx="1365633" cy="482600"/>
              </a:xfrm>
              <a:prstGeom prst="round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rPr>
                  <a:t>16384</a:t>
                </a:r>
              </a:p>
            </p:txBody>
          </p:sp>
          <p:sp>
            <p:nvSpPr>
              <p:cNvPr id="79" name="Rounded Rectangle 78">
                <a:extLst>
                  <a:ext uri="{FF2B5EF4-FFF2-40B4-BE49-F238E27FC236}">
                    <a16:creationId xmlns:a16="http://schemas.microsoft.com/office/drawing/2014/main" id="{5E04CAA3-B541-5340-BE6B-078C96E54EC9}"/>
                  </a:ext>
                </a:extLst>
              </p:cNvPr>
              <p:cNvSpPr/>
              <p:nvPr/>
            </p:nvSpPr>
            <p:spPr bwMode="auto">
              <a:xfrm>
                <a:off x="7308850" y="3295650"/>
                <a:ext cx="1536700" cy="482600"/>
              </a:xfrm>
              <a:prstGeom prst="round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 dirty="0">
                    <a:latin typeface="Eurostile"/>
                    <a:cs typeface="Eurostile"/>
                  </a:rPr>
                  <a:t>65536</a:t>
                </a:r>
                <a:endParaRPr kumimoji="0" lang="en-US" sz="20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E56D2E7-FB7F-884D-9B3E-1387A81091C6}"/>
                </a:ext>
              </a:extLst>
            </p:cNvPr>
            <p:cNvGrpSpPr/>
            <p:nvPr/>
          </p:nvGrpSpPr>
          <p:grpSpPr>
            <a:xfrm>
              <a:off x="215517" y="4248150"/>
              <a:ext cx="8630033" cy="482600"/>
              <a:chOff x="215517" y="4248150"/>
              <a:chExt cx="8630033" cy="482600"/>
            </a:xfrm>
            <a:solidFill>
              <a:srgbClr val="73FDD6"/>
            </a:solidFill>
          </p:grpSpPr>
          <p:sp>
            <p:nvSpPr>
              <p:cNvPr id="77" name="Rounded Rectangle 76">
                <a:extLst>
                  <a:ext uri="{FF2B5EF4-FFF2-40B4-BE49-F238E27FC236}">
                    <a16:creationId xmlns:a16="http://schemas.microsoft.com/office/drawing/2014/main" id="{6A586721-05A0-B44D-B52F-B942A0276C70}"/>
                  </a:ext>
                </a:extLst>
              </p:cNvPr>
              <p:cNvSpPr/>
              <p:nvPr/>
            </p:nvSpPr>
            <p:spPr bwMode="auto">
              <a:xfrm>
                <a:off x="215517" y="4248150"/>
                <a:ext cx="1365633" cy="482600"/>
              </a:xfrm>
              <a:prstGeom prst="round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rPr>
                  <a:t>2097152</a:t>
                </a:r>
              </a:p>
            </p:txBody>
          </p:sp>
          <p:sp>
            <p:nvSpPr>
              <p:cNvPr id="80" name="Rounded Rectangle 79">
                <a:extLst>
                  <a:ext uri="{FF2B5EF4-FFF2-40B4-BE49-F238E27FC236}">
                    <a16:creationId xmlns:a16="http://schemas.microsoft.com/office/drawing/2014/main" id="{EFE3BC99-C270-1D4F-B047-7D0B82A3A89A}"/>
                  </a:ext>
                </a:extLst>
              </p:cNvPr>
              <p:cNvSpPr/>
              <p:nvPr/>
            </p:nvSpPr>
            <p:spPr bwMode="auto">
              <a:xfrm>
                <a:off x="7308850" y="4248150"/>
                <a:ext cx="1536700" cy="482600"/>
              </a:xfrm>
              <a:prstGeom prst="roundRect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 dirty="0">
                    <a:latin typeface="Eurostile"/>
                    <a:cs typeface="Eurostile"/>
                  </a:rPr>
                  <a:t>256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709DF79-E2A9-774E-B0DE-5B3D7B1BA6FA}"/>
                </a:ext>
              </a:extLst>
            </p:cNvPr>
            <p:cNvGrpSpPr/>
            <p:nvPr/>
          </p:nvGrpSpPr>
          <p:grpSpPr>
            <a:xfrm>
              <a:off x="1565083" y="2635249"/>
              <a:ext cx="5743768" cy="1854201"/>
              <a:chOff x="1565083" y="2635249"/>
              <a:chExt cx="5743768" cy="1854201"/>
            </a:xfrm>
          </p:grpSpPr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BC6C3F63-CA14-5143-B5BA-4E603122C776}"/>
                  </a:ext>
                </a:extLst>
              </p:cNvPr>
              <p:cNvCxnSpPr>
                <a:cxnSpLocks/>
                <a:stCxn id="3" idx="3"/>
                <a:endCxn id="349228" idx="1"/>
              </p:cNvCxnSpPr>
              <p:nvPr/>
            </p:nvCxnSpPr>
            <p:spPr bwMode="auto">
              <a:xfrm>
                <a:off x="1565083" y="2635250"/>
                <a:ext cx="774892" cy="371929"/>
              </a:xfrm>
              <a:prstGeom prst="curvedConnector3">
                <a:avLst>
                  <a:gd name="adj1" fmla="val 50000"/>
                </a:avLst>
              </a:prstGeom>
              <a:solidFill>
                <a:schemeClr val="accent1"/>
              </a:solidFill>
              <a:ln w="38100" cap="flat" cmpd="sng" algn="ctr">
                <a:solidFill>
                  <a:srgbClr val="03AB7E"/>
                </a:solidFill>
                <a:prstDash val="sysDash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C693450E-D46F-094B-87E0-BCD09AC1E447}"/>
                  </a:ext>
                </a:extLst>
              </p:cNvPr>
              <p:cNvCxnSpPr>
                <a:cxnSpLocks/>
                <a:stCxn id="76" idx="3"/>
                <a:endCxn id="349241" idx="1"/>
              </p:cNvCxnSpPr>
              <p:nvPr/>
            </p:nvCxnSpPr>
            <p:spPr bwMode="auto">
              <a:xfrm flipV="1">
                <a:off x="1581150" y="3438979"/>
                <a:ext cx="903288" cy="123371"/>
              </a:xfrm>
              <a:prstGeom prst="curvedConnector3">
                <a:avLst>
                  <a:gd name="adj1" fmla="val 50000"/>
                </a:avLst>
              </a:prstGeom>
              <a:solidFill>
                <a:schemeClr val="accent1"/>
              </a:solidFill>
              <a:ln w="38100" cap="flat" cmpd="sng" algn="ctr">
                <a:solidFill>
                  <a:srgbClr val="03AB7E"/>
                </a:solidFill>
                <a:prstDash val="sysDash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1C8C9426-D493-EE48-A363-8C7C8EC411D1}"/>
                  </a:ext>
                </a:extLst>
              </p:cNvPr>
              <p:cNvCxnSpPr>
                <a:cxnSpLocks/>
                <a:stCxn id="77" idx="3"/>
                <a:endCxn id="349243" idx="1"/>
              </p:cNvCxnSpPr>
              <p:nvPr/>
            </p:nvCxnSpPr>
            <p:spPr bwMode="auto">
              <a:xfrm flipV="1">
                <a:off x="1581150" y="3872366"/>
                <a:ext cx="1046163" cy="617084"/>
              </a:xfrm>
              <a:prstGeom prst="curvedConnector3">
                <a:avLst>
                  <a:gd name="adj1" fmla="val 50000"/>
                </a:avLst>
              </a:prstGeom>
              <a:solidFill>
                <a:schemeClr val="accent1"/>
              </a:solidFill>
              <a:ln w="38100" cap="flat" cmpd="sng" algn="ctr">
                <a:solidFill>
                  <a:srgbClr val="03AB7E"/>
                </a:solidFill>
                <a:prstDash val="sysDash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95" name="Straight Arrow Connector 94">
                <a:extLst>
                  <a:ext uri="{FF2B5EF4-FFF2-40B4-BE49-F238E27FC236}">
                    <a16:creationId xmlns:a16="http://schemas.microsoft.com/office/drawing/2014/main" id="{91C822A4-3E1B-0B4A-9E4F-A7C0D5FA3C06}"/>
                  </a:ext>
                </a:extLst>
              </p:cNvPr>
              <p:cNvCxnSpPr>
                <a:cxnSpLocks/>
                <a:stCxn id="78" idx="1"/>
                <a:endCxn id="349229" idx="3"/>
              </p:cNvCxnSpPr>
              <p:nvPr/>
            </p:nvCxnSpPr>
            <p:spPr bwMode="auto">
              <a:xfrm rot="10800000" flipV="1">
                <a:off x="6804026" y="2635249"/>
                <a:ext cx="504824" cy="371929"/>
              </a:xfrm>
              <a:prstGeom prst="curvedConnector3">
                <a:avLst>
                  <a:gd name="adj1" fmla="val 50000"/>
                </a:avLst>
              </a:prstGeom>
              <a:solidFill>
                <a:schemeClr val="accent1"/>
              </a:solidFill>
              <a:ln w="38100" cap="flat" cmpd="sng" algn="ctr">
                <a:solidFill>
                  <a:srgbClr val="03AB7E"/>
                </a:solidFill>
                <a:prstDash val="sysDash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43C68494-3B83-DB49-A54C-0195CF9C4D81}"/>
                  </a:ext>
                </a:extLst>
              </p:cNvPr>
              <p:cNvCxnSpPr>
                <a:cxnSpLocks/>
                <a:stCxn id="79" idx="1"/>
                <a:endCxn id="349242" idx="3"/>
              </p:cNvCxnSpPr>
              <p:nvPr/>
            </p:nvCxnSpPr>
            <p:spPr bwMode="auto">
              <a:xfrm rot="10800000">
                <a:off x="6804026" y="3438980"/>
                <a:ext cx="504824" cy="123371"/>
              </a:xfrm>
              <a:prstGeom prst="curvedConnector3">
                <a:avLst>
                  <a:gd name="adj1" fmla="val 50000"/>
                </a:avLst>
              </a:prstGeom>
              <a:solidFill>
                <a:schemeClr val="accent1"/>
              </a:solidFill>
              <a:ln w="38100" cap="flat" cmpd="sng" algn="ctr">
                <a:solidFill>
                  <a:srgbClr val="03AB7E"/>
                </a:solidFill>
                <a:prstDash val="sysDash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1" name="Straight Arrow Connector 100">
                <a:extLst>
                  <a:ext uri="{FF2B5EF4-FFF2-40B4-BE49-F238E27FC236}">
                    <a16:creationId xmlns:a16="http://schemas.microsoft.com/office/drawing/2014/main" id="{7F268572-DA58-7C43-A348-270F16B7373A}"/>
                  </a:ext>
                </a:extLst>
              </p:cNvPr>
              <p:cNvCxnSpPr>
                <a:cxnSpLocks/>
                <a:stCxn id="80" idx="1"/>
                <a:endCxn id="349244" idx="3"/>
              </p:cNvCxnSpPr>
              <p:nvPr/>
            </p:nvCxnSpPr>
            <p:spPr bwMode="auto">
              <a:xfrm rot="10800000">
                <a:off x="6804026" y="3872366"/>
                <a:ext cx="504825" cy="617084"/>
              </a:xfrm>
              <a:prstGeom prst="curvedConnector3">
                <a:avLst>
                  <a:gd name="adj1" fmla="val 50000"/>
                </a:avLst>
              </a:prstGeom>
              <a:solidFill>
                <a:schemeClr val="accent1"/>
              </a:solidFill>
              <a:ln w="38100" cap="flat" cmpd="sng" algn="ctr">
                <a:solidFill>
                  <a:srgbClr val="03AB7E"/>
                </a:solidFill>
                <a:prstDash val="sysDash"/>
                <a:round/>
                <a:headEnd type="none" w="med" len="med"/>
                <a:tailEnd type="triangle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87053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Box 144">
            <a:extLst>
              <a:ext uri="{FF2B5EF4-FFF2-40B4-BE49-F238E27FC236}">
                <a16:creationId xmlns:a16="http://schemas.microsoft.com/office/drawing/2014/main" id="{81DC0680-DCA1-4D49-959E-1A117BF4A7AD}"/>
              </a:ext>
            </a:extLst>
          </p:cNvPr>
          <p:cNvSpPr txBox="1"/>
          <p:nvPr/>
        </p:nvSpPr>
        <p:spPr>
          <a:xfrm>
            <a:off x="317500" y="3327400"/>
            <a:ext cx="3111749" cy="1200329"/>
          </a:xfrm>
          <a:prstGeom prst="rect">
            <a:avLst/>
          </a:prstGeom>
          <a:solidFill>
            <a:srgbClr val="73FDD6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Network addresses define only</a:t>
            </a:r>
          </a:p>
          <a:p>
            <a:r>
              <a:rPr lang="en-US" dirty="0">
                <a:latin typeface="Eurostile"/>
                <a:cs typeface="Eurostile"/>
              </a:rPr>
              <a:t>who belongs to a network,</a:t>
            </a:r>
          </a:p>
          <a:p>
            <a:r>
              <a:rPr lang="en-US" dirty="0">
                <a:latin typeface="Eurostile"/>
                <a:cs typeface="Eurostile"/>
              </a:rPr>
              <a:t>not how networks are</a:t>
            </a:r>
          </a:p>
          <a:p>
            <a:r>
              <a:rPr lang="en-US" dirty="0">
                <a:latin typeface="Eurostile"/>
                <a:cs typeface="Eurostile"/>
              </a:rPr>
              <a:t>connected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6336062A-46FC-B54A-B26E-5BCD2E7C91EC}"/>
              </a:ext>
            </a:extLst>
          </p:cNvPr>
          <p:cNvSpPr/>
          <p:nvPr/>
        </p:nvSpPr>
        <p:spPr bwMode="auto">
          <a:xfrm>
            <a:off x="600348" y="1201688"/>
            <a:ext cx="3222352" cy="2049512"/>
          </a:xfrm>
          <a:prstGeom prst="ellipse">
            <a:avLst/>
          </a:prstGeo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3330724" y="277636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F0E5402-B34F-1746-95D4-F5A21EDB3184}"/>
              </a:ext>
            </a:extLst>
          </p:cNvPr>
          <p:cNvGrpSpPr/>
          <p:nvPr/>
        </p:nvGrpSpPr>
        <p:grpSpPr>
          <a:xfrm>
            <a:off x="6065540" y="4239332"/>
            <a:ext cx="754360" cy="459668"/>
            <a:chOff x="6129040" y="5699832"/>
            <a:chExt cx="754360" cy="459668"/>
          </a:xfrm>
        </p:grpSpPr>
        <p:sp>
          <p:nvSpPr>
            <p:cNvPr id="31" name="Oval 30"/>
            <p:cNvSpPr/>
            <p:nvPr/>
          </p:nvSpPr>
          <p:spPr bwMode="auto">
            <a:xfrm>
              <a:off x="6231508" y="5701680"/>
              <a:ext cx="651892" cy="457820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6129040" y="5699832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CBE96D27-9556-6349-B1EF-9317A040DC80}"/>
              </a:ext>
            </a:extLst>
          </p:cNvPr>
          <p:cNvGrpSpPr/>
          <p:nvPr/>
        </p:nvGrpSpPr>
        <p:grpSpPr>
          <a:xfrm>
            <a:off x="7937004" y="3898280"/>
            <a:ext cx="800596" cy="457820"/>
            <a:chOff x="7352804" y="3999880"/>
            <a:chExt cx="800596" cy="457820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5AA34209-4678-3849-8082-C2762A42AB17}"/>
                </a:ext>
              </a:extLst>
            </p:cNvPr>
            <p:cNvSpPr/>
            <p:nvPr/>
          </p:nvSpPr>
          <p:spPr bwMode="auto">
            <a:xfrm>
              <a:off x="7501508" y="3999880"/>
              <a:ext cx="651892" cy="457820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7352804" y="414426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5E6A060-3FF9-BA47-B053-9169C2ED9302}"/>
              </a:ext>
            </a:extLst>
          </p:cNvPr>
          <p:cNvGrpSpPr/>
          <p:nvPr/>
        </p:nvGrpSpPr>
        <p:grpSpPr>
          <a:xfrm>
            <a:off x="884808" y="5117480"/>
            <a:ext cx="771376" cy="457820"/>
            <a:chOff x="503808" y="5485780"/>
            <a:chExt cx="771376" cy="457820"/>
          </a:xfrm>
        </p:grpSpPr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5C489563-2976-844F-B4ED-E93B3632E7E2}"/>
                </a:ext>
              </a:extLst>
            </p:cNvPr>
            <p:cNvSpPr/>
            <p:nvPr/>
          </p:nvSpPr>
          <p:spPr bwMode="auto">
            <a:xfrm>
              <a:off x="503808" y="5485780"/>
              <a:ext cx="651892" cy="457820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987152" y="5628092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DFD8D990-0949-774C-8449-5AD55AB88BC2}"/>
              </a:ext>
            </a:extLst>
          </p:cNvPr>
          <p:cNvGrpSpPr/>
          <p:nvPr/>
        </p:nvGrpSpPr>
        <p:grpSpPr>
          <a:xfrm>
            <a:off x="6791300" y="1664360"/>
            <a:ext cx="1515740" cy="1038272"/>
            <a:chOff x="6296000" y="1778660"/>
            <a:chExt cx="1515740" cy="1038272"/>
          </a:xfrm>
        </p:grpSpPr>
        <p:sp>
          <p:nvSpPr>
            <p:cNvPr id="30" name="Oval 29"/>
            <p:cNvSpPr/>
            <p:nvPr/>
          </p:nvSpPr>
          <p:spPr bwMode="auto">
            <a:xfrm>
              <a:off x="6443588" y="1778660"/>
              <a:ext cx="1368152" cy="95972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7031112" y="26009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6296000" y="209342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52" name="Straight Connector 51"/>
          <p:cNvCxnSpPr>
            <a:cxnSpLocks/>
            <a:stCxn id="11" idx="3"/>
            <a:endCxn id="12" idx="1"/>
          </p:cNvCxnSpPr>
          <p:nvPr/>
        </p:nvCxnSpPr>
        <p:spPr bwMode="auto">
          <a:xfrm>
            <a:off x="3618756" y="2884376"/>
            <a:ext cx="2446784" cy="14629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cxnSpLocks/>
            <a:stCxn id="12" idx="0"/>
            <a:endCxn id="13" idx="2"/>
          </p:cNvCxnSpPr>
          <p:nvPr/>
        </p:nvCxnSpPr>
        <p:spPr bwMode="auto">
          <a:xfrm flipV="1">
            <a:off x="6209556" y="2702632"/>
            <a:ext cx="1460872" cy="1536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>
            <a:cxnSpLocks/>
            <a:stCxn id="115" idx="3"/>
            <a:endCxn id="27" idx="1"/>
          </p:cNvCxnSpPr>
          <p:nvPr/>
        </p:nvCxnSpPr>
        <p:spPr bwMode="auto">
          <a:xfrm>
            <a:off x="3910980" y="1979124"/>
            <a:ext cx="2880320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5" idx="0"/>
            <a:endCxn id="13" idx="2"/>
          </p:cNvCxnSpPr>
          <p:nvPr/>
        </p:nvCxnSpPr>
        <p:spPr bwMode="auto">
          <a:xfrm flipH="1" flipV="1">
            <a:off x="7670428" y="2702632"/>
            <a:ext cx="410592" cy="134003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>
            <a:cxnSpLocks/>
            <a:stCxn id="23" idx="0"/>
            <a:endCxn id="11" idx="2"/>
          </p:cNvCxnSpPr>
          <p:nvPr/>
        </p:nvCxnSpPr>
        <p:spPr bwMode="auto">
          <a:xfrm flipH="1" flipV="1">
            <a:off x="3474740" y="2992388"/>
            <a:ext cx="47600" cy="9647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5" name="Rectangle 114"/>
          <p:cNvSpPr/>
          <p:nvPr/>
        </p:nvSpPr>
        <p:spPr bwMode="auto">
          <a:xfrm>
            <a:off x="3622948" y="187111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B3C18142-EA0E-8341-A0A4-B9A84965969D}"/>
              </a:ext>
            </a:extLst>
          </p:cNvPr>
          <p:cNvGrpSpPr/>
          <p:nvPr/>
        </p:nvGrpSpPr>
        <p:grpSpPr>
          <a:xfrm>
            <a:off x="2062460" y="3957092"/>
            <a:ext cx="3503340" cy="2151608"/>
            <a:chOff x="1465560" y="3830092"/>
            <a:chExt cx="3503340" cy="2151608"/>
          </a:xfrm>
        </p:grpSpPr>
        <p:sp>
          <p:nvSpPr>
            <p:cNvPr id="29" name="Oval 28"/>
            <p:cNvSpPr/>
            <p:nvPr/>
          </p:nvSpPr>
          <p:spPr bwMode="auto">
            <a:xfrm>
              <a:off x="1603648" y="3932188"/>
              <a:ext cx="3222352" cy="2049512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2781424" y="3830092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1465560" y="502478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4680868" y="48850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9BD4257A-35E4-5544-8B35-7F05903A179C}"/>
              </a:ext>
            </a:extLst>
          </p:cNvPr>
          <p:cNvGrpSpPr/>
          <p:nvPr/>
        </p:nvGrpSpPr>
        <p:grpSpPr>
          <a:xfrm>
            <a:off x="7361808" y="4622800"/>
            <a:ext cx="651892" cy="546100"/>
            <a:chOff x="6866508" y="4737100"/>
            <a:chExt cx="651892" cy="546100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CFA6CB27-BC6C-224B-80D9-EF0726D25F85}"/>
                </a:ext>
              </a:extLst>
            </p:cNvPr>
            <p:cNvSpPr/>
            <p:nvPr/>
          </p:nvSpPr>
          <p:spPr bwMode="auto">
            <a:xfrm>
              <a:off x="6866508" y="4825380"/>
              <a:ext cx="651892" cy="457820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7068964" y="473710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126" name="Straight Connector 125"/>
          <p:cNvCxnSpPr>
            <a:cxnSpLocks/>
            <a:stCxn id="113" idx="1"/>
            <a:endCxn id="26" idx="3"/>
          </p:cNvCxnSpPr>
          <p:nvPr/>
        </p:nvCxnSpPr>
        <p:spPr bwMode="auto">
          <a:xfrm flipH="1">
            <a:off x="1656184" y="5259792"/>
            <a:ext cx="406276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>
            <a:stCxn id="118" idx="0"/>
            <a:endCxn id="15" idx="2"/>
          </p:cNvCxnSpPr>
          <p:nvPr/>
        </p:nvCxnSpPr>
        <p:spPr bwMode="auto">
          <a:xfrm flipV="1">
            <a:off x="7708280" y="4258692"/>
            <a:ext cx="372740" cy="3641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/>
          <p:cNvCxnSpPr>
            <a:cxnSpLocks/>
            <a:stCxn id="117" idx="3"/>
            <a:endCxn id="12" idx="2"/>
          </p:cNvCxnSpPr>
          <p:nvPr/>
        </p:nvCxnSpPr>
        <p:spPr bwMode="auto">
          <a:xfrm flipV="1">
            <a:off x="5565800" y="4455356"/>
            <a:ext cx="643756" cy="6647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4F6184F8-8C59-A145-BD88-3A69CF703855}"/>
              </a:ext>
            </a:extLst>
          </p:cNvPr>
          <p:cNvGrpSpPr/>
          <p:nvPr/>
        </p:nvGrpSpPr>
        <p:grpSpPr>
          <a:xfrm>
            <a:off x="4351164" y="1019076"/>
            <a:ext cx="1558652" cy="821804"/>
            <a:chOff x="3157364" y="1412776"/>
            <a:chExt cx="1558652" cy="821804"/>
          </a:xfrm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157364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4427984" y="180882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449712" y="2018556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Internet Addresses and Internet Subnetworks</a:t>
            </a:r>
            <a:endParaRPr lang="en-US" sz="320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EE9A0B9-DAEA-3849-BEAD-DFADDF571070}"/>
              </a:ext>
            </a:extLst>
          </p:cNvPr>
          <p:cNvGrpSpPr/>
          <p:nvPr/>
        </p:nvGrpSpPr>
        <p:grpSpPr>
          <a:xfrm>
            <a:off x="3618756" y="1523132"/>
            <a:ext cx="3172544" cy="1361244"/>
            <a:chOff x="3618756" y="1523132"/>
            <a:chExt cx="3172544" cy="1361244"/>
          </a:xfrm>
        </p:grpSpPr>
        <p:cxnSp>
          <p:nvCxnSpPr>
            <p:cNvPr id="48" name="Straight Connector 47"/>
            <p:cNvCxnSpPr>
              <a:cxnSpLocks/>
              <a:stCxn id="11" idx="3"/>
              <a:endCxn id="10" idx="2"/>
            </p:cNvCxnSpPr>
            <p:nvPr/>
          </p:nvCxnSpPr>
          <p:spPr bwMode="auto">
            <a:xfrm flipV="1">
              <a:off x="3618756" y="1840880"/>
              <a:ext cx="1168772" cy="10434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/>
            <p:cNvCxnSpPr>
              <a:cxnSpLocks/>
              <a:stCxn id="27" idx="1"/>
              <a:endCxn id="9" idx="3"/>
            </p:cNvCxnSpPr>
            <p:nvPr/>
          </p:nvCxnSpPr>
          <p:spPr bwMode="auto">
            <a:xfrm flipH="1" flipV="1">
              <a:off x="5909816" y="1523132"/>
              <a:ext cx="881484" cy="56400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Straight Connector 119"/>
            <p:cNvCxnSpPr>
              <a:cxnSpLocks/>
              <a:stCxn id="115" idx="3"/>
              <a:endCxn id="3" idx="2"/>
            </p:cNvCxnSpPr>
            <p:nvPr/>
          </p:nvCxnSpPr>
          <p:spPr bwMode="auto">
            <a:xfrm flipV="1">
              <a:off x="3910980" y="1523132"/>
              <a:ext cx="584200" cy="4559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DF61D053-B3E3-C947-A163-DB758935218F}"/>
              </a:ext>
            </a:extLst>
          </p:cNvPr>
          <p:cNvSpPr txBox="1"/>
          <p:nvPr/>
        </p:nvSpPr>
        <p:spPr>
          <a:xfrm>
            <a:off x="5303418" y="5689600"/>
            <a:ext cx="3562194" cy="646331"/>
          </a:xfrm>
          <a:prstGeom prst="rect">
            <a:avLst/>
          </a:prstGeom>
          <a:solidFill>
            <a:srgbClr val="73FDD6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Eurostile"/>
                <a:cs typeface="Eurostile"/>
              </a:rPr>
              <a:t>for the path between them: </a:t>
            </a:r>
            <a:r>
              <a:rPr lang="en-US" b="1" dirty="0">
                <a:latin typeface="Eurostile"/>
                <a:cs typeface="Eurostile"/>
              </a:rPr>
              <a:t>routing</a:t>
            </a:r>
          </a:p>
          <a:p>
            <a:pPr algn="r"/>
            <a:r>
              <a:rPr lang="en-US" dirty="0">
                <a:latin typeface="Eurostile"/>
                <a:cs typeface="Eurostile"/>
              </a:rPr>
              <a:t>in another lecture</a:t>
            </a:r>
          </a:p>
        </p:txBody>
      </p:sp>
    </p:spTree>
    <p:extLst>
      <p:ext uri="{BB962C8B-B14F-4D97-AF65-F5344CB8AC3E}">
        <p14:creationId xmlns:p14="http://schemas.microsoft.com/office/powerpoint/2010/main" val="3788499869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3" name="Rectangle 3">
            <a:extLst>
              <a:ext uri="{FF2B5EF4-FFF2-40B4-BE49-F238E27FC236}">
                <a16:creationId xmlns:a16="http://schemas.microsoft.com/office/drawing/2014/main" id="{A68363FA-1748-2740-A6F1-B814361527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Networks grow and should be somehow structured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several networks instead of one preferable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but getting several address areas is hard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since address space is limited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e.g., university may have started with class B address, doesn’t get second one</a:t>
            </a:r>
          </a:p>
          <a:p>
            <a:pPr lvl="2">
              <a:lnSpc>
                <a:spcPct val="90000"/>
              </a:lnSpc>
            </a:pPr>
            <a:endParaRPr lang="en-US" altLang="nb-NO" sz="18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Problem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class A, B, C refer to one network, not collection of LANs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nb-NO" sz="2400" dirty="0">
                <a:sym typeface="Symbol" pitchFamily="2" charset="2"/>
              </a:rPr>
              <a:t> </a:t>
            </a:r>
            <a:r>
              <a:rPr lang="en-US" altLang="nb-NO" sz="2400" dirty="0"/>
              <a:t>Allow a network to be split into several parts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for internal use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still looks like single network to outside world</a:t>
            </a:r>
          </a:p>
        </p:txBody>
      </p:sp>
      <p:sp>
        <p:nvSpPr>
          <p:cNvPr id="353282" name="Rectangle 2">
            <a:extLst>
              <a:ext uri="{FF2B5EF4-FFF2-40B4-BE49-F238E27FC236}">
                <a16:creationId xmlns:a16="http://schemas.microsoft.com/office/drawing/2014/main" id="{8A0C2DDA-2E51-D84E-8AAA-105B698988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Internet Address and Internet Subnetworks</a:t>
            </a:r>
          </a:p>
        </p:txBody>
      </p:sp>
    </p:spTree>
    <p:extLst>
      <p:ext uri="{BB962C8B-B14F-4D97-AF65-F5344CB8AC3E}">
        <p14:creationId xmlns:p14="http://schemas.microsoft.com/office/powerpoint/2010/main" val="13767735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Box 144">
            <a:extLst>
              <a:ext uri="{FF2B5EF4-FFF2-40B4-BE49-F238E27FC236}">
                <a16:creationId xmlns:a16="http://schemas.microsoft.com/office/drawing/2014/main" id="{81DC0680-DCA1-4D49-959E-1A117BF4A7AD}"/>
              </a:ext>
            </a:extLst>
          </p:cNvPr>
          <p:cNvSpPr txBox="1"/>
          <p:nvPr/>
        </p:nvSpPr>
        <p:spPr>
          <a:xfrm>
            <a:off x="317500" y="3327400"/>
            <a:ext cx="3111749" cy="1200329"/>
          </a:xfrm>
          <a:prstGeom prst="rect">
            <a:avLst/>
          </a:prstGeom>
          <a:solidFill>
            <a:srgbClr val="73FDD6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Network addresses define only</a:t>
            </a:r>
          </a:p>
          <a:p>
            <a:r>
              <a:rPr lang="en-US" dirty="0">
                <a:latin typeface="Eurostile"/>
                <a:cs typeface="Eurostile"/>
              </a:rPr>
              <a:t>who belongs to a network,</a:t>
            </a:r>
          </a:p>
          <a:p>
            <a:r>
              <a:rPr lang="en-US" dirty="0">
                <a:latin typeface="Eurostile"/>
                <a:cs typeface="Eurostile"/>
              </a:rPr>
              <a:t>not how networks are</a:t>
            </a:r>
          </a:p>
          <a:p>
            <a:r>
              <a:rPr lang="en-US" dirty="0">
                <a:latin typeface="Eurostile"/>
                <a:cs typeface="Eurostile"/>
              </a:rPr>
              <a:t>connected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6336062A-46FC-B54A-B26E-5BCD2E7C91EC}"/>
              </a:ext>
            </a:extLst>
          </p:cNvPr>
          <p:cNvSpPr/>
          <p:nvPr/>
        </p:nvSpPr>
        <p:spPr bwMode="auto">
          <a:xfrm>
            <a:off x="600348" y="1201688"/>
            <a:ext cx="3222352" cy="2049512"/>
          </a:xfrm>
          <a:prstGeom prst="ellipse">
            <a:avLst/>
          </a:prstGeo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3330724" y="277636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F0E5402-B34F-1746-95D4-F5A21EDB3184}"/>
              </a:ext>
            </a:extLst>
          </p:cNvPr>
          <p:cNvGrpSpPr/>
          <p:nvPr/>
        </p:nvGrpSpPr>
        <p:grpSpPr>
          <a:xfrm>
            <a:off x="6065540" y="4239332"/>
            <a:ext cx="754360" cy="459668"/>
            <a:chOff x="6129040" y="5699832"/>
            <a:chExt cx="754360" cy="459668"/>
          </a:xfrm>
        </p:grpSpPr>
        <p:sp>
          <p:nvSpPr>
            <p:cNvPr id="31" name="Oval 30"/>
            <p:cNvSpPr/>
            <p:nvPr/>
          </p:nvSpPr>
          <p:spPr bwMode="auto">
            <a:xfrm>
              <a:off x="6231508" y="5701680"/>
              <a:ext cx="651892" cy="457820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6129040" y="5699832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CBE96D27-9556-6349-B1EF-9317A040DC80}"/>
              </a:ext>
            </a:extLst>
          </p:cNvPr>
          <p:cNvGrpSpPr/>
          <p:nvPr/>
        </p:nvGrpSpPr>
        <p:grpSpPr>
          <a:xfrm>
            <a:off x="7937004" y="3898280"/>
            <a:ext cx="800596" cy="457820"/>
            <a:chOff x="7352804" y="3999880"/>
            <a:chExt cx="800596" cy="457820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5AA34209-4678-3849-8082-C2762A42AB17}"/>
                </a:ext>
              </a:extLst>
            </p:cNvPr>
            <p:cNvSpPr/>
            <p:nvPr/>
          </p:nvSpPr>
          <p:spPr bwMode="auto">
            <a:xfrm>
              <a:off x="7501508" y="3999880"/>
              <a:ext cx="651892" cy="457820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7352804" y="414426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5E6A060-3FF9-BA47-B053-9169C2ED9302}"/>
              </a:ext>
            </a:extLst>
          </p:cNvPr>
          <p:cNvGrpSpPr/>
          <p:nvPr/>
        </p:nvGrpSpPr>
        <p:grpSpPr>
          <a:xfrm>
            <a:off x="884808" y="5117480"/>
            <a:ext cx="771376" cy="457820"/>
            <a:chOff x="503808" y="5485780"/>
            <a:chExt cx="771376" cy="457820"/>
          </a:xfrm>
        </p:grpSpPr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5C489563-2976-844F-B4ED-E93B3632E7E2}"/>
                </a:ext>
              </a:extLst>
            </p:cNvPr>
            <p:cNvSpPr/>
            <p:nvPr/>
          </p:nvSpPr>
          <p:spPr bwMode="auto">
            <a:xfrm>
              <a:off x="503808" y="5485780"/>
              <a:ext cx="651892" cy="457820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987152" y="5628092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DFD8D990-0949-774C-8449-5AD55AB88BC2}"/>
              </a:ext>
            </a:extLst>
          </p:cNvPr>
          <p:cNvGrpSpPr/>
          <p:nvPr/>
        </p:nvGrpSpPr>
        <p:grpSpPr>
          <a:xfrm>
            <a:off x="6791300" y="1664360"/>
            <a:ext cx="1515740" cy="1038272"/>
            <a:chOff x="6296000" y="1778660"/>
            <a:chExt cx="1515740" cy="1038272"/>
          </a:xfrm>
        </p:grpSpPr>
        <p:sp>
          <p:nvSpPr>
            <p:cNvPr id="30" name="Oval 29"/>
            <p:cNvSpPr/>
            <p:nvPr/>
          </p:nvSpPr>
          <p:spPr bwMode="auto">
            <a:xfrm>
              <a:off x="6443588" y="1778660"/>
              <a:ext cx="1368152" cy="959728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7031112" y="26009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6296000" y="209342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52" name="Straight Connector 51"/>
          <p:cNvCxnSpPr>
            <a:cxnSpLocks/>
            <a:stCxn id="11" idx="3"/>
            <a:endCxn id="12" idx="1"/>
          </p:cNvCxnSpPr>
          <p:nvPr/>
        </p:nvCxnSpPr>
        <p:spPr bwMode="auto">
          <a:xfrm>
            <a:off x="3618756" y="2884376"/>
            <a:ext cx="2446784" cy="14629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cxnSpLocks/>
            <a:stCxn id="12" idx="0"/>
            <a:endCxn id="13" idx="2"/>
          </p:cNvCxnSpPr>
          <p:nvPr/>
        </p:nvCxnSpPr>
        <p:spPr bwMode="auto">
          <a:xfrm flipV="1">
            <a:off x="6209556" y="2702632"/>
            <a:ext cx="1460872" cy="1536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>
            <a:cxnSpLocks/>
            <a:stCxn id="115" idx="3"/>
            <a:endCxn id="27" idx="1"/>
          </p:cNvCxnSpPr>
          <p:nvPr/>
        </p:nvCxnSpPr>
        <p:spPr bwMode="auto">
          <a:xfrm>
            <a:off x="3910980" y="1979124"/>
            <a:ext cx="2880320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5" idx="0"/>
            <a:endCxn id="13" idx="2"/>
          </p:cNvCxnSpPr>
          <p:nvPr/>
        </p:nvCxnSpPr>
        <p:spPr bwMode="auto">
          <a:xfrm flipH="1" flipV="1">
            <a:off x="7670428" y="2702632"/>
            <a:ext cx="410592" cy="134003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>
            <a:cxnSpLocks/>
            <a:stCxn id="23" idx="0"/>
            <a:endCxn id="11" idx="2"/>
          </p:cNvCxnSpPr>
          <p:nvPr/>
        </p:nvCxnSpPr>
        <p:spPr bwMode="auto">
          <a:xfrm flipH="1" flipV="1">
            <a:off x="3474740" y="2992388"/>
            <a:ext cx="47600" cy="9647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5" name="Rectangle 114"/>
          <p:cNvSpPr/>
          <p:nvPr/>
        </p:nvSpPr>
        <p:spPr bwMode="auto">
          <a:xfrm>
            <a:off x="3622948" y="187111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B3C18142-EA0E-8341-A0A4-B9A84965969D}"/>
              </a:ext>
            </a:extLst>
          </p:cNvPr>
          <p:cNvGrpSpPr/>
          <p:nvPr/>
        </p:nvGrpSpPr>
        <p:grpSpPr>
          <a:xfrm>
            <a:off x="2062460" y="3957092"/>
            <a:ext cx="3503340" cy="2151608"/>
            <a:chOff x="1465560" y="3830092"/>
            <a:chExt cx="3503340" cy="2151608"/>
          </a:xfrm>
        </p:grpSpPr>
        <p:sp>
          <p:nvSpPr>
            <p:cNvPr id="29" name="Oval 28"/>
            <p:cNvSpPr/>
            <p:nvPr/>
          </p:nvSpPr>
          <p:spPr bwMode="auto">
            <a:xfrm>
              <a:off x="1603648" y="3932188"/>
              <a:ext cx="3222352" cy="2049512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2781424" y="3830092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1465560" y="502478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4680868" y="488506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9BD4257A-35E4-5544-8B35-7F05903A179C}"/>
              </a:ext>
            </a:extLst>
          </p:cNvPr>
          <p:cNvGrpSpPr/>
          <p:nvPr/>
        </p:nvGrpSpPr>
        <p:grpSpPr>
          <a:xfrm>
            <a:off x="7361808" y="4622800"/>
            <a:ext cx="651892" cy="546100"/>
            <a:chOff x="6866508" y="4737100"/>
            <a:chExt cx="651892" cy="546100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CFA6CB27-BC6C-224B-80D9-EF0726D25F85}"/>
                </a:ext>
              </a:extLst>
            </p:cNvPr>
            <p:cNvSpPr/>
            <p:nvPr/>
          </p:nvSpPr>
          <p:spPr bwMode="auto">
            <a:xfrm>
              <a:off x="6866508" y="4825380"/>
              <a:ext cx="651892" cy="457820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C</a:t>
              </a: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7068964" y="473710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126" name="Straight Connector 125"/>
          <p:cNvCxnSpPr>
            <a:cxnSpLocks/>
            <a:stCxn id="113" idx="1"/>
            <a:endCxn id="26" idx="3"/>
          </p:cNvCxnSpPr>
          <p:nvPr/>
        </p:nvCxnSpPr>
        <p:spPr bwMode="auto">
          <a:xfrm flipH="1">
            <a:off x="1656184" y="5259792"/>
            <a:ext cx="406276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>
            <a:stCxn id="118" idx="0"/>
            <a:endCxn id="15" idx="2"/>
          </p:cNvCxnSpPr>
          <p:nvPr/>
        </p:nvCxnSpPr>
        <p:spPr bwMode="auto">
          <a:xfrm flipV="1">
            <a:off x="7708280" y="4258692"/>
            <a:ext cx="372740" cy="3641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/>
          <p:cNvCxnSpPr>
            <a:cxnSpLocks/>
            <a:stCxn id="117" idx="3"/>
            <a:endCxn id="12" idx="2"/>
          </p:cNvCxnSpPr>
          <p:nvPr/>
        </p:nvCxnSpPr>
        <p:spPr bwMode="auto">
          <a:xfrm flipV="1">
            <a:off x="5565800" y="4455356"/>
            <a:ext cx="643756" cy="6647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4F6184F8-8C59-A145-BD88-3A69CF703855}"/>
              </a:ext>
            </a:extLst>
          </p:cNvPr>
          <p:cNvGrpSpPr/>
          <p:nvPr/>
        </p:nvGrpSpPr>
        <p:grpSpPr>
          <a:xfrm>
            <a:off x="4351164" y="1019076"/>
            <a:ext cx="1558652" cy="821804"/>
            <a:chOff x="3157364" y="1412776"/>
            <a:chExt cx="1558652" cy="821804"/>
          </a:xfrm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pattFill prst="ltDn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157364" y="1700808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4427984" y="1808820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449712" y="2018556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Internet Addresses and Internet Subnetworks</a:t>
            </a:r>
            <a:endParaRPr lang="en-US" sz="320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EE9A0B9-DAEA-3849-BEAD-DFADDF571070}"/>
              </a:ext>
            </a:extLst>
          </p:cNvPr>
          <p:cNvGrpSpPr/>
          <p:nvPr/>
        </p:nvGrpSpPr>
        <p:grpSpPr>
          <a:xfrm>
            <a:off x="3618756" y="1523132"/>
            <a:ext cx="3172544" cy="1361244"/>
            <a:chOff x="3618756" y="1523132"/>
            <a:chExt cx="3172544" cy="1361244"/>
          </a:xfrm>
        </p:grpSpPr>
        <p:cxnSp>
          <p:nvCxnSpPr>
            <p:cNvPr id="48" name="Straight Connector 47"/>
            <p:cNvCxnSpPr>
              <a:cxnSpLocks/>
              <a:stCxn id="11" idx="3"/>
              <a:endCxn id="10" idx="2"/>
            </p:cNvCxnSpPr>
            <p:nvPr/>
          </p:nvCxnSpPr>
          <p:spPr bwMode="auto">
            <a:xfrm flipV="1">
              <a:off x="3618756" y="1840880"/>
              <a:ext cx="1168772" cy="10434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/>
            <p:cNvCxnSpPr>
              <a:cxnSpLocks/>
              <a:stCxn id="27" idx="1"/>
              <a:endCxn id="9" idx="3"/>
            </p:cNvCxnSpPr>
            <p:nvPr/>
          </p:nvCxnSpPr>
          <p:spPr bwMode="auto">
            <a:xfrm flipH="1" flipV="1">
              <a:off x="5909816" y="1523132"/>
              <a:ext cx="881484" cy="56400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Straight Connector 119"/>
            <p:cNvCxnSpPr>
              <a:cxnSpLocks/>
              <a:stCxn id="115" idx="3"/>
              <a:endCxn id="3" idx="2"/>
            </p:cNvCxnSpPr>
            <p:nvPr/>
          </p:nvCxnSpPr>
          <p:spPr bwMode="auto">
            <a:xfrm flipV="1">
              <a:off x="3910980" y="1523132"/>
              <a:ext cx="584200" cy="4559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DF61D053-B3E3-C947-A163-DB758935218F}"/>
              </a:ext>
            </a:extLst>
          </p:cNvPr>
          <p:cNvSpPr txBox="1"/>
          <p:nvPr/>
        </p:nvSpPr>
        <p:spPr>
          <a:xfrm>
            <a:off x="5303418" y="5689600"/>
            <a:ext cx="3562194" cy="646331"/>
          </a:xfrm>
          <a:prstGeom prst="rect">
            <a:avLst/>
          </a:prstGeom>
          <a:solidFill>
            <a:srgbClr val="73FDD6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Eurostile"/>
                <a:cs typeface="Eurostile"/>
              </a:rPr>
              <a:t>for the path between them: </a:t>
            </a:r>
            <a:r>
              <a:rPr lang="en-US" b="1" dirty="0">
                <a:latin typeface="Eurostile"/>
                <a:cs typeface="Eurostile"/>
              </a:rPr>
              <a:t>routing</a:t>
            </a:r>
          </a:p>
          <a:p>
            <a:pPr algn="r"/>
            <a:r>
              <a:rPr lang="en-US" dirty="0">
                <a:latin typeface="Eurostile"/>
                <a:cs typeface="Eurostile"/>
              </a:rPr>
              <a:t>in another lecture</a:t>
            </a:r>
          </a:p>
        </p:txBody>
      </p:sp>
    </p:spTree>
    <p:extLst>
      <p:ext uri="{BB962C8B-B14F-4D97-AF65-F5344CB8AC3E}">
        <p14:creationId xmlns:p14="http://schemas.microsoft.com/office/powerpoint/2010/main" val="7262628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  <p:bldP spid="16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Oval 90">
            <a:extLst>
              <a:ext uri="{FF2B5EF4-FFF2-40B4-BE49-F238E27FC236}">
                <a16:creationId xmlns:a16="http://schemas.microsoft.com/office/drawing/2014/main" id="{6336062A-46FC-B54A-B26E-5BCD2E7C91EC}"/>
              </a:ext>
            </a:extLst>
          </p:cNvPr>
          <p:cNvSpPr/>
          <p:nvPr/>
        </p:nvSpPr>
        <p:spPr bwMode="auto">
          <a:xfrm>
            <a:off x="600348" y="1201688"/>
            <a:ext cx="6307207" cy="4104000"/>
          </a:xfrm>
          <a:prstGeom prst="ellipse">
            <a:avLst/>
          </a:prstGeo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Internet Addresses and Internet Subnetworks</a:t>
            </a:r>
            <a:endParaRPr lang="en-US" sz="320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A49641E-6547-FC4B-924B-A6FCE58EB1D6}"/>
              </a:ext>
            </a:extLst>
          </p:cNvPr>
          <p:cNvSpPr/>
          <p:nvPr/>
        </p:nvSpPr>
        <p:spPr bwMode="auto">
          <a:xfrm>
            <a:off x="1850008" y="1866280"/>
            <a:ext cx="1464692" cy="1067420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3D33FEC-58DD-664D-81FC-4A5EA116D9F4}"/>
              </a:ext>
            </a:extLst>
          </p:cNvPr>
          <p:cNvSpPr/>
          <p:nvPr/>
        </p:nvSpPr>
        <p:spPr bwMode="auto">
          <a:xfrm>
            <a:off x="1189608" y="3124200"/>
            <a:ext cx="804292" cy="571500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445B8EA-7813-DA4B-A7AB-A49B8FE959BD}"/>
              </a:ext>
            </a:extLst>
          </p:cNvPr>
          <p:cNvSpPr/>
          <p:nvPr/>
        </p:nvSpPr>
        <p:spPr bwMode="auto">
          <a:xfrm>
            <a:off x="2802508" y="3835400"/>
            <a:ext cx="1172592" cy="825500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0B98313-BA1A-7A4C-AED4-69DB748E73F7}"/>
              </a:ext>
            </a:extLst>
          </p:cNvPr>
          <p:cNvSpPr/>
          <p:nvPr/>
        </p:nvSpPr>
        <p:spPr bwMode="auto">
          <a:xfrm>
            <a:off x="5952108" y="2450480"/>
            <a:ext cx="728092" cy="521320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E584311-4165-474D-AAD9-58271D6D8733}"/>
              </a:ext>
            </a:extLst>
          </p:cNvPr>
          <p:cNvSpPr/>
          <p:nvPr/>
        </p:nvSpPr>
        <p:spPr bwMode="auto">
          <a:xfrm>
            <a:off x="4910708" y="3606180"/>
            <a:ext cx="1388492" cy="1092820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C7F53AD-068D-1C47-9F02-A81C6396242C}"/>
              </a:ext>
            </a:extLst>
          </p:cNvPr>
          <p:cNvSpPr/>
          <p:nvPr/>
        </p:nvSpPr>
        <p:spPr bwMode="auto">
          <a:xfrm>
            <a:off x="5775300" y="25379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944595" y="4354863"/>
            <a:ext cx="563774" cy="43257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6516574" y="2542161"/>
            <a:ext cx="563774" cy="43257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A71582E-5705-204F-A46E-034366247ED4}"/>
              </a:ext>
            </a:extLst>
          </p:cNvPr>
          <p:cNvSpPr/>
          <p:nvPr/>
        </p:nvSpPr>
        <p:spPr bwMode="auto">
          <a:xfrm>
            <a:off x="3209900" y="2245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D0231F5-72BB-F34E-8030-E99753C66014}"/>
              </a:ext>
            </a:extLst>
          </p:cNvPr>
          <p:cNvSpPr/>
          <p:nvPr/>
        </p:nvSpPr>
        <p:spPr bwMode="auto">
          <a:xfrm>
            <a:off x="4047108" y="1549400"/>
            <a:ext cx="1172592" cy="825500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BC17E7A-4F5F-8B4A-86D7-7DC779D3443F}"/>
              </a:ext>
            </a:extLst>
          </p:cNvPr>
          <p:cNvSpPr/>
          <p:nvPr/>
        </p:nvSpPr>
        <p:spPr bwMode="auto">
          <a:xfrm>
            <a:off x="1851000" y="3261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4ECD533-2FC3-6140-BDFC-E7AE0529A37D}"/>
              </a:ext>
            </a:extLst>
          </p:cNvPr>
          <p:cNvSpPr/>
          <p:nvPr/>
        </p:nvSpPr>
        <p:spPr bwMode="auto">
          <a:xfrm>
            <a:off x="2486000" y="28173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07DE631-C53D-234A-83A8-241FE61840D1}"/>
              </a:ext>
            </a:extLst>
          </p:cNvPr>
          <p:cNvSpPr/>
          <p:nvPr/>
        </p:nvSpPr>
        <p:spPr bwMode="auto">
          <a:xfrm>
            <a:off x="3260700" y="37190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039F9F8-D0DD-2F41-97B2-38D35B786F0D}"/>
              </a:ext>
            </a:extLst>
          </p:cNvPr>
          <p:cNvSpPr/>
          <p:nvPr/>
        </p:nvSpPr>
        <p:spPr bwMode="auto">
          <a:xfrm>
            <a:off x="3946500" y="20172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55A7E3E-835D-9F41-88EC-736281D3DDC9}"/>
              </a:ext>
            </a:extLst>
          </p:cNvPr>
          <p:cNvSpPr/>
          <p:nvPr/>
        </p:nvSpPr>
        <p:spPr bwMode="auto">
          <a:xfrm>
            <a:off x="4962500" y="21569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DC60680-4472-534D-A93B-5DFB0EAEF89E}"/>
              </a:ext>
            </a:extLst>
          </p:cNvPr>
          <p:cNvSpPr/>
          <p:nvPr/>
        </p:nvSpPr>
        <p:spPr bwMode="auto">
          <a:xfrm>
            <a:off x="4759300" y="40619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2CC52AB-E7BE-F541-A55D-C42D5115EB46}"/>
              </a:ext>
            </a:extLst>
          </p:cNvPr>
          <p:cNvCxnSpPr>
            <a:stCxn id="11" idx="3"/>
          </p:cNvCxnSpPr>
          <p:nvPr/>
        </p:nvCxnSpPr>
        <p:spPr bwMode="auto">
          <a:xfrm>
            <a:off x="6508369" y="4571149"/>
            <a:ext cx="959231" cy="2421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18B7A66-8A05-4E46-B879-C08AE2DB546F}"/>
              </a:ext>
            </a:extLst>
          </p:cNvPr>
          <p:cNvCxnSpPr>
            <a:cxnSpLocks/>
            <a:stCxn id="115" idx="3"/>
          </p:cNvCxnSpPr>
          <p:nvPr/>
        </p:nvCxnSpPr>
        <p:spPr bwMode="auto">
          <a:xfrm>
            <a:off x="7080348" y="2758447"/>
            <a:ext cx="89525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EDAE1BA-03B8-7F46-8620-7FD2CCEB82D2}"/>
              </a:ext>
            </a:extLst>
          </p:cNvPr>
          <p:cNvCxnSpPr>
            <a:stCxn id="54" idx="1"/>
            <a:endCxn id="64" idx="3"/>
          </p:cNvCxnSpPr>
          <p:nvPr/>
        </p:nvCxnSpPr>
        <p:spPr bwMode="auto">
          <a:xfrm flipH="1" flipV="1">
            <a:off x="5250532" y="2264936"/>
            <a:ext cx="524768" cy="381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2D4AB55-C2D7-E24F-BBE7-8E7E3D6FC5AB}"/>
              </a:ext>
            </a:extLst>
          </p:cNvPr>
          <p:cNvCxnSpPr>
            <a:cxnSpLocks/>
          </p:cNvCxnSpPr>
          <p:nvPr/>
        </p:nvCxnSpPr>
        <p:spPr bwMode="auto">
          <a:xfrm flipH="1">
            <a:off x="3505200" y="2146300"/>
            <a:ext cx="431800" cy="2159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B1AF2B2A-D81B-FF46-A611-D21628FFA7DC}"/>
              </a:ext>
            </a:extLst>
          </p:cNvPr>
          <p:cNvCxnSpPr>
            <a:cxnSpLocks/>
            <a:stCxn id="54" idx="1"/>
            <a:endCxn id="62" idx="3"/>
          </p:cNvCxnSpPr>
          <p:nvPr/>
        </p:nvCxnSpPr>
        <p:spPr bwMode="auto">
          <a:xfrm flipH="1">
            <a:off x="3548732" y="2645936"/>
            <a:ext cx="2226568" cy="11811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82CCAE28-E156-B344-BB2E-B49D37858A0B}"/>
              </a:ext>
            </a:extLst>
          </p:cNvPr>
          <p:cNvCxnSpPr>
            <a:cxnSpLocks/>
            <a:stCxn id="65" idx="1"/>
            <a:endCxn id="62" idx="3"/>
          </p:cNvCxnSpPr>
          <p:nvPr/>
        </p:nvCxnSpPr>
        <p:spPr bwMode="auto">
          <a:xfrm flipH="1" flipV="1">
            <a:off x="3548732" y="3827036"/>
            <a:ext cx="1210568" cy="3429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A56139BC-3491-CD43-9A7B-F95A10805258}"/>
              </a:ext>
            </a:extLst>
          </p:cNvPr>
          <p:cNvCxnSpPr>
            <a:cxnSpLocks/>
            <a:stCxn id="60" idx="2"/>
            <a:endCxn id="59" idx="3"/>
          </p:cNvCxnSpPr>
          <p:nvPr/>
        </p:nvCxnSpPr>
        <p:spPr bwMode="auto">
          <a:xfrm flipH="1">
            <a:off x="2139032" y="3033348"/>
            <a:ext cx="490984" cy="3364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045F1825-6B1D-6D46-B92A-AEB4689170BC}"/>
              </a:ext>
            </a:extLst>
          </p:cNvPr>
          <p:cNvCxnSpPr>
            <a:cxnSpLocks/>
            <a:stCxn id="60" idx="2"/>
            <a:endCxn id="62" idx="0"/>
          </p:cNvCxnSpPr>
          <p:nvPr/>
        </p:nvCxnSpPr>
        <p:spPr bwMode="auto">
          <a:xfrm>
            <a:off x="2630016" y="3033348"/>
            <a:ext cx="774700" cy="6856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DBA1FB11-992A-B44D-82AB-51CDF9A91128}"/>
              </a:ext>
            </a:extLst>
          </p:cNvPr>
          <p:cNvCxnSpPr>
            <a:cxnSpLocks/>
            <a:stCxn id="60" idx="3"/>
            <a:endCxn id="54" idx="1"/>
          </p:cNvCxnSpPr>
          <p:nvPr/>
        </p:nvCxnSpPr>
        <p:spPr bwMode="auto">
          <a:xfrm flipV="1">
            <a:off x="2774032" y="2645936"/>
            <a:ext cx="3001268" cy="279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6DFB76C9-E63F-634A-9ED6-FDA83E049707}"/>
              </a:ext>
            </a:extLst>
          </p:cNvPr>
          <p:cNvSpPr txBox="1"/>
          <p:nvPr/>
        </p:nvSpPr>
        <p:spPr>
          <a:xfrm>
            <a:off x="139281" y="5473700"/>
            <a:ext cx="4382931" cy="369332"/>
          </a:xfrm>
          <a:prstGeom prst="rect">
            <a:avLst/>
          </a:prstGeom>
          <a:solidFill>
            <a:srgbClr val="73FDD6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Eurostile"/>
                <a:cs typeface="Eurostile"/>
              </a:rPr>
              <a:t>for the path inside one of them: also </a:t>
            </a:r>
            <a:r>
              <a:rPr lang="en-US" b="1" dirty="0">
                <a:latin typeface="Eurostile"/>
                <a:cs typeface="Eurostile"/>
              </a:rPr>
              <a:t>routing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250350D-84BB-E64A-BB71-6E10E3818566}"/>
              </a:ext>
            </a:extLst>
          </p:cNvPr>
          <p:cNvSpPr txBox="1"/>
          <p:nvPr/>
        </p:nvSpPr>
        <p:spPr>
          <a:xfrm>
            <a:off x="2454387" y="5969000"/>
            <a:ext cx="6462025" cy="369332"/>
          </a:xfrm>
          <a:prstGeom prst="rect">
            <a:avLst/>
          </a:prstGeom>
          <a:solidFill>
            <a:srgbClr val="73FDD6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Eurostile"/>
                <a:cs typeface="Eurostile"/>
              </a:rPr>
              <a:t>but how can we carve subnets out of the class A, B or C network?</a:t>
            </a:r>
            <a:endParaRPr lang="en-US" b="1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3519291785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7" name="Rectangle 3">
            <a:extLst>
              <a:ext uri="{FF2B5EF4-FFF2-40B4-BE49-F238E27FC236}">
                <a16:creationId xmlns:a16="http://schemas.microsoft.com/office/drawing/2014/main" id="{A824C5CC-4D5F-F34B-98F0-37041397D6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2820" y="866776"/>
            <a:ext cx="8928992" cy="10461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Idea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local decision for subdividing host share</a:t>
            </a:r>
            <a:br>
              <a:rPr lang="en-US" altLang="nb-NO" sz="2000" dirty="0"/>
            </a:br>
            <a:r>
              <a:rPr lang="en-US" altLang="nb-NO" sz="2000" dirty="0"/>
              <a:t>into subnetwork portion and end system portion</a:t>
            </a:r>
          </a:p>
        </p:txBody>
      </p:sp>
      <p:sp>
        <p:nvSpPr>
          <p:cNvPr id="354306" name="Rectangle 2">
            <a:extLst>
              <a:ext uri="{FF2B5EF4-FFF2-40B4-BE49-F238E27FC236}">
                <a16:creationId xmlns:a16="http://schemas.microsoft.com/office/drawing/2014/main" id="{40848261-B983-7349-AEE1-2FE90DCA67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Internet Address and Internet Subnetworks</a:t>
            </a:r>
          </a:p>
        </p:txBody>
      </p:sp>
      <p:grpSp>
        <p:nvGrpSpPr>
          <p:cNvPr id="354309" name="Group 5">
            <a:extLst>
              <a:ext uri="{FF2B5EF4-FFF2-40B4-BE49-F238E27FC236}">
                <a16:creationId xmlns:a16="http://schemas.microsoft.com/office/drawing/2014/main" id="{5D59F7B6-F306-4549-9699-1E350BB604DF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2205038"/>
            <a:ext cx="4608513" cy="144462"/>
            <a:chOff x="1066" y="2931"/>
            <a:chExt cx="2903" cy="91"/>
          </a:xfrm>
        </p:grpSpPr>
        <p:sp>
          <p:nvSpPr>
            <p:cNvPr id="354310" name="Line 6">
              <a:extLst>
                <a:ext uri="{FF2B5EF4-FFF2-40B4-BE49-F238E27FC236}">
                  <a16:creationId xmlns:a16="http://schemas.microsoft.com/office/drawing/2014/main" id="{55BDDC42-AE4D-1D43-ACBB-95D4E6A19B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1" name="Line 7">
              <a:extLst>
                <a:ext uri="{FF2B5EF4-FFF2-40B4-BE49-F238E27FC236}">
                  <a16:creationId xmlns:a16="http://schemas.microsoft.com/office/drawing/2014/main" id="{8AAFD287-9321-5C46-94B6-9AE44DEEBD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2" name="Line 8">
              <a:extLst>
                <a:ext uri="{FF2B5EF4-FFF2-40B4-BE49-F238E27FC236}">
                  <a16:creationId xmlns:a16="http://schemas.microsoft.com/office/drawing/2014/main" id="{8D6D46A9-75F2-2B46-A037-0F990722BB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3" name="Line 9">
              <a:extLst>
                <a:ext uri="{FF2B5EF4-FFF2-40B4-BE49-F238E27FC236}">
                  <a16:creationId xmlns:a16="http://schemas.microsoft.com/office/drawing/2014/main" id="{2D84860E-69CB-774B-A26A-7B15A83B60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4" name="Line 10">
              <a:extLst>
                <a:ext uri="{FF2B5EF4-FFF2-40B4-BE49-F238E27FC236}">
                  <a16:creationId xmlns:a16="http://schemas.microsoft.com/office/drawing/2014/main" id="{49BDCC17-108B-6C44-A27A-A13F0FAE12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5" name="Line 11">
              <a:extLst>
                <a:ext uri="{FF2B5EF4-FFF2-40B4-BE49-F238E27FC236}">
                  <a16:creationId xmlns:a16="http://schemas.microsoft.com/office/drawing/2014/main" id="{836D4715-E623-8649-B6FF-5D8D2D4C59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6" name="Line 12">
              <a:extLst>
                <a:ext uri="{FF2B5EF4-FFF2-40B4-BE49-F238E27FC236}">
                  <a16:creationId xmlns:a16="http://schemas.microsoft.com/office/drawing/2014/main" id="{B7695446-D0F1-164A-BF88-5BF8E6B948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1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7" name="Line 13">
              <a:extLst>
                <a:ext uri="{FF2B5EF4-FFF2-40B4-BE49-F238E27FC236}">
                  <a16:creationId xmlns:a16="http://schemas.microsoft.com/office/drawing/2014/main" id="{F7C9FC4F-D613-AF4D-A406-8FCDD86E1D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8" name="Line 14">
              <a:extLst>
                <a:ext uri="{FF2B5EF4-FFF2-40B4-BE49-F238E27FC236}">
                  <a16:creationId xmlns:a16="http://schemas.microsoft.com/office/drawing/2014/main" id="{EA5AA314-FDF5-2743-8D2A-7E079AD431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19" name="Line 15">
              <a:extLst>
                <a:ext uri="{FF2B5EF4-FFF2-40B4-BE49-F238E27FC236}">
                  <a16:creationId xmlns:a16="http://schemas.microsoft.com/office/drawing/2014/main" id="{01B90C22-4BD5-054B-9C1C-ACB73D62B9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0" name="Line 16">
              <a:extLst>
                <a:ext uri="{FF2B5EF4-FFF2-40B4-BE49-F238E27FC236}">
                  <a16:creationId xmlns:a16="http://schemas.microsoft.com/office/drawing/2014/main" id="{D733EB65-0FDC-C042-87C6-E5DA9B051F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1" name="Line 17">
              <a:extLst>
                <a:ext uri="{FF2B5EF4-FFF2-40B4-BE49-F238E27FC236}">
                  <a16:creationId xmlns:a16="http://schemas.microsoft.com/office/drawing/2014/main" id="{4B90E696-EF0F-DD49-AF47-5A99FA61E7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2" name="Line 18">
              <a:extLst>
                <a:ext uri="{FF2B5EF4-FFF2-40B4-BE49-F238E27FC236}">
                  <a16:creationId xmlns:a16="http://schemas.microsoft.com/office/drawing/2014/main" id="{789497B8-5D9B-8148-8035-FAA4D77B7A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3" name="Line 19">
              <a:extLst>
                <a:ext uri="{FF2B5EF4-FFF2-40B4-BE49-F238E27FC236}">
                  <a16:creationId xmlns:a16="http://schemas.microsoft.com/office/drawing/2014/main" id="{FCB22A90-29A2-A74E-958D-453D2A706F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4" name="Line 20">
              <a:extLst>
                <a:ext uri="{FF2B5EF4-FFF2-40B4-BE49-F238E27FC236}">
                  <a16:creationId xmlns:a16="http://schemas.microsoft.com/office/drawing/2014/main" id="{04AD1EE5-92C5-2A42-9D11-38333E56A9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7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5" name="Line 21">
              <a:extLst>
                <a:ext uri="{FF2B5EF4-FFF2-40B4-BE49-F238E27FC236}">
                  <a16:creationId xmlns:a16="http://schemas.microsoft.com/office/drawing/2014/main" id="{83BA885C-7470-024F-89C3-A17699E401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6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6" name="Line 22">
              <a:extLst>
                <a:ext uri="{FF2B5EF4-FFF2-40B4-BE49-F238E27FC236}">
                  <a16:creationId xmlns:a16="http://schemas.microsoft.com/office/drawing/2014/main" id="{CF740EAB-F380-3A4B-87B2-24034C9FD9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3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7" name="Line 23">
              <a:extLst>
                <a:ext uri="{FF2B5EF4-FFF2-40B4-BE49-F238E27FC236}">
                  <a16:creationId xmlns:a16="http://schemas.microsoft.com/office/drawing/2014/main" id="{49AE7B65-4B8A-4F41-A188-62797B8190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8" name="Line 24">
              <a:extLst>
                <a:ext uri="{FF2B5EF4-FFF2-40B4-BE49-F238E27FC236}">
                  <a16:creationId xmlns:a16="http://schemas.microsoft.com/office/drawing/2014/main" id="{87DA42C4-8F89-1F48-B701-057C95F621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29" name="Line 25">
              <a:extLst>
                <a:ext uri="{FF2B5EF4-FFF2-40B4-BE49-F238E27FC236}">
                  <a16:creationId xmlns:a16="http://schemas.microsoft.com/office/drawing/2014/main" id="{FD5CD5A8-73A2-3A4C-9C57-90D937EF99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8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0" name="Line 26">
              <a:extLst>
                <a:ext uri="{FF2B5EF4-FFF2-40B4-BE49-F238E27FC236}">
                  <a16:creationId xmlns:a16="http://schemas.microsoft.com/office/drawing/2014/main" id="{A0FECAED-CE17-CF45-9B0D-B99851852B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1" name="Line 27">
              <a:extLst>
                <a:ext uri="{FF2B5EF4-FFF2-40B4-BE49-F238E27FC236}">
                  <a16:creationId xmlns:a16="http://schemas.microsoft.com/office/drawing/2014/main" id="{5D1BB2CD-255F-D047-A14A-68EC12822E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3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2" name="Line 28">
              <a:extLst>
                <a:ext uri="{FF2B5EF4-FFF2-40B4-BE49-F238E27FC236}">
                  <a16:creationId xmlns:a16="http://schemas.microsoft.com/office/drawing/2014/main" id="{1023866B-A46F-424C-94F2-C5F244FE7D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1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3" name="Line 29">
              <a:extLst>
                <a:ext uri="{FF2B5EF4-FFF2-40B4-BE49-F238E27FC236}">
                  <a16:creationId xmlns:a16="http://schemas.microsoft.com/office/drawing/2014/main" id="{8175D73A-2C8C-2348-9B5B-0F1FF6DDB9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4" name="Line 30">
              <a:extLst>
                <a:ext uri="{FF2B5EF4-FFF2-40B4-BE49-F238E27FC236}">
                  <a16:creationId xmlns:a16="http://schemas.microsoft.com/office/drawing/2014/main" id="{14208AF1-6381-1149-BD94-0FBB91D6FF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5" name="Line 31">
              <a:extLst>
                <a:ext uri="{FF2B5EF4-FFF2-40B4-BE49-F238E27FC236}">
                  <a16:creationId xmlns:a16="http://schemas.microsoft.com/office/drawing/2014/main" id="{3B55C310-8B45-E544-8E1B-81073BF098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6" name="Line 32">
              <a:extLst>
                <a:ext uri="{FF2B5EF4-FFF2-40B4-BE49-F238E27FC236}">
                  <a16:creationId xmlns:a16="http://schemas.microsoft.com/office/drawing/2014/main" id="{E0371D9C-6F30-7847-A832-99C9A4A7D1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7" name="Line 33">
              <a:extLst>
                <a:ext uri="{FF2B5EF4-FFF2-40B4-BE49-F238E27FC236}">
                  <a16:creationId xmlns:a16="http://schemas.microsoft.com/office/drawing/2014/main" id="{ADAF66A7-1396-4146-A73B-9AAA37C104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5" y="2977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8" name="Line 34">
              <a:extLst>
                <a:ext uri="{FF2B5EF4-FFF2-40B4-BE49-F238E27FC236}">
                  <a16:creationId xmlns:a16="http://schemas.microsoft.com/office/drawing/2014/main" id="{7A4600B7-3BDC-F54B-B4DA-61891C4700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2931"/>
              <a:ext cx="0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9" name="Line 35">
              <a:extLst>
                <a:ext uri="{FF2B5EF4-FFF2-40B4-BE49-F238E27FC236}">
                  <a16:creationId xmlns:a16="http://schemas.microsoft.com/office/drawing/2014/main" id="{9215E9D2-ED19-BF4F-8181-D7AA221A4F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3022"/>
              <a:ext cx="290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40" name="Line 36">
              <a:extLst>
                <a:ext uri="{FF2B5EF4-FFF2-40B4-BE49-F238E27FC236}">
                  <a16:creationId xmlns:a16="http://schemas.microsoft.com/office/drawing/2014/main" id="{07337952-D77C-6C4E-BC5A-9E0064C067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6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41" name="Line 37">
              <a:extLst>
                <a:ext uri="{FF2B5EF4-FFF2-40B4-BE49-F238E27FC236}">
                  <a16:creationId xmlns:a16="http://schemas.microsoft.com/office/drawing/2014/main" id="{5DBD0A6A-2D10-0244-9D4A-933A142F47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42" name="Line 38">
              <a:extLst>
                <a:ext uri="{FF2B5EF4-FFF2-40B4-BE49-F238E27FC236}">
                  <a16:creationId xmlns:a16="http://schemas.microsoft.com/office/drawing/2014/main" id="{83993B1C-42AF-A845-AA2E-7F45504853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9" y="2976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43" name="Line 39">
              <a:extLst>
                <a:ext uri="{FF2B5EF4-FFF2-40B4-BE49-F238E27FC236}">
                  <a16:creationId xmlns:a16="http://schemas.microsoft.com/office/drawing/2014/main" id="{ADC84880-F058-9945-9000-3DA904F2C9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" y="2975"/>
              <a:ext cx="0" cy="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4347" name="Rectangle 43">
            <a:extLst>
              <a:ext uri="{FF2B5EF4-FFF2-40B4-BE49-F238E27FC236}">
                <a16:creationId xmlns:a16="http://schemas.microsoft.com/office/drawing/2014/main" id="{E71A38C3-E0C5-6E4E-9892-41E7D91D2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8" y="2636838"/>
            <a:ext cx="144462" cy="21590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1</a:t>
            </a:r>
          </a:p>
        </p:txBody>
      </p:sp>
      <p:sp>
        <p:nvSpPr>
          <p:cNvPr id="354349" name="Rectangle 45">
            <a:extLst>
              <a:ext uri="{FF2B5EF4-FFF2-40B4-BE49-F238E27FC236}">
                <a16:creationId xmlns:a16="http://schemas.microsoft.com/office/drawing/2014/main" id="{1F098874-99A0-8B43-9550-78DD78F60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636838"/>
            <a:ext cx="144462" cy="21590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0</a:t>
            </a:r>
          </a:p>
        </p:txBody>
      </p:sp>
      <p:sp>
        <p:nvSpPr>
          <p:cNvPr id="354353" name="Rectangle 49">
            <a:extLst>
              <a:ext uri="{FF2B5EF4-FFF2-40B4-BE49-F238E27FC236}">
                <a16:creationId xmlns:a16="http://schemas.microsoft.com/office/drawing/2014/main" id="{097EB6E4-C5E4-F14C-9873-47A441281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2636838"/>
            <a:ext cx="2016125" cy="21590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Network</a:t>
            </a:r>
          </a:p>
        </p:txBody>
      </p:sp>
      <p:sp>
        <p:nvSpPr>
          <p:cNvPr id="354354" name="Rectangle 50">
            <a:extLst>
              <a:ext uri="{FF2B5EF4-FFF2-40B4-BE49-F238E27FC236}">
                <a16:creationId xmlns:a16="http://schemas.microsoft.com/office/drawing/2014/main" id="{2BEAC595-1EDD-DD4E-B7E5-3F43433F1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636838"/>
            <a:ext cx="2303463" cy="21590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Host</a:t>
            </a:r>
          </a:p>
        </p:txBody>
      </p:sp>
      <p:sp>
        <p:nvSpPr>
          <p:cNvPr id="354368" name="Rectangle 64">
            <a:extLst>
              <a:ext uri="{FF2B5EF4-FFF2-40B4-BE49-F238E27FC236}">
                <a16:creationId xmlns:a16="http://schemas.microsoft.com/office/drawing/2014/main" id="{2655BBF8-7FE0-9B42-A238-F030F9CC7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2420938"/>
            <a:ext cx="2016125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14</a:t>
            </a:r>
          </a:p>
        </p:txBody>
      </p:sp>
      <p:sp>
        <p:nvSpPr>
          <p:cNvPr id="354369" name="Rectangle 65">
            <a:extLst>
              <a:ext uri="{FF2B5EF4-FFF2-40B4-BE49-F238E27FC236}">
                <a16:creationId xmlns:a16="http://schemas.microsoft.com/office/drawing/2014/main" id="{E0C87A27-F5C2-B34A-A522-D8EDF719E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420938"/>
            <a:ext cx="2303463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16</a:t>
            </a:r>
          </a:p>
        </p:txBody>
      </p:sp>
      <p:sp>
        <p:nvSpPr>
          <p:cNvPr id="354378" name="Rectangle 74">
            <a:extLst>
              <a:ext uri="{FF2B5EF4-FFF2-40B4-BE49-F238E27FC236}">
                <a16:creationId xmlns:a16="http://schemas.microsoft.com/office/drawing/2014/main" id="{70E8B493-DD0E-5644-A162-32F86AE33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636838"/>
            <a:ext cx="863600" cy="2159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Subnet</a:t>
            </a:r>
          </a:p>
        </p:txBody>
      </p:sp>
      <p:sp>
        <p:nvSpPr>
          <p:cNvPr id="354379" name="Rectangle 75">
            <a:extLst>
              <a:ext uri="{FF2B5EF4-FFF2-40B4-BE49-F238E27FC236}">
                <a16:creationId xmlns:a16="http://schemas.microsoft.com/office/drawing/2014/main" id="{B48D94DB-D177-614D-8CA3-8E0111BC9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2636838"/>
            <a:ext cx="1439863" cy="215900"/>
          </a:xfrm>
          <a:prstGeom prst="rect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nb-NO" sz="1200"/>
              <a:t>Host</a:t>
            </a:r>
          </a:p>
        </p:txBody>
      </p:sp>
      <p:grpSp>
        <p:nvGrpSpPr>
          <p:cNvPr id="354383" name="Group 79">
            <a:extLst>
              <a:ext uri="{FF2B5EF4-FFF2-40B4-BE49-F238E27FC236}">
                <a16:creationId xmlns:a16="http://schemas.microsoft.com/office/drawing/2014/main" id="{0C73D9A3-434A-3F46-B519-E0D5F88D7B20}"/>
              </a:ext>
            </a:extLst>
          </p:cNvPr>
          <p:cNvGrpSpPr>
            <a:grpSpLocks/>
          </p:cNvGrpSpPr>
          <p:nvPr/>
        </p:nvGrpSpPr>
        <p:grpSpPr bwMode="auto">
          <a:xfrm>
            <a:off x="3924300" y="2420938"/>
            <a:ext cx="2305050" cy="215900"/>
            <a:chOff x="2562" y="2160"/>
            <a:chExt cx="1452" cy="136"/>
          </a:xfrm>
        </p:grpSpPr>
        <p:sp>
          <p:nvSpPr>
            <p:cNvPr id="354381" name="Rectangle 77">
              <a:extLst>
                <a:ext uri="{FF2B5EF4-FFF2-40B4-BE49-F238E27FC236}">
                  <a16:creationId xmlns:a16="http://schemas.microsoft.com/office/drawing/2014/main" id="{0C11F2C7-7B0A-6B4A-A2CC-7616218FAB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" y="2160"/>
              <a:ext cx="544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6</a:t>
              </a:r>
            </a:p>
          </p:txBody>
        </p:sp>
        <p:sp>
          <p:nvSpPr>
            <p:cNvPr id="354382" name="Rectangle 78">
              <a:extLst>
                <a:ext uri="{FF2B5EF4-FFF2-40B4-BE49-F238E27FC236}">
                  <a16:creationId xmlns:a16="http://schemas.microsoft.com/office/drawing/2014/main" id="{571F4E58-FB61-4248-8676-B8DAAEFE9B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2160"/>
              <a:ext cx="907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10</a:t>
              </a:r>
            </a:p>
          </p:txBody>
        </p:sp>
      </p:grpSp>
      <p:grpSp>
        <p:nvGrpSpPr>
          <p:cNvPr id="354416" name="Group 112">
            <a:extLst>
              <a:ext uri="{FF2B5EF4-FFF2-40B4-BE49-F238E27FC236}">
                <a16:creationId xmlns:a16="http://schemas.microsoft.com/office/drawing/2014/main" id="{630A5635-EF20-1B41-A103-DDC727A04709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2924175"/>
            <a:ext cx="4610100" cy="215900"/>
            <a:chOff x="1020" y="1888"/>
            <a:chExt cx="2904" cy="136"/>
          </a:xfrm>
        </p:grpSpPr>
        <p:sp>
          <p:nvSpPr>
            <p:cNvPr id="354384" name="Rectangle 80">
              <a:extLst>
                <a:ext uri="{FF2B5EF4-FFF2-40B4-BE49-F238E27FC236}">
                  <a16:creationId xmlns:a16="http://schemas.microsoft.com/office/drawing/2014/main" id="{20B5538A-99BF-8641-A076-DB311D5B1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385" name="Rectangle 81">
              <a:extLst>
                <a:ext uri="{FF2B5EF4-FFF2-40B4-BE49-F238E27FC236}">
                  <a16:creationId xmlns:a16="http://schemas.microsoft.com/office/drawing/2014/main" id="{2DD61076-5112-2343-A40E-953E2A5E71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86" name="Rectangle 82">
              <a:extLst>
                <a:ext uri="{FF2B5EF4-FFF2-40B4-BE49-F238E27FC236}">
                  <a16:creationId xmlns:a16="http://schemas.microsoft.com/office/drawing/2014/main" id="{780FBA3D-0B0B-7C48-8121-C0A556E58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87" name="Rectangle 83">
              <a:extLst>
                <a:ext uri="{FF2B5EF4-FFF2-40B4-BE49-F238E27FC236}">
                  <a16:creationId xmlns:a16="http://schemas.microsoft.com/office/drawing/2014/main" id="{F4B372CF-6326-F84F-9363-F61C3EC07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88" name="Rectangle 84">
              <a:extLst>
                <a:ext uri="{FF2B5EF4-FFF2-40B4-BE49-F238E27FC236}">
                  <a16:creationId xmlns:a16="http://schemas.microsoft.com/office/drawing/2014/main" id="{4D4E575E-2A49-CD4C-ACE6-C1FB4F36B9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89" name="Rectangle 85">
              <a:extLst>
                <a:ext uri="{FF2B5EF4-FFF2-40B4-BE49-F238E27FC236}">
                  <a16:creationId xmlns:a16="http://schemas.microsoft.com/office/drawing/2014/main" id="{DFEA135A-F98B-7E44-A03A-6159F2C3C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0" name="Rectangle 86">
              <a:extLst>
                <a:ext uri="{FF2B5EF4-FFF2-40B4-BE49-F238E27FC236}">
                  <a16:creationId xmlns:a16="http://schemas.microsoft.com/office/drawing/2014/main" id="{3A8CA642-2262-7B4C-8799-CA4A60DC2E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1" name="Rectangle 87">
              <a:extLst>
                <a:ext uri="{FF2B5EF4-FFF2-40B4-BE49-F238E27FC236}">
                  <a16:creationId xmlns:a16="http://schemas.microsoft.com/office/drawing/2014/main" id="{C6E8ABDE-5E79-0744-ABD4-8B96E3C0B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392" name="Rectangle 88">
              <a:extLst>
                <a:ext uri="{FF2B5EF4-FFF2-40B4-BE49-F238E27FC236}">
                  <a16:creationId xmlns:a16="http://schemas.microsoft.com/office/drawing/2014/main" id="{C11432A1-0545-A943-BCC6-55EBA56EF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3" name="Rectangle 89">
              <a:extLst>
                <a:ext uri="{FF2B5EF4-FFF2-40B4-BE49-F238E27FC236}">
                  <a16:creationId xmlns:a16="http://schemas.microsoft.com/office/drawing/2014/main" id="{458A7D46-CE8C-A447-B382-EA332E1F1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4" name="Rectangle 90">
              <a:extLst>
                <a:ext uri="{FF2B5EF4-FFF2-40B4-BE49-F238E27FC236}">
                  <a16:creationId xmlns:a16="http://schemas.microsoft.com/office/drawing/2014/main" id="{30B3DB3C-5DE0-5342-B2D6-1E50DE95B1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5" name="Rectangle 91">
              <a:extLst>
                <a:ext uri="{FF2B5EF4-FFF2-40B4-BE49-F238E27FC236}">
                  <a16:creationId xmlns:a16="http://schemas.microsoft.com/office/drawing/2014/main" id="{824F5C9F-21CF-4C44-AB78-5F343893E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6" name="Rectangle 92">
              <a:extLst>
                <a:ext uri="{FF2B5EF4-FFF2-40B4-BE49-F238E27FC236}">
                  <a16:creationId xmlns:a16="http://schemas.microsoft.com/office/drawing/2014/main" id="{117D64D0-E6EC-F843-A0EB-4CAA057C90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397" name="Rectangle 93">
              <a:extLst>
                <a:ext uri="{FF2B5EF4-FFF2-40B4-BE49-F238E27FC236}">
                  <a16:creationId xmlns:a16="http://schemas.microsoft.com/office/drawing/2014/main" id="{AA4A3BA8-9973-1F4E-A6A0-4819C2B04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8" name="Rectangle 94">
              <a:extLst>
                <a:ext uri="{FF2B5EF4-FFF2-40B4-BE49-F238E27FC236}">
                  <a16:creationId xmlns:a16="http://schemas.microsoft.com/office/drawing/2014/main" id="{B827E994-5B98-854D-9415-5DCA955A5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399" name="Rectangle 95">
              <a:extLst>
                <a:ext uri="{FF2B5EF4-FFF2-40B4-BE49-F238E27FC236}">
                  <a16:creationId xmlns:a16="http://schemas.microsoft.com/office/drawing/2014/main" id="{3F1EF463-D8EE-2646-BC32-D5F95FD1CA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0" name="Rectangle 96">
              <a:extLst>
                <a:ext uri="{FF2B5EF4-FFF2-40B4-BE49-F238E27FC236}">
                  <a16:creationId xmlns:a16="http://schemas.microsoft.com/office/drawing/2014/main" id="{86D96A2E-C7C5-1F44-9B41-D5760ACD6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1" name="Rectangle 97">
              <a:extLst>
                <a:ext uri="{FF2B5EF4-FFF2-40B4-BE49-F238E27FC236}">
                  <a16:creationId xmlns:a16="http://schemas.microsoft.com/office/drawing/2014/main" id="{D391ADF9-B7FF-0E4B-9634-FAE0047C2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2" name="Rectangle 98">
              <a:extLst>
                <a:ext uri="{FF2B5EF4-FFF2-40B4-BE49-F238E27FC236}">
                  <a16:creationId xmlns:a16="http://schemas.microsoft.com/office/drawing/2014/main" id="{34CB0A6E-4069-AD4F-AC65-612766135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3" name="Rectangle 99">
              <a:extLst>
                <a:ext uri="{FF2B5EF4-FFF2-40B4-BE49-F238E27FC236}">
                  <a16:creationId xmlns:a16="http://schemas.microsoft.com/office/drawing/2014/main" id="{E95BB824-DAF2-AD4B-A24C-098FA12BC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4" name="Rectangle 100">
              <a:extLst>
                <a:ext uri="{FF2B5EF4-FFF2-40B4-BE49-F238E27FC236}">
                  <a16:creationId xmlns:a16="http://schemas.microsoft.com/office/drawing/2014/main" id="{823EB4D5-AC4B-D54C-BBD4-6969ED7DFD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5" name="Rectangle 101">
              <a:extLst>
                <a:ext uri="{FF2B5EF4-FFF2-40B4-BE49-F238E27FC236}">
                  <a16:creationId xmlns:a16="http://schemas.microsoft.com/office/drawing/2014/main" id="{539DB9F0-CD93-6B46-BDA4-4408D7C90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06" name="Rectangle 102">
              <a:extLst>
                <a:ext uri="{FF2B5EF4-FFF2-40B4-BE49-F238E27FC236}">
                  <a16:creationId xmlns:a16="http://schemas.microsoft.com/office/drawing/2014/main" id="{834FAE15-787E-BF48-9076-436AB6B796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07" name="Rectangle 103">
              <a:extLst>
                <a:ext uri="{FF2B5EF4-FFF2-40B4-BE49-F238E27FC236}">
                  <a16:creationId xmlns:a16="http://schemas.microsoft.com/office/drawing/2014/main" id="{F87A60D4-9443-3440-BA4A-26D1BB3D9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08" name="Rectangle 104">
              <a:extLst>
                <a:ext uri="{FF2B5EF4-FFF2-40B4-BE49-F238E27FC236}">
                  <a16:creationId xmlns:a16="http://schemas.microsoft.com/office/drawing/2014/main" id="{46410844-2DFE-FE48-B7DF-A6FDA5EB4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09" name="Rectangle 105">
              <a:extLst>
                <a:ext uri="{FF2B5EF4-FFF2-40B4-BE49-F238E27FC236}">
                  <a16:creationId xmlns:a16="http://schemas.microsoft.com/office/drawing/2014/main" id="{8791AC35-3376-E645-A300-8A1EF454F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0" name="Rectangle 106">
              <a:extLst>
                <a:ext uri="{FF2B5EF4-FFF2-40B4-BE49-F238E27FC236}">
                  <a16:creationId xmlns:a16="http://schemas.microsoft.com/office/drawing/2014/main" id="{9453DE09-C4D9-5747-9EAB-B03B3BF2E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1" name="Rectangle 107">
              <a:extLst>
                <a:ext uri="{FF2B5EF4-FFF2-40B4-BE49-F238E27FC236}">
                  <a16:creationId xmlns:a16="http://schemas.microsoft.com/office/drawing/2014/main" id="{185A9682-DB27-C94C-AC65-B8E7A9159C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2" name="Rectangle 108">
              <a:extLst>
                <a:ext uri="{FF2B5EF4-FFF2-40B4-BE49-F238E27FC236}">
                  <a16:creationId xmlns:a16="http://schemas.microsoft.com/office/drawing/2014/main" id="{44852E7C-46F7-2246-BB2D-FA06731FE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3" name="Rectangle 109">
              <a:extLst>
                <a:ext uri="{FF2B5EF4-FFF2-40B4-BE49-F238E27FC236}">
                  <a16:creationId xmlns:a16="http://schemas.microsoft.com/office/drawing/2014/main" id="{5F04363E-D8E3-DC41-8926-D4287FF53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14" name="Rectangle 110">
              <a:extLst>
                <a:ext uri="{FF2B5EF4-FFF2-40B4-BE49-F238E27FC236}">
                  <a16:creationId xmlns:a16="http://schemas.microsoft.com/office/drawing/2014/main" id="{D1757310-5660-9A40-B917-084CA0BDE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15" name="Rectangle 111">
              <a:extLst>
                <a:ext uri="{FF2B5EF4-FFF2-40B4-BE49-F238E27FC236}">
                  <a16:creationId xmlns:a16="http://schemas.microsoft.com/office/drawing/2014/main" id="{09FADC76-7B44-FB47-B744-ABC2F9F6C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</p:grpSp>
      <p:sp>
        <p:nvSpPr>
          <p:cNvPr id="354418" name="Rectangle 114">
            <a:extLst>
              <a:ext uri="{FF2B5EF4-FFF2-40B4-BE49-F238E27FC236}">
                <a16:creationId xmlns:a16="http://schemas.microsoft.com/office/drawing/2014/main" id="{2C0DC916-A4A5-874F-9F1B-1EB0FE585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636838"/>
            <a:ext cx="107950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altLang="nb-NO" sz="1200"/>
              <a:t>e.g. address</a:t>
            </a:r>
          </a:p>
          <a:p>
            <a:pPr algn="r"/>
            <a:r>
              <a:rPr lang="en-US" altLang="nb-NO" sz="1200"/>
              <a:t>129.8.7.2:</a:t>
            </a:r>
          </a:p>
        </p:txBody>
      </p:sp>
      <p:grpSp>
        <p:nvGrpSpPr>
          <p:cNvPr id="354419" name="Group 115">
            <a:extLst>
              <a:ext uri="{FF2B5EF4-FFF2-40B4-BE49-F238E27FC236}">
                <a16:creationId xmlns:a16="http://schemas.microsoft.com/office/drawing/2014/main" id="{C28A6BDA-3CB4-3448-8361-407828465B30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3141663"/>
            <a:ext cx="4610100" cy="215900"/>
            <a:chOff x="1020" y="1888"/>
            <a:chExt cx="2904" cy="136"/>
          </a:xfrm>
        </p:grpSpPr>
        <p:sp>
          <p:nvSpPr>
            <p:cNvPr id="354420" name="Rectangle 116">
              <a:extLst>
                <a:ext uri="{FF2B5EF4-FFF2-40B4-BE49-F238E27FC236}">
                  <a16:creationId xmlns:a16="http://schemas.microsoft.com/office/drawing/2014/main" id="{38118A36-76E7-3045-B236-625852F907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1" name="Rectangle 117">
              <a:extLst>
                <a:ext uri="{FF2B5EF4-FFF2-40B4-BE49-F238E27FC236}">
                  <a16:creationId xmlns:a16="http://schemas.microsoft.com/office/drawing/2014/main" id="{B36AA615-1118-264D-BB91-E371267FDA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2" name="Rectangle 118">
              <a:extLst>
                <a:ext uri="{FF2B5EF4-FFF2-40B4-BE49-F238E27FC236}">
                  <a16:creationId xmlns:a16="http://schemas.microsoft.com/office/drawing/2014/main" id="{DBDAC680-1D6E-C740-A6C3-EBEB8C5E6D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3" name="Rectangle 119">
              <a:extLst>
                <a:ext uri="{FF2B5EF4-FFF2-40B4-BE49-F238E27FC236}">
                  <a16:creationId xmlns:a16="http://schemas.microsoft.com/office/drawing/2014/main" id="{8722FA95-3814-574B-897D-B4A1C1B07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4" name="Rectangle 120">
              <a:extLst>
                <a:ext uri="{FF2B5EF4-FFF2-40B4-BE49-F238E27FC236}">
                  <a16:creationId xmlns:a16="http://schemas.microsoft.com/office/drawing/2014/main" id="{BCD3E2DF-B19D-2D45-A106-01FE1B163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5" name="Rectangle 121">
              <a:extLst>
                <a:ext uri="{FF2B5EF4-FFF2-40B4-BE49-F238E27FC236}">
                  <a16:creationId xmlns:a16="http://schemas.microsoft.com/office/drawing/2014/main" id="{37EF1137-5A81-B54B-AFE9-92533EA4A9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6" name="Rectangle 122">
              <a:extLst>
                <a:ext uri="{FF2B5EF4-FFF2-40B4-BE49-F238E27FC236}">
                  <a16:creationId xmlns:a16="http://schemas.microsoft.com/office/drawing/2014/main" id="{74B7FD56-1258-B741-BE52-29EA889A7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7" name="Rectangle 123">
              <a:extLst>
                <a:ext uri="{FF2B5EF4-FFF2-40B4-BE49-F238E27FC236}">
                  <a16:creationId xmlns:a16="http://schemas.microsoft.com/office/drawing/2014/main" id="{4BE9F01B-D29F-8A4A-AB43-C370B15249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8" name="Rectangle 124">
              <a:extLst>
                <a:ext uri="{FF2B5EF4-FFF2-40B4-BE49-F238E27FC236}">
                  <a16:creationId xmlns:a16="http://schemas.microsoft.com/office/drawing/2014/main" id="{0D70971F-2EB1-1442-9B37-01F263FE32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29" name="Rectangle 125">
              <a:extLst>
                <a:ext uri="{FF2B5EF4-FFF2-40B4-BE49-F238E27FC236}">
                  <a16:creationId xmlns:a16="http://schemas.microsoft.com/office/drawing/2014/main" id="{79AFAB4B-3836-6D48-B631-121EE15264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0" name="Rectangle 126">
              <a:extLst>
                <a:ext uri="{FF2B5EF4-FFF2-40B4-BE49-F238E27FC236}">
                  <a16:creationId xmlns:a16="http://schemas.microsoft.com/office/drawing/2014/main" id="{19F8163B-616B-764B-A617-CE92FA988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1" name="Rectangle 127">
              <a:extLst>
                <a:ext uri="{FF2B5EF4-FFF2-40B4-BE49-F238E27FC236}">
                  <a16:creationId xmlns:a16="http://schemas.microsoft.com/office/drawing/2014/main" id="{596CEBD8-4E23-F243-8A45-1398A78C5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2" name="Rectangle 128">
              <a:extLst>
                <a:ext uri="{FF2B5EF4-FFF2-40B4-BE49-F238E27FC236}">
                  <a16:creationId xmlns:a16="http://schemas.microsoft.com/office/drawing/2014/main" id="{6C38BBF8-9F1D-F144-B519-4A66367F8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3" name="Rectangle 129">
              <a:extLst>
                <a:ext uri="{FF2B5EF4-FFF2-40B4-BE49-F238E27FC236}">
                  <a16:creationId xmlns:a16="http://schemas.microsoft.com/office/drawing/2014/main" id="{0C0C3A2C-E4E4-6E4F-926F-A0CB30B43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4" name="Rectangle 130">
              <a:extLst>
                <a:ext uri="{FF2B5EF4-FFF2-40B4-BE49-F238E27FC236}">
                  <a16:creationId xmlns:a16="http://schemas.microsoft.com/office/drawing/2014/main" id="{0380A05C-52CC-5E42-B055-39A9920AB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5" name="Rectangle 131">
              <a:extLst>
                <a:ext uri="{FF2B5EF4-FFF2-40B4-BE49-F238E27FC236}">
                  <a16:creationId xmlns:a16="http://schemas.microsoft.com/office/drawing/2014/main" id="{002F0B3F-DDC8-6443-B736-F6A13A189B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6" name="Rectangle 132">
              <a:extLst>
                <a:ext uri="{FF2B5EF4-FFF2-40B4-BE49-F238E27FC236}">
                  <a16:creationId xmlns:a16="http://schemas.microsoft.com/office/drawing/2014/main" id="{BB6E45D3-0C75-0546-94A4-D64950D2F0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7" name="Rectangle 133">
              <a:extLst>
                <a:ext uri="{FF2B5EF4-FFF2-40B4-BE49-F238E27FC236}">
                  <a16:creationId xmlns:a16="http://schemas.microsoft.com/office/drawing/2014/main" id="{E520626F-22BA-834D-A0A0-B5A0F6FC9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8" name="Rectangle 134">
              <a:extLst>
                <a:ext uri="{FF2B5EF4-FFF2-40B4-BE49-F238E27FC236}">
                  <a16:creationId xmlns:a16="http://schemas.microsoft.com/office/drawing/2014/main" id="{27598AA5-C644-254F-90C2-95CC78369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39" name="Rectangle 135">
              <a:extLst>
                <a:ext uri="{FF2B5EF4-FFF2-40B4-BE49-F238E27FC236}">
                  <a16:creationId xmlns:a16="http://schemas.microsoft.com/office/drawing/2014/main" id="{B9610D35-7D34-E049-B013-F2B29D4A6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40" name="Rectangle 136">
              <a:extLst>
                <a:ext uri="{FF2B5EF4-FFF2-40B4-BE49-F238E27FC236}">
                  <a16:creationId xmlns:a16="http://schemas.microsoft.com/office/drawing/2014/main" id="{96D81939-DBC3-434D-A160-18DA5D664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41" name="Rectangle 137">
              <a:extLst>
                <a:ext uri="{FF2B5EF4-FFF2-40B4-BE49-F238E27FC236}">
                  <a16:creationId xmlns:a16="http://schemas.microsoft.com/office/drawing/2014/main" id="{71D0F1B3-D85F-264B-99D8-7501965FF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42" name="Rectangle 138">
              <a:extLst>
                <a:ext uri="{FF2B5EF4-FFF2-40B4-BE49-F238E27FC236}">
                  <a16:creationId xmlns:a16="http://schemas.microsoft.com/office/drawing/2014/main" id="{B94A3D37-07F3-6942-A00B-6220C3FB1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3" name="Rectangle 139">
              <a:extLst>
                <a:ext uri="{FF2B5EF4-FFF2-40B4-BE49-F238E27FC236}">
                  <a16:creationId xmlns:a16="http://schemas.microsoft.com/office/drawing/2014/main" id="{54204A8D-AC01-5542-8E23-BADAC58D9C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4" name="Rectangle 140">
              <a:extLst>
                <a:ext uri="{FF2B5EF4-FFF2-40B4-BE49-F238E27FC236}">
                  <a16:creationId xmlns:a16="http://schemas.microsoft.com/office/drawing/2014/main" id="{2E34A534-E2D6-504F-A772-1DE7CDB25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5" name="Rectangle 141">
              <a:extLst>
                <a:ext uri="{FF2B5EF4-FFF2-40B4-BE49-F238E27FC236}">
                  <a16:creationId xmlns:a16="http://schemas.microsoft.com/office/drawing/2014/main" id="{2238A10D-3B4A-8840-983B-6769DC0CC3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6" name="Rectangle 142">
              <a:extLst>
                <a:ext uri="{FF2B5EF4-FFF2-40B4-BE49-F238E27FC236}">
                  <a16:creationId xmlns:a16="http://schemas.microsoft.com/office/drawing/2014/main" id="{374107F6-C28E-7C46-B344-A58551A73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7" name="Rectangle 143">
              <a:extLst>
                <a:ext uri="{FF2B5EF4-FFF2-40B4-BE49-F238E27FC236}">
                  <a16:creationId xmlns:a16="http://schemas.microsoft.com/office/drawing/2014/main" id="{2A97C158-5F70-7747-B688-280B26263D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8" name="Rectangle 144">
              <a:extLst>
                <a:ext uri="{FF2B5EF4-FFF2-40B4-BE49-F238E27FC236}">
                  <a16:creationId xmlns:a16="http://schemas.microsoft.com/office/drawing/2014/main" id="{20905185-5454-C947-82EC-A3A147462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49" name="Rectangle 145">
              <a:extLst>
                <a:ext uri="{FF2B5EF4-FFF2-40B4-BE49-F238E27FC236}">
                  <a16:creationId xmlns:a16="http://schemas.microsoft.com/office/drawing/2014/main" id="{922F5AE5-B6F2-C049-AE9A-387298EB7E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0" name="Rectangle 146">
              <a:extLst>
                <a:ext uri="{FF2B5EF4-FFF2-40B4-BE49-F238E27FC236}">
                  <a16:creationId xmlns:a16="http://schemas.microsoft.com/office/drawing/2014/main" id="{60536876-8AAC-EB49-9E04-4AF10E364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1" name="Rectangle 147">
              <a:extLst>
                <a:ext uri="{FF2B5EF4-FFF2-40B4-BE49-F238E27FC236}">
                  <a16:creationId xmlns:a16="http://schemas.microsoft.com/office/drawing/2014/main" id="{6DBBAEB4-8E66-1C42-B532-B5B85A87D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</p:grpSp>
      <p:sp>
        <p:nvSpPr>
          <p:cNvPr id="354452" name="Rectangle 148">
            <a:extLst>
              <a:ext uri="{FF2B5EF4-FFF2-40B4-BE49-F238E27FC236}">
                <a16:creationId xmlns:a16="http://schemas.microsoft.com/office/drawing/2014/main" id="{05E29317-294A-7341-AA46-F85311CFD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141663"/>
            <a:ext cx="10795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altLang="nb-NO" sz="1200"/>
              <a:t>Subnet mask:</a:t>
            </a:r>
          </a:p>
        </p:txBody>
      </p:sp>
      <p:sp>
        <p:nvSpPr>
          <p:cNvPr id="354453" name="Rectangle 149">
            <a:extLst>
              <a:ext uri="{FF2B5EF4-FFF2-40B4-BE49-F238E27FC236}">
                <a16:creationId xmlns:a16="http://schemas.microsoft.com/office/drawing/2014/main" id="{808951FD-ED3D-3449-B6D6-06D825EE9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2636838"/>
            <a:ext cx="2087562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nb-NO" sz="1200"/>
              <a:t>To write down subnet address</a:t>
            </a:r>
            <a:br>
              <a:rPr lang="en-US" altLang="nb-NO" sz="1200"/>
            </a:br>
            <a:r>
              <a:rPr lang="en-US" altLang="nb-NO" sz="1200"/>
              <a:t>with subnet mask use either</a:t>
            </a:r>
          </a:p>
          <a:p>
            <a:r>
              <a:rPr lang="en-US" altLang="nb-NO" sz="1200"/>
              <a:t>  129.8.4.0/255.255.252.0</a:t>
            </a:r>
          </a:p>
          <a:p>
            <a:r>
              <a:rPr lang="en-US" altLang="nb-NO" sz="1200"/>
              <a:t>or</a:t>
            </a:r>
          </a:p>
          <a:p>
            <a:r>
              <a:rPr lang="en-US" altLang="nb-NO" sz="1200"/>
              <a:t>  129.8.4.0/22</a:t>
            </a:r>
          </a:p>
        </p:txBody>
      </p:sp>
      <p:grpSp>
        <p:nvGrpSpPr>
          <p:cNvPr id="354454" name="Group 150">
            <a:extLst>
              <a:ext uri="{FF2B5EF4-FFF2-40B4-BE49-F238E27FC236}">
                <a16:creationId xmlns:a16="http://schemas.microsoft.com/office/drawing/2014/main" id="{19084AD5-0978-004E-9F5A-B40755A395D4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3357563"/>
            <a:ext cx="4610100" cy="215900"/>
            <a:chOff x="1020" y="1888"/>
            <a:chExt cx="2904" cy="136"/>
          </a:xfrm>
        </p:grpSpPr>
        <p:sp>
          <p:nvSpPr>
            <p:cNvPr id="354455" name="Rectangle 151">
              <a:extLst>
                <a:ext uri="{FF2B5EF4-FFF2-40B4-BE49-F238E27FC236}">
                  <a16:creationId xmlns:a16="http://schemas.microsoft.com/office/drawing/2014/main" id="{BA6C6658-2B2B-A643-8D04-9A473614E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56" name="Rectangle 152">
              <a:extLst>
                <a:ext uri="{FF2B5EF4-FFF2-40B4-BE49-F238E27FC236}">
                  <a16:creationId xmlns:a16="http://schemas.microsoft.com/office/drawing/2014/main" id="{66EECAD1-C649-E649-A70E-C942A71FA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7" name="Rectangle 153">
              <a:extLst>
                <a:ext uri="{FF2B5EF4-FFF2-40B4-BE49-F238E27FC236}">
                  <a16:creationId xmlns:a16="http://schemas.microsoft.com/office/drawing/2014/main" id="{2FDF8029-D589-AB4B-B206-3CAD1E092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8" name="Rectangle 154">
              <a:extLst>
                <a:ext uri="{FF2B5EF4-FFF2-40B4-BE49-F238E27FC236}">
                  <a16:creationId xmlns:a16="http://schemas.microsoft.com/office/drawing/2014/main" id="{2F796367-A66B-F24F-90AB-9430082EB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59" name="Rectangle 155">
              <a:extLst>
                <a:ext uri="{FF2B5EF4-FFF2-40B4-BE49-F238E27FC236}">
                  <a16:creationId xmlns:a16="http://schemas.microsoft.com/office/drawing/2014/main" id="{FA880788-5F8E-4E4A-8816-B85042F2C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0" name="Rectangle 156">
              <a:extLst>
                <a:ext uri="{FF2B5EF4-FFF2-40B4-BE49-F238E27FC236}">
                  <a16:creationId xmlns:a16="http://schemas.microsoft.com/office/drawing/2014/main" id="{65432EEB-21EE-7E48-8695-8C6448F1AD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1" name="Rectangle 157">
              <a:extLst>
                <a:ext uri="{FF2B5EF4-FFF2-40B4-BE49-F238E27FC236}">
                  <a16:creationId xmlns:a16="http://schemas.microsoft.com/office/drawing/2014/main" id="{4728F185-80CD-4046-9F57-8ABC7C05E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2" name="Rectangle 158">
              <a:extLst>
                <a:ext uri="{FF2B5EF4-FFF2-40B4-BE49-F238E27FC236}">
                  <a16:creationId xmlns:a16="http://schemas.microsoft.com/office/drawing/2014/main" id="{F396D659-8954-324A-903E-D0F2C07CC7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63" name="Rectangle 159">
              <a:extLst>
                <a:ext uri="{FF2B5EF4-FFF2-40B4-BE49-F238E27FC236}">
                  <a16:creationId xmlns:a16="http://schemas.microsoft.com/office/drawing/2014/main" id="{FF2FBB84-872F-5041-A2B1-430A90FCA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4" name="Rectangle 160">
              <a:extLst>
                <a:ext uri="{FF2B5EF4-FFF2-40B4-BE49-F238E27FC236}">
                  <a16:creationId xmlns:a16="http://schemas.microsoft.com/office/drawing/2014/main" id="{575157DD-3B88-724D-B8A0-039E717A6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5" name="Rectangle 161">
              <a:extLst>
                <a:ext uri="{FF2B5EF4-FFF2-40B4-BE49-F238E27FC236}">
                  <a16:creationId xmlns:a16="http://schemas.microsoft.com/office/drawing/2014/main" id="{CFDA6E1C-953B-9340-9ACC-8C1ADCBD4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6" name="Rectangle 162">
              <a:extLst>
                <a:ext uri="{FF2B5EF4-FFF2-40B4-BE49-F238E27FC236}">
                  <a16:creationId xmlns:a16="http://schemas.microsoft.com/office/drawing/2014/main" id="{9D99FE15-D1F7-9D4B-8533-7FA4C0254D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7" name="Rectangle 163">
              <a:extLst>
                <a:ext uri="{FF2B5EF4-FFF2-40B4-BE49-F238E27FC236}">
                  <a16:creationId xmlns:a16="http://schemas.microsoft.com/office/drawing/2014/main" id="{93CCB4D0-1DE5-3B4F-B851-0AA374093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68" name="Rectangle 164">
              <a:extLst>
                <a:ext uri="{FF2B5EF4-FFF2-40B4-BE49-F238E27FC236}">
                  <a16:creationId xmlns:a16="http://schemas.microsoft.com/office/drawing/2014/main" id="{59AAD716-A667-A94A-8F78-E4D97F7B5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69" name="Rectangle 165">
              <a:extLst>
                <a:ext uri="{FF2B5EF4-FFF2-40B4-BE49-F238E27FC236}">
                  <a16:creationId xmlns:a16="http://schemas.microsoft.com/office/drawing/2014/main" id="{16DF00F8-8A62-F343-9AEA-68F09817D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0" name="Rectangle 166">
              <a:extLst>
                <a:ext uri="{FF2B5EF4-FFF2-40B4-BE49-F238E27FC236}">
                  <a16:creationId xmlns:a16="http://schemas.microsoft.com/office/drawing/2014/main" id="{3E0C43F8-C152-7147-9191-4812F700F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1" name="Rectangle 167">
              <a:extLst>
                <a:ext uri="{FF2B5EF4-FFF2-40B4-BE49-F238E27FC236}">
                  <a16:creationId xmlns:a16="http://schemas.microsoft.com/office/drawing/2014/main" id="{9D1A618A-B1F2-F940-BCD3-EC3DC013C0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2" name="Rectangle 168">
              <a:extLst>
                <a:ext uri="{FF2B5EF4-FFF2-40B4-BE49-F238E27FC236}">
                  <a16:creationId xmlns:a16="http://schemas.microsoft.com/office/drawing/2014/main" id="{AED558F7-1828-8B44-B522-2853BC790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3" name="Rectangle 169">
              <a:extLst>
                <a:ext uri="{FF2B5EF4-FFF2-40B4-BE49-F238E27FC236}">
                  <a16:creationId xmlns:a16="http://schemas.microsoft.com/office/drawing/2014/main" id="{5F64EA5E-92EE-AE44-9084-267EF3A47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4" name="Rectangle 170">
              <a:extLst>
                <a:ext uri="{FF2B5EF4-FFF2-40B4-BE49-F238E27FC236}">
                  <a16:creationId xmlns:a16="http://schemas.microsoft.com/office/drawing/2014/main" id="{11A9152F-8A76-8440-AF7F-AC32924C3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5" name="Rectangle 171">
              <a:extLst>
                <a:ext uri="{FF2B5EF4-FFF2-40B4-BE49-F238E27FC236}">
                  <a16:creationId xmlns:a16="http://schemas.microsoft.com/office/drawing/2014/main" id="{AF0A14D2-16BE-1D47-B3E5-67BAF2522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6" name="Rectangle 172">
              <a:extLst>
                <a:ext uri="{FF2B5EF4-FFF2-40B4-BE49-F238E27FC236}">
                  <a16:creationId xmlns:a16="http://schemas.microsoft.com/office/drawing/2014/main" id="{4ADE52F9-B5C2-3144-A3CE-EA4D77532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1</a:t>
              </a:r>
            </a:p>
          </p:txBody>
        </p:sp>
        <p:sp>
          <p:nvSpPr>
            <p:cNvPr id="354477" name="Rectangle 173">
              <a:extLst>
                <a:ext uri="{FF2B5EF4-FFF2-40B4-BE49-F238E27FC236}">
                  <a16:creationId xmlns:a16="http://schemas.microsoft.com/office/drawing/2014/main" id="{3FEA2158-58A7-334C-BFCB-398B49C59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8" name="Rectangle 174">
              <a:extLst>
                <a:ext uri="{FF2B5EF4-FFF2-40B4-BE49-F238E27FC236}">
                  <a16:creationId xmlns:a16="http://schemas.microsoft.com/office/drawing/2014/main" id="{9A448101-FEEB-A74A-85CD-22D5FEB48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79" name="Rectangle 175">
              <a:extLst>
                <a:ext uri="{FF2B5EF4-FFF2-40B4-BE49-F238E27FC236}">
                  <a16:creationId xmlns:a16="http://schemas.microsoft.com/office/drawing/2014/main" id="{DE657201-00B5-2449-956B-54AAA318A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0" name="Rectangle 176">
              <a:extLst>
                <a:ext uri="{FF2B5EF4-FFF2-40B4-BE49-F238E27FC236}">
                  <a16:creationId xmlns:a16="http://schemas.microsoft.com/office/drawing/2014/main" id="{4FE25B48-3867-D044-9FC5-92DD79037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1" name="Rectangle 177">
              <a:extLst>
                <a:ext uri="{FF2B5EF4-FFF2-40B4-BE49-F238E27FC236}">
                  <a16:creationId xmlns:a16="http://schemas.microsoft.com/office/drawing/2014/main" id="{E3EEF40D-F804-E749-8C23-31EA683807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2" name="Rectangle 178">
              <a:extLst>
                <a:ext uri="{FF2B5EF4-FFF2-40B4-BE49-F238E27FC236}">
                  <a16:creationId xmlns:a16="http://schemas.microsoft.com/office/drawing/2014/main" id="{29D924FE-2C42-CF4C-B990-BDCB1246D4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3" name="Rectangle 179">
              <a:extLst>
                <a:ext uri="{FF2B5EF4-FFF2-40B4-BE49-F238E27FC236}">
                  <a16:creationId xmlns:a16="http://schemas.microsoft.com/office/drawing/2014/main" id="{2A724FA0-F508-154E-8F25-3D0C9599B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4" name="Rectangle 180">
              <a:extLst>
                <a:ext uri="{FF2B5EF4-FFF2-40B4-BE49-F238E27FC236}">
                  <a16:creationId xmlns:a16="http://schemas.microsoft.com/office/drawing/2014/main" id="{D3BC85FF-750D-F441-9CF6-BA90F53F8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5" name="Rectangle 181">
              <a:extLst>
                <a:ext uri="{FF2B5EF4-FFF2-40B4-BE49-F238E27FC236}">
                  <a16:creationId xmlns:a16="http://schemas.microsoft.com/office/drawing/2014/main" id="{89841CF9-6E7F-7A47-AD15-248E7ECEA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  <p:sp>
          <p:nvSpPr>
            <p:cNvPr id="354486" name="Rectangle 182">
              <a:extLst>
                <a:ext uri="{FF2B5EF4-FFF2-40B4-BE49-F238E27FC236}">
                  <a16:creationId xmlns:a16="http://schemas.microsoft.com/office/drawing/2014/main" id="{A97EA8EB-BEA0-974D-95FC-BF9408BDD6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888"/>
              <a:ext cx="91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 sz="1200"/>
                <a:t>0</a:t>
              </a:r>
            </a:p>
          </p:txBody>
        </p:sp>
      </p:grpSp>
      <p:sp>
        <p:nvSpPr>
          <p:cNvPr id="354487" name="Rectangle 183">
            <a:extLst>
              <a:ext uri="{FF2B5EF4-FFF2-40B4-BE49-F238E27FC236}">
                <a16:creationId xmlns:a16="http://schemas.microsoft.com/office/drawing/2014/main" id="{27EA0F4A-C0F1-DD46-8080-1101439FC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357563"/>
            <a:ext cx="10795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en-US" altLang="nb-NO" sz="1200"/>
              <a:t>Subnet address:</a:t>
            </a:r>
          </a:p>
        </p:txBody>
      </p:sp>
      <p:grpSp>
        <p:nvGrpSpPr>
          <p:cNvPr id="354490" name="Group 186">
            <a:extLst>
              <a:ext uri="{FF2B5EF4-FFF2-40B4-BE49-F238E27FC236}">
                <a16:creationId xmlns:a16="http://schemas.microsoft.com/office/drawing/2014/main" id="{CBC51BCA-E191-EE45-BB7B-3CE226851E4C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2924175"/>
            <a:ext cx="4608513" cy="433388"/>
            <a:chOff x="1020" y="1842"/>
            <a:chExt cx="2903" cy="273"/>
          </a:xfrm>
        </p:grpSpPr>
        <p:sp>
          <p:nvSpPr>
            <p:cNvPr id="354488" name="Rectangle 184">
              <a:extLst>
                <a:ext uri="{FF2B5EF4-FFF2-40B4-BE49-F238E27FC236}">
                  <a16:creationId xmlns:a16="http://schemas.microsoft.com/office/drawing/2014/main" id="{2D79D1DA-8DA2-B342-8BD5-F8ADC3F28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1842"/>
              <a:ext cx="1996" cy="273"/>
            </a:xfrm>
            <a:prstGeom prst="rect">
              <a:avLst/>
            </a:prstGeom>
            <a:solidFill>
              <a:srgbClr val="C0C0C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/>
                <a:t>&amp;</a:t>
              </a:r>
            </a:p>
          </p:txBody>
        </p:sp>
        <p:sp>
          <p:nvSpPr>
            <p:cNvPr id="354489" name="Rectangle 185">
              <a:extLst>
                <a:ext uri="{FF2B5EF4-FFF2-40B4-BE49-F238E27FC236}">
                  <a16:creationId xmlns:a16="http://schemas.microsoft.com/office/drawing/2014/main" id="{340405BC-EA85-0346-B375-A1DC179E1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1842"/>
              <a:ext cx="907" cy="273"/>
            </a:xfrm>
            <a:prstGeom prst="rect">
              <a:avLst/>
            </a:prstGeom>
            <a:solidFill>
              <a:srgbClr val="80808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/>
                <a:t>&amp;</a:t>
              </a:r>
            </a:p>
          </p:txBody>
        </p:sp>
      </p:grpSp>
      <p:sp>
        <p:nvSpPr>
          <p:cNvPr id="157" name="Rectangle 3">
            <a:extLst>
              <a:ext uri="{FF2B5EF4-FFF2-40B4-BE49-F238E27FC236}">
                <a16:creationId xmlns:a16="http://schemas.microsoft.com/office/drawing/2014/main" id="{DCBFCFA7-17D0-F943-B0B8-2937B9317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20" y="3809207"/>
            <a:ext cx="892899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nb-NO" sz="2000" dirty="0"/>
              <a:t>Use “subnet mask” to distinguish network and subnet part from host part</a:t>
            </a:r>
          </a:p>
        </p:txBody>
      </p:sp>
      <p:sp>
        <p:nvSpPr>
          <p:cNvPr id="158" name="Rectangle 3">
            <a:extLst>
              <a:ext uri="{FF2B5EF4-FFF2-40B4-BE49-F238E27FC236}">
                <a16:creationId xmlns:a16="http://schemas.microsoft.com/office/drawing/2014/main" id="{4560055C-0FB4-E74C-A51F-B68C1D49F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20" y="4403726"/>
            <a:ext cx="8928992" cy="231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nb-NO" sz="2000" dirty="0"/>
              <a:t>Routing with 3 levels of hierarchy</a:t>
            </a:r>
          </a:p>
          <a:p>
            <a:pPr lvl="1">
              <a:lnSpc>
                <a:spcPct val="90000"/>
              </a:lnSpc>
            </a:pPr>
            <a:r>
              <a:rPr lang="en-US" altLang="nb-NO" sz="1800" dirty="0"/>
              <a:t>Algorithm in router</a:t>
            </a:r>
            <a:br>
              <a:rPr lang="en-US" altLang="nb-NO" sz="1800" dirty="0"/>
            </a:br>
            <a:r>
              <a:rPr lang="en-US" altLang="nb-NO" sz="1800" dirty="0"/>
              <a:t>(by masking bits: AND between address and subnet mask):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/>
              <a:t>packet to another network (AND network != 0: then to main router)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/>
              <a:t>packet to local end system (AND network and subnet == 0: yes, then deliver packet)</a:t>
            </a:r>
          </a:p>
          <a:p>
            <a:pPr lvl="2">
              <a:lnSpc>
                <a:spcPct val="90000"/>
              </a:lnSpc>
            </a:pPr>
            <a:r>
              <a:rPr lang="en-US" altLang="nb-NO" sz="1600" dirty="0"/>
              <a:t>packet to other subnetwork (AND network == 0, subnet != 0: then reroute to appropriate router)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FCAA2F22-DC34-8E4E-AA5C-F00714124377}"/>
              </a:ext>
            </a:extLst>
          </p:cNvPr>
          <p:cNvSpPr/>
          <p:nvPr/>
        </p:nvSpPr>
        <p:spPr bwMode="auto">
          <a:xfrm>
            <a:off x="8255000" y="0"/>
            <a:ext cx="889000" cy="850900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Eurostile"/>
                <a:cs typeface="Eurostile"/>
              </a:rPr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238569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54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354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78" grpId="0" animBg="1"/>
      <p:bldP spid="354379" grpId="0" animBg="1"/>
      <p:bldP spid="354418" grpId="0"/>
      <p:bldP spid="354452" grpId="0"/>
      <p:bldP spid="354453" grpId="0"/>
      <p:bldP spid="354487" grpId="0"/>
      <p:bldP spid="15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5" name="Rectangle 3">
            <a:extLst>
              <a:ext uri="{FF2B5EF4-FFF2-40B4-BE49-F238E27FC236}">
                <a16:creationId xmlns:a16="http://schemas.microsoft.com/office/drawing/2014/main" id="{D6B7A706-4828-2F45-9B3D-2D7CF9A7D1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Subnetting not good enough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Too many organizations require addresses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in principle many addresses due to 32-bit address space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but inefficient allocation due to class-based organization</a:t>
            </a:r>
          </a:p>
          <a:p>
            <a:pPr lvl="3">
              <a:lnSpc>
                <a:spcPct val="80000"/>
              </a:lnSpc>
            </a:pPr>
            <a:r>
              <a:rPr lang="en-US" altLang="nb-NO" sz="1400" dirty="0"/>
              <a:t>class A network with 16 million addresses too big for most cases</a:t>
            </a:r>
          </a:p>
          <a:p>
            <a:pPr lvl="3">
              <a:lnSpc>
                <a:spcPct val="80000"/>
              </a:lnSpc>
            </a:pPr>
            <a:r>
              <a:rPr lang="en-US" altLang="nb-NO" sz="1400" dirty="0"/>
              <a:t>class C network with 256 addresses is too small</a:t>
            </a:r>
          </a:p>
          <a:p>
            <a:pPr lvl="3">
              <a:lnSpc>
                <a:spcPct val="80000"/>
              </a:lnSpc>
            </a:pPr>
            <a:r>
              <a:rPr lang="en-US" altLang="nb-NO" sz="1400" dirty="0"/>
              <a:t>most organizations are interested in class B network, but there are only 16384 (in reality, class B too large for many organizations)</a:t>
            </a:r>
          </a:p>
        </p:txBody>
      </p:sp>
      <p:sp>
        <p:nvSpPr>
          <p:cNvPr id="356354" name="Rectangle 2">
            <a:extLst>
              <a:ext uri="{FF2B5EF4-FFF2-40B4-BE49-F238E27FC236}">
                <a16:creationId xmlns:a16="http://schemas.microsoft.com/office/drawing/2014/main" id="{1B01B125-8468-A845-99DF-D9C17D1CE6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CIDR: Classless InterDomain Routing</a:t>
            </a:r>
          </a:p>
        </p:txBody>
      </p:sp>
    </p:spTree>
    <p:extLst>
      <p:ext uri="{BB962C8B-B14F-4D97-AF65-F5344CB8AC3E}">
        <p14:creationId xmlns:p14="http://schemas.microsoft.com/office/powerpoint/2010/main" val="1755761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Oval 90">
            <a:extLst>
              <a:ext uri="{FF2B5EF4-FFF2-40B4-BE49-F238E27FC236}">
                <a16:creationId xmlns:a16="http://schemas.microsoft.com/office/drawing/2014/main" id="{6336062A-46FC-B54A-B26E-5BCD2E7C91EC}"/>
              </a:ext>
            </a:extLst>
          </p:cNvPr>
          <p:cNvSpPr/>
          <p:nvPr/>
        </p:nvSpPr>
        <p:spPr bwMode="auto">
          <a:xfrm>
            <a:off x="600348" y="1201688"/>
            <a:ext cx="6307207" cy="4104000"/>
          </a:xfrm>
          <a:prstGeom prst="ellipse">
            <a:avLst/>
          </a:prstGeo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Internet Addresses and Internet Subnetworks</a:t>
            </a:r>
            <a:endParaRPr lang="en-US" sz="320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A49641E-6547-FC4B-924B-A6FCE58EB1D6}"/>
              </a:ext>
            </a:extLst>
          </p:cNvPr>
          <p:cNvSpPr/>
          <p:nvPr/>
        </p:nvSpPr>
        <p:spPr bwMode="auto">
          <a:xfrm>
            <a:off x="1850008" y="1866280"/>
            <a:ext cx="1464692" cy="106742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3D33FEC-58DD-664D-81FC-4A5EA116D9F4}"/>
              </a:ext>
            </a:extLst>
          </p:cNvPr>
          <p:cNvSpPr/>
          <p:nvPr/>
        </p:nvSpPr>
        <p:spPr bwMode="auto">
          <a:xfrm>
            <a:off x="1189608" y="3124200"/>
            <a:ext cx="804292" cy="571500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445B8EA-7813-DA4B-A7AB-A49B8FE959BD}"/>
              </a:ext>
            </a:extLst>
          </p:cNvPr>
          <p:cNvSpPr/>
          <p:nvPr/>
        </p:nvSpPr>
        <p:spPr bwMode="auto">
          <a:xfrm>
            <a:off x="2802508" y="3835400"/>
            <a:ext cx="1172592" cy="825500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0B98313-BA1A-7A4C-AED4-69DB748E73F7}"/>
              </a:ext>
            </a:extLst>
          </p:cNvPr>
          <p:cNvSpPr/>
          <p:nvPr/>
        </p:nvSpPr>
        <p:spPr bwMode="auto">
          <a:xfrm>
            <a:off x="5952108" y="2450480"/>
            <a:ext cx="728092" cy="521320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E584311-4165-474D-AAD9-58271D6D8733}"/>
              </a:ext>
            </a:extLst>
          </p:cNvPr>
          <p:cNvSpPr/>
          <p:nvPr/>
        </p:nvSpPr>
        <p:spPr bwMode="auto">
          <a:xfrm>
            <a:off x="4910708" y="3606180"/>
            <a:ext cx="1388492" cy="1092820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C7F53AD-068D-1C47-9F02-A81C6396242C}"/>
              </a:ext>
            </a:extLst>
          </p:cNvPr>
          <p:cNvSpPr/>
          <p:nvPr/>
        </p:nvSpPr>
        <p:spPr bwMode="auto">
          <a:xfrm>
            <a:off x="5775300" y="25379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944595" y="4354863"/>
            <a:ext cx="563774" cy="43257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6516574" y="2542161"/>
            <a:ext cx="563774" cy="43257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D0231F5-72BB-F34E-8030-E99753C66014}"/>
              </a:ext>
            </a:extLst>
          </p:cNvPr>
          <p:cNvSpPr/>
          <p:nvPr/>
        </p:nvSpPr>
        <p:spPr bwMode="auto">
          <a:xfrm>
            <a:off x="4047108" y="1549400"/>
            <a:ext cx="1172592" cy="8255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BC17E7A-4F5F-8B4A-86D7-7DC779D3443F}"/>
              </a:ext>
            </a:extLst>
          </p:cNvPr>
          <p:cNvSpPr/>
          <p:nvPr/>
        </p:nvSpPr>
        <p:spPr bwMode="auto">
          <a:xfrm>
            <a:off x="1851000" y="3261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07DE631-C53D-234A-83A8-241FE61840D1}"/>
              </a:ext>
            </a:extLst>
          </p:cNvPr>
          <p:cNvSpPr/>
          <p:nvPr/>
        </p:nvSpPr>
        <p:spPr bwMode="auto">
          <a:xfrm>
            <a:off x="3260700" y="37190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DC60680-4472-534D-A93B-5DFB0EAEF89E}"/>
              </a:ext>
            </a:extLst>
          </p:cNvPr>
          <p:cNvSpPr/>
          <p:nvPr/>
        </p:nvSpPr>
        <p:spPr bwMode="auto">
          <a:xfrm>
            <a:off x="4759300" y="40619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2CC52AB-E7BE-F541-A55D-C42D5115EB46}"/>
              </a:ext>
            </a:extLst>
          </p:cNvPr>
          <p:cNvCxnSpPr>
            <a:stCxn id="11" idx="3"/>
          </p:cNvCxnSpPr>
          <p:nvPr/>
        </p:nvCxnSpPr>
        <p:spPr bwMode="auto">
          <a:xfrm>
            <a:off x="6508369" y="4571149"/>
            <a:ext cx="959231" cy="2421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18B7A66-8A05-4E46-B879-C08AE2DB546F}"/>
              </a:ext>
            </a:extLst>
          </p:cNvPr>
          <p:cNvCxnSpPr>
            <a:cxnSpLocks/>
            <a:stCxn id="115" idx="3"/>
          </p:cNvCxnSpPr>
          <p:nvPr/>
        </p:nvCxnSpPr>
        <p:spPr bwMode="auto">
          <a:xfrm>
            <a:off x="7080348" y="2758447"/>
            <a:ext cx="89525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78E6306B-70ED-3646-8A1B-8F29DE2498E5}"/>
              </a:ext>
            </a:extLst>
          </p:cNvPr>
          <p:cNvGrpSpPr/>
          <p:nvPr/>
        </p:nvGrpSpPr>
        <p:grpSpPr>
          <a:xfrm>
            <a:off x="2139032" y="2146300"/>
            <a:ext cx="3636268" cy="2023636"/>
            <a:chOff x="2139032" y="2146300"/>
            <a:chExt cx="3636268" cy="202363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EDAE1BA-03B8-7F46-8620-7FD2CCEB82D2}"/>
                </a:ext>
              </a:extLst>
            </p:cNvPr>
            <p:cNvCxnSpPr>
              <a:stCxn id="54" idx="1"/>
              <a:endCxn id="64" idx="3"/>
            </p:cNvCxnSpPr>
            <p:nvPr/>
          </p:nvCxnSpPr>
          <p:spPr bwMode="auto">
            <a:xfrm flipH="1" flipV="1">
              <a:off x="5250532" y="2264936"/>
              <a:ext cx="524768" cy="381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32D4AB55-C2D7-E24F-BBE7-8E7E3D6FC5A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505200" y="2146300"/>
              <a:ext cx="431800" cy="2159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B1AF2B2A-D81B-FF46-A611-D21628FFA7DC}"/>
                </a:ext>
              </a:extLst>
            </p:cNvPr>
            <p:cNvCxnSpPr>
              <a:cxnSpLocks/>
              <a:stCxn id="54" idx="1"/>
              <a:endCxn id="62" idx="3"/>
            </p:cNvCxnSpPr>
            <p:nvPr/>
          </p:nvCxnSpPr>
          <p:spPr bwMode="auto">
            <a:xfrm flipH="1">
              <a:off x="3548732" y="2645936"/>
              <a:ext cx="2226568" cy="11811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2CCAE28-E156-B344-BB2E-B49D37858A0B}"/>
                </a:ext>
              </a:extLst>
            </p:cNvPr>
            <p:cNvCxnSpPr>
              <a:cxnSpLocks/>
              <a:stCxn id="65" idx="1"/>
              <a:endCxn id="62" idx="3"/>
            </p:cNvCxnSpPr>
            <p:nvPr/>
          </p:nvCxnSpPr>
          <p:spPr bwMode="auto">
            <a:xfrm flipH="1" flipV="1">
              <a:off x="3548732" y="3827036"/>
              <a:ext cx="1210568" cy="3429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A56139BC-3491-CD43-9A7B-F95A10805258}"/>
                </a:ext>
              </a:extLst>
            </p:cNvPr>
            <p:cNvCxnSpPr>
              <a:cxnSpLocks/>
              <a:stCxn id="60" idx="2"/>
              <a:endCxn id="59" idx="3"/>
            </p:cNvCxnSpPr>
            <p:nvPr/>
          </p:nvCxnSpPr>
          <p:spPr bwMode="auto">
            <a:xfrm flipH="1">
              <a:off x="2139032" y="3033348"/>
              <a:ext cx="490984" cy="3364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045F1825-6B1D-6D46-B92A-AEB4689170BC}"/>
                </a:ext>
              </a:extLst>
            </p:cNvPr>
            <p:cNvCxnSpPr>
              <a:cxnSpLocks/>
              <a:stCxn id="60" idx="2"/>
              <a:endCxn id="62" idx="0"/>
            </p:cNvCxnSpPr>
            <p:nvPr/>
          </p:nvCxnSpPr>
          <p:spPr bwMode="auto">
            <a:xfrm>
              <a:off x="2630016" y="3033348"/>
              <a:ext cx="774700" cy="68567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BA1FB11-992A-B44D-82AB-51CDF9A91128}"/>
                </a:ext>
              </a:extLst>
            </p:cNvPr>
            <p:cNvCxnSpPr>
              <a:cxnSpLocks/>
              <a:stCxn id="60" idx="3"/>
              <a:endCxn id="54" idx="1"/>
            </p:cNvCxnSpPr>
            <p:nvPr/>
          </p:nvCxnSpPr>
          <p:spPr bwMode="auto">
            <a:xfrm flipV="1">
              <a:off x="2774032" y="2645936"/>
              <a:ext cx="3001268" cy="279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7CB3FD1-DEFA-334E-9031-7B799E0656A0}"/>
              </a:ext>
            </a:extLst>
          </p:cNvPr>
          <p:cNvGrpSpPr/>
          <p:nvPr/>
        </p:nvGrpSpPr>
        <p:grpSpPr>
          <a:xfrm>
            <a:off x="1850008" y="1866280"/>
            <a:ext cx="1647924" cy="1167068"/>
            <a:chOff x="1850008" y="1866280"/>
            <a:chExt cx="1647924" cy="1167068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CDB343F-04F7-E144-BA91-4DD2D664641A}"/>
                </a:ext>
              </a:extLst>
            </p:cNvPr>
            <p:cNvSpPr/>
            <p:nvPr/>
          </p:nvSpPr>
          <p:spPr bwMode="auto">
            <a:xfrm>
              <a:off x="1850008" y="1866280"/>
              <a:ext cx="1464692" cy="1067420"/>
            </a:xfrm>
            <a:prstGeom prst="ellipse">
              <a:avLst/>
            </a:prstGeom>
            <a:pattFill prst="wdUp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A71582E-5705-204F-A46E-034366247ED4}"/>
                </a:ext>
              </a:extLst>
            </p:cNvPr>
            <p:cNvSpPr/>
            <p:nvPr/>
          </p:nvSpPr>
          <p:spPr bwMode="auto">
            <a:xfrm>
              <a:off x="3209900" y="224582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4ECD533-2FC3-6140-BDFC-E7AE0529A37D}"/>
                </a:ext>
              </a:extLst>
            </p:cNvPr>
            <p:cNvSpPr/>
            <p:nvPr/>
          </p:nvSpPr>
          <p:spPr bwMode="auto">
            <a:xfrm>
              <a:off x="2486000" y="281732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AC699AC-355C-3D4E-B695-67EC87878583}"/>
              </a:ext>
            </a:extLst>
          </p:cNvPr>
          <p:cNvGrpSpPr/>
          <p:nvPr/>
        </p:nvGrpSpPr>
        <p:grpSpPr>
          <a:xfrm>
            <a:off x="3946500" y="1546225"/>
            <a:ext cx="1304032" cy="826723"/>
            <a:chOff x="3946500" y="1546225"/>
            <a:chExt cx="1304032" cy="826723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15C130F-3EA4-CA48-8582-330826D7FBCF}"/>
                </a:ext>
              </a:extLst>
            </p:cNvPr>
            <p:cNvSpPr/>
            <p:nvPr/>
          </p:nvSpPr>
          <p:spPr bwMode="auto">
            <a:xfrm>
              <a:off x="4047108" y="1546225"/>
              <a:ext cx="1172592" cy="825500"/>
            </a:xfrm>
            <a:prstGeom prst="ellipse">
              <a:avLst/>
            </a:prstGeom>
            <a:pattFill prst="wdUp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039F9F8-D0DD-2F41-97B2-38D35B786F0D}"/>
                </a:ext>
              </a:extLst>
            </p:cNvPr>
            <p:cNvSpPr/>
            <p:nvPr/>
          </p:nvSpPr>
          <p:spPr bwMode="auto">
            <a:xfrm>
              <a:off x="3946500" y="201722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55A7E3E-835D-9F41-88EC-736281D3DDC9}"/>
                </a:ext>
              </a:extLst>
            </p:cNvPr>
            <p:cNvSpPr/>
            <p:nvPr/>
          </p:nvSpPr>
          <p:spPr bwMode="auto">
            <a:xfrm>
              <a:off x="4962500" y="215692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69675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0.00023 L -0.16597 0.43356 " pathEditMode="relative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44 -0.00046 L 0.32222 -0.07084 " pathEditMode="relative" ptsTypes="A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Oval 90">
            <a:extLst>
              <a:ext uri="{FF2B5EF4-FFF2-40B4-BE49-F238E27FC236}">
                <a16:creationId xmlns:a16="http://schemas.microsoft.com/office/drawing/2014/main" id="{6336062A-46FC-B54A-B26E-5BCD2E7C91EC}"/>
              </a:ext>
            </a:extLst>
          </p:cNvPr>
          <p:cNvSpPr/>
          <p:nvPr/>
        </p:nvSpPr>
        <p:spPr bwMode="auto">
          <a:xfrm>
            <a:off x="600348" y="1201688"/>
            <a:ext cx="6307207" cy="4104000"/>
          </a:xfrm>
          <a:prstGeom prst="ellipse">
            <a:avLst/>
          </a:prstGeo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A</a:t>
            </a:r>
          </a:p>
        </p:txBody>
      </p: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Internet Addresses and Internet Subnetworks</a:t>
            </a:r>
            <a:endParaRPr lang="en-US" sz="320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A49641E-6547-FC4B-924B-A6FCE58EB1D6}"/>
              </a:ext>
            </a:extLst>
          </p:cNvPr>
          <p:cNvSpPr/>
          <p:nvPr/>
        </p:nvSpPr>
        <p:spPr bwMode="auto">
          <a:xfrm>
            <a:off x="1850008" y="1866280"/>
            <a:ext cx="1464692" cy="106742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3D33FEC-58DD-664D-81FC-4A5EA116D9F4}"/>
              </a:ext>
            </a:extLst>
          </p:cNvPr>
          <p:cNvSpPr/>
          <p:nvPr/>
        </p:nvSpPr>
        <p:spPr bwMode="auto">
          <a:xfrm>
            <a:off x="1189608" y="3124200"/>
            <a:ext cx="804292" cy="571500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445B8EA-7813-DA4B-A7AB-A49B8FE959BD}"/>
              </a:ext>
            </a:extLst>
          </p:cNvPr>
          <p:cNvSpPr/>
          <p:nvPr/>
        </p:nvSpPr>
        <p:spPr bwMode="auto">
          <a:xfrm>
            <a:off x="2802508" y="3835400"/>
            <a:ext cx="1172592" cy="825500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0B98313-BA1A-7A4C-AED4-69DB748E73F7}"/>
              </a:ext>
            </a:extLst>
          </p:cNvPr>
          <p:cNvSpPr/>
          <p:nvPr/>
        </p:nvSpPr>
        <p:spPr bwMode="auto">
          <a:xfrm>
            <a:off x="5952108" y="2450480"/>
            <a:ext cx="728092" cy="521320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E584311-4165-474D-AAD9-58271D6D8733}"/>
              </a:ext>
            </a:extLst>
          </p:cNvPr>
          <p:cNvSpPr/>
          <p:nvPr/>
        </p:nvSpPr>
        <p:spPr bwMode="auto">
          <a:xfrm>
            <a:off x="4910708" y="3606180"/>
            <a:ext cx="1388492" cy="1092820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C7F53AD-068D-1C47-9F02-A81C6396242C}"/>
              </a:ext>
            </a:extLst>
          </p:cNvPr>
          <p:cNvSpPr/>
          <p:nvPr/>
        </p:nvSpPr>
        <p:spPr bwMode="auto">
          <a:xfrm>
            <a:off x="5775300" y="25379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944595" y="4354863"/>
            <a:ext cx="563774" cy="43257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6516574" y="2542161"/>
            <a:ext cx="563774" cy="43257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D0231F5-72BB-F34E-8030-E99753C66014}"/>
              </a:ext>
            </a:extLst>
          </p:cNvPr>
          <p:cNvSpPr/>
          <p:nvPr/>
        </p:nvSpPr>
        <p:spPr bwMode="auto">
          <a:xfrm>
            <a:off x="4047108" y="1549400"/>
            <a:ext cx="1172592" cy="8255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BC17E7A-4F5F-8B4A-86D7-7DC779D3443F}"/>
              </a:ext>
            </a:extLst>
          </p:cNvPr>
          <p:cNvSpPr/>
          <p:nvPr/>
        </p:nvSpPr>
        <p:spPr bwMode="auto">
          <a:xfrm>
            <a:off x="1851000" y="3261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07DE631-C53D-234A-83A8-241FE61840D1}"/>
              </a:ext>
            </a:extLst>
          </p:cNvPr>
          <p:cNvSpPr/>
          <p:nvPr/>
        </p:nvSpPr>
        <p:spPr bwMode="auto">
          <a:xfrm>
            <a:off x="3260700" y="37190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DC60680-4472-534D-A93B-5DFB0EAEF89E}"/>
              </a:ext>
            </a:extLst>
          </p:cNvPr>
          <p:cNvSpPr/>
          <p:nvPr/>
        </p:nvSpPr>
        <p:spPr bwMode="auto">
          <a:xfrm>
            <a:off x="4759300" y="40619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2CC52AB-E7BE-F541-A55D-C42D5115EB46}"/>
              </a:ext>
            </a:extLst>
          </p:cNvPr>
          <p:cNvCxnSpPr>
            <a:stCxn id="11" idx="3"/>
          </p:cNvCxnSpPr>
          <p:nvPr/>
        </p:nvCxnSpPr>
        <p:spPr bwMode="auto">
          <a:xfrm>
            <a:off x="6508369" y="4571149"/>
            <a:ext cx="959231" cy="2421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18B7A66-8A05-4E46-B879-C08AE2DB546F}"/>
              </a:ext>
            </a:extLst>
          </p:cNvPr>
          <p:cNvCxnSpPr>
            <a:cxnSpLocks/>
            <a:stCxn id="115" idx="3"/>
          </p:cNvCxnSpPr>
          <p:nvPr/>
        </p:nvCxnSpPr>
        <p:spPr bwMode="auto">
          <a:xfrm>
            <a:off x="7080348" y="2758447"/>
            <a:ext cx="89525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3A972F3-27B3-F847-B9C8-A63EDF4F8982}"/>
              </a:ext>
            </a:extLst>
          </p:cNvPr>
          <p:cNvGrpSpPr/>
          <p:nvPr/>
        </p:nvGrpSpPr>
        <p:grpSpPr>
          <a:xfrm>
            <a:off x="326008" y="4838080"/>
            <a:ext cx="1647924" cy="1167068"/>
            <a:chOff x="1850008" y="1866280"/>
            <a:chExt cx="1647924" cy="1167068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B75C4C2-3096-3349-8A16-5E4EC534A7EF}"/>
                </a:ext>
              </a:extLst>
            </p:cNvPr>
            <p:cNvSpPr/>
            <p:nvPr/>
          </p:nvSpPr>
          <p:spPr bwMode="auto">
            <a:xfrm>
              <a:off x="1850008" y="1866280"/>
              <a:ext cx="1464692" cy="1067420"/>
            </a:xfrm>
            <a:prstGeom prst="ellipse">
              <a:avLst/>
            </a:prstGeom>
            <a:pattFill prst="wdUp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083D081-F5D7-8F4B-BEA3-338A3B84ED21}"/>
                </a:ext>
              </a:extLst>
            </p:cNvPr>
            <p:cNvSpPr/>
            <p:nvPr/>
          </p:nvSpPr>
          <p:spPr bwMode="auto">
            <a:xfrm>
              <a:off x="3209900" y="224582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06773BB-759A-AA46-871C-CE8AA6D1EE34}"/>
                </a:ext>
              </a:extLst>
            </p:cNvPr>
            <p:cNvSpPr/>
            <p:nvPr/>
          </p:nvSpPr>
          <p:spPr bwMode="auto">
            <a:xfrm>
              <a:off x="2486000" y="281732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D54422B-2137-9245-93D8-42C3D5A8462C}"/>
              </a:ext>
            </a:extLst>
          </p:cNvPr>
          <p:cNvGrpSpPr/>
          <p:nvPr/>
        </p:nvGrpSpPr>
        <p:grpSpPr>
          <a:xfrm>
            <a:off x="6892900" y="1063625"/>
            <a:ext cx="1304032" cy="826723"/>
            <a:chOff x="3946500" y="1546225"/>
            <a:chExt cx="1304032" cy="826723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A77A53A-87A0-6340-A05F-C58A564D8B82}"/>
                </a:ext>
              </a:extLst>
            </p:cNvPr>
            <p:cNvSpPr/>
            <p:nvPr/>
          </p:nvSpPr>
          <p:spPr bwMode="auto">
            <a:xfrm>
              <a:off x="4047108" y="1546225"/>
              <a:ext cx="1172592" cy="825500"/>
            </a:xfrm>
            <a:prstGeom prst="ellipse">
              <a:avLst/>
            </a:prstGeom>
            <a:pattFill prst="wdUpDiag">
              <a:fgClr>
                <a:schemeClr val="tx2">
                  <a:lumMod val="20000"/>
                  <a:lumOff val="80000"/>
                </a:schemeClr>
              </a:fgClr>
              <a:bgClr>
                <a:prstClr val="white"/>
              </a:bgClr>
            </a:patt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447AC5F-6111-2B44-8809-A2AFE6DD0F37}"/>
                </a:ext>
              </a:extLst>
            </p:cNvPr>
            <p:cNvSpPr/>
            <p:nvPr/>
          </p:nvSpPr>
          <p:spPr bwMode="auto">
            <a:xfrm>
              <a:off x="3946500" y="201722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F4B6C2A-A735-7847-A1FB-390E95B04932}"/>
                </a:ext>
              </a:extLst>
            </p:cNvPr>
            <p:cNvSpPr/>
            <p:nvPr/>
          </p:nvSpPr>
          <p:spPr bwMode="auto">
            <a:xfrm>
              <a:off x="4962500" y="2156924"/>
              <a:ext cx="288032" cy="2160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0F6AF12-2F9E-F84E-9163-CBF4D3B44FEE}"/>
              </a:ext>
            </a:extLst>
          </p:cNvPr>
          <p:cNvCxnSpPr>
            <a:cxnSpLocks/>
            <a:stCxn id="37" idx="3"/>
          </p:cNvCxnSpPr>
          <p:nvPr/>
        </p:nvCxnSpPr>
        <p:spPr bwMode="auto">
          <a:xfrm>
            <a:off x="1973932" y="5325636"/>
            <a:ext cx="1416968" cy="5036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CE9E923-0E0B-C445-ABD8-3B3B9AE43AAA}"/>
              </a:ext>
            </a:extLst>
          </p:cNvPr>
          <p:cNvCxnSpPr>
            <a:cxnSpLocks/>
            <a:stCxn id="38" idx="2"/>
          </p:cNvCxnSpPr>
          <p:nvPr/>
        </p:nvCxnSpPr>
        <p:spPr bwMode="auto">
          <a:xfrm flipH="1">
            <a:off x="977900" y="6005148"/>
            <a:ext cx="128116" cy="4210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DF8D9E5-CEE9-F949-953F-C5B373440749}"/>
              </a:ext>
            </a:extLst>
          </p:cNvPr>
          <p:cNvCxnSpPr>
            <a:cxnSpLocks/>
            <a:stCxn id="41" idx="1"/>
          </p:cNvCxnSpPr>
          <p:nvPr/>
        </p:nvCxnSpPr>
        <p:spPr bwMode="auto">
          <a:xfrm flipH="1" flipV="1">
            <a:off x="5727700" y="1130300"/>
            <a:ext cx="1165200" cy="5123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717DF2B-4CAA-4842-8A1D-068CF72746C6}"/>
              </a:ext>
            </a:extLst>
          </p:cNvPr>
          <p:cNvCxnSpPr>
            <a:cxnSpLocks/>
            <a:stCxn id="42" idx="2"/>
          </p:cNvCxnSpPr>
          <p:nvPr/>
        </p:nvCxnSpPr>
        <p:spPr bwMode="auto">
          <a:xfrm>
            <a:off x="8052916" y="1890348"/>
            <a:ext cx="570384" cy="4464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919899311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5" name="Rectangle 3">
            <a:extLst>
              <a:ext uri="{FF2B5EF4-FFF2-40B4-BE49-F238E27FC236}">
                <a16:creationId xmlns:a16="http://schemas.microsoft.com/office/drawing/2014/main" id="{D6B7A706-4828-2F45-9B3D-2D7CF9A7D1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000" dirty="0"/>
              <a:t>Subnetting not good enough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Too many organizations require addresses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in principle many addresses due to 32-bit address space</a:t>
            </a:r>
          </a:p>
          <a:p>
            <a:pPr lvl="2">
              <a:lnSpc>
                <a:spcPct val="80000"/>
              </a:lnSpc>
            </a:pPr>
            <a:r>
              <a:rPr lang="en-US" altLang="nb-NO" sz="1600" dirty="0"/>
              <a:t>but inefficient allocation due to class-based organization</a:t>
            </a:r>
          </a:p>
          <a:p>
            <a:pPr lvl="3">
              <a:lnSpc>
                <a:spcPct val="80000"/>
              </a:lnSpc>
            </a:pPr>
            <a:r>
              <a:rPr lang="en-US" altLang="nb-NO" sz="1400" dirty="0"/>
              <a:t>class A network with 16 million addresses too big for most cases</a:t>
            </a:r>
          </a:p>
          <a:p>
            <a:pPr lvl="3">
              <a:lnSpc>
                <a:spcPct val="80000"/>
              </a:lnSpc>
            </a:pPr>
            <a:r>
              <a:rPr lang="en-US" altLang="nb-NO" sz="1400" dirty="0"/>
              <a:t>class C network with 256 addresses is too small</a:t>
            </a:r>
          </a:p>
          <a:p>
            <a:pPr lvl="3">
              <a:lnSpc>
                <a:spcPct val="80000"/>
              </a:lnSpc>
            </a:pPr>
            <a:r>
              <a:rPr lang="en-US" altLang="nb-NO" sz="1400" dirty="0"/>
              <a:t>most organizations are interested in class B network, but there are only 16384 (in reality, class B too large for many organizations)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nb-NO" sz="2000" dirty="0">
                <a:sym typeface="Symbol" pitchFamily="2" charset="2"/>
              </a:rPr>
              <a:t> </a:t>
            </a:r>
            <a:r>
              <a:rPr lang="en-US" altLang="nb-NO" sz="2000" dirty="0"/>
              <a:t>Introduction of CIDR (Classless </a:t>
            </a:r>
            <a:r>
              <a:rPr lang="en-US" altLang="nb-NO" sz="2000" dirty="0" err="1"/>
              <a:t>InterDomain</a:t>
            </a:r>
            <a:r>
              <a:rPr lang="en-US" altLang="nb-NO" sz="2000" dirty="0"/>
              <a:t> Routing) (RFC1519)</a:t>
            </a:r>
          </a:p>
          <a:p>
            <a:pPr>
              <a:lnSpc>
                <a:spcPct val="80000"/>
              </a:lnSpc>
            </a:pPr>
            <a:endParaRPr lang="en-US" altLang="nb-NO" sz="20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CIDR Principle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to allocate IP addresses in variable-sized blocks 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(without regard to classes)</a:t>
            </a:r>
          </a:p>
          <a:p>
            <a:pPr lvl="1">
              <a:lnSpc>
                <a:spcPct val="80000"/>
              </a:lnSpc>
            </a:pPr>
            <a:r>
              <a:rPr lang="en-US" altLang="nb-NO" sz="1800" dirty="0"/>
              <a:t>e.g., a request for 2000 addresses would lead to 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assignment of 2048 address block starting on 2048 byte boundary</a:t>
            </a:r>
          </a:p>
          <a:p>
            <a:pPr lvl="2">
              <a:lnSpc>
                <a:spcPct val="80000"/>
              </a:lnSpc>
            </a:pPr>
            <a:endParaRPr lang="en-US" altLang="nb-NO" sz="1600" dirty="0"/>
          </a:p>
          <a:p>
            <a:pPr>
              <a:lnSpc>
                <a:spcPct val="80000"/>
              </a:lnSpc>
            </a:pPr>
            <a:r>
              <a:rPr lang="en-US" altLang="nb-NO" sz="2000" dirty="0"/>
              <a:t>but, dropping classes makes forwarding more complicated</a:t>
            </a:r>
          </a:p>
          <a:p>
            <a:pPr>
              <a:lnSpc>
                <a:spcPct val="80000"/>
              </a:lnSpc>
            </a:pPr>
            <a:r>
              <a:rPr lang="en-US" altLang="nb-NO" sz="2000" dirty="0"/>
              <a:t>Large number of networks leads to large routing tables</a:t>
            </a:r>
          </a:p>
        </p:txBody>
      </p:sp>
      <p:sp>
        <p:nvSpPr>
          <p:cNvPr id="356354" name="Rectangle 2">
            <a:extLst>
              <a:ext uri="{FF2B5EF4-FFF2-40B4-BE49-F238E27FC236}">
                <a16:creationId xmlns:a16="http://schemas.microsoft.com/office/drawing/2014/main" id="{1B01B125-8468-A845-99DF-D9C17D1CE6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CIDR: Classless InterDomain Routing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7AC9CF-50FD-2C4C-9EF2-97ECC8B66CCB}"/>
              </a:ext>
            </a:extLst>
          </p:cNvPr>
          <p:cNvSpPr/>
          <p:nvPr/>
        </p:nvSpPr>
        <p:spPr bwMode="auto">
          <a:xfrm>
            <a:off x="8255000" y="0"/>
            <a:ext cx="889000" cy="850900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Eurostile"/>
                <a:cs typeface="Eurostile"/>
              </a:rPr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223816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3" name="Rectangle 3">
            <a:extLst>
              <a:ext uri="{FF2B5EF4-FFF2-40B4-BE49-F238E27FC236}">
                <a16:creationId xmlns:a16="http://schemas.microsoft.com/office/drawing/2014/main" id="{F450ECC7-DCDD-4947-9A47-57C4FC141E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8928992" cy="21669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nb-NO" sz="2400" dirty="0"/>
              <a:t>Search for longest matching prefix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if several entries with different subnet mask length may match</a:t>
            </a:r>
          </a:p>
          <a:p>
            <a:pPr lvl="2">
              <a:lnSpc>
                <a:spcPct val="80000"/>
              </a:lnSpc>
            </a:pPr>
            <a:r>
              <a:rPr lang="en-US" altLang="nb-NO" sz="1800" dirty="0"/>
              <a:t>then use the one with the </a:t>
            </a:r>
            <a:r>
              <a:rPr lang="en-US" altLang="nb-NO" sz="1800" b="1" i="1" dirty="0"/>
              <a:t>longest mask</a:t>
            </a:r>
          </a:p>
          <a:p>
            <a:pPr lvl="1">
              <a:lnSpc>
                <a:spcPct val="80000"/>
              </a:lnSpc>
            </a:pPr>
            <a:r>
              <a:rPr lang="en-US" altLang="nb-NO" sz="2000" dirty="0"/>
              <a:t>i.e., AND operation for address &amp; mask must be done for each table entry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nb-NO" sz="2400" dirty="0"/>
          </a:p>
          <a:p>
            <a:pPr>
              <a:lnSpc>
                <a:spcPct val="80000"/>
              </a:lnSpc>
            </a:pPr>
            <a:r>
              <a:rPr lang="en-US" altLang="nb-NO" sz="2400" dirty="0"/>
              <a:t>Entries may be aggregated to reduce routing tables</a:t>
            </a:r>
          </a:p>
        </p:txBody>
      </p:sp>
      <p:sp>
        <p:nvSpPr>
          <p:cNvPr id="358402" name="Rectangle 2">
            <a:extLst>
              <a:ext uri="{FF2B5EF4-FFF2-40B4-BE49-F238E27FC236}">
                <a16:creationId xmlns:a16="http://schemas.microsoft.com/office/drawing/2014/main" id="{8D5D1C88-2E91-A14A-B96D-D8F5D6C27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CIDR: Classless InterDomain Routing</a:t>
            </a:r>
          </a:p>
        </p:txBody>
      </p:sp>
      <p:grpSp>
        <p:nvGrpSpPr>
          <p:cNvPr id="358417" name="Group 17">
            <a:extLst>
              <a:ext uri="{FF2B5EF4-FFF2-40B4-BE49-F238E27FC236}">
                <a16:creationId xmlns:a16="http://schemas.microsoft.com/office/drawing/2014/main" id="{CC84A887-122C-2B4A-A880-E407340B087C}"/>
              </a:ext>
            </a:extLst>
          </p:cNvPr>
          <p:cNvGrpSpPr>
            <a:grpSpLocks/>
          </p:cNvGrpSpPr>
          <p:nvPr/>
        </p:nvGrpSpPr>
        <p:grpSpPr bwMode="auto">
          <a:xfrm>
            <a:off x="1260475" y="3644900"/>
            <a:ext cx="7343775" cy="2014538"/>
            <a:chOff x="794" y="2296"/>
            <a:chExt cx="4626" cy="1269"/>
          </a:xfrm>
        </p:grpSpPr>
        <p:sp>
          <p:nvSpPr>
            <p:cNvPr id="358404" name="Rectangle 4">
              <a:extLst>
                <a:ext uri="{FF2B5EF4-FFF2-40B4-BE49-F238E27FC236}">
                  <a16:creationId xmlns:a16="http://schemas.microsoft.com/office/drawing/2014/main" id="{697C50DD-43E4-5840-AEF7-5A0EDE8CA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2795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/>
                <a:t>Router</a:t>
              </a:r>
            </a:p>
          </p:txBody>
        </p:sp>
        <p:sp>
          <p:nvSpPr>
            <p:cNvPr id="358405" name="Text Box 5">
              <a:extLst>
                <a:ext uri="{FF2B5EF4-FFF2-40B4-BE49-F238E27FC236}">
                  <a16:creationId xmlns:a16="http://schemas.microsoft.com/office/drawing/2014/main" id="{F15732EF-9E7B-9847-AEC4-50F2728E0C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4" y="2795"/>
              <a:ext cx="81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/>
                <a:t>194.24.0.0/19</a:t>
              </a:r>
            </a:p>
          </p:txBody>
        </p:sp>
        <p:sp>
          <p:nvSpPr>
            <p:cNvPr id="358406" name="Rectangle 6">
              <a:extLst>
                <a:ext uri="{FF2B5EF4-FFF2-40B4-BE49-F238E27FC236}">
                  <a16:creationId xmlns:a16="http://schemas.microsoft.com/office/drawing/2014/main" id="{F16BF563-CD0A-0A41-9DA7-31FB18431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2296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/>
                <a:t>Router</a:t>
              </a:r>
            </a:p>
          </p:txBody>
        </p:sp>
        <p:sp>
          <p:nvSpPr>
            <p:cNvPr id="358407" name="Rectangle 7">
              <a:extLst>
                <a:ext uri="{FF2B5EF4-FFF2-40B4-BE49-F238E27FC236}">
                  <a16:creationId xmlns:a16="http://schemas.microsoft.com/office/drawing/2014/main" id="{3DB68BBF-4832-3D4B-AF1B-AEBEB9FC3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" y="265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/>
                <a:t>Router</a:t>
              </a:r>
            </a:p>
          </p:txBody>
        </p:sp>
        <p:sp>
          <p:nvSpPr>
            <p:cNvPr id="358408" name="Rectangle 8">
              <a:extLst>
                <a:ext uri="{FF2B5EF4-FFF2-40B4-BE49-F238E27FC236}">
                  <a16:creationId xmlns:a16="http://schemas.microsoft.com/office/drawing/2014/main" id="{EE69EBA6-0082-974A-9FF2-FC7CA517E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2976"/>
              <a:ext cx="1860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nb-NO"/>
                <a:t>Unassigned </a:t>
              </a:r>
              <a:r>
                <a:rPr lang="en-US" altLang="nb-NO" sz="1400"/>
                <a:t>194.24.12.0/22</a:t>
              </a:r>
            </a:p>
          </p:txBody>
        </p:sp>
        <p:cxnSp>
          <p:nvCxnSpPr>
            <p:cNvPr id="358409" name="AutoShape 9">
              <a:extLst>
                <a:ext uri="{FF2B5EF4-FFF2-40B4-BE49-F238E27FC236}">
                  <a16:creationId xmlns:a16="http://schemas.microsoft.com/office/drawing/2014/main" id="{353D40AC-3D33-8643-9A30-8F764FE7F151}"/>
                </a:ext>
              </a:extLst>
            </p:cNvPr>
            <p:cNvCxnSpPr>
              <a:cxnSpLocks noChangeShapeType="1"/>
              <a:stCxn id="358404" idx="3"/>
              <a:endCxn id="358406" idx="1"/>
            </p:cNvCxnSpPr>
            <p:nvPr/>
          </p:nvCxnSpPr>
          <p:spPr bwMode="auto">
            <a:xfrm flipV="1">
              <a:off x="2245" y="2409"/>
              <a:ext cx="1180" cy="49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0" name="AutoShape 10">
              <a:extLst>
                <a:ext uri="{FF2B5EF4-FFF2-40B4-BE49-F238E27FC236}">
                  <a16:creationId xmlns:a16="http://schemas.microsoft.com/office/drawing/2014/main" id="{81742491-5C6E-014B-9991-6F5692F00F62}"/>
                </a:ext>
              </a:extLst>
            </p:cNvPr>
            <p:cNvCxnSpPr>
              <a:cxnSpLocks noChangeShapeType="1"/>
              <a:stCxn id="358404" idx="3"/>
              <a:endCxn id="358407" idx="1"/>
            </p:cNvCxnSpPr>
            <p:nvPr/>
          </p:nvCxnSpPr>
          <p:spPr bwMode="auto">
            <a:xfrm flipV="1">
              <a:off x="2245" y="2772"/>
              <a:ext cx="1815" cy="1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8411" name="AutoShape 11">
              <a:extLst>
                <a:ext uri="{FF2B5EF4-FFF2-40B4-BE49-F238E27FC236}">
                  <a16:creationId xmlns:a16="http://schemas.microsoft.com/office/drawing/2014/main" id="{49F67D00-2E3D-B141-BDD0-58BFC2BFFB5F}"/>
                </a:ext>
              </a:extLst>
            </p:cNvPr>
            <p:cNvCxnSpPr>
              <a:cxnSpLocks noChangeShapeType="1"/>
              <a:stCxn id="358404" idx="3"/>
              <a:endCxn id="358408" idx="1"/>
            </p:cNvCxnSpPr>
            <p:nvPr/>
          </p:nvCxnSpPr>
          <p:spPr bwMode="auto">
            <a:xfrm>
              <a:off x="2245" y="2908"/>
              <a:ext cx="1315" cy="18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2" name="Rectangle 12">
              <a:extLst>
                <a:ext uri="{FF2B5EF4-FFF2-40B4-BE49-F238E27FC236}">
                  <a16:creationId xmlns:a16="http://schemas.microsoft.com/office/drawing/2014/main" id="{6224FE2B-89EA-EF4E-A9A1-FD60BD9F8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339"/>
              <a:ext cx="680" cy="2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nb-NO"/>
                <a:t>Router</a:t>
              </a:r>
            </a:p>
          </p:txBody>
        </p:sp>
        <p:cxnSp>
          <p:nvCxnSpPr>
            <p:cNvPr id="358413" name="AutoShape 13">
              <a:extLst>
                <a:ext uri="{FF2B5EF4-FFF2-40B4-BE49-F238E27FC236}">
                  <a16:creationId xmlns:a16="http://schemas.microsoft.com/office/drawing/2014/main" id="{4976102A-1E01-234B-9DE1-6F928099226C}"/>
                </a:ext>
              </a:extLst>
            </p:cNvPr>
            <p:cNvCxnSpPr>
              <a:cxnSpLocks noChangeShapeType="1"/>
              <a:stCxn id="358404" idx="3"/>
              <a:endCxn id="358412" idx="1"/>
            </p:cNvCxnSpPr>
            <p:nvPr/>
          </p:nvCxnSpPr>
          <p:spPr bwMode="auto">
            <a:xfrm>
              <a:off x="2245" y="2908"/>
              <a:ext cx="1315" cy="5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8414" name="Text Box 14">
              <a:extLst>
                <a:ext uri="{FF2B5EF4-FFF2-40B4-BE49-F238E27FC236}">
                  <a16:creationId xmlns:a16="http://schemas.microsoft.com/office/drawing/2014/main" id="{69C5E293-7D1B-8846-A712-F15827DBE4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3" y="2296"/>
              <a:ext cx="81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/>
                <a:t>194.24.0.0/21</a:t>
              </a:r>
            </a:p>
          </p:txBody>
        </p:sp>
        <p:sp>
          <p:nvSpPr>
            <p:cNvPr id="358415" name="Text Box 15">
              <a:extLst>
                <a:ext uri="{FF2B5EF4-FFF2-40B4-BE49-F238E27FC236}">
                  <a16:creationId xmlns:a16="http://schemas.microsoft.com/office/drawing/2014/main" id="{3DE63925-DFD5-324B-B986-0875E65D39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3" y="2613"/>
              <a:ext cx="81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/>
                <a:t>194.24.8.0/22</a:t>
              </a:r>
            </a:p>
          </p:txBody>
        </p:sp>
        <p:sp>
          <p:nvSpPr>
            <p:cNvPr id="358416" name="Text Box 16">
              <a:extLst>
                <a:ext uri="{FF2B5EF4-FFF2-40B4-BE49-F238E27FC236}">
                  <a16:creationId xmlns:a16="http://schemas.microsoft.com/office/drawing/2014/main" id="{59CBB009-66ED-6840-8248-D656C8ECA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2" y="3339"/>
              <a:ext cx="87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/>
                <a:t>194.24.16.0/20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726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7679</TotalTime>
  <Words>4538</Words>
  <Application>Microsoft Macintosh PowerPoint</Application>
  <PresentationFormat>On-screen Show (4:3)</PresentationFormat>
  <Paragraphs>1152</Paragraphs>
  <Slides>54</Slides>
  <Notes>35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4" baseType="lpstr">
      <vt:lpstr>.Hiragino Kaku Gothic Interface W3</vt:lpstr>
      <vt:lpstr>Arial</vt:lpstr>
      <vt:lpstr>Comic Sans MS</vt:lpstr>
      <vt:lpstr>Courier New</vt:lpstr>
      <vt:lpstr>Eurostile</vt:lpstr>
      <vt:lpstr>Symbol</vt:lpstr>
      <vt:lpstr>Tahoma</vt:lpstr>
      <vt:lpstr>Times New Roman</vt:lpstr>
      <vt:lpstr>Wingdings</vt:lpstr>
      <vt:lpstr>1_paalh</vt:lpstr>
      <vt:lpstr>Data Communication:   Naming</vt:lpstr>
      <vt:lpstr>Five Layer Reference</vt:lpstr>
      <vt:lpstr>Layers in General (OSI terminology)</vt:lpstr>
      <vt:lpstr>Protocol: Communication between same Layers</vt:lpstr>
      <vt:lpstr>Internet Protocol Stack</vt:lpstr>
      <vt:lpstr>How to send packets</vt:lpstr>
      <vt:lpstr>Data flow through the network</vt:lpstr>
      <vt:lpstr>Transport layer header: UDP example</vt:lpstr>
      <vt:lpstr>Network layer headers: IPv4 and IPv6</vt:lpstr>
      <vt:lpstr>Data link layer headers: Ethernet example</vt:lpstr>
      <vt:lpstr>Network byte order</vt:lpstr>
      <vt:lpstr>Big vs Little Endian</vt:lpstr>
      <vt:lpstr>Big vs Little Endian</vt:lpstr>
      <vt:lpstr>Big vs Little Endian</vt:lpstr>
      <vt:lpstr>Argument for Big Endian</vt:lpstr>
      <vt:lpstr>Argument for Little Endian</vt:lpstr>
      <vt:lpstr>Bonus for Big Endian</vt:lpstr>
      <vt:lpstr>Bonus for Big Endian</vt:lpstr>
      <vt:lpstr>Bonus for Big Endian</vt:lpstr>
      <vt:lpstr>Bonus for Big Endian</vt:lpstr>
      <vt:lpstr>Bonus for Big Endian</vt:lpstr>
      <vt:lpstr>Bonus for Big Endian</vt:lpstr>
      <vt:lpstr>Addressing</vt:lpstr>
      <vt:lpstr>Addressing</vt:lpstr>
      <vt:lpstr>Addressing</vt:lpstr>
      <vt:lpstr>Addressing</vt:lpstr>
      <vt:lpstr>Addressing</vt:lpstr>
      <vt:lpstr>Addressing</vt:lpstr>
      <vt:lpstr>Address resolution</vt:lpstr>
      <vt:lpstr>Address resolution</vt:lpstr>
      <vt:lpstr>Address resolution: Ethernet example</vt:lpstr>
      <vt:lpstr>Address resolution: Ethernet example</vt:lpstr>
      <vt:lpstr>Addresses</vt:lpstr>
      <vt:lpstr>Addresses</vt:lpstr>
      <vt:lpstr>Address Resolution</vt:lpstr>
      <vt:lpstr>Address Resolution</vt:lpstr>
      <vt:lpstr>Address Resolution</vt:lpstr>
      <vt:lpstr>Address Resolution Protocol (ARP)</vt:lpstr>
      <vt:lpstr>Address Resolution Protocol (ARP)</vt:lpstr>
      <vt:lpstr>Address Resolution Protocol (ARP)</vt:lpstr>
      <vt:lpstr>Reverse Address Resolution Protocol (RARP)</vt:lpstr>
      <vt:lpstr>Addressing</vt:lpstr>
      <vt:lpstr>Internet Addresses and Internet Subnetworks</vt:lpstr>
      <vt:lpstr>Internet Addresses and Internet Subnetworks</vt:lpstr>
      <vt:lpstr>Internet Addresses and Internet Subnetworks</vt:lpstr>
      <vt:lpstr>Internet Address and Internet Subnetworks</vt:lpstr>
      <vt:lpstr>Internet Addresses and Internet Subnetworks</vt:lpstr>
      <vt:lpstr>Internet Addresses and Internet Subnetworks</vt:lpstr>
      <vt:lpstr>Internet Address and Internet Subnetworks</vt:lpstr>
      <vt:lpstr>CIDR: Classless InterDomain Routing</vt:lpstr>
      <vt:lpstr>Internet Addresses and Internet Subnetworks</vt:lpstr>
      <vt:lpstr>Internet Addresses and Internet Subnetworks</vt:lpstr>
      <vt:lpstr>CIDR: Classless InterDomain Routing</vt:lpstr>
      <vt:lpstr>CIDR: Classless InterDomain Routing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1486</cp:revision>
  <cp:lastPrinted>2020-03-09T15:09:41Z</cp:lastPrinted>
  <dcterms:created xsi:type="dcterms:W3CDTF">2003-03-06T08:24:12Z</dcterms:created>
  <dcterms:modified xsi:type="dcterms:W3CDTF">2025-03-18T13:10:37Z</dcterms:modified>
  <cp:category/>
</cp:coreProperties>
</file>