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7"/>
  </p:notesMasterIdLst>
  <p:handoutMasterIdLst>
    <p:handoutMasterId r:id="rId28"/>
  </p:handoutMasterIdLst>
  <p:sldIdLst>
    <p:sldId id="267" r:id="rId2"/>
    <p:sldId id="290" r:id="rId3"/>
    <p:sldId id="268" r:id="rId4"/>
    <p:sldId id="291" r:id="rId5"/>
    <p:sldId id="286" r:id="rId6"/>
    <p:sldId id="306" r:id="rId7"/>
    <p:sldId id="287" r:id="rId8"/>
    <p:sldId id="309" r:id="rId9"/>
    <p:sldId id="308" r:id="rId10"/>
    <p:sldId id="284" r:id="rId11"/>
    <p:sldId id="289" r:id="rId12"/>
    <p:sldId id="285" r:id="rId13"/>
    <p:sldId id="269" r:id="rId14"/>
    <p:sldId id="271" r:id="rId15"/>
    <p:sldId id="296" r:id="rId16"/>
    <p:sldId id="292" r:id="rId17"/>
    <p:sldId id="293" r:id="rId18"/>
    <p:sldId id="294" r:id="rId19"/>
    <p:sldId id="295" r:id="rId20"/>
    <p:sldId id="272" r:id="rId21"/>
    <p:sldId id="297" r:id="rId22"/>
    <p:sldId id="298" r:id="rId23"/>
    <p:sldId id="273" r:id="rId24"/>
    <p:sldId id="300" r:id="rId25"/>
    <p:sldId id="302" r:id="rId26"/>
  </p:sldIdLst>
  <p:sldSz cx="9144000" cy="6858000" type="screen4x3"/>
  <p:notesSz cx="9601200" cy="7315200"/>
  <p:embeddedFontLst>
    <p:embeddedFont>
      <p:font typeface="Source Code Pro" panose="020B0509030403020204" pitchFamily="49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ns Petter Taugbøl Kragset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2FF"/>
    <a:srgbClr val="0231FF"/>
    <a:srgbClr val="F59C12"/>
    <a:srgbClr val="05B0F0"/>
    <a:srgbClr val="B2DCEC"/>
    <a:srgbClr val="F49C12"/>
    <a:srgbClr val="3498DB"/>
    <a:srgbClr val="D1746B"/>
    <a:srgbClr val="E94B3A"/>
    <a:srgbClr val="D35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08E217-C33D-334A-AC15-2DCE183CD9DD}" v="2952" dt="2026-01-20T16:03:53.804"/>
  </p1510:revLst>
</p1510:revInfo>
</file>

<file path=ppt/tableStyles.xml><?xml version="1.0" encoding="utf-8"?>
<a:tblStyleLst xmlns:a="http://schemas.openxmlformats.org/drawingml/2006/main" def="{BA3624EA-1CB9-468E-8EAD-DB2FCABDF882}">
  <a:tblStyle styleId="{BA3624EA-1CB9-468E-8EAD-DB2FCABDF882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6"/>
    <p:restoredTop sz="94762"/>
  </p:normalViewPr>
  <p:slideViewPr>
    <p:cSldViewPr snapToGrid="0" snapToObjects="1">
      <p:cViewPr varScale="1">
        <p:scale>
          <a:sx n="117" d="100"/>
          <a:sy n="117" d="100"/>
        </p:scale>
        <p:origin x="171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775" y="0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4136D-A7FF-214E-BF9E-8157FEE2F63C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775" y="6948488"/>
            <a:ext cx="416083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39718-3C24-B141-8CFD-2DE163298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549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16083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5438775" y="0"/>
            <a:ext cx="416083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2971800" y="550862"/>
            <a:ext cx="3656012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6948488"/>
            <a:ext cx="416083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5438775" y="6948488"/>
            <a:ext cx="4160837" cy="365125"/>
          </a:xfrm>
          <a:prstGeom prst="rect">
            <a:avLst/>
          </a:prstGeom>
          <a:noFill/>
          <a:ln>
            <a:noFill/>
          </a:ln>
        </p:spPr>
        <p:txBody>
          <a:bodyPr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641005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>
          <a:extLst>
            <a:ext uri="{FF2B5EF4-FFF2-40B4-BE49-F238E27FC236}">
              <a16:creationId xmlns:a16="http://schemas.microsoft.com/office/drawing/2014/main" id="{4E17C1C1-DD72-3E11-E811-098DDDC4B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>
            <a:extLst>
              <a:ext uri="{FF2B5EF4-FFF2-40B4-BE49-F238E27FC236}">
                <a16:creationId xmlns:a16="http://schemas.microsoft.com/office/drawing/2014/main" id="{7D580D66-523C-988A-80DD-99E05BAEE5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9" name="Shape 189">
            <a:extLst>
              <a:ext uri="{FF2B5EF4-FFF2-40B4-BE49-F238E27FC236}">
                <a16:creationId xmlns:a16="http://schemas.microsoft.com/office/drawing/2014/main" id="{C0C975D4-1B13-152E-20B1-6A5651F7EC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1268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FFBAC250-22BD-EFC8-66B6-CACB2F987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>
            <a:extLst>
              <a:ext uri="{FF2B5EF4-FFF2-40B4-BE49-F238E27FC236}">
                <a16:creationId xmlns:a16="http://schemas.microsoft.com/office/drawing/2014/main" id="{F1C7824C-3857-1181-C980-B07652F189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9" name="Shape 199">
            <a:extLst>
              <a:ext uri="{FF2B5EF4-FFF2-40B4-BE49-F238E27FC236}">
                <a16:creationId xmlns:a16="http://schemas.microsoft.com/office/drawing/2014/main" id="{78BB7396-8A4B-7539-C584-75F675F041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138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0CA08-B258-C586-C85B-FC6D01E24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FA4ED5-9D32-C567-A52C-5923BC07A6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71800" y="550863"/>
            <a:ext cx="3656013" cy="27416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92440-F1E6-B271-00C5-056ADBF33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7D30CC-6DEE-3D71-D8DF-3AE3BF9437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3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x-none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3201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BD1C6-EDBB-429A-C059-9D46EB8BD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0C0943-2183-27FE-1A43-8409AA6B5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71800" y="550863"/>
            <a:ext cx="3656013" cy="27416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60C14D-CD7B-12D4-A421-2C28B19D89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2CD49-A434-3005-D3AA-A82ED23B7E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3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x-none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5753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50D7D-77FD-A74B-C362-96F9815F8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A4714-48A1-067C-56AB-B32662B5A3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71800" y="550863"/>
            <a:ext cx="3656013" cy="27416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46AA6-D402-DC6E-310D-D28A32EEB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3DCAA-C2F4-B597-6CFF-3291C3CC2A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3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x-none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6478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50863"/>
            <a:ext cx="3656013" cy="2741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3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lang="x-none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6672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27901-CE37-3625-13B2-F1B67BC35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6F8875-BE93-2CCC-2E54-3B7254DEBA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71800" y="550863"/>
            <a:ext cx="3656013" cy="274161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228F6-CF44-A98B-F250-B40AB74D6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69BC65-7F4B-B3F0-482F-BAF07075B6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3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lang="x-none"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5193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00" cy="3289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>
          <a:extLst>
            <a:ext uri="{FF2B5EF4-FFF2-40B4-BE49-F238E27FC236}">
              <a16:creationId xmlns:a16="http://schemas.microsoft.com/office/drawing/2014/main" id="{9AF88519-464A-DA2F-A6B3-F613130C8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>
            <a:extLst>
              <a:ext uri="{FF2B5EF4-FFF2-40B4-BE49-F238E27FC236}">
                <a16:creationId xmlns:a16="http://schemas.microsoft.com/office/drawing/2014/main" id="{53BE0ED4-3B30-FBA6-0D1B-3DB8F4A347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3" name="Shape 263">
            <a:extLst>
              <a:ext uri="{FF2B5EF4-FFF2-40B4-BE49-F238E27FC236}">
                <a16:creationId xmlns:a16="http://schemas.microsoft.com/office/drawing/2014/main" id="{92E53232-EC31-E237-A45D-DD64A6BCE5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9095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11BFD641-4628-2D0D-C2F6-876EDDC6F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>
            <a:extLst>
              <a:ext uri="{FF2B5EF4-FFF2-40B4-BE49-F238E27FC236}">
                <a16:creationId xmlns:a16="http://schemas.microsoft.com/office/drawing/2014/main" id="{6F0FBF79-5927-EF0E-5828-37983E0AC9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7" name="Shape 227">
            <a:extLst>
              <a:ext uri="{FF2B5EF4-FFF2-40B4-BE49-F238E27FC236}">
                <a16:creationId xmlns:a16="http://schemas.microsoft.com/office/drawing/2014/main" id="{09DDAB7D-AFE7-D0E4-D6B7-810BB58BCB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0392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48D579D7-4F08-63EC-7F96-3DAF893E7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>
            <a:extLst>
              <a:ext uri="{FF2B5EF4-FFF2-40B4-BE49-F238E27FC236}">
                <a16:creationId xmlns:a16="http://schemas.microsoft.com/office/drawing/2014/main" id="{555BD3DE-7721-03F6-21C3-ECB42D503C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7" name="Shape 227">
            <a:extLst>
              <a:ext uri="{FF2B5EF4-FFF2-40B4-BE49-F238E27FC236}">
                <a16:creationId xmlns:a16="http://schemas.microsoft.com/office/drawing/2014/main" id="{F3E1930E-FFDE-B405-822D-BAF8845584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5575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711F181F-D945-49B4-EC5A-0FCCE9D03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>
            <a:extLst>
              <a:ext uri="{FF2B5EF4-FFF2-40B4-BE49-F238E27FC236}">
                <a16:creationId xmlns:a16="http://schemas.microsoft.com/office/drawing/2014/main" id="{595D31A5-21AA-4ED2-FA74-FA0E8B5CA6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7" name="Shape 227">
            <a:extLst>
              <a:ext uri="{FF2B5EF4-FFF2-40B4-BE49-F238E27FC236}">
                <a16:creationId xmlns:a16="http://schemas.microsoft.com/office/drawing/2014/main" id="{1E062A0B-1D45-366C-7E47-130230E44F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13386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>
          <a:extLst>
            <a:ext uri="{FF2B5EF4-FFF2-40B4-BE49-F238E27FC236}">
              <a16:creationId xmlns:a16="http://schemas.microsoft.com/office/drawing/2014/main" id="{05E95E93-678C-9A06-421F-4434F7BB6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>
            <a:extLst>
              <a:ext uri="{FF2B5EF4-FFF2-40B4-BE49-F238E27FC236}">
                <a16:creationId xmlns:a16="http://schemas.microsoft.com/office/drawing/2014/main" id="{70F58DC0-D8BF-9D9F-9754-638E82FC0A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7" name="Shape 227">
            <a:extLst>
              <a:ext uri="{FF2B5EF4-FFF2-40B4-BE49-F238E27FC236}">
                <a16:creationId xmlns:a16="http://schemas.microsoft.com/office/drawing/2014/main" id="{6C917576-2BCB-17B5-7D13-27D6CA4495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27196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>
          <a:extLst>
            <a:ext uri="{FF2B5EF4-FFF2-40B4-BE49-F238E27FC236}">
              <a16:creationId xmlns:a16="http://schemas.microsoft.com/office/drawing/2014/main" id="{DF642DC0-CCF6-572C-68F8-3239D4148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>
            <a:extLst>
              <a:ext uri="{FF2B5EF4-FFF2-40B4-BE49-F238E27FC236}">
                <a16:creationId xmlns:a16="http://schemas.microsoft.com/office/drawing/2014/main" id="{A7BFDDF5-C2A1-B703-6966-4DC553549F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>
            <a:extLst>
              <a:ext uri="{FF2B5EF4-FFF2-40B4-BE49-F238E27FC236}">
                <a16:creationId xmlns:a16="http://schemas.microsoft.com/office/drawing/2014/main" id="{12AF4B20-1FCC-57DC-BAAF-73F772F31A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46156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>
          <a:extLst>
            <a:ext uri="{FF2B5EF4-FFF2-40B4-BE49-F238E27FC236}">
              <a16:creationId xmlns:a16="http://schemas.microsoft.com/office/drawing/2014/main" id="{F1EB9D1E-CD38-E7E4-CCC0-28621C689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>
            <a:extLst>
              <a:ext uri="{FF2B5EF4-FFF2-40B4-BE49-F238E27FC236}">
                <a16:creationId xmlns:a16="http://schemas.microsoft.com/office/drawing/2014/main" id="{ECA74F8B-A5FC-9BCF-52E3-CC31A4BD15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>
            <a:extLst>
              <a:ext uri="{FF2B5EF4-FFF2-40B4-BE49-F238E27FC236}">
                <a16:creationId xmlns:a16="http://schemas.microsoft.com/office/drawing/2014/main" id="{191057A6-2988-890F-B429-C0477EAC29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30635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C63E01CD-D0A1-A114-8F5E-AE70E54BD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8729461B-EDF0-FAA6-60E7-9F9CEA5EBB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82EC8E5F-F318-4FFE-A8D8-6D9C4A732F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72863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>
          <a:extLst>
            <a:ext uri="{FF2B5EF4-FFF2-40B4-BE49-F238E27FC236}">
              <a16:creationId xmlns:a16="http://schemas.microsoft.com/office/drawing/2014/main" id="{4E2A6F17-7B03-FAF7-A7E2-528355A7A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>
            <a:extLst>
              <a:ext uri="{FF2B5EF4-FFF2-40B4-BE49-F238E27FC236}">
                <a16:creationId xmlns:a16="http://schemas.microsoft.com/office/drawing/2014/main" id="{997CB779-EDD3-1657-760F-AA98DE6DE9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0437" y="3475037"/>
            <a:ext cx="7680325" cy="3289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4" name="Shape 254">
            <a:extLst>
              <a:ext uri="{FF2B5EF4-FFF2-40B4-BE49-F238E27FC236}">
                <a16:creationId xmlns:a16="http://schemas.microsoft.com/office/drawing/2014/main" id="{EF49B972-D0DD-4193-CE60-08E4A85809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50863"/>
            <a:ext cx="3656013" cy="2741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6291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333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00" cy="63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900" cy="63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50" y="2171687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7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x-none"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iklas-heer.github.io/speed-comparis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171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Programming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language</a:t>
            </a:r>
            <a:br>
              <a:rPr lang="x-none" sz="3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x-none" sz="18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nb-NO" sz="1800" b="0" i="1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based</a:t>
            </a:r>
            <a:r>
              <a:rPr lang="nb-NO" sz="1800" b="0" i="1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1800" b="0" i="1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on</a:t>
            </a:r>
            <a:r>
              <a:rPr lang="nb-NO" sz="1800" b="0" i="1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1800" b="0" i="1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earlier</a:t>
            </a:r>
            <a:r>
              <a:rPr lang="nb-NO" sz="1800" b="0" i="1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slides by Dag </a:t>
            </a:r>
            <a:r>
              <a:rPr lang="nb-NO" sz="1800" b="0" i="1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Langmyhr</a:t>
            </a:r>
            <a:r>
              <a:rPr lang="nb-NO" sz="1800" b="0" i="1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and</a:t>
            </a:r>
            <a:r>
              <a:rPr lang="nb-NO" sz="1800" i="1" dirty="0"/>
              <a:t> Michael </a:t>
            </a:r>
            <a:r>
              <a:rPr lang="nb-NO" sz="1800" i="1" dirty="0" err="1"/>
              <a:t>Welzl</a:t>
            </a:r>
            <a:r>
              <a:rPr lang="x-none" sz="1800" b="0" i="1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lang="x-none" sz="2800" b="0" i="1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179511" y="1989137"/>
            <a:ext cx="8856983" cy="424239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indent="-317500">
              <a:spcBef>
                <a:spcPts val="0"/>
              </a:spcBef>
            </a:pPr>
            <a:r>
              <a:rPr lang="nb-NO" sz="2800" dirty="0">
                <a:sym typeface="Wingdings" pitchFamily="2" charset="2"/>
              </a:rPr>
              <a:t>C is </a:t>
            </a:r>
            <a:r>
              <a:rPr lang="nb-NO" sz="2800" dirty="0" err="1">
                <a:sym typeface="Wingdings" pitchFamily="2" charset="2"/>
              </a:rPr>
              <a:t>the</a:t>
            </a:r>
            <a:r>
              <a:rPr lang="nb-NO" sz="2800" dirty="0">
                <a:sym typeface="Wingdings" pitchFamily="2" charset="2"/>
              </a:rPr>
              <a:t> </a:t>
            </a:r>
            <a:r>
              <a:rPr lang="nb-NO" sz="2800" dirty="0" err="1">
                <a:sym typeface="Wingdings" pitchFamily="2" charset="2"/>
              </a:rPr>
              <a:t>programming</a:t>
            </a:r>
            <a:r>
              <a:rPr lang="nb-NO" sz="2800" dirty="0">
                <a:sym typeface="Wingdings" pitchFamily="2" charset="2"/>
              </a:rPr>
              <a:t> </a:t>
            </a:r>
            <a:r>
              <a:rPr lang="nb-NO" sz="2800" dirty="0" err="1">
                <a:sym typeface="Wingdings" pitchFamily="2" charset="2"/>
              </a:rPr>
              <a:t>language</a:t>
            </a:r>
            <a:r>
              <a:rPr lang="nb-NO" sz="2800" dirty="0">
                <a:sym typeface="Wingdings" pitchFamily="2" charset="2"/>
              </a:rPr>
              <a:t> for IN2140</a:t>
            </a:r>
          </a:p>
          <a:p>
            <a:pPr lvl="1" indent="-317500">
              <a:spcBef>
                <a:spcPts val="0"/>
              </a:spcBef>
            </a:pPr>
            <a:r>
              <a:rPr lang="en-US" sz="2000" dirty="0">
                <a:sym typeface="Wingdings" pitchFamily="2" charset="2"/>
              </a:rPr>
              <a:t>This course introduces operating systems and networks.</a:t>
            </a:r>
            <a:endParaRPr lang="en-US" sz="2400" dirty="0">
              <a:sym typeface="Wingdings" pitchFamily="2" charset="2"/>
            </a:endParaRPr>
          </a:p>
          <a:p>
            <a:pPr indent="-317500">
              <a:spcBef>
                <a:spcPts val="0"/>
              </a:spcBef>
            </a:pPr>
            <a:endParaRPr lang="en-US" sz="2400" dirty="0">
              <a:sym typeface="Wingdings" pitchFamily="2" charset="2"/>
            </a:endParaRPr>
          </a:p>
          <a:p>
            <a:pPr indent="-317500">
              <a:spcBef>
                <a:spcPts val="0"/>
              </a:spcBef>
            </a:pPr>
            <a:r>
              <a:rPr lang="en-US" sz="2400" dirty="0">
                <a:sym typeface="Wingdings" pitchFamily="2" charset="2"/>
              </a:rPr>
              <a:t>Why can’t we use Python?</a:t>
            </a:r>
          </a:p>
          <a:p>
            <a:pPr lvl="1" indent="-317500">
              <a:spcBef>
                <a:spcPts val="0"/>
              </a:spcBef>
            </a:pPr>
            <a:r>
              <a:rPr lang="en-US" sz="2000" dirty="0">
                <a:sym typeface="Wingdings" pitchFamily="2" charset="2"/>
              </a:rPr>
              <a:t>Many things that an operating system must do cannot be done in Python at all.</a:t>
            </a:r>
          </a:p>
          <a:p>
            <a:pPr lvl="1" indent="-317500">
              <a:spcBef>
                <a:spcPts val="0"/>
              </a:spcBef>
            </a:pPr>
            <a:r>
              <a:rPr lang="en-US" sz="2000" dirty="0">
                <a:sym typeface="Wingdings" pitchFamily="2" charset="2"/>
              </a:rPr>
              <a:t>Operating systems require attention to detail. Python is excellent for getting results quickly without bothering with details.</a:t>
            </a:r>
          </a:p>
          <a:p>
            <a:pPr lvl="1" indent="-317500">
              <a:spcBef>
                <a:spcPts val="0"/>
              </a:spcBef>
            </a:pPr>
            <a:endParaRPr lang="en-US" sz="2000" dirty="0">
              <a:sym typeface="Wingdings" pitchFamily="2" charset="2"/>
            </a:endParaRPr>
          </a:p>
          <a:p>
            <a:pPr indent="-317500">
              <a:spcBef>
                <a:spcPts val="0"/>
              </a:spcBef>
            </a:pPr>
            <a:r>
              <a:rPr lang="en-US" sz="2400" dirty="0">
                <a:sym typeface="Wingdings" pitchFamily="2" charset="2"/>
              </a:rPr>
              <a:t>Why can’t we use Rust?</a:t>
            </a:r>
          </a:p>
          <a:p>
            <a:pPr lvl="1" indent="-317500">
              <a:spcBef>
                <a:spcPts val="0"/>
              </a:spcBef>
            </a:pPr>
            <a:r>
              <a:rPr lang="en-US" sz="2000" dirty="0">
                <a:sym typeface="Wingdings" pitchFamily="2" charset="2"/>
              </a:rPr>
              <a:t>It is possible to perform critical operations close to the hardware.</a:t>
            </a:r>
          </a:p>
          <a:p>
            <a:pPr lvl="1" indent="-317500">
              <a:spcBef>
                <a:spcPts val="0"/>
              </a:spcBef>
            </a:pPr>
            <a:r>
              <a:rPr lang="en-US" sz="2000" dirty="0">
                <a:sym typeface="Wingdings" pitchFamily="2" charset="2"/>
              </a:rPr>
              <a:t>Learning how to bypass Rust’s safety to do it takes a lot of time.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>
          <a:extLst>
            <a:ext uri="{FF2B5EF4-FFF2-40B4-BE49-F238E27FC236}">
              <a16:creationId xmlns:a16="http://schemas.microsoft.com/office/drawing/2014/main" id="{20D59EF6-D611-C46F-92BA-2726C3A1A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>
            <a:extLst>
              <a:ext uri="{FF2B5EF4-FFF2-40B4-BE49-F238E27FC236}">
                <a16:creationId xmlns:a16="http://schemas.microsoft.com/office/drawing/2014/main" id="{FD509BBD-1C97-D166-1ADA-A3609CB3A8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1714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Programming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language</a:t>
            </a:r>
            <a:endParaRPr lang="x-none" sz="2800" b="0" i="1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Shape 195">
            <a:extLst>
              <a:ext uri="{FF2B5EF4-FFF2-40B4-BE49-F238E27FC236}">
                <a16:creationId xmlns:a16="http://schemas.microsoft.com/office/drawing/2014/main" id="{2EB0FCEB-D929-A476-B3D2-46EC1AD77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9511" y="1989137"/>
            <a:ext cx="8856983" cy="424239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indent="-317500">
              <a:spcBef>
                <a:spcPts val="0"/>
              </a:spcBef>
            </a:pPr>
            <a:r>
              <a:rPr lang="nb-NO" sz="2400" dirty="0" err="1"/>
              <a:t>Invented</a:t>
            </a:r>
            <a:r>
              <a:rPr lang="nb-NO" sz="2400" dirty="0"/>
              <a:t> by </a:t>
            </a:r>
            <a:r>
              <a:rPr lang="x-none" sz="2400" i="1"/>
              <a:t>Dennis Ritchie</a:t>
            </a:r>
            <a:endParaRPr lang="nb-NO" sz="2400" i="1" dirty="0"/>
          </a:p>
          <a:p>
            <a:pPr indent="-317500">
              <a:spcBef>
                <a:spcPts val="0"/>
              </a:spcBef>
            </a:pPr>
            <a:r>
              <a:rPr lang="nb-NO" sz="2400" dirty="0"/>
              <a:t>for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i</a:t>
            </a:r>
            <a:r>
              <a:rPr lang="nb-NO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mplementation</a:t>
            </a:r>
            <a:r>
              <a:rPr lang="nb-NO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nb-NO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nb-NO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Unix operating system at </a:t>
            </a:r>
            <a:r>
              <a:rPr lang="nb-NO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AT&amp;T’s</a:t>
            </a:r>
            <a:r>
              <a:rPr lang="nb-NO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Palo Alto </a:t>
            </a:r>
            <a:r>
              <a:rPr lang="nb-NO" sz="24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laboratory</a:t>
            </a:r>
            <a:r>
              <a:rPr lang="nb-NO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x-none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1960-75</a:t>
            </a:r>
            <a:endParaRPr lang="nb-NO"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>
              <a:spcBef>
                <a:spcPts val="0"/>
              </a:spcBef>
            </a:pPr>
            <a:endParaRPr lang="x-none"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b-NO" sz="2400" dirty="0" err="1"/>
              <a:t>Well-known</a:t>
            </a:r>
            <a:r>
              <a:rPr lang="nb-NO" sz="2400" dirty="0"/>
              <a:t> variants:</a:t>
            </a:r>
          </a:p>
          <a:p>
            <a:pPr lvl="1" indent="-317500">
              <a:buFont typeface="Arial"/>
              <a:buChar char="•"/>
            </a:pPr>
            <a:r>
              <a:rPr lang="nb-NO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K&amp;R C (</a:t>
            </a:r>
            <a:r>
              <a:rPr lang="nb-NO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Kernighan</a:t>
            </a:r>
            <a:r>
              <a:rPr lang="nb-NO" sz="2000" dirty="0"/>
              <a:t> and </a:t>
            </a:r>
            <a:r>
              <a:rPr lang="nb-NO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Ritchie’s</a:t>
            </a:r>
            <a:r>
              <a:rPr lang="nb-NO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  <a:r>
              <a:rPr lang="nb-NO" sz="2000" dirty="0"/>
              <a:t>, </a:t>
            </a:r>
            <a:r>
              <a:rPr lang="nb-NO" sz="2000" dirty="0" err="1"/>
              <a:t>the</a:t>
            </a:r>
            <a:r>
              <a:rPr lang="nb-NO" sz="2000" dirty="0"/>
              <a:t> original)</a:t>
            </a:r>
          </a:p>
          <a:p>
            <a:pPr lvl="1" indent="-317500">
              <a:buFont typeface="Arial"/>
              <a:buChar char="•"/>
            </a:pPr>
            <a:r>
              <a:rPr lang="nb-NO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ANSI C</a:t>
            </a:r>
            <a:r>
              <a:rPr lang="x-non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nb-NO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also</a:t>
            </a:r>
            <a:r>
              <a:rPr lang="nb-NO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called</a:t>
            </a:r>
            <a:r>
              <a:rPr lang="nb-NO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x-non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C89)</a:t>
            </a:r>
            <a:endParaRPr lang="nb-NO"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indent="-317500">
              <a:buFont typeface="Arial"/>
              <a:buChar char="•"/>
            </a:pPr>
            <a:r>
              <a:rPr lang="en-US" sz="2000" dirty="0"/>
              <a:t>C99</a:t>
            </a:r>
          </a:p>
          <a:p>
            <a:pPr lvl="1" indent="-317500"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C11</a:t>
            </a:r>
            <a:endParaRPr lang="nb-NO" sz="2000" dirty="0"/>
          </a:p>
          <a:p>
            <a:pPr lvl="1" indent="-317500"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GNU11  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Wingdings" pitchFamily="2" charset="2"/>
              </a:rPr>
              <a:t> the one we use in IN2140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20C71A-A4C7-F231-E557-84F484F915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8920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is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good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for?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457200" y="1417638"/>
            <a:ext cx="8229600" cy="470852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b-NO" sz="2800" dirty="0"/>
              <a:t>Write </a:t>
            </a:r>
            <a:r>
              <a:rPr lang="nb-NO" sz="2800" dirty="0" err="1"/>
              <a:t>large</a:t>
            </a:r>
            <a:r>
              <a:rPr lang="nb-NO" sz="2800" dirty="0"/>
              <a:t> software </a:t>
            </a:r>
            <a:r>
              <a:rPr lang="nb-NO" sz="2800" dirty="0" err="1"/>
              <a:t>packages</a:t>
            </a:r>
            <a:endParaRPr lang="nb-NO" sz="28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nb-NO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0EEB2CD2-CF13-81C3-ADEF-860974844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>
            <a:extLst>
              <a:ext uri="{FF2B5EF4-FFF2-40B4-BE49-F238E27FC236}">
                <a16:creationId xmlns:a16="http://schemas.microsoft.com/office/drawing/2014/main" id="{294D1F33-2CDB-ECFC-97FF-9DDF1D0243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What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is</a:t>
            </a:r>
            <a:r>
              <a:rPr lang="x-none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C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good</a:t>
            </a:r>
            <a:r>
              <a:rPr lang="nb-NO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for?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Shape 205">
            <a:extLst>
              <a:ext uri="{FF2B5EF4-FFF2-40B4-BE49-F238E27FC236}">
                <a16:creationId xmlns:a16="http://schemas.microsoft.com/office/drawing/2014/main" id="{F535EB2D-1ACB-CAA2-1C46-B1A87D57C4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417638"/>
            <a:ext cx="8229600" cy="470852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b-NO" sz="2800" strike="sngStrike" dirty="0"/>
              <a:t>Write </a:t>
            </a:r>
            <a:r>
              <a:rPr lang="nb-NO" sz="2800" strike="sngStrike" dirty="0" err="1"/>
              <a:t>large</a:t>
            </a:r>
            <a:r>
              <a:rPr lang="nb-NO" sz="2800" strike="sngStrike" dirty="0"/>
              <a:t> software </a:t>
            </a:r>
            <a:r>
              <a:rPr lang="nb-NO" sz="2800" strike="sngStrike" dirty="0" err="1"/>
              <a:t>packages</a:t>
            </a:r>
            <a:endParaRPr lang="nb-NO" sz="2800" strike="sngStrike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nb-NO" sz="2800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b-NO" sz="2800" dirty="0"/>
              <a:t>Write programs </a:t>
            </a:r>
            <a:r>
              <a:rPr lang="nb-NO" sz="2800" dirty="0" err="1"/>
              <a:t>with</a:t>
            </a:r>
            <a:r>
              <a:rPr lang="nb-NO" sz="2800" dirty="0"/>
              <a:t> a </a:t>
            </a:r>
            <a:r>
              <a:rPr lang="nb-NO" sz="2800" b="1" dirty="0" err="1"/>
              <a:t>low</a:t>
            </a:r>
            <a:r>
              <a:rPr lang="nb-NO" sz="2800" b="1" dirty="0"/>
              <a:t> </a:t>
            </a:r>
            <a:r>
              <a:rPr lang="nb-NO" sz="2800" b="1" dirty="0" err="1"/>
              <a:t>memory</a:t>
            </a:r>
            <a:r>
              <a:rPr lang="nb-NO" sz="2800" b="1" dirty="0"/>
              <a:t> </a:t>
            </a:r>
            <a:r>
              <a:rPr lang="nb-NO" sz="2800" b="1" dirty="0" err="1"/>
              <a:t>footprint</a:t>
            </a:r>
            <a:endParaRPr lang="nb-NO" sz="2800" b="1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b-NO" sz="2800" dirty="0"/>
              <a:t>Write programs </a:t>
            </a:r>
            <a:r>
              <a:rPr lang="nb-NO" sz="2800" dirty="0" err="1"/>
              <a:t>with</a:t>
            </a:r>
            <a:r>
              <a:rPr lang="nb-NO" sz="2800" dirty="0"/>
              <a:t> </a:t>
            </a:r>
            <a:r>
              <a:rPr lang="nb-NO" sz="2800" b="1" dirty="0" err="1"/>
              <a:t>low</a:t>
            </a:r>
            <a:r>
              <a:rPr lang="nb-NO" sz="2800" b="1" dirty="0"/>
              <a:t> </a:t>
            </a:r>
            <a:r>
              <a:rPr lang="nb-NO" sz="2800" b="1" dirty="0" err="1"/>
              <a:t>computation</a:t>
            </a:r>
            <a:r>
              <a:rPr lang="nb-NO" sz="2800" b="1" dirty="0"/>
              <a:t> time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nb-NO" sz="2800" b="1" dirty="0"/>
          </a:p>
          <a:p>
            <a:pPr lvl="0" indent="-342900">
              <a:spcBef>
                <a:spcPts val="0"/>
              </a:spcBef>
            </a:pPr>
            <a:r>
              <a:rPr lang="nb-NO" sz="2800" dirty="0" err="1"/>
              <a:t>Accessing</a:t>
            </a:r>
            <a:r>
              <a:rPr lang="nb-NO" sz="2800" dirty="0"/>
              <a:t> and controlling </a:t>
            </a:r>
            <a:r>
              <a:rPr lang="nb-NO" sz="2800" dirty="0" err="1"/>
              <a:t>the</a:t>
            </a:r>
            <a:r>
              <a:rPr lang="nb-NO" sz="2800" dirty="0"/>
              <a:t> hardware </a:t>
            </a:r>
            <a:r>
              <a:rPr lang="nb-NO" sz="2800" dirty="0" err="1"/>
              <a:t>resources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a computer</a:t>
            </a:r>
          </a:p>
          <a:p>
            <a:pPr lvl="0" indent="-342900">
              <a:spcBef>
                <a:spcPts val="0"/>
              </a:spcBef>
            </a:pPr>
            <a:r>
              <a:rPr lang="nb-NO" sz="2800" dirty="0" err="1"/>
              <a:t>Use</a:t>
            </a:r>
            <a:r>
              <a:rPr lang="nb-NO" sz="2800" dirty="0"/>
              <a:t> </a:t>
            </a:r>
            <a:r>
              <a:rPr lang="nb-NO" sz="2800" dirty="0" err="1"/>
              <a:t>the</a:t>
            </a:r>
            <a:r>
              <a:rPr lang="nb-NO" sz="2800" dirty="0"/>
              <a:t> </a:t>
            </a:r>
            <a:r>
              <a:rPr lang="nb-NO" sz="2800" dirty="0" err="1"/>
              <a:t>architecture</a:t>
            </a:r>
            <a:r>
              <a:rPr lang="nb-NO" sz="2800" dirty="0"/>
              <a:t>-dependent </a:t>
            </a:r>
            <a:r>
              <a:rPr lang="nb-NO" sz="2800" dirty="0" err="1"/>
              <a:t>features</a:t>
            </a:r>
            <a:r>
              <a:rPr lang="nb-NO" sz="2800" dirty="0"/>
              <a:t> </a:t>
            </a:r>
            <a:r>
              <a:rPr lang="nb-NO" sz="2800" dirty="0" err="1"/>
              <a:t>of</a:t>
            </a:r>
            <a:r>
              <a:rPr lang="nb-NO" sz="2800" dirty="0"/>
              <a:t> a computer</a:t>
            </a:r>
            <a:endParaRPr lang="nb-NO" sz="2800" b="1" dirty="0"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b-NO" sz="2800" dirty="0" err="1"/>
              <a:t>Learn</a:t>
            </a:r>
            <a:r>
              <a:rPr lang="nb-NO" sz="2800" dirty="0"/>
              <a:t> to </a:t>
            </a:r>
            <a:r>
              <a:rPr lang="nb-NO" sz="2800" b="1" dirty="0">
                <a:solidFill>
                  <a:srgbClr val="FF0000"/>
                </a:solidFill>
              </a:rPr>
              <a:t>understand</a:t>
            </a:r>
            <a:r>
              <a:rPr lang="nb-NO" sz="2800" dirty="0"/>
              <a:t> </a:t>
            </a:r>
            <a:r>
              <a:rPr lang="nb-NO" sz="2800" dirty="0" err="1"/>
              <a:t>how</a:t>
            </a:r>
            <a:r>
              <a:rPr lang="nb-NO" sz="2800" dirty="0"/>
              <a:t> </a:t>
            </a:r>
            <a:r>
              <a:rPr lang="nb-NO" sz="2800" b="1" dirty="0" err="1"/>
              <a:t>memory</a:t>
            </a:r>
            <a:r>
              <a:rPr lang="nb-NO" sz="2800" dirty="0"/>
              <a:t> is used, </a:t>
            </a:r>
            <a:r>
              <a:rPr lang="nb-NO" sz="2800" dirty="0" err="1"/>
              <a:t>manipulated</a:t>
            </a:r>
            <a:r>
              <a:rPr lang="nb-NO" sz="2800" dirty="0"/>
              <a:t> and </a:t>
            </a:r>
            <a:r>
              <a:rPr lang="nb-NO" sz="2800" dirty="0" err="1"/>
              <a:t>managed</a:t>
            </a:r>
            <a:endParaRPr lang="nb-NO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E7B518-E6E7-43A9-752C-2A4904F3E2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677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FBFAB-0F9F-9182-ACD1-11D8438B0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Programs that </a:t>
            </a:r>
            <a:r>
              <a:rPr lang="en-US" b="1" dirty="0"/>
              <a:t>run</a:t>
            </a:r>
            <a:r>
              <a:rPr lang="en-US" dirty="0"/>
              <a:t> fast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C6530E-75B0-2CC4-5AEB-28C1231A8C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4C63B03F-F115-65F8-F8FB-4E0045E3FF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510"/>
          <a:stretch>
            <a:fillRect/>
          </a:stretch>
        </p:blipFill>
        <p:spPr>
          <a:xfrm>
            <a:off x="366045" y="1332252"/>
            <a:ext cx="5773497" cy="5286114"/>
          </a:xfrm>
          <a:prstGeom prst="rect">
            <a:avLst/>
          </a:prstGeom>
        </p:spPr>
      </p:pic>
      <p:sp>
        <p:nvSpPr>
          <p:cNvPr id="7" name="Shape 205">
            <a:extLst>
              <a:ext uri="{FF2B5EF4-FFF2-40B4-BE49-F238E27FC236}">
                <a16:creationId xmlns:a16="http://schemas.microsoft.com/office/drawing/2014/main" id="{5307D9D9-4436-AA7F-AF18-29FD23CFD137}"/>
              </a:ext>
            </a:extLst>
          </p:cNvPr>
          <p:cNvSpPr txBox="1">
            <a:spLocks/>
          </p:cNvSpPr>
          <p:nvPr/>
        </p:nvSpPr>
        <p:spPr>
          <a:xfrm>
            <a:off x="4876800" y="1532315"/>
            <a:ext cx="3548743" cy="31568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ct val="100000"/>
            </a:pPr>
            <a:r>
              <a:rPr lang="en-US" sz="1200" dirty="0">
                <a:hlinkClick r:id="rId3"/>
              </a:rPr>
              <a:t>https://niklas-heer.github.io/speed-comparison/</a:t>
            </a:r>
            <a:r>
              <a:rPr lang="en-US" sz="1200" dirty="0"/>
              <a:t> </a:t>
            </a:r>
            <a:endParaRPr lang="nb-NO" sz="1200" b="1" dirty="0"/>
          </a:p>
        </p:txBody>
      </p:sp>
      <p:sp>
        <p:nvSpPr>
          <p:cNvPr id="8" name="Shape 205">
            <a:extLst>
              <a:ext uri="{FF2B5EF4-FFF2-40B4-BE49-F238E27FC236}">
                <a16:creationId xmlns:a16="http://schemas.microsoft.com/office/drawing/2014/main" id="{F1478A7C-A27F-5BD1-7BB0-12E290EAF61F}"/>
              </a:ext>
            </a:extLst>
          </p:cNvPr>
          <p:cNvSpPr txBox="1">
            <a:spLocks/>
          </p:cNvSpPr>
          <p:nvPr/>
        </p:nvSpPr>
        <p:spPr>
          <a:xfrm>
            <a:off x="3722913" y="2973074"/>
            <a:ext cx="1371600" cy="47727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ct val="100000"/>
            </a:pPr>
            <a:r>
              <a:rPr lang="en-US" sz="2400" dirty="0"/>
              <a:t>C</a:t>
            </a:r>
            <a:endParaRPr lang="nb-NO" sz="2400" b="1" dirty="0"/>
          </a:p>
        </p:txBody>
      </p:sp>
      <p:sp>
        <p:nvSpPr>
          <p:cNvPr id="9" name="Shape 205">
            <a:extLst>
              <a:ext uri="{FF2B5EF4-FFF2-40B4-BE49-F238E27FC236}">
                <a16:creationId xmlns:a16="http://schemas.microsoft.com/office/drawing/2014/main" id="{A6084142-B7AB-6056-B2AC-9AC26F3ED295}"/>
              </a:ext>
            </a:extLst>
          </p:cNvPr>
          <p:cNvSpPr txBox="1">
            <a:spLocks/>
          </p:cNvSpPr>
          <p:nvPr/>
        </p:nvSpPr>
        <p:spPr>
          <a:xfrm>
            <a:off x="3722913" y="5767955"/>
            <a:ext cx="1371600" cy="47727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ct val="100000"/>
            </a:pPr>
            <a:r>
              <a:rPr lang="en-US" sz="2400" dirty="0"/>
              <a:t>Python</a:t>
            </a:r>
            <a:endParaRPr lang="nb-NO" sz="2400" b="1" dirty="0"/>
          </a:p>
        </p:txBody>
      </p:sp>
      <p:sp>
        <p:nvSpPr>
          <p:cNvPr id="10" name="Shape 205">
            <a:extLst>
              <a:ext uri="{FF2B5EF4-FFF2-40B4-BE49-F238E27FC236}">
                <a16:creationId xmlns:a16="http://schemas.microsoft.com/office/drawing/2014/main" id="{8686B954-C2D8-F8B0-3C16-ABF512E25F81}"/>
              </a:ext>
            </a:extLst>
          </p:cNvPr>
          <p:cNvSpPr txBox="1">
            <a:spLocks/>
          </p:cNvSpPr>
          <p:nvPr/>
        </p:nvSpPr>
        <p:spPr>
          <a:xfrm>
            <a:off x="3722913" y="2138172"/>
            <a:ext cx="1371600" cy="47727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ct val="100000"/>
            </a:pPr>
            <a:r>
              <a:rPr lang="en-US" sz="2400" dirty="0"/>
              <a:t>Rust</a:t>
            </a:r>
            <a:endParaRPr lang="nb-NO" sz="2400" b="1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96809A4-355B-463B-20D3-ED38D7D3768E}"/>
              </a:ext>
            </a:extLst>
          </p:cNvPr>
          <p:cNvCxnSpPr>
            <a:cxnSpLocks/>
          </p:cNvCxnSpPr>
          <p:nvPr/>
        </p:nvCxnSpPr>
        <p:spPr>
          <a:xfrm flipH="1" flipV="1">
            <a:off x="1992086" y="2231571"/>
            <a:ext cx="1730827" cy="119743"/>
          </a:xfrm>
          <a:prstGeom prst="straightConnector1">
            <a:avLst/>
          </a:prstGeom>
          <a:ln w="38100">
            <a:solidFill>
              <a:srgbClr val="FFC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A6A2690-5538-C7DA-A92F-91B942E59A67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1992086" y="2351314"/>
            <a:ext cx="1730827" cy="860395"/>
          </a:xfrm>
          <a:prstGeom prst="straightConnector1">
            <a:avLst/>
          </a:prstGeom>
          <a:ln w="38100">
            <a:solidFill>
              <a:srgbClr val="FFC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8ACE56-97E7-7322-AFD9-FC33CBD1FAE9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362200" y="6006590"/>
            <a:ext cx="1360713" cy="358454"/>
          </a:xfrm>
          <a:prstGeom prst="straightConnector1">
            <a:avLst/>
          </a:prstGeom>
          <a:ln w="38100">
            <a:solidFill>
              <a:srgbClr val="FFC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hape 205">
            <a:extLst>
              <a:ext uri="{FF2B5EF4-FFF2-40B4-BE49-F238E27FC236}">
                <a16:creationId xmlns:a16="http://schemas.microsoft.com/office/drawing/2014/main" id="{04EF4266-6B17-E412-29DB-7FCC2870E523}"/>
              </a:ext>
            </a:extLst>
          </p:cNvPr>
          <p:cNvSpPr txBox="1">
            <a:spLocks/>
          </p:cNvSpPr>
          <p:nvPr/>
        </p:nvSpPr>
        <p:spPr>
          <a:xfrm>
            <a:off x="3722913" y="3858911"/>
            <a:ext cx="4147458" cy="12618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ct val="100000"/>
            </a:pPr>
            <a:r>
              <a:rPr lang="en-US" sz="1800" dirty="0"/>
              <a:t>Important to keep in mind: </a:t>
            </a:r>
            <a:br>
              <a:rPr lang="en-US" sz="1800" dirty="0"/>
            </a:br>
            <a:r>
              <a:rPr lang="en-US" sz="1800" dirty="0"/>
              <a:t>these measurement are from heavy </a:t>
            </a:r>
            <a:r>
              <a:rPr lang="en-US" sz="1800" b="1" dirty="0">
                <a:solidFill>
                  <a:srgbClr val="FF0000"/>
                </a:solidFill>
              </a:rPr>
              <a:t>computing</a:t>
            </a:r>
            <a:r>
              <a:rPr lang="en-US" sz="1800" dirty="0"/>
              <a:t> in these languages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2284937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605F5-CF4C-3964-703F-ABBF19E41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Locating a few hardware pieces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F002CA-A8F4-3327-80D1-53360CE7E8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 descr="A black computer motherboard with many slots&#10;&#10;AI-generated content may be incorrect.">
            <a:extLst>
              <a:ext uri="{FF2B5EF4-FFF2-40B4-BE49-F238E27FC236}">
                <a16:creationId xmlns:a16="http://schemas.microsoft.com/office/drawing/2014/main" id="{1A9005D7-C99E-C05C-2A68-C5E1156BE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515" y="1811547"/>
            <a:ext cx="6228971" cy="46717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5BD811-ED39-9472-8CA3-5C9C57B2D453}"/>
              </a:ext>
            </a:extLst>
          </p:cNvPr>
          <p:cNvSpPr txBox="1"/>
          <p:nvPr/>
        </p:nvSpPr>
        <p:spPr>
          <a:xfrm>
            <a:off x="6553200" y="6367919"/>
            <a:ext cx="1653017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800" dirty="0"/>
              <a:t>by Andrey Matveev (free to use)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232E6CB-DE73-4087-5970-B78E8E297A74}"/>
              </a:ext>
            </a:extLst>
          </p:cNvPr>
          <p:cNvGrpSpPr/>
          <p:nvPr/>
        </p:nvGrpSpPr>
        <p:grpSpPr>
          <a:xfrm>
            <a:off x="4287327" y="4925682"/>
            <a:ext cx="4239489" cy="1049322"/>
            <a:chOff x="4287327" y="4925682"/>
            <a:chExt cx="4239489" cy="104932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85A002D-4C54-2BCD-5D99-04CA9AA3394F}"/>
                </a:ext>
              </a:extLst>
            </p:cNvPr>
            <p:cNvSpPr txBox="1"/>
            <p:nvPr/>
          </p:nvSpPr>
          <p:spPr>
            <a:xfrm>
              <a:off x="7521413" y="5020897"/>
              <a:ext cx="1005403" cy="95410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332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up to</a:t>
              </a:r>
            </a:p>
            <a:p>
              <a:r>
                <a:rPr lang="en-US" sz="1800" dirty="0"/>
                <a:t>4x RAM</a:t>
              </a:r>
            </a:p>
            <a:p>
              <a:r>
                <a:rPr lang="en-US" sz="1800" dirty="0"/>
                <a:t>banks</a:t>
              </a:r>
            </a:p>
            <a:p>
              <a:r>
                <a:rPr lang="en-US" sz="1000" dirty="0"/>
                <a:t>go here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E493267-1FE6-101B-C0EE-1A53460E6186}"/>
                </a:ext>
              </a:extLst>
            </p:cNvPr>
            <p:cNvSpPr/>
            <p:nvPr/>
          </p:nvSpPr>
          <p:spPr>
            <a:xfrm>
              <a:off x="4287327" y="4925682"/>
              <a:ext cx="2467155" cy="836763"/>
            </a:xfrm>
            <a:prstGeom prst="rect">
              <a:avLst/>
            </a:prstGeom>
            <a:noFill/>
            <a:ln>
              <a:solidFill>
                <a:srgbClr val="0332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F0F566A-A1BC-FC23-CAB2-F40F83F9ED92}"/>
                </a:ext>
              </a:extLst>
            </p:cNvPr>
            <p:cNvCxnSpPr>
              <a:stCxn id="7" idx="1"/>
              <a:endCxn id="8" idx="3"/>
            </p:cNvCxnSpPr>
            <p:nvPr/>
          </p:nvCxnSpPr>
          <p:spPr>
            <a:xfrm flipH="1" flipV="1">
              <a:off x="6754482" y="5344064"/>
              <a:ext cx="766931" cy="153887"/>
            </a:xfrm>
            <a:prstGeom prst="line">
              <a:avLst/>
            </a:prstGeom>
            <a:ln w="25400">
              <a:solidFill>
                <a:srgbClr val="0332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934B9D6-7D46-08CB-DBE2-26756C934E7C}"/>
              </a:ext>
            </a:extLst>
          </p:cNvPr>
          <p:cNvGrpSpPr/>
          <p:nvPr/>
        </p:nvGrpSpPr>
        <p:grpSpPr>
          <a:xfrm>
            <a:off x="4767910" y="3531526"/>
            <a:ext cx="3168040" cy="1394156"/>
            <a:chOff x="4287327" y="4925682"/>
            <a:chExt cx="3168040" cy="139415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D6EA75-A3CC-E57D-84E5-E8851CF4531A}"/>
                </a:ext>
              </a:extLst>
            </p:cNvPr>
            <p:cNvSpPr txBox="1"/>
            <p:nvPr/>
          </p:nvSpPr>
          <p:spPr>
            <a:xfrm>
              <a:off x="6704841" y="5467727"/>
              <a:ext cx="750526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C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CPU</a:t>
              </a:r>
            </a:p>
            <a:p>
              <a:r>
                <a:rPr lang="en-US" sz="1000" dirty="0"/>
                <a:t>goes here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7D6AFCD-ED56-04AE-3118-43A06499C5CE}"/>
                </a:ext>
              </a:extLst>
            </p:cNvPr>
            <p:cNvSpPr/>
            <p:nvPr/>
          </p:nvSpPr>
          <p:spPr>
            <a:xfrm>
              <a:off x="4287327" y="4925682"/>
              <a:ext cx="1494867" cy="1394156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B1F7E4A-05A1-775C-6A91-2629425718FD}"/>
                </a:ext>
              </a:extLst>
            </p:cNvPr>
            <p:cNvCxnSpPr>
              <a:cxnSpLocks/>
              <a:stCxn id="15" idx="1"/>
              <a:endCxn id="16" idx="3"/>
            </p:cNvCxnSpPr>
            <p:nvPr/>
          </p:nvCxnSpPr>
          <p:spPr>
            <a:xfrm flipH="1" flipV="1">
              <a:off x="5782194" y="5622760"/>
              <a:ext cx="922647" cy="106577"/>
            </a:xfrm>
            <a:prstGeom prst="line">
              <a:avLst/>
            </a:pr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1F19DF6-D3C2-45AD-7A77-CE711CB4DDDA}"/>
              </a:ext>
            </a:extLst>
          </p:cNvPr>
          <p:cNvGrpSpPr/>
          <p:nvPr/>
        </p:nvGrpSpPr>
        <p:grpSpPr>
          <a:xfrm>
            <a:off x="1190884" y="1316937"/>
            <a:ext cx="4891083" cy="4764685"/>
            <a:chOff x="1190884" y="1316937"/>
            <a:chExt cx="4891083" cy="476468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60488D-C30F-7FF6-3C57-7C6889E8480A}"/>
                </a:ext>
              </a:extLst>
            </p:cNvPr>
            <p:cNvSpPr txBox="1"/>
            <p:nvPr/>
          </p:nvSpPr>
          <p:spPr>
            <a:xfrm>
              <a:off x="1190884" y="1316937"/>
              <a:ext cx="4891083" cy="67710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49C1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up to</a:t>
              </a:r>
            </a:p>
            <a:p>
              <a:r>
                <a:rPr lang="en-US" sz="1800" dirty="0"/>
                <a:t>3x </a:t>
              </a:r>
              <a:r>
                <a:rPr lang="en-US" sz="1800" dirty="0" err="1"/>
                <a:t>NVMe</a:t>
              </a:r>
              <a:r>
                <a:rPr lang="en-US" sz="1800" dirty="0"/>
                <a:t> (non-volatile memory express) disks</a:t>
              </a:r>
              <a:endParaRPr lang="en-US" sz="1000" dirty="0"/>
            </a:p>
            <a:p>
              <a:r>
                <a:rPr lang="en-US" sz="1000" dirty="0"/>
                <a:t>go here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D85328B-68F0-E962-A878-AF92A464BC15}"/>
                </a:ext>
              </a:extLst>
            </p:cNvPr>
            <p:cNvSpPr/>
            <p:nvPr/>
          </p:nvSpPr>
          <p:spPr>
            <a:xfrm>
              <a:off x="2596550" y="2834447"/>
              <a:ext cx="316487" cy="3247175"/>
            </a:xfrm>
            <a:prstGeom prst="rect">
              <a:avLst/>
            </a:prstGeom>
            <a:noFill/>
            <a:ln>
              <a:solidFill>
                <a:srgbClr val="F49C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968ADB-C542-4FB0-5694-309A36A65EF4}"/>
                </a:ext>
              </a:extLst>
            </p:cNvPr>
            <p:cNvCxnSpPr>
              <a:cxnSpLocks/>
              <a:stCxn id="21" idx="2"/>
              <a:endCxn id="22" idx="0"/>
            </p:cNvCxnSpPr>
            <p:nvPr/>
          </p:nvCxnSpPr>
          <p:spPr>
            <a:xfrm flipH="1">
              <a:off x="2754794" y="1994045"/>
              <a:ext cx="881632" cy="840402"/>
            </a:xfrm>
            <a:prstGeom prst="line">
              <a:avLst/>
            </a:prstGeom>
            <a:ln w="25400">
              <a:solidFill>
                <a:srgbClr val="F49C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7E41523-26F8-BC17-77FC-ECF08E466309}"/>
                </a:ext>
              </a:extLst>
            </p:cNvPr>
            <p:cNvSpPr/>
            <p:nvPr/>
          </p:nvSpPr>
          <p:spPr>
            <a:xfrm>
              <a:off x="4109432" y="2819316"/>
              <a:ext cx="387428" cy="2032630"/>
            </a:xfrm>
            <a:prstGeom prst="rect">
              <a:avLst/>
            </a:prstGeom>
            <a:noFill/>
            <a:ln>
              <a:solidFill>
                <a:srgbClr val="F49C1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B47AE72-6030-1958-2291-3E8BD63BC114}"/>
                </a:ext>
              </a:extLst>
            </p:cNvPr>
            <p:cNvCxnSpPr>
              <a:cxnSpLocks/>
              <a:stCxn id="21" idx="2"/>
              <a:endCxn id="26" idx="0"/>
            </p:cNvCxnSpPr>
            <p:nvPr/>
          </p:nvCxnSpPr>
          <p:spPr>
            <a:xfrm>
              <a:off x="3636426" y="1994045"/>
              <a:ext cx="666720" cy="825271"/>
            </a:xfrm>
            <a:prstGeom prst="line">
              <a:avLst/>
            </a:prstGeom>
            <a:ln w="25400">
              <a:solidFill>
                <a:srgbClr val="F49C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D43E9C8-0E04-AF98-96E5-0FD111DB5ADE}"/>
              </a:ext>
            </a:extLst>
          </p:cNvPr>
          <p:cNvGrpSpPr/>
          <p:nvPr/>
        </p:nvGrpSpPr>
        <p:grpSpPr>
          <a:xfrm>
            <a:off x="4303145" y="2157945"/>
            <a:ext cx="4680620" cy="816404"/>
            <a:chOff x="4243574" y="4925682"/>
            <a:chExt cx="3312730" cy="139415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EF72712-4319-BE32-1F48-D605E402ABCA}"/>
                </a:ext>
              </a:extLst>
            </p:cNvPr>
            <p:cNvSpPr txBox="1"/>
            <p:nvPr/>
          </p:nvSpPr>
          <p:spPr>
            <a:xfrm>
              <a:off x="6658594" y="5182486"/>
              <a:ext cx="897710" cy="81302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sz="1000" dirty="0"/>
                <a:t>other things (incl network)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FCCB619-02BC-91AA-2B31-197DBB637F82}"/>
                </a:ext>
              </a:extLst>
            </p:cNvPr>
            <p:cNvSpPr/>
            <p:nvPr/>
          </p:nvSpPr>
          <p:spPr>
            <a:xfrm>
              <a:off x="4243574" y="4925682"/>
              <a:ext cx="1734943" cy="1394156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971F71D-1C59-1E80-2939-2D7BEBF5EF73}"/>
                </a:ext>
              </a:extLst>
            </p:cNvPr>
            <p:cNvCxnSpPr>
              <a:cxnSpLocks/>
              <a:stCxn id="42" idx="1"/>
              <a:endCxn id="43" idx="3"/>
            </p:cNvCxnSpPr>
            <p:nvPr/>
          </p:nvCxnSpPr>
          <p:spPr>
            <a:xfrm flipH="1">
              <a:off x="5978517" y="5589001"/>
              <a:ext cx="680077" cy="33759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228C256-BCA2-B14E-24B7-85C73E1EDD3A}"/>
              </a:ext>
            </a:extLst>
          </p:cNvPr>
          <p:cNvGrpSpPr/>
          <p:nvPr/>
        </p:nvGrpSpPr>
        <p:grpSpPr>
          <a:xfrm>
            <a:off x="3350403" y="3001813"/>
            <a:ext cx="1268392" cy="3531506"/>
            <a:chOff x="3569265" y="5358353"/>
            <a:chExt cx="897710" cy="603068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D1AB8F2-3B17-33F8-D8E8-2B2F033C0A7F}"/>
                </a:ext>
              </a:extLst>
            </p:cNvPr>
            <p:cNvSpPr txBox="1"/>
            <p:nvPr/>
          </p:nvSpPr>
          <p:spPr>
            <a:xfrm>
              <a:off x="3569265" y="10251681"/>
              <a:ext cx="897710" cy="113735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sz="1800" dirty="0"/>
                <a:t>GPU</a:t>
              </a:r>
              <a:endParaRPr lang="en-US" sz="1000" dirty="0"/>
            </a:p>
            <a:p>
              <a:r>
                <a:rPr lang="en-US" sz="1000" dirty="0"/>
                <a:t>does probably go here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3161904-6FD4-BC95-ED3F-0ECA22A89E9E}"/>
                </a:ext>
              </a:extLst>
            </p:cNvPr>
            <p:cNvSpPr/>
            <p:nvPr/>
          </p:nvSpPr>
          <p:spPr>
            <a:xfrm>
              <a:off x="3912726" y="5358353"/>
              <a:ext cx="223995" cy="2878835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6D3C0E2-8367-C1F2-252D-A3031D7526F9}"/>
                </a:ext>
              </a:extLst>
            </p:cNvPr>
            <p:cNvCxnSpPr>
              <a:cxnSpLocks/>
              <a:stCxn id="55" idx="0"/>
              <a:endCxn id="56" idx="2"/>
            </p:cNvCxnSpPr>
            <p:nvPr/>
          </p:nvCxnSpPr>
          <p:spPr>
            <a:xfrm flipV="1">
              <a:off x="4018120" y="8237188"/>
              <a:ext cx="6604" cy="2014493"/>
            </a:xfrm>
            <a:prstGeom prst="line">
              <a:avLst/>
            </a:prstGeom>
            <a:ln w="254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ACDBF34-DCEE-2CFF-D7B4-14A45C3A1CF2}"/>
              </a:ext>
            </a:extLst>
          </p:cNvPr>
          <p:cNvGrpSpPr/>
          <p:nvPr/>
        </p:nvGrpSpPr>
        <p:grpSpPr>
          <a:xfrm>
            <a:off x="1270315" y="3001813"/>
            <a:ext cx="1965431" cy="3531506"/>
            <a:chOff x="2745678" y="5358353"/>
            <a:chExt cx="1391043" cy="603068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FC84B1-F03F-9FE9-B07C-4624E75F18F7}"/>
                </a:ext>
              </a:extLst>
            </p:cNvPr>
            <p:cNvSpPr txBox="1"/>
            <p:nvPr/>
          </p:nvSpPr>
          <p:spPr>
            <a:xfrm>
              <a:off x="2745678" y="10471543"/>
              <a:ext cx="897710" cy="91749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US" sz="1000" dirty="0"/>
                <a:t>maybe another</a:t>
              </a:r>
            </a:p>
            <a:p>
              <a:r>
                <a:rPr lang="en-US" sz="1800" dirty="0"/>
                <a:t>GPU?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2B4171E-20CD-91D6-274C-8D01C646E2F8}"/>
                </a:ext>
              </a:extLst>
            </p:cNvPr>
            <p:cNvSpPr/>
            <p:nvPr/>
          </p:nvSpPr>
          <p:spPr>
            <a:xfrm>
              <a:off x="3912726" y="5358353"/>
              <a:ext cx="223995" cy="2878835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BAEA52D-CD7F-EA5A-5E7C-AD90DB7AB280}"/>
                </a:ext>
              </a:extLst>
            </p:cNvPr>
            <p:cNvCxnSpPr>
              <a:cxnSpLocks/>
              <a:stCxn id="65" idx="0"/>
              <a:endCxn id="66" idx="2"/>
            </p:cNvCxnSpPr>
            <p:nvPr/>
          </p:nvCxnSpPr>
          <p:spPr>
            <a:xfrm flipV="1">
              <a:off x="3194533" y="8237188"/>
              <a:ext cx="830191" cy="2234355"/>
            </a:xfrm>
            <a:prstGeom prst="line">
              <a:avLst/>
            </a:pr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DC350F3-686A-FB11-2E89-0A6DA70E7A2C}"/>
              </a:ext>
            </a:extLst>
          </p:cNvPr>
          <p:cNvGrpSpPr/>
          <p:nvPr/>
        </p:nvGrpSpPr>
        <p:grpSpPr>
          <a:xfrm>
            <a:off x="948937" y="2241209"/>
            <a:ext cx="2546410" cy="705417"/>
            <a:chOff x="-122512" y="6806134"/>
            <a:chExt cx="2546410" cy="70541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D40AD28-05A6-A427-EC36-EF32C704CD5F}"/>
                </a:ext>
              </a:extLst>
            </p:cNvPr>
            <p:cNvSpPr txBox="1"/>
            <p:nvPr/>
          </p:nvSpPr>
          <p:spPr>
            <a:xfrm>
              <a:off x="-122512" y="6806134"/>
              <a:ext cx="750526" cy="5232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BIOS</a:t>
              </a:r>
            </a:p>
            <a:p>
              <a:r>
                <a:rPr lang="en-US" sz="1000" dirty="0"/>
                <a:t>and more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C03221A-EBD2-B594-B05B-E9D30E8E6495}"/>
                </a:ext>
              </a:extLst>
            </p:cNvPr>
            <p:cNvSpPr/>
            <p:nvPr/>
          </p:nvSpPr>
          <p:spPr>
            <a:xfrm>
              <a:off x="2107411" y="7230486"/>
              <a:ext cx="316487" cy="281065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32761FF-8FC6-E01D-9490-F10D8BB7F2D9}"/>
                </a:ext>
              </a:extLst>
            </p:cNvPr>
            <p:cNvCxnSpPr>
              <a:cxnSpLocks/>
              <a:stCxn id="76" idx="3"/>
              <a:endCxn id="77" idx="1"/>
            </p:cNvCxnSpPr>
            <p:nvPr/>
          </p:nvCxnSpPr>
          <p:spPr>
            <a:xfrm>
              <a:off x="628014" y="7067744"/>
              <a:ext cx="1479397" cy="30327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899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lt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50801-E46F-748B-6B6F-33B504BB6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27FB81-195E-7F76-2B2B-486E23F083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194">
            <a:extLst>
              <a:ext uri="{FF2B5EF4-FFF2-40B4-BE49-F238E27FC236}">
                <a16:creationId xmlns:a16="http://schemas.microsoft.com/office/drawing/2014/main" id="{AB96D5C9-A7EC-FB51-F738-242E6AB1C6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995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CPU must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all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this</a:t>
            </a:r>
            <a:endParaRPr lang="x-none" sz="3600" b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B115E8-2696-AB55-C818-FAB3275B6D8A}"/>
              </a:ext>
            </a:extLst>
          </p:cNvPr>
          <p:cNvSpPr/>
          <p:nvPr/>
        </p:nvSpPr>
        <p:spPr>
          <a:xfrm>
            <a:off x="115967" y="1516823"/>
            <a:ext cx="1186543" cy="598715"/>
          </a:xfrm>
          <a:prstGeom prst="rect">
            <a:avLst/>
          </a:prstGeom>
          <a:solidFill>
            <a:srgbClr val="7E8C8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BIOS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AEBC62-EE21-F824-894E-4E7C396DC825}"/>
              </a:ext>
            </a:extLst>
          </p:cNvPr>
          <p:cNvSpPr/>
          <p:nvPr/>
        </p:nvSpPr>
        <p:spPr>
          <a:xfrm>
            <a:off x="1400481" y="1516823"/>
            <a:ext cx="979716" cy="598715"/>
          </a:xfrm>
          <a:prstGeom prst="rect">
            <a:avLst/>
          </a:prstGeom>
          <a:solidFill>
            <a:srgbClr val="7E8C8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BIOS/UEFI reserved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520725-D300-2120-39FE-15E9D9DCA407}"/>
              </a:ext>
            </a:extLst>
          </p:cNvPr>
          <p:cNvSpPr/>
          <p:nvPr/>
        </p:nvSpPr>
        <p:spPr>
          <a:xfrm>
            <a:off x="2478168" y="1516823"/>
            <a:ext cx="6561872" cy="598715"/>
          </a:xfrm>
          <a:prstGeom prst="rect">
            <a:avLst/>
          </a:prstGeom>
          <a:solidFill>
            <a:srgbClr val="00B0F0"/>
          </a:solidFill>
          <a:ln>
            <a:solidFill>
              <a:srgbClr val="B2DC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RAM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AE4847-6307-83D7-6081-14A011CDE30F}"/>
              </a:ext>
            </a:extLst>
          </p:cNvPr>
          <p:cNvSpPr/>
          <p:nvPr/>
        </p:nvSpPr>
        <p:spPr>
          <a:xfrm>
            <a:off x="3291334" y="3084362"/>
            <a:ext cx="2009493" cy="598715"/>
          </a:xfrm>
          <a:prstGeom prst="rect">
            <a:avLst/>
          </a:prstGeom>
          <a:solidFill>
            <a:srgbClr val="D354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NVMe</a:t>
            </a:r>
            <a:r>
              <a:rPr lang="en-US" sz="1200" dirty="0">
                <a:solidFill>
                  <a:schemeClr val="bg1"/>
                </a:solidFill>
              </a:rPr>
              <a:t> disk command and completion queue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127147-645D-3EF6-C33F-CC05AC12C2E3}"/>
              </a:ext>
            </a:extLst>
          </p:cNvPr>
          <p:cNvSpPr/>
          <p:nvPr/>
        </p:nvSpPr>
        <p:spPr>
          <a:xfrm>
            <a:off x="5361777" y="3084362"/>
            <a:ext cx="1786362" cy="598715"/>
          </a:xfrm>
          <a:prstGeom prst="rect">
            <a:avLst/>
          </a:prstGeom>
          <a:solidFill>
            <a:srgbClr val="D354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NVMe</a:t>
            </a:r>
            <a:r>
              <a:rPr lang="en-US" sz="1200" dirty="0">
                <a:solidFill>
                  <a:schemeClr val="bg1"/>
                </a:solidFill>
              </a:rPr>
              <a:t> controller registers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CA7F23-44A8-59CC-3099-DCD29DEF59A1}"/>
              </a:ext>
            </a:extLst>
          </p:cNvPr>
          <p:cNvSpPr/>
          <p:nvPr/>
        </p:nvSpPr>
        <p:spPr>
          <a:xfrm>
            <a:off x="120443" y="3834320"/>
            <a:ext cx="1786362" cy="598715"/>
          </a:xfrm>
          <a:prstGeom prst="rect">
            <a:avLst/>
          </a:prstGeom>
          <a:solidFill>
            <a:srgbClr val="8D44A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GPU command queue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54F1A1-3E02-D8E1-4BD6-B7F60781AFAF}"/>
              </a:ext>
            </a:extLst>
          </p:cNvPr>
          <p:cNvSpPr/>
          <p:nvPr/>
        </p:nvSpPr>
        <p:spPr>
          <a:xfrm>
            <a:off x="2061496" y="3826159"/>
            <a:ext cx="1791049" cy="598715"/>
          </a:xfrm>
          <a:prstGeom prst="rect">
            <a:avLst/>
          </a:prstGeom>
          <a:solidFill>
            <a:srgbClr val="8D44A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GPU control registers (BAR), PCIe MMIO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DB60715-AFDD-A9AE-DD34-9B18C7461CA1}"/>
              </a:ext>
            </a:extLst>
          </p:cNvPr>
          <p:cNvSpPr/>
          <p:nvPr/>
        </p:nvSpPr>
        <p:spPr>
          <a:xfrm>
            <a:off x="115095" y="2281845"/>
            <a:ext cx="8905105" cy="598715"/>
          </a:xfrm>
          <a:prstGeom prst="rect">
            <a:avLst/>
          </a:prstGeom>
          <a:solidFill>
            <a:srgbClr val="00B0F0"/>
          </a:solidFill>
          <a:ln>
            <a:solidFill>
              <a:srgbClr val="B2DC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more RAM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3A9FC68-10D9-B421-28DF-E9D8746804D6}"/>
              </a:ext>
            </a:extLst>
          </p:cNvPr>
          <p:cNvSpPr/>
          <p:nvPr/>
        </p:nvSpPr>
        <p:spPr>
          <a:xfrm>
            <a:off x="102580" y="3084362"/>
            <a:ext cx="3106587" cy="598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could be more PCIe devices, network, other disks, audio, ...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88C0A94-C286-993F-CD0F-153065B46449}"/>
              </a:ext>
            </a:extLst>
          </p:cNvPr>
          <p:cNvSpPr/>
          <p:nvPr/>
        </p:nvSpPr>
        <p:spPr>
          <a:xfrm>
            <a:off x="7253678" y="3084362"/>
            <a:ext cx="1786362" cy="598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could be even more PCIe devices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1AE0689-5E4A-4272-3F7F-E28EB1691F9C}"/>
              </a:ext>
            </a:extLst>
          </p:cNvPr>
          <p:cNvGrpSpPr/>
          <p:nvPr/>
        </p:nvGrpSpPr>
        <p:grpSpPr>
          <a:xfrm>
            <a:off x="29010" y="1174200"/>
            <a:ext cx="9114990" cy="3618798"/>
            <a:chOff x="29010" y="1174200"/>
            <a:chExt cx="9114990" cy="361879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F7FE40C-0165-3B08-3356-AF958C63C4EF}"/>
                </a:ext>
              </a:extLst>
            </p:cNvPr>
            <p:cNvSpPr txBox="1"/>
            <p:nvPr/>
          </p:nvSpPr>
          <p:spPr>
            <a:xfrm>
              <a:off x="6814457" y="4485221"/>
              <a:ext cx="232954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0xFFFFFFFFFFFFFFFF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AA917D6-12FB-03BF-7DC4-A2417F8806F0}"/>
                </a:ext>
              </a:extLst>
            </p:cNvPr>
            <p:cNvSpPr txBox="1"/>
            <p:nvPr/>
          </p:nvSpPr>
          <p:spPr>
            <a:xfrm>
              <a:off x="29010" y="1174200"/>
              <a:ext cx="216082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0x0000000000000000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79F0A33-947F-F4F1-8229-8C2280224DA0}"/>
                </a:ext>
              </a:extLst>
            </p:cNvPr>
            <p:cNvCxnSpPr>
              <a:cxnSpLocks/>
              <a:stCxn id="55" idx="3"/>
            </p:cNvCxnSpPr>
            <p:nvPr/>
          </p:nvCxnSpPr>
          <p:spPr>
            <a:xfrm flipV="1">
              <a:off x="2189833" y="1328088"/>
              <a:ext cx="6714717" cy="1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135638B-A6BC-5809-5842-A0A2AE735C36}"/>
                </a:ext>
              </a:extLst>
            </p:cNvPr>
            <p:cNvCxnSpPr>
              <a:cxnSpLocks/>
              <a:endCxn id="54" idx="1"/>
            </p:cNvCxnSpPr>
            <p:nvPr/>
          </p:nvCxnSpPr>
          <p:spPr>
            <a:xfrm>
              <a:off x="119504" y="4628223"/>
              <a:ext cx="6694953" cy="1088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859B46B0-A057-77C5-9496-BCF3036BCACE}"/>
              </a:ext>
            </a:extLst>
          </p:cNvPr>
          <p:cNvSpPr txBox="1"/>
          <p:nvPr/>
        </p:nvSpPr>
        <p:spPr>
          <a:xfrm>
            <a:off x="2663386" y="5168007"/>
            <a:ext cx="315984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2"/>
                </a:solidFill>
              </a:rPr>
              <a:t>each of these resource has</a:t>
            </a:r>
          </a:p>
          <a:p>
            <a:pPr algn="ctr"/>
            <a:r>
              <a:rPr lang="en-US" sz="1800" b="1" dirty="0">
                <a:solidFill>
                  <a:schemeClr val="bg2"/>
                </a:solidFill>
              </a:rPr>
              <a:t>a unique block of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Addresses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DE5614B-5F18-1C71-8FF8-2CA4DA5BA589}"/>
              </a:ext>
            </a:extLst>
          </p:cNvPr>
          <p:cNvGrpSpPr/>
          <p:nvPr/>
        </p:nvGrpSpPr>
        <p:grpSpPr>
          <a:xfrm>
            <a:off x="592014" y="1481978"/>
            <a:ext cx="7618547" cy="4450651"/>
            <a:chOff x="592014" y="1481978"/>
            <a:chExt cx="7618547" cy="4450651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45CDC9C7-5149-879F-1C6F-5D275A2C1647}"/>
                </a:ext>
              </a:extLst>
            </p:cNvPr>
            <p:cNvCxnSpPr>
              <a:stCxn id="58" idx="1"/>
              <a:endCxn id="55" idx="2"/>
            </p:cNvCxnSpPr>
            <p:nvPr/>
          </p:nvCxnSpPr>
          <p:spPr>
            <a:xfrm rot="10800000">
              <a:off x="1109422" y="1481978"/>
              <a:ext cx="1553964" cy="4224639"/>
            </a:xfrm>
            <a:prstGeom prst="curvedConnector2">
              <a:avLst/>
            </a:prstGeom>
            <a:ln w="254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85262C0C-6E31-4887-00B0-F882E6F4765E}"/>
                </a:ext>
              </a:extLst>
            </p:cNvPr>
            <p:cNvCxnSpPr>
              <a:cxnSpLocks/>
              <a:stCxn id="58" idx="3"/>
              <a:endCxn id="54" idx="2"/>
            </p:cNvCxnSpPr>
            <p:nvPr/>
          </p:nvCxnSpPr>
          <p:spPr>
            <a:xfrm flipV="1">
              <a:off x="5823226" y="4792998"/>
              <a:ext cx="2156003" cy="913618"/>
            </a:xfrm>
            <a:prstGeom prst="curvedConnector2">
              <a:avLst/>
            </a:prstGeom>
            <a:ln w="254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C2CD765-47FF-E45E-FCA7-D0FE589932C0}"/>
                </a:ext>
              </a:extLst>
            </p:cNvPr>
            <p:cNvSpPr txBox="1"/>
            <p:nvPr/>
          </p:nvSpPr>
          <p:spPr>
            <a:xfrm>
              <a:off x="592014" y="4946850"/>
              <a:ext cx="1341395" cy="45202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smallest possible 64bit address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BEE2083-60BD-5CBD-8E4B-0B9DF764DD37}"/>
                </a:ext>
              </a:extLst>
            </p:cNvPr>
            <p:cNvSpPr txBox="1"/>
            <p:nvPr/>
          </p:nvSpPr>
          <p:spPr>
            <a:xfrm>
              <a:off x="6869166" y="5480603"/>
              <a:ext cx="1341395" cy="45202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largest possible 64bit address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596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E4DFC-B4ED-5EF4-D2EC-13C75D976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30785E-DC56-2C24-C547-2B86FA63B9D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194">
            <a:extLst>
              <a:ext uri="{FF2B5EF4-FFF2-40B4-BE49-F238E27FC236}">
                <a16:creationId xmlns:a16="http://schemas.microsoft.com/office/drawing/2014/main" id="{58EABBB6-4B3E-35B2-37E5-ADB431729A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995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CPU must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all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this</a:t>
            </a:r>
            <a:endParaRPr lang="x-none" sz="3600" b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08EB4B-62CA-92DD-11AD-BE63A54DC2BD}"/>
              </a:ext>
            </a:extLst>
          </p:cNvPr>
          <p:cNvSpPr/>
          <p:nvPr/>
        </p:nvSpPr>
        <p:spPr>
          <a:xfrm>
            <a:off x="115967" y="1516823"/>
            <a:ext cx="1186543" cy="598715"/>
          </a:xfrm>
          <a:prstGeom prst="rect">
            <a:avLst/>
          </a:prstGeom>
          <a:solidFill>
            <a:srgbClr val="7E8C8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BIOS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DD6BA5-1521-D76D-4D70-7AD733B28777}"/>
              </a:ext>
            </a:extLst>
          </p:cNvPr>
          <p:cNvSpPr/>
          <p:nvPr/>
        </p:nvSpPr>
        <p:spPr>
          <a:xfrm>
            <a:off x="1400481" y="1516823"/>
            <a:ext cx="979716" cy="598715"/>
          </a:xfrm>
          <a:prstGeom prst="rect">
            <a:avLst/>
          </a:prstGeom>
          <a:solidFill>
            <a:srgbClr val="7E8C8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BIOS/UEFI reserved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12F80E-D7B7-B4E3-FB70-EF8AB744D206}"/>
              </a:ext>
            </a:extLst>
          </p:cNvPr>
          <p:cNvSpPr/>
          <p:nvPr/>
        </p:nvSpPr>
        <p:spPr>
          <a:xfrm>
            <a:off x="3291334" y="3084362"/>
            <a:ext cx="2009493" cy="598715"/>
          </a:xfrm>
          <a:prstGeom prst="rect">
            <a:avLst/>
          </a:prstGeom>
          <a:solidFill>
            <a:srgbClr val="D354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NVMe</a:t>
            </a:r>
            <a:r>
              <a:rPr lang="en-US" sz="1200" dirty="0">
                <a:solidFill>
                  <a:schemeClr val="bg1"/>
                </a:solidFill>
              </a:rPr>
              <a:t> disk command and completion queue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180A2A-BFC7-5AD5-5FCA-09B809B3CF05}"/>
              </a:ext>
            </a:extLst>
          </p:cNvPr>
          <p:cNvSpPr/>
          <p:nvPr/>
        </p:nvSpPr>
        <p:spPr>
          <a:xfrm>
            <a:off x="5361777" y="3084362"/>
            <a:ext cx="1786362" cy="598715"/>
          </a:xfrm>
          <a:prstGeom prst="rect">
            <a:avLst/>
          </a:prstGeom>
          <a:solidFill>
            <a:srgbClr val="D354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NVMe</a:t>
            </a:r>
            <a:r>
              <a:rPr lang="en-US" sz="1200" dirty="0">
                <a:solidFill>
                  <a:schemeClr val="bg1"/>
                </a:solidFill>
              </a:rPr>
              <a:t> controller registers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132522-C1FE-93F4-1196-AD5E504ED6DF}"/>
              </a:ext>
            </a:extLst>
          </p:cNvPr>
          <p:cNvSpPr/>
          <p:nvPr/>
        </p:nvSpPr>
        <p:spPr>
          <a:xfrm>
            <a:off x="120443" y="3834320"/>
            <a:ext cx="1786362" cy="598715"/>
          </a:xfrm>
          <a:prstGeom prst="rect">
            <a:avLst/>
          </a:prstGeom>
          <a:solidFill>
            <a:srgbClr val="8D44A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GPU command queue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4D08D7-3D3A-44E9-406A-50748641D5EF}"/>
              </a:ext>
            </a:extLst>
          </p:cNvPr>
          <p:cNvSpPr/>
          <p:nvPr/>
        </p:nvSpPr>
        <p:spPr>
          <a:xfrm>
            <a:off x="2061496" y="3826159"/>
            <a:ext cx="1791049" cy="598715"/>
          </a:xfrm>
          <a:prstGeom prst="rect">
            <a:avLst/>
          </a:prstGeom>
          <a:solidFill>
            <a:srgbClr val="8D44A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GPU control registers (BAR), PCIe MMIO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E265A51-B0FA-03E2-18A3-F4257F6F25EA}"/>
              </a:ext>
            </a:extLst>
          </p:cNvPr>
          <p:cNvSpPr/>
          <p:nvPr/>
        </p:nvSpPr>
        <p:spPr>
          <a:xfrm>
            <a:off x="115095" y="2281845"/>
            <a:ext cx="8905105" cy="598715"/>
          </a:xfrm>
          <a:prstGeom prst="rect">
            <a:avLst/>
          </a:prstGeom>
          <a:solidFill>
            <a:srgbClr val="00B0F0"/>
          </a:solidFill>
          <a:ln>
            <a:solidFill>
              <a:srgbClr val="B2DCE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more RAM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D4CAFCA-724A-F1C4-90F3-FD7F6F4304DA}"/>
              </a:ext>
            </a:extLst>
          </p:cNvPr>
          <p:cNvSpPr/>
          <p:nvPr/>
        </p:nvSpPr>
        <p:spPr>
          <a:xfrm>
            <a:off x="102580" y="3084362"/>
            <a:ext cx="3106587" cy="598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could be more PCIe devices, network, other disks, audio, ...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4D5F437-EFEC-3FA2-9537-5DEE8AD204DD}"/>
              </a:ext>
            </a:extLst>
          </p:cNvPr>
          <p:cNvSpPr/>
          <p:nvPr/>
        </p:nvSpPr>
        <p:spPr>
          <a:xfrm>
            <a:off x="7253678" y="3084362"/>
            <a:ext cx="1786362" cy="598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could be even more PCIe devices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1A050AB-2461-76E3-0ACB-AF5AD55E65DA}"/>
              </a:ext>
            </a:extLst>
          </p:cNvPr>
          <p:cNvGrpSpPr/>
          <p:nvPr/>
        </p:nvGrpSpPr>
        <p:grpSpPr>
          <a:xfrm>
            <a:off x="29010" y="1174200"/>
            <a:ext cx="9114990" cy="3618798"/>
            <a:chOff x="29010" y="1174200"/>
            <a:chExt cx="9114990" cy="361879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6F0A48F-BCBA-CDE0-ADEF-0E51DBB9E475}"/>
                </a:ext>
              </a:extLst>
            </p:cNvPr>
            <p:cNvSpPr txBox="1"/>
            <p:nvPr/>
          </p:nvSpPr>
          <p:spPr>
            <a:xfrm>
              <a:off x="6814457" y="4485221"/>
              <a:ext cx="232954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0xFFFFFFFFFFFFFFFF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BAF3F6B-12FB-FE32-36A5-8E5E35AB943F}"/>
                </a:ext>
              </a:extLst>
            </p:cNvPr>
            <p:cNvSpPr txBox="1"/>
            <p:nvPr/>
          </p:nvSpPr>
          <p:spPr>
            <a:xfrm>
              <a:off x="29010" y="1174200"/>
              <a:ext cx="216082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0x0000000000000000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7E3E3EE9-EE22-BF63-0175-606CA52BBA72}"/>
                </a:ext>
              </a:extLst>
            </p:cNvPr>
            <p:cNvCxnSpPr>
              <a:cxnSpLocks/>
              <a:stCxn id="55" idx="3"/>
            </p:cNvCxnSpPr>
            <p:nvPr/>
          </p:nvCxnSpPr>
          <p:spPr>
            <a:xfrm flipV="1">
              <a:off x="2189833" y="1328088"/>
              <a:ext cx="6714717" cy="1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94299DE5-FD28-73FB-B331-DA801CAAA659}"/>
                </a:ext>
              </a:extLst>
            </p:cNvPr>
            <p:cNvCxnSpPr>
              <a:cxnSpLocks/>
              <a:endCxn id="54" idx="1"/>
            </p:cNvCxnSpPr>
            <p:nvPr/>
          </p:nvCxnSpPr>
          <p:spPr>
            <a:xfrm>
              <a:off x="119504" y="4628223"/>
              <a:ext cx="6694953" cy="1088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4A758D2-7C57-C28C-DD7A-0961C3FDC959}"/>
              </a:ext>
            </a:extLst>
          </p:cNvPr>
          <p:cNvSpPr/>
          <p:nvPr/>
        </p:nvSpPr>
        <p:spPr>
          <a:xfrm>
            <a:off x="2478168" y="1516823"/>
            <a:ext cx="6542032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some RAM used by the operating system kernel itself</a:t>
            </a:r>
          </a:p>
        </p:txBody>
      </p:sp>
    </p:spTree>
    <p:extLst>
      <p:ext uri="{BB962C8B-B14F-4D97-AF65-F5344CB8AC3E}">
        <p14:creationId xmlns:p14="http://schemas.microsoft.com/office/powerpoint/2010/main" val="747796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20EEC-CBD1-D7A6-0B1E-7902D4B77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478C36-8548-1CA0-DD98-526A0726C1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194">
            <a:extLst>
              <a:ext uri="{FF2B5EF4-FFF2-40B4-BE49-F238E27FC236}">
                <a16:creationId xmlns:a16="http://schemas.microsoft.com/office/drawing/2014/main" id="{1BBBE7B2-18BA-C5C5-194F-08DE11DE64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995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real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power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3600" dirty="0"/>
              <a:t>C: </a:t>
            </a:r>
            <a:r>
              <a:rPr lang="nb-NO" sz="3600" dirty="0" err="1"/>
              <a:t>memory</a:t>
            </a:r>
            <a:r>
              <a:rPr lang="nb-NO" sz="3600" dirty="0"/>
              <a:t> </a:t>
            </a:r>
            <a:r>
              <a:rPr lang="nb-NO" sz="3600" dirty="0" err="1"/>
              <a:t>manipulation</a:t>
            </a:r>
            <a:endParaRPr lang="x-none" sz="3600" b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2564E3-6B02-A5AE-B398-788814F39F4B}"/>
              </a:ext>
            </a:extLst>
          </p:cNvPr>
          <p:cNvSpPr/>
          <p:nvPr/>
        </p:nvSpPr>
        <p:spPr>
          <a:xfrm>
            <a:off x="115967" y="1516823"/>
            <a:ext cx="1186543" cy="598715"/>
          </a:xfrm>
          <a:prstGeom prst="rect">
            <a:avLst/>
          </a:prstGeom>
          <a:solidFill>
            <a:srgbClr val="7E8C8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BIOS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39F2C3-1FE2-3DB0-9FAA-AAB918542AFF}"/>
              </a:ext>
            </a:extLst>
          </p:cNvPr>
          <p:cNvSpPr/>
          <p:nvPr/>
        </p:nvSpPr>
        <p:spPr>
          <a:xfrm>
            <a:off x="1400481" y="1516823"/>
            <a:ext cx="979716" cy="598715"/>
          </a:xfrm>
          <a:prstGeom prst="rect">
            <a:avLst/>
          </a:prstGeom>
          <a:solidFill>
            <a:srgbClr val="7E8C8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BIOS/UEFI reserved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825F3C-E119-D4F9-E26D-C598D4772D47}"/>
              </a:ext>
            </a:extLst>
          </p:cNvPr>
          <p:cNvSpPr/>
          <p:nvPr/>
        </p:nvSpPr>
        <p:spPr>
          <a:xfrm>
            <a:off x="2478168" y="1516823"/>
            <a:ext cx="1393371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DMA buffers for Device I/O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F1BCCA-8AEC-5726-3721-4649EA80E89F}"/>
              </a:ext>
            </a:extLst>
          </p:cNvPr>
          <p:cNvSpPr/>
          <p:nvPr/>
        </p:nvSpPr>
        <p:spPr>
          <a:xfrm>
            <a:off x="3969510" y="1516823"/>
            <a:ext cx="1593626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Kernel dynamic memory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82FD13-D544-FA52-E2F6-F2BB1B2001B2}"/>
              </a:ext>
            </a:extLst>
          </p:cNvPr>
          <p:cNvSpPr/>
          <p:nvPr/>
        </p:nvSpPr>
        <p:spPr>
          <a:xfrm>
            <a:off x="5661107" y="1516823"/>
            <a:ext cx="1389060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Kernel page table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0CA428-A5A7-8067-B981-C5FE766B7F70}"/>
              </a:ext>
            </a:extLst>
          </p:cNvPr>
          <p:cNvSpPr/>
          <p:nvPr/>
        </p:nvSpPr>
        <p:spPr>
          <a:xfrm>
            <a:off x="7148138" y="1516823"/>
            <a:ext cx="1891902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Kernel code &amp; data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50AB9B-6874-D0BD-0035-CDC93DCDBADA}"/>
              </a:ext>
            </a:extLst>
          </p:cNvPr>
          <p:cNvSpPr/>
          <p:nvPr/>
        </p:nvSpPr>
        <p:spPr>
          <a:xfrm>
            <a:off x="3291334" y="3084363"/>
            <a:ext cx="2009493" cy="598715"/>
          </a:xfrm>
          <a:prstGeom prst="rect">
            <a:avLst/>
          </a:prstGeom>
          <a:solidFill>
            <a:srgbClr val="D354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NVMe</a:t>
            </a:r>
            <a:r>
              <a:rPr lang="en-US" sz="1200" dirty="0">
                <a:solidFill>
                  <a:schemeClr val="bg1"/>
                </a:solidFill>
              </a:rPr>
              <a:t> disk command and completion queue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8CBF9F-3868-49E3-083D-EE0D1E6128CC}"/>
              </a:ext>
            </a:extLst>
          </p:cNvPr>
          <p:cNvSpPr/>
          <p:nvPr/>
        </p:nvSpPr>
        <p:spPr>
          <a:xfrm>
            <a:off x="5361777" y="3084363"/>
            <a:ext cx="1786362" cy="598715"/>
          </a:xfrm>
          <a:prstGeom prst="rect">
            <a:avLst/>
          </a:prstGeom>
          <a:solidFill>
            <a:srgbClr val="D354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NVMe</a:t>
            </a:r>
            <a:r>
              <a:rPr lang="en-US" sz="1200" dirty="0">
                <a:solidFill>
                  <a:schemeClr val="bg1"/>
                </a:solidFill>
              </a:rPr>
              <a:t> controller registers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B9DB12-1390-1B15-0F6A-7DC75FED4E23}"/>
              </a:ext>
            </a:extLst>
          </p:cNvPr>
          <p:cNvSpPr/>
          <p:nvPr/>
        </p:nvSpPr>
        <p:spPr>
          <a:xfrm>
            <a:off x="120443" y="3834320"/>
            <a:ext cx="1786362" cy="598715"/>
          </a:xfrm>
          <a:prstGeom prst="rect">
            <a:avLst/>
          </a:prstGeom>
          <a:solidFill>
            <a:srgbClr val="8D44A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GPU command queue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4070C4-C089-8CAD-E772-7BA05CF6787A}"/>
              </a:ext>
            </a:extLst>
          </p:cNvPr>
          <p:cNvSpPr/>
          <p:nvPr/>
        </p:nvSpPr>
        <p:spPr>
          <a:xfrm>
            <a:off x="2061496" y="3826159"/>
            <a:ext cx="1791049" cy="598715"/>
          </a:xfrm>
          <a:prstGeom prst="rect">
            <a:avLst/>
          </a:prstGeom>
          <a:solidFill>
            <a:srgbClr val="8D44A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GPU control registers (BAR), PCIe MMIO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2308BC9-5BB8-CB79-59F8-5CB634023D4C}"/>
              </a:ext>
            </a:extLst>
          </p:cNvPr>
          <p:cNvGrpSpPr/>
          <p:nvPr/>
        </p:nvGrpSpPr>
        <p:grpSpPr>
          <a:xfrm>
            <a:off x="3969510" y="3826159"/>
            <a:ext cx="4848531" cy="606877"/>
            <a:chOff x="366387" y="2256063"/>
            <a:chExt cx="4637666" cy="606877"/>
          </a:xfrm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9C583BB2-B4A9-24E7-7220-54D61080F959}"/>
                </a:ext>
              </a:extLst>
            </p:cNvPr>
            <p:cNvSpPr/>
            <p:nvPr/>
          </p:nvSpPr>
          <p:spPr>
            <a:xfrm flipH="1">
              <a:off x="4780299" y="2264225"/>
              <a:ext cx="223754" cy="598715"/>
            </a:xfrm>
            <a:custGeom>
              <a:avLst/>
              <a:gdLst>
                <a:gd name="csX0" fmla="*/ 81457 w 376097"/>
                <a:gd name="csY0" fmla="*/ 0 h 2611332"/>
                <a:gd name="csX1" fmla="*/ 111937 w 376097"/>
                <a:gd name="csY1" fmla="*/ 71120 h 2611332"/>
                <a:gd name="csX2" fmla="*/ 172897 w 376097"/>
                <a:gd name="csY2" fmla="*/ 142240 h 2611332"/>
                <a:gd name="csX3" fmla="*/ 193217 w 376097"/>
                <a:gd name="csY3" fmla="*/ 172720 h 2611332"/>
                <a:gd name="csX4" fmla="*/ 284657 w 376097"/>
                <a:gd name="csY4" fmla="*/ 254000 h 2611332"/>
                <a:gd name="csX5" fmla="*/ 345617 w 376097"/>
                <a:gd name="csY5" fmla="*/ 304800 h 2611332"/>
                <a:gd name="csX6" fmla="*/ 325297 w 376097"/>
                <a:gd name="csY6" fmla="*/ 355600 h 2611332"/>
                <a:gd name="csX7" fmla="*/ 244017 w 376097"/>
                <a:gd name="csY7" fmla="*/ 396240 h 2611332"/>
                <a:gd name="csX8" fmla="*/ 172897 w 376097"/>
                <a:gd name="csY8" fmla="*/ 426720 h 2611332"/>
                <a:gd name="csX9" fmla="*/ 111937 w 376097"/>
                <a:gd name="csY9" fmla="*/ 467360 h 2611332"/>
                <a:gd name="csX10" fmla="*/ 81457 w 376097"/>
                <a:gd name="csY10" fmla="*/ 487680 h 2611332"/>
                <a:gd name="csX11" fmla="*/ 20497 w 376097"/>
                <a:gd name="csY11" fmla="*/ 538480 h 2611332"/>
                <a:gd name="csX12" fmla="*/ 177 w 376097"/>
                <a:gd name="csY12" fmla="*/ 568960 h 2611332"/>
                <a:gd name="csX13" fmla="*/ 30657 w 376097"/>
                <a:gd name="csY13" fmla="*/ 599440 h 2611332"/>
                <a:gd name="csX14" fmla="*/ 101777 w 376097"/>
                <a:gd name="csY14" fmla="*/ 670560 h 2611332"/>
                <a:gd name="csX15" fmla="*/ 142417 w 376097"/>
                <a:gd name="csY15" fmla="*/ 711200 h 2611332"/>
                <a:gd name="csX16" fmla="*/ 162737 w 376097"/>
                <a:gd name="csY16" fmla="*/ 741680 h 2611332"/>
                <a:gd name="csX17" fmla="*/ 193217 w 376097"/>
                <a:gd name="csY17" fmla="*/ 782320 h 2611332"/>
                <a:gd name="csX18" fmla="*/ 233857 w 376097"/>
                <a:gd name="csY18" fmla="*/ 822960 h 2611332"/>
                <a:gd name="csX19" fmla="*/ 254177 w 376097"/>
                <a:gd name="csY19" fmla="*/ 853440 h 2611332"/>
                <a:gd name="csX20" fmla="*/ 315137 w 376097"/>
                <a:gd name="csY20" fmla="*/ 904240 h 2611332"/>
                <a:gd name="csX21" fmla="*/ 365937 w 376097"/>
                <a:gd name="csY21" fmla="*/ 965200 h 2611332"/>
                <a:gd name="csX22" fmla="*/ 294817 w 376097"/>
                <a:gd name="csY22" fmla="*/ 995680 h 2611332"/>
                <a:gd name="csX23" fmla="*/ 254177 w 376097"/>
                <a:gd name="csY23" fmla="*/ 1016000 h 2611332"/>
                <a:gd name="csX24" fmla="*/ 172897 w 376097"/>
                <a:gd name="csY24" fmla="*/ 1036320 h 2611332"/>
                <a:gd name="csX25" fmla="*/ 61137 w 376097"/>
                <a:gd name="csY25" fmla="*/ 1097280 h 2611332"/>
                <a:gd name="csX26" fmla="*/ 30657 w 376097"/>
                <a:gd name="csY26" fmla="*/ 1127760 h 2611332"/>
                <a:gd name="csX27" fmla="*/ 10337 w 376097"/>
                <a:gd name="csY27" fmla="*/ 1158240 h 2611332"/>
                <a:gd name="csX28" fmla="*/ 20497 w 376097"/>
                <a:gd name="csY28" fmla="*/ 1188720 h 2611332"/>
                <a:gd name="csX29" fmla="*/ 91617 w 376097"/>
                <a:gd name="csY29" fmla="*/ 1249680 h 2611332"/>
                <a:gd name="csX30" fmla="*/ 132257 w 376097"/>
                <a:gd name="csY30" fmla="*/ 1290320 h 2611332"/>
                <a:gd name="csX31" fmla="*/ 193217 w 376097"/>
                <a:gd name="csY31" fmla="*/ 1330960 h 2611332"/>
                <a:gd name="csX32" fmla="*/ 294817 w 376097"/>
                <a:gd name="csY32" fmla="*/ 1422400 h 2611332"/>
                <a:gd name="csX33" fmla="*/ 315137 w 376097"/>
                <a:gd name="csY33" fmla="*/ 1463040 h 2611332"/>
                <a:gd name="csX34" fmla="*/ 355777 w 376097"/>
                <a:gd name="csY34" fmla="*/ 1524000 h 2611332"/>
                <a:gd name="csX35" fmla="*/ 376097 w 376097"/>
                <a:gd name="csY35" fmla="*/ 1584960 h 2611332"/>
                <a:gd name="csX36" fmla="*/ 304977 w 376097"/>
                <a:gd name="csY36" fmla="*/ 1625600 h 2611332"/>
                <a:gd name="csX37" fmla="*/ 233857 w 376097"/>
                <a:gd name="csY37" fmla="*/ 1666240 h 2611332"/>
                <a:gd name="csX38" fmla="*/ 193217 w 376097"/>
                <a:gd name="csY38" fmla="*/ 1676400 h 2611332"/>
                <a:gd name="csX39" fmla="*/ 152577 w 376097"/>
                <a:gd name="csY39" fmla="*/ 1696720 h 2611332"/>
                <a:gd name="csX40" fmla="*/ 91617 w 376097"/>
                <a:gd name="csY40" fmla="*/ 1717040 h 2611332"/>
                <a:gd name="csX41" fmla="*/ 61137 w 376097"/>
                <a:gd name="csY41" fmla="*/ 1727200 h 2611332"/>
                <a:gd name="csX42" fmla="*/ 152577 w 376097"/>
                <a:gd name="csY42" fmla="*/ 1818640 h 2611332"/>
                <a:gd name="csX43" fmla="*/ 183057 w 376097"/>
                <a:gd name="csY43" fmla="*/ 1849120 h 2611332"/>
                <a:gd name="csX44" fmla="*/ 223697 w 376097"/>
                <a:gd name="csY44" fmla="*/ 1879600 h 2611332"/>
                <a:gd name="csX45" fmla="*/ 294817 w 376097"/>
                <a:gd name="csY45" fmla="*/ 1950720 h 2611332"/>
                <a:gd name="csX46" fmla="*/ 345617 w 376097"/>
                <a:gd name="csY46" fmla="*/ 2011680 h 2611332"/>
                <a:gd name="csX47" fmla="*/ 376097 w 376097"/>
                <a:gd name="csY47" fmla="*/ 2072640 h 2611332"/>
                <a:gd name="csX48" fmla="*/ 365937 w 376097"/>
                <a:gd name="csY48" fmla="*/ 2103120 h 2611332"/>
                <a:gd name="csX49" fmla="*/ 325297 w 376097"/>
                <a:gd name="csY49" fmla="*/ 2123440 h 2611332"/>
                <a:gd name="csX50" fmla="*/ 254177 w 376097"/>
                <a:gd name="csY50" fmla="*/ 2153920 h 2611332"/>
                <a:gd name="csX51" fmla="*/ 223697 w 376097"/>
                <a:gd name="csY51" fmla="*/ 2174240 h 2611332"/>
                <a:gd name="csX52" fmla="*/ 183057 w 376097"/>
                <a:gd name="csY52" fmla="*/ 2194560 h 2611332"/>
                <a:gd name="csX53" fmla="*/ 91617 w 376097"/>
                <a:gd name="csY53" fmla="*/ 2265680 h 2611332"/>
                <a:gd name="csX54" fmla="*/ 101777 w 376097"/>
                <a:gd name="csY54" fmla="*/ 2296160 h 2611332"/>
                <a:gd name="csX55" fmla="*/ 172897 w 376097"/>
                <a:gd name="csY55" fmla="*/ 2346960 h 2611332"/>
                <a:gd name="csX56" fmla="*/ 223697 w 376097"/>
                <a:gd name="csY56" fmla="*/ 2397760 h 2611332"/>
                <a:gd name="csX57" fmla="*/ 274497 w 376097"/>
                <a:gd name="csY57" fmla="*/ 2448560 h 2611332"/>
                <a:gd name="csX58" fmla="*/ 294817 w 376097"/>
                <a:gd name="csY58" fmla="*/ 2479040 h 2611332"/>
                <a:gd name="csX59" fmla="*/ 254177 w 376097"/>
                <a:gd name="csY59" fmla="*/ 2529840 h 2611332"/>
                <a:gd name="csX60" fmla="*/ 213537 w 376097"/>
                <a:gd name="csY60" fmla="*/ 2550160 h 2611332"/>
                <a:gd name="csX61" fmla="*/ 183057 w 376097"/>
                <a:gd name="csY61" fmla="*/ 2570480 h 2611332"/>
                <a:gd name="csX62" fmla="*/ 142417 w 376097"/>
                <a:gd name="csY62" fmla="*/ 2590800 h 2611332"/>
                <a:gd name="csX63" fmla="*/ 91617 w 376097"/>
                <a:gd name="csY63" fmla="*/ 2611120 h 2611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376097" h="2611332">
                  <a:moveTo>
                    <a:pt x="81457" y="0"/>
                  </a:moveTo>
                  <a:cubicBezTo>
                    <a:pt x="91617" y="23707"/>
                    <a:pt x="99586" y="48477"/>
                    <a:pt x="111937" y="71120"/>
                  </a:cubicBezTo>
                  <a:cubicBezTo>
                    <a:pt x="135968" y="115178"/>
                    <a:pt x="143230" y="106640"/>
                    <a:pt x="172897" y="142240"/>
                  </a:cubicBezTo>
                  <a:cubicBezTo>
                    <a:pt x="180714" y="151621"/>
                    <a:pt x="185105" y="163594"/>
                    <a:pt x="193217" y="172720"/>
                  </a:cubicBezTo>
                  <a:cubicBezTo>
                    <a:pt x="306129" y="299746"/>
                    <a:pt x="211860" y="193336"/>
                    <a:pt x="284657" y="254000"/>
                  </a:cubicBezTo>
                  <a:cubicBezTo>
                    <a:pt x="362886" y="319191"/>
                    <a:pt x="269941" y="254349"/>
                    <a:pt x="345617" y="304800"/>
                  </a:cubicBezTo>
                  <a:cubicBezTo>
                    <a:pt x="358457" y="343321"/>
                    <a:pt x="366035" y="333379"/>
                    <a:pt x="325297" y="355600"/>
                  </a:cubicBezTo>
                  <a:cubicBezTo>
                    <a:pt x="298704" y="370105"/>
                    <a:pt x="272754" y="386661"/>
                    <a:pt x="244017" y="396240"/>
                  </a:cubicBezTo>
                  <a:cubicBezTo>
                    <a:pt x="212485" y="406751"/>
                    <a:pt x="204284" y="407888"/>
                    <a:pt x="172897" y="426720"/>
                  </a:cubicBezTo>
                  <a:cubicBezTo>
                    <a:pt x="151956" y="439285"/>
                    <a:pt x="132257" y="453813"/>
                    <a:pt x="111937" y="467360"/>
                  </a:cubicBezTo>
                  <a:cubicBezTo>
                    <a:pt x="101777" y="474133"/>
                    <a:pt x="90091" y="479046"/>
                    <a:pt x="81457" y="487680"/>
                  </a:cubicBezTo>
                  <a:cubicBezTo>
                    <a:pt x="42343" y="526794"/>
                    <a:pt x="62932" y="510190"/>
                    <a:pt x="20497" y="538480"/>
                  </a:cubicBezTo>
                  <a:cubicBezTo>
                    <a:pt x="13724" y="548640"/>
                    <a:pt x="-1830" y="556915"/>
                    <a:pt x="177" y="568960"/>
                  </a:cubicBezTo>
                  <a:cubicBezTo>
                    <a:pt x="2539" y="583133"/>
                    <a:pt x="21306" y="588531"/>
                    <a:pt x="30657" y="599440"/>
                  </a:cubicBezTo>
                  <a:cubicBezTo>
                    <a:pt x="117743" y="701040"/>
                    <a:pt x="1145" y="582507"/>
                    <a:pt x="101777" y="670560"/>
                  </a:cubicBezTo>
                  <a:cubicBezTo>
                    <a:pt x="116195" y="683176"/>
                    <a:pt x="129949" y="696654"/>
                    <a:pt x="142417" y="711200"/>
                  </a:cubicBezTo>
                  <a:cubicBezTo>
                    <a:pt x="150364" y="720471"/>
                    <a:pt x="155640" y="731744"/>
                    <a:pt x="162737" y="741680"/>
                  </a:cubicBezTo>
                  <a:cubicBezTo>
                    <a:pt x="172579" y="755459"/>
                    <a:pt x="182066" y="769576"/>
                    <a:pt x="193217" y="782320"/>
                  </a:cubicBezTo>
                  <a:cubicBezTo>
                    <a:pt x="205833" y="796738"/>
                    <a:pt x="221389" y="808414"/>
                    <a:pt x="233857" y="822960"/>
                  </a:cubicBezTo>
                  <a:cubicBezTo>
                    <a:pt x="241804" y="832231"/>
                    <a:pt x="246360" y="844059"/>
                    <a:pt x="254177" y="853440"/>
                  </a:cubicBezTo>
                  <a:cubicBezTo>
                    <a:pt x="294653" y="902012"/>
                    <a:pt x="271544" y="867913"/>
                    <a:pt x="315137" y="904240"/>
                  </a:cubicBezTo>
                  <a:cubicBezTo>
                    <a:pt x="344473" y="928686"/>
                    <a:pt x="345957" y="935230"/>
                    <a:pt x="365937" y="965200"/>
                  </a:cubicBezTo>
                  <a:cubicBezTo>
                    <a:pt x="304168" y="1006379"/>
                    <a:pt x="369797" y="967562"/>
                    <a:pt x="294817" y="995680"/>
                  </a:cubicBezTo>
                  <a:cubicBezTo>
                    <a:pt x="280636" y="1000998"/>
                    <a:pt x="268098" y="1010034"/>
                    <a:pt x="254177" y="1016000"/>
                  </a:cubicBezTo>
                  <a:cubicBezTo>
                    <a:pt x="226841" y="1027716"/>
                    <a:pt x="202714" y="1030357"/>
                    <a:pt x="172897" y="1036320"/>
                  </a:cubicBezTo>
                  <a:cubicBezTo>
                    <a:pt x="149763" y="1047887"/>
                    <a:pt x="88979" y="1074078"/>
                    <a:pt x="61137" y="1097280"/>
                  </a:cubicBezTo>
                  <a:cubicBezTo>
                    <a:pt x="50099" y="1106478"/>
                    <a:pt x="39855" y="1116722"/>
                    <a:pt x="30657" y="1127760"/>
                  </a:cubicBezTo>
                  <a:cubicBezTo>
                    <a:pt x="22840" y="1137141"/>
                    <a:pt x="17110" y="1148080"/>
                    <a:pt x="10337" y="1158240"/>
                  </a:cubicBezTo>
                  <a:cubicBezTo>
                    <a:pt x="13724" y="1168400"/>
                    <a:pt x="14556" y="1179809"/>
                    <a:pt x="20497" y="1188720"/>
                  </a:cubicBezTo>
                  <a:cubicBezTo>
                    <a:pt x="37835" y="1214727"/>
                    <a:pt x="69081" y="1229961"/>
                    <a:pt x="91617" y="1249680"/>
                  </a:cubicBezTo>
                  <a:cubicBezTo>
                    <a:pt x="106035" y="1262296"/>
                    <a:pt x="117297" y="1278352"/>
                    <a:pt x="132257" y="1290320"/>
                  </a:cubicBezTo>
                  <a:cubicBezTo>
                    <a:pt x="151327" y="1305576"/>
                    <a:pt x="175948" y="1313691"/>
                    <a:pt x="193217" y="1330960"/>
                  </a:cubicBezTo>
                  <a:cubicBezTo>
                    <a:pt x="266151" y="1403894"/>
                    <a:pt x="231188" y="1374678"/>
                    <a:pt x="294817" y="1422400"/>
                  </a:cubicBezTo>
                  <a:cubicBezTo>
                    <a:pt x="301590" y="1435947"/>
                    <a:pt x="307345" y="1450053"/>
                    <a:pt x="315137" y="1463040"/>
                  </a:cubicBezTo>
                  <a:cubicBezTo>
                    <a:pt x="327702" y="1483981"/>
                    <a:pt x="348054" y="1500832"/>
                    <a:pt x="355777" y="1524000"/>
                  </a:cubicBezTo>
                  <a:lnTo>
                    <a:pt x="376097" y="1584960"/>
                  </a:lnTo>
                  <a:cubicBezTo>
                    <a:pt x="301837" y="1634466"/>
                    <a:pt x="395210" y="1574038"/>
                    <a:pt x="304977" y="1625600"/>
                  </a:cubicBezTo>
                  <a:cubicBezTo>
                    <a:pt x="267461" y="1647038"/>
                    <a:pt x="278515" y="1649493"/>
                    <a:pt x="233857" y="1666240"/>
                  </a:cubicBezTo>
                  <a:cubicBezTo>
                    <a:pt x="220782" y="1671143"/>
                    <a:pt x="206292" y="1671497"/>
                    <a:pt x="193217" y="1676400"/>
                  </a:cubicBezTo>
                  <a:cubicBezTo>
                    <a:pt x="179036" y="1681718"/>
                    <a:pt x="166639" y="1691095"/>
                    <a:pt x="152577" y="1696720"/>
                  </a:cubicBezTo>
                  <a:cubicBezTo>
                    <a:pt x="132690" y="1704675"/>
                    <a:pt x="111937" y="1710267"/>
                    <a:pt x="91617" y="1717040"/>
                  </a:cubicBezTo>
                  <a:lnTo>
                    <a:pt x="61137" y="1727200"/>
                  </a:lnTo>
                  <a:lnTo>
                    <a:pt x="152577" y="1818640"/>
                  </a:lnTo>
                  <a:cubicBezTo>
                    <a:pt x="162737" y="1828800"/>
                    <a:pt x="171562" y="1840499"/>
                    <a:pt x="183057" y="1849120"/>
                  </a:cubicBezTo>
                  <a:cubicBezTo>
                    <a:pt x="196604" y="1859280"/>
                    <a:pt x="211167" y="1868209"/>
                    <a:pt x="223697" y="1879600"/>
                  </a:cubicBezTo>
                  <a:cubicBezTo>
                    <a:pt x="248504" y="1902152"/>
                    <a:pt x="279824" y="1920733"/>
                    <a:pt x="294817" y="1950720"/>
                  </a:cubicBezTo>
                  <a:cubicBezTo>
                    <a:pt x="320598" y="2002282"/>
                    <a:pt x="302535" y="1982959"/>
                    <a:pt x="345617" y="2011680"/>
                  </a:cubicBezTo>
                  <a:cubicBezTo>
                    <a:pt x="355891" y="2027091"/>
                    <a:pt x="376097" y="2051608"/>
                    <a:pt x="376097" y="2072640"/>
                  </a:cubicBezTo>
                  <a:cubicBezTo>
                    <a:pt x="376097" y="2083350"/>
                    <a:pt x="373510" y="2095547"/>
                    <a:pt x="365937" y="2103120"/>
                  </a:cubicBezTo>
                  <a:cubicBezTo>
                    <a:pt x="355227" y="2113830"/>
                    <a:pt x="339218" y="2117474"/>
                    <a:pt x="325297" y="2123440"/>
                  </a:cubicBezTo>
                  <a:cubicBezTo>
                    <a:pt x="268305" y="2147865"/>
                    <a:pt x="321570" y="2115410"/>
                    <a:pt x="254177" y="2153920"/>
                  </a:cubicBezTo>
                  <a:cubicBezTo>
                    <a:pt x="243575" y="2159978"/>
                    <a:pt x="234299" y="2168182"/>
                    <a:pt x="223697" y="2174240"/>
                  </a:cubicBezTo>
                  <a:cubicBezTo>
                    <a:pt x="210547" y="2181754"/>
                    <a:pt x="196044" y="2186768"/>
                    <a:pt x="183057" y="2194560"/>
                  </a:cubicBezTo>
                  <a:cubicBezTo>
                    <a:pt x="122294" y="2231018"/>
                    <a:pt x="132216" y="2225081"/>
                    <a:pt x="91617" y="2265680"/>
                  </a:cubicBezTo>
                  <a:cubicBezTo>
                    <a:pt x="95004" y="2275840"/>
                    <a:pt x="94921" y="2287933"/>
                    <a:pt x="101777" y="2296160"/>
                  </a:cubicBezTo>
                  <a:cubicBezTo>
                    <a:pt x="109653" y="2305612"/>
                    <a:pt x="158998" y="2337694"/>
                    <a:pt x="172897" y="2346960"/>
                  </a:cubicBezTo>
                  <a:cubicBezTo>
                    <a:pt x="227084" y="2428240"/>
                    <a:pt x="155964" y="2330027"/>
                    <a:pt x="223697" y="2397760"/>
                  </a:cubicBezTo>
                  <a:cubicBezTo>
                    <a:pt x="291430" y="2465493"/>
                    <a:pt x="193217" y="2394373"/>
                    <a:pt x="274497" y="2448560"/>
                  </a:cubicBezTo>
                  <a:cubicBezTo>
                    <a:pt x="281270" y="2458720"/>
                    <a:pt x="292810" y="2466995"/>
                    <a:pt x="294817" y="2479040"/>
                  </a:cubicBezTo>
                  <a:cubicBezTo>
                    <a:pt x="299498" y="2507127"/>
                    <a:pt x="272244" y="2519516"/>
                    <a:pt x="254177" y="2529840"/>
                  </a:cubicBezTo>
                  <a:cubicBezTo>
                    <a:pt x="241027" y="2537354"/>
                    <a:pt x="226687" y="2542646"/>
                    <a:pt x="213537" y="2550160"/>
                  </a:cubicBezTo>
                  <a:cubicBezTo>
                    <a:pt x="202935" y="2556218"/>
                    <a:pt x="193659" y="2564422"/>
                    <a:pt x="183057" y="2570480"/>
                  </a:cubicBezTo>
                  <a:cubicBezTo>
                    <a:pt x="169907" y="2577994"/>
                    <a:pt x="155567" y="2583286"/>
                    <a:pt x="142417" y="2590800"/>
                  </a:cubicBezTo>
                  <a:cubicBezTo>
                    <a:pt x="100282" y="2614877"/>
                    <a:pt x="127487" y="2611120"/>
                    <a:pt x="91617" y="2611120"/>
                  </a:cubicBez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B1DC30C-57F4-8643-B121-B665731D790D}"/>
                </a:ext>
              </a:extLst>
            </p:cNvPr>
            <p:cNvCxnSpPr>
              <a:cxnSpLocks/>
              <a:endCxn id="63" idx="63"/>
            </p:cNvCxnSpPr>
            <p:nvPr/>
          </p:nvCxnSpPr>
          <p:spPr>
            <a:xfrm flipV="1">
              <a:off x="514350" y="2862891"/>
              <a:ext cx="4435197" cy="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886B65A-6273-7033-3F5A-A1EEF408E8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7314" y="2256063"/>
              <a:ext cx="4454361" cy="816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0EB3042C-F0A5-C165-FE91-DA2CA3496217}"/>
                </a:ext>
              </a:extLst>
            </p:cNvPr>
            <p:cNvSpPr/>
            <p:nvPr/>
          </p:nvSpPr>
          <p:spPr>
            <a:xfrm flipH="1">
              <a:off x="366387" y="2264224"/>
              <a:ext cx="223754" cy="598715"/>
            </a:xfrm>
            <a:custGeom>
              <a:avLst/>
              <a:gdLst>
                <a:gd name="csX0" fmla="*/ 81457 w 376097"/>
                <a:gd name="csY0" fmla="*/ 0 h 2611332"/>
                <a:gd name="csX1" fmla="*/ 111937 w 376097"/>
                <a:gd name="csY1" fmla="*/ 71120 h 2611332"/>
                <a:gd name="csX2" fmla="*/ 172897 w 376097"/>
                <a:gd name="csY2" fmla="*/ 142240 h 2611332"/>
                <a:gd name="csX3" fmla="*/ 193217 w 376097"/>
                <a:gd name="csY3" fmla="*/ 172720 h 2611332"/>
                <a:gd name="csX4" fmla="*/ 284657 w 376097"/>
                <a:gd name="csY4" fmla="*/ 254000 h 2611332"/>
                <a:gd name="csX5" fmla="*/ 345617 w 376097"/>
                <a:gd name="csY5" fmla="*/ 304800 h 2611332"/>
                <a:gd name="csX6" fmla="*/ 325297 w 376097"/>
                <a:gd name="csY6" fmla="*/ 355600 h 2611332"/>
                <a:gd name="csX7" fmla="*/ 244017 w 376097"/>
                <a:gd name="csY7" fmla="*/ 396240 h 2611332"/>
                <a:gd name="csX8" fmla="*/ 172897 w 376097"/>
                <a:gd name="csY8" fmla="*/ 426720 h 2611332"/>
                <a:gd name="csX9" fmla="*/ 111937 w 376097"/>
                <a:gd name="csY9" fmla="*/ 467360 h 2611332"/>
                <a:gd name="csX10" fmla="*/ 81457 w 376097"/>
                <a:gd name="csY10" fmla="*/ 487680 h 2611332"/>
                <a:gd name="csX11" fmla="*/ 20497 w 376097"/>
                <a:gd name="csY11" fmla="*/ 538480 h 2611332"/>
                <a:gd name="csX12" fmla="*/ 177 w 376097"/>
                <a:gd name="csY12" fmla="*/ 568960 h 2611332"/>
                <a:gd name="csX13" fmla="*/ 30657 w 376097"/>
                <a:gd name="csY13" fmla="*/ 599440 h 2611332"/>
                <a:gd name="csX14" fmla="*/ 101777 w 376097"/>
                <a:gd name="csY14" fmla="*/ 670560 h 2611332"/>
                <a:gd name="csX15" fmla="*/ 142417 w 376097"/>
                <a:gd name="csY15" fmla="*/ 711200 h 2611332"/>
                <a:gd name="csX16" fmla="*/ 162737 w 376097"/>
                <a:gd name="csY16" fmla="*/ 741680 h 2611332"/>
                <a:gd name="csX17" fmla="*/ 193217 w 376097"/>
                <a:gd name="csY17" fmla="*/ 782320 h 2611332"/>
                <a:gd name="csX18" fmla="*/ 233857 w 376097"/>
                <a:gd name="csY18" fmla="*/ 822960 h 2611332"/>
                <a:gd name="csX19" fmla="*/ 254177 w 376097"/>
                <a:gd name="csY19" fmla="*/ 853440 h 2611332"/>
                <a:gd name="csX20" fmla="*/ 315137 w 376097"/>
                <a:gd name="csY20" fmla="*/ 904240 h 2611332"/>
                <a:gd name="csX21" fmla="*/ 365937 w 376097"/>
                <a:gd name="csY21" fmla="*/ 965200 h 2611332"/>
                <a:gd name="csX22" fmla="*/ 294817 w 376097"/>
                <a:gd name="csY22" fmla="*/ 995680 h 2611332"/>
                <a:gd name="csX23" fmla="*/ 254177 w 376097"/>
                <a:gd name="csY23" fmla="*/ 1016000 h 2611332"/>
                <a:gd name="csX24" fmla="*/ 172897 w 376097"/>
                <a:gd name="csY24" fmla="*/ 1036320 h 2611332"/>
                <a:gd name="csX25" fmla="*/ 61137 w 376097"/>
                <a:gd name="csY25" fmla="*/ 1097280 h 2611332"/>
                <a:gd name="csX26" fmla="*/ 30657 w 376097"/>
                <a:gd name="csY26" fmla="*/ 1127760 h 2611332"/>
                <a:gd name="csX27" fmla="*/ 10337 w 376097"/>
                <a:gd name="csY27" fmla="*/ 1158240 h 2611332"/>
                <a:gd name="csX28" fmla="*/ 20497 w 376097"/>
                <a:gd name="csY28" fmla="*/ 1188720 h 2611332"/>
                <a:gd name="csX29" fmla="*/ 91617 w 376097"/>
                <a:gd name="csY29" fmla="*/ 1249680 h 2611332"/>
                <a:gd name="csX30" fmla="*/ 132257 w 376097"/>
                <a:gd name="csY30" fmla="*/ 1290320 h 2611332"/>
                <a:gd name="csX31" fmla="*/ 193217 w 376097"/>
                <a:gd name="csY31" fmla="*/ 1330960 h 2611332"/>
                <a:gd name="csX32" fmla="*/ 294817 w 376097"/>
                <a:gd name="csY32" fmla="*/ 1422400 h 2611332"/>
                <a:gd name="csX33" fmla="*/ 315137 w 376097"/>
                <a:gd name="csY33" fmla="*/ 1463040 h 2611332"/>
                <a:gd name="csX34" fmla="*/ 355777 w 376097"/>
                <a:gd name="csY34" fmla="*/ 1524000 h 2611332"/>
                <a:gd name="csX35" fmla="*/ 376097 w 376097"/>
                <a:gd name="csY35" fmla="*/ 1584960 h 2611332"/>
                <a:gd name="csX36" fmla="*/ 304977 w 376097"/>
                <a:gd name="csY36" fmla="*/ 1625600 h 2611332"/>
                <a:gd name="csX37" fmla="*/ 233857 w 376097"/>
                <a:gd name="csY37" fmla="*/ 1666240 h 2611332"/>
                <a:gd name="csX38" fmla="*/ 193217 w 376097"/>
                <a:gd name="csY38" fmla="*/ 1676400 h 2611332"/>
                <a:gd name="csX39" fmla="*/ 152577 w 376097"/>
                <a:gd name="csY39" fmla="*/ 1696720 h 2611332"/>
                <a:gd name="csX40" fmla="*/ 91617 w 376097"/>
                <a:gd name="csY40" fmla="*/ 1717040 h 2611332"/>
                <a:gd name="csX41" fmla="*/ 61137 w 376097"/>
                <a:gd name="csY41" fmla="*/ 1727200 h 2611332"/>
                <a:gd name="csX42" fmla="*/ 152577 w 376097"/>
                <a:gd name="csY42" fmla="*/ 1818640 h 2611332"/>
                <a:gd name="csX43" fmla="*/ 183057 w 376097"/>
                <a:gd name="csY43" fmla="*/ 1849120 h 2611332"/>
                <a:gd name="csX44" fmla="*/ 223697 w 376097"/>
                <a:gd name="csY44" fmla="*/ 1879600 h 2611332"/>
                <a:gd name="csX45" fmla="*/ 294817 w 376097"/>
                <a:gd name="csY45" fmla="*/ 1950720 h 2611332"/>
                <a:gd name="csX46" fmla="*/ 345617 w 376097"/>
                <a:gd name="csY46" fmla="*/ 2011680 h 2611332"/>
                <a:gd name="csX47" fmla="*/ 376097 w 376097"/>
                <a:gd name="csY47" fmla="*/ 2072640 h 2611332"/>
                <a:gd name="csX48" fmla="*/ 365937 w 376097"/>
                <a:gd name="csY48" fmla="*/ 2103120 h 2611332"/>
                <a:gd name="csX49" fmla="*/ 325297 w 376097"/>
                <a:gd name="csY49" fmla="*/ 2123440 h 2611332"/>
                <a:gd name="csX50" fmla="*/ 254177 w 376097"/>
                <a:gd name="csY50" fmla="*/ 2153920 h 2611332"/>
                <a:gd name="csX51" fmla="*/ 223697 w 376097"/>
                <a:gd name="csY51" fmla="*/ 2174240 h 2611332"/>
                <a:gd name="csX52" fmla="*/ 183057 w 376097"/>
                <a:gd name="csY52" fmla="*/ 2194560 h 2611332"/>
                <a:gd name="csX53" fmla="*/ 91617 w 376097"/>
                <a:gd name="csY53" fmla="*/ 2265680 h 2611332"/>
                <a:gd name="csX54" fmla="*/ 101777 w 376097"/>
                <a:gd name="csY54" fmla="*/ 2296160 h 2611332"/>
                <a:gd name="csX55" fmla="*/ 172897 w 376097"/>
                <a:gd name="csY55" fmla="*/ 2346960 h 2611332"/>
                <a:gd name="csX56" fmla="*/ 223697 w 376097"/>
                <a:gd name="csY56" fmla="*/ 2397760 h 2611332"/>
                <a:gd name="csX57" fmla="*/ 274497 w 376097"/>
                <a:gd name="csY57" fmla="*/ 2448560 h 2611332"/>
                <a:gd name="csX58" fmla="*/ 294817 w 376097"/>
                <a:gd name="csY58" fmla="*/ 2479040 h 2611332"/>
                <a:gd name="csX59" fmla="*/ 254177 w 376097"/>
                <a:gd name="csY59" fmla="*/ 2529840 h 2611332"/>
                <a:gd name="csX60" fmla="*/ 213537 w 376097"/>
                <a:gd name="csY60" fmla="*/ 2550160 h 2611332"/>
                <a:gd name="csX61" fmla="*/ 183057 w 376097"/>
                <a:gd name="csY61" fmla="*/ 2570480 h 2611332"/>
                <a:gd name="csX62" fmla="*/ 142417 w 376097"/>
                <a:gd name="csY62" fmla="*/ 2590800 h 2611332"/>
                <a:gd name="csX63" fmla="*/ 91617 w 376097"/>
                <a:gd name="csY63" fmla="*/ 2611120 h 2611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376097" h="2611332">
                  <a:moveTo>
                    <a:pt x="81457" y="0"/>
                  </a:moveTo>
                  <a:cubicBezTo>
                    <a:pt x="91617" y="23707"/>
                    <a:pt x="99586" y="48477"/>
                    <a:pt x="111937" y="71120"/>
                  </a:cubicBezTo>
                  <a:cubicBezTo>
                    <a:pt x="135968" y="115178"/>
                    <a:pt x="143230" y="106640"/>
                    <a:pt x="172897" y="142240"/>
                  </a:cubicBezTo>
                  <a:cubicBezTo>
                    <a:pt x="180714" y="151621"/>
                    <a:pt x="185105" y="163594"/>
                    <a:pt x="193217" y="172720"/>
                  </a:cubicBezTo>
                  <a:cubicBezTo>
                    <a:pt x="306129" y="299746"/>
                    <a:pt x="211860" y="193336"/>
                    <a:pt x="284657" y="254000"/>
                  </a:cubicBezTo>
                  <a:cubicBezTo>
                    <a:pt x="362886" y="319191"/>
                    <a:pt x="269941" y="254349"/>
                    <a:pt x="345617" y="304800"/>
                  </a:cubicBezTo>
                  <a:cubicBezTo>
                    <a:pt x="358457" y="343321"/>
                    <a:pt x="366035" y="333379"/>
                    <a:pt x="325297" y="355600"/>
                  </a:cubicBezTo>
                  <a:cubicBezTo>
                    <a:pt x="298704" y="370105"/>
                    <a:pt x="272754" y="386661"/>
                    <a:pt x="244017" y="396240"/>
                  </a:cubicBezTo>
                  <a:cubicBezTo>
                    <a:pt x="212485" y="406751"/>
                    <a:pt x="204284" y="407888"/>
                    <a:pt x="172897" y="426720"/>
                  </a:cubicBezTo>
                  <a:cubicBezTo>
                    <a:pt x="151956" y="439285"/>
                    <a:pt x="132257" y="453813"/>
                    <a:pt x="111937" y="467360"/>
                  </a:cubicBezTo>
                  <a:cubicBezTo>
                    <a:pt x="101777" y="474133"/>
                    <a:pt x="90091" y="479046"/>
                    <a:pt x="81457" y="487680"/>
                  </a:cubicBezTo>
                  <a:cubicBezTo>
                    <a:pt x="42343" y="526794"/>
                    <a:pt x="62932" y="510190"/>
                    <a:pt x="20497" y="538480"/>
                  </a:cubicBezTo>
                  <a:cubicBezTo>
                    <a:pt x="13724" y="548640"/>
                    <a:pt x="-1830" y="556915"/>
                    <a:pt x="177" y="568960"/>
                  </a:cubicBezTo>
                  <a:cubicBezTo>
                    <a:pt x="2539" y="583133"/>
                    <a:pt x="21306" y="588531"/>
                    <a:pt x="30657" y="599440"/>
                  </a:cubicBezTo>
                  <a:cubicBezTo>
                    <a:pt x="117743" y="701040"/>
                    <a:pt x="1145" y="582507"/>
                    <a:pt x="101777" y="670560"/>
                  </a:cubicBezTo>
                  <a:cubicBezTo>
                    <a:pt x="116195" y="683176"/>
                    <a:pt x="129949" y="696654"/>
                    <a:pt x="142417" y="711200"/>
                  </a:cubicBezTo>
                  <a:cubicBezTo>
                    <a:pt x="150364" y="720471"/>
                    <a:pt x="155640" y="731744"/>
                    <a:pt x="162737" y="741680"/>
                  </a:cubicBezTo>
                  <a:cubicBezTo>
                    <a:pt x="172579" y="755459"/>
                    <a:pt x="182066" y="769576"/>
                    <a:pt x="193217" y="782320"/>
                  </a:cubicBezTo>
                  <a:cubicBezTo>
                    <a:pt x="205833" y="796738"/>
                    <a:pt x="221389" y="808414"/>
                    <a:pt x="233857" y="822960"/>
                  </a:cubicBezTo>
                  <a:cubicBezTo>
                    <a:pt x="241804" y="832231"/>
                    <a:pt x="246360" y="844059"/>
                    <a:pt x="254177" y="853440"/>
                  </a:cubicBezTo>
                  <a:cubicBezTo>
                    <a:pt x="294653" y="902012"/>
                    <a:pt x="271544" y="867913"/>
                    <a:pt x="315137" y="904240"/>
                  </a:cubicBezTo>
                  <a:cubicBezTo>
                    <a:pt x="344473" y="928686"/>
                    <a:pt x="345957" y="935230"/>
                    <a:pt x="365937" y="965200"/>
                  </a:cubicBezTo>
                  <a:cubicBezTo>
                    <a:pt x="304168" y="1006379"/>
                    <a:pt x="369797" y="967562"/>
                    <a:pt x="294817" y="995680"/>
                  </a:cubicBezTo>
                  <a:cubicBezTo>
                    <a:pt x="280636" y="1000998"/>
                    <a:pt x="268098" y="1010034"/>
                    <a:pt x="254177" y="1016000"/>
                  </a:cubicBezTo>
                  <a:cubicBezTo>
                    <a:pt x="226841" y="1027716"/>
                    <a:pt x="202714" y="1030357"/>
                    <a:pt x="172897" y="1036320"/>
                  </a:cubicBezTo>
                  <a:cubicBezTo>
                    <a:pt x="149763" y="1047887"/>
                    <a:pt x="88979" y="1074078"/>
                    <a:pt x="61137" y="1097280"/>
                  </a:cubicBezTo>
                  <a:cubicBezTo>
                    <a:pt x="50099" y="1106478"/>
                    <a:pt x="39855" y="1116722"/>
                    <a:pt x="30657" y="1127760"/>
                  </a:cubicBezTo>
                  <a:cubicBezTo>
                    <a:pt x="22840" y="1137141"/>
                    <a:pt x="17110" y="1148080"/>
                    <a:pt x="10337" y="1158240"/>
                  </a:cubicBezTo>
                  <a:cubicBezTo>
                    <a:pt x="13724" y="1168400"/>
                    <a:pt x="14556" y="1179809"/>
                    <a:pt x="20497" y="1188720"/>
                  </a:cubicBezTo>
                  <a:cubicBezTo>
                    <a:pt x="37835" y="1214727"/>
                    <a:pt x="69081" y="1229961"/>
                    <a:pt x="91617" y="1249680"/>
                  </a:cubicBezTo>
                  <a:cubicBezTo>
                    <a:pt x="106035" y="1262296"/>
                    <a:pt x="117297" y="1278352"/>
                    <a:pt x="132257" y="1290320"/>
                  </a:cubicBezTo>
                  <a:cubicBezTo>
                    <a:pt x="151327" y="1305576"/>
                    <a:pt x="175948" y="1313691"/>
                    <a:pt x="193217" y="1330960"/>
                  </a:cubicBezTo>
                  <a:cubicBezTo>
                    <a:pt x="266151" y="1403894"/>
                    <a:pt x="231188" y="1374678"/>
                    <a:pt x="294817" y="1422400"/>
                  </a:cubicBezTo>
                  <a:cubicBezTo>
                    <a:pt x="301590" y="1435947"/>
                    <a:pt x="307345" y="1450053"/>
                    <a:pt x="315137" y="1463040"/>
                  </a:cubicBezTo>
                  <a:cubicBezTo>
                    <a:pt x="327702" y="1483981"/>
                    <a:pt x="348054" y="1500832"/>
                    <a:pt x="355777" y="1524000"/>
                  </a:cubicBezTo>
                  <a:lnTo>
                    <a:pt x="376097" y="1584960"/>
                  </a:lnTo>
                  <a:cubicBezTo>
                    <a:pt x="301837" y="1634466"/>
                    <a:pt x="395210" y="1574038"/>
                    <a:pt x="304977" y="1625600"/>
                  </a:cubicBezTo>
                  <a:cubicBezTo>
                    <a:pt x="267461" y="1647038"/>
                    <a:pt x="278515" y="1649493"/>
                    <a:pt x="233857" y="1666240"/>
                  </a:cubicBezTo>
                  <a:cubicBezTo>
                    <a:pt x="220782" y="1671143"/>
                    <a:pt x="206292" y="1671497"/>
                    <a:pt x="193217" y="1676400"/>
                  </a:cubicBezTo>
                  <a:cubicBezTo>
                    <a:pt x="179036" y="1681718"/>
                    <a:pt x="166639" y="1691095"/>
                    <a:pt x="152577" y="1696720"/>
                  </a:cubicBezTo>
                  <a:cubicBezTo>
                    <a:pt x="132690" y="1704675"/>
                    <a:pt x="111937" y="1710267"/>
                    <a:pt x="91617" y="1717040"/>
                  </a:cubicBezTo>
                  <a:lnTo>
                    <a:pt x="61137" y="1727200"/>
                  </a:lnTo>
                  <a:lnTo>
                    <a:pt x="152577" y="1818640"/>
                  </a:lnTo>
                  <a:cubicBezTo>
                    <a:pt x="162737" y="1828800"/>
                    <a:pt x="171562" y="1840499"/>
                    <a:pt x="183057" y="1849120"/>
                  </a:cubicBezTo>
                  <a:cubicBezTo>
                    <a:pt x="196604" y="1859280"/>
                    <a:pt x="211167" y="1868209"/>
                    <a:pt x="223697" y="1879600"/>
                  </a:cubicBezTo>
                  <a:cubicBezTo>
                    <a:pt x="248504" y="1902152"/>
                    <a:pt x="279824" y="1920733"/>
                    <a:pt x="294817" y="1950720"/>
                  </a:cubicBezTo>
                  <a:cubicBezTo>
                    <a:pt x="320598" y="2002282"/>
                    <a:pt x="302535" y="1982959"/>
                    <a:pt x="345617" y="2011680"/>
                  </a:cubicBezTo>
                  <a:cubicBezTo>
                    <a:pt x="355891" y="2027091"/>
                    <a:pt x="376097" y="2051608"/>
                    <a:pt x="376097" y="2072640"/>
                  </a:cubicBezTo>
                  <a:cubicBezTo>
                    <a:pt x="376097" y="2083350"/>
                    <a:pt x="373510" y="2095547"/>
                    <a:pt x="365937" y="2103120"/>
                  </a:cubicBezTo>
                  <a:cubicBezTo>
                    <a:pt x="355227" y="2113830"/>
                    <a:pt x="339218" y="2117474"/>
                    <a:pt x="325297" y="2123440"/>
                  </a:cubicBezTo>
                  <a:cubicBezTo>
                    <a:pt x="268305" y="2147865"/>
                    <a:pt x="321570" y="2115410"/>
                    <a:pt x="254177" y="2153920"/>
                  </a:cubicBezTo>
                  <a:cubicBezTo>
                    <a:pt x="243575" y="2159978"/>
                    <a:pt x="234299" y="2168182"/>
                    <a:pt x="223697" y="2174240"/>
                  </a:cubicBezTo>
                  <a:cubicBezTo>
                    <a:pt x="210547" y="2181754"/>
                    <a:pt x="196044" y="2186768"/>
                    <a:pt x="183057" y="2194560"/>
                  </a:cubicBezTo>
                  <a:cubicBezTo>
                    <a:pt x="122294" y="2231018"/>
                    <a:pt x="132216" y="2225081"/>
                    <a:pt x="91617" y="2265680"/>
                  </a:cubicBezTo>
                  <a:cubicBezTo>
                    <a:pt x="95004" y="2275840"/>
                    <a:pt x="94921" y="2287933"/>
                    <a:pt x="101777" y="2296160"/>
                  </a:cubicBezTo>
                  <a:cubicBezTo>
                    <a:pt x="109653" y="2305612"/>
                    <a:pt x="158998" y="2337694"/>
                    <a:pt x="172897" y="2346960"/>
                  </a:cubicBezTo>
                  <a:cubicBezTo>
                    <a:pt x="227084" y="2428240"/>
                    <a:pt x="155964" y="2330027"/>
                    <a:pt x="223697" y="2397760"/>
                  </a:cubicBezTo>
                  <a:cubicBezTo>
                    <a:pt x="291430" y="2465493"/>
                    <a:pt x="193217" y="2394373"/>
                    <a:pt x="274497" y="2448560"/>
                  </a:cubicBezTo>
                  <a:cubicBezTo>
                    <a:pt x="281270" y="2458720"/>
                    <a:pt x="292810" y="2466995"/>
                    <a:pt x="294817" y="2479040"/>
                  </a:cubicBezTo>
                  <a:cubicBezTo>
                    <a:pt x="299498" y="2507127"/>
                    <a:pt x="272244" y="2519516"/>
                    <a:pt x="254177" y="2529840"/>
                  </a:cubicBezTo>
                  <a:cubicBezTo>
                    <a:pt x="241027" y="2537354"/>
                    <a:pt x="226687" y="2542646"/>
                    <a:pt x="213537" y="2550160"/>
                  </a:cubicBezTo>
                  <a:cubicBezTo>
                    <a:pt x="202935" y="2556218"/>
                    <a:pt x="193659" y="2564422"/>
                    <a:pt x="183057" y="2570480"/>
                  </a:cubicBezTo>
                  <a:cubicBezTo>
                    <a:pt x="169907" y="2577994"/>
                    <a:pt x="155567" y="2583286"/>
                    <a:pt x="142417" y="2590800"/>
                  </a:cubicBezTo>
                  <a:cubicBezTo>
                    <a:pt x="100282" y="2614877"/>
                    <a:pt x="127487" y="2611120"/>
                    <a:pt x="91617" y="2611120"/>
                  </a:cubicBez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83143012-53E0-D4A0-5836-E6C5C23259EE}"/>
              </a:ext>
            </a:extLst>
          </p:cNvPr>
          <p:cNvSpPr/>
          <p:nvPr/>
        </p:nvSpPr>
        <p:spPr>
          <a:xfrm>
            <a:off x="4358129" y="3829070"/>
            <a:ext cx="4018566" cy="5987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lots of addresses that don’t have any physical memory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7440D56-7B22-4568-B47A-8E7D5F8C8A4A}"/>
              </a:ext>
            </a:extLst>
          </p:cNvPr>
          <p:cNvGrpSpPr/>
          <p:nvPr/>
        </p:nvGrpSpPr>
        <p:grpSpPr>
          <a:xfrm>
            <a:off x="29010" y="1174200"/>
            <a:ext cx="9114990" cy="3618798"/>
            <a:chOff x="29010" y="1174200"/>
            <a:chExt cx="9114990" cy="361879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ACA050C-37BB-4C36-CC85-773D2E4151A6}"/>
                </a:ext>
              </a:extLst>
            </p:cNvPr>
            <p:cNvSpPr txBox="1"/>
            <p:nvPr/>
          </p:nvSpPr>
          <p:spPr>
            <a:xfrm>
              <a:off x="6814457" y="4485221"/>
              <a:ext cx="232954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0xFFFFFFFFFFFFFFFF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B781F3E-0D6C-79F1-DFC6-F65436EF9729}"/>
                </a:ext>
              </a:extLst>
            </p:cNvPr>
            <p:cNvSpPr txBox="1"/>
            <p:nvPr/>
          </p:nvSpPr>
          <p:spPr>
            <a:xfrm>
              <a:off x="29010" y="1174200"/>
              <a:ext cx="216082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0x0000000000000000</a:t>
              </a: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5C7ED7FB-18A8-8EA6-5B95-4068826DC5A2}"/>
                </a:ext>
              </a:extLst>
            </p:cNvPr>
            <p:cNvCxnSpPr>
              <a:cxnSpLocks/>
              <a:stCxn id="73" idx="3"/>
            </p:cNvCxnSpPr>
            <p:nvPr/>
          </p:nvCxnSpPr>
          <p:spPr>
            <a:xfrm flipV="1">
              <a:off x="2189833" y="1328088"/>
              <a:ext cx="6714717" cy="1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14E70006-68A3-A54F-64AA-461DBF17999F}"/>
                </a:ext>
              </a:extLst>
            </p:cNvPr>
            <p:cNvCxnSpPr>
              <a:cxnSpLocks/>
              <a:endCxn id="72" idx="1"/>
            </p:cNvCxnSpPr>
            <p:nvPr/>
          </p:nvCxnSpPr>
          <p:spPr>
            <a:xfrm>
              <a:off x="119504" y="4628223"/>
              <a:ext cx="6694953" cy="1088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Shape 205">
            <a:extLst>
              <a:ext uri="{FF2B5EF4-FFF2-40B4-BE49-F238E27FC236}">
                <a16:creationId xmlns:a16="http://schemas.microsoft.com/office/drawing/2014/main" id="{2A75EADB-33B1-5029-809E-4A8B2D7F2C22}"/>
              </a:ext>
            </a:extLst>
          </p:cNvPr>
          <p:cNvSpPr txBox="1">
            <a:spLocks/>
          </p:cNvSpPr>
          <p:nvPr/>
        </p:nvSpPr>
        <p:spPr>
          <a:xfrm>
            <a:off x="457200" y="4831572"/>
            <a:ext cx="8229600" cy="137970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ct val="100000"/>
            </a:pPr>
            <a:r>
              <a:rPr lang="nb-NO" sz="2800" dirty="0">
                <a:solidFill>
                  <a:schemeClr val="dk1"/>
                </a:solidFill>
              </a:rPr>
              <a:t>Operating systems </a:t>
            </a:r>
            <a:br>
              <a:rPr lang="nb-NO" sz="2800" dirty="0">
                <a:solidFill>
                  <a:schemeClr val="dk1"/>
                </a:solidFill>
              </a:rPr>
            </a:br>
            <a:r>
              <a:rPr lang="nb-NO" sz="2800" dirty="0">
                <a:solidFill>
                  <a:schemeClr val="dk1"/>
                </a:solidFill>
              </a:rPr>
              <a:t>must be </a:t>
            </a:r>
            <a:r>
              <a:rPr lang="nb-NO" sz="2800" dirty="0" err="1">
                <a:solidFill>
                  <a:schemeClr val="dk1"/>
                </a:solidFill>
              </a:rPr>
              <a:t>capable</a:t>
            </a:r>
            <a:r>
              <a:rPr lang="nb-NO" sz="2800" dirty="0">
                <a:solidFill>
                  <a:schemeClr val="dk1"/>
                </a:solidFill>
              </a:rPr>
              <a:t> </a:t>
            </a:r>
            <a:r>
              <a:rPr lang="nb-NO" sz="2800" dirty="0" err="1">
                <a:solidFill>
                  <a:schemeClr val="dk1"/>
                </a:solidFill>
              </a:rPr>
              <a:t>of</a:t>
            </a:r>
            <a:r>
              <a:rPr lang="nb-NO" sz="2800" dirty="0">
                <a:solidFill>
                  <a:schemeClr val="dk1"/>
                </a:solidFill>
              </a:rPr>
              <a:t> </a:t>
            </a:r>
            <a:br>
              <a:rPr lang="nb-NO" sz="2800" dirty="0">
                <a:solidFill>
                  <a:schemeClr val="dk1"/>
                </a:solidFill>
              </a:rPr>
            </a:br>
            <a:r>
              <a:rPr lang="nb-NO" sz="2800" dirty="0" err="1">
                <a:solidFill>
                  <a:schemeClr val="dk1"/>
                </a:solidFill>
              </a:rPr>
              <a:t>making</a:t>
            </a:r>
            <a:r>
              <a:rPr lang="nb-NO" sz="2800" dirty="0">
                <a:solidFill>
                  <a:schemeClr val="dk1"/>
                </a:solidFill>
              </a:rPr>
              <a:t> </a:t>
            </a:r>
            <a:r>
              <a:rPr lang="nb-NO" sz="2800" dirty="0" err="1">
                <a:solidFill>
                  <a:schemeClr val="dk1"/>
                </a:solidFill>
              </a:rPr>
              <a:t>changes</a:t>
            </a:r>
            <a:r>
              <a:rPr lang="nb-NO" sz="2800" dirty="0">
                <a:solidFill>
                  <a:schemeClr val="dk1"/>
                </a:solidFill>
              </a:rPr>
              <a:t> </a:t>
            </a:r>
            <a:r>
              <a:rPr lang="nb-NO" sz="2800" dirty="0" err="1">
                <a:solidFill>
                  <a:schemeClr val="dk1"/>
                </a:solidFill>
              </a:rPr>
              <a:t>everywhere</a:t>
            </a:r>
            <a:endParaRPr lang="nb-NO" sz="2400" dirty="0">
              <a:solidFill>
                <a:schemeClr val="dk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D47B341-EE5A-2227-2054-8C5D4E131D57}"/>
              </a:ext>
            </a:extLst>
          </p:cNvPr>
          <p:cNvSpPr/>
          <p:nvPr/>
        </p:nvSpPr>
        <p:spPr>
          <a:xfrm>
            <a:off x="102580" y="3084362"/>
            <a:ext cx="3106587" cy="598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space for more PCIe devices (addresses without physical memory)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A2EC37-67E8-A4D8-9969-96D7E6FBBF97}"/>
              </a:ext>
            </a:extLst>
          </p:cNvPr>
          <p:cNvSpPr/>
          <p:nvPr/>
        </p:nvSpPr>
        <p:spPr>
          <a:xfrm>
            <a:off x="7253678" y="3084362"/>
            <a:ext cx="1786362" cy="598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more PCIe devices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A9985DD-BB41-62C9-B07F-5A2EEB7CD165}"/>
              </a:ext>
            </a:extLst>
          </p:cNvPr>
          <p:cNvGrpSpPr/>
          <p:nvPr/>
        </p:nvGrpSpPr>
        <p:grpSpPr>
          <a:xfrm>
            <a:off x="123802" y="2293059"/>
            <a:ext cx="8896398" cy="598715"/>
            <a:chOff x="123802" y="2293059"/>
            <a:chExt cx="8896398" cy="59871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7DC3BDD-A5E3-FFB1-6E79-7337C2545910}"/>
                </a:ext>
              </a:extLst>
            </p:cNvPr>
            <p:cNvSpPr/>
            <p:nvPr/>
          </p:nvSpPr>
          <p:spPr>
            <a:xfrm>
              <a:off x="793201" y="2293059"/>
              <a:ext cx="1669214" cy="598715"/>
            </a:xfrm>
            <a:prstGeom prst="rect">
              <a:avLst/>
            </a:prstGeom>
            <a:solidFill>
              <a:srgbClr val="F49C1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Process 1 data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46F2D23-B344-1513-8FC9-BEA6620883A1}"/>
                </a:ext>
              </a:extLst>
            </p:cNvPr>
            <p:cNvSpPr/>
            <p:nvPr/>
          </p:nvSpPr>
          <p:spPr>
            <a:xfrm>
              <a:off x="2571365" y="2293059"/>
              <a:ext cx="1669214" cy="598715"/>
            </a:xfrm>
            <a:prstGeom prst="rect">
              <a:avLst/>
            </a:prstGeom>
            <a:solidFill>
              <a:srgbClr val="2CC06B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Process 2 data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DE0C42C-C345-BECA-75C9-60426BF788FC}"/>
                </a:ext>
              </a:extLst>
            </p:cNvPr>
            <p:cNvSpPr/>
            <p:nvPr/>
          </p:nvSpPr>
          <p:spPr>
            <a:xfrm>
              <a:off x="4349529" y="2293059"/>
              <a:ext cx="1669214" cy="598715"/>
            </a:xfrm>
            <a:prstGeom prst="rect">
              <a:avLst/>
            </a:prstGeom>
            <a:solidFill>
              <a:srgbClr val="3498DB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Process 3 data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9EAD355-8533-6B6D-1864-107E53611344}"/>
                </a:ext>
              </a:extLst>
            </p:cNvPr>
            <p:cNvSpPr/>
            <p:nvPr/>
          </p:nvSpPr>
          <p:spPr>
            <a:xfrm>
              <a:off x="6127693" y="2293059"/>
              <a:ext cx="2892507" cy="598715"/>
            </a:xfrm>
            <a:prstGeom prst="rect">
              <a:avLst/>
            </a:prstGeom>
            <a:solidFill>
              <a:srgbClr val="05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more unused RAM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BE2B43A-69ED-7055-0975-8C0CF3826462}"/>
                </a:ext>
              </a:extLst>
            </p:cNvPr>
            <p:cNvSpPr/>
            <p:nvPr/>
          </p:nvSpPr>
          <p:spPr>
            <a:xfrm>
              <a:off x="123802" y="2293059"/>
              <a:ext cx="560450" cy="598715"/>
            </a:xfrm>
            <a:prstGeom prst="rect">
              <a:avLst/>
            </a:prstGeom>
            <a:solidFill>
              <a:srgbClr val="05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RAM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194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1DCDC5-EB55-971E-BE0B-31F21B4816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194">
            <a:extLst>
              <a:ext uri="{FF2B5EF4-FFF2-40B4-BE49-F238E27FC236}">
                <a16:creationId xmlns:a16="http://schemas.microsoft.com/office/drawing/2014/main" id="{0D2D756D-6A39-75AE-9366-B3137E51EA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995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real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power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3600" dirty="0"/>
              <a:t>C: </a:t>
            </a:r>
            <a:r>
              <a:rPr lang="nb-NO" sz="3600" dirty="0" err="1"/>
              <a:t>memory</a:t>
            </a:r>
            <a:r>
              <a:rPr lang="nb-NO" sz="3600" dirty="0"/>
              <a:t> </a:t>
            </a:r>
            <a:r>
              <a:rPr lang="nb-NO" sz="3600" dirty="0" err="1"/>
              <a:t>manipulation</a:t>
            </a:r>
            <a:endParaRPr lang="x-none" sz="3600" b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9FA077-D9BB-A6DF-4D7A-11B972454CA4}"/>
              </a:ext>
            </a:extLst>
          </p:cNvPr>
          <p:cNvSpPr/>
          <p:nvPr/>
        </p:nvSpPr>
        <p:spPr>
          <a:xfrm>
            <a:off x="115967" y="1516823"/>
            <a:ext cx="1186543" cy="598715"/>
          </a:xfrm>
          <a:prstGeom prst="rect">
            <a:avLst/>
          </a:prstGeom>
          <a:solidFill>
            <a:srgbClr val="7E8C8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BIOS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21119C-6CEF-0847-5212-46D951C1A837}"/>
              </a:ext>
            </a:extLst>
          </p:cNvPr>
          <p:cNvSpPr/>
          <p:nvPr/>
        </p:nvSpPr>
        <p:spPr>
          <a:xfrm>
            <a:off x="1400481" y="1516823"/>
            <a:ext cx="979716" cy="598715"/>
          </a:xfrm>
          <a:prstGeom prst="rect">
            <a:avLst/>
          </a:prstGeom>
          <a:solidFill>
            <a:srgbClr val="7E8C8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BIOS/UEFI reserved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CDD0D1-332A-2C2E-7EA0-5794BE585E81}"/>
              </a:ext>
            </a:extLst>
          </p:cNvPr>
          <p:cNvSpPr/>
          <p:nvPr/>
        </p:nvSpPr>
        <p:spPr>
          <a:xfrm>
            <a:off x="2478168" y="1516823"/>
            <a:ext cx="1393371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DMA buffers for Device I/O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6EA990-8CB1-0C1C-A8B0-046A0F259D26}"/>
              </a:ext>
            </a:extLst>
          </p:cNvPr>
          <p:cNvSpPr/>
          <p:nvPr/>
        </p:nvSpPr>
        <p:spPr>
          <a:xfrm>
            <a:off x="3969510" y="1516823"/>
            <a:ext cx="1593626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Kernel dynamic memory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5A3CCB-6E8A-312A-F346-1E3F75240D66}"/>
              </a:ext>
            </a:extLst>
          </p:cNvPr>
          <p:cNvSpPr/>
          <p:nvPr/>
        </p:nvSpPr>
        <p:spPr>
          <a:xfrm>
            <a:off x="5661107" y="1516823"/>
            <a:ext cx="1389060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Kernel page table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28EEC0-BB80-2E48-6F1E-2AAFED076730}"/>
              </a:ext>
            </a:extLst>
          </p:cNvPr>
          <p:cNvSpPr/>
          <p:nvPr/>
        </p:nvSpPr>
        <p:spPr>
          <a:xfrm>
            <a:off x="7148138" y="1516823"/>
            <a:ext cx="1891902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Kernel code &amp; data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E5977F-AAA4-6907-E459-D87C4B60A7D7}"/>
              </a:ext>
            </a:extLst>
          </p:cNvPr>
          <p:cNvSpPr/>
          <p:nvPr/>
        </p:nvSpPr>
        <p:spPr>
          <a:xfrm>
            <a:off x="3291334" y="3084363"/>
            <a:ext cx="2009493" cy="598715"/>
          </a:xfrm>
          <a:prstGeom prst="rect">
            <a:avLst/>
          </a:prstGeom>
          <a:solidFill>
            <a:srgbClr val="D354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NVMe</a:t>
            </a:r>
            <a:r>
              <a:rPr lang="en-US" sz="1200" dirty="0">
                <a:solidFill>
                  <a:schemeClr val="bg1"/>
                </a:solidFill>
              </a:rPr>
              <a:t> disk command and completion queue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963F74-9EDD-D112-AA65-4694AA31FAF9}"/>
              </a:ext>
            </a:extLst>
          </p:cNvPr>
          <p:cNvSpPr/>
          <p:nvPr/>
        </p:nvSpPr>
        <p:spPr>
          <a:xfrm>
            <a:off x="5361777" y="3084363"/>
            <a:ext cx="1786362" cy="598715"/>
          </a:xfrm>
          <a:prstGeom prst="rect">
            <a:avLst/>
          </a:prstGeom>
          <a:solidFill>
            <a:srgbClr val="D354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NVMe</a:t>
            </a:r>
            <a:r>
              <a:rPr lang="en-US" sz="1200" dirty="0">
                <a:solidFill>
                  <a:schemeClr val="bg1"/>
                </a:solidFill>
              </a:rPr>
              <a:t> controller registers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9B6EC4-F010-D185-DC3B-F0767B5FDB47}"/>
              </a:ext>
            </a:extLst>
          </p:cNvPr>
          <p:cNvSpPr/>
          <p:nvPr/>
        </p:nvSpPr>
        <p:spPr>
          <a:xfrm>
            <a:off x="120443" y="3834320"/>
            <a:ext cx="1786362" cy="598715"/>
          </a:xfrm>
          <a:prstGeom prst="rect">
            <a:avLst/>
          </a:prstGeom>
          <a:solidFill>
            <a:srgbClr val="8D44A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GPU command queue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89F325-A005-9DC0-04AE-4250A200AB28}"/>
              </a:ext>
            </a:extLst>
          </p:cNvPr>
          <p:cNvSpPr/>
          <p:nvPr/>
        </p:nvSpPr>
        <p:spPr>
          <a:xfrm>
            <a:off x="2061496" y="3826159"/>
            <a:ext cx="1791049" cy="598715"/>
          </a:xfrm>
          <a:prstGeom prst="rect">
            <a:avLst/>
          </a:prstGeom>
          <a:solidFill>
            <a:srgbClr val="8D44A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GPU control registers (BAR), PCIe MMIO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D838CC6-9D2C-CBAE-DA11-7C7B20B706B2}"/>
              </a:ext>
            </a:extLst>
          </p:cNvPr>
          <p:cNvGrpSpPr/>
          <p:nvPr/>
        </p:nvGrpSpPr>
        <p:grpSpPr>
          <a:xfrm>
            <a:off x="3969510" y="3826159"/>
            <a:ext cx="4848531" cy="606877"/>
            <a:chOff x="366387" y="2256063"/>
            <a:chExt cx="4637666" cy="606877"/>
          </a:xfrm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258DB780-2830-EB82-C92D-509561BF2F22}"/>
                </a:ext>
              </a:extLst>
            </p:cNvPr>
            <p:cNvSpPr/>
            <p:nvPr/>
          </p:nvSpPr>
          <p:spPr>
            <a:xfrm flipH="1">
              <a:off x="4780299" y="2264225"/>
              <a:ext cx="223754" cy="598715"/>
            </a:xfrm>
            <a:custGeom>
              <a:avLst/>
              <a:gdLst>
                <a:gd name="csX0" fmla="*/ 81457 w 376097"/>
                <a:gd name="csY0" fmla="*/ 0 h 2611332"/>
                <a:gd name="csX1" fmla="*/ 111937 w 376097"/>
                <a:gd name="csY1" fmla="*/ 71120 h 2611332"/>
                <a:gd name="csX2" fmla="*/ 172897 w 376097"/>
                <a:gd name="csY2" fmla="*/ 142240 h 2611332"/>
                <a:gd name="csX3" fmla="*/ 193217 w 376097"/>
                <a:gd name="csY3" fmla="*/ 172720 h 2611332"/>
                <a:gd name="csX4" fmla="*/ 284657 w 376097"/>
                <a:gd name="csY4" fmla="*/ 254000 h 2611332"/>
                <a:gd name="csX5" fmla="*/ 345617 w 376097"/>
                <a:gd name="csY5" fmla="*/ 304800 h 2611332"/>
                <a:gd name="csX6" fmla="*/ 325297 w 376097"/>
                <a:gd name="csY6" fmla="*/ 355600 h 2611332"/>
                <a:gd name="csX7" fmla="*/ 244017 w 376097"/>
                <a:gd name="csY7" fmla="*/ 396240 h 2611332"/>
                <a:gd name="csX8" fmla="*/ 172897 w 376097"/>
                <a:gd name="csY8" fmla="*/ 426720 h 2611332"/>
                <a:gd name="csX9" fmla="*/ 111937 w 376097"/>
                <a:gd name="csY9" fmla="*/ 467360 h 2611332"/>
                <a:gd name="csX10" fmla="*/ 81457 w 376097"/>
                <a:gd name="csY10" fmla="*/ 487680 h 2611332"/>
                <a:gd name="csX11" fmla="*/ 20497 w 376097"/>
                <a:gd name="csY11" fmla="*/ 538480 h 2611332"/>
                <a:gd name="csX12" fmla="*/ 177 w 376097"/>
                <a:gd name="csY12" fmla="*/ 568960 h 2611332"/>
                <a:gd name="csX13" fmla="*/ 30657 w 376097"/>
                <a:gd name="csY13" fmla="*/ 599440 h 2611332"/>
                <a:gd name="csX14" fmla="*/ 101777 w 376097"/>
                <a:gd name="csY14" fmla="*/ 670560 h 2611332"/>
                <a:gd name="csX15" fmla="*/ 142417 w 376097"/>
                <a:gd name="csY15" fmla="*/ 711200 h 2611332"/>
                <a:gd name="csX16" fmla="*/ 162737 w 376097"/>
                <a:gd name="csY16" fmla="*/ 741680 h 2611332"/>
                <a:gd name="csX17" fmla="*/ 193217 w 376097"/>
                <a:gd name="csY17" fmla="*/ 782320 h 2611332"/>
                <a:gd name="csX18" fmla="*/ 233857 w 376097"/>
                <a:gd name="csY18" fmla="*/ 822960 h 2611332"/>
                <a:gd name="csX19" fmla="*/ 254177 w 376097"/>
                <a:gd name="csY19" fmla="*/ 853440 h 2611332"/>
                <a:gd name="csX20" fmla="*/ 315137 w 376097"/>
                <a:gd name="csY20" fmla="*/ 904240 h 2611332"/>
                <a:gd name="csX21" fmla="*/ 365937 w 376097"/>
                <a:gd name="csY21" fmla="*/ 965200 h 2611332"/>
                <a:gd name="csX22" fmla="*/ 294817 w 376097"/>
                <a:gd name="csY22" fmla="*/ 995680 h 2611332"/>
                <a:gd name="csX23" fmla="*/ 254177 w 376097"/>
                <a:gd name="csY23" fmla="*/ 1016000 h 2611332"/>
                <a:gd name="csX24" fmla="*/ 172897 w 376097"/>
                <a:gd name="csY24" fmla="*/ 1036320 h 2611332"/>
                <a:gd name="csX25" fmla="*/ 61137 w 376097"/>
                <a:gd name="csY25" fmla="*/ 1097280 h 2611332"/>
                <a:gd name="csX26" fmla="*/ 30657 w 376097"/>
                <a:gd name="csY26" fmla="*/ 1127760 h 2611332"/>
                <a:gd name="csX27" fmla="*/ 10337 w 376097"/>
                <a:gd name="csY27" fmla="*/ 1158240 h 2611332"/>
                <a:gd name="csX28" fmla="*/ 20497 w 376097"/>
                <a:gd name="csY28" fmla="*/ 1188720 h 2611332"/>
                <a:gd name="csX29" fmla="*/ 91617 w 376097"/>
                <a:gd name="csY29" fmla="*/ 1249680 h 2611332"/>
                <a:gd name="csX30" fmla="*/ 132257 w 376097"/>
                <a:gd name="csY30" fmla="*/ 1290320 h 2611332"/>
                <a:gd name="csX31" fmla="*/ 193217 w 376097"/>
                <a:gd name="csY31" fmla="*/ 1330960 h 2611332"/>
                <a:gd name="csX32" fmla="*/ 294817 w 376097"/>
                <a:gd name="csY32" fmla="*/ 1422400 h 2611332"/>
                <a:gd name="csX33" fmla="*/ 315137 w 376097"/>
                <a:gd name="csY33" fmla="*/ 1463040 h 2611332"/>
                <a:gd name="csX34" fmla="*/ 355777 w 376097"/>
                <a:gd name="csY34" fmla="*/ 1524000 h 2611332"/>
                <a:gd name="csX35" fmla="*/ 376097 w 376097"/>
                <a:gd name="csY35" fmla="*/ 1584960 h 2611332"/>
                <a:gd name="csX36" fmla="*/ 304977 w 376097"/>
                <a:gd name="csY36" fmla="*/ 1625600 h 2611332"/>
                <a:gd name="csX37" fmla="*/ 233857 w 376097"/>
                <a:gd name="csY37" fmla="*/ 1666240 h 2611332"/>
                <a:gd name="csX38" fmla="*/ 193217 w 376097"/>
                <a:gd name="csY38" fmla="*/ 1676400 h 2611332"/>
                <a:gd name="csX39" fmla="*/ 152577 w 376097"/>
                <a:gd name="csY39" fmla="*/ 1696720 h 2611332"/>
                <a:gd name="csX40" fmla="*/ 91617 w 376097"/>
                <a:gd name="csY40" fmla="*/ 1717040 h 2611332"/>
                <a:gd name="csX41" fmla="*/ 61137 w 376097"/>
                <a:gd name="csY41" fmla="*/ 1727200 h 2611332"/>
                <a:gd name="csX42" fmla="*/ 152577 w 376097"/>
                <a:gd name="csY42" fmla="*/ 1818640 h 2611332"/>
                <a:gd name="csX43" fmla="*/ 183057 w 376097"/>
                <a:gd name="csY43" fmla="*/ 1849120 h 2611332"/>
                <a:gd name="csX44" fmla="*/ 223697 w 376097"/>
                <a:gd name="csY44" fmla="*/ 1879600 h 2611332"/>
                <a:gd name="csX45" fmla="*/ 294817 w 376097"/>
                <a:gd name="csY45" fmla="*/ 1950720 h 2611332"/>
                <a:gd name="csX46" fmla="*/ 345617 w 376097"/>
                <a:gd name="csY46" fmla="*/ 2011680 h 2611332"/>
                <a:gd name="csX47" fmla="*/ 376097 w 376097"/>
                <a:gd name="csY47" fmla="*/ 2072640 h 2611332"/>
                <a:gd name="csX48" fmla="*/ 365937 w 376097"/>
                <a:gd name="csY48" fmla="*/ 2103120 h 2611332"/>
                <a:gd name="csX49" fmla="*/ 325297 w 376097"/>
                <a:gd name="csY49" fmla="*/ 2123440 h 2611332"/>
                <a:gd name="csX50" fmla="*/ 254177 w 376097"/>
                <a:gd name="csY50" fmla="*/ 2153920 h 2611332"/>
                <a:gd name="csX51" fmla="*/ 223697 w 376097"/>
                <a:gd name="csY51" fmla="*/ 2174240 h 2611332"/>
                <a:gd name="csX52" fmla="*/ 183057 w 376097"/>
                <a:gd name="csY52" fmla="*/ 2194560 h 2611332"/>
                <a:gd name="csX53" fmla="*/ 91617 w 376097"/>
                <a:gd name="csY53" fmla="*/ 2265680 h 2611332"/>
                <a:gd name="csX54" fmla="*/ 101777 w 376097"/>
                <a:gd name="csY54" fmla="*/ 2296160 h 2611332"/>
                <a:gd name="csX55" fmla="*/ 172897 w 376097"/>
                <a:gd name="csY55" fmla="*/ 2346960 h 2611332"/>
                <a:gd name="csX56" fmla="*/ 223697 w 376097"/>
                <a:gd name="csY56" fmla="*/ 2397760 h 2611332"/>
                <a:gd name="csX57" fmla="*/ 274497 w 376097"/>
                <a:gd name="csY57" fmla="*/ 2448560 h 2611332"/>
                <a:gd name="csX58" fmla="*/ 294817 w 376097"/>
                <a:gd name="csY58" fmla="*/ 2479040 h 2611332"/>
                <a:gd name="csX59" fmla="*/ 254177 w 376097"/>
                <a:gd name="csY59" fmla="*/ 2529840 h 2611332"/>
                <a:gd name="csX60" fmla="*/ 213537 w 376097"/>
                <a:gd name="csY60" fmla="*/ 2550160 h 2611332"/>
                <a:gd name="csX61" fmla="*/ 183057 w 376097"/>
                <a:gd name="csY61" fmla="*/ 2570480 h 2611332"/>
                <a:gd name="csX62" fmla="*/ 142417 w 376097"/>
                <a:gd name="csY62" fmla="*/ 2590800 h 2611332"/>
                <a:gd name="csX63" fmla="*/ 91617 w 376097"/>
                <a:gd name="csY63" fmla="*/ 2611120 h 2611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376097" h="2611332">
                  <a:moveTo>
                    <a:pt x="81457" y="0"/>
                  </a:moveTo>
                  <a:cubicBezTo>
                    <a:pt x="91617" y="23707"/>
                    <a:pt x="99586" y="48477"/>
                    <a:pt x="111937" y="71120"/>
                  </a:cubicBezTo>
                  <a:cubicBezTo>
                    <a:pt x="135968" y="115178"/>
                    <a:pt x="143230" y="106640"/>
                    <a:pt x="172897" y="142240"/>
                  </a:cubicBezTo>
                  <a:cubicBezTo>
                    <a:pt x="180714" y="151621"/>
                    <a:pt x="185105" y="163594"/>
                    <a:pt x="193217" y="172720"/>
                  </a:cubicBezTo>
                  <a:cubicBezTo>
                    <a:pt x="306129" y="299746"/>
                    <a:pt x="211860" y="193336"/>
                    <a:pt x="284657" y="254000"/>
                  </a:cubicBezTo>
                  <a:cubicBezTo>
                    <a:pt x="362886" y="319191"/>
                    <a:pt x="269941" y="254349"/>
                    <a:pt x="345617" y="304800"/>
                  </a:cubicBezTo>
                  <a:cubicBezTo>
                    <a:pt x="358457" y="343321"/>
                    <a:pt x="366035" y="333379"/>
                    <a:pt x="325297" y="355600"/>
                  </a:cubicBezTo>
                  <a:cubicBezTo>
                    <a:pt x="298704" y="370105"/>
                    <a:pt x="272754" y="386661"/>
                    <a:pt x="244017" y="396240"/>
                  </a:cubicBezTo>
                  <a:cubicBezTo>
                    <a:pt x="212485" y="406751"/>
                    <a:pt x="204284" y="407888"/>
                    <a:pt x="172897" y="426720"/>
                  </a:cubicBezTo>
                  <a:cubicBezTo>
                    <a:pt x="151956" y="439285"/>
                    <a:pt x="132257" y="453813"/>
                    <a:pt x="111937" y="467360"/>
                  </a:cubicBezTo>
                  <a:cubicBezTo>
                    <a:pt x="101777" y="474133"/>
                    <a:pt x="90091" y="479046"/>
                    <a:pt x="81457" y="487680"/>
                  </a:cubicBezTo>
                  <a:cubicBezTo>
                    <a:pt x="42343" y="526794"/>
                    <a:pt x="62932" y="510190"/>
                    <a:pt x="20497" y="538480"/>
                  </a:cubicBezTo>
                  <a:cubicBezTo>
                    <a:pt x="13724" y="548640"/>
                    <a:pt x="-1830" y="556915"/>
                    <a:pt x="177" y="568960"/>
                  </a:cubicBezTo>
                  <a:cubicBezTo>
                    <a:pt x="2539" y="583133"/>
                    <a:pt x="21306" y="588531"/>
                    <a:pt x="30657" y="599440"/>
                  </a:cubicBezTo>
                  <a:cubicBezTo>
                    <a:pt x="117743" y="701040"/>
                    <a:pt x="1145" y="582507"/>
                    <a:pt x="101777" y="670560"/>
                  </a:cubicBezTo>
                  <a:cubicBezTo>
                    <a:pt x="116195" y="683176"/>
                    <a:pt x="129949" y="696654"/>
                    <a:pt x="142417" y="711200"/>
                  </a:cubicBezTo>
                  <a:cubicBezTo>
                    <a:pt x="150364" y="720471"/>
                    <a:pt x="155640" y="731744"/>
                    <a:pt x="162737" y="741680"/>
                  </a:cubicBezTo>
                  <a:cubicBezTo>
                    <a:pt x="172579" y="755459"/>
                    <a:pt x="182066" y="769576"/>
                    <a:pt x="193217" y="782320"/>
                  </a:cubicBezTo>
                  <a:cubicBezTo>
                    <a:pt x="205833" y="796738"/>
                    <a:pt x="221389" y="808414"/>
                    <a:pt x="233857" y="822960"/>
                  </a:cubicBezTo>
                  <a:cubicBezTo>
                    <a:pt x="241804" y="832231"/>
                    <a:pt x="246360" y="844059"/>
                    <a:pt x="254177" y="853440"/>
                  </a:cubicBezTo>
                  <a:cubicBezTo>
                    <a:pt x="294653" y="902012"/>
                    <a:pt x="271544" y="867913"/>
                    <a:pt x="315137" y="904240"/>
                  </a:cubicBezTo>
                  <a:cubicBezTo>
                    <a:pt x="344473" y="928686"/>
                    <a:pt x="345957" y="935230"/>
                    <a:pt x="365937" y="965200"/>
                  </a:cubicBezTo>
                  <a:cubicBezTo>
                    <a:pt x="304168" y="1006379"/>
                    <a:pt x="369797" y="967562"/>
                    <a:pt x="294817" y="995680"/>
                  </a:cubicBezTo>
                  <a:cubicBezTo>
                    <a:pt x="280636" y="1000998"/>
                    <a:pt x="268098" y="1010034"/>
                    <a:pt x="254177" y="1016000"/>
                  </a:cubicBezTo>
                  <a:cubicBezTo>
                    <a:pt x="226841" y="1027716"/>
                    <a:pt x="202714" y="1030357"/>
                    <a:pt x="172897" y="1036320"/>
                  </a:cubicBezTo>
                  <a:cubicBezTo>
                    <a:pt x="149763" y="1047887"/>
                    <a:pt x="88979" y="1074078"/>
                    <a:pt x="61137" y="1097280"/>
                  </a:cubicBezTo>
                  <a:cubicBezTo>
                    <a:pt x="50099" y="1106478"/>
                    <a:pt x="39855" y="1116722"/>
                    <a:pt x="30657" y="1127760"/>
                  </a:cubicBezTo>
                  <a:cubicBezTo>
                    <a:pt x="22840" y="1137141"/>
                    <a:pt x="17110" y="1148080"/>
                    <a:pt x="10337" y="1158240"/>
                  </a:cubicBezTo>
                  <a:cubicBezTo>
                    <a:pt x="13724" y="1168400"/>
                    <a:pt x="14556" y="1179809"/>
                    <a:pt x="20497" y="1188720"/>
                  </a:cubicBezTo>
                  <a:cubicBezTo>
                    <a:pt x="37835" y="1214727"/>
                    <a:pt x="69081" y="1229961"/>
                    <a:pt x="91617" y="1249680"/>
                  </a:cubicBezTo>
                  <a:cubicBezTo>
                    <a:pt x="106035" y="1262296"/>
                    <a:pt x="117297" y="1278352"/>
                    <a:pt x="132257" y="1290320"/>
                  </a:cubicBezTo>
                  <a:cubicBezTo>
                    <a:pt x="151327" y="1305576"/>
                    <a:pt x="175948" y="1313691"/>
                    <a:pt x="193217" y="1330960"/>
                  </a:cubicBezTo>
                  <a:cubicBezTo>
                    <a:pt x="266151" y="1403894"/>
                    <a:pt x="231188" y="1374678"/>
                    <a:pt x="294817" y="1422400"/>
                  </a:cubicBezTo>
                  <a:cubicBezTo>
                    <a:pt x="301590" y="1435947"/>
                    <a:pt x="307345" y="1450053"/>
                    <a:pt x="315137" y="1463040"/>
                  </a:cubicBezTo>
                  <a:cubicBezTo>
                    <a:pt x="327702" y="1483981"/>
                    <a:pt x="348054" y="1500832"/>
                    <a:pt x="355777" y="1524000"/>
                  </a:cubicBezTo>
                  <a:lnTo>
                    <a:pt x="376097" y="1584960"/>
                  </a:lnTo>
                  <a:cubicBezTo>
                    <a:pt x="301837" y="1634466"/>
                    <a:pt x="395210" y="1574038"/>
                    <a:pt x="304977" y="1625600"/>
                  </a:cubicBezTo>
                  <a:cubicBezTo>
                    <a:pt x="267461" y="1647038"/>
                    <a:pt x="278515" y="1649493"/>
                    <a:pt x="233857" y="1666240"/>
                  </a:cubicBezTo>
                  <a:cubicBezTo>
                    <a:pt x="220782" y="1671143"/>
                    <a:pt x="206292" y="1671497"/>
                    <a:pt x="193217" y="1676400"/>
                  </a:cubicBezTo>
                  <a:cubicBezTo>
                    <a:pt x="179036" y="1681718"/>
                    <a:pt x="166639" y="1691095"/>
                    <a:pt x="152577" y="1696720"/>
                  </a:cubicBezTo>
                  <a:cubicBezTo>
                    <a:pt x="132690" y="1704675"/>
                    <a:pt x="111937" y="1710267"/>
                    <a:pt x="91617" y="1717040"/>
                  </a:cubicBezTo>
                  <a:lnTo>
                    <a:pt x="61137" y="1727200"/>
                  </a:lnTo>
                  <a:lnTo>
                    <a:pt x="152577" y="1818640"/>
                  </a:lnTo>
                  <a:cubicBezTo>
                    <a:pt x="162737" y="1828800"/>
                    <a:pt x="171562" y="1840499"/>
                    <a:pt x="183057" y="1849120"/>
                  </a:cubicBezTo>
                  <a:cubicBezTo>
                    <a:pt x="196604" y="1859280"/>
                    <a:pt x="211167" y="1868209"/>
                    <a:pt x="223697" y="1879600"/>
                  </a:cubicBezTo>
                  <a:cubicBezTo>
                    <a:pt x="248504" y="1902152"/>
                    <a:pt x="279824" y="1920733"/>
                    <a:pt x="294817" y="1950720"/>
                  </a:cubicBezTo>
                  <a:cubicBezTo>
                    <a:pt x="320598" y="2002282"/>
                    <a:pt x="302535" y="1982959"/>
                    <a:pt x="345617" y="2011680"/>
                  </a:cubicBezTo>
                  <a:cubicBezTo>
                    <a:pt x="355891" y="2027091"/>
                    <a:pt x="376097" y="2051608"/>
                    <a:pt x="376097" y="2072640"/>
                  </a:cubicBezTo>
                  <a:cubicBezTo>
                    <a:pt x="376097" y="2083350"/>
                    <a:pt x="373510" y="2095547"/>
                    <a:pt x="365937" y="2103120"/>
                  </a:cubicBezTo>
                  <a:cubicBezTo>
                    <a:pt x="355227" y="2113830"/>
                    <a:pt x="339218" y="2117474"/>
                    <a:pt x="325297" y="2123440"/>
                  </a:cubicBezTo>
                  <a:cubicBezTo>
                    <a:pt x="268305" y="2147865"/>
                    <a:pt x="321570" y="2115410"/>
                    <a:pt x="254177" y="2153920"/>
                  </a:cubicBezTo>
                  <a:cubicBezTo>
                    <a:pt x="243575" y="2159978"/>
                    <a:pt x="234299" y="2168182"/>
                    <a:pt x="223697" y="2174240"/>
                  </a:cubicBezTo>
                  <a:cubicBezTo>
                    <a:pt x="210547" y="2181754"/>
                    <a:pt x="196044" y="2186768"/>
                    <a:pt x="183057" y="2194560"/>
                  </a:cubicBezTo>
                  <a:cubicBezTo>
                    <a:pt x="122294" y="2231018"/>
                    <a:pt x="132216" y="2225081"/>
                    <a:pt x="91617" y="2265680"/>
                  </a:cubicBezTo>
                  <a:cubicBezTo>
                    <a:pt x="95004" y="2275840"/>
                    <a:pt x="94921" y="2287933"/>
                    <a:pt x="101777" y="2296160"/>
                  </a:cubicBezTo>
                  <a:cubicBezTo>
                    <a:pt x="109653" y="2305612"/>
                    <a:pt x="158998" y="2337694"/>
                    <a:pt x="172897" y="2346960"/>
                  </a:cubicBezTo>
                  <a:cubicBezTo>
                    <a:pt x="227084" y="2428240"/>
                    <a:pt x="155964" y="2330027"/>
                    <a:pt x="223697" y="2397760"/>
                  </a:cubicBezTo>
                  <a:cubicBezTo>
                    <a:pt x="291430" y="2465493"/>
                    <a:pt x="193217" y="2394373"/>
                    <a:pt x="274497" y="2448560"/>
                  </a:cubicBezTo>
                  <a:cubicBezTo>
                    <a:pt x="281270" y="2458720"/>
                    <a:pt x="292810" y="2466995"/>
                    <a:pt x="294817" y="2479040"/>
                  </a:cubicBezTo>
                  <a:cubicBezTo>
                    <a:pt x="299498" y="2507127"/>
                    <a:pt x="272244" y="2519516"/>
                    <a:pt x="254177" y="2529840"/>
                  </a:cubicBezTo>
                  <a:cubicBezTo>
                    <a:pt x="241027" y="2537354"/>
                    <a:pt x="226687" y="2542646"/>
                    <a:pt x="213537" y="2550160"/>
                  </a:cubicBezTo>
                  <a:cubicBezTo>
                    <a:pt x="202935" y="2556218"/>
                    <a:pt x="193659" y="2564422"/>
                    <a:pt x="183057" y="2570480"/>
                  </a:cubicBezTo>
                  <a:cubicBezTo>
                    <a:pt x="169907" y="2577994"/>
                    <a:pt x="155567" y="2583286"/>
                    <a:pt x="142417" y="2590800"/>
                  </a:cubicBezTo>
                  <a:cubicBezTo>
                    <a:pt x="100282" y="2614877"/>
                    <a:pt x="127487" y="2611120"/>
                    <a:pt x="91617" y="2611120"/>
                  </a:cubicBez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2831715-9580-E6A2-542C-CA1B34F1CDCB}"/>
                </a:ext>
              </a:extLst>
            </p:cNvPr>
            <p:cNvCxnSpPr>
              <a:cxnSpLocks/>
              <a:endCxn id="63" idx="63"/>
            </p:cNvCxnSpPr>
            <p:nvPr/>
          </p:nvCxnSpPr>
          <p:spPr>
            <a:xfrm flipV="1">
              <a:off x="514350" y="2862891"/>
              <a:ext cx="4435197" cy="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9AB450E-0CA2-01DD-002C-C59546894B2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7314" y="2256063"/>
              <a:ext cx="4454361" cy="816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D40AE2BE-142A-AE29-C348-561F9671BE18}"/>
                </a:ext>
              </a:extLst>
            </p:cNvPr>
            <p:cNvSpPr/>
            <p:nvPr/>
          </p:nvSpPr>
          <p:spPr>
            <a:xfrm flipH="1">
              <a:off x="366387" y="2264224"/>
              <a:ext cx="223754" cy="598715"/>
            </a:xfrm>
            <a:custGeom>
              <a:avLst/>
              <a:gdLst>
                <a:gd name="csX0" fmla="*/ 81457 w 376097"/>
                <a:gd name="csY0" fmla="*/ 0 h 2611332"/>
                <a:gd name="csX1" fmla="*/ 111937 w 376097"/>
                <a:gd name="csY1" fmla="*/ 71120 h 2611332"/>
                <a:gd name="csX2" fmla="*/ 172897 w 376097"/>
                <a:gd name="csY2" fmla="*/ 142240 h 2611332"/>
                <a:gd name="csX3" fmla="*/ 193217 w 376097"/>
                <a:gd name="csY3" fmla="*/ 172720 h 2611332"/>
                <a:gd name="csX4" fmla="*/ 284657 w 376097"/>
                <a:gd name="csY4" fmla="*/ 254000 h 2611332"/>
                <a:gd name="csX5" fmla="*/ 345617 w 376097"/>
                <a:gd name="csY5" fmla="*/ 304800 h 2611332"/>
                <a:gd name="csX6" fmla="*/ 325297 w 376097"/>
                <a:gd name="csY6" fmla="*/ 355600 h 2611332"/>
                <a:gd name="csX7" fmla="*/ 244017 w 376097"/>
                <a:gd name="csY7" fmla="*/ 396240 h 2611332"/>
                <a:gd name="csX8" fmla="*/ 172897 w 376097"/>
                <a:gd name="csY8" fmla="*/ 426720 h 2611332"/>
                <a:gd name="csX9" fmla="*/ 111937 w 376097"/>
                <a:gd name="csY9" fmla="*/ 467360 h 2611332"/>
                <a:gd name="csX10" fmla="*/ 81457 w 376097"/>
                <a:gd name="csY10" fmla="*/ 487680 h 2611332"/>
                <a:gd name="csX11" fmla="*/ 20497 w 376097"/>
                <a:gd name="csY11" fmla="*/ 538480 h 2611332"/>
                <a:gd name="csX12" fmla="*/ 177 w 376097"/>
                <a:gd name="csY12" fmla="*/ 568960 h 2611332"/>
                <a:gd name="csX13" fmla="*/ 30657 w 376097"/>
                <a:gd name="csY13" fmla="*/ 599440 h 2611332"/>
                <a:gd name="csX14" fmla="*/ 101777 w 376097"/>
                <a:gd name="csY14" fmla="*/ 670560 h 2611332"/>
                <a:gd name="csX15" fmla="*/ 142417 w 376097"/>
                <a:gd name="csY15" fmla="*/ 711200 h 2611332"/>
                <a:gd name="csX16" fmla="*/ 162737 w 376097"/>
                <a:gd name="csY16" fmla="*/ 741680 h 2611332"/>
                <a:gd name="csX17" fmla="*/ 193217 w 376097"/>
                <a:gd name="csY17" fmla="*/ 782320 h 2611332"/>
                <a:gd name="csX18" fmla="*/ 233857 w 376097"/>
                <a:gd name="csY18" fmla="*/ 822960 h 2611332"/>
                <a:gd name="csX19" fmla="*/ 254177 w 376097"/>
                <a:gd name="csY19" fmla="*/ 853440 h 2611332"/>
                <a:gd name="csX20" fmla="*/ 315137 w 376097"/>
                <a:gd name="csY20" fmla="*/ 904240 h 2611332"/>
                <a:gd name="csX21" fmla="*/ 365937 w 376097"/>
                <a:gd name="csY21" fmla="*/ 965200 h 2611332"/>
                <a:gd name="csX22" fmla="*/ 294817 w 376097"/>
                <a:gd name="csY22" fmla="*/ 995680 h 2611332"/>
                <a:gd name="csX23" fmla="*/ 254177 w 376097"/>
                <a:gd name="csY23" fmla="*/ 1016000 h 2611332"/>
                <a:gd name="csX24" fmla="*/ 172897 w 376097"/>
                <a:gd name="csY24" fmla="*/ 1036320 h 2611332"/>
                <a:gd name="csX25" fmla="*/ 61137 w 376097"/>
                <a:gd name="csY25" fmla="*/ 1097280 h 2611332"/>
                <a:gd name="csX26" fmla="*/ 30657 w 376097"/>
                <a:gd name="csY26" fmla="*/ 1127760 h 2611332"/>
                <a:gd name="csX27" fmla="*/ 10337 w 376097"/>
                <a:gd name="csY27" fmla="*/ 1158240 h 2611332"/>
                <a:gd name="csX28" fmla="*/ 20497 w 376097"/>
                <a:gd name="csY28" fmla="*/ 1188720 h 2611332"/>
                <a:gd name="csX29" fmla="*/ 91617 w 376097"/>
                <a:gd name="csY29" fmla="*/ 1249680 h 2611332"/>
                <a:gd name="csX30" fmla="*/ 132257 w 376097"/>
                <a:gd name="csY30" fmla="*/ 1290320 h 2611332"/>
                <a:gd name="csX31" fmla="*/ 193217 w 376097"/>
                <a:gd name="csY31" fmla="*/ 1330960 h 2611332"/>
                <a:gd name="csX32" fmla="*/ 294817 w 376097"/>
                <a:gd name="csY32" fmla="*/ 1422400 h 2611332"/>
                <a:gd name="csX33" fmla="*/ 315137 w 376097"/>
                <a:gd name="csY33" fmla="*/ 1463040 h 2611332"/>
                <a:gd name="csX34" fmla="*/ 355777 w 376097"/>
                <a:gd name="csY34" fmla="*/ 1524000 h 2611332"/>
                <a:gd name="csX35" fmla="*/ 376097 w 376097"/>
                <a:gd name="csY35" fmla="*/ 1584960 h 2611332"/>
                <a:gd name="csX36" fmla="*/ 304977 w 376097"/>
                <a:gd name="csY36" fmla="*/ 1625600 h 2611332"/>
                <a:gd name="csX37" fmla="*/ 233857 w 376097"/>
                <a:gd name="csY37" fmla="*/ 1666240 h 2611332"/>
                <a:gd name="csX38" fmla="*/ 193217 w 376097"/>
                <a:gd name="csY38" fmla="*/ 1676400 h 2611332"/>
                <a:gd name="csX39" fmla="*/ 152577 w 376097"/>
                <a:gd name="csY39" fmla="*/ 1696720 h 2611332"/>
                <a:gd name="csX40" fmla="*/ 91617 w 376097"/>
                <a:gd name="csY40" fmla="*/ 1717040 h 2611332"/>
                <a:gd name="csX41" fmla="*/ 61137 w 376097"/>
                <a:gd name="csY41" fmla="*/ 1727200 h 2611332"/>
                <a:gd name="csX42" fmla="*/ 152577 w 376097"/>
                <a:gd name="csY42" fmla="*/ 1818640 h 2611332"/>
                <a:gd name="csX43" fmla="*/ 183057 w 376097"/>
                <a:gd name="csY43" fmla="*/ 1849120 h 2611332"/>
                <a:gd name="csX44" fmla="*/ 223697 w 376097"/>
                <a:gd name="csY44" fmla="*/ 1879600 h 2611332"/>
                <a:gd name="csX45" fmla="*/ 294817 w 376097"/>
                <a:gd name="csY45" fmla="*/ 1950720 h 2611332"/>
                <a:gd name="csX46" fmla="*/ 345617 w 376097"/>
                <a:gd name="csY46" fmla="*/ 2011680 h 2611332"/>
                <a:gd name="csX47" fmla="*/ 376097 w 376097"/>
                <a:gd name="csY47" fmla="*/ 2072640 h 2611332"/>
                <a:gd name="csX48" fmla="*/ 365937 w 376097"/>
                <a:gd name="csY48" fmla="*/ 2103120 h 2611332"/>
                <a:gd name="csX49" fmla="*/ 325297 w 376097"/>
                <a:gd name="csY49" fmla="*/ 2123440 h 2611332"/>
                <a:gd name="csX50" fmla="*/ 254177 w 376097"/>
                <a:gd name="csY50" fmla="*/ 2153920 h 2611332"/>
                <a:gd name="csX51" fmla="*/ 223697 w 376097"/>
                <a:gd name="csY51" fmla="*/ 2174240 h 2611332"/>
                <a:gd name="csX52" fmla="*/ 183057 w 376097"/>
                <a:gd name="csY52" fmla="*/ 2194560 h 2611332"/>
                <a:gd name="csX53" fmla="*/ 91617 w 376097"/>
                <a:gd name="csY53" fmla="*/ 2265680 h 2611332"/>
                <a:gd name="csX54" fmla="*/ 101777 w 376097"/>
                <a:gd name="csY54" fmla="*/ 2296160 h 2611332"/>
                <a:gd name="csX55" fmla="*/ 172897 w 376097"/>
                <a:gd name="csY55" fmla="*/ 2346960 h 2611332"/>
                <a:gd name="csX56" fmla="*/ 223697 w 376097"/>
                <a:gd name="csY56" fmla="*/ 2397760 h 2611332"/>
                <a:gd name="csX57" fmla="*/ 274497 w 376097"/>
                <a:gd name="csY57" fmla="*/ 2448560 h 2611332"/>
                <a:gd name="csX58" fmla="*/ 294817 w 376097"/>
                <a:gd name="csY58" fmla="*/ 2479040 h 2611332"/>
                <a:gd name="csX59" fmla="*/ 254177 w 376097"/>
                <a:gd name="csY59" fmla="*/ 2529840 h 2611332"/>
                <a:gd name="csX60" fmla="*/ 213537 w 376097"/>
                <a:gd name="csY60" fmla="*/ 2550160 h 2611332"/>
                <a:gd name="csX61" fmla="*/ 183057 w 376097"/>
                <a:gd name="csY61" fmla="*/ 2570480 h 2611332"/>
                <a:gd name="csX62" fmla="*/ 142417 w 376097"/>
                <a:gd name="csY62" fmla="*/ 2590800 h 2611332"/>
                <a:gd name="csX63" fmla="*/ 91617 w 376097"/>
                <a:gd name="csY63" fmla="*/ 2611120 h 2611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376097" h="2611332">
                  <a:moveTo>
                    <a:pt x="81457" y="0"/>
                  </a:moveTo>
                  <a:cubicBezTo>
                    <a:pt x="91617" y="23707"/>
                    <a:pt x="99586" y="48477"/>
                    <a:pt x="111937" y="71120"/>
                  </a:cubicBezTo>
                  <a:cubicBezTo>
                    <a:pt x="135968" y="115178"/>
                    <a:pt x="143230" y="106640"/>
                    <a:pt x="172897" y="142240"/>
                  </a:cubicBezTo>
                  <a:cubicBezTo>
                    <a:pt x="180714" y="151621"/>
                    <a:pt x="185105" y="163594"/>
                    <a:pt x="193217" y="172720"/>
                  </a:cubicBezTo>
                  <a:cubicBezTo>
                    <a:pt x="306129" y="299746"/>
                    <a:pt x="211860" y="193336"/>
                    <a:pt x="284657" y="254000"/>
                  </a:cubicBezTo>
                  <a:cubicBezTo>
                    <a:pt x="362886" y="319191"/>
                    <a:pt x="269941" y="254349"/>
                    <a:pt x="345617" y="304800"/>
                  </a:cubicBezTo>
                  <a:cubicBezTo>
                    <a:pt x="358457" y="343321"/>
                    <a:pt x="366035" y="333379"/>
                    <a:pt x="325297" y="355600"/>
                  </a:cubicBezTo>
                  <a:cubicBezTo>
                    <a:pt x="298704" y="370105"/>
                    <a:pt x="272754" y="386661"/>
                    <a:pt x="244017" y="396240"/>
                  </a:cubicBezTo>
                  <a:cubicBezTo>
                    <a:pt x="212485" y="406751"/>
                    <a:pt x="204284" y="407888"/>
                    <a:pt x="172897" y="426720"/>
                  </a:cubicBezTo>
                  <a:cubicBezTo>
                    <a:pt x="151956" y="439285"/>
                    <a:pt x="132257" y="453813"/>
                    <a:pt x="111937" y="467360"/>
                  </a:cubicBezTo>
                  <a:cubicBezTo>
                    <a:pt x="101777" y="474133"/>
                    <a:pt x="90091" y="479046"/>
                    <a:pt x="81457" y="487680"/>
                  </a:cubicBezTo>
                  <a:cubicBezTo>
                    <a:pt x="42343" y="526794"/>
                    <a:pt x="62932" y="510190"/>
                    <a:pt x="20497" y="538480"/>
                  </a:cubicBezTo>
                  <a:cubicBezTo>
                    <a:pt x="13724" y="548640"/>
                    <a:pt x="-1830" y="556915"/>
                    <a:pt x="177" y="568960"/>
                  </a:cubicBezTo>
                  <a:cubicBezTo>
                    <a:pt x="2539" y="583133"/>
                    <a:pt x="21306" y="588531"/>
                    <a:pt x="30657" y="599440"/>
                  </a:cubicBezTo>
                  <a:cubicBezTo>
                    <a:pt x="117743" y="701040"/>
                    <a:pt x="1145" y="582507"/>
                    <a:pt x="101777" y="670560"/>
                  </a:cubicBezTo>
                  <a:cubicBezTo>
                    <a:pt x="116195" y="683176"/>
                    <a:pt x="129949" y="696654"/>
                    <a:pt x="142417" y="711200"/>
                  </a:cubicBezTo>
                  <a:cubicBezTo>
                    <a:pt x="150364" y="720471"/>
                    <a:pt x="155640" y="731744"/>
                    <a:pt x="162737" y="741680"/>
                  </a:cubicBezTo>
                  <a:cubicBezTo>
                    <a:pt x="172579" y="755459"/>
                    <a:pt x="182066" y="769576"/>
                    <a:pt x="193217" y="782320"/>
                  </a:cubicBezTo>
                  <a:cubicBezTo>
                    <a:pt x="205833" y="796738"/>
                    <a:pt x="221389" y="808414"/>
                    <a:pt x="233857" y="822960"/>
                  </a:cubicBezTo>
                  <a:cubicBezTo>
                    <a:pt x="241804" y="832231"/>
                    <a:pt x="246360" y="844059"/>
                    <a:pt x="254177" y="853440"/>
                  </a:cubicBezTo>
                  <a:cubicBezTo>
                    <a:pt x="294653" y="902012"/>
                    <a:pt x="271544" y="867913"/>
                    <a:pt x="315137" y="904240"/>
                  </a:cubicBezTo>
                  <a:cubicBezTo>
                    <a:pt x="344473" y="928686"/>
                    <a:pt x="345957" y="935230"/>
                    <a:pt x="365937" y="965200"/>
                  </a:cubicBezTo>
                  <a:cubicBezTo>
                    <a:pt x="304168" y="1006379"/>
                    <a:pt x="369797" y="967562"/>
                    <a:pt x="294817" y="995680"/>
                  </a:cubicBezTo>
                  <a:cubicBezTo>
                    <a:pt x="280636" y="1000998"/>
                    <a:pt x="268098" y="1010034"/>
                    <a:pt x="254177" y="1016000"/>
                  </a:cubicBezTo>
                  <a:cubicBezTo>
                    <a:pt x="226841" y="1027716"/>
                    <a:pt x="202714" y="1030357"/>
                    <a:pt x="172897" y="1036320"/>
                  </a:cubicBezTo>
                  <a:cubicBezTo>
                    <a:pt x="149763" y="1047887"/>
                    <a:pt x="88979" y="1074078"/>
                    <a:pt x="61137" y="1097280"/>
                  </a:cubicBezTo>
                  <a:cubicBezTo>
                    <a:pt x="50099" y="1106478"/>
                    <a:pt x="39855" y="1116722"/>
                    <a:pt x="30657" y="1127760"/>
                  </a:cubicBezTo>
                  <a:cubicBezTo>
                    <a:pt x="22840" y="1137141"/>
                    <a:pt x="17110" y="1148080"/>
                    <a:pt x="10337" y="1158240"/>
                  </a:cubicBezTo>
                  <a:cubicBezTo>
                    <a:pt x="13724" y="1168400"/>
                    <a:pt x="14556" y="1179809"/>
                    <a:pt x="20497" y="1188720"/>
                  </a:cubicBezTo>
                  <a:cubicBezTo>
                    <a:pt x="37835" y="1214727"/>
                    <a:pt x="69081" y="1229961"/>
                    <a:pt x="91617" y="1249680"/>
                  </a:cubicBezTo>
                  <a:cubicBezTo>
                    <a:pt x="106035" y="1262296"/>
                    <a:pt x="117297" y="1278352"/>
                    <a:pt x="132257" y="1290320"/>
                  </a:cubicBezTo>
                  <a:cubicBezTo>
                    <a:pt x="151327" y="1305576"/>
                    <a:pt x="175948" y="1313691"/>
                    <a:pt x="193217" y="1330960"/>
                  </a:cubicBezTo>
                  <a:cubicBezTo>
                    <a:pt x="266151" y="1403894"/>
                    <a:pt x="231188" y="1374678"/>
                    <a:pt x="294817" y="1422400"/>
                  </a:cubicBezTo>
                  <a:cubicBezTo>
                    <a:pt x="301590" y="1435947"/>
                    <a:pt x="307345" y="1450053"/>
                    <a:pt x="315137" y="1463040"/>
                  </a:cubicBezTo>
                  <a:cubicBezTo>
                    <a:pt x="327702" y="1483981"/>
                    <a:pt x="348054" y="1500832"/>
                    <a:pt x="355777" y="1524000"/>
                  </a:cubicBezTo>
                  <a:lnTo>
                    <a:pt x="376097" y="1584960"/>
                  </a:lnTo>
                  <a:cubicBezTo>
                    <a:pt x="301837" y="1634466"/>
                    <a:pt x="395210" y="1574038"/>
                    <a:pt x="304977" y="1625600"/>
                  </a:cubicBezTo>
                  <a:cubicBezTo>
                    <a:pt x="267461" y="1647038"/>
                    <a:pt x="278515" y="1649493"/>
                    <a:pt x="233857" y="1666240"/>
                  </a:cubicBezTo>
                  <a:cubicBezTo>
                    <a:pt x="220782" y="1671143"/>
                    <a:pt x="206292" y="1671497"/>
                    <a:pt x="193217" y="1676400"/>
                  </a:cubicBezTo>
                  <a:cubicBezTo>
                    <a:pt x="179036" y="1681718"/>
                    <a:pt x="166639" y="1691095"/>
                    <a:pt x="152577" y="1696720"/>
                  </a:cubicBezTo>
                  <a:cubicBezTo>
                    <a:pt x="132690" y="1704675"/>
                    <a:pt x="111937" y="1710267"/>
                    <a:pt x="91617" y="1717040"/>
                  </a:cubicBezTo>
                  <a:lnTo>
                    <a:pt x="61137" y="1727200"/>
                  </a:lnTo>
                  <a:lnTo>
                    <a:pt x="152577" y="1818640"/>
                  </a:lnTo>
                  <a:cubicBezTo>
                    <a:pt x="162737" y="1828800"/>
                    <a:pt x="171562" y="1840499"/>
                    <a:pt x="183057" y="1849120"/>
                  </a:cubicBezTo>
                  <a:cubicBezTo>
                    <a:pt x="196604" y="1859280"/>
                    <a:pt x="211167" y="1868209"/>
                    <a:pt x="223697" y="1879600"/>
                  </a:cubicBezTo>
                  <a:cubicBezTo>
                    <a:pt x="248504" y="1902152"/>
                    <a:pt x="279824" y="1920733"/>
                    <a:pt x="294817" y="1950720"/>
                  </a:cubicBezTo>
                  <a:cubicBezTo>
                    <a:pt x="320598" y="2002282"/>
                    <a:pt x="302535" y="1982959"/>
                    <a:pt x="345617" y="2011680"/>
                  </a:cubicBezTo>
                  <a:cubicBezTo>
                    <a:pt x="355891" y="2027091"/>
                    <a:pt x="376097" y="2051608"/>
                    <a:pt x="376097" y="2072640"/>
                  </a:cubicBezTo>
                  <a:cubicBezTo>
                    <a:pt x="376097" y="2083350"/>
                    <a:pt x="373510" y="2095547"/>
                    <a:pt x="365937" y="2103120"/>
                  </a:cubicBezTo>
                  <a:cubicBezTo>
                    <a:pt x="355227" y="2113830"/>
                    <a:pt x="339218" y="2117474"/>
                    <a:pt x="325297" y="2123440"/>
                  </a:cubicBezTo>
                  <a:cubicBezTo>
                    <a:pt x="268305" y="2147865"/>
                    <a:pt x="321570" y="2115410"/>
                    <a:pt x="254177" y="2153920"/>
                  </a:cubicBezTo>
                  <a:cubicBezTo>
                    <a:pt x="243575" y="2159978"/>
                    <a:pt x="234299" y="2168182"/>
                    <a:pt x="223697" y="2174240"/>
                  </a:cubicBezTo>
                  <a:cubicBezTo>
                    <a:pt x="210547" y="2181754"/>
                    <a:pt x="196044" y="2186768"/>
                    <a:pt x="183057" y="2194560"/>
                  </a:cubicBezTo>
                  <a:cubicBezTo>
                    <a:pt x="122294" y="2231018"/>
                    <a:pt x="132216" y="2225081"/>
                    <a:pt x="91617" y="2265680"/>
                  </a:cubicBezTo>
                  <a:cubicBezTo>
                    <a:pt x="95004" y="2275840"/>
                    <a:pt x="94921" y="2287933"/>
                    <a:pt x="101777" y="2296160"/>
                  </a:cubicBezTo>
                  <a:cubicBezTo>
                    <a:pt x="109653" y="2305612"/>
                    <a:pt x="158998" y="2337694"/>
                    <a:pt x="172897" y="2346960"/>
                  </a:cubicBezTo>
                  <a:cubicBezTo>
                    <a:pt x="227084" y="2428240"/>
                    <a:pt x="155964" y="2330027"/>
                    <a:pt x="223697" y="2397760"/>
                  </a:cubicBezTo>
                  <a:cubicBezTo>
                    <a:pt x="291430" y="2465493"/>
                    <a:pt x="193217" y="2394373"/>
                    <a:pt x="274497" y="2448560"/>
                  </a:cubicBezTo>
                  <a:cubicBezTo>
                    <a:pt x="281270" y="2458720"/>
                    <a:pt x="292810" y="2466995"/>
                    <a:pt x="294817" y="2479040"/>
                  </a:cubicBezTo>
                  <a:cubicBezTo>
                    <a:pt x="299498" y="2507127"/>
                    <a:pt x="272244" y="2519516"/>
                    <a:pt x="254177" y="2529840"/>
                  </a:cubicBezTo>
                  <a:cubicBezTo>
                    <a:pt x="241027" y="2537354"/>
                    <a:pt x="226687" y="2542646"/>
                    <a:pt x="213537" y="2550160"/>
                  </a:cubicBezTo>
                  <a:cubicBezTo>
                    <a:pt x="202935" y="2556218"/>
                    <a:pt x="193659" y="2564422"/>
                    <a:pt x="183057" y="2570480"/>
                  </a:cubicBezTo>
                  <a:cubicBezTo>
                    <a:pt x="169907" y="2577994"/>
                    <a:pt x="155567" y="2583286"/>
                    <a:pt x="142417" y="2590800"/>
                  </a:cubicBezTo>
                  <a:cubicBezTo>
                    <a:pt x="100282" y="2614877"/>
                    <a:pt x="127487" y="2611120"/>
                    <a:pt x="91617" y="2611120"/>
                  </a:cubicBez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95D91E7A-68B0-FD86-C175-CB299DFB8BA6}"/>
              </a:ext>
            </a:extLst>
          </p:cNvPr>
          <p:cNvSpPr/>
          <p:nvPr/>
        </p:nvSpPr>
        <p:spPr>
          <a:xfrm>
            <a:off x="4358129" y="3829070"/>
            <a:ext cx="4018566" cy="5987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lots of addresses that don’t have any physical memory</a:t>
            </a:r>
          </a:p>
        </p:txBody>
      </p:sp>
      <p:sp>
        <p:nvSpPr>
          <p:cNvPr id="90" name="Shape 205">
            <a:extLst>
              <a:ext uri="{FF2B5EF4-FFF2-40B4-BE49-F238E27FC236}">
                <a16:creationId xmlns:a16="http://schemas.microsoft.com/office/drawing/2014/main" id="{7D0DEA6A-CD97-5F29-617C-FBA9F8D0FBF0}"/>
              </a:ext>
            </a:extLst>
          </p:cNvPr>
          <p:cNvSpPr txBox="1">
            <a:spLocks/>
          </p:cNvSpPr>
          <p:nvPr/>
        </p:nvSpPr>
        <p:spPr>
          <a:xfrm>
            <a:off x="1038740" y="5372929"/>
            <a:ext cx="6514679" cy="72430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ct val="100000"/>
            </a:pPr>
            <a:r>
              <a:rPr lang="nb-NO" sz="2400" dirty="0">
                <a:solidFill>
                  <a:schemeClr val="dk1"/>
                </a:solidFill>
              </a:rPr>
              <a:t>send </a:t>
            </a:r>
            <a:r>
              <a:rPr lang="nb-NO" sz="2400" dirty="0" err="1">
                <a:solidFill>
                  <a:schemeClr val="dk1"/>
                </a:solidFill>
              </a:rPr>
              <a:t>commands</a:t>
            </a:r>
            <a:r>
              <a:rPr lang="nb-NO" sz="2400" dirty="0">
                <a:solidFill>
                  <a:schemeClr val="dk1"/>
                </a:solidFill>
              </a:rPr>
              <a:t> to a disk, listen to </a:t>
            </a:r>
            <a:r>
              <a:rPr lang="nb-NO" sz="2400" dirty="0" err="1">
                <a:solidFill>
                  <a:schemeClr val="dk1"/>
                </a:solidFill>
              </a:rPr>
              <a:t>responses</a:t>
            </a:r>
            <a:endParaRPr lang="nb-NO" sz="2400" dirty="0">
              <a:solidFill>
                <a:schemeClr val="dk1"/>
              </a:solidFill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B3A60755-B875-AE55-F151-723591A71D9A}"/>
              </a:ext>
            </a:extLst>
          </p:cNvPr>
          <p:cNvCxnSpPr>
            <a:cxnSpLocks/>
            <a:stCxn id="90" idx="0"/>
            <a:endCxn id="17" idx="2"/>
          </p:cNvCxnSpPr>
          <p:nvPr/>
        </p:nvCxnSpPr>
        <p:spPr>
          <a:xfrm flipV="1">
            <a:off x="4296080" y="3683078"/>
            <a:ext cx="1" cy="1689851"/>
          </a:xfrm>
          <a:prstGeom prst="straightConnector1">
            <a:avLst/>
          </a:prstGeom>
          <a:ln w="50800">
            <a:solidFill>
              <a:srgbClr val="D354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F9DD2F98-0E58-8316-6A8A-6966D511B57B}"/>
              </a:ext>
            </a:extLst>
          </p:cNvPr>
          <p:cNvGrpSpPr/>
          <p:nvPr/>
        </p:nvGrpSpPr>
        <p:grpSpPr>
          <a:xfrm>
            <a:off x="29010" y="1174200"/>
            <a:ext cx="9114990" cy="3618798"/>
            <a:chOff x="29010" y="1174200"/>
            <a:chExt cx="9114990" cy="361879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1B7B8477-732D-F8BE-E8D5-DC8EEDC34F84}"/>
                </a:ext>
              </a:extLst>
            </p:cNvPr>
            <p:cNvSpPr txBox="1"/>
            <p:nvPr/>
          </p:nvSpPr>
          <p:spPr>
            <a:xfrm>
              <a:off x="6814457" y="4485221"/>
              <a:ext cx="232954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0xFFFFFFFFFFFFFFFF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EDDDCEAA-62B6-EDB6-C8EA-982B2DE7CCDB}"/>
                </a:ext>
              </a:extLst>
            </p:cNvPr>
            <p:cNvSpPr txBox="1"/>
            <p:nvPr/>
          </p:nvSpPr>
          <p:spPr>
            <a:xfrm>
              <a:off x="29010" y="1174200"/>
              <a:ext cx="216082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0x0000000000000000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CC60375D-000D-A199-6251-4DA4EC6786AD}"/>
                </a:ext>
              </a:extLst>
            </p:cNvPr>
            <p:cNvCxnSpPr>
              <a:cxnSpLocks/>
              <a:stCxn id="107" idx="3"/>
            </p:cNvCxnSpPr>
            <p:nvPr/>
          </p:nvCxnSpPr>
          <p:spPr>
            <a:xfrm flipV="1">
              <a:off x="2189833" y="1328088"/>
              <a:ext cx="6714717" cy="1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AFBA5AA7-AA86-E35B-F6AD-0E5A9DAAE37F}"/>
                </a:ext>
              </a:extLst>
            </p:cNvPr>
            <p:cNvCxnSpPr>
              <a:cxnSpLocks/>
              <a:endCxn id="106" idx="1"/>
            </p:cNvCxnSpPr>
            <p:nvPr/>
          </p:nvCxnSpPr>
          <p:spPr>
            <a:xfrm>
              <a:off x="119504" y="4628223"/>
              <a:ext cx="6694953" cy="1088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7E51614-2348-AB85-630D-29A142E09CA3}"/>
              </a:ext>
            </a:extLst>
          </p:cNvPr>
          <p:cNvSpPr/>
          <p:nvPr/>
        </p:nvSpPr>
        <p:spPr>
          <a:xfrm>
            <a:off x="102580" y="3084362"/>
            <a:ext cx="3106587" cy="598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space for more PCIe devices (addresses without physical memory)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4F1BBC6-C4F4-B318-48C1-31E17F341DBB}"/>
              </a:ext>
            </a:extLst>
          </p:cNvPr>
          <p:cNvSpPr/>
          <p:nvPr/>
        </p:nvSpPr>
        <p:spPr>
          <a:xfrm>
            <a:off x="7253678" y="3084362"/>
            <a:ext cx="1786362" cy="598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more PCIe devices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B8113F6-F438-22EE-BBB3-87851C737E4E}"/>
              </a:ext>
            </a:extLst>
          </p:cNvPr>
          <p:cNvGrpSpPr/>
          <p:nvPr/>
        </p:nvGrpSpPr>
        <p:grpSpPr>
          <a:xfrm>
            <a:off x="123802" y="2293059"/>
            <a:ext cx="8896398" cy="598715"/>
            <a:chOff x="123802" y="2293059"/>
            <a:chExt cx="8896398" cy="598715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F451DE42-6058-DF7D-0BCF-F0DA84BC73DF}"/>
                </a:ext>
              </a:extLst>
            </p:cNvPr>
            <p:cNvSpPr/>
            <p:nvPr/>
          </p:nvSpPr>
          <p:spPr>
            <a:xfrm>
              <a:off x="793201" y="2293059"/>
              <a:ext cx="1669214" cy="598715"/>
            </a:xfrm>
            <a:prstGeom prst="rect">
              <a:avLst/>
            </a:prstGeom>
            <a:solidFill>
              <a:srgbClr val="F49C1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Process 1 data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AC1BEB16-B8F5-CE18-4A54-71CE801960A9}"/>
                </a:ext>
              </a:extLst>
            </p:cNvPr>
            <p:cNvSpPr/>
            <p:nvPr/>
          </p:nvSpPr>
          <p:spPr>
            <a:xfrm>
              <a:off x="2571365" y="2293059"/>
              <a:ext cx="1669214" cy="598715"/>
            </a:xfrm>
            <a:prstGeom prst="rect">
              <a:avLst/>
            </a:prstGeom>
            <a:solidFill>
              <a:srgbClr val="2CC06B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Process 2 data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81B2A6A9-32B8-D3E9-C5F7-098C9CFAF062}"/>
                </a:ext>
              </a:extLst>
            </p:cNvPr>
            <p:cNvSpPr/>
            <p:nvPr/>
          </p:nvSpPr>
          <p:spPr>
            <a:xfrm>
              <a:off x="4349529" y="2293059"/>
              <a:ext cx="1669214" cy="598715"/>
            </a:xfrm>
            <a:prstGeom prst="rect">
              <a:avLst/>
            </a:prstGeom>
            <a:solidFill>
              <a:srgbClr val="3498DB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Process 3 data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BFF2353A-CAD4-9578-3870-A24E010663EB}"/>
                </a:ext>
              </a:extLst>
            </p:cNvPr>
            <p:cNvSpPr/>
            <p:nvPr/>
          </p:nvSpPr>
          <p:spPr>
            <a:xfrm>
              <a:off x="6127693" y="2293059"/>
              <a:ext cx="2892507" cy="598715"/>
            </a:xfrm>
            <a:prstGeom prst="rect">
              <a:avLst/>
            </a:prstGeom>
            <a:solidFill>
              <a:srgbClr val="05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more unused RAM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B55FC006-2645-3100-E5B5-65F5A10EC35E}"/>
                </a:ext>
              </a:extLst>
            </p:cNvPr>
            <p:cNvSpPr/>
            <p:nvPr/>
          </p:nvSpPr>
          <p:spPr>
            <a:xfrm>
              <a:off x="123802" y="2293059"/>
              <a:ext cx="560450" cy="598715"/>
            </a:xfrm>
            <a:prstGeom prst="rect">
              <a:avLst/>
            </a:prstGeom>
            <a:solidFill>
              <a:srgbClr val="05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RAM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603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3BFE-5FC9-9E40-37BB-EFDDAE2A8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4738A4AE-0123-4BE5-CA31-E3B2CBF9974F}"/>
              </a:ext>
            </a:extLst>
          </p:cNvPr>
          <p:cNvGrpSpPr/>
          <p:nvPr/>
        </p:nvGrpSpPr>
        <p:grpSpPr>
          <a:xfrm>
            <a:off x="123802" y="2293059"/>
            <a:ext cx="8896398" cy="598715"/>
            <a:chOff x="123802" y="2293059"/>
            <a:chExt cx="8896398" cy="598715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17C66CA-520D-BEA9-4D30-67659BD44D55}"/>
                </a:ext>
              </a:extLst>
            </p:cNvPr>
            <p:cNvSpPr/>
            <p:nvPr/>
          </p:nvSpPr>
          <p:spPr>
            <a:xfrm>
              <a:off x="793201" y="2293059"/>
              <a:ext cx="1669214" cy="598715"/>
            </a:xfrm>
            <a:prstGeom prst="rect">
              <a:avLst/>
            </a:prstGeom>
            <a:solidFill>
              <a:srgbClr val="F49C1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Process 1 data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28F85B3-13C3-54A3-42D4-186793E96567}"/>
                </a:ext>
              </a:extLst>
            </p:cNvPr>
            <p:cNvSpPr/>
            <p:nvPr/>
          </p:nvSpPr>
          <p:spPr>
            <a:xfrm>
              <a:off x="2571365" y="2293059"/>
              <a:ext cx="1669214" cy="598715"/>
            </a:xfrm>
            <a:prstGeom prst="rect">
              <a:avLst/>
            </a:prstGeom>
            <a:solidFill>
              <a:srgbClr val="2CC06B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Process 2 data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D2F4E8ED-7226-4B05-9128-56A6871D4155}"/>
                </a:ext>
              </a:extLst>
            </p:cNvPr>
            <p:cNvSpPr/>
            <p:nvPr/>
          </p:nvSpPr>
          <p:spPr>
            <a:xfrm>
              <a:off x="4349529" y="2293059"/>
              <a:ext cx="1669214" cy="598715"/>
            </a:xfrm>
            <a:prstGeom prst="rect">
              <a:avLst/>
            </a:prstGeom>
            <a:solidFill>
              <a:srgbClr val="3498DB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Process 3 data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9C96669-957A-85F4-4D06-9FA9D01C852A}"/>
                </a:ext>
              </a:extLst>
            </p:cNvPr>
            <p:cNvSpPr/>
            <p:nvPr/>
          </p:nvSpPr>
          <p:spPr>
            <a:xfrm>
              <a:off x="6127693" y="2293059"/>
              <a:ext cx="2892507" cy="598715"/>
            </a:xfrm>
            <a:prstGeom prst="rect">
              <a:avLst/>
            </a:prstGeom>
            <a:solidFill>
              <a:srgbClr val="05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more unused RAM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7AA90637-FA84-DCAE-2D54-75B1A46F7270}"/>
                </a:ext>
              </a:extLst>
            </p:cNvPr>
            <p:cNvSpPr/>
            <p:nvPr/>
          </p:nvSpPr>
          <p:spPr>
            <a:xfrm>
              <a:off x="123802" y="2293059"/>
              <a:ext cx="560450" cy="598715"/>
            </a:xfrm>
            <a:prstGeom prst="rect">
              <a:avLst/>
            </a:prstGeom>
            <a:solidFill>
              <a:srgbClr val="05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RAM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8E071E-8464-15B6-8573-857590113E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Shape 194">
            <a:extLst>
              <a:ext uri="{FF2B5EF4-FFF2-40B4-BE49-F238E27FC236}">
                <a16:creationId xmlns:a16="http://schemas.microsoft.com/office/drawing/2014/main" id="{74F39800-30F6-B9B0-422A-5C1448D6DF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995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real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power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3600" dirty="0"/>
              <a:t>C: </a:t>
            </a:r>
            <a:r>
              <a:rPr lang="nb-NO" sz="3600" dirty="0" err="1"/>
              <a:t>memory</a:t>
            </a:r>
            <a:r>
              <a:rPr lang="nb-NO" sz="3600" dirty="0"/>
              <a:t> </a:t>
            </a:r>
            <a:r>
              <a:rPr lang="nb-NO" sz="3600" dirty="0" err="1"/>
              <a:t>manipulation</a:t>
            </a:r>
            <a:endParaRPr lang="x-none" sz="3600" b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4546CA-BA32-4678-E356-EAF2C07D90BA}"/>
              </a:ext>
            </a:extLst>
          </p:cNvPr>
          <p:cNvSpPr/>
          <p:nvPr/>
        </p:nvSpPr>
        <p:spPr>
          <a:xfrm>
            <a:off x="115967" y="1516823"/>
            <a:ext cx="1186543" cy="598715"/>
          </a:xfrm>
          <a:prstGeom prst="rect">
            <a:avLst/>
          </a:prstGeom>
          <a:solidFill>
            <a:srgbClr val="7E8C8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BIOS Data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9E9CF4-28FE-FE77-2FE4-D2EB39259217}"/>
              </a:ext>
            </a:extLst>
          </p:cNvPr>
          <p:cNvSpPr/>
          <p:nvPr/>
        </p:nvSpPr>
        <p:spPr>
          <a:xfrm>
            <a:off x="1400481" y="1516823"/>
            <a:ext cx="979716" cy="598715"/>
          </a:xfrm>
          <a:prstGeom prst="rect">
            <a:avLst/>
          </a:prstGeom>
          <a:solidFill>
            <a:srgbClr val="7E8C8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BIOS/UEFI reserved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12865F-D226-28D6-4DA4-DE5BF631F516}"/>
              </a:ext>
            </a:extLst>
          </p:cNvPr>
          <p:cNvSpPr/>
          <p:nvPr/>
        </p:nvSpPr>
        <p:spPr>
          <a:xfrm>
            <a:off x="2478168" y="1516823"/>
            <a:ext cx="1393371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DMA buffers for Device I/O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053F3D-3BEA-47ED-7C69-51A9AB0A00E2}"/>
              </a:ext>
            </a:extLst>
          </p:cNvPr>
          <p:cNvSpPr/>
          <p:nvPr/>
        </p:nvSpPr>
        <p:spPr>
          <a:xfrm>
            <a:off x="3969510" y="1516823"/>
            <a:ext cx="1593626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Kernel dynamic memory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C8F058-4C65-61AD-4F41-947864CB2356}"/>
              </a:ext>
            </a:extLst>
          </p:cNvPr>
          <p:cNvSpPr/>
          <p:nvPr/>
        </p:nvSpPr>
        <p:spPr>
          <a:xfrm>
            <a:off x="5661107" y="1516823"/>
            <a:ext cx="1389060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Kernel page table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423202-7BD6-72DE-641A-7BC3D2296694}"/>
              </a:ext>
            </a:extLst>
          </p:cNvPr>
          <p:cNvSpPr/>
          <p:nvPr/>
        </p:nvSpPr>
        <p:spPr>
          <a:xfrm>
            <a:off x="7148138" y="1516823"/>
            <a:ext cx="1891902" cy="598715"/>
          </a:xfrm>
          <a:prstGeom prst="rect">
            <a:avLst/>
          </a:prstGeom>
          <a:solidFill>
            <a:srgbClr val="E94B3A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Kernel code &amp; data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4EEDFF-0563-B0DA-1E35-6322468A4E5C}"/>
              </a:ext>
            </a:extLst>
          </p:cNvPr>
          <p:cNvSpPr/>
          <p:nvPr/>
        </p:nvSpPr>
        <p:spPr>
          <a:xfrm>
            <a:off x="3291334" y="3084363"/>
            <a:ext cx="2009493" cy="598715"/>
          </a:xfrm>
          <a:prstGeom prst="rect">
            <a:avLst/>
          </a:prstGeom>
          <a:solidFill>
            <a:srgbClr val="D354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NVMe</a:t>
            </a:r>
            <a:r>
              <a:rPr lang="en-US" sz="1200" dirty="0">
                <a:solidFill>
                  <a:schemeClr val="bg1"/>
                </a:solidFill>
              </a:rPr>
              <a:t> disk command and completion queue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776A55-D67F-EFAB-583A-2B06B2C1AC95}"/>
              </a:ext>
            </a:extLst>
          </p:cNvPr>
          <p:cNvSpPr/>
          <p:nvPr/>
        </p:nvSpPr>
        <p:spPr>
          <a:xfrm>
            <a:off x="5361777" y="3084363"/>
            <a:ext cx="1786362" cy="598715"/>
          </a:xfrm>
          <a:prstGeom prst="rect">
            <a:avLst/>
          </a:prstGeom>
          <a:solidFill>
            <a:srgbClr val="D354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bg1"/>
                </a:solidFill>
              </a:rPr>
              <a:t>NVMe</a:t>
            </a:r>
            <a:r>
              <a:rPr lang="en-US" sz="1200" dirty="0">
                <a:solidFill>
                  <a:schemeClr val="bg1"/>
                </a:solidFill>
              </a:rPr>
              <a:t> controller registers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045910-618F-F822-A375-43A68DD29988}"/>
              </a:ext>
            </a:extLst>
          </p:cNvPr>
          <p:cNvSpPr/>
          <p:nvPr/>
        </p:nvSpPr>
        <p:spPr>
          <a:xfrm>
            <a:off x="120443" y="3834320"/>
            <a:ext cx="1786362" cy="598715"/>
          </a:xfrm>
          <a:prstGeom prst="rect">
            <a:avLst/>
          </a:prstGeom>
          <a:solidFill>
            <a:srgbClr val="8D44A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GPU command queue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5701F1-7300-4401-2559-399D3E80F229}"/>
              </a:ext>
            </a:extLst>
          </p:cNvPr>
          <p:cNvSpPr/>
          <p:nvPr/>
        </p:nvSpPr>
        <p:spPr>
          <a:xfrm>
            <a:off x="2061496" y="3826159"/>
            <a:ext cx="1791049" cy="598715"/>
          </a:xfrm>
          <a:prstGeom prst="rect">
            <a:avLst/>
          </a:prstGeom>
          <a:solidFill>
            <a:srgbClr val="8D44AD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GPU control registers (BAR), PCIe MMIO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90B691E-3C5F-2B74-CF87-4087DA9D9E48}"/>
              </a:ext>
            </a:extLst>
          </p:cNvPr>
          <p:cNvGrpSpPr/>
          <p:nvPr/>
        </p:nvGrpSpPr>
        <p:grpSpPr>
          <a:xfrm>
            <a:off x="3969510" y="3826159"/>
            <a:ext cx="4848531" cy="606877"/>
            <a:chOff x="366387" y="2256063"/>
            <a:chExt cx="4637666" cy="606877"/>
          </a:xfrm>
        </p:grpSpPr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C4863623-6BB0-A7BC-5722-F5CD3E0672AE}"/>
                </a:ext>
              </a:extLst>
            </p:cNvPr>
            <p:cNvSpPr/>
            <p:nvPr/>
          </p:nvSpPr>
          <p:spPr>
            <a:xfrm flipH="1">
              <a:off x="4780299" y="2264225"/>
              <a:ext cx="223754" cy="598715"/>
            </a:xfrm>
            <a:custGeom>
              <a:avLst/>
              <a:gdLst>
                <a:gd name="csX0" fmla="*/ 81457 w 376097"/>
                <a:gd name="csY0" fmla="*/ 0 h 2611332"/>
                <a:gd name="csX1" fmla="*/ 111937 w 376097"/>
                <a:gd name="csY1" fmla="*/ 71120 h 2611332"/>
                <a:gd name="csX2" fmla="*/ 172897 w 376097"/>
                <a:gd name="csY2" fmla="*/ 142240 h 2611332"/>
                <a:gd name="csX3" fmla="*/ 193217 w 376097"/>
                <a:gd name="csY3" fmla="*/ 172720 h 2611332"/>
                <a:gd name="csX4" fmla="*/ 284657 w 376097"/>
                <a:gd name="csY4" fmla="*/ 254000 h 2611332"/>
                <a:gd name="csX5" fmla="*/ 345617 w 376097"/>
                <a:gd name="csY5" fmla="*/ 304800 h 2611332"/>
                <a:gd name="csX6" fmla="*/ 325297 w 376097"/>
                <a:gd name="csY6" fmla="*/ 355600 h 2611332"/>
                <a:gd name="csX7" fmla="*/ 244017 w 376097"/>
                <a:gd name="csY7" fmla="*/ 396240 h 2611332"/>
                <a:gd name="csX8" fmla="*/ 172897 w 376097"/>
                <a:gd name="csY8" fmla="*/ 426720 h 2611332"/>
                <a:gd name="csX9" fmla="*/ 111937 w 376097"/>
                <a:gd name="csY9" fmla="*/ 467360 h 2611332"/>
                <a:gd name="csX10" fmla="*/ 81457 w 376097"/>
                <a:gd name="csY10" fmla="*/ 487680 h 2611332"/>
                <a:gd name="csX11" fmla="*/ 20497 w 376097"/>
                <a:gd name="csY11" fmla="*/ 538480 h 2611332"/>
                <a:gd name="csX12" fmla="*/ 177 w 376097"/>
                <a:gd name="csY12" fmla="*/ 568960 h 2611332"/>
                <a:gd name="csX13" fmla="*/ 30657 w 376097"/>
                <a:gd name="csY13" fmla="*/ 599440 h 2611332"/>
                <a:gd name="csX14" fmla="*/ 101777 w 376097"/>
                <a:gd name="csY14" fmla="*/ 670560 h 2611332"/>
                <a:gd name="csX15" fmla="*/ 142417 w 376097"/>
                <a:gd name="csY15" fmla="*/ 711200 h 2611332"/>
                <a:gd name="csX16" fmla="*/ 162737 w 376097"/>
                <a:gd name="csY16" fmla="*/ 741680 h 2611332"/>
                <a:gd name="csX17" fmla="*/ 193217 w 376097"/>
                <a:gd name="csY17" fmla="*/ 782320 h 2611332"/>
                <a:gd name="csX18" fmla="*/ 233857 w 376097"/>
                <a:gd name="csY18" fmla="*/ 822960 h 2611332"/>
                <a:gd name="csX19" fmla="*/ 254177 w 376097"/>
                <a:gd name="csY19" fmla="*/ 853440 h 2611332"/>
                <a:gd name="csX20" fmla="*/ 315137 w 376097"/>
                <a:gd name="csY20" fmla="*/ 904240 h 2611332"/>
                <a:gd name="csX21" fmla="*/ 365937 w 376097"/>
                <a:gd name="csY21" fmla="*/ 965200 h 2611332"/>
                <a:gd name="csX22" fmla="*/ 294817 w 376097"/>
                <a:gd name="csY22" fmla="*/ 995680 h 2611332"/>
                <a:gd name="csX23" fmla="*/ 254177 w 376097"/>
                <a:gd name="csY23" fmla="*/ 1016000 h 2611332"/>
                <a:gd name="csX24" fmla="*/ 172897 w 376097"/>
                <a:gd name="csY24" fmla="*/ 1036320 h 2611332"/>
                <a:gd name="csX25" fmla="*/ 61137 w 376097"/>
                <a:gd name="csY25" fmla="*/ 1097280 h 2611332"/>
                <a:gd name="csX26" fmla="*/ 30657 w 376097"/>
                <a:gd name="csY26" fmla="*/ 1127760 h 2611332"/>
                <a:gd name="csX27" fmla="*/ 10337 w 376097"/>
                <a:gd name="csY27" fmla="*/ 1158240 h 2611332"/>
                <a:gd name="csX28" fmla="*/ 20497 w 376097"/>
                <a:gd name="csY28" fmla="*/ 1188720 h 2611332"/>
                <a:gd name="csX29" fmla="*/ 91617 w 376097"/>
                <a:gd name="csY29" fmla="*/ 1249680 h 2611332"/>
                <a:gd name="csX30" fmla="*/ 132257 w 376097"/>
                <a:gd name="csY30" fmla="*/ 1290320 h 2611332"/>
                <a:gd name="csX31" fmla="*/ 193217 w 376097"/>
                <a:gd name="csY31" fmla="*/ 1330960 h 2611332"/>
                <a:gd name="csX32" fmla="*/ 294817 w 376097"/>
                <a:gd name="csY32" fmla="*/ 1422400 h 2611332"/>
                <a:gd name="csX33" fmla="*/ 315137 w 376097"/>
                <a:gd name="csY33" fmla="*/ 1463040 h 2611332"/>
                <a:gd name="csX34" fmla="*/ 355777 w 376097"/>
                <a:gd name="csY34" fmla="*/ 1524000 h 2611332"/>
                <a:gd name="csX35" fmla="*/ 376097 w 376097"/>
                <a:gd name="csY35" fmla="*/ 1584960 h 2611332"/>
                <a:gd name="csX36" fmla="*/ 304977 w 376097"/>
                <a:gd name="csY36" fmla="*/ 1625600 h 2611332"/>
                <a:gd name="csX37" fmla="*/ 233857 w 376097"/>
                <a:gd name="csY37" fmla="*/ 1666240 h 2611332"/>
                <a:gd name="csX38" fmla="*/ 193217 w 376097"/>
                <a:gd name="csY38" fmla="*/ 1676400 h 2611332"/>
                <a:gd name="csX39" fmla="*/ 152577 w 376097"/>
                <a:gd name="csY39" fmla="*/ 1696720 h 2611332"/>
                <a:gd name="csX40" fmla="*/ 91617 w 376097"/>
                <a:gd name="csY40" fmla="*/ 1717040 h 2611332"/>
                <a:gd name="csX41" fmla="*/ 61137 w 376097"/>
                <a:gd name="csY41" fmla="*/ 1727200 h 2611332"/>
                <a:gd name="csX42" fmla="*/ 152577 w 376097"/>
                <a:gd name="csY42" fmla="*/ 1818640 h 2611332"/>
                <a:gd name="csX43" fmla="*/ 183057 w 376097"/>
                <a:gd name="csY43" fmla="*/ 1849120 h 2611332"/>
                <a:gd name="csX44" fmla="*/ 223697 w 376097"/>
                <a:gd name="csY44" fmla="*/ 1879600 h 2611332"/>
                <a:gd name="csX45" fmla="*/ 294817 w 376097"/>
                <a:gd name="csY45" fmla="*/ 1950720 h 2611332"/>
                <a:gd name="csX46" fmla="*/ 345617 w 376097"/>
                <a:gd name="csY46" fmla="*/ 2011680 h 2611332"/>
                <a:gd name="csX47" fmla="*/ 376097 w 376097"/>
                <a:gd name="csY47" fmla="*/ 2072640 h 2611332"/>
                <a:gd name="csX48" fmla="*/ 365937 w 376097"/>
                <a:gd name="csY48" fmla="*/ 2103120 h 2611332"/>
                <a:gd name="csX49" fmla="*/ 325297 w 376097"/>
                <a:gd name="csY49" fmla="*/ 2123440 h 2611332"/>
                <a:gd name="csX50" fmla="*/ 254177 w 376097"/>
                <a:gd name="csY50" fmla="*/ 2153920 h 2611332"/>
                <a:gd name="csX51" fmla="*/ 223697 w 376097"/>
                <a:gd name="csY51" fmla="*/ 2174240 h 2611332"/>
                <a:gd name="csX52" fmla="*/ 183057 w 376097"/>
                <a:gd name="csY52" fmla="*/ 2194560 h 2611332"/>
                <a:gd name="csX53" fmla="*/ 91617 w 376097"/>
                <a:gd name="csY53" fmla="*/ 2265680 h 2611332"/>
                <a:gd name="csX54" fmla="*/ 101777 w 376097"/>
                <a:gd name="csY54" fmla="*/ 2296160 h 2611332"/>
                <a:gd name="csX55" fmla="*/ 172897 w 376097"/>
                <a:gd name="csY55" fmla="*/ 2346960 h 2611332"/>
                <a:gd name="csX56" fmla="*/ 223697 w 376097"/>
                <a:gd name="csY56" fmla="*/ 2397760 h 2611332"/>
                <a:gd name="csX57" fmla="*/ 274497 w 376097"/>
                <a:gd name="csY57" fmla="*/ 2448560 h 2611332"/>
                <a:gd name="csX58" fmla="*/ 294817 w 376097"/>
                <a:gd name="csY58" fmla="*/ 2479040 h 2611332"/>
                <a:gd name="csX59" fmla="*/ 254177 w 376097"/>
                <a:gd name="csY59" fmla="*/ 2529840 h 2611332"/>
                <a:gd name="csX60" fmla="*/ 213537 w 376097"/>
                <a:gd name="csY60" fmla="*/ 2550160 h 2611332"/>
                <a:gd name="csX61" fmla="*/ 183057 w 376097"/>
                <a:gd name="csY61" fmla="*/ 2570480 h 2611332"/>
                <a:gd name="csX62" fmla="*/ 142417 w 376097"/>
                <a:gd name="csY62" fmla="*/ 2590800 h 2611332"/>
                <a:gd name="csX63" fmla="*/ 91617 w 376097"/>
                <a:gd name="csY63" fmla="*/ 2611120 h 2611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376097" h="2611332">
                  <a:moveTo>
                    <a:pt x="81457" y="0"/>
                  </a:moveTo>
                  <a:cubicBezTo>
                    <a:pt x="91617" y="23707"/>
                    <a:pt x="99586" y="48477"/>
                    <a:pt x="111937" y="71120"/>
                  </a:cubicBezTo>
                  <a:cubicBezTo>
                    <a:pt x="135968" y="115178"/>
                    <a:pt x="143230" y="106640"/>
                    <a:pt x="172897" y="142240"/>
                  </a:cubicBezTo>
                  <a:cubicBezTo>
                    <a:pt x="180714" y="151621"/>
                    <a:pt x="185105" y="163594"/>
                    <a:pt x="193217" y="172720"/>
                  </a:cubicBezTo>
                  <a:cubicBezTo>
                    <a:pt x="306129" y="299746"/>
                    <a:pt x="211860" y="193336"/>
                    <a:pt x="284657" y="254000"/>
                  </a:cubicBezTo>
                  <a:cubicBezTo>
                    <a:pt x="362886" y="319191"/>
                    <a:pt x="269941" y="254349"/>
                    <a:pt x="345617" y="304800"/>
                  </a:cubicBezTo>
                  <a:cubicBezTo>
                    <a:pt x="358457" y="343321"/>
                    <a:pt x="366035" y="333379"/>
                    <a:pt x="325297" y="355600"/>
                  </a:cubicBezTo>
                  <a:cubicBezTo>
                    <a:pt x="298704" y="370105"/>
                    <a:pt x="272754" y="386661"/>
                    <a:pt x="244017" y="396240"/>
                  </a:cubicBezTo>
                  <a:cubicBezTo>
                    <a:pt x="212485" y="406751"/>
                    <a:pt x="204284" y="407888"/>
                    <a:pt x="172897" y="426720"/>
                  </a:cubicBezTo>
                  <a:cubicBezTo>
                    <a:pt x="151956" y="439285"/>
                    <a:pt x="132257" y="453813"/>
                    <a:pt x="111937" y="467360"/>
                  </a:cubicBezTo>
                  <a:cubicBezTo>
                    <a:pt x="101777" y="474133"/>
                    <a:pt x="90091" y="479046"/>
                    <a:pt x="81457" y="487680"/>
                  </a:cubicBezTo>
                  <a:cubicBezTo>
                    <a:pt x="42343" y="526794"/>
                    <a:pt x="62932" y="510190"/>
                    <a:pt x="20497" y="538480"/>
                  </a:cubicBezTo>
                  <a:cubicBezTo>
                    <a:pt x="13724" y="548640"/>
                    <a:pt x="-1830" y="556915"/>
                    <a:pt x="177" y="568960"/>
                  </a:cubicBezTo>
                  <a:cubicBezTo>
                    <a:pt x="2539" y="583133"/>
                    <a:pt x="21306" y="588531"/>
                    <a:pt x="30657" y="599440"/>
                  </a:cubicBezTo>
                  <a:cubicBezTo>
                    <a:pt x="117743" y="701040"/>
                    <a:pt x="1145" y="582507"/>
                    <a:pt x="101777" y="670560"/>
                  </a:cubicBezTo>
                  <a:cubicBezTo>
                    <a:pt x="116195" y="683176"/>
                    <a:pt x="129949" y="696654"/>
                    <a:pt x="142417" y="711200"/>
                  </a:cubicBezTo>
                  <a:cubicBezTo>
                    <a:pt x="150364" y="720471"/>
                    <a:pt x="155640" y="731744"/>
                    <a:pt x="162737" y="741680"/>
                  </a:cubicBezTo>
                  <a:cubicBezTo>
                    <a:pt x="172579" y="755459"/>
                    <a:pt x="182066" y="769576"/>
                    <a:pt x="193217" y="782320"/>
                  </a:cubicBezTo>
                  <a:cubicBezTo>
                    <a:pt x="205833" y="796738"/>
                    <a:pt x="221389" y="808414"/>
                    <a:pt x="233857" y="822960"/>
                  </a:cubicBezTo>
                  <a:cubicBezTo>
                    <a:pt x="241804" y="832231"/>
                    <a:pt x="246360" y="844059"/>
                    <a:pt x="254177" y="853440"/>
                  </a:cubicBezTo>
                  <a:cubicBezTo>
                    <a:pt x="294653" y="902012"/>
                    <a:pt x="271544" y="867913"/>
                    <a:pt x="315137" y="904240"/>
                  </a:cubicBezTo>
                  <a:cubicBezTo>
                    <a:pt x="344473" y="928686"/>
                    <a:pt x="345957" y="935230"/>
                    <a:pt x="365937" y="965200"/>
                  </a:cubicBezTo>
                  <a:cubicBezTo>
                    <a:pt x="304168" y="1006379"/>
                    <a:pt x="369797" y="967562"/>
                    <a:pt x="294817" y="995680"/>
                  </a:cubicBezTo>
                  <a:cubicBezTo>
                    <a:pt x="280636" y="1000998"/>
                    <a:pt x="268098" y="1010034"/>
                    <a:pt x="254177" y="1016000"/>
                  </a:cubicBezTo>
                  <a:cubicBezTo>
                    <a:pt x="226841" y="1027716"/>
                    <a:pt x="202714" y="1030357"/>
                    <a:pt x="172897" y="1036320"/>
                  </a:cubicBezTo>
                  <a:cubicBezTo>
                    <a:pt x="149763" y="1047887"/>
                    <a:pt x="88979" y="1074078"/>
                    <a:pt x="61137" y="1097280"/>
                  </a:cubicBezTo>
                  <a:cubicBezTo>
                    <a:pt x="50099" y="1106478"/>
                    <a:pt x="39855" y="1116722"/>
                    <a:pt x="30657" y="1127760"/>
                  </a:cubicBezTo>
                  <a:cubicBezTo>
                    <a:pt x="22840" y="1137141"/>
                    <a:pt x="17110" y="1148080"/>
                    <a:pt x="10337" y="1158240"/>
                  </a:cubicBezTo>
                  <a:cubicBezTo>
                    <a:pt x="13724" y="1168400"/>
                    <a:pt x="14556" y="1179809"/>
                    <a:pt x="20497" y="1188720"/>
                  </a:cubicBezTo>
                  <a:cubicBezTo>
                    <a:pt x="37835" y="1214727"/>
                    <a:pt x="69081" y="1229961"/>
                    <a:pt x="91617" y="1249680"/>
                  </a:cubicBezTo>
                  <a:cubicBezTo>
                    <a:pt x="106035" y="1262296"/>
                    <a:pt x="117297" y="1278352"/>
                    <a:pt x="132257" y="1290320"/>
                  </a:cubicBezTo>
                  <a:cubicBezTo>
                    <a:pt x="151327" y="1305576"/>
                    <a:pt x="175948" y="1313691"/>
                    <a:pt x="193217" y="1330960"/>
                  </a:cubicBezTo>
                  <a:cubicBezTo>
                    <a:pt x="266151" y="1403894"/>
                    <a:pt x="231188" y="1374678"/>
                    <a:pt x="294817" y="1422400"/>
                  </a:cubicBezTo>
                  <a:cubicBezTo>
                    <a:pt x="301590" y="1435947"/>
                    <a:pt x="307345" y="1450053"/>
                    <a:pt x="315137" y="1463040"/>
                  </a:cubicBezTo>
                  <a:cubicBezTo>
                    <a:pt x="327702" y="1483981"/>
                    <a:pt x="348054" y="1500832"/>
                    <a:pt x="355777" y="1524000"/>
                  </a:cubicBezTo>
                  <a:lnTo>
                    <a:pt x="376097" y="1584960"/>
                  </a:lnTo>
                  <a:cubicBezTo>
                    <a:pt x="301837" y="1634466"/>
                    <a:pt x="395210" y="1574038"/>
                    <a:pt x="304977" y="1625600"/>
                  </a:cubicBezTo>
                  <a:cubicBezTo>
                    <a:pt x="267461" y="1647038"/>
                    <a:pt x="278515" y="1649493"/>
                    <a:pt x="233857" y="1666240"/>
                  </a:cubicBezTo>
                  <a:cubicBezTo>
                    <a:pt x="220782" y="1671143"/>
                    <a:pt x="206292" y="1671497"/>
                    <a:pt x="193217" y="1676400"/>
                  </a:cubicBezTo>
                  <a:cubicBezTo>
                    <a:pt x="179036" y="1681718"/>
                    <a:pt x="166639" y="1691095"/>
                    <a:pt x="152577" y="1696720"/>
                  </a:cubicBezTo>
                  <a:cubicBezTo>
                    <a:pt x="132690" y="1704675"/>
                    <a:pt x="111937" y="1710267"/>
                    <a:pt x="91617" y="1717040"/>
                  </a:cubicBezTo>
                  <a:lnTo>
                    <a:pt x="61137" y="1727200"/>
                  </a:lnTo>
                  <a:lnTo>
                    <a:pt x="152577" y="1818640"/>
                  </a:lnTo>
                  <a:cubicBezTo>
                    <a:pt x="162737" y="1828800"/>
                    <a:pt x="171562" y="1840499"/>
                    <a:pt x="183057" y="1849120"/>
                  </a:cubicBezTo>
                  <a:cubicBezTo>
                    <a:pt x="196604" y="1859280"/>
                    <a:pt x="211167" y="1868209"/>
                    <a:pt x="223697" y="1879600"/>
                  </a:cubicBezTo>
                  <a:cubicBezTo>
                    <a:pt x="248504" y="1902152"/>
                    <a:pt x="279824" y="1920733"/>
                    <a:pt x="294817" y="1950720"/>
                  </a:cubicBezTo>
                  <a:cubicBezTo>
                    <a:pt x="320598" y="2002282"/>
                    <a:pt x="302535" y="1982959"/>
                    <a:pt x="345617" y="2011680"/>
                  </a:cubicBezTo>
                  <a:cubicBezTo>
                    <a:pt x="355891" y="2027091"/>
                    <a:pt x="376097" y="2051608"/>
                    <a:pt x="376097" y="2072640"/>
                  </a:cubicBezTo>
                  <a:cubicBezTo>
                    <a:pt x="376097" y="2083350"/>
                    <a:pt x="373510" y="2095547"/>
                    <a:pt x="365937" y="2103120"/>
                  </a:cubicBezTo>
                  <a:cubicBezTo>
                    <a:pt x="355227" y="2113830"/>
                    <a:pt x="339218" y="2117474"/>
                    <a:pt x="325297" y="2123440"/>
                  </a:cubicBezTo>
                  <a:cubicBezTo>
                    <a:pt x="268305" y="2147865"/>
                    <a:pt x="321570" y="2115410"/>
                    <a:pt x="254177" y="2153920"/>
                  </a:cubicBezTo>
                  <a:cubicBezTo>
                    <a:pt x="243575" y="2159978"/>
                    <a:pt x="234299" y="2168182"/>
                    <a:pt x="223697" y="2174240"/>
                  </a:cubicBezTo>
                  <a:cubicBezTo>
                    <a:pt x="210547" y="2181754"/>
                    <a:pt x="196044" y="2186768"/>
                    <a:pt x="183057" y="2194560"/>
                  </a:cubicBezTo>
                  <a:cubicBezTo>
                    <a:pt x="122294" y="2231018"/>
                    <a:pt x="132216" y="2225081"/>
                    <a:pt x="91617" y="2265680"/>
                  </a:cubicBezTo>
                  <a:cubicBezTo>
                    <a:pt x="95004" y="2275840"/>
                    <a:pt x="94921" y="2287933"/>
                    <a:pt x="101777" y="2296160"/>
                  </a:cubicBezTo>
                  <a:cubicBezTo>
                    <a:pt x="109653" y="2305612"/>
                    <a:pt x="158998" y="2337694"/>
                    <a:pt x="172897" y="2346960"/>
                  </a:cubicBezTo>
                  <a:cubicBezTo>
                    <a:pt x="227084" y="2428240"/>
                    <a:pt x="155964" y="2330027"/>
                    <a:pt x="223697" y="2397760"/>
                  </a:cubicBezTo>
                  <a:cubicBezTo>
                    <a:pt x="291430" y="2465493"/>
                    <a:pt x="193217" y="2394373"/>
                    <a:pt x="274497" y="2448560"/>
                  </a:cubicBezTo>
                  <a:cubicBezTo>
                    <a:pt x="281270" y="2458720"/>
                    <a:pt x="292810" y="2466995"/>
                    <a:pt x="294817" y="2479040"/>
                  </a:cubicBezTo>
                  <a:cubicBezTo>
                    <a:pt x="299498" y="2507127"/>
                    <a:pt x="272244" y="2519516"/>
                    <a:pt x="254177" y="2529840"/>
                  </a:cubicBezTo>
                  <a:cubicBezTo>
                    <a:pt x="241027" y="2537354"/>
                    <a:pt x="226687" y="2542646"/>
                    <a:pt x="213537" y="2550160"/>
                  </a:cubicBezTo>
                  <a:cubicBezTo>
                    <a:pt x="202935" y="2556218"/>
                    <a:pt x="193659" y="2564422"/>
                    <a:pt x="183057" y="2570480"/>
                  </a:cubicBezTo>
                  <a:cubicBezTo>
                    <a:pt x="169907" y="2577994"/>
                    <a:pt x="155567" y="2583286"/>
                    <a:pt x="142417" y="2590800"/>
                  </a:cubicBezTo>
                  <a:cubicBezTo>
                    <a:pt x="100282" y="2614877"/>
                    <a:pt x="127487" y="2611120"/>
                    <a:pt x="91617" y="2611120"/>
                  </a:cubicBez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EBC742B-3723-5F14-8B2A-EE1545F66C32}"/>
                </a:ext>
              </a:extLst>
            </p:cNvPr>
            <p:cNvCxnSpPr>
              <a:cxnSpLocks/>
              <a:endCxn id="63" idx="63"/>
            </p:cNvCxnSpPr>
            <p:nvPr/>
          </p:nvCxnSpPr>
          <p:spPr>
            <a:xfrm flipV="1">
              <a:off x="514350" y="2862891"/>
              <a:ext cx="4435197" cy="4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361AA2C-BA15-BCA3-B5F9-0FC1C5B437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7314" y="2256063"/>
              <a:ext cx="4454361" cy="816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6C6B71C8-4980-F9DD-2B2C-362480A1DF08}"/>
                </a:ext>
              </a:extLst>
            </p:cNvPr>
            <p:cNvSpPr/>
            <p:nvPr/>
          </p:nvSpPr>
          <p:spPr>
            <a:xfrm flipH="1">
              <a:off x="366387" y="2264224"/>
              <a:ext cx="223754" cy="598715"/>
            </a:xfrm>
            <a:custGeom>
              <a:avLst/>
              <a:gdLst>
                <a:gd name="csX0" fmla="*/ 81457 w 376097"/>
                <a:gd name="csY0" fmla="*/ 0 h 2611332"/>
                <a:gd name="csX1" fmla="*/ 111937 w 376097"/>
                <a:gd name="csY1" fmla="*/ 71120 h 2611332"/>
                <a:gd name="csX2" fmla="*/ 172897 w 376097"/>
                <a:gd name="csY2" fmla="*/ 142240 h 2611332"/>
                <a:gd name="csX3" fmla="*/ 193217 w 376097"/>
                <a:gd name="csY3" fmla="*/ 172720 h 2611332"/>
                <a:gd name="csX4" fmla="*/ 284657 w 376097"/>
                <a:gd name="csY4" fmla="*/ 254000 h 2611332"/>
                <a:gd name="csX5" fmla="*/ 345617 w 376097"/>
                <a:gd name="csY5" fmla="*/ 304800 h 2611332"/>
                <a:gd name="csX6" fmla="*/ 325297 w 376097"/>
                <a:gd name="csY6" fmla="*/ 355600 h 2611332"/>
                <a:gd name="csX7" fmla="*/ 244017 w 376097"/>
                <a:gd name="csY7" fmla="*/ 396240 h 2611332"/>
                <a:gd name="csX8" fmla="*/ 172897 w 376097"/>
                <a:gd name="csY8" fmla="*/ 426720 h 2611332"/>
                <a:gd name="csX9" fmla="*/ 111937 w 376097"/>
                <a:gd name="csY9" fmla="*/ 467360 h 2611332"/>
                <a:gd name="csX10" fmla="*/ 81457 w 376097"/>
                <a:gd name="csY10" fmla="*/ 487680 h 2611332"/>
                <a:gd name="csX11" fmla="*/ 20497 w 376097"/>
                <a:gd name="csY11" fmla="*/ 538480 h 2611332"/>
                <a:gd name="csX12" fmla="*/ 177 w 376097"/>
                <a:gd name="csY12" fmla="*/ 568960 h 2611332"/>
                <a:gd name="csX13" fmla="*/ 30657 w 376097"/>
                <a:gd name="csY13" fmla="*/ 599440 h 2611332"/>
                <a:gd name="csX14" fmla="*/ 101777 w 376097"/>
                <a:gd name="csY14" fmla="*/ 670560 h 2611332"/>
                <a:gd name="csX15" fmla="*/ 142417 w 376097"/>
                <a:gd name="csY15" fmla="*/ 711200 h 2611332"/>
                <a:gd name="csX16" fmla="*/ 162737 w 376097"/>
                <a:gd name="csY16" fmla="*/ 741680 h 2611332"/>
                <a:gd name="csX17" fmla="*/ 193217 w 376097"/>
                <a:gd name="csY17" fmla="*/ 782320 h 2611332"/>
                <a:gd name="csX18" fmla="*/ 233857 w 376097"/>
                <a:gd name="csY18" fmla="*/ 822960 h 2611332"/>
                <a:gd name="csX19" fmla="*/ 254177 w 376097"/>
                <a:gd name="csY19" fmla="*/ 853440 h 2611332"/>
                <a:gd name="csX20" fmla="*/ 315137 w 376097"/>
                <a:gd name="csY20" fmla="*/ 904240 h 2611332"/>
                <a:gd name="csX21" fmla="*/ 365937 w 376097"/>
                <a:gd name="csY21" fmla="*/ 965200 h 2611332"/>
                <a:gd name="csX22" fmla="*/ 294817 w 376097"/>
                <a:gd name="csY22" fmla="*/ 995680 h 2611332"/>
                <a:gd name="csX23" fmla="*/ 254177 w 376097"/>
                <a:gd name="csY23" fmla="*/ 1016000 h 2611332"/>
                <a:gd name="csX24" fmla="*/ 172897 w 376097"/>
                <a:gd name="csY24" fmla="*/ 1036320 h 2611332"/>
                <a:gd name="csX25" fmla="*/ 61137 w 376097"/>
                <a:gd name="csY25" fmla="*/ 1097280 h 2611332"/>
                <a:gd name="csX26" fmla="*/ 30657 w 376097"/>
                <a:gd name="csY26" fmla="*/ 1127760 h 2611332"/>
                <a:gd name="csX27" fmla="*/ 10337 w 376097"/>
                <a:gd name="csY27" fmla="*/ 1158240 h 2611332"/>
                <a:gd name="csX28" fmla="*/ 20497 w 376097"/>
                <a:gd name="csY28" fmla="*/ 1188720 h 2611332"/>
                <a:gd name="csX29" fmla="*/ 91617 w 376097"/>
                <a:gd name="csY29" fmla="*/ 1249680 h 2611332"/>
                <a:gd name="csX30" fmla="*/ 132257 w 376097"/>
                <a:gd name="csY30" fmla="*/ 1290320 h 2611332"/>
                <a:gd name="csX31" fmla="*/ 193217 w 376097"/>
                <a:gd name="csY31" fmla="*/ 1330960 h 2611332"/>
                <a:gd name="csX32" fmla="*/ 294817 w 376097"/>
                <a:gd name="csY32" fmla="*/ 1422400 h 2611332"/>
                <a:gd name="csX33" fmla="*/ 315137 w 376097"/>
                <a:gd name="csY33" fmla="*/ 1463040 h 2611332"/>
                <a:gd name="csX34" fmla="*/ 355777 w 376097"/>
                <a:gd name="csY34" fmla="*/ 1524000 h 2611332"/>
                <a:gd name="csX35" fmla="*/ 376097 w 376097"/>
                <a:gd name="csY35" fmla="*/ 1584960 h 2611332"/>
                <a:gd name="csX36" fmla="*/ 304977 w 376097"/>
                <a:gd name="csY36" fmla="*/ 1625600 h 2611332"/>
                <a:gd name="csX37" fmla="*/ 233857 w 376097"/>
                <a:gd name="csY37" fmla="*/ 1666240 h 2611332"/>
                <a:gd name="csX38" fmla="*/ 193217 w 376097"/>
                <a:gd name="csY38" fmla="*/ 1676400 h 2611332"/>
                <a:gd name="csX39" fmla="*/ 152577 w 376097"/>
                <a:gd name="csY39" fmla="*/ 1696720 h 2611332"/>
                <a:gd name="csX40" fmla="*/ 91617 w 376097"/>
                <a:gd name="csY40" fmla="*/ 1717040 h 2611332"/>
                <a:gd name="csX41" fmla="*/ 61137 w 376097"/>
                <a:gd name="csY41" fmla="*/ 1727200 h 2611332"/>
                <a:gd name="csX42" fmla="*/ 152577 w 376097"/>
                <a:gd name="csY42" fmla="*/ 1818640 h 2611332"/>
                <a:gd name="csX43" fmla="*/ 183057 w 376097"/>
                <a:gd name="csY43" fmla="*/ 1849120 h 2611332"/>
                <a:gd name="csX44" fmla="*/ 223697 w 376097"/>
                <a:gd name="csY44" fmla="*/ 1879600 h 2611332"/>
                <a:gd name="csX45" fmla="*/ 294817 w 376097"/>
                <a:gd name="csY45" fmla="*/ 1950720 h 2611332"/>
                <a:gd name="csX46" fmla="*/ 345617 w 376097"/>
                <a:gd name="csY46" fmla="*/ 2011680 h 2611332"/>
                <a:gd name="csX47" fmla="*/ 376097 w 376097"/>
                <a:gd name="csY47" fmla="*/ 2072640 h 2611332"/>
                <a:gd name="csX48" fmla="*/ 365937 w 376097"/>
                <a:gd name="csY48" fmla="*/ 2103120 h 2611332"/>
                <a:gd name="csX49" fmla="*/ 325297 w 376097"/>
                <a:gd name="csY49" fmla="*/ 2123440 h 2611332"/>
                <a:gd name="csX50" fmla="*/ 254177 w 376097"/>
                <a:gd name="csY50" fmla="*/ 2153920 h 2611332"/>
                <a:gd name="csX51" fmla="*/ 223697 w 376097"/>
                <a:gd name="csY51" fmla="*/ 2174240 h 2611332"/>
                <a:gd name="csX52" fmla="*/ 183057 w 376097"/>
                <a:gd name="csY52" fmla="*/ 2194560 h 2611332"/>
                <a:gd name="csX53" fmla="*/ 91617 w 376097"/>
                <a:gd name="csY53" fmla="*/ 2265680 h 2611332"/>
                <a:gd name="csX54" fmla="*/ 101777 w 376097"/>
                <a:gd name="csY54" fmla="*/ 2296160 h 2611332"/>
                <a:gd name="csX55" fmla="*/ 172897 w 376097"/>
                <a:gd name="csY55" fmla="*/ 2346960 h 2611332"/>
                <a:gd name="csX56" fmla="*/ 223697 w 376097"/>
                <a:gd name="csY56" fmla="*/ 2397760 h 2611332"/>
                <a:gd name="csX57" fmla="*/ 274497 w 376097"/>
                <a:gd name="csY57" fmla="*/ 2448560 h 2611332"/>
                <a:gd name="csX58" fmla="*/ 294817 w 376097"/>
                <a:gd name="csY58" fmla="*/ 2479040 h 2611332"/>
                <a:gd name="csX59" fmla="*/ 254177 w 376097"/>
                <a:gd name="csY59" fmla="*/ 2529840 h 2611332"/>
                <a:gd name="csX60" fmla="*/ 213537 w 376097"/>
                <a:gd name="csY60" fmla="*/ 2550160 h 2611332"/>
                <a:gd name="csX61" fmla="*/ 183057 w 376097"/>
                <a:gd name="csY61" fmla="*/ 2570480 h 2611332"/>
                <a:gd name="csX62" fmla="*/ 142417 w 376097"/>
                <a:gd name="csY62" fmla="*/ 2590800 h 2611332"/>
                <a:gd name="csX63" fmla="*/ 91617 w 376097"/>
                <a:gd name="csY63" fmla="*/ 2611120 h 2611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376097" h="2611332">
                  <a:moveTo>
                    <a:pt x="81457" y="0"/>
                  </a:moveTo>
                  <a:cubicBezTo>
                    <a:pt x="91617" y="23707"/>
                    <a:pt x="99586" y="48477"/>
                    <a:pt x="111937" y="71120"/>
                  </a:cubicBezTo>
                  <a:cubicBezTo>
                    <a:pt x="135968" y="115178"/>
                    <a:pt x="143230" y="106640"/>
                    <a:pt x="172897" y="142240"/>
                  </a:cubicBezTo>
                  <a:cubicBezTo>
                    <a:pt x="180714" y="151621"/>
                    <a:pt x="185105" y="163594"/>
                    <a:pt x="193217" y="172720"/>
                  </a:cubicBezTo>
                  <a:cubicBezTo>
                    <a:pt x="306129" y="299746"/>
                    <a:pt x="211860" y="193336"/>
                    <a:pt x="284657" y="254000"/>
                  </a:cubicBezTo>
                  <a:cubicBezTo>
                    <a:pt x="362886" y="319191"/>
                    <a:pt x="269941" y="254349"/>
                    <a:pt x="345617" y="304800"/>
                  </a:cubicBezTo>
                  <a:cubicBezTo>
                    <a:pt x="358457" y="343321"/>
                    <a:pt x="366035" y="333379"/>
                    <a:pt x="325297" y="355600"/>
                  </a:cubicBezTo>
                  <a:cubicBezTo>
                    <a:pt x="298704" y="370105"/>
                    <a:pt x="272754" y="386661"/>
                    <a:pt x="244017" y="396240"/>
                  </a:cubicBezTo>
                  <a:cubicBezTo>
                    <a:pt x="212485" y="406751"/>
                    <a:pt x="204284" y="407888"/>
                    <a:pt x="172897" y="426720"/>
                  </a:cubicBezTo>
                  <a:cubicBezTo>
                    <a:pt x="151956" y="439285"/>
                    <a:pt x="132257" y="453813"/>
                    <a:pt x="111937" y="467360"/>
                  </a:cubicBezTo>
                  <a:cubicBezTo>
                    <a:pt x="101777" y="474133"/>
                    <a:pt x="90091" y="479046"/>
                    <a:pt x="81457" y="487680"/>
                  </a:cubicBezTo>
                  <a:cubicBezTo>
                    <a:pt x="42343" y="526794"/>
                    <a:pt x="62932" y="510190"/>
                    <a:pt x="20497" y="538480"/>
                  </a:cubicBezTo>
                  <a:cubicBezTo>
                    <a:pt x="13724" y="548640"/>
                    <a:pt x="-1830" y="556915"/>
                    <a:pt x="177" y="568960"/>
                  </a:cubicBezTo>
                  <a:cubicBezTo>
                    <a:pt x="2539" y="583133"/>
                    <a:pt x="21306" y="588531"/>
                    <a:pt x="30657" y="599440"/>
                  </a:cubicBezTo>
                  <a:cubicBezTo>
                    <a:pt x="117743" y="701040"/>
                    <a:pt x="1145" y="582507"/>
                    <a:pt x="101777" y="670560"/>
                  </a:cubicBezTo>
                  <a:cubicBezTo>
                    <a:pt x="116195" y="683176"/>
                    <a:pt x="129949" y="696654"/>
                    <a:pt x="142417" y="711200"/>
                  </a:cubicBezTo>
                  <a:cubicBezTo>
                    <a:pt x="150364" y="720471"/>
                    <a:pt x="155640" y="731744"/>
                    <a:pt x="162737" y="741680"/>
                  </a:cubicBezTo>
                  <a:cubicBezTo>
                    <a:pt x="172579" y="755459"/>
                    <a:pt x="182066" y="769576"/>
                    <a:pt x="193217" y="782320"/>
                  </a:cubicBezTo>
                  <a:cubicBezTo>
                    <a:pt x="205833" y="796738"/>
                    <a:pt x="221389" y="808414"/>
                    <a:pt x="233857" y="822960"/>
                  </a:cubicBezTo>
                  <a:cubicBezTo>
                    <a:pt x="241804" y="832231"/>
                    <a:pt x="246360" y="844059"/>
                    <a:pt x="254177" y="853440"/>
                  </a:cubicBezTo>
                  <a:cubicBezTo>
                    <a:pt x="294653" y="902012"/>
                    <a:pt x="271544" y="867913"/>
                    <a:pt x="315137" y="904240"/>
                  </a:cubicBezTo>
                  <a:cubicBezTo>
                    <a:pt x="344473" y="928686"/>
                    <a:pt x="345957" y="935230"/>
                    <a:pt x="365937" y="965200"/>
                  </a:cubicBezTo>
                  <a:cubicBezTo>
                    <a:pt x="304168" y="1006379"/>
                    <a:pt x="369797" y="967562"/>
                    <a:pt x="294817" y="995680"/>
                  </a:cubicBezTo>
                  <a:cubicBezTo>
                    <a:pt x="280636" y="1000998"/>
                    <a:pt x="268098" y="1010034"/>
                    <a:pt x="254177" y="1016000"/>
                  </a:cubicBezTo>
                  <a:cubicBezTo>
                    <a:pt x="226841" y="1027716"/>
                    <a:pt x="202714" y="1030357"/>
                    <a:pt x="172897" y="1036320"/>
                  </a:cubicBezTo>
                  <a:cubicBezTo>
                    <a:pt x="149763" y="1047887"/>
                    <a:pt x="88979" y="1074078"/>
                    <a:pt x="61137" y="1097280"/>
                  </a:cubicBezTo>
                  <a:cubicBezTo>
                    <a:pt x="50099" y="1106478"/>
                    <a:pt x="39855" y="1116722"/>
                    <a:pt x="30657" y="1127760"/>
                  </a:cubicBezTo>
                  <a:cubicBezTo>
                    <a:pt x="22840" y="1137141"/>
                    <a:pt x="17110" y="1148080"/>
                    <a:pt x="10337" y="1158240"/>
                  </a:cubicBezTo>
                  <a:cubicBezTo>
                    <a:pt x="13724" y="1168400"/>
                    <a:pt x="14556" y="1179809"/>
                    <a:pt x="20497" y="1188720"/>
                  </a:cubicBezTo>
                  <a:cubicBezTo>
                    <a:pt x="37835" y="1214727"/>
                    <a:pt x="69081" y="1229961"/>
                    <a:pt x="91617" y="1249680"/>
                  </a:cubicBezTo>
                  <a:cubicBezTo>
                    <a:pt x="106035" y="1262296"/>
                    <a:pt x="117297" y="1278352"/>
                    <a:pt x="132257" y="1290320"/>
                  </a:cubicBezTo>
                  <a:cubicBezTo>
                    <a:pt x="151327" y="1305576"/>
                    <a:pt x="175948" y="1313691"/>
                    <a:pt x="193217" y="1330960"/>
                  </a:cubicBezTo>
                  <a:cubicBezTo>
                    <a:pt x="266151" y="1403894"/>
                    <a:pt x="231188" y="1374678"/>
                    <a:pt x="294817" y="1422400"/>
                  </a:cubicBezTo>
                  <a:cubicBezTo>
                    <a:pt x="301590" y="1435947"/>
                    <a:pt x="307345" y="1450053"/>
                    <a:pt x="315137" y="1463040"/>
                  </a:cubicBezTo>
                  <a:cubicBezTo>
                    <a:pt x="327702" y="1483981"/>
                    <a:pt x="348054" y="1500832"/>
                    <a:pt x="355777" y="1524000"/>
                  </a:cubicBezTo>
                  <a:lnTo>
                    <a:pt x="376097" y="1584960"/>
                  </a:lnTo>
                  <a:cubicBezTo>
                    <a:pt x="301837" y="1634466"/>
                    <a:pt x="395210" y="1574038"/>
                    <a:pt x="304977" y="1625600"/>
                  </a:cubicBezTo>
                  <a:cubicBezTo>
                    <a:pt x="267461" y="1647038"/>
                    <a:pt x="278515" y="1649493"/>
                    <a:pt x="233857" y="1666240"/>
                  </a:cubicBezTo>
                  <a:cubicBezTo>
                    <a:pt x="220782" y="1671143"/>
                    <a:pt x="206292" y="1671497"/>
                    <a:pt x="193217" y="1676400"/>
                  </a:cubicBezTo>
                  <a:cubicBezTo>
                    <a:pt x="179036" y="1681718"/>
                    <a:pt x="166639" y="1691095"/>
                    <a:pt x="152577" y="1696720"/>
                  </a:cubicBezTo>
                  <a:cubicBezTo>
                    <a:pt x="132690" y="1704675"/>
                    <a:pt x="111937" y="1710267"/>
                    <a:pt x="91617" y="1717040"/>
                  </a:cubicBezTo>
                  <a:lnTo>
                    <a:pt x="61137" y="1727200"/>
                  </a:lnTo>
                  <a:lnTo>
                    <a:pt x="152577" y="1818640"/>
                  </a:lnTo>
                  <a:cubicBezTo>
                    <a:pt x="162737" y="1828800"/>
                    <a:pt x="171562" y="1840499"/>
                    <a:pt x="183057" y="1849120"/>
                  </a:cubicBezTo>
                  <a:cubicBezTo>
                    <a:pt x="196604" y="1859280"/>
                    <a:pt x="211167" y="1868209"/>
                    <a:pt x="223697" y="1879600"/>
                  </a:cubicBezTo>
                  <a:cubicBezTo>
                    <a:pt x="248504" y="1902152"/>
                    <a:pt x="279824" y="1920733"/>
                    <a:pt x="294817" y="1950720"/>
                  </a:cubicBezTo>
                  <a:cubicBezTo>
                    <a:pt x="320598" y="2002282"/>
                    <a:pt x="302535" y="1982959"/>
                    <a:pt x="345617" y="2011680"/>
                  </a:cubicBezTo>
                  <a:cubicBezTo>
                    <a:pt x="355891" y="2027091"/>
                    <a:pt x="376097" y="2051608"/>
                    <a:pt x="376097" y="2072640"/>
                  </a:cubicBezTo>
                  <a:cubicBezTo>
                    <a:pt x="376097" y="2083350"/>
                    <a:pt x="373510" y="2095547"/>
                    <a:pt x="365937" y="2103120"/>
                  </a:cubicBezTo>
                  <a:cubicBezTo>
                    <a:pt x="355227" y="2113830"/>
                    <a:pt x="339218" y="2117474"/>
                    <a:pt x="325297" y="2123440"/>
                  </a:cubicBezTo>
                  <a:cubicBezTo>
                    <a:pt x="268305" y="2147865"/>
                    <a:pt x="321570" y="2115410"/>
                    <a:pt x="254177" y="2153920"/>
                  </a:cubicBezTo>
                  <a:cubicBezTo>
                    <a:pt x="243575" y="2159978"/>
                    <a:pt x="234299" y="2168182"/>
                    <a:pt x="223697" y="2174240"/>
                  </a:cubicBezTo>
                  <a:cubicBezTo>
                    <a:pt x="210547" y="2181754"/>
                    <a:pt x="196044" y="2186768"/>
                    <a:pt x="183057" y="2194560"/>
                  </a:cubicBezTo>
                  <a:cubicBezTo>
                    <a:pt x="122294" y="2231018"/>
                    <a:pt x="132216" y="2225081"/>
                    <a:pt x="91617" y="2265680"/>
                  </a:cubicBezTo>
                  <a:cubicBezTo>
                    <a:pt x="95004" y="2275840"/>
                    <a:pt x="94921" y="2287933"/>
                    <a:pt x="101777" y="2296160"/>
                  </a:cubicBezTo>
                  <a:cubicBezTo>
                    <a:pt x="109653" y="2305612"/>
                    <a:pt x="158998" y="2337694"/>
                    <a:pt x="172897" y="2346960"/>
                  </a:cubicBezTo>
                  <a:cubicBezTo>
                    <a:pt x="227084" y="2428240"/>
                    <a:pt x="155964" y="2330027"/>
                    <a:pt x="223697" y="2397760"/>
                  </a:cubicBezTo>
                  <a:cubicBezTo>
                    <a:pt x="291430" y="2465493"/>
                    <a:pt x="193217" y="2394373"/>
                    <a:pt x="274497" y="2448560"/>
                  </a:cubicBezTo>
                  <a:cubicBezTo>
                    <a:pt x="281270" y="2458720"/>
                    <a:pt x="292810" y="2466995"/>
                    <a:pt x="294817" y="2479040"/>
                  </a:cubicBezTo>
                  <a:cubicBezTo>
                    <a:pt x="299498" y="2507127"/>
                    <a:pt x="272244" y="2519516"/>
                    <a:pt x="254177" y="2529840"/>
                  </a:cubicBezTo>
                  <a:cubicBezTo>
                    <a:pt x="241027" y="2537354"/>
                    <a:pt x="226687" y="2542646"/>
                    <a:pt x="213537" y="2550160"/>
                  </a:cubicBezTo>
                  <a:cubicBezTo>
                    <a:pt x="202935" y="2556218"/>
                    <a:pt x="193659" y="2564422"/>
                    <a:pt x="183057" y="2570480"/>
                  </a:cubicBezTo>
                  <a:cubicBezTo>
                    <a:pt x="169907" y="2577994"/>
                    <a:pt x="155567" y="2583286"/>
                    <a:pt x="142417" y="2590800"/>
                  </a:cubicBezTo>
                  <a:cubicBezTo>
                    <a:pt x="100282" y="2614877"/>
                    <a:pt x="127487" y="2611120"/>
                    <a:pt x="91617" y="2611120"/>
                  </a:cubicBez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46B75B11-2B5E-7CAA-6836-3B875BA2EDAF}"/>
              </a:ext>
            </a:extLst>
          </p:cNvPr>
          <p:cNvSpPr/>
          <p:nvPr/>
        </p:nvSpPr>
        <p:spPr>
          <a:xfrm>
            <a:off x="4358129" y="3829070"/>
            <a:ext cx="4018566" cy="5987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lots of addresses that don’t have any physical memory</a:t>
            </a:r>
          </a:p>
        </p:txBody>
      </p:sp>
      <p:sp>
        <p:nvSpPr>
          <p:cNvPr id="90" name="Shape 205">
            <a:extLst>
              <a:ext uri="{FF2B5EF4-FFF2-40B4-BE49-F238E27FC236}">
                <a16:creationId xmlns:a16="http://schemas.microsoft.com/office/drawing/2014/main" id="{1EEFC7F5-0EA0-BA44-40B5-F89D51929989}"/>
              </a:ext>
            </a:extLst>
          </p:cNvPr>
          <p:cNvSpPr txBox="1">
            <a:spLocks/>
          </p:cNvSpPr>
          <p:nvPr/>
        </p:nvSpPr>
        <p:spPr>
          <a:xfrm>
            <a:off x="793201" y="5372929"/>
            <a:ext cx="7489665" cy="8201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dk1"/>
              </a:buClr>
              <a:buSzPct val="100000"/>
            </a:pPr>
            <a:r>
              <a:rPr lang="nb-NO" sz="2400" dirty="0">
                <a:solidFill>
                  <a:schemeClr val="dk1"/>
                </a:solidFill>
              </a:rPr>
              <a:t>start a </a:t>
            </a:r>
            <a:r>
              <a:rPr lang="nb-NO" sz="2400" dirty="0" err="1">
                <a:solidFill>
                  <a:schemeClr val="dk1"/>
                </a:solidFill>
              </a:rPr>
              <a:t>new</a:t>
            </a:r>
            <a:r>
              <a:rPr lang="nb-NO" sz="2400" dirty="0">
                <a:solidFill>
                  <a:schemeClr val="dk1"/>
                </a:solidFill>
              </a:rPr>
              <a:t> </a:t>
            </a:r>
            <a:r>
              <a:rPr lang="nb-NO" sz="2400" dirty="0" err="1">
                <a:solidFill>
                  <a:schemeClr val="dk1"/>
                </a:solidFill>
              </a:rPr>
              <a:t>process</a:t>
            </a:r>
            <a:br>
              <a:rPr lang="nb-NO" sz="2400" dirty="0">
                <a:solidFill>
                  <a:schemeClr val="dk1"/>
                </a:solidFill>
              </a:rPr>
            </a:br>
            <a:r>
              <a:rPr lang="nb-NO" sz="2400" dirty="0">
                <a:solidFill>
                  <a:schemeClr val="dk1"/>
                </a:solidFill>
              </a:rPr>
              <a:t>(</a:t>
            </a:r>
            <a:r>
              <a:rPr lang="nb-NO" sz="2400" dirty="0" err="1">
                <a:solidFill>
                  <a:schemeClr val="dk1"/>
                </a:solidFill>
              </a:rPr>
              <a:t>think</a:t>
            </a:r>
            <a:r>
              <a:rPr lang="nb-NO" sz="2400" dirty="0">
                <a:solidFill>
                  <a:schemeClr val="dk1"/>
                </a:solidFill>
              </a:rPr>
              <a:t> </a:t>
            </a:r>
            <a:r>
              <a:rPr lang="nb-NO" sz="2400" dirty="0" err="1">
                <a:solidFill>
                  <a:schemeClr val="dk1"/>
                </a:solidFill>
              </a:rPr>
              <a:t>of</a:t>
            </a:r>
            <a:r>
              <a:rPr lang="nb-NO" sz="2400" dirty="0">
                <a:solidFill>
                  <a:schemeClr val="dk1"/>
                </a:solidFill>
              </a:rPr>
              <a:t> a </a:t>
            </a:r>
            <a:r>
              <a:rPr lang="nb-NO" sz="2400" dirty="0" err="1">
                <a:solidFill>
                  <a:schemeClr val="dk1"/>
                </a:solidFill>
              </a:rPr>
              <a:t>process</a:t>
            </a:r>
            <a:r>
              <a:rPr lang="nb-NO" sz="2400" dirty="0">
                <a:solidFill>
                  <a:schemeClr val="dk1"/>
                </a:solidFill>
              </a:rPr>
              <a:t> as an </a:t>
            </a:r>
            <a:r>
              <a:rPr lang="nb-NO" sz="2400" dirty="0" err="1">
                <a:solidFill>
                  <a:schemeClr val="dk1"/>
                </a:solidFill>
              </a:rPr>
              <a:t>instance</a:t>
            </a:r>
            <a:r>
              <a:rPr lang="nb-NO" sz="2400" dirty="0">
                <a:solidFill>
                  <a:schemeClr val="dk1"/>
                </a:solidFill>
              </a:rPr>
              <a:t> </a:t>
            </a:r>
            <a:r>
              <a:rPr lang="nb-NO" sz="2400" dirty="0" err="1">
                <a:solidFill>
                  <a:schemeClr val="dk1"/>
                </a:solidFill>
              </a:rPr>
              <a:t>of</a:t>
            </a:r>
            <a:r>
              <a:rPr lang="nb-NO" sz="2400" dirty="0">
                <a:solidFill>
                  <a:schemeClr val="dk1"/>
                </a:solidFill>
              </a:rPr>
              <a:t> a program)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2E228A1E-BAEB-6E69-9186-081DAC35E481}"/>
              </a:ext>
            </a:extLst>
          </p:cNvPr>
          <p:cNvCxnSpPr>
            <a:cxnSpLocks/>
            <a:stCxn id="90" idx="0"/>
          </p:cNvCxnSpPr>
          <p:nvPr/>
        </p:nvCxnSpPr>
        <p:spPr>
          <a:xfrm flipV="1">
            <a:off x="4538034" y="2786743"/>
            <a:ext cx="2015166" cy="2586186"/>
          </a:xfrm>
          <a:prstGeom prst="straightConnector1">
            <a:avLst/>
          </a:prstGeom>
          <a:ln w="508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B5BB57-0191-8561-674B-58D5244656EA}"/>
              </a:ext>
            </a:extLst>
          </p:cNvPr>
          <p:cNvCxnSpPr>
            <a:cxnSpLocks/>
            <a:stCxn id="90" idx="0"/>
            <a:endCxn id="11" idx="2"/>
          </p:cNvCxnSpPr>
          <p:nvPr/>
        </p:nvCxnSpPr>
        <p:spPr>
          <a:xfrm flipV="1">
            <a:off x="4538034" y="2115538"/>
            <a:ext cx="3556055" cy="3257391"/>
          </a:xfrm>
          <a:prstGeom prst="straightConnector1">
            <a:avLst/>
          </a:prstGeom>
          <a:ln w="50800">
            <a:solidFill>
              <a:srgbClr val="E94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A46A085-ADDF-E802-6B63-22A62445E50F}"/>
              </a:ext>
            </a:extLst>
          </p:cNvPr>
          <p:cNvCxnSpPr>
            <a:cxnSpLocks/>
            <a:stCxn id="90" idx="0"/>
            <a:endCxn id="10" idx="2"/>
          </p:cNvCxnSpPr>
          <p:nvPr/>
        </p:nvCxnSpPr>
        <p:spPr>
          <a:xfrm flipV="1">
            <a:off x="4538034" y="2115538"/>
            <a:ext cx="1817603" cy="3257391"/>
          </a:xfrm>
          <a:prstGeom prst="straightConnector1">
            <a:avLst/>
          </a:prstGeom>
          <a:ln w="50800">
            <a:solidFill>
              <a:srgbClr val="E94B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B4D0A70-37AE-1CE5-4960-38C6138E0816}"/>
              </a:ext>
            </a:extLst>
          </p:cNvPr>
          <p:cNvGrpSpPr/>
          <p:nvPr/>
        </p:nvGrpSpPr>
        <p:grpSpPr>
          <a:xfrm>
            <a:off x="29010" y="1174200"/>
            <a:ext cx="9114990" cy="3618798"/>
            <a:chOff x="29010" y="1174200"/>
            <a:chExt cx="9114990" cy="361879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CB05DD0-93E9-53AA-41F1-0BAE014864FB}"/>
                </a:ext>
              </a:extLst>
            </p:cNvPr>
            <p:cNvSpPr txBox="1"/>
            <p:nvPr/>
          </p:nvSpPr>
          <p:spPr>
            <a:xfrm>
              <a:off x="6814457" y="4485221"/>
              <a:ext cx="232954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0xFFFFFFFFFFFFFFFF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7FD636E-D1B5-C8F0-F586-58D80D6E3C23}"/>
                </a:ext>
              </a:extLst>
            </p:cNvPr>
            <p:cNvSpPr txBox="1"/>
            <p:nvPr/>
          </p:nvSpPr>
          <p:spPr>
            <a:xfrm>
              <a:off x="29010" y="1174200"/>
              <a:ext cx="216082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0x0000000000000000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F03716C1-F6C1-32E2-D098-7577D65568FD}"/>
                </a:ext>
              </a:extLst>
            </p:cNvPr>
            <p:cNvCxnSpPr>
              <a:cxnSpLocks/>
              <a:stCxn id="39" idx="3"/>
            </p:cNvCxnSpPr>
            <p:nvPr/>
          </p:nvCxnSpPr>
          <p:spPr>
            <a:xfrm flipV="1">
              <a:off x="2189833" y="1328088"/>
              <a:ext cx="6714717" cy="1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BAB6BA7C-F79B-7889-CFAE-9A7D88DC2336}"/>
                </a:ext>
              </a:extLst>
            </p:cNvPr>
            <p:cNvCxnSpPr>
              <a:cxnSpLocks/>
              <a:endCxn id="38" idx="1"/>
            </p:cNvCxnSpPr>
            <p:nvPr/>
          </p:nvCxnSpPr>
          <p:spPr>
            <a:xfrm>
              <a:off x="119504" y="4628223"/>
              <a:ext cx="6694953" cy="1088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15EB9157-2F67-54AC-1B88-5D7F1362B9FC}"/>
              </a:ext>
            </a:extLst>
          </p:cNvPr>
          <p:cNvSpPr/>
          <p:nvPr/>
        </p:nvSpPr>
        <p:spPr>
          <a:xfrm>
            <a:off x="102580" y="3084362"/>
            <a:ext cx="3106587" cy="598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space for more PCIe devices (addresses without physical memory)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6CB9CFA-F18A-F2DB-FF3F-EF98E03FC477}"/>
              </a:ext>
            </a:extLst>
          </p:cNvPr>
          <p:cNvSpPr/>
          <p:nvPr/>
        </p:nvSpPr>
        <p:spPr>
          <a:xfrm>
            <a:off x="7253678" y="3084362"/>
            <a:ext cx="1786362" cy="5987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more PCIe devices</a:t>
            </a:r>
          </a:p>
        </p:txBody>
      </p:sp>
    </p:spTree>
    <p:extLst>
      <p:ext uri="{BB962C8B-B14F-4D97-AF65-F5344CB8AC3E}">
        <p14:creationId xmlns:p14="http://schemas.microsoft.com/office/powerpoint/2010/main" val="3947584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727238-85BC-5C6F-715A-82D48277CA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 descr="A computer screen shot of a program code&#10;&#10;AI-generated content may be incorrect.">
            <a:extLst>
              <a:ext uri="{FF2B5EF4-FFF2-40B4-BE49-F238E27FC236}">
                <a16:creationId xmlns:a16="http://schemas.microsoft.com/office/drawing/2014/main" id="{80237622-A423-CE02-368C-678582A6D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253" y="1338214"/>
            <a:ext cx="7641494" cy="4742996"/>
          </a:xfrm>
          <a:prstGeom prst="rect">
            <a:avLst/>
          </a:prstGeom>
        </p:spPr>
      </p:pic>
      <p:sp>
        <p:nvSpPr>
          <p:cNvPr id="6" name="Shape 194">
            <a:extLst>
              <a:ext uri="{FF2B5EF4-FFF2-40B4-BE49-F238E27FC236}">
                <a16:creationId xmlns:a16="http://schemas.microsoft.com/office/drawing/2014/main" id="{64278990-41AC-17EF-57D2-0A9401F621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74637"/>
            <a:ext cx="9144000" cy="8995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nb-NO" sz="3600" dirty="0"/>
              <a:t>real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power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360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nb-NO" sz="360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3600" dirty="0"/>
              <a:t>C: </a:t>
            </a:r>
            <a:r>
              <a:rPr lang="nb-NO" sz="3600" dirty="0" err="1"/>
              <a:t>memory</a:t>
            </a:r>
            <a:r>
              <a:rPr lang="nb-NO" sz="3600" dirty="0"/>
              <a:t> </a:t>
            </a:r>
            <a:r>
              <a:rPr lang="nb-NO" sz="3600" dirty="0" err="1"/>
              <a:t>manipulation</a:t>
            </a:r>
            <a:endParaRPr lang="x-none" sz="3600" b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5649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/>
              <a:t>C – </a:t>
            </a:r>
            <a:r>
              <a:rPr lang="nb-NO" dirty="0" err="1"/>
              <a:t>pros</a:t>
            </a:r>
            <a:r>
              <a:rPr lang="nb-NO" dirty="0"/>
              <a:t> and </a:t>
            </a:r>
            <a:r>
              <a:rPr lang="nb-NO" dirty="0" err="1"/>
              <a:t>cons</a:t>
            </a:r>
            <a:endParaRPr lang="x-none" dirty="0"/>
          </a:p>
        </p:txBody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457187" y="1568387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b-NO" sz="2400" dirty="0" err="1"/>
              <a:t>Advantages</a:t>
            </a:r>
            <a:endParaRPr lang="x-none" sz="2400" dirty="0"/>
          </a:p>
          <a:p>
            <a:pPr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nb-NO" sz="2400" dirty="0" err="1"/>
              <a:t>Compiles</a:t>
            </a:r>
            <a:r>
              <a:rPr lang="nb-NO" sz="2400" dirty="0"/>
              <a:t> to </a:t>
            </a:r>
            <a:r>
              <a:rPr lang="nb-NO" sz="2400" dirty="0" err="1"/>
              <a:t>really</a:t>
            </a:r>
            <a:r>
              <a:rPr lang="nb-NO" sz="2400" dirty="0"/>
              <a:t> fast </a:t>
            </a:r>
            <a:r>
              <a:rPr lang="nb-NO" sz="2400" dirty="0" err="1"/>
              <a:t>code</a:t>
            </a:r>
            <a:endParaRPr lang="x-none" sz="2400" dirty="0"/>
          </a:p>
          <a:p>
            <a:pPr marR="0" lvl="1" indent="-457200" algn="l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nb-NO" sz="2400" dirty="0" err="1"/>
              <a:t>Well-standardized</a:t>
            </a:r>
            <a:br>
              <a:rPr lang="x-none" sz="2400" dirty="0"/>
            </a:br>
            <a:endParaRPr lang="x-none" sz="2400" dirty="0"/>
          </a:p>
          <a:p>
            <a:pPr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b-NO" sz="2400" dirty="0" err="1"/>
              <a:t>Disadvantages</a:t>
            </a:r>
            <a:endParaRPr lang="x-none" sz="2400" dirty="0"/>
          </a:p>
          <a:p>
            <a:pPr marR="0" lvl="1" indent="-457200" algn="l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nb-NO" sz="2400" dirty="0"/>
              <a:t>No </a:t>
            </a:r>
            <a:r>
              <a:rPr lang="nb-NO" sz="2400" dirty="0" err="1"/>
              <a:t>built</a:t>
            </a:r>
            <a:r>
              <a:rPr lang="nb-NO" sz="2400" dirty="0"/>
              <a:t>-in </a:t>
            </a:r>
            <a:r>
              <a:rPr lang="nb-NO" sz="2400" dirty="0" err="1"/>
              <a:t>error</a:t>
            </a:r>
            <a:r>
              <a:rPr lang="nb-NO" sz="2400" dirty="0"/>
              <a:t> handling</a:t>
            </a:r>
          </a:p>
          <a:p>
            <a:pPr marR="0" lvl="1" indent="-457200" algn="l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nb-NO" sz="2400" dirty="0"/>
              <a:t>Code is not </a:t>
            </a:r>
            <a:r>
              <a:rPr lang="nb-NO" sz="2400" dirty="0" err="1"/>
              <a:t>inherently</a:t>
            </a:r>
            <a:r>
              <a:rPr lang="nb-NO" sz="2400" dirty="0"/>
              <a:t> portable</a:t>
            </a:r>
          </a:p>
          <a:p>
            <a:pPr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nb-NO" sz="2400" dirty="0"/>
          </a:p>
          <a:p>
            <a:pPr lvl="0" indent="-457200">
              <a:spcBef>
                <a:spcPts val="0"/>
              </a:spcBef>
            </a:pPr>
            <a:r>
              <a:rPr lang="nb-NO" sz="2400" dirty="0" err="1"/>
              <a:t>Both</a:t>
            </a:r>
            <a:endParaRPr lang="nb-NO" sz="2400" dirty="0"/>
          </a:p>
          <a:p>
            <a:pPr marR="0" lvl="1" indent="-457200" algn="l" rtl="0"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nb-NO" sz="2400" dirty="0" err="1"/>
              <a:t>Freedom</a:t>
            </a:r>
            <a:r>
              <a:rPr lang="nb-NO" sz="2400" dirty="0"/>
              <a:t> ... do </a:t>
            </a:r>
            <a:r>
              <a:rPr lang="nb-NO" sz="2400" dirty="0" err="1"/>
              <a:t>what</a:t>
            </a:r>
            <a:r>
              <a:rPr lang="nb-NO" sz="2400" dirty="0"/>
              <a:t> </a:t>
            </a:r>
            <a:r>
              <a:rPr lang="nb-NO" sz="2400" dirty="0" err="1"/>
              <a:t>you</a:t>
            </a:r>
            <a:r>
              <a:rPr lang="nb-NO" sz="2400" dirty="0"/>
              <a:t> </a:t>
            </a:r>
            <a:r>
              <a:rPr lang="nb-NO" sz="2400" dirty="0" err="1"/>
              <a:t>want</a:t>
            </a:r>
            <a:r>
              <a:rPr lang="nb-NO" sz="2400" dirty="0"/>
              <a:t> </a:t>
            </a:r>
            <a:r>
              <a:rPr lang="nb-NO" sz="2400" dirty="0" err="1"/>
              <a:t>but</a:t>
            </a:r>
            <a:r>
              <a:rPr lang="nb-NO" sz="2400" dirty="0"/>
              <a:t> </a:t>
            </a:r>
            <a:r>
              <a:rPr lang="nb-NO" sz="2400" dirty="0" err="1"/>
              <a:t>don’t</a:t>
            </a:r>
            <a:r>
              <a:rPr lang="nb-NO" sz="2400" dirty="0"/>
              <a:t> </a:t>
            </a:r>
            <a:r>
              <a:rPr lang="nb-NO" sz="2400" dirty="0" err="1"/>
              <a:t>expect</a:t>
            </a:r>
            <a:r>
              <a:rPr lang="nb-NO" sz="2400" dirty="0"/>
              <a:t> </a:t>
            </a:r>
            <a:r>
              <a:rPr lang="nb-NO" sz="2400" dirty="0" err="1"/>
              <a:t>help</a:t>
            </a:r>
            <a:endParaRPr lang="nb-NO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/>
              <a:t>Hello World</a:t>
            </a:r>
          </a:p>
        </p:txBody>
      </p:sp>
      <p:sp>
        <p:nvSpPr>
          <p:cNvPr id="233" name="Shape 233"/>
          <p:cNvSpPr txBox="1"/>
          <p:nvPr/>
        </p:nvSpPr>
        <p:spPr>
          <a:xfrm>
            <a:off x="611187" y="1648572"/>
            <a:ext cx="7777162" cy="396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</a:t>
            </a:r>
            <a:r>
              <a:rPr lang="nb-NO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teaching</a:t>
            </a:r>
            <a:r>
              <a:rPr lang="nb-NO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books</a:t>
            </a:r>
            <a:r>
              <a:rPr lang="nb-NO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start </a:t>
            </a:r>
            <a:r>
              <a:rPr lang="nb-NO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nb-NO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 </a:t>
            </a:r>
            <a:r>
              <a:rPr lang="nb-NO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</a:t>
            </a:r>
            <a:r>
              <a:rPr lang="nb-NO" sz="2000" dirty="0">
                <a:solidFill>
                  <a:schemeClr val="dk1"/>
                </a:solidFill>
              </a:rPr>
              <a:t> like </a:t>
            </a:r>
            <a:r>
              <a:rPr lang="nb-NO" sz="2000" dirty="0" err="1">
                <a:solidFill>
                  <a:schemeClr val="dk1"/>
                </a:solidFill>
              </a:rPr>
              <a:t>this</a:t>
            </a:r>
            <a:r>
              <a:rPr lang="nb-NO" sz="2000" dirty="0">
                <a:solidFill>
                  <a:schemeClr val="dk1"/>
                </a:solidFill>
              </a:rPr>
              <a:t>:</a:t>
            </a:r>
            <a:endParaRPr lang="x-none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Shape 234"/>
          <p:cNvSpPr txBox="1"/>
          <p:nvPr/>
        </p:nvSpPr>
        <p:spPr>
          <a:xfrm>
            <a:off x="673099" y="4570522"/>
            <a:ext cx="7653337" cy="63890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nb-NO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Actually</a:t>
            </a:r>
            <a:r>
              <a:rPr lang="nb-NO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x-none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Kernighan &amp; Ritchie</a:t>
            </a:r>
            <a:r>
              <a:rPr lang="nb-NO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’s first book </a:t>
            </a:r>
            <a:r>
              <a:rPr lang="nb-NO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started</a:t>
            </a:r>
            <a:r>
              <a:rPr lang="nb-NO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nb-NO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fashion</a:t>
            </a:r>
            <a:r>
              <a:rPr lang="nb-NO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668E3AF3-095A-117B-91C6-9BC6671CA84D}"/>
              </a:ext>
            </a:extLst>
          </p:cNvPr>
          <p:cNvSpPr txBox="1"/>
          <p:nvPr/>
        </p:nvSpPr>
        <p:spPr>
          <a:xfrm>
            <a:off x="2040833" y="2813837"/>
            <a:ext cx="4176464" cy="1605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BD6BF0-C41A-95AD-BFB0-80167B3C9703}"/>
              </a:ext>
            </a:extLst>
          </p:cNvPr>
          <p:cNvSpPr txBox="1"/>
          <p:nvPr/>
        </p:nvSpPr>
        <p:spPr>
          <a:xfrm>
            <a:off x="555516" y="5263473"/>
            <a:ext cx="8032968" cy="707886"/>
          </a:xfrm>
          <a:prstGeom prst="rect">
            <a:avLst/>
          </a:prstGeom>
          <a:solidFill>
            <a:schemeClr val="lt1"/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000" dirty="0"/>
              <a:t>Getting to the IFI Linux machine </a:t>
            </a:r>
            <a:r>
              <a:rPr lang="en-US" sz="2000" dirty="0" err="1"/>
              <a:t>login.ifi.uio.no</a:t>
            </a:r>
            <a:r>
              <a:rPr lang="en-US" sz="2000" dirty="0"/>
              <a:t>:</a:t>
            </a:r>
          </a:p>
          <a:p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ssh -Y -J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griff@login.uio.no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griff@login.ifi.uio.no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>
          <a:extLst>
            <a:ext uri="{FF2B5EF4-FFF2-40B4-BE49-F238E27FC236}">
              <a16:creationId xmlns:a16="http://schemas.microsoft.com/office/drawing/2014/main" id="{E059366D-7C78-8ECF-06AF-7AB426DCE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35">
            <a:extLst>
              <a:ext uri="{FF2B5EF4-FFF2-40B4-BE49-F238E27FC236}">
                <a16:creationId xmlns:a16="http://schemas.microsoft.com/office/drawing/2014/main" id="{CC0A2B8C-3418-ADC7-CE8B-6D9FC1C81BA5}"/>
              </a:ext>
            </a:extLst>
          </p:cNvPr>
          <p:cNvSpPr txBox="1"/>
          <p:nvPr/>
        </p:nvSpPr>
        <p:spPr>
          <a:xfrm>
            <a:off x="2040833" y="2813837"/>
            <a:ext cx="4176464" cy="1605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sp>
        <p:nvSpPr>
          <p:cNvPr id="268" name="Shape 268">
            <a:extLst>
              <a:ext uri="{FF2B5EF4-FFF2-40B4-BE49-F238E27FC236}">
                <a16:creationId xmlns:a16="http://schemas.microsoft.com/office/drawing/2014/main" id="{F756A3EE-85C0-6388-AE52-B1CA011DCE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8508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buSzPct val="25000"/>
            </a:pP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it all </a:t>
            </a:r>
            <a:r>
              <a:rPr lang="nb-NO" dirty="0" err="1"/>
              <a:t>mean</a:t>
            </a:r>
            <a:r>
              <a:rPr lang="nb-NO" dirty="0"/>
              <a:t>?</a:t>
            </a:r>
            <a:endParaRPr lang="x-none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Shape 269">
            <a:extLst>
              <a:ext uri="{FF2B5EF4-FFF2-40B4-BE49-F238E27FC236}">
                <a16:creationId xmlns:a16="http://schemas.microsoft.com/office/drawing/2014/main" id="{0DBEDAC1-CBD7-8A82-E7D3-08B7BA454441}"/>
              </a:ext>
            </a:extLst>
          </p:cNvPr>
          <p:cNvSpPr txBox="1"/>
          <p:nvPr/>
        </p:nvSpPr>
        <p:spPr>
          <a:xfrm>
            <a:off x="611200" y="1423939"/>
            <a:ext cx="8064600" cy="96265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similar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Python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their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specifications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more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detail</a:t>
            </a:r>
            <a:r>
              <a:rPr lang="nb-NO" sz="2400" dirty="0" err="1">
                <a:solidFill>
                  <a:schemeClr val="dk1"/>
                </a:solidFill>
              </a:rPr>
              <a:t>s</a:t>
            </a:r>
            <a:r>
              <a:rPr lang="nb-NO" sz="2400" dirty="0">
                <a:solidFill>
                  <a:schemeClr val="dk1"/>
                </a:solidFill>
              </a:rPr>
              <a:t>.</a:t>
            </a:r>
            <a:endParaRPr lang="x-none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Shape 271">
            <a:extLst>
              <a:ext uri="{FF2B5EF4-FFF2-40B4-BE49-F238E27FC236}">
                <a16:creationId xmlns:a16="http://schemas.microsoft.com/office/drawing/2014/main" id="{572CD90A-0D7F-D8AF-8908-E10F4C037E1F}"/>
              </a:ext>
            </a:extLst>
          </p:cNvPr>
          <p:cNvSpPr txBox="1"/>
          <p:nvPr/>
        </p:nvSpPr>
        <p:spPr>
          <a:xfrm>
            <a:off x="318637" y="2608771"/>
            <a:ext cx="1644343" cy="48979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nb-NO" sz="2000" i="1" dirty="0" err="1"/>
              <a:t>return</a:t>
            </a:r>
            <a:r>
              <a:rPr lang="nb-NO" sz="2000" i="1" dirty="0"/>
              <a:t> type</a:t>
            </a:r>
            <a:endParaRPr lang="x-none" sz="2000" i="1" dirty="0"/>
          </a:p>
        </p:txBody>
      </p:sp>
      <p:cxnSp>
        <p:nvCxnSpPr>
          <p:cNvPr id="272" name="Shape 272">
            <a:extLst>
              <a:ext uri="{FF2B5EF4-FFF2-40B4-BE49-F238E27FC236}">
                <a16:creationId xmlns:a16="http://schemas.microsoft.com/office/drawing/2014/main" id="{97549CD3-B873-260D-14C6-504BA2617620}"/>
              </a:ext>
            </a:extLst>
          </p:cNvPr>
          <p:cNvCxnSpPr>
            <a:cxnSpLocks/>
          </p:cNvCxnSpPr>
          <p:nvPr/>
        </p:nvCxnSpPr>
        <p:spPr>
          <a:xfrm>
            <a:off x="1328057" y="3096915"/>
            <a:ext cx="760013" cy="21741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73" name="Shape 273">
            <a:extLst>
              <a:ext uri="{FF2B5EF4-FFF2-40B4-BE49-F238E27FC236}">
                <a16:creationId xmlns:a16="http://schemas.microsoft.com/office/drawing/2014/main" id="{A6FDF329-642F-CC8E-1D3E-D47A8F697ED8}"/>
              </a:ext>
            </a:extLst>
          </p:cNvPr>
          <p:cNvSpPr txBox="1"/>
          <p:nvPr/>
        </p:nvSpPr>
        <p:spPr>
          <a:xfrm>
            <a:off x="244298" y="3555226"/>
            <a:ext cx="915600" cy="46163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nb-NO" sz="2000" i="1" dirty="0" err="1"/>
              <a:t>name</a:t>
            </a:r>
            <a:endParaRPr lang="x-none" sz="2000" i="1" dirty="0"/>
          </a:p>
        </p:txBody>
      </p:sp>
      <p:cxnSp>
        <p:nvCxnSpPr>
          <p:cNvPr id="274" name="Shape 274">
            <a:extLst>
              <a:ext uri="{FF2B5EF4-FFF2-40B4-BE49-F238E27FC236}">
                <a16:creationId xmlns:a16="http://schemas.microsoft.com/office/drawing/2014/main" id="{0DC508BD-7E62-EEC0-D2BB-F8647E29D33D}"/>
              </a:ext>
            </a:extLst>
          </p:cNvPr>
          <p:cNvCxnSpPr/>
          <p:nvPr/>
        </p:nvCxnSpPr>
        <p:spPr>
          <a:xfrm flipV="1">
            <a:off x="1140809" y="3500922"/>
            <a:ext cx="1287309" cy="35424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75" name="Shape 275">
            <a:extLst>
              <a:ext uri="{FF2B5EF4-FFF2-40B4-BE49-F238E27FC236}">
                <a16:creationId xmlns:a16="http://schemas.microsoft.com/office/drawing/2014/main" id="{0AE37D5D-2239-3C66-2361-743B3C0F0C78}"/>
              </a:ext>
            </a:extLst>
          </p:cNvPr>
          <p:cNvSpPr txBox="1"/>
          <p:nvPr/>
        </p:nvSpPr>
        <p:spPr>
          <a:xfrm>
            <a:off x="4185970" y="2295481"/>
            <a:ext cx="2174100" cy="5375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nb-NO" sz="2000" i="1" dirty="0"/>
              <a:t>parameter list</a:t>
            </a:r>
            <a:endParaRPr lang="x-none" sz="2000" i="1" dirty="0"/>
          </a:p>
        </p:txBody>
      </p:sp>
      <p:cxnSp>
        <p:nvCxnSpPr>
          <p:cNvPr id="276" name="Shape 276">
            <a:extLst>
              <a:ext uri="{FF2B5EF4-FFF2-40B4-BE49-F238E27FC236}">
                <a16:creationId xmlns:a16="http://schemas.microsoft.com/office/drawing/2014/main" id="{D3F80A31-C231-F540-1037-F6FE853E6E15}"/>
              </a:ext>
            </a:extLst>
          </p:cNvPr>
          <p:cNvCxnSpPr>
            <a:cxnSpLocks/>
          </p:cNvCxnSpPr>
          <p:nvPr/>
        </p:nvCxnSpPr>
        <p:spPr>
          <a:xfrm flipH="1">
            <a:off x="3418114" y="2602362"/>
            <a:ext cx="798413" cy="71197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77" name="Shape 277">
            <a:extLst>
              <a:ext uri="{FF2B5EF4-FFF2-40B4-BE49-F238E27FC236}">
                <a16:creationId xmlns:a16="http://schemas.microsoft.com/office/drawing/2014/main" id="{E047A952-9831-4381-51FF-900D5212AACA}"/>
              </a:ext>
            </a:extLst>
          </p:cNvPr>
          <p:cNvSpPr txBox="1"/>
          <p:nvPr/>
        </p:nvSpPr>
        <p:spPr>
          <a:xfrm>
            <a:off x="6217297" y="3639298"/>
            <a:ext cx="915600" cy="47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nb-NO" sz="2000" i="1" dirty="0"/>
              <a:t>body</a:t>
            </a:r>
            <a:endParaRPr lang="x-none" sz="2000" i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FD79BB-86C6-12D2-4D8F-4710F09909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lang="x-none"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AAD4D1BE-5FD7-F4EE-CFD9-911674F31C5F}"/>
              </a:ext>
            </a:extLst>
          </p:cNvPr>
          <p:cNvSpPr/>
          <p:nvPr/>
        </p:nvSpPr>
        <p:spPr>
          <a:xfrm>
            <a:off x="5987145" y="3500922"/>
            <a:ext cx="283029" cy="817785"/>
          </a:xfrm>
          <a:prstGeom prst="rightBrac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80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C64BE892-0AE8-5064-1AD1-53B733D89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>
            <a:extLst>
              <a:ext uri="{FF2B5EF4-FFF2-40B4-BE49-F238E27FC236}">
                <a16:creationId xmlns:a16="http://schemas.microsoft.com/office/drawing/2014/main" id="{02FAF059-AC05-C52C-05E2-3192509F39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it all </a:t>
            </a:r>
            <a:r>
              <a:rPr lang="nb-NO" dirty="0" err="1"/>
              <a:t>mean</a:t>
            </a:r>
            <a:r>
              <a:rPr lang="nb-NO" dirty="0"/>
              <a:t>?</a:t>
            </a:r>
            <a:endParaRPr lang="x-none"/>
          </a:p>
        </p:txBody>
      </p:sp>
      <p:sp>
        <p:nvSpPr>
          <p:cNvPr id="233" name="Shape 233">
            <a:extLst>
              <a:ext uri="{FF2B5EF4-FFF2-40B4-BE49-F238E27FC236}">
                <a16:creationId xmlns:a16="http://schemas.microsoft.com/office/drawing/2014/main" id="{0B81075A-FAC4-85C1-C7FE-75916927CA6F}"/>
              </a:ext>
            </a:extLst>
          </p:cNvPr>
          <p:cNvSpPr txBox="1"/>
          <p:nvPr/>
        </p:nvSpPr>
        <p:spPr>
          <a:xfrm>
            <a:off x="611187" y="1648571"/>
            <a:ext cx="7777162" cy="1142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lang="nb-NO" sz="2000" dirty="0">
                <a:solidFill>
                  <a:schemeClr val="dk1"/>
                </a:solidFill>
              </a:rPr>
              <a:t> – same </a:t>
            </a:r>
            <a:r>
              <a:rPr lang="nb-NO" sz="2000" dirty="0" err="1">
                <a:solidFill>
                  <a:schemeClr val="dk1"/>
                </a:solidFill>
              </a:rPr>
              <a:t>job</a:t>
            </a:r>
            <a:r>
              <a:rPr lang="nb-NO" sz="2000" dirty="0">
                <a:solidFill>
                  <a:schemeClr val="dk1"/>
                </a:solidFill>
              </a:rPr>
              <a:t> as </a:t>
            </a: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dirty="0" err="1">
                <a:solidFill>
                  <a:schemeClr val="dk1"/>
                </a:solidFill>
              </a:rPr>
              <a:t>but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b="1" dirty="0" err="1">
                <a:solidFill>
                  <a:schemeClr val="tx1"/>
                </a:solidFill>
              </a:rPr>
              <a:t>much</a:t>
            </a:r>
            <a:r>
              <a:rPr lang="nb-NO" sz="2000" b="1" dirty="0">
                <a:solidFill>
                  <a:schemeClr val="tx1"/>
                </a:solidFill>
              </a:rPr>
              <a:t> more primitive</a:t>
            </a: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</a:rPr>
              <a:t>It </a:t>
            </a:r>
            <a:r>
              <a:rPr lang="nb-NO" sz="2000" dirty="0" err="1">
                <a:solidFill>
                  <a:schemeClr val="dk1"/>
                </a:solidFill>
              </a:rPr>
              <a:t>does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i="1" dirty="0">
                <a:solidFill>
                  <a:schemeClr val="dk1"/>
                </a:solidFill>
              </a:rPr>
              <a:t>literally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dirty="0" err="1">
                <a:solidFill>
                  <a:schemeClr val="dk1"/>
                </a:solidFill>
              </a:rPr>
              <a:t>mean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dirty="0" err="1">
                <a:solidFill>
                  <a:schemeClr val="dk1"/>
                </a:solidFill>
              </a:rPr>
              <a:t>copy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dirty="0" err="1">
                <a:solidFill>
                  <a:schemeClr val="dk1"/>
                </a:solidFill>
              </a:rPr>
              <a:t>the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dirty="0" err="1">
                <a:solidFill>
                  <a:schemeClr val="dk1"/>
                </a:solidFill>
              </a:rPr>
              <a:t>content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dirty="0" err="1">
                <a:solidFill>
                  <a:schemeClr val="dk1"/>
                </a:solidFill>
              </a:rPr>
              <a:t>of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dirty="0" err="1">
                <a:solidFill>
                  <a:schemeClr val="dk1"/>
                </a:solidFill>
              </a:rPr>
              <a:t>into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dirty="0" err="1">
                <a:solidFill>
                  <a:schemeClr val="dk1"/>
                </a:solidFill>
              </a:rPr>
              <a:t>this</a:t>
            </a:r>
            <a:r>
              <a:rPr lang="nb-NO" sz="2000" dirty="0">
                <a:solidFill>
                  <a:schemeClr val="dk1"/>
                </a:solidFill>
              </a:rPr>
              <a:t> file </a:t>
            </a:r>
            <a:r>
              <a:rPr lang="nb-NO" sz="2000" dirty="0" err="1">
                <a:solidFill>
                  <a:schemeClr val="dk1"/>
                </a:solidFill>
              </a:rPr>
              <a:t>before</a:t>
            </a:r>
            <a:r>
              <a:rPr lang="nb-NO" sz="2000" dirty="0">
                <a:solidFill>
                  <a:schemeClr val="dk1"/>
                </a:solidFill>
              </a:rPr>
              <a:t> translating it to </a:t>
            </a:r>
            <a:r>
              <a:rPr lang="nb-NO" sz="2000" dirty="0" err="1">
                <a:solidFill>
                  <a:schemeClr val="dk1"/>
                </a:solidFill>
              </a:rPr>
              <a:t>machine</a:t>
            </a:r>
            <a:r>
              <a:rPr lang="nb-NO" sz="2000" dirty="0">
                <a:solidFill>
                  <a:schemeClr val="dk1"/>
                </a:solidFill>
              </a:rPr>
              <a:t> </a:t>
            </a:r>
            <a:r>
              <a:rPr lang="nb-NO" sz="2000" dirty="0" err="1">
                <a:solidFill>
                  <a:schemeClr val="dk1"/>
                </a:solidFill>
              </a:rPr>
              <a:t>language</a:t>
            </a:r>
            <a:r>
              <a:rPr lang="nb-NO" sz="2000" dirty="0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3D2AB1-FDD7-DE6D-D2B3-77305F48AA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3">
            <a:extLst>
              <a:ext uri="{FF2B5EF4-FFF2-40B4-BE49-F238E27FC236}">
                <a16:creationId xmlns:a16="http://schemas.microsoft.com/office/drawing/2014/main" id="{62238CA3-79E5-11B5-838D-DF2348F046DF}"/>
              </a:ext>
            </a:extLst>
          </p:cNvPr>
          <p:cNvSpPr txBox="1"/>
          <p:nvPr/>
        </p:nvSpPr>
        <p:spPr>
          <a:xfrm>
            <a:off x="611187" y="4637929"/>
            <a:ext cx="7777162" cy="1384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Files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are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included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because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they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can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contain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,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among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other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things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,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declarations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of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functions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libraries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provide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to us.</a:t>
            </a:r>
          </a:p>
          <a:p>
            <a:pPr lvl="0">
              <a:buSzPct val="25000"/>
            </a:pPr>
            <a:endParaRPr lang="nb-NO" sz="2000" dirty="0">
              <a:solidFill>
                <a:schemeClr val="dk1"/>
              </a:solidFill>
              <a:latin typeface="+mn-lt"/>
              <a:cs typeface="Courier New" panose="02070309020205020404" pitchFamily="49" charset="0"/>
            </a:endParaRP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Like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here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: </a:t>
            </a: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–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one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of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standard output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functions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46C869DF-D6CC-E671-EA9F-ACD5C9B62362}"/>
              </a:ext>
            </a:extLst>
          </p:cNvPr>
          <p:cNvSpPr txBox="1"/>
          <p:nvPr/>
        </p:nvSpPr>
        <p:spPr>
          <a:xfrm>
            <a:off x="2040833" y="2813837"/>
            <a:ext cx="4176464" cy="1605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99704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55068487-AD43-D4B7-44CF-4259069A3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>
            <a:extLst>
              <a:ext uri="{FF2B5EF4-FFF2-40B4-BE49-F238E27FC236}">
                <a16:creationId xmlns:a16="http://schemas.microsoft.com/office/drawing/2014/main" id="{EE3C0D9D-6D4B-C3A2-DE78-DE114DD694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it all </a:t>
            </a:r>
            <a:r>
              <a:rPr lang="nb-NO" dirty="0" err="1"/>
              <a:t>mean</a:t>
            </a:r>
            <a:r>
              <a:rPr lang="nb-NO" dirty="0"/>
              <a:t>?</a:t>
            </a:r>
            <a:endParaRPr lang="x-none"/>
          </a:p>
        </p:txBody>
      </p:sp>
      <p:sp>
        <p:nvSpPr>
          <p:cNvPr id="233" name="Shape 233">
            <a:extLst>
              <a:ext uri="{FF2B5EF4-FFF2-40B4-BE49-F238E27FC236}">
                <a16:creationId xmlns:a16="http://schemas.microsoft.com/office/drawing/2014/main" id="{AB3129D7-996E-5FE3-24F8-CE081AA26F32}"/>
              </a:ext>
            </a:extLst>
          </p:cNvPr>
          <p:cNvSpPr txBox="1"/>
          <p:nvPr/>
        </p:nvSpPr>
        <p:spPr>
          <a:xfrm>
            <a:off x="611187" y="1648571"/>
            <a:ext cx="7777162" cy="1384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- a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function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that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prints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text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into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your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terminal.</a:t>
            </a:r>
          </a:p>
          <a:p>
            <a:pPr lvl="0">
              <a:buSzPct val="25000"/>
            </a:pPr>
            <a:endParaRPr lang="nb-NO" sz="2000" dirty="0">
              <a:solidFill>
                <a:schemeClr val="dk1"/>
              </a:solidFill>
              <a:latin typeface="+mn-lt"/>
              <a:cs typeface="Courier New" panose="02070309020205020404" pitchFamily="49" charset="0"/>
            </a:endParaRP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It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can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do a lot more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than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just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printing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a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string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.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But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first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things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first.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2205B5-CCAF-5743-DE52-862F29CAC4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3">
            <a:extLst>
              <a:ext uri="{FF2B5EF4-FFF2-40B4-BE49-F238E27FC236}">
                <a16:creationId xmlns:a16="http://schemas.microsoft.com/office/drawing/2014/main" id="{A31EC07F-058B-AC68-AB45-C0E51B0C834E}"/>
              </a:ext>
            </a:extLst>
          </p:cNvPr>
          <p:cNvSpPr txBox="1"/>
          <p:nvPr/>
        </p:nvSpPr>
        <p:spPr>
          <a:xfrm>
            <a:off x="611187" y="4460096"/>
            <a:ext cx="7777162" cy="15923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2140!\n"</a:t>
            </a: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This is a </a:t>
            </a:r>
            <a:r>
              <a:rPr lang="nb-NO" sz="2000" b="1" dirty="0">
                <a:solidFill>
                  <a:schemeClr val="dk1"/>
                </a:solidFill>
                <a:cs typeface="Courier New" panose="02070309020205020404" pitchFamily="49" charset="0"/>
              </a:rPr>
              <a:t>C-</a:t>
            </a:r>
            <a:r>
              <a:rPr lang="nb-NO" sz="2000" b="1" dirty="0" err="1">
                <a:solidFill>
                  <a:schemeClr val="dk1"/>
                </a:solidFill>
                <a:cs typeface="Courier New" panose="02070309020205020404" pitchFamily="49" charset="0"/>
              </a:rPr>
              <a:t>string</a:t>
            </a: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. </a:t>
            </a:r>
            <a:r>
              <a:rPr lang="nb-NO" sz="2000" dirty="0" err="1">
                <a:solidFill>
                  <a:schemeClr val="dk1"/>
                </a:solidFill>
                <a:cs typeface="Courier New" panose="02070309020205020404" pitchFamily="49" charset="0"/>
              </a:rPr>
              <a:t>Much</a:t>
            </a: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 more primitive </a:t>
            </a:r>
            <a:r>
              <a:rPr lang="nb-NO" sz="2000" dirty="0" err="1">
                <a:solidFill>
                  <a:schemeClr val="dk1"/>
                </a:solidFill>
                <a:cs typeface="Courier New" panose="02070309020205020404" pitchFamily="49" charset="0"/>
              </a:rPr>
              <a:t>than</a:t>
            </a: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 a Python </a:t>
            </a:r>
            <a:r>
              <a:rPr lang="nb-NO" sz="2000" dirty="0" err="1">
                <a:solidFill>
                  <a:schemeClr val="dk1"/>
                </a:solidFill>
                <a:cs typeface="Courier New" panose="02070309020205020404" pitchFamily="49" charset="0"/>
              </a:rPr>
              <a:t>string</a:t>
            </a: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.</a:t>
            </a: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How </a:t>
            </a:r>
            <a:r>
              <a:rPr lang="nb-NO" sz="2000" dirty="0" err="1">
                <a:solidFill>
                  <a:schemeClr val="dk1"/>
                </a:solidFill>
                <a:cs typeface="Courier New" panose="02070309020205020404" pitchFamily="49" charset="0"/>
              </a:rPr>
              <a:t>many</a:t>
            </a: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 bytes </a:t>
            </a:r>
            <a:r>
              <a:rPr lang="nb-NO" sz="2000" dirty="0" err="1">
                <a:solidFill>
                  <a:schemeClr val="dk1"/>
                </a:solidFill>
                <a:cs typeface="Courier New" panose="02070309020205020404" pitchFamily="49" charset="0"/>
              </a:rPr>
              <a:t>of</a:t>
            </a: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cs typeface="Courier New" panose="02070309020205020404" pitchFamily="49" charset="0"/>
              </a:rPr>
              <a:t>space</a:t>
            </a: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cs typeface="Courier New" panose="02070309020205020404" pitchFamily="49" charset="0"/>
              </a:rPr>
              <a:t>does</a:t>
            </a: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 it </a:t>
            </a:r>
            <a:r>
              <a:rPr lang="nb-NO" sz="2000" dirty="0" err="1">
                <a:solidFill>
                  <a:schemeClr val="dk1"/>
                </a:solidFill>
                <a:cs typeface="Courier New" panose="02070309020205020404" pitchFamily="49" charset="0"/>
              </a:rPr>
              <a:t>take</a:t>
            </a:r>
            <a:r>
              <a:rPr lang="nb-NO" sz="2000" dirty="0">
                <a:solidFill>
                  <a:schemeClr val="dk1"/>
                </a:solidFill>
                <a:cs typeface="Courier New" panose="02070309020205020404" pitchFamily="49" charset="0"/>
              </a:rPr>
              <a:t> up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?</a:t>
            </a:r>
            <a:endParaRPr lang="nb-NO" sz="2000" dirty="0">
              <a:solidFill>
                <a:schemeClr val="dk1"/>
              </a:solidFill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0D300A1F-39CD-2FD3-A17D-2370B601CAF5}"/>
              </a:ext>
            </a:extLst>
          </p:cNvPr>
          <p:cNvSpPr txBox="1"/>
          <p:nvPr/>
        </p:nvSpPr>
        <p:spPr>
          <a:xfrm>
            <a:off x="2040833" y="2813837"/>
            <a:ext cx="4176464" cy="1605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07461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AE5C1D85-02E5-13D4-41B7-C199AF6C5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>
            <a:extLst>
              <a:ext uri="{FF2B5EF4-FFF2-40B4-BE49-F238E27FC236}">
                <a16:creationId xmlns:a16="http://schemas.microsoft.com/office/drawing/2014/main" id="{8B9F725E-96FD-04D9-86EE-84C9CA1743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it all </a:t>
            </a:r>
            <a:r>
              <a:rPr lang="nb-NO" dirty="0" err="1"/>
              <a:t>mean</a:t>
            </a:r>
            <a:r>
              <a:rPr lang="nb-NO" dirty="0"/>
              <a:t>?</a:t>
            </a:r>
            <a:endParaRPr lang="x-none"/>
          </a:p>
        </p:txBody>
      </p:sp>
      <p:sp>
        <p:nvSpPr>
          <p:cNvPr id="233" name="Shape 233">
            <a:extLst>
              <a:ext uri="{FF2B5EF4-FFF2-40B4-BE49-F238E27FC236}">
                <a16:creationId xmlns:a16="http://schemas.microsoft.com/office/drawing/2014/main" id="{91D99DF3-56E2-5D5C-B1C6-744CB944DF85}"/>
              </a:ext>
            </a:extLst>
          </p:cNvPr>
          <p:cNvSpPr txBox="1"/>
          <p:nvPr/>
        </p:nvSpPr>
        <p:spPr>
          <a:xfrm>
            <a:off x="611187" y="1648571"/>
            <a:ext cx="7777162" cy="1384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- a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function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that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prints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text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into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your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terminal.</a:t>
            </a:r>
          </a:p>
          <a:p>
            <a:pPr lvl="0">
              <a:buSzPct val="25000"/>
            </a:pPr>
            <a:endParaRPr lang="nb-NO" sz="2000" dirty="0">
              <a:solidFill>
                <a:schemeClr val="dk1"/>
              </a:solidFill>
              <a:latin typeface="+mn-lt"/>
              <a:cs typeface="Courier New" panose="02070309020205020404" pitchFamily="49" charset="0"/>
            </a:endParaRP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It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can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do a lot more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than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just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printing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a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string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.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But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first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things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first.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7C9A84-4345-1D9C-25A9-8BA717C43DA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3">
            <a:extLst>
              <a:ext uri="{FF2B5EF4-FFF2-40B4-BE49-F238E27FC236}">
                <a16:creationId xmlns:a16="http://schemas.microsoft.com/office/drawing/2014/main" id="{C0DBD10D-BC5A-098C-A0CF-71DD37AB3760}"/>
              </a:ext>
            </a:extLst>
          </p:cNvPr>
          <p:cNvSpPr txBox="1"/>
          <p:nvPr/>
        </p:nvSpPr>
        <p:spPr>
          <a:xfrm>
            <a:off x="611187" y="4460096"/>
            <a:ext cx="7777162" cy="20060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2140!\n"</a:t>
            </a: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This is a </a:t>
            </a:r>
            <a:r>
              <a:rPr lang="nb-NO" sz="2000" b="1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C-</a:t>
            </a:r>
            <a:r>
              <a:rPr lang="nb-NO" sz="2000" b="1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string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.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Much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more primitive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than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a Python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string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.</a:t>
            </a: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How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many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bytes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of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space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does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it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take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up?    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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who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guessed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nb-NO" sz="2000" b="1" dirty="0">
                <a:solidFill>
                  <a:srgbClr val="FF0000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13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?</a:t>
            </a: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One for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every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character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in </a:t>
            </a: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Hello</a:t>
            </a: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 2140!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	-&gt; 11</a:t>
            </a: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One for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the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newline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character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\n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		-&gt; 1</a:t>
            </a: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One for a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hidden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</a:t>
            </a:r>
            <a:r>
              <a:rPr lang="nb-NO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0</a:t>
            </a:r>
            <a:r>
              <a:rPr lang="nb-NO" sz="2000" dirty="0">
                <a:solidFill>
                  <a:schemeClr val="tx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-byte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as end-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of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-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string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  <a:sym typeface="Wingdings" pitchFamily="2" charset="2"/>
              </a:rPr>
              <a:t> marker 	-&gt; 1</a:t>
            </a:r>
            <a:endParaRPr lang="nb-NO" sz="2000" dirty="0">
              <a:solidFill>
                <a:schemeClr val="dk1"/>
              </a:solidFill>
              <a:latin typeface="+mn-lt"/>
              <a:cs typeface="Courier New" panose="02070309020205020404" pitchFamily="49" charset="0"/>
            </a:endParaRP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5B2E99B6-D5D9-6D80-2BF7-6CEAFE4FC13F}"/>
              </a:ext>
            </a:extLst>
          </p:cNvPr>
          <p:cNvSpPr txBox="1"/>
          <p:nvPr/>
        </p:nvSpPr>
        <p:spPr>
          <a:xfrm>
            <a:off x="2040833" y="2813837"/>
            <a:ext cx="4176464" cy="1605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5EEE16A-E46C-7FAC-A7F0-C4EEDBACDD94}"/>
              </a:ext>
            </a:extLst>
          </p:cNvPr>
          <p:cNvGrpSpPr/>
          <p:nvPr/>
        </p:nvGrpSpPr>
        <p:grpSpPr>
          <a:xfrm>
            <a:off x="4158343" y="3429000"/>
            <a:ext cx="4356715" cy="1676400"/>
            <a:chOff x="4158343" y="3429000"/>
            <a:chExt cx="4356715" cy="16764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AD8E82A-2501-D486-171B-555B0C2ABFA0}"/>
                </a:ext>
              </a:extLst>
            </p:cNvPr>
            <p:cNvSpPr/>
            <p:nvPr/>
          </p:nvSpPr>
          <p:spPr>
            <a:xfrm>
              <a:off x="4158343" y="4811486"/>
              <a:ext cx="957943" cy="2939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321279-F388-4DFD-1898-A29B02AA2370}"/>
                </a:ext>
              </a:extLst>
            </p:cNvPr>
            <p:cNvSpPr txBox="1"/>
            <p:nvPr/>
          </p:nvSpPr>
          <p:spPr>
            <a:xfrm>
              <a:off x="6362018" y="3429000"/>
              <a:ext cx="2153040" cy="9905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Important!</a:t>
              </a:r>
            </a:p>
            <a:p>
              <a:pPr algn="ctr"/>
              <a:r>
                <a:rPr lang="en-US" sz="2000" b="1" dirty="0">
                  <a:solidFill>
                    <a:srgbClr val="FF0000"/>
                  </a:solidFill>
                </a:rPr>
                <a:t>We will get back to this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16E9755-0D77-AD83-EC7D-9EFC90A33F1B}"/>
                </a:ext>
              </a:extLst>
            </p:cNvPr>
            <p:cNvCxnSpPr>
              <a:cxnSpLocks/>
              <a:stCxn id="7" idx="1"/>
              <a:endCxn id="6" idx="0"/>
            </p:cNvCxnSpPr>
            <p:nvPr/>
          </p:nvCxnSpPr>
          <p:spPr>
            <a:xfrm rot="10800000" flipV="1">
              <a:off x="4637316" y="3924296"/>
              <a:ext cx="1724703" cy="887189"/>
            </a:xfrm>
            <a:prstGeom prst="curvedConnector2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65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>
          <a:extLst>
            <a:ext uri="{FF2B5EF4-FFF2-40B4-BE49-F238E27FC236}">
              <a16:creationId xmlns:a16="http://schemas.microsoft.com/office/drawing/2014/main" id="{BD698CDE-2901-D511-3823-D7C5EF06C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>
            <a:extLst>
              <a:ext uri="{FF2B5EF4-FFF2-40B4-BE49-F238E27FC236}">
                <a16:creationId xmlns:a16="http://schemas.microsoft.com/office/drawing/2014/main" id="{F4A06EDC-8019-B70E-EE4D-86EC54BEB9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it all </a:t>
            </a:r>
            <a:r>
              <a:rPr lang="nb-NO" dirty="0" err="1"/>
              <a:t>mean</a:t>
            </a:r>
            <a:r>
              <a:rPr lang="nb-NO" dirty="0"/>
              <a:t>?</a:t>
            </a:r>
            <a:endParaRPr lang="x-none"/>
          </a:p>
        </p:txBody>
      </p:sp>
      <p:sp>
        <p:nvSpPr>
          <p:cNvPr id="233" name="Shape 233">
            <a:extLst>
              <a:ext uri="{FF2B5EF4-FFF2-40B4-BE49-F238E27FC236}">
                <a16:creationId xmlns:a16="http://schemas.microsoft.com/office/drawing/2014/main" id="{BA9F058E-CC70-C3F3-D59B-E9DD4B96EB2F}"/>
              </a:ext>
            </a:extLst>
          </p:cNvPr>
          <p:cNvSpPr txBox="1"/>
          <p:nvPr/>
        </p:nvSpPr>
        <p:spPr>
          <a:xfrm>
            <a:off x="611187" y="1648571"/>
            <a:ext cx="7777162" cy="1142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endParaRPr lang="nb-NO" sz="2000" dirty="0">
              <a:solidFill>
                <a:schemeClr val="dk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a </a:t>
            </a:r>
            <a:r>
              <a:rPr lang="nb-NO" sz="2000" dirty="0" err="1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standalone</a:t>
            </a:r>
            <a:r>
              <a:rPr lang="nb-NO" sz="2000" dirty="0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 C program starts </a:t>
            </a:r>
            <a:r>
              <a:rPr lang="nb-NO" sz="2000" dirty="0" err="1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with</a:t>
            </a:r>
            <a:r>
              <a:rPr lang="nb-NO" sz="2000" dirty="0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the</a:t>
            </a:r>
            <a:r>
              <a:rPr lang="nb-NO" sz="2000" dirty="0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function</a:t>
            </a:r>
            <a:r>
              <a:rPr lang="nb-NO" sz="2000" dirty="0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that</a:t>
            </a:r>
            <a:r>
              <a:rPr lang="nb-NO" sz="2000" dirty="0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 is </a:t>
            </a:r>
            <a:r>
              <a:rPr lang="nb-NO" sz="2000" dirty="0" err="1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named</a:t>
            </a:r>
            <a:r>
              <a:rPr lang="nb-NO" sz="2000" dirty="0">
                <a:solidFill>
                  <a:schemeClr val="dk1"/>
                </a:solidFill>
                <a:latin typeface="+mj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endParaRPr lang="nb-NO" sz="2000" dirty="0">
              <a:solidFill>
                <a:schemeClr val="dk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74979E-BDC5-6F83-C54E-6FC9B2459F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3">
            <a:extLst>
              <a:ext uri="{FF2B5EF4-FFF2-40B4-BE49-F238E27FC236}">
                <a16:creationId xmlns:a16="http://schemas.microsoft.com/office/drawing/2014/main" id="{0CA02708-76D1-A02F-9B0D-6224BD859A2A}"/>
              </a:ext>
            </a:extLst>
          </p:cNvPr>
          <p:cNvSpPr txBox="1"/>
          <p:nvPr/>
        </p:nvSpPr>
        <p:spPr>
          <a:xfrm>
            <a:off x="611187" y="4637929"/>
            <a:ext cx="7777162" cy="13849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SzPct val="25000"/>
              <a:tabLst>
                <a:tab pos="6967538" algn="r"/>
              </a:tabLst>
            </a:pP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nb-NO" sz="20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0;</a:t>
            </a:r>
          </a:p>
          <a:p>
            <a:pPr lvl="0">
              <a:buSzPct val="25000"/>
            </a:pP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It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says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that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the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program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returns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an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integer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(</a:t>
            </a:r>
            <a:r>
              <a:rPr lang="nb-NO" sz="2000" dirty="0" err="1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)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value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when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it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ends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. Terminals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expect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0 for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no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error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and negative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values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for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errors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. Positive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values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are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sometimes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computation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 </a:t>
            </a:r>
            <a:r>
              <a:rPr lang="nb-NO" sz="2000" dirty="0" err="1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results</a:t>
            </a:r>
            <a:r>
              <a:rPr lang="nb-NO" sz="2000" dirty="0">
                <a:solidFill>
                  <a:schemeClr val="dk1"/>
                </a:solidFill>
                <a:latin typeface="+mn-lt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5" name="Shape 235">
            <a:extLst>
              <a:ext uri="{FF2B5EF4-FFF2-40B4-BE49-F238E27FC236}">
                <a16:creationId xmlns:a16="http://schemas.microsoft.com/office/drawing/2014/main" id="{C1783E65-DF43-BFB5-2D4A-24907B05A51E}"/>
              </a:ext>
            </a:extLst>
          </p:cNvPr>
          <p:cNvSpPr txBox="1"/>
          <p:nvPr/>
        </p:nvSpPr>
        <p:spPr>
          <a:xfrm>
            <a:off x="2040833" y="2813837"/>
            <a:ext cx="4176464" cy="16057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   printf(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F5ECBCB-A535-8E37-7F22-8255361898AD}"/>
              </a:ext>
            </a:extLst>
          </p:cNvPr>
          <p:cNvCxnSpPr/>
          <p:nvPr/>
        </p:nvCxnSpPr>
        <p:spPr>
          <a:xfrm flipH="1">
            <a:off x="1295399" y="4844143"/>
            <a:ext cx="488924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87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Compilation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Shape 245"/>
          <p:cNvSpPr txBox="1"/>
          <p:nvPr/>
        </p:nvSpPr>
        <p:spPr>
          <a:xfrm>
            <a:off x="1063637" y="1904175"/>
            <a:ext cx="7016700" cy="822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translate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program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into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runnable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instructions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x-none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Shape 246"/>
          <p:cNvSpPr txBox="1"/>
          <p:nvPr/>
        </p:nvSpPr>
        <p:spPr>
          <a:xfrm>
            <a:off x="1063636" y="3488119"/>
            <a:ext cx="6820663" cy="84175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now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be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executed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 interpreter (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huge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hidden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Python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machinery</a:t>
            </a:r>
            <a:r>
              <a:rPr lang="nb-NO" sz="2400" dirty="0">
                <a:solidFill>
                  <a:schemeClr val="dk1"/>
                </a:solidFill>
              </a:rPr>
              <a:t>)</a:t>
            </a:r>
            <a:endParaRPr lang="x-none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1259700" y="2903949"/>
            <a:ext cx="6624600" cy="461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 gcc -o hello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hello.c</a:t>
            </a:r>
            <a:endParaRPr lang="x-none" sz="160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9" name="Shape 249"/>
          <p:cNvSpPr txBox="1"/>
          <p:nvPr/>
        </p:nvSpPr>
        <p:spPr>
          <a:xfrm>
            <a:off x="1259700" y="4539856"/>
            <a:ext cx="6624600" cy="461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 ./hello</a:t>
            </a:r>
          </a:p>
        </p:txBody>
      </p:sp>
      <p:cxnSp>
        <p:nvCxnSpPr>
          <p:cNvPr id="250" name="Shape 250"/>
          <p:cNvCxnSpPr>
            <a:stCxn id="25" idx="6"/>
            <a:endCxn id="251" idx="4"/>
          </p:cNvCxnSpPr>
          <p:nvPr/>
        </p:nvCxnSpPr>
        <p:spPr>
          <a:xfrm flipV="1">
            <a:off x="2506013" y="3268900"/>
            <a:ext cx="243509" cy="1438065"/>
          </a:xfrm>
          <a:prstGeom prst="curvedConnector2">
            <a:avLst/>
          </a:prstGeom>
          <a:noFill/>
          <a:ln w="9525" cap="flat" cmpd="sng">
            <a:solidFill>
              <a:srgbClr val="EA9999"/>
            </a:solidFill>
            <a:prstDash val="solid"/>
            <a:round/>
            <a:headEnd type="triangle" w="lg" len="lg"/>
            <a:tailEnd type="triangle" w="lg" len="lg"/>
          </a:ln>
        </p:spPr>
      </p:cxnSp>
      <p:sp>
        <p:nvSpPr>
          <p:cNvPr id="251" name="Shape 251"/>
          <p:cNvSpPr/>
          <p:nvPr/>
        </p:nvSpPr>
        <p:spPr>
          <a:xfrm>
            <a:off x="2327420" y="2888500"/>
            <a:ext cx="844203" cy="380400"/>
          </a:xfrm>
          <a:prstGeom prst="flowChartConnector">
            <a:avLst/>
          </a:prstGeom>
          <a:noFill/>
          <a:ln w="9525" cap="flat" cmpd="sng">
            <a:solidFill>
              <a:srgbClr val="EA99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Shape 251"/>
          <p:cNvSpPr/>
          <p:nvPr/>
        </p:nvSpPr>
        <p:spPr>
          <a:xfrm>
            <a:off x="1771011" y="4516765"/>
            <a:ext cx="735002" cy="380400"/>
          </a:xfrm>
          <a:prstGeom prst="flowChartConnector">
            <a:avLst/>
          </a:prstGeom>
          <a:noFill/>
          <a:ln w="9525" cap="flat" cmpd="sng">
            <a:solidFill>
              <a:srgbClr val="EA999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>
          <a:extLst>
            <a:ext uri="{FF2B5EF4-FFF2-40B4-BE49-F238E27FC236}">
              <a16:creationId xmlns:a16="http://schemas.microsoft.com/office/drawing/2014/main" id="{602CC6AA-668E-CD70-D958-C94A32DC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>
            <a:extLst>
              <a:ext uri="{FF2B5EF4-FFF2-40B4-BE49-F238E27FC236}">
                <a16:creationId xmlns:a16="http://schemas.microsoft.com/office/drawing/2014/main" id="{E2514B7F-F0E3-0D68-94A2-5BD635A22E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Makefile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Shape 245">
            <a:extLst>
              <a:ext uri="{FF2B5EF4-FFF2-40B4-BE49-F238E27FC236}">
                <a16:creationId xmlns:a16="http://schemas.microsoft.com/office/drawing/2014/main" id="{69491253-D887-AC6B-39C5-70ED45F8CE80}"/>
              </a:ext>
            </a:extLst>
          </p:cNvPr>
          <p:cNvSpPr txBox="1"/>
          <p:nvPr/>
        </p:nvSpPr>
        <p:spPr>
          <a:xfrm>
            <a:off x="1063637" y="1417637"/>
            <a:ext cx="7016700" cy="10044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be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tedious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type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every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time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made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change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nb-NO" sz="24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Arial"/>
              </a:rPr>
              <a:t>m</a:t>
            </a:r>
            <a:r>
              <a:rPr lang="nb-NO" sz="2400" dirty="0">
                <a:solidFill>
                  <a:schemeClr val="dk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ake</a:t>
            </a:r>
            <a:r>
              <a:rPr lang="nb-NO" sz="2400" dirty="0">
                <a:solidFill>
                  <a:schemeClr val="dk1"/>
                </a:solidFill>
              </a:rPr>
              <a:t> </a:t>
            </a:r>
            <a:r>
              <a:rPr lang="nb-NO" sz="2400" dirty="0" err="1">
                <a:solidFill>
                  <a:schemeClr val="dk1"/>
                </a:solidFill>
              </a:rPr>
              <a:t>helps</a:t>
            </a:r>
            <a:r>
              <a:rPr lang="nb-NO" sz="2400" dirty="0">
                <a:solidFill>
                  <a:schemeClr val="dk1"/>
                </a:solidFill>
              </a:rPr>
              <a:t>. Write a file </a:t>
            </a:r>
            <a:r>
              <a:rPr lang="nb-NO" sz="2400" dirty="0" err="1">
                <a:solidFill>
                  <a:schemeClr val="dk1"/>
                </a:solidFill>
              </a:rPr>
              <a:t>called</a:t>
            </a:r>
            <a:r>
              <a:rPr lang="nb-NO" sz="2400" dirty="0">
                <a:solidFill>
                  <a:schemeClr val="dk1"/>
                </a:solidFill>
              </a:rPr>
              <a:t> </a:t>
            </a:r>
            <a:r>
              <a:rPr lang="nb-NO" sz="2400" b="1" dirty="0" err="1">
                <a:solidFill>
                  <a:schemeClr val="dk1"/>
                </a:solidFill>
              </a:rPr>
              <a:t>Makefile</a:t>
            </a:r>
            <a:r>
              <a:rPr lang="nb-NO" sz="2400" dirty="0">
                <a:solidFill>
                  <a:schemeClr val="dk1"/>
                </a:solidFill>
              </a:rPr>
              <a:t>.</a:t>
            </a:r>
            <a:endParaRPr lang="x-none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Shape 249">
            <a:extLst>
              <a:ext uri="{FF2B5EF4-FFF2-40B4-BE49-F238E27FC236}">
                <a16:creationId xmlns:a16="http://schemas.microsoft.com/office/drawing/2014/main" id="{AFD02774-2B02-297A-8102-83D21C5C7976}"/>
              </a:ext>
            </a:extLst>
          </p:cNvPr>
          <p:cNvSpPr txBox="1"/>
          <p:nvPr/>
        </p:nvSpPr>
        <p:spPr>
          <a:xfrm>
            <a:off x="1063637" y="4085679"/>
            <a:ext cx="6624600" cy="461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 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make</a:t>
            </a:r>
            <a:endParaRPr lang="x-none" sz="1600" dirty="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60DDB2-C541-D173-A8ED-85C1E8D61C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499870C-20E0-E11D-DED5-94DFEAD1360D}"/>
              </a:ext>
            </a:extLst>
          </p:cNvPr>
          <p:cNvGrpSpPr/>
          <p:nvPr/>
        </p:nvGrpSpPr>
        <p:grpSpPr>
          <a:xfrm>
            <a:off x="1063637" y="2358365"/>
            <a:ext cx="6624600" cy="1366525"/>
            <a:chOff x="1063637" y="2946195"/>
            <a:chExt cx="6624600" cy="1366525"/>
          </a:xfrm>
        </p:grpSpPr>
        <p:sp>
          <p:nvSpPr>
            <p:cNvPr id="248" name="Shape 248">
              <a:extLst>
                <a:ext uri="{FF2B5EF4-FFF2-40B4-BE49-F238E27FC236}">
                  <a16:creationId xmlns:a16="http://schemas.microsoft.com/office/drawing/2014/main" id="{8F0B31AC-7E35-0DEF-1A16-CF5341DE1462}"/>
                </a:ext>
              </a:extLst>
            </p:cNvPr>
            <p:cNvSpPr txBox="1"/>
            <p:nvPr/>
          </p:nvSpPr>
          <p:spPr>
            <a:xfrm>
              <a:off x="1063637" y="3627568"/>
              <a:ext cx="6624600" cy="685152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nb-NO" sz="1600" dirty="0" err="1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hello</a:t>
              </a:r>
              <a:r>
                <a:rPr lang="nb-NO" sz="1600" dirty="0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: </a:t>
              </a:r>
              <a:r>
                <a:rPr lang="nb-NO" sz="1600" dirty="0" err="1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hello.c</a:t>
              </a:r>
              <a:endPara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nb-NO" sz="1600" dirty="0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	</a:t>
              </a:r>
              <a:r>
                <a:rPr lang="nb-NO" sz="1600" dirty="0" err="1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gcc</a:t>
              </a:r>
              <a:r>
                <a:rPr lang="nb-NO" sz="1600" dirty="0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–o </a:t>
              </a:r>
              <a:r>
                <a:rPr lang="nb-NO" sz="1600" dirty="0" err="1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hello</a:t>
              </a:r>
              <a:r>
                <a:rPr lang="nb-NO" sz="1600" dirty="0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</a:t>
              </a:r>
              <a:r>
                <a:rPr lang="nb-NO" sz="1600" dirty="0" err="1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hello.c</a:t>
              </a:r>
              <a:endPara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</p:txBody>
        </p:sp>
        <p:sp>
          <p:nvSpPr>
            <p:cNvPr id="3" name="Shape 273">
              <a:extLst>
                <a:ext uri="{FF2B5EF4-FFF2-40B4-BE49-F238E27FC236}">
                  <a16:creationId xmlns:a16="http://schemas.microsoft.com/office/drawing/2014/main" id="{5AA8C4E5-8F31-D6D7-D997-B0326B113CB3}"/>
                </a:ext>
              </a:extLst>
            </p:cNvPr>
            <p:cNvSpPr txBox="1"/>
            <p:nvPr/>
          </p:nvSpPr>
          <p:spPr>
            <a:xfrm>
              <a:off x="1063637" y="2946195"/>
              <a:ext cx="915600" cy="46163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nb-NO" sz="2000" i="1" dirty="0"/>
                <a:t>target</a:t>
              </a:r>
              <a:endParaRPr lang="x-none" sz="2000" i="1" dirty="0"/>
            </a:p>
          </p:txBody>
        </p:sp>
        <p:cxnSp>
          <p:nvCxnSpPr>
            <p:cNvPr id="4" name="Shape 274">
              <a:extLst>
                <a:ext uri="{FF2B5EF4-FFF2-40B4-BE49-F238E27FC236}">
                  <a16:creationId xmlns:a16="http://schemas.microsoft.com/office/drawing/2014/main" id="{C44E40D5-2393-DD6F-F8C0-18D19B507382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>
              <a:off x="1521437" y="3407829"/>
              <a:ext cx="0" cy="280655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sp>
          <p:nvSpPr>
            <p:cNvPr id="9" name="Shape 273">
              <a:extLst>
                <a:ext uri="{FF2B5EF4-FFF2-40B4-BE49-F238E27FC236}">
                  <a16:creationId xmlns:a16="http://schemas.microsoft.com/office/drawing/2014/main" id="{3D79496C-6B8F-C72A-5D48-27837232D38D}"/>
                </a:ext>
              </a:extLst>
            </p:cNvPr>
            <p:cNvSpPr txBox="1"/>
            <p:nvPr/>
          </p:nvSpPr>
          <p:spPr>
            <a:xfrm>
              <a:off x="2086894" y="2946195"/>
              <a:ext cx="1831963" cy="46163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nb-NO" sz="2000" i="1" dirty="0" err="1"/>
                <a:t>dependencies</a:t>
              </a:r>
              <a:endParaRPr lang="x-none" sz="2000" i="1" dirty="0"/>
            </a:p>
          </p:txBody>
        </p:sp>
        <p:cxnSp>
          <p:nvCxnSpPr>
            <p:cNvPr id="10" name="Shape 274">
              <a:extLst>
                <a:ext uri="{FF2B5EF4-FFF2-40B4-BE49-F238E27FC236}">
                  <a16:creationId xmlns:a16="http://schemas.microsoft.com/office/drawing/2014/main" id="{6C4A72AD-F5D3-DF7B-426D-DECCBAF9C6E6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 flipH="1">
              <a:off x="2589437" y="3407829"/>
              <a:ext cx="413439" cy="280655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sp>
          <p:nvSpPr>
            <p:cNvPr id="13" name="Shape 273">
              <a:extLst>
                <a:ext uri="{FF2B5EF4-FFF2-40B4-BE49-F238E27FC236}">
                  <a16:creationId xmlns:a16="http://schemas.microsoft.com/office/drawing/2014/main" id="{6AD2518C-9ED1-9CEE-0455-CEC9001AA937}"/>
                </a:ext>
              </a:extLst>
            </p:cNvPr>
            <p:cNvSpPr txBox="1"/>
            <p:nvPr/>
          </p:nvSpPr>
          <p:spPr>
            <a:xfrm>
              <a:off x="4209608" y="2946195"/>
              <a:ext cx="863135" cy="46163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nb-NO" sz="2000" i="1" dirty="0" err="1"/>
                <a:t>rules</a:t>
              </a:r>
              <a:endParaRPr lang="x-none" sz="2000" i="1" dirty="0"/>
            </a:p>
          </p:txBody>
        </p:sp>
        <p:cxnSp>
          <p:nvCxnSpPr>
            <p:cNvPr id="14" name="Shape 274">
              <a:extLst>
                <a:ext uri="{FF2B5EF4-FFF2-40B4-BE49-F238E27FC236}">
                  <a16:creationId xmlns:a16="http://schemas.microsoft.com/office/drawing/2014/main" id="{151F8BA0-EB3C-FBC8-191B-6A360F6FCC29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 flipH="1">
              <a:off x="3505419" y="3407829"/>
              <a:ext cx="1135757" cy="478371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sp>
        <p:nvSpPr>
          <p:cNvPr id="19" name="Shape 245">
            <a:extLst>
              <a:ext uri="{FF2B5EF4-FFF2-40B4-BE49-F238E27FC236}">
                <a16:creationId xmlns:a16="http://schemas.microsoft.com/office/drawing/2014/main" id="{4671D4EF-BCFE-1CF1-CA68-16A9A25E18D1}"/>
              </a:ext>
            </a:extLst>
          </p:cNvPr>
          <p:cNvSpPr txBox="1"/>
          <p:nvPr/>
        </p:nvSpPr>
        <p:spPr>
          <a:xfrm>
            <a:off x="1020094" y="4918621"/>
            <a:ext cx="70167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any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rgbClr val="0332FF"/>
                </a:solidFill>
                <a:latin typeface="Arial"/>
                <a:ea typeface="Arial"/>
                <a:cs typeface="Arial"/>
                <a:sym typeface="Arial"/>
              </a:rPr>
              <a:t>dependency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has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changed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since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creation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>
                <a:solidFill>
                  <a:srgbClr val="0332FF"/>
                </a:solidFill>
                <a:latin typeface="Arial"/>
                <a:ea typeface="Arial"/>
                <a:cs typeface="Arial"/>
                <a:sym typeface="Arial"/>
              </a:rPr>
              <a:t>target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nb-NO" sz="24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target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rgbClr val="0332FF"/>
                </a:solidFill>
                <a:latin typeface="Arial"/>
                <a:ea typeface="Arial"/>
                <a:cs typeface="Arial"/>
                <a:sym typeface="Arial"/>
              </a:rPr>
              <a:t>rules</a:t>
            </a:r>
            <a:r>
              <a:rPr lang="nb-NO" sz="2400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x-none" sz="240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4338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>
          <a:extLst>
            <a:ext uri="{FF2B5EF4-FFF2-40B4-BE49-F238E27FC236}">
              <a16:creationId xmlns:a16="http://schemas.microsoft.com/office/drawing/2014/main" id="{0497D275-EF89-E182-9256-F60FED7D9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>
            <a:extLst>
              <a:ext uri="{FF2B5EF4-FFF2-40B4-BE49-F238E27FC236}">
                <a16:creationId xmlns:a16="http://schemas.microsoft.com/office/drawing/2014/main" id="{BA4E356F-91C7-FCDE-45D4-4D07BC8ED7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Makefile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Shape 245">
            <a:extLst>
              <a:ext uri="{FF2B5EF4-FFF2-40B4-BE49-F238E27FC236}">
                <a16:creationId xmlns:a16="http://schemas.microsoft.com/office/drawing/2014/main" id="{19A6EFAB-E6A9-F4F5-0630-EC16AB20555C}"/>
              </a:ext>
            </a:extLst>
          </p:cNvPr>
          <p:cNvSpPr txBox="1"/>
          <p:nvPr/>
        </p:nvSpPr>
        <p:spPr>
          <a:xfrm>
            <a:off x="1063637" y="1417637"/>
            <a:ext cx="7016700" cy="6634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want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type less (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remember</a:t>
            </a:r>
            <a:r>
              <a:rPr lang="nb-NO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more):</a:t>
            </a:r>
            <a:endParaRPr lang="x-none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9CF750-1ADC-A3AC-88DA-89452405F1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2088A72-1BCC-0A3C-B6DB-52F6A88DFD1D}"/>
              </a:ext>
            </a:extLst>
          </p:cNvPr>
          <p:cNvGrpSpPr/>
          <p:nvPr/>
        </p:nvGrpSpPr>
        <p:grpSpPr>
          <a:xfrm>
            <a:off x="1063637" y="2358365"/>
            <a:ext cx="6624600" cy="1366525"/>
            <a:chOff x="1063637" y="2946195"/>
            <a:chExt cx="6624600" cy="1366525"/>
          </a:xfrm>
        </p:grpSpPr>
        <p:sp>
          <p:nvSpPr>
            <p:cNvPr id="248" name="Shape 248">
              <a:extLst>
                <a:ext uri="{FF2B5EF4-FFF2-40B4-BE49-F238E27FC236}">
                  <a16:creationId xmlns:a16="http://schemas.microsoft.com/office/drawing/2014/main" id="{1F571D48-9959-6FF6-F7F0-A1200EA0841A}"/>
                </a:ext>
              </a:extLst>
            </p:cNvPr>
            <p:cNvSpPr txBox="1"/>
            <p:nvPr/>
          </p:nvSpPr>
          <p:spPr>
            <a:xfrm>
              <a:off x="1063637" y="3627568"/>
              <a:ext cx="6624600" cy="685152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nb-NO" sz="1600" dirty="0" err="1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hello</a:t>
              </a:r>
              <a:r>
                <a:rPr lang="nb-NO" sz="1600" dirty="0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: </a:t>
              </a:r>
              <a:r>
                <a:rPr lang="nb-NO" sz="1600" dirty="0" err="1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hello.c</a:t>
              </a:r>
              <a:endPara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nb-NO" sz="1600" dirty="0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	</a:t>
              </a:r>
              <a:r>
                <a:rPr lang="nb-NO" sz="1600" dirty="0" err="1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gcc</a:t>
              </a:r>
              <a:r>
                <a:rPr lang="nb-NO" sz="1600" dirty="0">
                  <a:solidFill>
                    <a:srgbClr val="0432FF"/>
                  </a:solidFill>
                  <a:latin typeface="Source Code Pro"/>
                  <a:ea typeface="Source Code Pro"/>
                  <a:cs typeface="Source Code Pro"/>
                  <a:sym typeface="Source Code Pro"/>
                </a:rPr>
                <a:t> –o $@ $^</a:t>
              </a:r>
              <a:endPara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endParaRPr>
            </a:p>
          </p:txBody>
        </p:sp>
        <p:sp>
          <p:nvSpPr>
            <p:cNvPr id="3" name="Shape 273">
              <a:extLst>
                <a:ext uri="{FF2B5EF4-FFF2-40B4-BE49-F238E27FC236}">
                  <a16:creationId xmlns:a16="http://schemas.microsoft.com/office/drawing/2014/main" id="{11C09DCA-B6D8-68AC-DEC5-F80A23FAD460}"/>
                </a:ext>
              </a:extLst>
            </p:cNvPr>
            <p:cNvSpPr txBox="1"/>
            <p:nvPr/>
          </p:nvSpPr>
          <p:spPr>
            <a:xfrm>
              <a:off x="1063637" y="2946195"/>
              <a:ext cx="915600" cy="46163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r>
                <a:rPr lang="nb-NO" sz="2000" i="1" dirty="0"/>
                <a:t>target</a:t>
              </a:r>
              <a:endParaRPr lang="x-none" sz="2000" i="1" dirty="0"/>
            </a:p>
          </p:txBody>
        </p:sp>
        <p:cxnSp>
          <p:nvCxnSpPr>
            <p:cNvPr id="4" name="Shape 274">
              <a:extLst>
                <a:ext uri="{FF2B5EF4-FFF2-40B4-BE49-F238E27FC236}">
                  <a16:creationId xmlns:a16="http://schemas.microsoft.com/office/drawing/2014/main" id="{7D64B358-54C9-A9BE-4E7A-C05E13929FE7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>
              <a:off x="1521437" y="3407829"/>
              <a:ext cx="0" cy="280655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  <p:sp>
          <p:nvSpPr>
            <p:cNvPr id="9" name="Shape 273">
              <a:extLst>
                <a:ext uri="{FF2B5EF4-FFF2-40B4-BE49-F238E27FC236}">
                  <a16:creationId xmlns:a16="http://schemas.microsoft.com/office/drawing/2014/main" id="{26B32DE1-0AE3-CFAE-29B0-D0DCF1F1D308}"/>
                </a:ext>
              </a:extLst>
            </p:cNvPr>
            <p:cNvSpPr txBox="1"/>
            <p:nvPr/>
          </p:nvSpPr>
          <p:spPr>
            <a:xfrm>
              <a:off x="2086894" y="2946195"/>
              <a:ext cx="1831963" cy="461634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pPr lvl="0" algn="ctr" rtl="0">
                <a:spcBef>
                  <a:spcPts val="0"/>
                </a:spcBef>
                <a:buNone/>
              </a:pPr>
              <a:r>
                <a:rPr lang="nb-NO" sz="2000" i="1" dirty="0" err="1"/>
                <a:t>dependencies</a:t>
              </a:r>
              <a:endParaRPr lang="x-none" sz="2000" i="1" dirty="0"/>
            </a:p>
          </p:txBody>
        </p:sp>
        <p:cxnSp>
          <p:nvCxnSpPr>
            <p:cNvPr id="10" name="Shape 274">
              <a:extLst>
                <a:ext uri="{FF2B5EF4-FFF2-40B4-BE49-F238E27FC236}">
                  <a16:creationId xmlns:a16="http://schemas.microsoft.com/office/drawing/2014/main" id="{11BF8442-99E4-BCE7-BCF7-80C2056D6B81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 flipH="1">
              <a:off x="2589437" y="3407829"/>
              <a:ext cx="413439" cy="280655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lg" len="lg"/>
              <a:tailEnd type="triangle" w="lg" len="lg"/>
            </a:ln>
          </p:spPr>
        </p:cxn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F811DE9-D0A4-0941-8A4E-4F03DFD614B6}"/>
              </a:ext>
            </a:extLst>
          </p:cNvPr>
          <p:cNvCxnSpPr>
            <a:cxnSpLocks/>
            <a:stCxn id="9" idx="2"/>
          </p:cNvCxnSpPr>
          <p:nvPr/>
        </p:nvCxnSpPr>
        <p:spPr>
          <a:xfrm rot="16200000" flipH="1">
            <a:off x="2949537" y="2873337"/>
            <a:ext cx="500144" cy="393467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5">
            <a:extLst>
              <a:ext uri="{FF2B5EF4-FFF2-40B4-BE49-F238E27FC236}">
                <a16:creationId xmlns:a16="http://schemas.microsoft.com/office/drawing/2014/main" id="{7D762F4C-9D37-F21B-EE4F-439CAFC09708}"/>
              </a:ext>
            </a:extLst>
          </p:cNvPr>
          <p:cNvCxnSpPr>
            <a:cxnSpLocks/>
            <a:stCxn id="3" idx="2"/>
          </p:cNvCxnSpPr>
          <p:nvPr/>
        </p:nvCxnSpPr>
        <p:spPr>
          <a:xfrm rot="16200000" flipH="1">
            <a:off x="1876803" y="2464633"/>
            <a:ext cx="663430" cy="1374162"/>
          </a:xfrm>
          <a:prstGeom prst="curvedConnector2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hape 249">
            <a:extLst>
              <a:ext uri="{FF2B5EF4-FFF2-40B4-BE49-F238E27FC236}">
                <a16:creationId xmlns:a16="http://schemas.microsoft.com/office/drawing/2014/main" id="{C5E55727-4D50-67F0-EFBB-4ABDCBB98864}"/>
              </a:ext>
            </a:extLst>
          </p:cNvPr>
          <p:cNvSpPr txBox="1"/>
          <p:nvPr/>
        </p:nvSpPr>
        <p:spPr>
          <a:xfrm>
            <a:off x="1063637" y="4085679"/>
            <a:ext cx="6624600" cy="461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6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$ 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make</a:t>
            </a:r>
            <a:endParaRPr lang="x-none" sz="1600" dirty="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  <p:extLst>
      <p:ext uri="{BB962C8B-B14F-4D97-AF65-F5344CB8AC3E}">
        <p14:creationId xmlns:p14="http://schemas.microsoft.com/office/powerpoint/2010/main" val="4269958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Shape 260"/>
          <p:cNvSpPr txBox="1"/>
          <p:nvPr/>
        </p:nvSpPr>
        <p:spPr>
          <a:xfrm>
            <a:off x="827087" y="1417637"/>
            <a:ext cx="7150200" cy="6506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2800" b="1" dirty="0" err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r>
              <a:rPr lang="nb-NO" sz="28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must be </a:t>
            </a:r>
            <a:r>
              <a:rPr lang="nb-NO" sz="2800" b="1" dirty="0" err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declared</a:t>
            </a:r>
            <a:r>
              <a:rPr lang="nb-NO" sz="28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800" b="1" dirty="0" err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r>
              <a:rPr lang="nb-NO" sz="28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2800" b="1" dirty="0" err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use</a:t>
            </a:r>
            <a:r>
              <a:rPr lang="nb-NO" sz="28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nb-NO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188FA97C-ED66-97D3-7DB6-64DEF9E4C9D0}"/>
              </a:ext>
            </a:extLst>
          </p:cNvPr>
          <p:cNvSpPr txBox="1"/>
          <p:nvPr/>
        </p:nvSpPr>
        <p:spPr>
          <a:xfrm>
            <a:off x="2160576" y="2280436"/>
            <a:ext cx="4176464" cy="273787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400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sz="1400" dirty="0" err="1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sz="1400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()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 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sz="1400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 sz="1400">
              <a:solidFill>
                <a:schemeClr val="tx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55BFCCBE-87D1-0F0C-C1C3-E5561825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834144CB-55B2-1067-AC61-A4BB8E3996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Shape 260">
            <a:extLst>
              <a:ext uri="{FF2B5EF4-FFF2-40B4-BE49-F238E27FC236}">
                <a16:creationId xmlns:a16="http://schemas.microsoft.com/office/drawing/2014/main" id="{3E379E1E-78D5-D8A2-B3CB-337B9B909D51}"/>
              </a:ext>
            </a:extLst>
          </p:cNvPr>
          <p:cNvSpPr txBox="1"/>
          <p:nvPr/>
        </p:nvSpPr>
        <p:spPr>
          <a:xfrm>
            <a:off x="827087" y="1417637"/>
            <a:ext cx="2841399" cy="6506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28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Not </a:t>
            </a:r>
            <a:r>
              <a:rPr lang="nb-NO" sz="2800" b="1" dirty="0" err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possible</a:t>
            </a:r>
            <a:r>
              <a:rPr lang="nb-NO" sz="2800" b="1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nb-NO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B8198D-EDBE-B2F6-D7D6-98E84B41C7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850DB090-97A4-8D8E-E8C1-40624F7E8766}"/>
              </a:ext>
            </a:extLst>
          </p:cNvPr>
          <p:cNvSpPr txBox="1"/>
          <p:nvPr/>
        </p:nvSpPr>
        <p:spPr>
          <a:xfrm>
            <a:off x="919604" y="2258664"/>
            <a:ext cx="3369367" cy="358696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()</a:t>
            </a: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 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>
              <a:solidFill>
                <a:schemeClr val="tx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F9CC5CD9-3B16-8187-68E8-21839ED958FC}"/>
              </a:ext>
            </a:extLst>
          </p:cNvPr>
          <p:cNvSpPr txBox="1"/>
          <p:nvPr/>
        </p:nvSpPr>
        <p:spPr>
          <a:xfrm>
            <a:off x="4464968" y="2258663"/>
            <a:ext cx="3666661" cy="358696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()</a:t>
            </a: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 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>
              <a:solidFill>
                <a:schemeClr val="tx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" name="Shape 260">
            <a:extLst>
              <a:ext uri="{FF2B5EF4-FFF2-40B4-BE49-F238E27FC236}">
                <a16:creationId xmlns:a16="http://schemas.microsoft.com/office/drawing/2014/main" id="{D74C0D01-A7E9-AFDE-F7AE-DDA1C2C6BF25}"/>
              </a:ext>
            </a:extLst>
          </p:cNvPr>
          <p:cNvSpPr txBox="1"/>
          <p:nvPr/>
        </p:nvSpPr>
        <p:spPr>
          <a:xfrm>
            <a:off x="4464968" y="1417637"/>
            <a:ext cx="2841399" cy="6506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2800" b="1" dirty="0" err="1">
                <a:solidFill>
                  <a:schemeClr val="accent2"/>
                </a:solidFill>
              </a:rPr>
              <a:t>Possible</a:t>
            </a:r>
            <a:r>
              <a:rPr lang="nb-NO" sz="2800" b="1" dirty="0">
                <a:solidFill>
                  <a:schemeClr val="accent2"/>
                </a:solidFill>
              </a:rPr>
              <a:t>:</a:t>
            </a:r>
            <a:endParaRPr lang="nb-NO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85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>
          <a:extLst>
            <a:ext uri="{FF2B5EF4-FFF2-40B4-BE49-F238E27FC236}">
              <a16:creationId xmlns:a16="http://schemas.microsoft.com/office/drawing/2014/main" id="{DC351EAC-E0EF-6A62-A1C1-DBC33AB4D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>
            <a:extLst>
              <a:ext uri="{FF2B5EF4-FFF2-40B4-BE49-F238E27FC236}">
                <a16:creationId xmlns:a16="http://schemas.microsoft.com/office/drawing/2014/main" id="{4591EA50-F29A-74D7-A3C1-7F527C7E2F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Functions</a:t>
            </a:r>
            <a:endParaRPr lang="x-none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Shape 260">
            <a:extLst>
              <a:ext uri="{FF2B5EF4-FFF2-40B4-BE49-F238E27FC236}">
                <a16:creationId xmlns:a16="http://schemas.microsoft.com/office/drawing/2014/main" id="{3FF0E312-53D7-AB56-73DF-ADF23DEF95E5}"/>
              </a:ext>
            </a:extLst>
          </p:cNvPr>
          <p:cNvSpPr txBox="1"/>
          <p:nvPr/>
        </p:nvSpPr>
        <p:spPr>
          <a:xfrm>
            <a:off x="827087" y="1417637"/>
            <a:ext cx="7304542" cy="6506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2800" b="1" dirty="0">
                <a:solidFill>
                  <a:schemeClr val="accent2"/>
                </a:solidFill>
              </a:rPr>
              <a:t>Modular </a:t>
            </a:r>
            <a:r>
              <a:rPr lang="nb-NO" sz="2800" b="1" dirty="0" err="1">
                <a:solidFill>
                  <a:schemeClr val="accent2"/>
                </a:solidFill>
              </a:rPr>
              <a:t>programming</a:t>
            </a:r>
            <a:r>
              <a:rPr lang="nb-NO" sz="2800" b="1" dirty="0">
                <a:solidFill>
                  <a:schemeClr val="accent2"/>
                </a:solidFill>
              </a:rPr>
              <a:t> is </a:t>
            </a:r>
            <a:r>
              <a:rPr lang="nb-NO" sz="2800" b="1" dirty="0" err="1">
                <a:solidFill>
                  <a:schemeClr val="accent2"/>
                </a:solidFill>
              </a:rPr>
              <a:t>very</a:t>
            </a:r>
            <a:r>
              <a:rPr lang="nb-NO" sz="2800" b="1" dirty="0">
                <a:solidFill>
                  <a:schemeClr val="accent2"/>
                </a:solidFill>
              </a:rPr>
              <a:t> </a:t>
            </a:r>
            <a:r>
              <a:rPr lang="nb-NO" sz="2800" b="1" dirty="0" err="1">
                <a:solidFill>
                  <a:schemeClr val="accent2"/>
                </a:solidFill>
              </a:rPr>
              <a:t>important</a:t>
            </a:r>
            <a:endParaRPr lang="nb-NO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ACEFDA-AF40-7387-32B2-1E643A076D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x-none" sz="140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lang="x-none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hape 235">
            <a:extLst>
              <a:ext uri="{FF2B5EF4-FFF2-40B4-BE49-F238E27FC236}">
                <a16:creationId xmlns:a16="http://schemas.microsoft.com/office/drawing/2014/main" id="{43888C9F-277F-7502-27B9-FD41F5D338E4}"/>
              </a:ext>
            </a:extLst>
          </p:cNvPr>
          <p:cNvSpPr txBox="1"/>
          <p:nvPr/>
        </p:nvSpPr>
        <p:spPr>
          <a:xfrm>
            <a:off x="919604" y="2406925"/>
            <a:ext cx="3369367" cy="179496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r>
              <a:rPr lang="nb-NO" dirty="0" err="1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out.h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 main(void)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</a:t>
            </a:r>
            <a:r>
              <a:rPr lang="en-US" dirty="0" err="1"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dirty="0">
                <a:latin typeface="Source Code Pro"/>
                <a:ea typeface="Source Code Pro"/>
                <a:cs typeface="Source Code Pro"/>
                <a:sym typeface="Source Code Pro"/>
              </a:rPr>
              <a:t>    return 0;</a:t>
            </a: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nb-NO" sz="1400" dirty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" name="Shape 235">
            <a:extLst>
              <a:ext uri="{FF2B5EF4-FFF2-40B4-BE49-F238E27FC236}">
                <a16:creationId xmlns:a16="http://schemas.microsoft.com/office/drawing/2014/main" id="{162BBDA8-BC84-FE30-1E02-FCC689A7DE34}"/>
              </a:ext>
            </a:extLst>
          </p:cNvPr>
          <p:cNvSpPr txBox="1"/>
          <p:nvPr/>
        </p:nvSpPr>
        <p:spPr>
          <a:xfrm>
            <a:off x="4464968" y="2406925"/>
            <a:ext cx="3666661" cy="179496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x-none" sz="140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#include </a:t>
            </a:r>
            <a:r>
              <a:rPr lang="x-none" sz="140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&lt;stdio.h&gt;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()</a:t>
            </a: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{</a:t>
            </a:r>
          </a:p>
          <a:p>
            <a:pPr lvl="0">
              <a:buSzPct val="25000"/>
            </a:pPr>
            <a:r>
              <a:rPr lang="nb-NO" dirty="0">
                <a:latin typeface="Source Code Pro"/>
                <a:ea typeface="Source Code Pro"/>
                <a:cs typeface="Source Code Pro"/>
                <a:sym typeface="Source Code Pro"/>
              </a:rPr>
              <a:t>   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 printf(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"Hello </a:t>
            </a:r>
            <a:r>
              <a:rPr lang="nb-NO" dirty="0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2140</a:t>
            </a:r>
            <a:r>
              <a:rPr lang="x-none">
                <a:solidFill>
                  <a:srgbClr val="B4261A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!\n"</a:t>
            </a:r>
            <a:r>
              <a:rPr lang="x-none">
                <a:latin typeface="Source Code Pro"/>
                <a:ea typeface="Source Code Pro"/>
                <a:cs typeface="Source Code Pro"/>
                <a:sym typeface="Source Code Pro"/>
              </a:rPr>
              <a:t>);</a:t>
            </a:r>
            <a:endParaRPr lang="nb-NO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}</a:t>
            </a:r>
            <a:endParaRPr lang="x-none">
              <a:solidFill>
                <a:schemeClr val="tx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" name="Shape 260">
            <a:extLst>
              <a:ext uri="{FF2B5EF4-FFF2-40B4-BE49-F238E27FC236}">
                <a16:creationId xmlns:a16="http://schemas.microsoft.com/office/drawing/2014/main" id="{C84E7DF7-2F8E-FA67-F01E-EA438F1BC41A}"/>
              </a:ext>
            </a:extLst>
          </p:cNvPr>
          <p:cNvSpPr txBox="1"/>
          <p:nvPr/>
        </p:nvSpPr>
        <p:spPr>
          <a:xfrm>
            <a:off x="827087" y="1952437"/>
            <a:ext cx="979715" cy="4544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1800" dirty="0" err="1">
                <a:solidFill>
                  <a:srgbClr val="3498DB"/>
                </a:solidFill>
              </a:rPr>
              <a:t>hello.c</a:t>
            </a:r>
            <a:endParaRPr lang="nb-NO" sz="1800" dirty="0">
              <a:solidFill>
                <a:srgbClr val="3498D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260">
            <a:extLst>
              <a:ext uri="{FF2B5EF4-FFF2-40B4-BE49-F238E27FC236}">
                <a16:creationId xmlns:a16="http://schemas.microsoft.com/office/drawing/2014/main" id="{5BCDFB2D-92DE-BDD6-08BE-E6636B021B16}"/>
              </a:ext>
            </a:extLst>
          </p:cNvPr>
          <p:cNvSpPr txBox="1"/>
          <p:nvPr/>
        </p:nvSpPr>
        <p:spPr>
          <a:xfrm>
            <a:off x="4381488" y="1952437"/>
            <a:ext cx="979715" cy="4544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1800" dirty="0" err="1">
                <a:solidFill>
                  <a:srgbClr val="3498DB"/>
                </a:solidFill>
                <a:latin typeface="Arial"/>
                <a:ea typeface="Arial"/>
                <a:cs typeface="Arial"/>
                <a:sym typeface="Arial"/>
              </a:rPr>
              <a:t>out.c</a:t>
            </a:r>
            <a:endParaRPr lang="nb-NO" sz="1800" dirty="0">
              <a:solidFill>
                <a:srgbClr val="3498D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235">
            <a:extLst>
              <a:ext uri="{FF2B5EF4-FFF2-40B4-BE49-F238E27FC236}">
                <a16:creationId xmlns:a16="http://schemas.microsoft.com/office/drawing/2014/main" id="{7655D464-75C1-A8D3-5DAA-216261330256}"/>
              </a:ext>
            </a:extLst>
          </p:cNvPr>
          <p:cNvSpPr txBox="1"/>
          <p:nvPr/>
        </p:nvSpPr>
        <p:spPr>
          <a:xfrm>
            <a:off x="4464968" y="4656374"/>
            <a:ext cx="3666661" cy="179496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</a:t>
            </a:r>
            <a:r>
              <a:rPr lang="nb-NO" sz="14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ifndef</a:t>
            </a:r>
            <a:r>
              <a:rPr lang="nb-NO" sz="14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OUT_H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</a:t>
            </a:r>
            <a:r>
              <a:rPr lang="nb-NO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define</a:t>
            </a:r>
            <a:r>
              <a:rPr lang="nb-NO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OUT_H</a:t>
            </a:r>
            <a:endParaRPr lang="nb-NO" sz="1400" dirty="0">
              <a:solidFill>
                <a:srgbClr val="B4261A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dirty="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void </a:t>
            </a:r>
            <a:r>
              <a:rPr lang="en-US" dirty="0" err="1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printme</a:t>
            </a:r>
            <a:r>
              <a:rPr lang="en-US" dirty="0">
                <a:solidFill>
                  <a:schemeClr val="tx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();</a:t>
            </a:r>
          </a:p>
          <a:p>
            <a:pPr lvl="0">
              <a:buSzPct val="25000"/>
            </a:pPr>
            <a:endParaRPr lang="en-US" dirty="0">
              <a:solidFill>
                <a:schemeClr val="tx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lvl="0">
              <a:buSzPct val="25000"/>
            </a:pPr>
            <a:r>
              <a:rPr lang="en-US" dirty="0">
                <a:solidFill>
                  <a:srgbClr val="03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#endif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x-none" sz="140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" name="Shape 260">
            <a:extLst>
              <a:ext uri="{FF2B5EF4-FFF2-40B4-BE49-F238E27FC236}">
                <a16:creationId xmlns:a16="http://schemas.microsoft.com/office/drawing/2014/main" id="{759C18E2-3CE4-BA61-BED1-3965BD77EFA9}"/>
              </a:ext>
            </a:extLst>
          </p:cNvPr>
          <p:cNvSpPr txBox="1"/>
          <p:nvPr/>
        </p:nvSpPr>
        <p:spPr>
          <a:xfrm>
            <a:off x="4381488" y="4201886"/>
            <a:ext cx="979715" cy="4544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1800" dirty="0" err="1">
                <a:solidFill>
                  <a:srgbClr val="3498DB"/>
                </a:solidFill>
                <a:latin typeface="Arial"/>
                <a:ea typeface="Arial"/>
                <a:cs typeface="Arial"/>
                <a:sym typeface="Arial"/>
              </a:rPr>
              <a:t>out.</a:t>
            </a:r>
            <a:r>
              <a:rPr lang="nb-NO" sz="1800" dirty="0" err="1">
                <a:solidFill>
                  <a:srgbClr val="3498DB"/>
                </a:solidFill>
              </a:rPr>
              <a:t>h</a:t>
            </a:r>
            <a:endParaRPr lang="nb-NO" sz="1800" dirty="0">
              <a:solidFill>
                <a:srgbClr val="3498D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Shape 248">
            <a:extLst>
              <a:ext uri="{FF2B5EF4-FFF2-40B4-BE49-F238E27FC236}">
                <a16:creationId xmlns:a16="http://schemas.microsoft.com/office/drawing/2014/main" id="{CF920244-E23A-2FAF-359D-76AC3B300C58}"/>
              </a:ext>
            </a:extLst>
          </p:cNvPr>
          <p:cNvSpPr txBox="1"/>
          <p:nvPr/>
        </p:nvSpPr>
        <p:spPr>
          <a:xfrm>
            <a:off x="919604" y="4656374"/>
            <a:ext cx="3369367" cy="179496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hello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</a:t>
            </a: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hello.c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out.c</a:t>
            </a:r>
            <a:endParaRPr lang="nb-NO" sz="1600" dirty="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	</a:t>
            </a: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gcc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–o $@ $^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nb-NO" sz="1600" dirty="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hello</a:t>
            </a:r>
            <a:r>
              <a:rPr lang="nb-NO" sz="1600" dirty="0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: </a:t>
            </a:r>
            <a:r>
              <a:rPr lang="nb-NO" sz="1600" dirty="0" err="1">
                <a:solidFill>
                  <a:srgbClr val="0432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out.h</a:t>
            </a:r>
            <a:endParaRPr lang="nb-NO" sz="1600" dirty="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x-none" sz="1600">
              <a:solidFill>
                <a:srgbClr val="0432FF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" name="Shape 260">
            <a:extLst>
              <a:ext uri="{FF2B5EF4-FFF2-40B4-BE49-F238E27FC236}">
                <a16:creationId xmlns:a16="http://schemas.microsoft.com/office/drawing/2014/main" id="{BD8EC20A-25C7-4A20-4C49-B1BD910D1389}"/>
              </a:ext>
            </a:extLst>
          </p:cNvPr>
          <p:cNvSpPr txBox="1"/>
          <p:nvPr/>
        </p:nvSpPr>
        <p:spPr>
          <a:xfrm>
            <a:off x="827087" y="4313281"/>
            <a:ext cx="1676627" cy="4544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SzPct val="25000"/>
              <a:buNone/>
            </a:pPr>
            <a:r>
              <a:rPr lang="nb-NO" sz="1800" dirty="0" err="1">
                <a:solidFill>
                  <a:srgbClr val="3498DB"/>
                </a:solidFill>
                <a:latin typeface="Arial"/>
                <a:ea typeface="Arial"/>
                <a:cs typeface="Arial"/>
                <a:sym typeface="Arial"/>
              </a:rPr>
              <a:t>Makefile</a:t>
            </a:r>
            <a:endParaRPr lang="nb-NO" sz="1800" dirty="0">
              <a:solidFill>
                <a:srgbClr val="3498D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18006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2090</TotalTime>
  <Words>1710</Words>
  <Application>Microsoft Office PowerPoint</Application>
  <PresentationFormat>On-screen Show (4:3)</PresentationFormat>
  <Paragraphs>370</Paragraphs>
  <Slides>25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Default Design</vt:lpstr>
      <vt:lpstr>The C Programming language (based on earlier slides by Dag Langmyhr and Michael Welzl)</vt:lpstr>
      <vt:lpstr>The C Programming language</vt:lpstr>
      <vt:lpstr>What is C good for?</vt:lpstr>
      <vt:lpstr>What is C good for?</vt:lpstr>
      <vt:lpstr>Programs that run fast</vt:lpstr>
      <vt:lpstr>Locating a few hardware pieces</vt:lpstr>
      <vt:lpstr>The CPU must control all of this</vt:lpstr>
      <vt:lpstr>The CPU must control all of this</vt:lpstr>
      <vt:lpstr>The real power of C: memory manipulation</vt:lpstr>
      <vt:lpstr>The real power of C: memory manipulation</vt:lpstr>
      <vt:lpstr>The real power of C: memory manipulation</vt:lpstr>
      <vt:lpstr>The real power of C: memory manipulation</vt:lpstr>
      <vt:lpstr>C – pros and cons</vt:lpstr>
      <vt:lpstr>Hello World</vt:lpstr>
      <vt:lpstr>What does it all mean?</vt:lpstr>
      <vt:lpstr>What does it all mean?</vt:lpstr>
      <vt:lpstr>What does it all mean?</vt:lpstr>
      <vt:lpstr>What does it all mean?</vt:lpstr>
      <vt:lpstr>What does it all mean?</vt:lpstr>
      <vt:lpstr>Compilation</vt:lpstr>
      <vt:lpstr>Makefile</vt:lpstr>
      <vt:lpstr>Makefile</vt:lpstr>
      <vt:lpstr>Functions</vt:lpstr>
      <vt:lpstr>Functions</vt:lpstr>
      <vt:lpstr>Functions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Carsten Griwodz</cp:lastModifiedBy>
  <cp:revision>17</cp:revision>
  <dcterms:modified xsi:type="dcterms:W3CDTF">2026-01-21T10:03:28Z</dcterms:modified>
</cp:coreProperties>
</file>