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15"/>
  </p:notesMasterIdLst>
  <p:sldIdLst>
    <p:sldId id="259" r:id="rId2"/>
    <p:sldId id="356" r:id="rId3"/>
    <p:sldId id="393" r:id="rId4"/>
    <p:sldId id="39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92" r:id="rId13"/>
    <p:sldId id="408" r:id="rId14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 autoAdjust="0"/>
    <p:restoredTop sz="50000" autoAdjust="0"/>
  </p:normalViewPr>
  <p:slideViewPr>
    <p:cSldViewPr>
      <p:cViewPr varScale="1">
        <p:scale>
          <a:sx n="109" d="100"/>
          <a:sy n="109" d="100"/>
        </p:scale>
        <p:origin x="192" y="3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17.02.2022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415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3864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7694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626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8587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2193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1876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852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819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329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152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L5, v2022 – </a:t>
            </a:r>
            <a:r>
              <a:rPr lang="nb-NO" sz="2400" dirty="0"/>
              <a:t>More </a:t>
            </a:r>
            <a:r>
              <a:rPr lang="nb-NO" sz="2400" dirty="0" err="1"/>
              <a:t>Synchronization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Review L4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Synchronization</a:t>
            </a:r>
            <a:r>
              <a:rPr lang="nb-NO" sz="2100" dirty="0"/>
              <a:t> is HARD and ERROR PRONE!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 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Caches</a:t>
            </a:r>
            <a:r>
              <a:rPr lang="nb-NO" sz="2100" dirty="0"/>
              <a:t>: WHAT and WHY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Matrice</a:t>
            </a:r>
            <a:r>
              <a:rPr lang="nb-NO" sz="2000" dirty="0"/>
              <a:t>-multiplikasjon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L5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/>
              <a:t>Review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Synchronization</a:t>
            </a:r>
            <a:r>
              <a:rPr lang="nb-NO" sz="2100" dirty="0"/>
              <a:t> </a:t>
            </a:r>
            <a:r>
              <a:rPr lang="nb-NO" sz="2100" dirty="0" err="1"/>
              <a:t>Sketch</a:t>
            </a:r>
            <a:endParaRPr lang="nb-NO" sz="2100" dirty="0"/>
          </a:p>
          <a:p>
            <a:r>
              <a:rPr lang="nb-NO" sz="2100" dirty="0" err="1"/>
              <a:t>Java’s</a:t>
            </a:r>
            <a:r>
              <a:rPr lang="nb-NO" sz="2100" dirty="0"/>
              <a:t> </a:t>
            </a:r>
            <a:r>
              <a:rPr lang="nb-NO" sz="2100" dirty="0" err="1"/>
              <a:t>many</a:t>
            </a:r>
            <a:r>
              <a:rPr lang="nb-NO" sz="2100" dirty="0"/>
              <a:t> </a:t>
            </a:r>
            <a:r>
              <a:rPr lang="nb-NO" sz="2100" dirty="0" err="1"/>
              <a:t>ways</a:t>
            </a:r>
            <a:r>
              <a:rPr lang="nb-NO" sz="2100" dirty="0"/>
              <a:t> to </a:t>
            </a:r>
            <a:r>
              <a:rPr lang="nb-NO" sz="2100" dirty="0" err="1"/>
              <a:t>synchronize</a:t>
            </a:r>
            <a:endParaRPr lang="nb-NO" sz="2100" dirty="0"/>
          </a:p>
          <a:p>
            <a:r>
              <a:rPr lang="nb-NO" sz="2100" dirty="0" err="1"/>
              <a:t>Synchronization</a:t>
            </a:r>
            <a:r>
              <a:rPr lang="nb-NO" sz="2100" dirty="0"/>
              <a:t> </a:t>
            </a:r>
            <a:r>
              <a:rPr lang="nb-NO" sz="2100" dirty="0" err="1"/>
              <a:t>explored</a:t>
            </a:r>
            <a:r>
              <a:rPr lang="nb-NO" sz="2100" dirty="0"/>
              <a:t> via </a:t>
            </a:r>
            <a:r>
              <a:rPr lang="nb-NO" sz="2100" dirty="0" err="1"/>
              <a:t>example</a:t>
            </a:r>
            <a:r>
              <a:rPr lang="nb-NO" sz="2100" dirty="0"/>
              <a:t>: </a:t>
            </a:r>
            <a:r>
              <a:rPr lang="nb-NO" sz="2100" dirty="0" err="1"/>
              <a:t>FinnMax</a:t>
            </a:r>
            <a:endParaRPr lang="nb-NO" sz="2100" dirty="0"/>
          </a:p>
          <a:p>
            <a:r>
              <a:rPr lang="nb-NO" sz="2000" dirty="0"/>
              <a:t>Modellkode2-forslag  for testing av parallell kode</a:t>
            </a:r>
          </a:p>
          <a:p>
            <a:r>
              <a:rPr lang="nb-NO" sz="2000" dirty="0"/>
              <a:t>Finne primtall – divisjonsmetoden</a:t>
            </a:r>
          </a:p>
          <a:p>
            <a:r>
              <a:rPr lang="nb-NO" sz="2000"/>
              <a:t>Finne </a:t>
            </a:r>
            <a:r>
              <a:rPr lang="nb-NO" sz="2000" dirty="0"/>
              <a:t>primtall – Eratosthenes Sil (ES)</a:t>
            </a:r>
          </a:p>
          <a:p>
            <a:endParaRPr lang="nb-NO" sz="2100" dirty="0"/>
          </a:p>
          <a:p>
            <a:endParaRPr lang="nb-NO" sz="2100" dirty="0"/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way</a:t>
            </a:r>
            <a:r>
              <a:rPr lang="nb-NO" dirty="0"/>
              <a:t> </a:t>
            </a:r>
            <a:r>
              <a:rPr lang="nb-NO" dirty="0" err="1"/>
              <a:t>shall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synchronize</a:t>
            </a:r>
            <a:r>
              <a:rPr lang="nb-NO" dirty="0"/>
              <a:t>?</a:t>
            </a:r>
            <a:br>
              <a:rPr lang="nb-NO" dirty="0"/>
            </a:br>
            <a:r>
              <a:rPr lang="nb-NO" dirty="0" err="1"/>
              <a:t>Exploring</a:t>
            </a:r>
            <a:r>
              <a:rPr lang="nb-NO" dirty="0"/>
              <a:t> </a:t>
            </a:r>
            <a:r>
              <a:rPr lang="nb-NO" dirty="0" err="1"/>
              <a:t>possibilities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an </a:t>
            </a:r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FinnMax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100" dirty="0" err="1"/>
              <a:t>Synchronization</a:t>
            </a:r>
            <a:r>
              <a:rPr lang="nb-NO" sz="2100" dirty="0"/>
              <a:t> </a:t>
            </a:r>
            <a:r>
              <a:rPr lang="nb-NO" sz="2100" dirty="0" err="1"/>
              <a:t>example</a:t>
            </a:r>
            <a:r>
              <a:rPr lang="nb-NO" sz="2100" dirty="0"/>
              <a:t>: </a:t>
            </a:r>
            <a:r>
              <a:rPr lang="nb-NO" sz="2100" dirty="0" err="1"/>
              <a:t>FinnMax</a:t>
            </a:r>
            <a:endParaRPr lang="nb-NO" sz="2100" dirty="0"/>
          </a:p>
          <a:p>
            <a:endParaRPr lang="nb-NO" sz="2100" dirty="0"/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70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1) GAL – ingen synkronisering, koden i trådene: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3969061"/>
            <a:ext cx="7767464" cy="504056"/>
          </a:xfrm>
        </p:spPr>
        <p:txBody>
          <a:bodyPr/>
          <a:lstStyle/>
          <a:p>
            <a:r>
              <a:rPr lang="nb-NO" sz="1800" dirty="0"/>
              <a:t>Mulig feilsituasjon, anta tråd 0 leser a[i] der </a:t>
            </a:r>
            <a:r>
              <a:rPr lang="nb-NO" sz="1800" dirty="0" err="1"/>
              <a:t>GlobalMax</a:t>
            </a:r>
            <a:r>
              <a:rPr lang="nb-NO" sz="1800" dirty="0"/>
              <a:t> ligger: </a:t>
            </a:r>
          </a:p>
          <a:p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9612" y="2636912"/>
            <a:ext cx="7920880" cy="1107996"/>
          </a:xfrm>
          <a:prstGeom prst="rect">
            <a:avLst/>
          </a:prstGeom>
          <a:solidFill>
            <a:srgbClr val="FF9999">
              <a:alpha val="58039"/>
            </a:srgbClr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// GAL – IKKE synkronisert: </a:t>
            </a:r>
          </a:p>
          <a:p>
            <a:r>
              <a:rPr lang="nb-NO" sz="1600" dirty="0">
                <a:solidFill>
                  <a:srgbClr val="0070C0"/>
                </a:solidFill>
              </a:rPr>
              <a:t>    for</a:t>
            </a:r>
            <a:r>
              <a:rPr lang="nb-NO" sz="1600" dirty="0"/>
              <a:t> (</a:t>
            </a:r>
            <a:r>
              <a:rPr lang="nb-NO" sz="1600" dirty="0" err="1">
                <a:solidFill>
                  <a:srgbClr val="0070C0"/>
                </a:solidFill>
              </a:rPr>
              <a:t>int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i = 0; i&lt; </a:t>
            </a:r>
            <a:r>
              <a:rPr lang="nb-NO" sz="1600" dirty="0" err="1"/>
              <a:t>num</a:t>
            </a:r>
            <a:r>
              <a:rPr lang="nb-NO" sz="1600" dirty="0"/>
              <a:t>; i++) {</a:t>
            </a:r>
            <a:br>
              <a:rPr lang="nb-NO" sz="1600" dirty="0"/>
            </a:br>
            <a:r>
              <a:rPr lang="nb-NO" sz="1600" dirty="0"/>
              <a:t>    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(a[</a:t>
            </a:r>
            <a:r>
              <a:rPr lang="nb-NO" sz="1600" dirty="0" err="1"/>
              <a:t>start+i</a:t>
            </a:r>
            <a:r>
              <a:rPr lang="nb-NO" sz="1600" dirty="0"/>
              <a:t>] &gt; </a:t>
            </a:r>
            <a:r>
              <a:rPr lang="nb-NO" sz="1600" dirty="0" err="1"/>
              <a:t>globalMax</a:t>
            </a:r>
            <a:r>
              <a:rPr lang="nb-NO" sz="1600" dirty="0"/>
              <a:t>) </a:t>
            </a:r>
            <a:r>
              <a:rPr lang="nb-NO" sz="1600" dirty="0" err="1"/>
              <a:t>globalMax</a:t>
            </a:r>
            <a:r>
              <a:rPr lang="nb-NO" sz="1600" dirty="0"/>
              <a:t> = a[</a:t>
            </a:r>
            <a:r>
              <a:rPr lang="nb-NO" sz="1600" dirty="0" err="1"/>
              <a:t>start+i</a:t>
            </a:r>
            <a:r>
              <a:rPr lang="nb-NO" sz="1600" dirty="0"/>
              <a:t>];</a:t>
            </a:r>
          </a:p>
          <a:p>
            <a:r>
              <a:rPr lang="nb-NO" sz="1600" dirty="0"/>
              <a:t>    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9612" y="1268760"/>
            <a:ext cx="7920880" cy="1354217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00B050"/>
                </a:solidFill>
              </a:rPr>
              <a:t>    // Riktig oppdeling</a:t>
            </a:r>
          </a:p>
          <a:p>
            <a:r>
              <a:rPr lang="nb-NO" sz="1600" dirty="0"/>
              <a:t>    ant= </a:t>
            </a:r>
            <a:r>
              <a:rPr lang="nb-NO" sz="1600" dirty="0" err="1"/>
              <a:t>a.length</a:t>
            </a:r>
            <a:r>
              <a:rPr lang="nb-NO" sz="1600" dirty="0"/>
              <a:t>/</a:t>
            </a:r>
            <a:r>
              <a:rPr lang="nb-NO" sz="1600" dirty="0" err="1"/>
              <a:t>antTråder</a:t>
            </a:r>
            <a:r>
              <a:rPr lang="nb-NO" sz="1600" dirty="0"/>
              <a:t>;   </a:t>
            </a:r>
            <a:r>
              <a:rPr lang="nb-NO" sz="1600" dirty="0">
                <a:solidFill>
                  <a:srgbClr val="00B050"/>
                </a:solidFill>
              </a:rPr>
              <a:t>// antall elementer per tråd</a:t>
            </a:r>
          </a:p>
          <a:p>
            <a:r>
              <a:rPr lang="nb-NO" sz="1600" dirty="0"/>
              <a:t>    start = ant*</a:t>
            </a:r>
            <a:r>
              <a:rPr lang="nb-NO" sz="1600" dirty="0" err="1"/>
              <a:t>ind</a:t>
            </a:r>
            <a:r>
              <a:rPr lang="nb-NO" sz="1600" dirty="0"/>
              <a:t>;</a:t>
            </a:r>
          </a:p>
          <a:p>
            <a:r>
              <a:rPr lang="nb-NO" sz="1600" dirty="0"/>
              <a:t>    </a:t>
            </a:r>
            <a:r>
              <a:rPr lang="nb-NO" sz="1600" dirty="0" err="1"/>
              <a:t>num</a:t>
            </a:r>
            <a:r>
              <a:rPr lang="nb-NO" sz="1600" dirty="0"/>
              <a:t> = ant;</a:t>
            </a:r>
          </a:p>
          <a:p>
            <a:r>
              <a:rPr lang="nb-NO" sz="1600" dirty="0"/>
              <a:t>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</a:t>
            </a:r>
            <a:r>
              <a:rPr lang="nb-NO" sz="1600" dirty="0" err="1"/>
              <a:t>ind</a:t>
            </a:r>
            <a:r>
              <a:rPr lang="nb-NO" sz="1600" dirty="0"/>
              <a:t> == antTråder-1) </a:t>
            </a:r>
            <a:r>
              <a:rPr lang="nb-NO" sz="1600" dirty="0" err="1"/>
              <a:t>num</a:t>
            </a:r>
            <a:r>
              <a:rPr lang="nb-NO" sz="1600" dirty="0"/>
              <a:t> = ant + (</a:t>
            </a:r>
            <a:r>
              <a:rPr lang="nb-NO" sz="1600" dirty="0" err="1"/>
              <a:t>a.length</a:t>
            </a:r>
            <a:r>
              <a:rPr lang="nb-NO" sz="1600" dirty="0"/>
              <a:t> % </a:t>
            </a:r>
            <a:r>
              <a:rPr lang="nb-NO" sz="1600" dirty="0" err="1"/>
              <a:t>antTråder</a:t>
            </a:r>
            <a:r>
              <a:rPr lang="nb-NO" sz="1600" dirty="0"/>
              <a:t>) 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1640" y="4653136"/>
            <a:ext cx="187220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Les a[i] =10  og GM =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4622358"/>
            <a:ext cx="9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Tråd 0</a:t>
            </a:r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 bwMode="auto">
          <a:xfrm>
            <a:off x="3203848" y="4791636"/>
            <a:ext cx="1368152" cy="1539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151620" y="4509120"/>
            <a:ext cx="3348372" cy="684076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2483768" y="5301208"/>
            <a:ext cx="187220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Les a[j] =9 og GM = 8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4355976" y="5445224"/>
            <a:ext cx="1368152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5724128" y="5301208"/>
            <a:ext cx="1152128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Skriv GM = 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653136"/>
            <a:ext cx="118813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Skriv GM = 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9512" y="5214682"/>
            <a:ext cx="9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Tråd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520" y="6042774"/>
            <a:ext cx="90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main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0312" y="6032321"/>
            <a:ext cx="118813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Les GM = 9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7128284" y="4622358"/>
            <a:ext cx="0" cy="93087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1691680" y="6453336"/>
            <a:ext cx="4752528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Hvor sannsynlig er dette?  Skal vi ta sjansen ??</a:t>
            </a:r>
          </a:p>
        </p:txBody>
      </p:sp>
    </p:spTree>
    <p:extLst>
      <p:ext uri="{BB962C8B-B14F-4D97-AF65-F5344CB8AC3E}">
        <p14:creationId xmlns:p14="http://schemas.microsoft.com/office/powerpoint/2010/main" val="420104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  <p:bldP spid="14" grpId="0" animBg="1"/>
      <p:bldP spid="16" grpId="0" animBg="1"/>
      <p:bldP spid="17" grpId="0" animBg="1"/>
      <p:bldP spid="19" grpId="0"/>
      <p:bldP spid="21" grpId="0"/>
      <p:bldP spid="22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Nei – det er like raske og ALLTID </a:t>
            </a:r>
            <a:r>
              <a:rPr lang="nb-NO" sz="2400"/>
              <a:t>riktige løsninger, </a:t>
            </a:r>
            <a:r>
              <a:rPr lang="nb-NO" sz="2400" dirty="0"/>
              <a:t>og slike feil er farlige 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47818" y="5265204"/>
            <a:ext cx="7772400" cy="7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nb-NO" kern="0" dirty="0"/>
          </a:p>
        </p:txBody>
      </p:sp>
      <p:sp>
        <p:nvSpPr>
          <p:cNvPr id="9" name="Rectangle 8"/>
          <p:cNvSpPr/>
          <p:nvPr/>
        </p:nvSpPr>
        <p:spPr>
          <a:xfrm>
            <a:off x="719572" y="1808820"/>
            <a:ext cx="80288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Det er vanskelig å få denne gale måten til å feile, men med mye prøving og feiling (lure data) kan vi få den til å feile ca. ca. hver 100 000 gang.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I Nets (tidl. Bankenes </a:t>
            </a:r>
            <a:r>
              <a:rPr lang="nb-NO" sz="2400" dirty="0" err="1"/>
              <a:t>Betaligssentral</a:t>
            </a:r>
            <a:r>
              <a:rPr lang="nb-NO" sz="2400" dirty="0"/>
              <a:t>) behandler de opp til 2 mill. transaksjoner hver dag.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Vil vi lage programmer som kanskje feiler 20 ganger per dag?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Hvor lette tror du slike programmer er å </a:t>
            </a:r>
            <a:r>
              <a:rPr lang="nb-NO" sz="2400" dirty="0" err="1"/>
              <a:t>debugge</a:t>
            </a:r>
            <a:r>
              <a:rPr lang="nb-NO" sz="2400" dirty="0"/>
              <a:t> </a:t>
            </a:r>
            <a:br>
              <a:rPr lang="nb-NO" sz="2400" dirty="0"/>
            </a:br>
            <a:r>
              <a:rPr lang="nb-NO" sz="2400" dirty="0"/>
              <a:t>(teste og rette) ?</a:t>
            </a:r>
          </a:p>
        </p:txBody>
      </p:sp>
    </p:spTree>
    <p:extLst>
      <p:ext uri="{BB962C8B-B14F-4D97-AF65-F5344CB8AC3E}">
        <p14:creationId xmlns:p14="http://schemas.microsoft.com/office/powerpoint/2010/main" val="4214014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828675"/>
          </a:xfrm>
        </p:spPr>
        <p:txBody>
          <a:bodyPr/>
          <a:lstStyle/>
          <a:p>
            <a:r>
              <a:rPr lang="nb-NO" sz="2400" dirty="0"/>
              <a:t>2) Bruk av </a:t>
            </a:r>
            <a:r>
              <a:rPr lang="nb-NO" sz="2400" dirty="0" err="1"/>
              <a:t>synchronized</a:t>
            </a:r>
            <a:r>
              <a:rPr lang="nb-NO" sz="2400" dirty="0"/>
              <a:t> metode for alle elementene i a[]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4142115"/>
            <a:ext cx="7947484" cy="2019437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n kall på den synkroniserte metoden (n/k kall fra hver av de k trådene)</a:t>
            </a:r>
          </a:p>
          <a:p>
            <a:r>
              <a:rPr lang="nb-NO" dirty="0" err="1"/>
              <a:t>synchronized</a:t>
            </a:r>
            <a:r>
              <a:rPr lang="nb-NO" dirty="0"/>
              <a:t> tar mye tid !</a:t>
            </a:r>
          </a:p>
          <a:p>
            <a:r>
              <a:rPr lang="nb-NO" dirty="0"/>
              <a:t>Elendig løsning: Regel 1: bruk ikke </a:t>
            </a:r>
            <a:r>
              <a:rPr lang="nb-NO" dirty="0" err="1"/>
              <a:t>synchronized</a:t>
            </a:r>
            <a:endParaRPr lang="nb-NO" dirty="0"/>
          </a:p>
          <a:p>
            <a:r>
              <a:rPr lang="nb-NO" dirty="0"/>
              <a:t>Regel 2: Hvis </a:t>
            </a:r>
            <a:r>
              <a:rPr lang="nb-NO" dirty="0" err="1"/>
              <a:t>synchronized</a:t>
            </a:r>
            <a:r>
              <a:rPr lang="nb-NO" dirty="0"/>
              <a:t> </a:t>
            </a:r>
            <a:r>
              <a:rPr lang="nb-NO" dirty="0" err="1"/>
              <a:t>alikevel</a:t>
            </a:r>
            <a:r>
              <a:rPr lang="nb-NO" dirty="0"/>
              <a:t>, så </a:t>
            </a:r>
            <a:r>
              <a:rPr lang="nb-NO" dirty="0" err="1"/>
              <a:t>max</a:t>
            </a:r>
            <a:r>
              <a:rPr lang="nb-NO" dirty="0"/>
              <a:t> 100 gange!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5596" y="1376772"/>
            <a:ext cx="7776864" cy="25853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 err="1">
                <a:solidFill>
                  <a:srgbClr val="0070C0"/>
                </a:solidFill>
              </a:rPr>
              <a:t>synchronized</a:t>
            </a:r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 err="1">
                <a:solidFill>
                  <a:srgbClr val="0070C0"/>
                </a:solidFill>
              </a:rPr>
              <a:t>void</a:t>
            </a:r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/>
              <a:t>updateGlobalMax1 (</a:t>
            </a:r>
            <a:r>
              <a:rPr lang="nn-NO" dirty="0" err="1">
                <a:solidFill>
                  <a:srgbClr val="0070C0"/>
                </a:solidFill>
              </a:rPr>
              <a:t>int</a:t>
            </a:r>
            <a:r>
              <a:rPr lang="nn-NO" dirty="0">
                <a:solidFill>
                  <a:srgbClr val="0070C0"/>
                </a:solidFill>
              </a:rPr>
              <a:t> </a:t>
            </a:r>
            <a:r>
              <a:rPr lang="nn-NO" dirty="0"/>
              <a:t>val</a:t>
            </a:r>
            <a:r>
              <a:rPr lang="nn-NO" dirty="0">
                <a:solidFill>
                  <a:srgbClr val="0070C0"/>
                </a:solidFill>
              </a:rPr>
              <a:t>){</a:t>
            </a:r>
          </a:p>
          <a:p>
            <a:r>
              <a:rPr lang="nn-NO" dirty="0">
                <a:solidFill>
                  <a:srgbClr val="0070C0"/>
                </a:solidFill>
              </a:rPr>
              <a:t>		 </a:t>
            </a:r>
            <a:r>
              <a:rPr lang="nn-NO" dirty="0" err="1">
                <a:solidFill>
                  <a:srgbClr val="0070C0"/>
                </a:solidFill>
              </a:rPr>
              <a:t>if</a:t>
            </a:r>
            <a:r>
              <a:rPr lang="nn-NO" dirty="0"/>
              <a:t> (val &gt; </a:t>
            </a:r>
            <a:r>
              <a:rPr lang="nn-NO" dirty="0" err="1"/>
              <a:t>globalMax</a:t>
            </a:r>
            <a:r>
              <a:rPr lang="nn-NO" dirty="0"/>
              <a:t> )  </a:t>
            </a:r>
            <a:r>
              <a:rPr lang="nn-NO" dirty="0" err="1"/>
              <a:t>globalMax</a:t>
            </a:r>
            <a:r>
              <a:rPr lang="nn-NO" dirty="0"/>
              <a:t>=val;</a:t>
            </a:r>
          </a:p>
          <a:p>
            <a:r>
              <a:rPr lang="nn-NO" dirty="0"/>
              <a:t>} </a:t>
            </a:r>
            <a:r>
              <a:rPr lang="nn-NO" dirty="0">
                <a:solidFill>
                  <a:srgbClr val="00B050"/>
                </a:solidFill>
              </a:rPr>
              <a:t>// end updateGlobalMax1</a:t>
            </a:r>
          </a:p>
          <a:p>
            <a:endParaRPr lang="nn-NO" dirty="0"/>
          </a:p>
          <a:p>
            <a:r>
              <a:rPr lang="nn-NO" dirty="0"/>
              <a:t>…………..</a:t>
            </a:r>
          </a:p>
          <a:p>
            <a:r>
              <a:rPr lang="nb-NO" dirty="0">
                <a:solidFill>
                  <a:srgbClr val="00B050"/>
                </a:solidFill>
              </a:rPr>
              <a:t>// i run-metoden i hver tråd:</a:t>
            </a:r>
          </a:p>
          <a:p>
            <a:r>
              <a:rPr lang="nn-NO" dirty="0"/>
              <a:t>  </a:t>
            </a:r>
            <a:r>
              <a:rPr lang="nn-NO" dirty="0">
                <a:solidFill>
                  <a:srgbClr val="0070C0"/>
                </a:solidFill>
              </a:rPr>
              <a:t>for</a:t>
            </a:r>
            <a:r>
              <a:rPr lang="nn-NO" dirty="0"/>
              <a:t> (</a:t>
            </a:r>
            <a:r>
              <a:rPr lang="nn-NO" dirty="0" err="1">
                <a:solidFill>
                  <a:srgbClr val="0070C0"/>
                </a:solidFill>
              </a:rPr>
              <a:t>int</a:t>
            </a:r>
            <a:r>
              <a:rPr lang="nn-NO" dirty="0"/>
              <a:t> i = 0; i&lt; </a:t>
            </a:r>
            <a:r>
              <a:rPr lang="nn-NO" dirty="0" err="1"/>
              <a:t>num</a:t>
            </a:r>
            <a:r>
              <a:rPr lang="nn-NO" dirty="0"/>
              <a:t>; i++) {</a:t>
            </a:r>
          </a:p>
          <a:p>
            <a:r>
              <a:rPr lang="nn-NO" dirty="0"/>
              <a:t>	updateGlobalMax1(a[</a:t>
            </a:r>
            <a:r>
              <a:rPr lang="nn-NO" dirty="0" err="1"/>
              <a:t>start+i</a:t>
            </a:r>
            <a:r>
              <a:rPr lang="nn-NO" dirty="0"/>
              <a:t>]);</a:t>
            </a:r>
          </a:p>
          <a:p>
            <a:r>
              <a:rPr lang="nn-NO" dirty="0"/>
              <a:t> }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277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3) Bruk av </a:t>
            </a:r>
            <a:r>
              <a:rPr lang="nb-NO" sz="2000" dirty="0" err="1"/>
              <a:t>ReentrantLock</a:t>
            </a:r>
            <a:r>
              <a:rPr lang="nb-NO" sz="2000" dirty="0"/>
              <a:t> metode for alle elementene i a[]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73" y="4289883"/>
            <a:ext cx="7772400" cy="1011325"/>
          </a:xfrm>
        </p:spPr>
        <p:txBody>
          <a:bodyPr/>
          <a:lstStyle/>
          <a:p>
            <a:r>
              <a:rPr lang="nb-NO" sz="2000" dirty="0"/>
              <a:t>100 % riktig svar alltid</a:t>
            </a:r>
          </a:p>
          <a:p>
            <a:r>
              <a:rPr lang="nb-NO" sz="2000" dirty="0"/>
              <a:t>Det gjøres n kall på </a:t>
            </a:r>
            <a:r>
              <a:rPr lang="nb-NO" sz="2000" dirty="0" err="1"/>
              <a:t>lock</a:t>
            </a:r>
            <a:r>
              <a:rPr lang="nb-NO" sz="2000" dirty="0"/>
              <a:t> metoden (n/k kall fra hver av de k trådene)</a:t>
            </a:r>
          </a:p>
          <a:p>
            <a:r>
              <a:rPr lang="nb-NO" sz="2000" dirty="0"/>
              <a:t>Lock er raskere enn </a:t>
            </a:r>
            <a:r>
              <a:rPr lang="nb-NO" sz="2000" dirty="0" err="1"/>
              <a:t>synchronized</a:t>
            </a:r>
            <a:r>
              <a:rPr lang="nb-NO" sz="2000" dirty="0"/>
              <a:t>, men tar fortsatt mye tid ! </a:t>
            </a:r>
          </a:p>
          <a:p>
            <a:r>
              <a:rPr lang="nb-NO" sz="2000" dirty="0"/>
              <a:t>Elendig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8909" y="1340768"/>
            <a:ext cx="7776864" cy="28007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updateGlobalMax2 (</a:t>
            </a:r>
            <a:r>
              <a:rPr lang="nb-NO" sz="1600" dirty="0" err="1">
                <a:solidFill>
                  <a:srgbClr val="0070C0"/>
                </a:solidFill>
              </a:rPr>
              <a:t>int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val){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lock.lock</a:t>
            </a:r>
            <a:r>
              <a:rPr lang="nb-NO" sz="1600" dirty="0"/>
              <a:t>();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</a:t>
            </a:r>
          </a:p>
          <a:p>
            <a:r>
              <a:rPr lang="nb-NO" sz="1600" dirty="0"/>
              <a:t>	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(val &gt; </a:t>
            </a:r>
            <a:r>
              <a:rPr lang="nb-NO" sz="1600" dirty="0" err="1"/>
              <a:t>globalMax</a:t>
            </a:r>
            <a:r>
              <a:rPr lang="nb-NO" sz="1600" dirty="0"/>
              <a:t> )  </a:t>
            </a:r>
            <a:r>
              <a:rPr lang="nb-NO" sz="1600" dirty="0" err="1"/>
              <a:t>globalMax</a:t>
            </a:r>
            <a:r>
              <a:rPr lang="nb-NO" sz="1600" dirty="0"/>
              <a:t>=val;</a:t>
            </a:r>
          </a:p>
          <a:p>
            <a:r>
              <a:rPr lang="nb-NO" sz="1600" dirty="0"/>
              <a:t>	} </a:t>
            </a:r>
            <a:r>
              <a:rPr lang="nb-NO" sz="1600" dirty="0" err="1">
                <a:solidFill>
                  <a:srgbClr val="0070C0"/>
                </a:solidFill>
              </a:rPr>
              <a:t>finally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{  </a:t>
            </a:r>
            <a:r>
              <a:rPr lang="nb-NO" sz="1600" dirty="0" err="1"/>
              <a:t>lock.unlock</a:t>
            </a:r>
            <a:r>
              <a:rPr lang="nb-NO" sz="1600" dirty="0"/>
              <a:t>(); }</a:t>
            </a:r>
          </a:p>
          <a:p>
            <a:r>
              <a:rPr lang="nb-NO" sz="1600" dirty="0"/>
              <a:t> } </a:t>
            </a:r>
            <a:r>
              <a:rPr lang="nb-NO" sz="1600" dirty="0">
                <a:solidFill>
                  <a:srgbClr val="00B050"/>
                </a:solidFill>
              </a:rPr>
              <a:t>// end updateGlobalMax2</a:t>
            </a:r>
          </a:p>
          <a:p>
            <a:r>
              <a:rPr lang="nb-NO" sz="1600" dirty="0"/>
              <a:t>……………….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i run-metoden i hver tråd</a:t>
            </a:r>
          </a:p>
          <a:p>
            <a:r>
              <a:rPr lang="nn-NO" sz="1600" dirty="0"/>
              <a:t> </a:t>
            </a:r>
            <a:r>
              <a:rPr lang="nn-NO" sz="1600" dirty="0">
                <a:solidFill>
                  <a:srgbClr val="0070C0"/>
                </a:solidFill>
              </a:rPr>
              <a:t>for</a:t>
            </a:r>
            <a:r>
              <a:rPr lang="nn-NO" sz="1600" dirty="0"/>
              <a:t> (</a:t>
            </a:r>
            <a:r>
              <a:rPr lang="nn-NO" sz="1600" dirty="0" err="1">
                <a:solidFill>
                  <a:srgbClr val="0070C0"/>
                </a:solidFill>
              </a:rPr>
              <a:t>int</a:t>
            </a:r>
            <a:r>
              <a:rPr lang="nn-NO" sz="1600" dirty="0">
                <a:solidFill>
                  <a:srgbClr val="0070C0"/>
                </a:solidFill>
              </a:rPr>
              <a:t> </a:t>
            </a:r>
            <a:r>
              <a:rPr lang="nn-NO" sz="1600" dirty="0"/>
              <a:t>i = 0; i&lt; </a:t>
            </a:r>
            <a:r>
              <a:rPr lang="nn-NO" sz="1600" dirty="0" err="1"/>
              <a:t>num</a:t>
            </a:r>
            <a:r>
              <a:rPr lang="nn-NO" sz="1600" dirty="0"/>
              <a:t>; i++) {	</a:t>
            </a:r>
            <a:br>
              <a:rPr lang="nn-NO" sz="1600" dirty="0"/>
            </a:br>
            <a:r>
              <a:rPr lang="nn-NO" sz="1600" dirty="0"/>
              <a:t>         updateGlobalMax2(a[</a:t>
            </a:r>
            <a:r>
              <a:rPr lang="nn-NO" sz="1600" dirty="0" err="1"/>
              <a:t>start+i</a:t>
            </a:r>
            <a:r>
              <a:rPr lang="nn-NO" sz="1600" dirty="0"/>
              <a:t>]);</a:t>
            </a:r>
          </a:p>
          <a:p>
            <a:r>
              <a:rPr lang="nn-NO" sz="1600" dirty="0"/>
              <a:t>}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854754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4) Bruk av </a:t>
            </a:r>
            <a:r>
              <a:rPr lang="nb-NO" sz="2000" dirty="0" err="1"/>
              <a:t>ReentrantLock</a:t>
            </a:r>
            <a:r>
              <a:rPr lang="nb-NO" sz="2000" dirty="0"/>
              <a:t> metode hver gang nytt element er større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73" y="4217875"/>
            <a:ext cx="7772400" cy="1011325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log n kall på </a:t>
            </a:r>
            <a:r>
              <a:rPr lang="nb-NO" dirty="0" err="1"/>
              <a:t>lock</a:t>
            </a:r>
            <a:r>
              <a:rPr lang="nb-NO" dirty="0"/>
              <a:t> metoden (logn/k kall fra hver av de k trådene)</a:t>
            </a:r>
          </a:p>
          <a:p>
            <a:r>
              <a:rPr lang="nb-NO" dirty="0"/>
              <a:t>Lock er raskere enn </a:t>
            </a:r>
            <a:r>
              <a:rPr lang="nb-NO" dirty="0" err="1"/>
              <a:t>synchronized</a:t>
            </a:r>
            <a:r>
              <a:rPr lang="nb-NO" dirty="0"/>
              <a:t>, og logn kall er mye mindre enn n (eks. n= 1mill, log n =20) ! </a:t>
            </a:r>
          </a:p>
          <a:p>
            <a:r>
              <a:rPr lang="nb-NO" dirty="0"/>
              <a:t>Ikke helt bra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1685" y="1160748"/>
            <a:ext cx="7776864" cy="304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 </a:t>
            </a:r>
            <a:r>
              <a:rPr lang="nb-NO" sz="1600" dirty="0" err="1">
                <a:solidFill>
                  <a:srgbClr val="0070C0"/>
                </a:solidFill>
              </a:rPr>
              <a:t>void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updateGlobalMax2 (</a:t>
            </a:r>
            <a:r>
              <a:rPr lang="nb-NO" sz="1600" dirty="0" err="1">
                <a:solidFill>
                  <a:srgbClr val="0070C0"/>
                </a:solidFill>
              </a:rPr>
              <a:t>int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val){</a:t>
            </a:r>
          </a:p>
          <a:p>
            <a:r>
              <a:rPr lang="nb-NO" sz="1600" dirty="0"/>
              <a:t>	</a:t>
            </a:r>
            <a:r>
              <a:rPr lang="nb-NO" sz="1600" dirty="0" err="1"/>
              <a:t>lock.lock</a:t>
            </a:r>
            <a:r>
              <a:rPr lang="nb-NO" sz="1600" dirty="0"/>
              <a:t>();</a:t>
            </a:r>
          </a:p>
          <a:p>
            <a:r>
              <a:rPr lang="nb-NO" sz="1600" dirty="0"/>
              <a:t>	</a:t>
            </a:r>
            <a:r>
              <a:rPr lang="nb-NO" sz="1600" dirty="0" err="1">
                <a:solidFill>
                  <a:srgbClr val="0070C0"/>
                </a:solidFill>
              </a:rPr>
              <a:t>try</a:t>
            </a:r>
            <a:r>
              <a:rPr lang="nb-NO" sz="1600" dirty="0"/>
              <a:t>{</a:t>
            </a:r>
          </a:p>
          <a:p>
            <a:r>
              <a:rPr lang="nb-NO" sz="1600" dirty="0"/>
              <a:t>	      </a:t>
            </a:r>
            <a:r>
              <a:rPr lang="nb-NO" sz="1600" dirty="0" err="1">
                <a:solidFill>
                  <a:srgbClr val="0070C0"/>
                </a:solidFill>
              </a:rPr>
              <a:t>if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(val &gt; </a:t>
            </a:r>
            <a:r>
              <a:rPr lang="nb-NO" sz="1600" dirty="0" err="1"/>
              <a:t>globalMax</a:t>
            </a:r>
            <a:r>
              <a:rPr lang="nb-NO" sz="1600" dirty="0"/>
              <a:t> )  </a:t>
            </a:r>
            <a:r>
              <a:rPr lang="nb-NO" sz="1600" dirty="0" err="1"/>
              <a:t>globalMax</a:t>
            </a:r>
            <a:r>
              <a:rPr lang="nb-NO" sz="1600" dirty="0"/>
              <a:t>=val;</a:t>
            </a:r>
          </a:p>
          <a:p>
            <a:r>
              <a:rPr lang="nb-NO" sz="1600" dirty="0"/>
              <a:t>	} </a:t>
            </a:r>
            <a:r>
              <a:rPr lang="nb-NO" sz="1600" dirty="0" err="1">
                <a:solidFill>
                  <a:srgbClr val="0070C0"/>
                </a:solidFill>
              </a:rPr>
              <a:t>finally</a:t>
            </a:r>
            <a:r>
              <a:rPr lang="nb-NO" sz="1600" dirty="0">
                <a:solidFill>
                  <a:srgbClr val="0070C0"/>
                </a:solidFill>
              </a:rPr>
              <a:t> </a:t>
            </a:r>
            <a:r>
              <a:rPr lang="nb-NO" sz="1600" dirty="0"/>
              <a:t>{  </a:t>
            </a:r>
            <a:r>
              <a:rPr lang="nb-NO" sz="1600" dirty="0" err="1"/>
              <a:t>lock.unlock</a:t>
            </a:r>
            <a:r>
              <a:rPr lang="nb-NO" sz="1600" dirty="0"/>
              <a:t>(); }</a:t>
            </a:r>
          </a:p>
          <a:p>
            <a:r>
              <a:rPr lang="nb-NO" sz="1600" dirty="0"/>
              <a:t> } </a:t>
            </a:r>
            <a:r>
              <a:rPr lang="nb-NO" sz="1600" dirty="0">
                <a:solidFill>
                  <a:srgbClr val="00B050"/>
                </a:solidFill>
              </a:rPr>
              <a:t>// end updateGlobalMax2</a:t>
            </a:r>
          </a:p>
          <a:p>
            <a:r>
              <a:rPr lang="nb-NO" sz="1600" dirty="0"/>
              <a:t>……………….</a:t>
            </a:r>
          </a:p>
          <a:p>
            <a:r>
              <a:rPr lang="nb-NO" sz="1600" dirty="0">
                <a:solidFill>
                  <a:srgbClr val="00B050"/>
                </a:solidFill>
              </a:rPr>
              <a:t>// i run-metoden i hver tråd</a:t>
            </a:r>
          </a:p>
          <a:p>
            <a:r>
              <a:rPr lang="nn-NO" sz="1600" dirty="0"/>
              <a:t> </a:t>
            </a:r>
            <a:r>
              <a:rPr lang="nn-NO" sz="1600" dirty="0">
                <a:solidFill>
                  <a:srgbClr val="0070C0"/>
                </a:solidFill>
              </a:rPr>
              <a:t>for</a:t>
            </a:r>
            <a:r>
              <a:rPr lang="nn-NO" sz="1600" dirty="0"/>
              <a:t> (</a:t>
            </a:r>
            <a:r>
              <a:rPr lang="nn-NO" sz="1600" dirty="0" err="1">
                <a:solidFill>
                  <a:srgbClr val="0070C0"/>
                </a:solidFill>
              </a:rPr>
              <a:t>int</a:t>
            </a:r>
            <a:r>
              <a:rPr lang="nn-NO" sz="1600" dirty="0">
                <a:solidFill>
                  <a:srgbClr val="0070C0"/>
                </a:solidFill>
              </a:rPr>
              <a:t> </a:t>
            </a:r>
            <a:r>
              <a:rPr lang="nn-NO" sz="1600" dirty="0"/>
              <a:t>i = 0; i&lt; </a:t>
            </a:r>
            <a:r>
              <a:rPr lang="nn-NO" sz="1600" dirty="0" err="1"/>
              <a:t>num</a:t>
            </a:r>
            <a:r>
              <a:rPr lang="nn-NO" sz="1600" dirty="0"/>
              <a:t>; i++) {	</a:t>
            </a:r>
            <a:br>
              <a:rPr lang="nn-NO" sz="1600" dirty="0"/>
            </a:br>
            <a:r>
              <a:rPr lang="nn-NO" sz="1600" dirty="0"/>
              <a:t>          </a:t>
            </a:r>
            <a:r>
              <a:rPr lang="nn-NO" sz="1600" dirty="0" err="1">
                <a:solidFill>
                  <a:srgbClr val="0070C0"/>
                </a:solidFill>
              </a:rPr>
              <a:t>if</a:t>
            </a:r>
            <a:r>
              <a:rPr lang="nn-NO" sz="1600" dirty="0">
                <a:solidFill>
                  <a:srgbClr val="0070C0"/>
                </a:solidFill>
              </a:rPr>
              <a:t> </a:t>
            </a:r>
            <a:r>
              <a:rPr lang="nn-NO" sz="1600" dirty="0"/>
              <a:t>(a[</a:t>
            </a:r>
            <a:r>
              <a:rPr lang="nn-NO" sz="1600" dirty="0" err="1"/>
              <a:t>start+i</a:t>
            </a:r>
            <a:r>
              <a:rPr lang="nn-NO" sz="1600" dirty="0"/>
              <a:t>] &gt; </a:t>
            </a:r>
            <a:r>
              <a:rPr lang="nn-NO" sz="1600" dirty="0" err="1"/>
              <a:t>globalMax</a:t>
            </a:r>
            <a:r>
              <a:rPr lang="nn-NO" sz="1600" dirty="0"/>
              <a:t> ){</a:t>
            </a:r>
          </a:p>
          <a:p>
            <a:r>
              <a:rPr lang="nn-NO" sz="1600" dirty="0"/>
              <a:t>	   updateGlobalMax2(a[</a:t>
            </a:r>
            <a:r>
              <a:rPr lang="nn-NO" sz="1600" dirty="0" err="1"/>
              <a:t>start+i</a:t>
            </a:r>
            <a:r>
              <a:rPr lang="nn-NO" sz="1600" dirty="0"/>
              <a:t>]);</a:t>
            </a:r>
          </a:p>
          <a:p>
            <a:r>
              <a:rPr lang="nn-NO" sz="1600" dirty="0"/>
              <a:t>  }}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159944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5) lokal </a:t>
            </a:r>
            <a:r>
              <a:rPr lang="nb-NO" sz="2000" dirty="0" err="1"/>
              <a:t>max</a:t>
            </a:r>
            <a:r>
              <a:rPr lang="nb-NO" sz="2000" dirty="0"/>
              <a:t> (</a:t>
            </a:r>
            <a:r>
              <a:rPr lang="nb-NO" sz="2000" dirty="0" err="1"/>
              <a:t>threadMax</a:t>
            </a:r>
            <a:r>
              <a:rPr lang="nb-NO" sz="2000" dirty="0"/>
              <a:t>) i hver tråd, så oppdatering med </a:t>
            </a:r>
            <a:r>
              <a:rPr lang="nb-NO" sz="2000" dirty="0" err="1"/>
              <a:t>lock</a:t>
            </a:r>
            <a:r>
              <a:rPr lang="nb-NO" sz="2000" dirty="0"/>
              <a:t> - metode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909" y="3389783"/>
            <a:ext cx="7772400" cy="1011325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k kall på lock-metoden (ett kall fra hver av de k trådene)</a:t>
            </a:r>
          </a:p>
          <a:p>
            <a:r>
              <a:rPr lang="nb-NO" dirty="0"/>
              <a:t>Utmerket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8909" y="1340768"/>
            <a:ext cx="7776864" cy="19389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00B050"/>
                </a:solidFill>
              </a:rPr>
              <a:t>// i run-metoden i hver tråd</a:t>
            </a:r>
          </a:p>
          <a:p>
            <a:r>
              <a:rPr lang="en-US" sz="2000" dirty="0">
                <a:solidFill>
                  <a:srgbClr val="0070C0"/>
                </a:solidFill>
              </a:rPr>
              <a:t>for</a:t>
            </a:r>
            <a:r>
              <a:rPr lang="en-US" sz="2000" dirty="0"/>
              <a:t> (</a:t>
            </a:r>
            <a:r>
              <a:rPr lang="en-US" sz="2000" dirty="0" err="1">
                <a:solidFill>
                  <a:srgbClr val="0070C0"/>
                </a:solidFill>
              </a:rPr>
              <a:t>int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/>
              <a:t>i</a:t>
            </a:r>
            <a:r>
              <a:rPr lang="en-US" sz="2000" dirty="0"/>
              <a:t> = 0; </a:t>
            </a:r>
            <a:r>
              <a:rPr lang="en-US" sz="2000" dirty="0" err="1"/>
              <a:t>i</a:t>
            </a:r>
            <a:r>
              <a:rPr lang="en-US" sz="2000" dirty="0"/>
              <a:t>&lt; </a:t>
            </a:r>
            <a:r>
              <a:rPr lang="en-US" sz="2000" dirty="0" err="1"/>
              <a:t>num</a:t>
            </a:r>
            <a:r>
              <a:rPr lang="en-US" sz="2000" dirty="0"/>
              <a:t>; </a:t>
            </a:r>
            <a:r>
              <a:rPr lang="en-US" sz="2000" dirty="0" err="1"/>
              <a:t>i</a:t>
            </a:r>
            <a:r>
              <a:rPr lang="en-US" sz="2000" dirty="0"/>
              <a:t>++) {</a:t>
            </a:r>
            <a:br>
              <a:rPr lang="en-US" sz="2000" dirty="0"/>
            </a:br>
            <a:r>
              <a:rPr lang="en-US" sz="2000" dirty="0"/>
              <a:t>       </a:t>
            </a:r>
            <a:r>
              <a:rPr lang="en-US" sz="2000" dirty="0">
                <a:solidFill>
                  <a:srgbClr val="0070C0"/>
                </a:solidFill>
              </a:rPr>
              <a:t>if</a:t>
            </a:r>
            <a:r>
              <a:rPr lang="en-US" sz="2000" dirty="0"/>
              <a:t> (a[</a:t>
            </a:r>
            <a:r>
              <a:rPr lang="en-US" sz="2000" dirty="0" err="1"/>
              <a:t>start+i</a:t>
            </a:r>
            <a:r>
              <a:rPr lang="en-US" sz="2000" dirty="0"/>
              <a:t>] &gt; </a:t>
            </a:r>
            <a:r>
              <a:rPr lang="en-US" sz="2000" dirty="0" err="1"/>
              <a:t>threadMax</a:t>
            </a:r>
            <a:r>
              <a:rPr lang="en-US" sz="2000" dirty="0"/>
              <a:t> ) </a:t>
            </a:r>
            <a:r>
              <a:rPr lang="en-US" sz="2000" dirty="0" err="1"/>
              <a:t>threadMax</a:t>
            </a:r>
            <a:r>
              <a:rPr lang="en-US" sz="2000" dirty="0"/>
              <a:t> = a[</a:t>
            </a:r>
            <a:r>
              <a:rPr lang="en-US" sz="2000" dirty="0" err="1"/>
              <a:t>start+i</a:t>
            </a:r>
            <a:r>
              <a:rPr lang="en-US" sz="2000" dirty="0"/>
              <a:t>];</a:t>
            </a:r>
            <a:br>
              <a:rPr lang="en-US" sz="2000" dirty="0"/>
            </a:br>
            <a:r>
              <a:rPr lang="en-US" sz="2000" dirty="0"/>
              <a:t> }</a:t>
            </a:r>
          </a:p>
          <a:p>
            <a:r>
              <a:rPr lang="en-US" sz="2000" dirty="0"/>
              <a:t>  </a:t>
            </a:r>
            <a:r>
              <a:rPr lang="nn-NO" sz="2000" dirty="0"/>
              <a:t>updateGlobalMax2(</a:t>
            </a:r>
            <a:r>
              <a:rPr lang="nn-NO" sz="2000" dirty="0" err="1"/>
              <a:t>threadMax</a:t>
            </a:r>
            <a:r>
              <a:rPr lang="nn-NO" sz="2000" dirty="0"/>
              <a:t>);</a:t>
            </a:r>
          </a:p>
          <a:p>
            <a:r>
              <a:rPr lang="nn-NO" sz="2000" dirty="0"/>
              <a:t>}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013178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6) lokal </a:t>
            </a:r>
            <a:r>
              <a:rPr lang="nb-NO" sz="2000" dirty="0" err="1"/>
              <a:t>max</a:t>
            </a:r>
            <a:r>
              <a:rPr lang="nb-NO" sz="2000" dirty="0"/>
              <a:t> (</a:t>
            </a:r>
            <a:r>
              <a:rPr lang="nb-NO" sz="2000" dirty="0" err="1"/>
              <a:t>threadMax</a:t>
            </a:r>
            <a:r>
              <a:rPr lang="nb-NO" sz="2000" dirty="0"/>
              <a:t>) i hver tråd, så venting i ny </a:t>
            </a:r>
            <a:r>
              <a:rPr lang="nb-NO" sz="2000" dirty="0" err="1"/>
              <a:t>CyclicBarrier</a:t>
            </a:r>
            <a:r>
              <a:rPr lang="nb-NO" sz="2000" dirty="0"/>
              <a:t> (ventM5) , og tråd 0 ordner opp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909" y="3389783"/>
            <a:ext cx="7772400" cy="1011325"/>
          </a:xfrm>
        </p:spPr>
        <p:txBody>
          <a:bodyPr/>
          <a:lstStyle/>
          <a:p>
            <a:r>
              <a:rPr lang="nb-NO" dirty="0"/>
              <a:t>100 % riktig svar alltid</a:t>
            </a:r>
          </a:p>
          <a:p>
            <a:r>
              <a:rPr lang="nb-NO" dirty="0"/>
              <a:t>Det gjøres k kall på </a:t>
            </a:r>
            <a:r>
              <a:rPr lang="nb-NO" dirty="0" err="1"/>
              <a:t>lock</a:t>
            </a:r>
            <a:r>
              <a:rPr lang="nb-NO" dirty="0"/>
              <a:t> metoden (ett kall fra hver av de k trådene)</a:t>
            </a:r>
          </a:p>
          <a:p>
            <a:r>
              <a:rPr lang="nb-NO" dirty="0"/>
              <a:t>Utmerket løsning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2249" y="1142898"/>
            <a:ext cx="7776864" cy="39703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// i hver tråd i run-metoden</a:t>
            </a:r>
          </a:p>
          <a:p>
            <a:r>
              <a:rPr lang="nb-NO" dirty="0"/>
              <a:t>    </a:t>
            </a:r>
            <a:r>
              <a:rPr lang="nb-NO" dirty="0">
                <a:solidFill>
                  <a:srgbClr val="0070C0"/>
                </a:solidFill>
              </a:rPr>
              <a:t>for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int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i = 0; i &lt; </a:t>
            </a:r>
            <a:r>
              <a:rPr lang="nb-NO" dirty="0" err="1"/>
              <a:t>num</a:t>
            </a:r>
            <a:r>
              <a:rPr lang="nb-NO" dirty="0"/>
              <a:t>; i++) {</a:t>
            </a:r>
            <a:br>
              <a:rPr lang="nb-NO" dirty="0"/>
            </a:br>
            <a:r>
              <a:rPr lang="nb-NO" dirty="0"/>
              <a:t>          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(a[</a:t>
            </a:r>
            <a:r>
              <a:rPr lang="nb-NO" dirty="0" err="1"/>
              <a:t>start+i</a:t>
            </a:r>
            <a:r>
              <a:rPr lang="nb-NO" dirty="0"/>
              <a:t>] &gt; </a:t>
            </a:r>
            <a:r>
              <a:rPr lang="nb-NO" dirty="0" err="1"/>
              <a:t>threadMax</a:t>
            </a:r>
            <a:r>
              <a:rPr lang="nb-NO" dirty="0"/>
              <a:t> ) </a:t>
            </a:r>
            <a:r>
              <a:rPr lang="nb-NO" dirty="0" err="1"/>
              <a:t>threadMax</a:t>
            </a:r>
            <a:r>
              <a:rPr lang="nb-NO" dirty="0"/>
              <a:t> = a[</a:t>
            </a:r>
            <a:r>
              <a:rPr lang="nb-NO" dirty="0" err="1"/>
              <a:t>start+i</a:t>
            </a:r>
            <a:r>
              <a:rPr lang="nb-NO" dirty="0"/>
              <a:t>];</a:t>
            </a:r>
          </a:p>
          <a:p>
            <a:r>
              <a:rPr lang="nb-NO" dirty="0"/>
              <a:t>     }</a:t>
            </a:r>
            <a:br>
              <a:rPr lang="nb-NO" dirty="0"/>
            </a:br>
            <a:r>
              <a:rPr lang="nb-NO" dirty="0"/>
              <a:t>  </a:t>
            </a:r>
            <a:r>
              <a:rPr lang="nb-NO" dirty="0" err="1"/>
              <a:t>lokalMax</a:t>
            </a:r>
            <a:r>
              <a:rPr lang="nb-NO" dirty="0"/>
              <a:t>[</a:t>
            </a:r>
            <a:r>
              <a:rPr lang="nb-NO" dirty="0" err="1"/>
              <a:t>ind</a:t>
            </a:r>
            <a:r>
              <a:rPr lang="nb-NO" dirty="0"/>
              <a:t>] = </a:t>
            </a:r>
            <a:r>
              <a:rPr lang="nb-NO" dirty="0" err="1"/>
              <a:t>threadMax</a:t>
            </a:r>
            <a:r>
              <a:rPr lang="nb-NO" dirty="0"/>
              <a:t>;</a:t>
            </a:r>
          </a:p>
          <a:p>
            <a:endParaRPr lang="nb-NO" dirty="0"/>
          </a:p>
          <a:p>
            <a:r>
              <a:rPr lang="nb-NO" dirty="0"/>
              <a:t>  </a:t>
            </a:r>
            <a:r>
              <a:rPr lang="nb-NO" dirty="0" err="1">
                <a:solidFill>
                  <a:srgbClr val="0070C0"/>
                </a:solidFill>
              </a:rPr>
              <a:t>try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{  // </a:t>
            </a:r>
            <a:r>
              <a:rPr lang="nb-NO" dirty="0" err="1"/>
              <a:t>wait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all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threads</a:t>
            </a:r>
            <a:r>
              <a:rPr lang="nb-NO" dirty="0"/>
              <a:t>					   </a:t>
            </a:r>
            <a:br>
              <a:rPr lang="nb-NO" dirty="0"/>
            </a:br>
            <a:r>
              <a:rPr lang="nb-NO" dirty="0"/>
              <a:t>        ventM5.await();</a:t>
            </a:r>
          </a:p>
          <a:p>
            <a:r>
              <a:rPr lang="nb-NO" dirty="0"/>
              <a:t> } </a:t>
            </a:r>
            <a:r>
              <a:rPr lang="nb-NO" dirty="0" err="1">
                <a:solidFill>
                  <a:srgbClr val="0070C0"/>
                </a:solidFill>
              </a:rPr>
              <a:t>catch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Exception</a:t>
            </a:r>
            <a:r>
              <a:rPr lang="nb-NO" dirty="0"/>
              <a:t> e) {</a:t>
            </a:r>
            <a:r>
              <a:rPr lang="nb-NO" dirty="0" err="1"/>
              <a:t>return</a:t>
            </a:r>
            <a:r>
              <a:rPr lang="nb-NO" dirty="0"/>
              <a:t>;}</a:t>
            </a:r>
          </a:p>
          <a:p>
            <a:br>
              <a:rPr lang="nb-NO" dirty="0"/>
            </a:br>
            <a:r>
              <a:rPr lang="nb-NO" dirty="0"/>
              <a:t> 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ind</a:t>
            </a:r>
            <a:r>
              <a:rPr lang="nb-NO" dirty="0"/>
              <a:t> == 0) {</a:t>
            </a:r>
            <a:br>
              <a:rPr lang="nb-NO" dirty="0"/>
            </a:br>
            <a:r>
              <a:rPr lang="nb-NO" dirty="0"/>
              <a:t>      </a:t>
            </a:r>
            <a:r>
              <a:rPr lang="nb-NO" dirty="0">
                <a:solidFill>
                  <a:srgbClr val="0070C0"/>
                </a:solidFill>
              </a:rPr>
              <a:t>for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int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j = 0; j &lt; </a:t>
            </a:r>
            <a:r>
              <a:rPr lang="nb-NO" dirty="0" err="1"/>
              <a:t>antTråder</a:t>
            </a:r>
            <a:r>
              <a:rPr lang="nb-NO" dirty="0"/>
              <a:t>; </a:t>
            </a:r>
            <a:r>
              <a:rPr lang="nb-NO" dirty="0" err="1"/>
              <a:t>j++</a:t>
            </a:r>
            <a:r>
              <a:rPr lang="nb-NO" dirty="0"/>
              <a:t>){</a:t>
            </a:r>
            <a:br>
              <a:rPr lang="nb-NO" dirty="0"/>
            </a:br>
            <a:r>
              <a:rPr lang="nb-NO" dirty="0"/>
              <a:t>	 </a:t>
            </a:r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lokalMax</a:t>
            </a:r>
            <a:r>
              <a:rPr lang="nb-NO" dirty="0"/>
              <a:t>[j] &gt; </a:t>
            </a:r>
            <a:r>
              <a:rPr lang="nb-NO" dirty="0" err="1"/>
              <a:t>globalMax</a:t>
            </a:r>
            <a:r>
              <a:rPr lang="nb-NO" dirty="0"/>
              <a:t>) </a:t>
            </a:r>
            <a:r>
              <a:rPr lang="nb-NO" dirty="0" err="1"/>
              <a:t>globalMax</a:t>
            </a:r>
            <a:r>
              <a:rPr lang="nb-NO" dirty="0"/>
              <a:t> = </a:t>
            </a:r>
            <a:r>
              <a:rPr lang="nb-NO" dirty="0" err="1"/>
              <a:t>lokalMax</a:t>
            </a:r>
            <a:r>
              <a:rPr lang="nb-NO" dirty="0"/>
              <a:t>[j];</a:t>
            </a:r>
          </a:p>
          <a:p>
            <a:r>
              <a:rPr lang="nb-NO" dirty="0"/>
              <a:t>  } }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43608" y="5121188"/>
            <a:ext cx="7772400" cy="10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 dirty="0"/>
              <a:t>Riktig og det gjøres k kall på en </a:t>
            </a:r>
            <a:r>
              <a:rPr lang="nb-NO" kern="0" dirty="0" err="1"/>
              <a:t>CylicBarrier</a:t>
            </a:r>
            <a:r>
              <a:rPr lang="nb-NO" kern="0" dirty="0"/>
              <a:t>(ett kall fra hver av de k trådene)</a:t>
            </a:r>
          </a:p>
          <a:p>
            <a:r>
              <a:rPr lang="nb-NO" kern="0" dirty="0"/>
              <a:t>Utmerket løsning</a:t>
            </a:r>
          </a:p>
        </p:txBody>
      </p:sp>
    </p:spTree>
    <p:extLst>
      <p:ext uri="{BB962C8B-B14F-4D97-AF65-F5344CB8AC3E}">
        <p14:creationId xmlns:p14="http://schemas.microsoft.com/office/powerpoint/2010/main" val="3892086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err="1"/>
              <a:t>Speedup</a:t>
            </a:r>
            <a:r>
              <a:rPr lang="nb-NO" sz="2400" dirty="0"/>
              <a:t> for n=100,1000,…,1 </a:t>
            </a:r>
            <a:r>
              <a:rPr lang="nb-NO" sz="2400" dirty="0" err="1"/>
              <a:t>mrd</a:t>
            </a:r>
            <a:r>
              <a:rPr lang="nb-NO" sz="2400" dirty="0"/>
              <a:t> med 8 tråder/kjerner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37" y="1684338"/>
            <a:ext cx="8471751" cy="419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871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synchronizations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100" dirty="0"/>
              <a:t>Different synchronizations for finding Max in an array: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900" dirty="0"/>
              <a:t>No synch: WRONG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900" dirty="0"/>
              <a:t>Use Java’s 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synchronized </a:t>
            </a:r>
            <a:r>
              <a:rPr lang="en-US" sz="1900" dirty="0"/>
              <a:t>keyword: SLOW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900" dirty="0"/>
              <a:t>Using a </a:t>
            </a:r>
            <a:r>
              <a:rPr lang="en-US" sz="1900" dirty="0" err="1"/>
              <a:t>ReentrantLock</a:t>
            </a:r>
            <a:r>
              <a:rPr lang="en-US" sz="1900" dirty="0"/>
              <a:t>: BETTER BUT STILL SLOW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900" dirty="0"/>
              <a:t>Using a Reentrant Lock only when necessary: BETTER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900" dirty="0"/>
              <a:t>Postponing synchronization by using local max and then synching ONLY at the end: EXCELLENT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1900" dirty="0"/>
              <a:t>Using CyclicBarrier &amp; letting Thread 0 find max of all the local max </a:t>
            </a:r>
            <a:r>
              <a:rPr lang="en-US" sz="1900" i="1" dirty="0"/>
              <a:t>without</a:t>
            </a:r>
            <a:r>
              <a:rPr lang="en-US" sz="1900" dirty="0"/>
              <a:t> synchronization: EXCELLENT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993080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37551</TotalTime>
  <Words>1191</Words>
  <Application>Microsoft Macintosh PowerPoint</Application>
  <PresentationFormat>Skjermfremvisning (4:3)</PresentationFormat>
  <Paragraphs>157</Paragraphs>
  <Slides>13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Arial</vt:lpstr>
      <vt:lpstr>Calibri</vt:lpstr>
      <vt:lpstr>Courier New</vt:lpstr>
      <vt:lpstr>Tahoma</vt:lpstr>
      <vt:lpstr>Times New Roman</vt:lpstr>
      <vt:lpstr>Wingdings</vt:lpstr>
      <vt:lpstr>Blends</vt:lpstr>
      <vt:lpstr>IN3030 L5, v2022 – More Synchronization</vt:lpstr>
      <vt:lpstr>Review L4</vt:lpstr>
      <vt:lpstr>Plan L5</vt:lpstr>
      <vt:lpstr>Which way shall we synchronize? Exploring possibilities using an example: FinnMax</vt:lpstr>
      <vt:lpstr>1) GAL – ingen synkronisering, koden i trådene:</vt:lpstr>
      <vt:lpstr>1) Nei – det er like raske og ALLTID riktige løsninger, og slike feil er farlige  !</vt:lpstr>
      <vt:lpstr>2) Bruk av synchronized metode for alle elementene i a[]</vt:lpstr>
      <vt:lpstr>3) Bruk av ReentrantLock metode for alle elementene i a[] </vt:lpstr>
      <vt:lpstr>4) Bruk av ReentrantLock metode hver gang nytt element er større</vt:lpstr>
      <vt:lpstr>5) lokal max (threadMax) i hver tråd, så oppdatering med lock - metode</vt:lpstr>
      <vt:lpstr>6) lokal max (threadMax) i hver tråd, så venting i ny CyclicBarrier (ventM5) , og tråd 0 ordner opp</vt:lpstr>
      <vt:lpstr>Speedup for n=100,1000,…,1 mrd med 8 tråder/kjerner</vt:lpstr>
      <vt:lpstr>Resume of synchronizations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395</cp:revision>
  <cp:lastPrinted>2015-02-11T10:40:46Z</cp:lastPrinted>
  <dcterms:created xsi:type="dcterms:W3CDTF">2013-10-07T06:57:58Z</dcterms:created>
  <dcterms:modified xsi:type="dcterms:W3CDTF">2022-02-17T09:04:08Z</dcterms:modified>
</cp:coreProperties>
</file>