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47"/>
  </p:notesMasterIdLst>
  <p:sldIdLst>
    <p:sldId id="259" r:id="rId2"/>
    <p:sldId id="336" r:id="rId3"/>
    <p:sldId id="332" r:id="rId4"/>
    <p:sldId id="333" r:id="rId5"/>
    <p:sldId id="331" r:id="rId6"/>
    <p:sldId id="324" r:id="rId7"/>
    <p:sldId id="320" r:id="rId8"/>
    <p:sldId id="325" r:id="rId9"/>
    <p:sldId id="334" r:id="rId10"/>
    <p:sldId id="321" r:id="rId11"/>
    <p:sldId id="335" r:id="rId12"/>
    <p:sldId id="314" r:id="rId13"/>
    <p:sldId id="311" r:id="rId14"/>
    <p:sldId id="306" r:id="rId15"/>
    <p:sldId id="269" r:id="rId16"/>
    <p:sldId id="270" r:id="rId17"/>
    <p:sldId id="271" r:id="rId18"/>
    <p:sldId id="275" r:id="rId19"/>
    <p:sldId id="312" r:id="rId20"/>
    <p:sldId id="284" r:id="rId21"/>
    <p:sldId id="322" r:id="rId22"/>
    <p:sldId id="261" r:id="rId23"/>
    <p:sldId id="313" r:id="rId24"/>
    <p:sldId id="323" r:id="rId25"/>
    <p:sldId id="281" r:id="rId26"/>
    <p:sldId id="283" r:id="rId27"/>
    <p:sldId id="280" r:id="rId28"/>
    <p:sldId id="290" r:id="rId29"/>
    <p:sldId id="300" r:id="rId30"/>
    <p:sldId id="288" r:id="rId31"/>
    <p:sldId id="289" r:id="rId32"/>
    <p:sldId id="285" r:id="rId33"/>
    <p:sldId id="365" r:id="rId34"/>
    <p:sldId id="368" r:id="rId35"/>
    <p:sldId id="373" r:id="rId36"/>
    <p:sldId id="349" r:id="rId37"/>
    <p:sldId id="350" r:id="rId38"/>
    <p:sldId id="351" r:id="rId39"/>
    <p:sldId id="355" r:id="rId40"/>
    <p:sldId id="299" r:id="rId41"/>
    <p:sldId id="374" r:id="rId42"/>
    <p:sldId id="326" r:id="rId43"/>
    <p:sldId id="301" r:id="rId44"/>
    <p:sldId id="375" r:id="rId45"/>
    <p:sldId id="327" r:id="rId46"/>
  </p:sldIdLst>
  <p:sldSz cx="9144000" cy="6858000" type="screen4x3"/>
  <p:notesSz cx="7099300" cy="102346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424" autoAdjust="0"/>
    <p:restoredTop sz="86370" autoAdjust="0"/>
  </p:normalViewPr>
  <p:slideViewPr>
    <p:cSldViewPr>
      <p:cViewPr varScale="1">
        <p:scale>
          <a:sx n="116" d="100"/>
          <a:sy n="116" d="100"/>
        </p:scale>
        <p:origin x="1296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09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7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CE8554B-CEC2-48D7-B598-E688F7E17C77}" type="datetimeFigureOut">
              <a:rPr lang="nb-NO" smtClean="0"/>
              <a:pPr/>
              <a:t>23.01.2025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877" indent="-28572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2888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043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198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353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509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8664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5819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1609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2900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19045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24732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92917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04003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08367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88993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81456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04003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81456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74388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80B20-3052-4CB8-8AB0-32EC2028D663}" type="slidenum">
              <a:rPr lang="nb-NO" smtClean="0"/>
              <a:pPr/>
              <a:t>36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11415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26737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61136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6195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ciencedirect.com/science/book/9780124159938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3" Type="http://schemas.openxmlformats.org/officeDocument/2006/relationships/hyperlink" Target="http://docs.oracle.com/javase/7/docs/api/java/util/concurrent/DelayQueue.html" TargetMode="External"/><Relationship Id="rId18" Type="http://schemas.openxmlformats.org/officeDocument/2006/relationships/hyperlink" Target="http://docs.oracle.com/javase/7/docs/api/java/util/concurrent/ThreadPoolExecutor.AbortPolicy.html" TargetMode="External"/><Relationship Id="rId26" Type="http://schemas.openxmlformats.org/officeDocument/2006/relationships/hyperlink" Target="http://docs.oracle.com/javase/7/docs/api/java/util/concurrent/ForkJoinPool.html" TargetMode="External"/><Relationship Id="rId39" Type="http://schemas.openxmlformats.org/officeDocument/2006/relationships/hyperlink" Target="http://docs.oracle.com/javase/7/docs/api/java/util/concurrent/Callable.html" TargetMode="External"/><Relationship Id="rId21" Type="http://schemas.openxmlformats.org/officeDocument/2006/relationships/hyperlink" Target="http://docs.oracle.com/javase/7/docs/api/java/util/concurrent/ThreadPoolExecutor.DiscardPolicy.html" TargetMode="External"/><Relationship Id="rId34" Type="http://schemas.openxmlformats.org/officeDocument/2006/relationships/hyperlink" Target="http://docs.oracle.com/javase/7/docs/api/java/util/concurrent/PriorityBlockingQueue.html" TargetMode="External"/><Relationship Id="rId42" Type="http://schemas.openxmlformats.org/officeDocument/2006/relationships/hyperlink" Target="http://docs.oracle.com/javase/7/docs/api/java/util/concurrent/ConcurrentNavigableMap.html" TargetMode="External"/><Relationship Id="rId47" Type="http://schemas.openxmlformats.org/officeDocument/2006/relationships/hyperlink" Target="http://docs.oracle.com/javase/7/docs/api/java/util/concurrent/ForkJoinPool.ManagedBlocker.html" TargetMode="External"/><Relationship Id="rId50" Type="http://schemas.openxmlformats.org/officeDocument/2006/relationships/hyperlink" Target="http://docs.oracle.com/javase/7/docs/api/java/util/concurrent/RunnableFuture.html" TargetMode="External"/><Relationship Id="rId55" Type="http://schemas.openxmlformats.org/officeDocument/2006/relationships/hyperlink" Target="http://docs.oracle.com/javase/7/docs/api/java/util/concurrent/TransferQueue.html" TargetMode="External"/><Relationship Id="rId7" Type="http://schemas.openxmlformats.org/officeDocument/2006/relationships/hyperlink" Target="http://docs.oracle.com/javase/7/docs/api/java/util/concurrent/ConcurrentSkipListMap.html" TargetMode="External"/><Relationship Id="rId2" Type="http://schemas.openxmlformats.org/officeDocument/2006/relationships/hyperlink" Target="http://docs.oracle.com/javase/7/docs/api/java/util/concurrent/AbstractExecutorService.html" TargetMode="External"/><Relationship Id="rId16" Type="http://schemas.openxmlformats.org/officeDocument/2006/relationships/hyperlink" Target="http://docs.oracle.com/javase/7/docs/api/java/util/concurrent/ScheduledThreadPoolExecutor.html" TargetMode="External"/><Relationship Id="rId29" Type="http://schemas.openxmlformats.org/officeDocument/2006/relationships/hyperlink" Target="http://docs.oracle.com/javase/7/docs/api/java/util/concurrent/FutureTask.html" TargetMode="External"/><Relationship Id="rId11" Type="http://schemas.openxmlformats.org/officeDocument/2006/relationships/hyperlink" Target="http://docs.oracle.com/javase/7/docs/api/java/util/concurrent/CountDownLatch.html" TargetMode="External"/><Relationship Id="rId24" Type="http://schemas.openxmlformats.org/officeDocument/2006/relationships/hyperlink" Target="http://docs.oracle.com/javase/7/docs/api/java/util/concurrent/ThreadLocalRandom.html" TargetMode="External"/><Relationship Id="rId32" Type="http://schemas.openxmlformats.org/officeDocument/2006/relationships/hyperlink" Target="http://docs.oracle.com/javase/7/docs/api/java/util/concurrent/LinkedTransferQueue.html" TargetMode="External"/><Relationship Id="rId37" Type="http://schemas.openxmlformats.org/officeDocument/2006/relationships/hyperlink" Target="http://docs.oracle.com/javase/7/docs/api/java/util/concurrent/BlockingDeque.html" TargetMode="External"/><Relationship Id="rId40" Type="http://schemas.openxmlformats.org/officeDocument/2006/relationships/hyperlink" Target="http://docs.oracle.com/javase/7/docs/api/java/util/concurrent/CompletionService.html" TargetMode="External"/><Relationship Id="rId45" Type="http://schemas.openxmlformats.org/officeDocument/2006/relationships/hyperlink" Target="http://docs.oracle.com/javase/7/docs/api/java/util/concurrent/ExecutorService.html" TargetMode="External"/><Relationship Id="rId53" Type="http://schemas.openxmlformats.org/officeDocument/2006/relationships/hyperlink" Target="http://docs.oracle.com/javase/7/docs/api/java/util/concurrent/ScheduledFuture.html" TargetMode="External"/><Relationship Id="rId5" Type="http://schemas.openxmlformats.org/officeDocument/2006/relationships/hyperlink" Target="http://docs.oracle.com/javase/7/docs/api/java/util/concurrent/ConcurrentLinkedDeque.html" TargetMode="External"/><Relationship Id="rId10" Type="http://schemas.openxmlformats.org/officeDocument/2006/relationships/hyperlink" Target="http://docs.oracle.com/javase/7/docs/api/java/util/concurrent/CopyOnWriteArraySet.html" TargetMode="External"/><Relationship Id="rId19" Type="http://schemas.openxmlformats.org/officeDocument/2006/relationships/hyperlink" Target="http://docs.oracle.com/javase/7/docs/api/java/util/concurrent/ThreadPoolExecutor.CallerRunsPolicy.html" TargetMode="External"/><Relationship Id="rId31" Type="http://schemas.openxmlformats.org/officeDocument/2006/relationships/hyperlink" Target="http://docs.oracle.com/javase/7/docs/api/java/util/concurrent/LinkedBlockingQueue.html" TargetMode="External"/><Relationship Id="rId44" Type="http://schemas.openxmlformats.org/officeDocument/2006/relationships/hyperlink" Target="http://docs.oracle.com/javase/7/docs/api/java/util/concurrent/Executor.html" TargetMode="External"/><Relationship Id="rId52" Type="http://schemas.openxmlformats.org/officeDocument/2006/relationships/hyperlink" Target="http://docs.oracle.com/javase/7/docs/api/java/util/concurrent/ScheduledExecutorService.html" TargetMode="External"/><Relationship Id="rId4" Type="http://schemas.openxmlformats.org/officeDocument/2006/relationships/hyperlink" Target="http://docs.oracle.com/javase/7/docs/api/java/util/concurrent/ConcurrentHashMap.html" TargetMode="External"/><Relationship Id="rId9" Type="http://schemas.openxmlformats.org/officeDocument/2006/relationships/hyperlink" Target="http://docs.oracle.com/javase/7/docs/api/java/util/concurrent/CopyOnWriteArrayList.html" TargetMode="External"/><Relationship Id="rId14" Type="http://schemas.openxmlformats.org/officeDocument/2006/relationships/hyperlink" Target="http://docs.oracle.com/javase/7/docs/api/java/util/concurrent/Exchanger.html" TargetMode="External"/><Relationship Id="rId22" Type="http://schemas.openxmlformats.org/officeDocument/2006/relationships/hyperlink" Target="http://docs.oracle.com/javase/7/docs/api/java/util/concurrent/Semaphore.html" TargetMode="External"/><Relationship Id="rId27" Type="http://schemas.openxmlformats.org/officeDocument/2006/relationships/hyperlink" Target="http://docs.oracle.com/javase/7/docs/api/java/util/concurrent/ForkJoinTask.html" TargetMode="External"/><Relationship Id="rId30" Type="http://schemas.openxmlformats.org/officeDocument/2006/relationships/hyperlink" Target="http://docs.oracle.com/javase/7/docs/api/java/util/concurrent/LinkedBlockingDeque.html" TargetMode="External"/><Relationship Id="rId35" Type="http://schemas.openxmlformats.org/officeDocument/2006/relationships/hyperlink" Target="http://docs.oracle.com/javase/7/docs/api/java/util/concurrent/RecursiveAction.html" TargetMode="External"/><Relationship Id="rId43" Type="http://schemas.openxmlformats.org/officeDocument/2006/relationships/hyperlink" Target="http://docs.oracle.com/javase/7/docs/api/java/util/concurrent/Delayed.html" TargetMode="External"/><Relationship Id="rId48" Type="http://schemas.openxmlformats.org/officeDocument/2006/relationships/hyperlink" Target="http://docs.oracle.com/javase/7/docs/api/java/util/concurrent/Future.html" TargetMode="External"/><Relationship Id="rId8" Type="http://schemas.openxmlformats.org/officeDocument/2006/relationships/hyperlink" Target="http://docs.oracle.com/javase/7/docs/api/java/util/concurrent/ConcurrentSkipListSet.html" TargetMode="External"/><Relationship Id="rId51" Type="http://schemas.openxmlformats.org/officeDocument/2006/relationships/hyperlink" Target="http://docs.oracle.com/javase/7/docs/api/java/util/concurrent/RunnableScheduledFuture.html" TargetMode="External"/><Relationship Id="rId3" Type="http://schemas.openxmlformats.org/officeDocument/2006/relationships/hyperlink" Target="http://docs.oracle.com/javase/7/docs/api/java/util/concurrent/ArrayBlockingQueue.html" TargetMode="External"/><Relationship Id="rId12" Type="http://schemas.openxmlformats.org/officeDocument/2006/relationships/hyperlink" Target="http://docs.oracle.com/javase/7/docs/api/java/util/concurrent/CyclicBarrier.html" TargetMode="External"/><Relationship Id="rId17" Type="http://schemas.openxmlformats.org/officeDocument/2006/relationships/hyperlink" Target="http://docs.oracle.com/javase/7/docs/api/java/util/concurrent/ThreadPoolExecutor.html" TargetMode="External"/><Relationship Id="rId25" Type="http://schemas.openxmlformats.org/officeDocument/2006/relationships/hyperlink" Target="http://docs.oracle.com/javase/7/docs/api/java/util/concurrent/Executors.html" TargetMode="External"/><Relationship Id="rId33" Type="http://schemas.openxmlformats.org/officeDocument/2006/relationships/hyperlink" Target="http://docs.oracle.com/javase/7/docs/api/java/util/concurrent/Phaser.html" TargetMode="External"/><Relationship Id="rId38" Type="http://schemas.openxmlformats.org/officeDocument/2006/relationships/hyperlink" Target="http://docs.oracle.com/javase/7/docs/api/java/util/concurrent/BlockingQueue.html" TargetMode="External"/><Relationship Id="rId46" Type="http://schemas.openxmlformats.org/officeDocument/2006/relationships/hyperlink" Target="http://docs.oracle.com/javase/7/docs/api/java/util/concurrent/ForkJoinPool.ForkJoinWorkerThreadFactory.html" TargetMode="External"/><Relationship Id="rId20" Type="http://schemas.openxmlformats.org/officeDocument/2006/relationships/hyperlink" Target="http://docs.oracle.com/javase/7/docs/api/java/util/concurrent/ThreadPoolExecutor.DiscardOldestPolicy.html" TargetMode="External"/><Relationship Id="rId41" Type="http://schemas.openxmlformats.org/officeDocument/2006/relationships/hyperlink" Target="http://docs.oracle.com/javase/7/docs/api/java/util/concurrent/ConcurrentMap.html" TargetMode="External"/><Relationship Id="rId54" Type="http://schemas.openxmlformats.org/officeDocument/2006/relationships/hyperlink" Target="http://docs.oracle.com/javase/7/docs/api/java/util/concurrent/ThreadFactory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ocs.oracle.com/javase/7/docs/api/java/util/concurrent/ConcurrentLinkedQueue.html" TargetMode="External"/><Relationship Id="rId15" Type="http://schemas.openxmlformats.org/officeDocument/2006/relationships/hyperlink" Target="http://docs.oracle.com/javase/7/docs/api/java/util/concurrent/ExecutorCompletionService.html" TargetMode="External"/><Relationship Id="rId23" Type="http://schemas.openxmlformats.org/officeDocument/2006/relationships/hyperlink" Target="http://docs.oracle.com/javase/7/docs/api/java/util/concurrent/SynchronousQueue.html" TargetMode="External"/><Relationship Id="rId28" Type="http://schemas.openxmlformats.org/officeDocument/2006/relationships/hyperlink" Target="http://docs.oracle.com/javase/7/docs/api/java/util/concurrent/ForkJoinWorkerThread.html" TargetMode="External"/><Relationship Id="rId36" Type="http://schemas.openxmlformats.org/officeDocument/2006/relationships/hyperlink" Target="http://docs.oracle.com/javase/7/docs/api/java/util/concurrent/RecursiveTask.html" TargetMode="External"/><Relationship Id="rId49" Type="http://schemas.openxmlformats.org/officeDocument/2006/relationships/hyperlink" Target="http://docs.oracle.com/javase/7/docs/api/java/util/concurrent/RejectedExecutionHandler.html" TargetMode="Externa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://docs.oracle.com/javase/7/docs/api/java/util/concurrent/atomic/AtomicLongFieldUpdater.html" TargetMode="External"/><Relationship Id="rId13" Type="http://schemas.openxmlformats.org/officeDocument/2006/relationships/hyperlink" Target="http://docs.oracle.com/javase/7/docs/api/java/util/concurrent/atomic/AtomicStampedReference.html" TargetMode="External"/><Relationship Id="rId3" Type="http://schemas.openxmlformats.org/officeDocument/2006/relationships/hyperlink" Target="http://docs.oracle.com/javase/7/docs/api/java/util/concurrent/atomic/AtomicInteger.html" TargetMode="External"/><Relationship Id="rId7" Type="http://schemas.openxmlformats.org/officeDocument/2006/relationships/hyperlink" Target="http://docs.oracle.com/javase/7/docs/api/java/util/concurrent/atomic/AtomicLongArray.html" TargetMode="External"/><Relationship Id="rId12" Type="http://schemas.openxmlformats.org/officeDocument/2006/relationships/hyperlink" Target="http://docs.oracle.com/javase/7/docs/api/java/util/concurrent/atomic/AtomicReferenceFieldUpdater.html" TargetMode="External"/><Relationship Id="rId2" Type="http://schemas.openxmlformats.org/officeDocument/2006/relationships/hyperlink" Target="http://docs.oracle.com/javase/7/docs/api/java/util/concurrent/atomic/AtomicBoolean.html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docs.oracle.com/javase/7/docs/api/java/util/concurrent/atomic/AtomicLong.html" TargetMode="External"/><Relationship Id="rId11" Type="http://schemas.openxmlformats.org/officeDocument/2006/relationships/hyperlink" Target="http://docs.oracle.com/javase/7/docs/api/java/util/concurrent/atomic/AtomicReferenceArray.html" TargetMode="External"/><Relationship Id="rId5" Type="http://schemas.openxmlformats.org/officeDocument/2006/relationships/hyperlink" Target="http://docs.oracle.com/javase/7/docs/api/java/util/concurrent/atomic/AtomicIntegerFieldUpdater.html" TargetMode="External"/><Relationship Id="rId10" Type="http://schemas.openxmlformats.org/officeDocument/2006/relationships/hyperlink" Target="http://docs.oracle.com/javase/7/docs/api/java/util/concurrent/atomic/AtomicReference.html" TargetMode="External"/><Relationship Id="rId4" Type="http://schemas.openxmlformats.org/officeDocument/2006/relationships/hyperlink" Target="http://docs.oracle.com/javase/7/docs/api/java/util/concurrent/atomic/AtomicIntegerArray.html" TargetMode="External"/><Relationship Id="rId9" Type="http://schemas.openxmlformats.org/officeDocument/2006/relationships/hyperlink" Target="http://docs.oracle.com/javase/7/docs/api/java/util/concurrent/atomic/AtomicMarkableReference.html" TargetMode="Externa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://docs.oracle.com/javase/8/docs/api/java/util/concurrent/locks/package-summary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nb-NO" dirty="0"/>
              <a:t>IN3030/IN4330</a:t>
            </a:r>
            <a:br>
              <a:rPr lang="nb-NO" dirty="0"/>
            </a:br>
            <a:r>
              <a:rPr lang="nb-NO" b="1" dirty="0"/>
              <a:t>Effektiv parallellprogrammering</a:t>
            </a:r>
            <a:br>
              <a:rPr lang="nb-NO" dirty="0"/>
            </a:br>
            <a:r>
              <a:rPr lang="nb-NO" dirty="0"/>
              <a:t> L01, (Uke 4) våren 2025</a:t>
            </a:r>
            <a:endParaRPr lang="nb-NO" altLang="nb-NO" noProof="1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96219" y="3842753"/>
            <a:ext cx="7069138" cy="2634247"/>
          </a:xfrm>
        </p:spPr>
        <p:txBody>
          <a:bodyPr/>
          <a:lstStyle/>
          <a:p>
            <a:r>
              <a:rPr lang="nb-NO" dirty="0"/>
              <a:t>Eric Jul</a:t>
            </a:r>
          </a:p>
          <a:p>
            <a:r>
              <a:rPr lang="nb-NO" dirty="0"/>
              <a:t>Professor</a:t>
            </a:r>
          </a:p>
          <a:p>
            <a:r>
              <a:rPr lang="nb-NO" dirty="0"/>
              <a:t>Programmeringsteknologi</a:t>
            </a:r>
          </a:p>
          <a:p>
            <a:r>
              <a:rPr lang="nb-NO" dirty="0"/>
              <a:t>Institutt for Informatikk</a:t>
            </a:r>
          </a:p>
          <a:p>
            <a:r>
              <a:rPr lang="nb-NO" dirty="0"/>
              <a:t>Universitetet i Oslo</a:t>
            </a:r>
          </a:p>
          <a:p>
            <a:r>
              <a:rPr lang="nb-NO" dirty="0"/>
              <a:t>Norge</a:t>
            </a:r>
          </a:p>
        </p:txBody>
      </p:sp>
    </p:spTree>
    <p:extLst>
      <p:ext uri="{BB962C8B-B14F-4D97-AF65-F5344CB8AC3E}">
        <p14:creationId xmlns:p14="http://schemas.microsoft.com/office/powerpoint/2010/main" val="423463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Recording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Lectures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endParaRPr lang="nb-NO" sz="1800" b="1" dirty="0"/>
          </a:p>
          <a:p>
            <a:r>
              <a:rPr lang="nb-NO" sz="1800" b="1" dirty="0" err="1"/>
              <a:t>Recording</a:t>
            </a:r>
            <a:r>
              <a:rPr lang="nb-NO" sz="1800" b="1" dirty="0"/>
              <a:t> </a:t>
            </a:r>
            <a:r>
              <a:rPr lang="nb-NO" sz="1800" b="1" dirty="0" err="1"/>
              <a:t>lectures</a:t>
            </a:r>
            <a:r>
              <a:rPr lang="nb-NO" sz="1800" b="1" dirty="0"/>
              <a:t>: I </a:t>
            </a:r>
            <a:r>
              <a:rPr lang="nb-NO" sz="1800" b="1" dirty="0" err="1"/>
              <a:t>will</a:t>
            </a:r>
            <a:r>
              <a:rPr lang="nb-NO" sz="1800" b="1" dirty="0"/>
              <a:t> </a:t>
            </a:r>
            <a:r>
              <a:rPr lang="nb-NO" sz="1800" b="1" dirty="0" err="1"/>
              <a:t>attempt</a:t>
            </a:r>
            <a:r>
              <a:rPr lang="nb-NO" sz="1800" b="1" dirty="0"/>
              <a:t> BUT I make </a:t>
            </a:r>
            <a:r>
              <a:rPr lang="nb-NO" sz="1800" b="1" dirty="0" err="1"/>
              <a:t>no</a:t>
            </a:r>
            <a:r>
              <a:rPr lang="nb-NO" sz="1800" b="1" dirty="0"/>
              <a:t> </a:t>
            </a:r>
            <a:r>
              <a:rPr lang="nb-NO" sz="1800" b="1" dirty="0" err="1"/>
              <a:t>promises</a:t>
            </a:r>
            <a:r>
              <a:rPr lang="nb-NO" sz="1800" b="1" dirty="0"/>
              <a:t> – a </a:t>
            </a:r>
            <a:r>
              <a:rPr lang="nb-NO" sz="1800" b="1" dirty="0" err="1"/>
              <a:t>few</a:t>
            </a:r>
            <a:r>
              <a:rPr lang="nb-NO" sz="1800" b="1" dirty="0"/>
              <a:t> times last spring my </a:t>
            </a:r>
            <a:r>
              <a:rPr lang="nb-NO" sz="1800" b="1" dirty="0" err="1"/>
              <a:t>recording</a:t>
            </a:r>
            <a:r>
              <a:rPr lang="nb-NO" sz="1800" b="1" dirty="0"/>
              <a:t> </a:t>
            </a:r>
            <a:r>
              <a:rPr lang="nb-NO" sz="1800" b="1" dirty="0" err="1"/>
              <a:t>did</a:t>
            </a:r>
            <a:r>
              <a:rPr lang="nb-NO" sz="1800" b="1" dirty="0"/>
              <a:t> not </a:t>
            </a:r>
            <a:r>
              <a:rPr lang="nb-NO" sz="1800" b="1" dirty="0" err="1"/>
              <a:t>work</a:t>
            </a:r>
            <a:r>
              <a:rPr lang="nb-NO" sz="1800" b="1" dirty="0"/>
              <a:t> </a:t>
            </a:r>
            <a:r>
              <a:rPr lang="nb-NO" sz="1800" b="1" dirty="0">
                <a:sym typeface="Wingdings" pitchFamily="2" charset="2"/>
              </a:rPr>
              <a:t></a:t>
            </a: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 err="1">
                <a:sym typeface="Wingdings" pitchFamily="2" charset="2"/>
              </a:rPr>
              <a:t>Lecture</a:t>
            </a:r>
            <a:r>
              <a:rPr lang="nb-NO" sz="1800" b="1" dirty="0">
                <a:sym typeface="Wingdings" pitchFamily="2" charset="2"/>
              </a:rPr>
              <a:t> slides </a:t>
            </a:r>
            <a:r>
              <a:rPr lang="nb-NO" sz="1800" b="1" dirty="0" err="1">
                <a:sym typeface="Wingdings" pitchFamily="2" charset="2"/>
              </a:rPr>
              <a:t>are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mostly</a:t>
            </a:r>
            <a:r>
              <a:rPr lang="nb-NO" sz="1800" b="1" dirty="0">
                <a:sym typeface="Wingdings" pitchFamily="2" charset="2"/>
              </a:rPr>
              <a:t> in Norwegian (</a:t>
            </a:r>
            <a:r>
              <a:rPr lang="nb-NO" sz="1800" b="1" dirty="0" err="1">
                <a:sym typeface="Wingdings" pitchFamily="2" charset="2"/>
              </a:rPr>
              <a:t>perhaps</a:t>
            </a:r>
            <a:r>
              <a:rPr lang="nb-NO" sz="1800" b="1" dirty="0">
                <a:sym typeface="Wingdings" pitchFamily="2" charset="2"/>
              </a:rPr>
              <a:t> a </a:t>
            </a:r>
            <a:r>
              <a:rPr lang="nb-NO" sz="1800" b="1" dirty="0" err="1">
                <a:sym typeface="Wingdings" pitchFamily="2" charset="2"/>
              </a:rPr>
              <a:t>little</a:t>
            </a:r>
            <a:r>
              <a:rPr lang="nb-NO" sz="1800" b="1" dirty="0">
                <a:sym typeface="Wingdings" pitchFamily="2" charset="2"/>
              </a:rPr>
              <a:t> Danish and English </a:t>
            </a:r>
            <a:r>
              <a:rPr lang="nb-NO" sz="1800" b="1" dirty="0" err="1">
                <a:sym typeface="Wingdings" pitchFamily="2" charset="2"/>
              </a:rPr>
              <a:t>intermixed</a:t>
            </a:r>
            <a:r>
              <a:rPr lang="nb-NO" sz="1800" b="1" dirty="0">
                <a:sym typeface="Wingdings" pitchFamily="2" charset="2"/>
              </a:rPr>
              <a:t> in a </a:t>
            </a:r>
            <a:r>
              <a:rPr lang="nb-NO" sz="1800" b="1" dirty="0" err="1">
                <a:sym typeface="Wingdings" pitchFamily="2" charset="2"/>
              </a:rPr>
              <a:t>few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places</a:t>
            </a:r>
            <a:r>
              <a:rPr lang="nb-NO" sz="1800" b="1" dirty="0">
                <a:sym typeface="Wingdings" pitchFamily="2" charset="2"/>
              </a:rPr>
              <a:t>...)</a:t>
            </a:r>
          </a:p>
          <a:p>
            <a:endParaRPr lang="nb-NO" sz="1800" b="1" dirty="0">
              <a:sym typeface="Wingdings" pitchFamily="2" charset="2"/>
            </a:endParaRPr>
          </a:p>
          <a:p>
            <a:pPr marL="0" indent="0">
              <a:buNone/>
            </a:pPr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751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Do not be </a:t>
            </a:r>
            <a:r>
              <a:rPr lang="nb-NO" dirty="0" err="1"/>
              <a:t>shy</a:t>
            </a:r>
            <a:r>
              <a:rPr lang="nb-NO" dirty="0"/>
              <a:t>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b="1" dirty="0"/>
          </a:p>
          <a:p>
            <a:r>
              <a:rPr lang="nb-NO" sz="1800" b="1" dirty="0">
                <a:sym typeface="Wingdings" pitchFamily="2" charset="2"/>
              </a:rPr>
              <a:t>Ask </a:t>
            </a:r>
            <a:r>
              <a:rPr lang="nb-NO" sz="1800" b="1" dirty="0" err="1">
                <a:sym typeface="Wingdings" pitchFamily="2" charset="2"/>
              </a:rPr>
              <a:t>any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question</a:t>
            </a:r>
            <a:r>
              <a:rPr lang="nb-NO" sz="1800" b="1" dirty="0">
                <a:sym typeface="Wingdings" pitchFamily="2" charset="2"/>
              </a:rPr>
              <a:t> at ANY TIME during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lecture</a:t>
            </a:r>
            <a:r>
              <a:rPr lang="nb-NO" sz="1800" b="1" dirty="0">
                <a:sym typeface="Wingdings" pitchFamily="2" charset="2"/>
              </a:rPr>
              <a:t> – I </a:t>
            </a:r>
            <a:r>
              <a:rPr lang="nb-NO" sz="1800" b="1" dirty="0" err="1">
                <a:sym typeface="Wingdings" pitchFamily="2" charset="2"/>
              </a:rPr>
              <a:t>shall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try</a:t>
            </a:r>
            <a:r>
              <a:rPr lang="nb-NO" sz="1800" b="1" dirty="0">
                <a:sym typeface="Wingdings" pitchFamily="2" charset="2"/>
              </a:rPr>
              <a:t> to </a:t>
            </a:r>
            <a:r>
              <a:rPr lang="nb-NO" sz="1800" b="1" dirty="0" err="1">
                <a:sym typeface="Wingdings" pitchFamily="2" charset="2"/>
              </a:rPr>
              <a:t>respond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fairly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quickly</a:t>
            </a:r>
            <a:r>
              <a:rPr lang="nb-NO" sz="1800" b="1" dirty="0">
                <a:sym typeface="Wingdings" pitchFamily="2" charset="2"/>
              </a:rPr>
              <a:t> </a:t>
            </a:r>
          </a:p>
          <a:p>
            <a:r>
              <a:rPr lang="nb-NO" sz="1800" b="1" dirty="0" err="1">
                <a:sym typeface="Wingdings" pitchFamily="2" charset="2"/>
              </a:rPr>
              <a:t>Also</a:t>
            </a:r>
            <a:r>
              <a:rPr lang="nb-NO" sz="1800" b="1" dirty="0">
                <a:sym typeface="Wingdings" pitchFamily="2" charset="2"/>
              </a:rPr>
              <a:t>, REMEMBER, in </a:t>
            </a:r>
            <a:r>
              <a:rPr lang="nb-NO" sz="1800" b="1" dirty="0" err="1">
                <a:sym typeface="Wingdings" pitchFamily="2" charset="2"/>
              </a:rPr>
              <a:t>education</a:t>
            </a:r>
            <a:r>
              <a:rPr lang="nb-NO" sz="1800" b="1" dirty="0">
                <a:sym typeface="Wingdings" pitchFamily="2" charset="2"/>
              </a:rPr>
              <a:t>:</a:t>
            </a:r>
          </a:p>
          <a:p>
            <a:pPr marL="0" indent="0">
              <a:buNone/>
            </a:pPr>
            <a:endParaRPr lang="nb-NO" sz="1800" b="1" dirty="0">
              <a:sym typeface="Wingdings" pitchFamily="2" charset="2"/>
            </a:endParaRPr>
          </a:p>
          <a:p>
            <a:pPr marL="457200" lvl="1" indent="0">
              <a:buNone/>
            </a:pPr>
            <a:r>
              <a:rPr lang="nb-NO" sz="1400" b="1" dirty="0">
                <a:sym typeface="Wingdings" pitchFamily="2" charset="2"/>
              </a:rPr>
              <a:t>THERE ARE NO STUDPID QUESTIONS, </a:t>
            </a:r>
            <a:r>
              <a:rPr lang="nb-NO" sz="1400" b="1" dirty="0" err="1">
                <a:sym typeface="Wingdings" pitchFamily="2" charset="2"/>
              </a:rPr>
              <a:t>only</a:t>
            </a:r>
            <a:r>
              <a:rPr lang="nb-NO" sz="1400" b="1" dirty="0">
                <a:sym typeface="Wingdings" pitchFamily="2" charset="2"/>
              </a:rPr>
              <a:t> STUPID ANSWERS!</a:t>
            </a:r>
          </a:p>
          <a:p>
            <a:endParaRPr lang="nb-NO" sz="1800" b="1" dirty="0">
              <a:sym typeface="Wingdings" pitchFamily="2" charset="2"/>
            </a:endParaRPr>
          </a:p>
          <a:p>
            <a:endParaRPr lang="nb-NO" sz="1800" b="1" dirty="0">
              <a:sym typeface="Wingdings" pitchFamily="2" charset="2"/>
            </a:endParaRPr>
          </a:p>
          <a:p>
            <a:pPr marL="0" indent="0">
              <a:buNone/>
            </a:pPr>
            <a:endParaRPr lang="nb-NO" sz="1800" b="1" dirty="0">
              <a:sym typeface="Wingdings" pitchFamily="2" charset="2"/>
            </a:endParaRPr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133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English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b="1" dirty="0"/>
          </a:p>
          <a:p>
            <a:r>
              <a:rPr lang="nb-NO" sz="1800" b="1" dirty="0">
                <a:sym typeface="Wingdings" pitchFamily="2" charset="2"/>
              </a:rPr>
              <a:t>I am Danish: so my </a:t>
            </a:r>
            <a:r>
              <a:rPr lang="nb-NO" sz="1800" b="1" dirty="0" err="1">
                <a:sym typeface="Wingdings" pitchFamily="2" charset="2"/>
              </a:rPr>
              <a:t>Danwegian</a:t>
            </a:r>
            <a:r>
              <a:rPr lang="nb-NO" sz="1800" b="1" dirty="0">
                <a:sym typeface="Wingdings" pitchFamily="2" charset="2"/>
              </a:rPr>
              <a:t> sounds like a terrible </a:t>
            </a:r>
            <a:r>
              <a:rPr lang="nb-NO" sz="1800" b="1" dirty="0" err="1">
                <a:sym typeface="Wingdings" pitchFamily="2" charset="2"/>
              </a:rPr>
              <a:t>dialect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of</a:t>
            </a:r>
            <a:r>
              <a:rPr lang="nb-NO" sz="1800" b="1" dirty="0">
                <a:sym typeface="Wingdings" pitchFamily="2" charset="2"/>
              </a:rPr>
              <a:t> Norwegian – </a:t>
            </a:r>
            <a:r>
              <a:rPr lang="nb-NO" sz="1800" b="1" dirty="0" err="1">
                <a:sym typeface="Wingdings" pitchFamily="2" charset="2"/>
              </a:rPr>
              <a:t>spoken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only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about</a:t>
            </a:r>
            <a:r>
              <a:rPr lang="nb-NO" sz="1800" b="1" dirty="0">
                <a:sym typeface="Wingdings" pitchFamily="2" charset="2"/>
              </a:rPr>
              <a:t> 200 km </a:t>
            </a:r>
            <a:r>
              <a:rPr lang="nb-NO" sz="1800" b="1" dirty="0" err="1">
                <a:sym typeface="Wingdings" pitchFamily="2" charset="2"/>
              </a:rPr>
              <a:t>southeast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of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Kristianssand</a:t>
            </a:r>
            <a:r>
              <a:rPr lang="nb-NO" sz="1800" b="1" dirty="0">
                <a:sym typeface="Wingdings" pitchFamily="2" charset="2"/>
              </a:rPr>
              <a:t>.</a:t>
            </a:r>
          </a:p>
          <a:p>
            <a:r>
              <a:rPr lang="nb-NO" sz="1800" b="1" dirty="0" err="1">
                <a:sym typeface="Wingdings" pitchFamily="2" charset="2"/>
              </a:rPr>
              <a:t>Many</a:t>
            </a:r>
            <a:r>
              <a:rPr lang="nb-NO" sz="1800" b="1" dirty="0">
                <a:sym typeface="Wingdings" pitchFamily="2" charset="2"/>
              </a:rPr>
              <a:t> Norwegians understand </a:t>
            </a:r>
            <a:r>
              <a:rPr lang="nb-NO" sz="1800" b="1" dirty="0" err="1">
                <a:sym typeface="Wingdings" pitchFamily="2" charset="2"/>
              </a:rPr>
              <a:t>what</a:t>
            </a:r>
            <a:r>
              <a:rPr lang="nb-NO" sz="1800" b="1" dirty="0">
                <a:sym typeface="Wingdings" pitchFamily="2" charset="2"/>
              </a:rPr>
              <a:t> I </a:t>
            </a:r>
            <a:r>
              <a:rPr lang="nb-NO" sz="1800" b="1" dirty="0" err="1">
                <a:sym typeface="Wingdings" pitchFamily="2" charset="2"/>
              </a:rPr>
              <a:t>say</a:t>
            </a:r>
            <a:r>
              <a:rPr lang="nb-NO" sz="1800" b="1" dirty="0">
                <a:sym typeface="Wingdings" pitchFamily="2" charset="2"/>
              </a:rPr>
              <a:t>, </a:t>
            </a:r>
            <a:r>
              <a:rPr lang="nb-NO" sz="1800" b="1" dirty="0" err="1">
                <a:sym typeface="Wingdings" pitchFamily="2" charset="2"/>
              </a:rPr>
              <a:t>but</a:t>
            </a:r>
            <a:r>
              <a:rPr lang="nb-NO" sz="1800" b="1" dirty="0">
                <a:sym typeface="Wingdings" pitchFamily="2" charset="2"/>
              </a:rPr>
              <a:t>, alas, </a:t>
            </a:r>
            <a:r>
              <a:rPr lang="nb-NO" sz="1800" b="1" dirty="0" err="1">
                <a:sym typeface="Wingdings" pitchFamily="2" charset="2"/>
              </a:rPr>
              <a:t>many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that</a:t>
            </a:r>
            <a:r>
              <a:rPr lang="nb-NO" sz="1800" b="1" dirty="0">
                <a:sym typeface="Wingdings" pitchFamily="2" charset="2"/>
              </a:rPr>
              <a:t> have Norwegian as a </a:t>
            </a:r>
            <a:r>
              <a:rPr lang="nb-NO" sz="1800" b="1" dirty="0" err="1">
                <a:sym typeface="Wingdings" pitchFamily="2" charset="2"/>
              </a:rPr>
              <a:t>second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language</a:t>
            </a:r>
            <a:r>
              <a:rPr lang="nb-NO" sz="1800" b="1" dirty="0">
                <a:sym typeface="Wingdings" pitchFamily="2" charset="2"/>
              </a:rPr>
              <a:t> have trouble </a:t>
            </a:r>
            <a:r>
              <a:rPr lang="nb-NO" sz="1800" b="1" dirty="0" err="1">
                <a:sym typeface="Wingdings" pitchFamily="2" charset="2"/>
              </a:rPr>
              <a:t>doing</a:t>
            </a:r>
            <a:r>
              <a:rPr lang="nb-NO" sz="1800" b="1" dirty="0">
                <a:sym typeface="Wingdings" pitchFamily="2" charset="2"/>
              </a:rPr>
              <a:t> so</a:t>
            </a:r>
          </a:p>
          <a:p>
            <a:r>
              <a:rPr lang="nb-NO" sz="1800" b="1" dirty="0">
                <a:sym typeface="Wingdings" pitchFamily="2" charset="2"/>
              </a:rPr>
              <a:t>And </a:t>
            </a:r>
            <a:r>
              <a:rPr lang="nb-NO" sz="1800" b="1" dirty="0" err="1">
                <a:sym typeface="Wingdings" pitchFamily="2" charset="2"/>
              </a:rPr>
              <a:t>there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are</a:t>
            </a:r>
            <a:r>
              <a:rPr lang="nb-NO" sz="1800" b="1" dirty="0">
                <a:sym typeface="Wingdings" pitchFamily="2" charset="2"/>
              </a:rPr>
              <a:t> a </a:t>
            </a:r>
            <a:r>
              <a:rPr lang="nb-NO" sz="1800" b="1" dirty="0" err="1">
                <a:sym typeface="Wingdings" pitchFamily="2" charset="2"/>
              </a:rPr>
              <a:t>few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international</a:t>
            </a:r>
            <a:r>
              <a:rPr lang="nb-NO" sz="1800" b="1" dirty="0">
                <a:sym typeface="Wingdings" pitchFamily="2" charset="2"/>
              </a:rPr>
              <a:t> students in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course</a:t>
            </a:r>
            <a:r>
              <a:rPr lang="nb-NO" sz="1800" b="1" dirty="0">
                <a:sym typeface="Wingdings" pitchFamily="2" charset="2"/>
              </a:rPr>
              <a:t>.</a:t>
            </a:r>
          </a:p>
          <a:p>
            <a:r>
              <a:rPr lang="nb-NO" sz="1800" b="1" dirty="0">
                <a:sym typeface="Wingdings" pitchFamily="2" charset="2"/>
              </a:rPr>
              <a:t>So I </a:t>
            </a:r>
            <a:r>
              <a:rPr lang="nb-NO" sz="1800" b="1" dirty="0" err="1">
                <a:sym typeface="Wingdings" pitchFamily="2" charset="2"/>
              </a:rPr>
              <a:t>will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lecture</a:t>
            </a:r>
            <a:r>
              <a:rPr lang="nb-NO" sz="1800" b="1" dirty="0">
                <a:sym typeface="Wingdings" pitchFamily="2" charset="2"/>
              </a:rPr>
              <a:t> in English.</a:t>
            </a:r>
          </a:p>
          <a:p>
            <a:endParaRPr lang="nb-NO" sz="1800" b="1" dirty="0">
              <a:sym typeface="Wingdings" pitchFamily="2" charset="2"/>
            </a:endParaRPr>
          </a:p>
          <a:p>
            <a:pPr marL="0" indent="0">
              <a:buNone/>
            </a:pPr>
            <a:endParaRPr lang="nb-NO" sz="1800" b="1" dirty="0">
              <a:sym typeface="Wingdings" pitchFamily="2" charset="2"/>
            </a:endParaRPr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037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/>
              <a:t>Meg</a:t>
            </a:r>
          </a:p>
          <a:p>
            <a:r>
              <a:rPr lang="nb-NO" sz="1800" b="1" dirty="0">
                <a:sym typeface="Wingdings" pitchFamily="2" charset="2"/>
              </a:rPr>
              <a:t>Arne </a:t>
            </a:r>
            <a:r>
              <a:rPr lang="nb-NO" sz="1800" b="1" dirty="0" err="1">
                <a:sym typeface="Wingdings" pitchFamily="2" charset="2"/>
              </a:rPr>
              <a:t>Maus</a:t>
            </a:r>
            <a:r>
              <a:rPr lang="nb-NO" sz="1800" b="1" dirty="0">
                <a:sym typeface="Wingdings" pitchFamily="2" charset="2"/>
              </a:rPr>
              <a:t> – </a:t>
            </a:r>
            <a:r>
              <a:rPr lang="nb-NO" sz="1800" dirty="0">
                <a:sym typeface="Wingdings" pitchFamily="2" charset="2"/>
              </a:rPr>
              <a:t>original </a:t>
            </a:r>
            <a:r>
              <a:rPr lang="nb-NO" sz="1800" dirty="0" err="1">
                <a:sym typeface="Wingdings" pitchFamily="2" charset="2"/>
              </a:rPr>
              <a:t>course</a:t>
            </a:r>
            <a:r>
              <a:rPr lang="nb-NO" sz="1800" dirty="0">
                <a:sym typeface="Wingdings" pitchFamily="2" charset="2"/>
              </a:rPr>
              <a:t> designer, Emeritus</a:t>
            </a:r>
            <a:endParaRPr lang="nb-NO" sz="1800" b="1" dirty="0"/>
          </a:p>
          <a:p>
            <a:r>
              <a:rPr lang="nb-NO" sz="1800" b="1" dirty="0"/>
              <a:t>Michael Kirkedal Thomsen – </a:t>
            </a:r>
            <a:r>
              <a:rPr lang="nb-NO" sz="1800" dirty="0"/>
              <a:t>førsteamanuensis in PT </a:t>
            </a:r>
            <a:r>
              <a:rPr lang="nb-NO" sz="1800" dirty="0">
                <a:sym typeface="Wingdings" pitchFamily="2" charset="2"/>
              </a:rPr>
              <a:t></a:t>
            </a:r>
          </a:p>
          <a:p>
            <a:r>
              <a:rPr lang="nb-NO" sz="1800" b="1" dirty="0">
                <a:sym typeface="Wingdings" pitchFamily="2" charset="2"/>
              </a:rPr>
              <a:t>Joachim Kristensen </a:t>
            </a:r>
            <a:r>
              <a:rPr lang="nb-NO" sz="1800" dirty="0">
                <a:sym typeface="Wingdings" pitchFamily="2" charset="2"/>
              </a:rPr>
              <a:t>– </a:t>
            </a:r>
            <a:r>
              <a:rPr lang="nb-NO" sz="1800" dirty="0" err="1">
                <a:sym typeface="Wingdings" pitchFamily="2" charset="2"/>
              </a:rPr>
              <a:t>Ph.D.</a:t>
            </a:r>
            <a:r>
              <a:rPr lang="nb-NO" sz="1800" dirty="0">
                <a:sym typeface="Wingdings" pitchFamily="2" charset="2"/>
              </a:rPr>
              <a:t> student</a:t>
            </a: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>
                <a:sym typeface="Wingdings" pitchFamily="2" charset="2"/>
              </a:rPr>
              <a:t>2 </a:t>
            </a:r>
            <a:r>
              <a:rPr lang="nb-NO" sz="1800" b="1" dirty="0" err="1">
                <a:sym typeface="Wingdings" pitchFamily="2" charset="2"/>
              </a:rPr>
              <a:t>Teaching</a:t>
            </a:r>
            <a:r>
              <a:rPr lang="nb-NO" sz="1800" b="1" dirty="0">
                <a:sym typeface="Wingdings" pitchFamily="2" charset="2"/>
              </a:rPr>
              <a:t> Assistants</a:t>
            </a:r>
          </a:p>
          <a:p>
            <a:pPr lvl="1"/>
            <a:r>
              <a:rPr lang="nb-NO" sz="1400" b="1" dirty="0">
                <a:sym typeface="Wingdings" pitchFamily="2" charset="2"/>
              </a:rPr>
              <a:t>Oliver</a:t>
            </a:r>
          </a:p>
          <a:p>
            <a:pPr lvl="1"/>
            <a:r>
              <a:rPr lang="nb-NO" sz="1400" b="1" dirty="0">
                <a:sym typeface="Wingdings" pitchFamily="2" charset="2"/>
              </a:rPr>
              <a:t>Michal</a:t>
            </a:r>
          </a:p>
          <a:p>
            <a:r>
              <a:rPr lang="nb-NO" sz="1800" b="1" dirty="0" err="1">
                <a:sym typeface="Wingdings" pitchFamily="2" charset="2"/>
              </a:rPr>
              <a:t>About</a:t>
            </a:r>
            <a:r>
              <a:rPr lang="nb-NO" sz="1800" b="1" dirty="0">
                <a:sym typeface="Wingdings" pitchFamily="2" charset="2"/>
              </a:rPr>
              <a:t> 100 students </a:t>
            </a:r>
            <a:r>
              <a:rPr lang="nb-NO" sz="1800" b="1" dirty="0" err="1">
                <a:sym typeface="Wingdings" pitchFamily="2" charset="2"/>
              </a:rPr>
              <a:t>signed</a:t>
            </a:r>
            <a:r>
              <a:rPr lang="nb-NO" sz="1800" b="1" dirty="0">
                <a:sym typeface="Wingdings" pitchFamily="2" charset="2"/>
              </a:rPr>
              <a:t> up (</a:t>
            </a:r>
            <a:r>
              <a:rPr lang="nb-NO" sz="1800" b="1" dirty="0" err="1">
                <a:sym typeface="Wingdings" pitchFamily="2" charset="2"/>
              </a:rPr>
              <a:t>usually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somewhat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fewer</a:t>
            </a:r>
            <a:r>
              <a:rPr lang="nb-NO" sz="1800" b="1" dirty="0">
                <a:sym typeface="Wingdings" pitchFamily="2" charset="2"/>
              </a:rPr>
              <a:t> show up)</a:t>
            </a:r>
          </a:p>
          <a:p>
            <a:pPr lvl="1"/>
            <a:endParaRPr lang="nb-NO" sz="1400" b="1" dirty="0">
              <a:sym typeface="Wingdings" pitchFamily="2" charset="2"/>
            </a:endParaRPr>
          </a:p>
          <a:p>
            <a:pPr lvl="1"/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81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dette kurs?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/>
              <a:t>Love </a:t>
            </a:r>
            <a:r>
              <a:rPr lang="nb-NO" sz="1800" b="1" dirty="0" err="1"/>
              <a:t>of</a:t>
            </a:r>
            <a:r>
              <a:rPr lang="nb-NO" sz="1800" b="1" dirty="0"/>
              <a:t> </a:t>
            </a:r>
            <a:r>
              <a:rPr lang="nb-NO" sz="1800" b="1" i="1" dirty="0"/>
              <a:t>Learning by </a:t>
            </a:r>
            <a:r>
              <a:rPr lang="nb-NO" sz="1800" b="1" i="1" dirty="0" err="1"/>
              <a:t>Doing</a:t>
            </a:r>
            <a:endParaRPr lang="nb-NO" sz="1800" b="1" i="1" dirty="0"/>
          </a:p>
          <a:p>
            <a:r>
              <a:rPr lang="nb-NO" sz="1800" b="1" dirty="0"/>
              <a:t>Oppleve </a:t>
            </a:r>
            <a:r>
              <a:rPr lang="nb-NO" sz="1800" b="1" dirty="0" err="1"/>
              <a:t>progammer</a:t>
            </a:r>
            <a:r>
              <a:rPr lang="nb-NO" sz="1800" b="1" dirty="0"/>
              <a:t>, der gjør en forskjell!!</a:t>
            </a:r>
          </a:p>
          <a:p>
            <a:r>
              <a:rPr lang="nb-NO" sz="1800" b="1" dirty="0" err="1"/>
              <a:t>Uttnytte</a:t>
            </a:r>
            <a:r>
              <a:rPr lang="nb-NO" sz="1800" b="1" dirty="0"/>
              <a:t> </a:t>
            </a:r>
            <a:r>
              <a:rPr lang="nb-NO" sz="1800" b="1" i="1" dirty="0" err="1"/>
              <a:t>multicore</a:t>
            </a:r>
            <a:r>
              <a:rPr lang="nb-NO" sz="1800" b="1" i="1" dirty="0"/>
              <a:t> – </a:t>
            </a:r>
            <a:r>
              <a:rPr lang="nb-NO" sz="1800" b="1" i="1" dirty="0" err="1"/>
              <a:t>multikjerne</a:t>
            </a:r>
            <a:endParaRPr lang="nb-NO" sz="1800" b="1" i="1" dirty="0"/>
          </a:p>
          <a:p>
            <a:r>
              <a:rPr lang="nb-NO" sz="1800" b="1" i="1" dirty="0"/>
              <a:t>Teori er bra, MEN praksis </a:t>
            </a:r>
            <a:r>
              <a:rPr lang="nb-NO" sz="1800" b="1" i="1" dirty="0" err="1"/>
              <a:t>essentiel</a:t>
            </a:r>
            <a:r>
              <a:rPr lang="nb-NO" sz="1800" b="1" i="1" dirty="0"/>
              <a:t>!</a:t>
            </a:r>
          </a:p>
          <a:p>
            <a:r>
              <a:rPr lang="nb-NO" sz="1800" b="1" i="1" dirty="0"/>
              <a:t>Bli bedre </a:t>
            </a:r>
            <a:r>
              <a:rPr lang="nb-NO" sz="1800" b="1" i="1" dirty="0" err="1"/>
              <a:t>programmør</a:t>
            </a:r>
            <a:r>
              <a:rPr lang="nb-NO" sz="1800" b="1" i="1" dirty="0"/>
              <a:t>!!</a:t>
            </a:r>
          </a:p>
          <a:p>
            <a:r>
              <a:rPr lang="nb-NO" sz="1800" b="1" i="1" dirty="0"/>
              <a:t>... And have </a:t>
            </a:r>
            <a:r>
              <a:rPr lang="nb-NO" sz="1800" b="1" i="1" dirty="0" err="1"/>
              <a:t>fun</a:t>
            </a:r>
            <a:r>
              <a:rPr lang="nb-NO" sz="1800" b="1" i="1" dirty="0"/>
              <a:t> </a:t>
            </a:r>
            <a:r>
              <a:rPr lang="nb-NO" sz="1800" b="1" i="1" dirty="0" err="1"/>
              <a:t>doing</a:t>
            </a:r>
            <a:r>
              <a:rPr lang="nb-NO" sz="1800" b="1" i="1" dirty="0"/>
              <a:t> so!!!</a:t>
            </a:r>
          </a:p>
          <a:p>
            <a:endParaRPr lang="nb-NO" sz="1800" b="1" i="1" dirty="0"/>
          </a:p>
          <a:p>
            <a:endParaRPr lang="nb-NO" sz="1800" b="1" i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144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om Eric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 err="1"/>
              <a:t>Ph.D</a:t>
            </a:r>
            <a:r>
              <a:rPr lang="nb-NO" sz="1800" b="1" dirty="0"/>
              <a:t>. </a:t>
            </a:r>
            <a:r>
              <a:rPr lang="nb-NO" sz="1800" b="1" dirty="0" err="1"/>
              <a:t>University</a:t>
            </a:r>
            <a:r>
              <a:rPr lang="nb-NO" sz="1800" b="1" dirty="0"/>
              <a:t> </a:t>
            </a:r>
            <a:r>
              <a:rPr lang="nb-NO" sz="1800" b="1" dirty="0" err="1"/>
              <a:t>of</a:t>
            </a:r>
            <a:r>
              <a:rPr lang="nb-NO" sz="1800" b="1" dirty="0"/>
              <a:t> Washington, 1989</a:t>
            </a:r>
          </a:p>
          <a:p>
            <a:r>
              <a:rPr lang="nb-NO" sz="1800" b="1" dirty="0"/>
              <a:t>Dansk-amerikaner</a:t>
            </a:r>
          </a:p>
          <a:p>
            <a:r>
              <a:rPr lang="nb-NO" sz="1800" b="1" dirty="0"/>
              <a:t>Bor i Danmark </a:t>
            </a:r>
            <a:r>
              <a:rPr lang="mr-IN" sz="1800" b="1" dirty="0"/>
              <a:t>–</a:t>
            </a:r>
            <a:r>
              <a:rPr lang="nb-NO" sz="1800" b="1" dirty="0"/>
              <a:t> pendler til Oslo </a:t>
            </a:r>
            <a:r>
              <a:rPr lang="nb-NO" sz="1800" b="1" dirty="0" err="1"/>
              <a:t>ca</a:t>
            </a:r>
            <a:r>
              <a:rPr lang="nb-NO" sz="1800" b="1" dirty="0"/>
              <a:t> 2-3 gange/måned</a:t>
            </a:r>
          </a:p>
          <a:p>
            <a:r>
              <a:rPr lang="nb-NO" sz="1800" b="1" dirty="0"/>
              <a:t>1989-2000: </a:t>
            </a:r>
            <a:r>
              <a:rPr lang="nb-NO" sz="1800" b="1" dirty="0" err="1"/>
              <a:t>Førsteamauensis</a:t>
            </a:r>
            <a:r>
              <a:rPr lang="nb-NO" sz="1800" b="1" dirty="0"/>
              <a:t> Københavns Universitet</a:t>
            </a:r>
          </a:p>
          <a:p>
            <a:r>
              <a:rPr lang="nb-NO" sz="1800" b="1" dirty="0"/>
              <a:t>2000-2009: Professor Københavns Universitet</a:t>
            </a:r>
          </a:p>
          <a:p>
            <a:r>
              <a:rPr lang="nb-NO" sz="1800" b="1" dirty="0"/>
              <a:t>2009-2015: Bell Labs, Dublin &amp; Professor II, IfI</a:t>
            </a:r>
          </a:p>
          <a:p>
            <a:r>
              <a:rPr lang="nb-NO" sz="1800" b="1" dirty="0"/>
              <a:t>2016- Professor IfI</a:t>
            </a:r>
          </a:p>
          <a:p>
            <a:r>
              <a:rPr lang="nb-NO" sz="1800" b="1" dirty="0"/>
              <a:t>2019-2024 Gruppeleder </a:t>
            </a:r>
            <a:r>
              <a:rPr lang="nb-NO" sz="1800" b="1" i="1" dirty="0"/>
              <a:t>Programming Technology</a:t>
            </a:r>
          </a:p>
          <a:p>
            <a:endParaRPr lang="nb-NO" sz="1800" b="1" i="1" dirty="0"/>
          </a:p>
          <a:p>
            <a:r>
              <a:rPr lang="nb-NO" sz="1800" b="1" i="1" dirty="0" err="1"/>
              <a:t>Favorite</a:t>
            </a:r>
            <a:r>
              <a:rPr lang="nb-NO" sz="1800" b="1" i="1" dirty="0"/>
              <a:t> </a:t>
            </a:r>
            <a:r>
              <a:rPr lang="nb-NO" sz="1800" b="1" i="1" dirty="0" err="1"/>
              <a:t>hobbies</a:t>
            </a:r>
            <a:r>
              <a:rPr lang="nb-NO" sz="1800" b="1" i="1" dirty="0"/>
              <a:t>: </a:t>
            </a:r>
            <a:r>
              <a:rPr lang="nb-NO" sz="1800" b="1" i="1" dirty="0" err="1"/>
              <a:t>Skiing</a:t>
            </a:r>
            <a:r>
              <a:rPr lang="nb-NO" sz="1800" b="1" i="1" dirty="0"/>
              <a:t> and Gliding (Seilfly) and a </a:t>
            </a:r>
            <a:r>
              <a:rPr lang="nb-NO" sz="1800" b="1" i="1" dirty="0" err="1"/>
              <a:t>little</a:t>
            </a:r>
            <a:r>
              <a:rPr lang="nb-NO" sz="1800" b="1" i="1" dirty="0"/>
              <a:t> </a:t>
            </a:r>
            <a:r>
              <a:rPr lang="nb-NO" sz="1800" b="1" i="1" dirty="0" err="1"/>
              <a:t>bicycling</a:t>
            </a:r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410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mere om Eric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81E7A54-095F-AA4F-BE6D-127418F04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504801"/>
            <a:ext cx="5145890" cy="513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166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Communication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b="1" dirty="0">
              <a:sym typeface="Wingdings" pitchFamily="2" charset="2"/>
            </a:endParaRPr>
          </a:p>
          <a:p>
            <a:r>
              <a:rPr lang="nb-NO" sz="1800" b="1" dirty="0" err="1">
                <a:sym typeface="Wingdings" pitchFamily="2" charset="2"/>
              </a:rPr>
              <a:t>Please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keep</a:t>
            </a:r>
            <a:r>
              <a:rPr lang="nb-NO" sz="1800" b="1" dirty="0">
                <a:sym typeface="Wingdings" pitchFamily="2" charset="2"/>
              </a:rPr>
              <a:t> up </a:t>
            </a:r>
            <a:r>
              <a:rPr lang="nb-NO" sz="1800" b="1" dirty="0" err="1">
                <a:sym typeface="Wingdings" pitchFamily="2" charset="2"/>
              </a:rPr>
              <a:t>with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messages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on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web </a:t>
            </a:r>
            <a:r>
              <a:rPr lang="nb-NO" sz="1800" b="1" dirty="0" err="1">
                <a:sym typeface="Wingdings" pitchFamily="2" charset="2"/>
              </a:rPr>
              <a:t>site</a:t>
            </a:r>
            <a:r>
              <a:rPr lang="nb-NO" sz="1800" b="1" dirty="0">
                <a:sym typeface="Wingdings" pitchFamily="2" charset="2"/>
              </a:rPr>
              <a:t>: The </a:t>
            </a:r>
            <a:r>
              <a:rPr lang="nb-NO" sz="1800" b="1" dirty="0" err="1">
                <a:sym typeface="Wingdings" pitchFamily="2" charset="2"/>
              </a:rPr>
              <a:t>course</a:t>
            </a:r>
            <a:r>
              <a:rPr lang="nb-NO" sz="1800" b="1" dirty="0">
                <a:sym typeface="Wingdings" pitchFamily="2" charset="2"/>
              </a:rPr>
              <a:t> website is THE </a:t>
            </a:r>
            <a:r>
              <a:rPr lang="nb-NO" sz="1800" b="1" dirty="0" err="1">
                <a:sym typeface="Wingdings" pitchFamily="2" charset="2"/>
              </a:rPr>
              <a:t>source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of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information</a:t>
            </a:r>
            <a:endParaRPr lang="nb-NO" sz="1800" b="1" dirty="0">
              <a:sym typeface="Wingdings" pitchFamily="2" charset="2"/>
            </a:endParaRP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 err="1">
                <a:sym typeface="Wingdings" pitchFamily="2" charset="2"/>
              </a:rPr>
              <a:t>Use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Hjeplelærer</a:t>
            </a:r>
            <a:r>
              <a:rPr lang="nb-NO" sz="1800" b="1" dirty="0">
                <a:sym typeface="Wingdings" pitchFamily="2" charset="2"/>
              </a:rPr>
              <a:t> </a:t>
            </a: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>
                <a:sym typeface="Wingdings" pitchFamily="2" charset="2"/>
              </a:rPr>
              <a:t>Ask questions </a:t>
            </a:r>
            <a:r>
              <a:rPr lang="nb-NO" sz="1800" b="1" dirty="0" err="1">
                <a:sym typeface="Wingdings" pitchFamily="2" charset="2"/>
              </a:rPr>
              <a:t>when</a:t>
            </a:r>
            <a:r>
              <a:rPr lang="nb-NO" sz="1800" b="1" dirty="0">
                <a:sym typeface="Wingdings" pitchFamily="2" charset="2"/>
              </a:rPr>
              <a:t> in </a:t>
            </a:r>
            <a:r>
              <a:rPr lang="nb-NO" sz="1800" b="1" dirty="0" err="1">
                <a:sym typeface="Wingdings" pitchFamily="2" charset="2"/>
              </a:rPr>
              <a:t>doubt</a:t>
            </a:r>
            <a:r>
              <a:rPr lang="nb-NO" sz="1800" b="1" dirty="0">
                <a:sym typeface="Wingdings" pitchFamily="2" charset="2"/>
              </a:rPr>
              <a:t> – </a:t>
            </a:r>
            <a:r>
              <a:rPr lang="nb-NO" sz="1800" b="1" dirty="0" err="1">
                <a:sym typeface="Wingdings" pitchFamily="2" charset="2"/>
              </a:rPr>
              <a:t>we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will</a:t>
            </a:r>
            <a:r>
              <a:rPr lang="nb-NO" sz="1800" b="1" dirty="0">
                <a:sym typeface="Wingdings" pitchFamily="2" charset="2"/>
              </a:rPr>
              <a:t> be setting up a Q&amp;A Forum</a:t>
            </a:r>
          </a:p>
          <a:p>
            <a:endParaRPr lang="nb-NO" sz="1800" b="1" dirty="0">
              <a:sym typeface="Wingdings" pitchFamily="2" charset="2"/>
            </a:endParaRPr>
          </a:p>
          <a:p>
            <a:r>
              <a:rPr lang="nb-NO" sz="1800" b="1" dirty="0">
                <a:sym typeface="Wingdings" pitchFamily="2" charset="2"/>
              </a:rPr>
              <a:t>IN4330 students – </a:t>
            </a:r>
            <a:r>
              <a:rPr lang="nb-NO" sz="1800" b="1" dirty="0" err="1">
                <a:sym typeface="Wingdings" pitchFamily="2" charset="2"/>
              </a:rPr>
              <a:t>use</a:t>
            </a:r>
            <a:r>
              <a:rPr lang="nb-NO" sz="1800" b="1" dirty="0">
                <a:sym typeface="Wingdings" pitchFamily="2" charset="2"/>
              </a:rPr>
              <a:t> </a:t>
            </a:r>
            <a:r>
              <a:rPr lang="nb-NO" sz="1800" b="1" dirty="0" err="1">
                <a:sym typeface="Wingdings" pitchFamily="2" charset="2"/>
              </a:rPr>
              <a:t>the</a:t>
            </a:r>
            <a:r>
              <a:rPr lang="nb-NO" sz="1800" b="1" dirty="0">
                <a:sym typeface="Wingdings" pitchFamily="2" charset="2"/>
              </a:rPr>
              <a:t> IN3030 web </a:t>
            </a:r>
            <a:r>
              <a:rPr lang="nb-NO" sz="1800" b="1" dirty="0" err="1">
                <a:sym typeface="Wingdings" pitchFamily="2" charset="2"/>
              </a:rPr>
              <a:t>site</a:t>
            </a:r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740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Why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YOU </a:t>
            </a:r>
            <a:r>
              <a:rPr lang="nb-NO" dirty="0" err="1"/>
              <a:t>here</a:t>
            </a:r>
            <a:r>
              <a:rPr lang="nb-NO" dirty="0"/>
              <a:t>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 err="1"/>
              <a:t>What</a:t>
            </a:r>
            <a:r>
              <a:rPr lang="nb-NO" sz="1800" b="1" dirty="0"/>
              <a:t> do </a:t>
            </a:r>
            <a:r>
              <a:rPr lang="nb-NO" sz="1800" b="1" dirty="0" err="1"/>
              <a:t>you</a:t>
            </a:r>
            <a:r>
              <a:rPr lang="nb-NO" sz="1800" b="1" dirty="0"/>
              <a:t> </a:t>
            </a:r>
            <a:r>
              <a:rPr lang="nb-NO" sz="1800" b="1" dirty="0" err="1"/>
              <a:t>expect</a:t>
            </a:r>
            <a:r>
              <a:rPr lang="nb-NO" sz="1800" b="1" dirty="0"/>
              <a:t> from </a:t>
            </a:r>
            <a:r>
              <a:rPr lang="nb-NO" sz="1800" b="1" dirty="0" err="1"/>
              <a:t>the</a:t>
            </a:r>
            <a:r>
              <a:rPr lang="nb-NO" sz="1800" b="1" dirty="0"/>
              <a:t> </a:t>
            </a:r>
            <a:r>
              <a:rPr lang="nb-NO" sz="1800" b="1" dirty="0" err="1"/>
              <a:t>course</a:t>
            </a:r>
            <a:r>
              <a:rPr lang="nb-NO" sz="1800" b="1" dirty="0"/>
              <a:t>?</a:t>
            </a:r>
          </a:p>
          <a:p>
            <a:pPr marL="0" indent="0">
              <a:buNone/>
            </a:pPr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264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Let’s</a:t>
            </a:r>
            <a:r>
              <a:rPr lang="nb-NO" dirty="0"/>
              <a:t> </a:t>
            </a:r>
            <a:r>
              <a:rPr lang="nb-NO" dirty="0" err="1"/>
              <a:t>get</a:t>
            </a:r>
            <a:r>
              <a:rPr lang="nb-NO" dirty="0"/>
              <a:t> </a:t>
            </a:r>
            <a:r>
              <a:rPr lang="nb-NO" dirty="0" err="1"/>
              <a:t>started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parallelism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1800" b="1" dirty="0" err="1"/>
              <a:t>Two</a:t>
            </a:r>
            <a:r>
              <a:rPr lang="nb-NO" sz="1800" b="1" dirty="0"/>
              <a:t> </a:t>
            </a:r>
            <a:r>
              <a:rPr lang="nb-NO" sz="1800" b="1" dirty="0" err="1"/>
              <a:t>examples</a:t>
            </a:r>
            <a:r>
              <a:rPr lang="nb-NO" sz="1800" b="1" dirty="0"/>
              <a:t>:</a:t>
            </a:r>
          </a:p>
          <a:p>
            <a:r>
              <a:rPr lang="nb-NO" sz="1800" b="1" dirty="0"/>
              <a:t>Plant a </a:t>
            </a:r>
            <a:r>
              <a:rPr lang="nb-NO" sz="1800" b="1" dirty="0" err="1"/>
              <a:t>tree</a:t>
            </a:r>
            <a:endParaRPr lang="nb-NO" sz="1800" b="1" dirty="0"/>
          </a:p>
          <a:p>
            <a:pPr lvl="1"/>
            <a:r>
              <a:rPr lang="nb-NO" sz="1400" b="1" dirty="0" err="1"/>
              <a:t>Embarrassingly</a:t>
            </a:r>
            <a:r>
              <a:rPr lang="nb-NO" sz="1400" b="1" dirty="0"/>
              <a:t> </a:t>
            </a:r>
            <a:r>
              <a:rPr lang="nb-NO" sz="1400" b="1" dirty="0" err="1"/>
              <a:t>paralizable</a:t>
            </a:r>
            <a:r>
              <a:rPr lang="nb-NO" sz="1400" b="1" dirty="0"/>
              <a:t>!</a:t>
            </a:r>
          </a:p>
          <a:p>
            <a:r>
              <a:rPr lang="nb-NO" sz="1800" b="1" dirty="0"/>
              <a:t>Make a baby</a:t>
            </a:r>
          </a:p>
          <a:p>
            <a:pPr lvl="1"/>
            <a:r>
              <a:rPr lang="nb-NO" sz="1400" b="1" dirty="0" err="1"/>
              <a:t>Inherently</a:t>
            </a:r>
            <a:r>
              <a:rPr lang="nb-NO" sz="1400" b="1" dirty="0"/>
              <a:t> </a:t>
            </a:r>
            <a:r>
              <a:rPr lang="nb-NO" sz="1400" b="1" dirty="0" err="1"/>
              <a:t>sequential</a:t>
            </a:r>
            <a:r>
              <a:rPr lang="nb-NO" sz="1400" b="1" dirty="0"/>
              <a:t>!</a:t>
            </a:r>
          </a:p>
          <a:p>
            <a:pPr marL="457200" lvl="1" indent="0">
              <a:buNone/>
            </a:pPr>
            <a:endParaRPr lang="nb-NO" sz="1400" b="1" dirty="0"/>
          </a:p>
          <a:p>
            <a:endParaRPr lang="nb-NO" sz="1800" b="1" dirty="0"/>
          </a:p>
          <a:p>
            <a:endParaRPr lang="nb-NO" sz="1800" b="1" dirty="0"/>
          </a:p>
          <a:p>
            <a:endParaRPr lang="nb-NO" sz="1800" b="1" dirty="0"/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479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Motivation</a:t>
            </a:r>
            <a:r>
              <a:rPr lang="nb-NO" dirty="0"/>
              <a:t> for Parallelle Programmer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800" dirty="0"/>
          </a:p>
          <a:p>
            <a:r>
              <a:rPr lang="nb-NO" sz="1800" b="1" dirty="0"/>
              <a:t>Maskiner kan bestå av flere CPU-er</a:t>
            </a:r>
          </a:p>
          <a:p>
            <a:pPr lvl="1"/>
            <a:r>
              <a:rPr lang="nb-NO" sz="1800" dirty="0"/>
              <a:t>Hver CPU kan utføre programmer uavhengig av de andre </a:t>
            </a:r>
            <a:r>
              <a:rPr lang="nb-NO" sz="1800" dirty="0" err="1"/>
              <a:t>CPUer</a:t>
            </a:r>
            <a:r>
              <a:rPr lang="nb-NO" sz="1800" dirty="0"/>
              <a:t> </a:t>
            </a:r>
          </a:p>
          <a:p>
            <a:r>
              <a:rPr lang="nb-NO" sz="1800" b="1" dirty="0"/>
              <a:t>Hver CPU kan have flere kjerner</a:t>
            </a:r>
          </a:p>
          <a:p>
            <a:pPr lvl="1"/>
            <a:r>
              <a:rPr lang="nb-NO" sz="1800" dirty="0"/>
              <a:t> Hver kjerne kan utføre programmer</a:t>
            </a:r>
          </a:p>
          <a:p>
            <a:r>
              <a:rPr lang="nb-NO" sz="1800" dirty="0"/>
              <a:t>Vi vil gjerne utnytte disse muligheter for parallellisme</a:t>
            </a:r>
          </a:p>
          <a:p>
            <a:pPr lvl="1"/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1809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vi skal lære om i dette kurset: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688" y="1314450"/>
            <a:ext cx="7772400" cy="5210894"/>
          </a:xfrm>
        </p:spPr>
        <p:txBody>
          <a:bodyPr/>
          <a:lstStyle/>
          <a:p>
            <a:pPr marL="0" indent="0">
              <a:buNone/>
            </a:pPr>
            <a:r>
              <a:rPr lang="nb-NO" sz="1800" dirty="0"/>
              <a:t>Lage parallelle programmer (algoritmer) som er:</a:t>
            </a:r>
            <a:br>
              <a:rPr lang="nb-NO" sz="1800" dirty="0"/>
            </a:br>
            <a:endParaRPr lang="nb-NO" sz="1800" dirty="0"/>
          </a:p>
          <a:p>
            <a:r>
              <a:rPr lang="nb-NO" sz="1800" b="1" dirty="0"/>
              <a:t>Riktige</a:t>
            </a:r>
          </a:p>
          <a:p>
            <a:pPr lvl="1"/>
            <a:r>
              <a:rPr lang="nb-NO" sz="1800" dirty="0"/>
              <a:t>Parallelle programmer er klart vanskeligere å lage enn sekvensielle løsninger på et problem.</a:t>
            </a:r>
          </a:p>
          <a:p>
            <a:r>
              <a:rPr lang="nb-NO" sz="1800" b="1" dirty="0"/>
              <a:t>Effektive </a:t>
            </a:r>
          </a:p>
          <a:p>
            <a:pPr lvl="1"/>
            <a:r>
              <a:rPr lang="nb-NO" sz="1800" dirty="0"/>
              <a:t> dvs. raskere  enn en sekvensiell løsning på samme problem</a:t>
            </a:r>
          </a:p>
          <a:p>
            <a:pPr lvl="1"/>
            <a:endParaRPr lang="nb-NO" sz="1800" dirty="0"/>
          </a:p>
          <a:p>
            <a:r>
              <a:rPr lang="nb-NO" sz="1800" dirty="0"/>
              <a:t>Lære hvordan man parallelliserer et riktig, sekvensielt program </a:t>
            </a:r>
            <a:r>
              <a:rPr lang="nb-NO" sz="1800" dirty="0">
                <a:solidFill>
                  <a:srgbClr val="00B050"/>
                </a:solidFill>
              </a:rPr>
              <a:t>+ lage egne parallelle algoritmer som ikke bare er en slik parallellisering;</a:t>
            </a:r>
          </a:p>
          <a:p>
            <a:r>
              <a:rPr lang="nb-NO" sz="1800" dirty="0"/>
              <a:t>Lære de mange problemene vi støter på og hvordan disse kan takles.</a:t>
            </a:r>
          </a:p>
          <a:p>
            <a:r>
              <a:rPr lang="nb-NO" sz="1800" dirty="0"/>
              <a:t>Kurset er </a:t>
            </a:r>
            <a:r>
              <a:rPr lang="nb-NO" sz="1800" b="1" dirty="0"/>
              <a:t>empirisk</a:t>
            </a:r>
            <a:r>
              <a:rPr lang="nb-NO" sz="1800" dirty="0"/>
              <a:t> (med tidsmålinger), ikke basert på en teoretisk </a:t>
            </a:r>
            <a:r>
              <a:rPr lang="nb-NO" sz="1800" i="1" dirty="0"/>
              <a:t>modell</a:t>
            </a:r>
            <a:r>
              <a:rPr lang="nb-NO" sz="1800" dirty="0"/>
              <a:t> av parallelle beregninger, </a:t>
            </a:r>
          </a:p>
          <a:p>
            <a:r>
              <a:rPr lang="nb-NO" sz="1800" dirty="0"/>
              <a:t>Vi oppfatter programmet som en god nok modell av det problemet vi skal løse. Vi trenger ingen modell av modellen.</a:t>
            </a:r>
          </a:p>
          <a:p>
            <a:r>
              <a:rPr lang="nb-NO" sz="1800" dirty="0">
                <a:solidFill>
                  <a:srgbClr val="00B050"/>
                </a:solidFill>
              </a:rPr>
              <a:t>Presenterer en klassifikasjon av parallelle algoritmer (nytt).</a:t>
            </a:r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437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Tre grunner til å lage parallelle programmer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15616" y="1484784"/>
            <a:ext cx="7277744" cy="4818063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/>
              <a:t>1) Skille ut aktiviteter som går </a:t>
            </a:r>
            <a:r>
              <a:rPr lang="nb-NO" sz="2000" b="1" dirty="0"/>
              <a:t>langsommere </a:t>
            </a:r>
            <a:r>
              <a:rPr lang="nb-NO" sz="2000" dirty="0"/>
              <a:t>i en egen tråd.</a:t>
            </a:r>
          </a:p>
          <a:p>
            <a:pPr lvl="1"/>
            <a:r>
              <a:rPr lang="nb-NO" sz="1800" dirty="0"/>
              <a:t>Eks: Tegne grafikk på skjermen, lese i databasen, sende melding på nettet. Asynkron kommunikasjon.</a:t>
            </a:r>
          </a:p>
          <a:p>
            <a:pPr marL="0" indent="0">
              <a:buNone/>
            </a:pPr>
            <a:r>
              <a:rPr lang="nb-NO" sz="2000" dirty="0"/>
              <a:t>2) Av og til er det </a:t>
            </a:r>
            <a:r>
              <a:rPr lang="nb-NO" sz="2000" b="1" dirty="0"/>
              <a:t>lettere </a:t>
            </a:r>
            <a:r>
              <a:rPr lang="nb-NO" sz="2000" dirty="0"/>
              <a:t>å programmere løsningen som flere</a:t>
            </a:r>
            <a:br>
              <a:rPr lang="nb-NO" sz="2000" dirty="0"/>
            </a:br>
            <a:r>
              <a:rPr lang="nb-NO" sz="2000" dirty="0"/>
              <a:t>    parallelle tråder. Naturlig oppdeling.</a:t>
            </a:r>
          </a:p>
          <a:p>
            <a:pPr lvl="1"/>
            <a:r>
              <a:rPr lang="nb-NO" sz="1800" dirty="0"/>
              <a:t>Eks: Kundesystem over nettet hvor hver bruker får en tråd. </a:t>
            </a:r>
          </a:p>
          <a:p>
            <a:pPr lvl="1"/>
            <a:r>
              <a:rPr lang="nb-NO" sz="1800" dirty="0"/>
              <a:t>Hele operativsystemet har mye parallellitet – 1572 aktive tråder i Windows 7 akkurat da denne foilen blev skrevet i 2017 </a:t>
            </a:r>
            <a:r>
              <a:rPr lang="mr-IN" sz="1800" dirty="0"/>
              <a:t>–</a:t>
            </a:r>
            <a:r>
              <a:rPr lang="nb-NO" sz="1800" dirty="0"/>
              <a:t> og 1921 aktive tråder i Mac OS </a:t>
            </a:r>
            <a:r>
              <a:rPr lang="nb-NO" sz="1800" dirty="0" err="1"/>
              <a:t>X</a:t>
            </a:r>
            <a:r>
              <a:rPr lang="nb-NO" sz="1800" dirty="0"/>
              <a:t> Sierra.</a:t>
            </a:r>
          </a:p>
          <a:p>
            <a:pPr marL="0" indent="0">
              <a:buNone/>
            </a:pPr>
            <a:r>
              <a:rPr lang="nb-NO" sz="2000" dirty="0"/>
              <a:t>3) Vi ønsker </a:t>
            </a:r>
            <a:r>
              <a:rPr lang="nb-NO" sz="2000" b="1" dirty="0"/>
              <a:t>raskere </a:t>
            </a:r>
            <a:r>
              <a:rPr lang="nb-NO" sz="2000" dirty="0"/>
              <a:t>programmer, raskere algoritmer.</a:t>
            </a:r>
          </a:p>
          <a:p>
            <a:pPr lvl="1"/>
            <a:r>
              <a:rPr lang="nb-NO" sz="1800" dirty="0"/>
              <a:t>Eks: Tekniske beregninger, søking og sortering.</a:t>
            </a:r>
            <a:br>
              <a:rPr lang="nb-NO" sz="1800" dirty="0"/>
            </a:br>
            <a:endParaRPr lang="nb-NO" sz="1800" dirty="0"/>
          </a:p>
          <a:p>
            <a:pPr marL="0" indent="0">
              <a:buNone/>
            </a:pPr>
            <a:r>
              <a:rPr lang="nb-NO" sz="1800" dirty="0"/>
              <a:t>Dette kurset legger nesten all vekt på raskere algoritmer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258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IN3030/IN4330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800" dirty="0"/>
              <a:t>Et relativt UNIKT kurs – </a:t>
            </a:r>
            <a:r>
              <a:rPr lang="nb-NO" sz="1800" dirty="0" err="1"/>
              <a:t>set</a:t>
            </a:r>
            <a:r>
              <a:rPr lang="nb-NO" sz="1800" dirty="0"/>
              <a:t> </a:t>
            </a:r>
            <a:r>
              <a:rPr lang="nb-NO" sz="1800" dirty="0" err="1"/>
              <a:t>internationalt</a:t>
            </a:r>
            <a:r>
              <a:rPr lang="nb-NO" sz="1800" dirty="0"/>
              <a:t>.</a:t>
            </a:r>
          </a:p>
          <a:p>
            <a:r>
              <a:rPr lang="nb-NO" sz="1800" dirty="0"/>
              <a:t>Planlagt fem obliger  -  ca. 1-4 uker per oblig.</a:t>
            </a:r>
          </a:p>
          <a:p>
            <a:pPr lvl="1"/>
            <a:r>
              <a:rPr lang="nb-NO" sz="1400" dirty="0"/>
              <a:t>De individuelle innleveringer : Man kan samarbeide om algoritmer, men </a:t>
            </a:r>
            <a:r>
              <a:rPr lang="nb-NO" sz="1400" b="1" dirty="0"/>
              <a:t>ikke</a:t>
            </a:r>
            <a:r>
              <a:rPr lang="nb-NO" sz="1400" dirty="0"/>
              <a:t> ha helt lik eller delvis felles kode med andre. Rapport skal skrives selv.</a:t>
            </a:r>
          </a:p>
          <a:p>
            <a:r>
              <a:rPr lang="nb-NO" sz="1800" dirty="0"/>
              <a:t>En oblig er ikke bare innlevering av ett eller flere parallelle programmer, men </a:t>
            </a:r>
            <a:r>
              <a:rPr lang="nb-NO" sz="1800" b="1" dirty="0"/>
              <a:t>også en liten rapport</a:t>
            </a:r>
            <a:r>
              <a:rPr lang="nb-NO" sz="1800" dirty="0"/>
              <a:t> om de testene man har gjort: hastighetsmålinger på disse for ulike størrelse av data med konklusjoner – f.eks speedup + O( ) og en forklaring på resultatene  .</a:t>
            </a:r>
          </a:p>
          <a:p>
            <a:r>
              <a:rPr lang="nb-NO" sz="1800" dirty="0"/>
              <a:t>Gruppetimer:</a:t>
            </a:r>
          </a:p>
          <a:p>
            <a:pPr lvl="1"/>
            <a:r>
              <a:rPr lang="nb-NO" sz="1400" dirty="0"/>
              <a:t>Jobbing med ukeoppgaver og </a:t>
            </a:r>
            <a:r>
              <a:rPr lang="nb-NO" sz="1400" dirty="0" err="1"/>
              <a:t>obligene</a:t>
            </a:r>
            <a:endParaRPr lang="nb-NO" sz="1400" dirty="0"/>
          </a:p>
          <a:p>
            <a:endParaRPr lang="nb-NO" sz="1800" dirty="0"/>
          </a:p>
          <a:p>
            <a:pPr marL="0" indent="0">
              <a:buNone/>
            </a:pPr>
            <a:endParaRPr lang="nb-NO" sz="1600" dirty="0"/>
          </a:p>
          <a:p>
            <a:endParaRPr lang="nb-NO" sz="1800" dirty="0"/>
          </a:p>
          <a:p>
            <a:endParaRPr lang="nb-NO" sz="1800" dirty="0"/>
          </a:p>
          <a:p>
            <a:pPr marL="0" indent="0">
              <a:buNone/>
            </a:pPr>
            <a:r>
              <a:rPr lang="nb-NO" sz="1800" dirty="0"/>
              <a:t>  </a:t>
            </a:r>
          </a:p>
          <a:p>
            <a:pPr lvl="1"/>
            <a:endParaRPr lang="nb-NO" sz="16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14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Pensum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Ingen dekkende lærebok er funnet, men:</a:t>
            </a:r>
          </a:p>
          <a:p>
            <a:pPr lvl="1"/>
            <a:r>
              <a:rPr lang="nb-NO" b="1" dirty="0"/>
              <a:t>Kompendium av Arne </a:t>
            </a:r>
            <a:r>
              <a:rPr lang="nb-NO" b="1" dirty="0" err="1"/>
              <a:t>Maus</a:t>
            </a:r>
            <a:r>
              <a:rPr lang="nb-NO" b="1" dirty="0"/>
              <a:t>: </a:t>
            </a:r>
            <a:r>
              <a:rPr lang="nb-NO" dirty="0"/>
              <a:t>legges opp på web</a:t>
            </a:r>
            <a:endParaRPr lang="nb-NO" b="1" dirty="0"/>
          </a:p>
          <a:p>
            <a:pPr lvl="1"/>
            <a:r>
              <a:rPr lang="nb-NO" b="1" dirty="0"/>
              <a:t>Det som foreleses (</a:t>
            </a:r>
            <a:r>
              <a:rPr lang="nb-NO" b="1" dirty="0" err="1"/>
              <a:t>Powerpoint</a:t>
            </a:r>
            <a:r>
              <a:rPr lang="nb-NO" b="1" dirty="0"/>
              <a:t> slides) + oppgavene (</a:t>
            </a:r>
            <a:r>
              <a:rPr lang="nb-NO" b="1" dirty="0" err="1"/>
              <a:t>obliger</a:t>
            </a:r>
            <a:r>
              <a:rPr lang="nb-NO" b="1" dirty="0"/>
              <a:t> + ukeoppgaver) er pensum.</a:t>
            </a:r>
            <a:br>
              <a:rPr lang="nb-NO" b="1" dirty="0"/>
            </a:br>
            <a:endParaRPr lang="nb-NO" b="1" dirty="0"/>
          </a:p>
          <a:p>
            <a:pPr lvl="1"/>
            <a:r>
              <a:rPr lang="nb-NO" b="1" dirty="0"/>
              <a:t>Bra bok:</a:t>
            </a:r>
            <a:r>
              <a:rPr lang="nb-NO" dirty="0"/>
              <a:t> Brian </a:t>
            </a:r>
            <a:r>
              <a:rPr lang="nb-NO" dirty="0" err="1"/>
              <a:t>Goetz</a:t>
            </a:r>
            <a:r>
              <a:rPr lang="nb-NO" dirty="0"/>
              <a:t>, </a:t>
            </a:r>
            <a:r>
              <a:rPr lang="nb-NO" dirty="0" err="1"/>
              <a:t>T.Perlis</a:t>
            </a:r>
            <a:r>
              <a:rPr lang="nb-NO" dirty="0"/>
              <a:t>, J. Bloch, J. </a:t>
            </a:r>
            <a:r>
              <a:rPr lang="nb-NO" dirty="0" err="1"/>
              <a:t>Bobeer</a:t>
            </a:r>
            <a:r>
              <a:rPr lang="nb-NO" dirty="0"/>
              <a:t>, D. Holms og Doug Lea::"Java </a:t>
            </a:r>
            <a:r>
              <a:rPr lang="nb-NO" dirty="0" err="1"/>
              <a:t>Concurrency</a:t>
            </a:r>
            <a:r>
              <a:rPr lang="nb-NO" dirty="0"/>
              <a:t> in </a:t>
            </a:r>
            <a:r>
              <a:rPr lang="nb-NO" dirty="0" err="1"/>
              <a:t>practice</a:t>
            </a:r>
            <a:r>
              <a:rPr lang="nb-NO" dirty="0"/>
              <a:t>", </a:t>
            </a:r>
            <a:r>
              <a:rPr lang="nb-NO" dirty="0" err="1"/>
              <a:t>Addison</a:t>
            </a:r>
            <a:r>
              <a:rPr lang="nb-NO" dirty="0"/>
              <a:t> </a:t>
            </a:r>
            <a:r>
              <a:rPr lang="nb-NO" dirty="0" err="1"/>
              <a:t>Wesley</a:t>
            </a:r>
            <a:r>
              <a:rPr lang="nb-NO" dirty="0"/>
              <a:t> 2006</a:t>
            </a:r>
          </a:p>
          <a:p>
            <a:pPr lvl="1"/>
            <a:r>
              <a:rPr lang="nb-NO" dirty="0" err="1"/>
              <a:t>Kap</a:t>
            </a:r>
            <a:r>
              <a:rPr lang="nb-NO" dirty="0"/>
              <a:t>. </a:t>
            </a:r>
            <a:r>
              <a:rPr lang="nb-NO" b="1" dirty="0"/>
              <a:t>18 og 19 </a:t>
            </a:r>
            <a:r>
              <a:rPr lang="nb-NO" dirty="0"/>
              <a:t>i A. </a:t>
            </a:r>
            <a:r>
              <a:rPr lang="nb-NO" dirty="0" err="1"/>
              <a:t>Brunland</a:t>
            </a:r>
            <a:r>
              <a:rPr lang="nb-NO" dirty="0"/>
              <a:t>, K. Hegna, O.C. Lingjærde, A. </a:t>
            </a:r>
            <a:r>
              <a:rPr lang="nb-NO" dirty="0" err="1"/>
              <a:t>Maus:"Rett</a:t>
            </a:r>
            <a:r>
              <a:rPr lang="nb-NO" dirty="0"/>
              <a:t> på Java" 3.utg. Universitetsforlaget, 2011.</a:t>
            </a:r>
          </a:p>
          <a:p>
            <a:pPr lvl="1"/>
            <a:r>
              <a:rPr lang="nb-NO" dirty="0"/>
              <a:t>I tillegg leses </a:t>
            </a:r>
            <a:r>
              <a:rPr lang="nb-NO" i="1" dirty="0"/>
              <a:t>fra en maskin på </a:t>
            </a:r>
            <a:r>
              <a:rPr lang="nb-NO" i="1" dirty="0" err="1"/>
              <a:t>Ifi</a:t>
            </a:r>
            <a:r>
              <a:rPr lang="nb-NO" i="1" dirty="0"/>
              <a:t>  </a:t>
            </a:r>
            <a:r>
              <a:rPr lang="nb-NO" dirty="0" err="1"/>
              <a:t>kap</a:t>
            </a:r>
            <a:r>
              <a:rPr lang="nb-NO" dirty="0"/>
              <a:t> 1 til 1.4,  hele 2 og 3.1 til 3.7 (hopp over programeksemplene) i :</a:t>
            </a:r>
          </a:p>
          <a:p>
            <a:pPr marL="457200" lvl="1" indent="0">
              <a:buNone/>
            </a:pPr>
            <a:r>
              <a:rPr lang="nb-NO" dirty="0">
                <a:hlinkClick r:id="rId2"/>
              </a:rPr>
              <a:t>http://www.sciencedirect.com/science/book/9780124159938</a:t>
            </a:r>
            <a:endParaRPr lang="nb-NO" dirty="0"/>
          </a:p>
          <a:p>
            <a:pPr marL="457200" lvl="1" indent="0">
              <a:buNone/>
            </a:pPr>
            <a:r>
              <a:rPr lang="nb-NO" dirty="0"/>
              <a:t>(Hvis leses utenfor </a:t>
            </a:r>
            <a:r>
              <a:rPr lang="nb-NO" dirty="0" err="1"/>
              <a:t>Ifi</a:t>
            </a:r>
            <a:r>
              <a:rPr lang="nb-NO" dirty="0"/>
              <a:t>, så koster det $!)</a:t>
            </a:r>
          </a:p>
          <a:p>
            <a:pPr marL="0" indent="0">
              <a:buNone/>
            </a:pPr>
            <a:endParaRPr lang="nb-NO" sz="2200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1341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 dag – teori og praksis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27584" y="1923305"/>
            <a:ext cx="7772400" cy="4818063"/>
          </a:xfrm>
        </p:spPr>
        <p:txBody>
          <a:bodyPr/>
          <a:lstStyle/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  <a:p>
            <a:pPr>
              <a:buNone/>
            </a:pPr>
            <a:r>
              <a:rPr lang="nb-NO" sz="2000" dirty="0"/>
              <a:t>    programmer som har S &lt; 1 og forklare hvorfor.</a:t>
            </a:r>
          </a:p>
        </p:txBody>
      </p:sp>
      <p:pic>
        <p:nvPicPr>
          <p:cNvPr id="1026" name="Picture 2" descr="D:\INF2440Para\Powerpoint\Ida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5" y="1340768"/>
            <a:ext cx="7416824" cy="45964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999283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Lineær speedup 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Selvsagt ønsker vi lineær speedup – dvs. bruker vi </a:t>
            </a:r>
            <a:r>
              <a:rPr lang="nb-NO" i="1" dirty="0"/>
              <a:t>k</a:t>
            </a:r>
            <a:r>
              <a:rPr lang="nb-NO" dirty="0"/>
              <a:t> kjerner skulle det helst gå </a:t>
            </a:r>
            <a:r>
              <a:rPr lang="nb-NO" i="1" dirty="0"/>
              <a:t>k</a:t>
            </a:r>
            <a:r>
              <a:rPr lang="nb-NO" dirty="0"/>
              <a:t> ganger fortere enn med 1 kjerne.</a:t>
            </a:r>
          </a:p>
          <a:p>
            <a:r>
              <a:rPr lang="nb-NO" dirty="0"/>
              <a:t>Meget sjelden at det kan oppnås (mer om det siden)</a:t>
            </a:r>
          </a:p>
          <a:p>
            <a:r>
              <a:rPr lang="nb-NO" dirty="0"/>
              <a:t>Kan superlineær speedup oppnås?</a:t>
            </a:r>
          </a:p>
          <a:p>
            <a:pPr lvl="1"/>
            <a:r>
              <a:rPr lang="nb-NO" i="1" dirty="0"/>
              <a:t>PLEASE THINK ABOUT THIS!</a:t>
            </a:r>
          </a:p>
          <a:p>
            <a:r>
              <a:rPr lang="nb-NO" dirty="0"/>
              <a:t>Speedup: a </a:t>
            </a:r>
            <a:r>
              <a:rPr lang="nb-NO" dirty="0" err="1"/>
              <a:t>central</a:t>
            </a:r>
            <a:r>
              <a:rPr lang="nb-NO" dirty="0"/>
              <a:t> </a:t>
            </a:r>
            <a:r>
              <a:rPr lang="nb-NO" dirty="0" err="1"/>
              <a:t>metric</a:t>
            </a:r>
            <a:r>
              <a:rPr lang="nb-NO" dirty="0"/>
              <a:t>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3567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Lineær speedup analogier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0"/>
            <a:ext cx="7961312" cy="4818063"/>
          </a:xfrm>
        </p:spPr>
        <p:txBody>
          <a:bodyPr/>
          <a:lstStyle/>
          <a:p>
            <a:r>
              <a:rPr lang="nb-NO" dirty="0"/>
              <a:t>Selvsagt ønsker vi lineær speedup, MEN:</a:t>
            </a:r>
          </a:p>
          <a:p>
            <a:r>
              <a:rPr lang="nb-NO" dirty="0"/>
              <a:t>Noen problem er </a:t>
            </a:r>
            <a:r>
              <a:rPr lang="nb-NO" b="1" dirty="0"/>
              <a:t>nemme</a:t>
            </a:r>
            <a:r>
              <a:rPr lang="nb-NO" dirty="0"/>
              <a:t> at parallellisere: Eksempel: 10 personer kan plante 10 treer </a:t>
            </a:r>
            <a:r>
              <a:rPr lang="nb-NO" dirty="0" err="1"/>
              <a:t>ca</a:t>
            </a:r>
            <a:r>
              <a:rPr lang="nb-NO" dirty="0"/>
              <a:t> 10 gange fortere end 1 person kan plante 10 treer.</a:t>
            </a:r>
          </a:p>
          <a:p>
            <a:r>
              <a:rPr lang="nb-NO" dirty="0"/>
              <a:t>Andre problemer er </a:t>
            </a:r>
            <a:r>
              <a:rPr lang="nb-NO" i="1" dirty="0"/>
              <a:t>vanskeligere</a:t>
            </a:r>
            <a:r>
              <a:rPr lang="nb-NO" dirty="0"/>
              <a:t> at parallellisere: Eksempel: hvis 1 person kan samle et Lego-</a:t>
            </a:r>
            <a:r>
              <a:rPr lang="nb-NO" dirty="0" err="1"/>
              <a:t>set</a:t>
            </a:r>
            <a:r>
              <a:rPr lang="nb-NO" dirty="0"/>
              <a:t> på 10 timer, så vil det være vanskelig for 10 personer at samle det på 1 time </a:t>
            </a:r>
            <a:r>
              <a:rPr lang="mr-IN" dirty="0"/>
              <a:t>–</a:t>
            </a:r>
            <a:r>
              <a:rPr lang="nb-NO" dirty="0"/>
              <a:t> der er avhengigheter mellom delene. </a:t>
            </a:r>
          </a:p>
          <a:p>
            <a:r>
              <a:rPr lang="nb-NO" dirty="0"/>
              <a:t>Andre problemer er nærmest </a:t>
            </a:r>
            <a:r>
              <a:rPr lang="nb-NO" b="1" i="1" dirty="0"/>
              <a:t>umulig</a:t>
            </a:r>
            <a:r>
              <a:rPr lang="nb-NO" dirty="0"/>
              <a:t> at parallellisere: Eksempel: hvis 1 kvinne kan lage et barn på 9 måneder, kan 9 kvinner så lage et barn på 1 måned?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4210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Dette kurset handler om </a:t>
            </a:r>
            <a:r>
              <a:rPr lang="nb-NO" dirty="0" err="1"/>
              <a:t>multikjernemaskiner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Nå har vi </a:t>
            </a:r>
            <a:r>
              <a:rPr lang="nb-NO" sz="2000" dirty="0" err="1"/>
              <a:t>multikjerne</a:t>
            </a:r>
            <a:r>
              <a:rPr lang="nb-NO" sz="2000" dirty="0"/>
              <a:t> maskiner!</a:t>
            </a:r>
          </a:p>
          <a:p>
            <a:pPr lvl="1"/>
            <a:r>
              <a:rPr lang="nb-NO" sz="1800" dirty="0"/>
              <a:t>Din 2500 NOK bærbar: 2-4 kjerner</a:t>
            </a:r>
          </a:p>
          <a:p>
            <a:pPr lvl="1"/>
            <a:r>
              <a:rPr lang="nb-NO" sz="1800" dirty="0"/>
              <a:t>Min 2023 MacBook Pro: 19 kjerner</a:t>
            </a:r>
          </a:p>
          <a:p>
            <a:pPr lvl="1"/>
            <a:r>
              <a:rPr lang="nb-NO" sz="1800" dirty="0"/>
              <a:t>Stor server: 64-256 kjerner</a:t>
            </a:r>
          </a:p>
          <a:p>
            <a:r>
              <a:rPr lang="nb-NO" sz="2200" dirty="0"/>
              <a:t>Hvordan </a:t>
            </a:r>
            <a:r>
              <a:rPr lang="nb-NO" sz="2200" dirty="0" err="1"/>
              <a:t>uttnytter</a:t>
            </a:r>
            <a:r>
              <a:rPr lang="nb-NO" sz="2200" dirty="0"/>
              <a:t> vi dem??</a:t>
            </a:r>
          </a:p>
          <a:p>
            <a:r>
              <a:rPr lang="nb-NO" sz="2200" dirty="0"/>
              <a:t>Svar: vi bruker tråde!</a:t>
            </a:r>
          </a:p>
          <a:p>
            <a:pPr lvl="1"/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nb-NO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Dette kurset handler om tråder og effektivitet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Hva er tråder</a:t>
            </a:r>
          </a:p>
          <a:p>
            <a:pPr lvl="1"/>
            <a:r>
              <a:rPr lang="nb-NO" sz="1800" dirty="0"/>
              <a:t>Se litt på maskinen</a:t>
            </a:r>
          </a:p>
          <a:p>
            <a:pPr lvl="1"/>
            <a:r>
              <a:rPr lang="nb-NO" sz="1800" dirty="0"/>
              <a:t>Se på operativsystemet</a:t>
            </a:r>
          </a:p>
          <a:p>
            <a:pPr lvl="1"/>
            <a:r>
              <a:rPr lang="nb-NO" sz="1800" dirty="0"/>
              <a:t>Hvordan skal vi oppfatte en tråd i et Java-program</a:t>
            </a:r>
          </a:p>
          <a:p>
            <a:pPr lvl="1"/>
            <a:r>
              <a:rPr lang="nb-NO" sz="1800" dirty="0"/>
              <a:t>Senere se på kompileringen og kjøring av Java-kode</a:t>
            </a:r>
          </a:p>
          <a:p>
            <a:r>
              <a:rPr lang="nb-NO" sz="2000" dirty="0"/>
              <a:t>Hvordan måle effektivitet</a:t>
            </a:r>
          </a:p>
          <a:p>
            <a:pPr lvl="1"/>
            <a:r>
              <a:rPr lang="nb-NO" sz="1800" dirty="0"/>
              <a:t>Hvordan ta tiden på ulike deler av et program; både:</a:t>
            </a:r>
          </a:p>
          <a:p>
            <a:pPr lvl="2"/>
            <a:r>
              <a:rPr lang="nb-NO" sz="1800" dirty="0"/>
              <a:t>Den sekvensielle algoritmen</a:t>
            </a:r>
          </a:p>
          <a:p>
            <a:pPr lvl="2"/>
            <a:r>
              <a:rPr lang="nb-NO" sz="1800" dirty="0"/>
              <a:t>En eller flere parallelle løsninger</a:t>
            </a:r>
          </a:p>
          <a:p>
            <a:pPr lvl="1"/>
            <a:r>
              <a:rPr lang="nb-NO" sz="1800" dirty="0"/>
              <a:t>I dag: Enkel tidtaking</a:t>
            </a:r>
          </a:p>
          <a:p>
            <a:pPr lvl="1"/>
            <a:r>
              <a:rPr lang="nb-NO" sz="1800" dirty="0"/>
              <a:t>Neste gang: Bedre tidtaking</a:t>
            </a:r>
          </a:p>
          <a:p>
            <a:r>
              <a:rPr lang="nb-NO" sz="2000" dirty="0"/>
              <a:t>Praktisk i dag</a:t>
            </a:r>
          </a:p>
          <a:p>
            <a:pPr lvl="1"/>
            <a:r>
              <a:rPr lang="nb-NO" sz="1800" dirty="0"/>
              <a:t>Standard måte å starte programmet med tråder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3643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Flere mulige synsvinkler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Mange nivåer i parallellprogrammering: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Maskinvare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Programmeringsspråk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Programmeringsabstraksjon. 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Hvilke typer problem egner seg for parallelle løsninger?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Empiriske eller formelle metoder for parallelle beregninger</a:t>
            </a:r>
            <a:br>
              <a:rPr lang="nb-NO" dirty="0"/>
            </a:br>
            <a:endParaRPr lang="nb-NO" dirty="0"/>
          </a:p>
          <a:p>
            <a:pPr marL="0" indent="0">
              <a:buNone/>
            </a:pPr>
            <a:r>
              <a:rPr lang="nb-NO" b="1" dirty="0"/>
              <a:t>IN3030/IN4330</a:t>
            </a:r>
            <a:r>
              <a:rPr lang="nb-NO" dirty="0"/>
              <a:t>: Parallellprogrammering av ulike algoritmer med tråder på multikjerne CPU i Java – empirisk vurdert ved tidsmålinger.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0969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Learning-by-</a:t>
            </a:r>
            <a:r>
              <a:rPr lang="nb-NO" dirty="0" err="1"/>
              <a:t>doing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Dette kurs er et Learning-by-</a:t>
            </a:r>
            <a:r>
              <a:rPr lang="nb-NO" dirty="0" err="1"/>
              <a:t>doing</a:t>
            </a:r>
            <a:r>
              <a:rPr lang="nb-NO" dirty="0"/>
              <a:t> kurs!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Utbyttet ditt er avhengig av </a:t>
            </a:r>
            <a:r>
              <a:rPr lang="nb-NO" b="1" dirty="0"/>
              <a:t>DIN</a:t>
            </a:r>
            <a:r>
              <a:rPr lang="nb-NO" dirty="0"/>
              <a:t> innsats!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2176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DIN innsats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Dette </a:t>
            </a:r>
            <a:r>
              <a:rPr lang="en-US" dirty="0" err="1"/>
              <a:t>kurs</a:t>
            </a:r>
            <a:r>
              <a:rPr lang="en-US" dirty="0"/>
              <a:t> er et Learning-by-doing </a:t>
            </a:r>
            <a:r>
              <a:rPr lang="en-US" dirty="0" err="1"/>
              <a:t>kurs</a:t>
            </a:r>
            <a:r>
              <a:rPr lang="en-US" dirty="0"/>
              <a:t>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Go program lots of parallel programs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AND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make them </a:t>
            </a:r>
            <a:r>
              <a:rPr lang="en-US" b="1" i="1" dirty="0"/>
              <a:t>FAST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886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793037" cy="828675"/>
          </a:xfrm>
        </p:spPr>
        <p:txBody>
          <a:bodyPr/>
          <a:lstStyle/>
          <a:p>
            <a:r>
              <a:rPr lang="nb-NO" dirty="0"/>
              <a:t>Operativsystemet og tråder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55576" y="1268760"/>
            <a:ext cx="7921352" cy="890413"/>
          </a:xfrm>
        </p:spPr>
        <p:txBody>
          <a:bodyPr/>
          <a:lstStyle/>
          <a:p>
            <a:r>
              <a:rPr lang="nb-NO" sz="1800" dirty="0"/>
              <a:t>De ulike operativsystemene (Linux, Windows) har ulike begreper for det som kjøres; mange nivåer (egentlig flere enn det som vises her)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403648" y="2342917"/>
            <a:ext cx="1706856" cy="338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Linux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4959599" y="2276872"/>
            <a:ext cx="2204689" cy="338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Windows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1830362" y="2871279"/>
            <a:ext cx="1066785" cy="338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dirty="0" err="1"/>
              <a:t>Task</a:t>
            </a:r>
            <a:endParaRPr lang="nb-NO" dirty="0"/>
          </a:p>
        </p:txBody>
      </p:sp>
      <p:sp>
        <p:nvSpPr>
          <p:cNvPr id="9" name="TekstSylinder 8"/>
          <p:cNvSpPr txBox="1"/>
          <p:nvPr/>
        </p:nvSpPr>
        <p:spPr>
          <a:xfrm>
            <a:off x="1830362" y="3721344"/>
            <a:ext cx="1066785" cy="338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dirty="0" err="1"/>
              <a:t>Process</a:t>
            </a:r>
            <a:endParaRPr lang="nb-NO" dirty="0"/>
          </a:p>
        </p:txBody>
      </p:sp>
      <p:cxnSp>
        <p:nvCxnSpPr>
          <p:cNvPr id="12" name="Rett linje 11"/>
          <p:cNvCxnSpPr/>
          <p:nvPr/>
        </p:nvCxnSpPr>
        <p:spPr bwMode="auto">
          <a:xfrm>
            <a:off x="4266188" y="2408962"/>
            <a:ext cx="17780" cy="2509718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Rett linje 14"/>
          <p:cNvCxnSpPr>
            <a:stCxn id="8" idx="2"/>
            <a:endCxn id="9" idx="0"/>
          </p:cNvCxnSpPr>
          <p:nvPr/>
        </p:nvCxnSpPr>
        <p:spPr bwMode="auto">
          <a:xfrm>
            <a:off x="2363755" y="3210028"/>
            <a:ext cx="0" cy="511317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kstSylinder 15"/>
          <p:cNvSpPr txBox="1"/>
          <p:nvPr/>
        </p:nvSpPr>
        <p:spPr>
          <a:xfrm>
            <a:off x="2347958" y="3211624"/>
            <a:ext cx="42832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/>
              <a:t>1</a:t>
            </a:r>
          </a:p>
          <a:p>
            <a:endParaRPr lang="nb-NO" sz="1000" b="1" dirty="0"/>
          </a:p>
          <a:p>
            <a:r>
              <a:rPr lang="nb-NO" sz="1000" b="1" dirty="0"/>
              <a:t>1..*</a:t>
            </a:r>
          </a:p>
        </p:txBody>
      </p:sp>
      <p:sp>
        <p:nvSpPr>
          <p:cNvPr id="17" name="TekstSylinder 16"/>
          <p:cNvSpPr txBox="1"/>
          <p:nvPr/>
        </p:nvSpPr>
        <p:spPr>
          <a:xfrm>
            <a:off x="1830362" y="4579932"/>
            <a:ext cx="1066785" cy="338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Tråd</a:t>
            </a:r>
          </a:p>
        </p:txBody>
      </p:sp>
      <p:cxnSp>
        <p:nvCxnSpPr>
          <p:cNvPr id="18" name="Rett linje 17"/>
          <p:cNvCxnSpPr>
            <a:endCxn id="17" idx="0"/>
          </p:cNvCxnSpPr>
          <p:nvPr/>
        </p:nvCxnSpPr>
        <p:spPr bwMode="auto">
          <a:xfrm>
            <a:off x="2363755" y="4068615"/>
            <a:ext cx="0" cy="511317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TekstSylinder 18"/>
          <p:cNvSpPr txBox="1"/>
          <p:nvPr/>
        </p:nvSpPr>
        <p:spPr>
          <a:xfrm>
            <a:off x="2347958" y="4070212"/>
            <a:ext cx="423034" cy="5081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/>
              <a:t>1</a:t>
            </a:r>
          </a:p>
          <a:p>
            <a:endParaRPr lang="nb-NO" sz="1000" b="1" dirty="0"/>
          </a:p>
          <a:p>
            <a:r>
              <a:rPr lang="nb-NO" sz="1000" b="1" dirty="0"/>
              <a:t>1..*</a:t>
            </a:r>
          </a:p>
        </p:txBody>
      </p:sp>
      <p:sp>
        <p:nvSpPr>
          <p:cNvPr id="20" name="TekstSylinder 19"/>
          <p:cNvSpPr txBox="1"/>
          <p:nvPr/>
        </p:nvSpPr>
        <p:spPr>
          <a:xfrm>
            <a:off x="5496734" y="2739189"/>
            <a:ext cx="1332545" cy="3800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Application</a:t>
            </a:r>
          </a:p>
        </p:txBody>
      </p:sp>
      <p:sp>
        <p:nvSpPr>
          <p:cNvPr id="21" name="TekstSylinder 20"/>
          <p:cNvSpPr txBox="1"/>
          <p:nvPr/>
        </p:nvSpPr>
        <p:spPr>
          <a:xfrm>
            <a:off x="5566180" y="3465686"/>
            <a:ext cx="1209023" cy="3105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 err="1"/>
              <a:t>Process</a:t>
            </a:r>
            <a:endParaRPr lang="nb-NO" sz="1600" dirty="0"/>
          </a:p>
        </p:txBody>
      </p:sp>
      <p:cxnSp>
        <p:nvCxnSpPr>
          <p:cNvPr id="22" name="Rett linje 21"/>
          <p:cNvCxnSpPr>
            <a:stCxn id="20" idx="2"/>
            <a:endCxn id="21" idx="0"/>
          </p:cNvCxnSpPr>
          <p:nvPr/>
        </p:nvCxnSpPr>
        <p:spPr bwMode="auto">
          <a:xfrm>
            <a:off x="6163007" y="3119209"/>
            <a:ext cx="7685" cy="346476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kstSylinder 22"/>
          <p:cNvSpPr txBox="1"/>
          <p:nvPr/>
        </p:nvSpPr>
        <p:spPr>
          <a:xfrm>
            <a:off x="6097503" y="3103726"/>
            <a:ext cx="454318" cy="466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700" b="1" dirty="0"/>
              <a:t>1</a:t>
            </a:r>
          </a:p>
          <a:p>
            <a:endParaRPr lang="nb-NO" sz="700" b="1" dirty="0"/>
          </a:p>
          <a:p>
            <a:r>
              <a:rPr lang="nb-NO" sz="700" b="1" dirty="0"/>
              <a:t>1..*</a:t>
            </a:r>
          </a:p>
        </p:txBody>
      </p:sp>
      <p:sp>
        <p:nvSpPr>
          <p:cNvPr id="24" name="TekstSylinder 23"/>
          <p:cNvSpPr txBox="1"/>
          <p:nvPr/>
        </p:nvSpPr>
        <p:spPr>
          <a:xfrm>
            <a:off x="5580112" y="4192183"/>
            <a:ext cx="1209023" cy="3105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Tråd</a:t>
            </a:r>
          </a:p>
        </p:txBody>
      </p:sp>
      <p:cxnSp>
        <p:nvCxnSpPr>
          <p:cNvPr id="25" name="Rett linje 24"/>
          <p:cNvCxnSpPr>
            <a:stCxn id="21" idx="2"/>
            <a:endCxn id="24" idx="0"/>
          </p:cNvCxnSpPr>
          <p:nvPr/>
        </p:nvCxnSpPr>
        <p:spPr bwMode="auto">
          <a:xfrm>
            <a:off x="6170692" y="3776205"/>
            <a:ext cx="13932" cy="415978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TekstSylinder 25"/>
          <p:cNvSpPr txBox="1"/>
          <p:nvPr/>
        </p:nvSpPr>
        <p:spPr>
          <a:xfrm>
            <a:off x="6141018" y="3729867"/>
            <a:ext cx="454318" cy="465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b="1" dirty="0"/>
              <a:t>1</a:t>
            </a:r>
          </a:p>
          <a:p>
            <a:endParaRPr lang="nb-NO" sz="900" b="1" dirty="0"/>
          </a:p>
          <a:p>
            <a:r>
              <a:rPr lang="nb-NO" sz="900" b="1" dirty="0"/>
              <a:t>1..*</a:t>
            </a:r>
          </a:p>
        </p:txBody>
      </p:sp>
      <p:sp>
        <p:nvSpPr>
          <p:cNvPr id="30" name="TekstSylinder 29"/>
          <p:cNvSpPr txBox="1"/>
          <p:nvPr/>
        </p:nvSpPr>
        <p:spPr>
          <a:xfrm>
            <a:off x="5599670" y="4918681"/>
            <a:ext cx="1209023" cy="3105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fiber</a:t>
            </a:r>
          </a:p>
        </p:txBody>
      </p:sp>
      <p:cxnSp>
        <p:nvCxnSpPr>
          <p:cNvPr id="31" name="Rett linje 30"/>
          <p:cNvCxnSpPr>
            <a:stCxn id="24" idx="2"/>
            <a:endCxn id="30" idx="0"/>
          </p:cNvCxnSpPr>
          <p:nvPr/>
        </p:nvCxnSpPr>
        <p:spPr bwMode="auto">
          <a:xfrm>
            <a:off x="6184624" y="4502702"/>
            <a:ext cx="19558" cy="415979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TekstSylinder 31"/>
          <p:cNvSpPr txBox="1"/>
          <p:nvPr/>
        </p:nvSpPr>
        <p:spPr>
          <a:xfrm>
            <a:off x="6168622" y="4456364"/>
            <a:ext cx="454318" cy="465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b="1" dirty="0"/>
              <a:t>1</a:t>
            </a:r>
          </a:p>
          <a:p>
            <a:endParaRPr lang="nb-NO" sz="900" b="1" dirty="0"/>
          </a:p>
          <a:p>
            <a:r>
              <a:rPr lang="nb-NO" sz="900" b="1" dirty="0"/>
              <a:t>1..*</a:t>
            </a:r>
          </a:p>
        </p:txBody>
      </p:sp>
      <p:cxnSp>
        <p:nvCxnSpPr>
          <p:cNvPr id="46" name="Vinkel 45"/>
          <p:cNvCxnSpPr/>
          <p:nvPr/>
        </p:nvCxnSpPr>
        <p:spPr bwMode="auto">
          <a:xfrm flipH="1" flipV="1">
            <a:off x="2755436" y="3721344"/>
            <a:ext cx="533392" cy="169375"/>
          </a:xfrm>
          <a:prstGeom prst="bentConnector4">
            <a:avLst>
              <a:gd name="adj1" fmla="val -42858"/>
              <a:gd name="adj2" fmla="val 23496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64" name="Rett linje 63"/>
          <p:cNvCxnSpPr>
            <a:stCxn id="9" idx="3"/>
          </p:cNvCxnSpPr>
          <p:nvPr/>
        </p:nvCxnSpPr>
        <p:spPr bwMode="auto">
          <a:xfrm flipV="1">
            <a:off x="2897147" y="3890718"/>
            <a:ext cx="391681" cy="1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5" name="TekstSylinder 64"/>
          <p:cNvSpPr txBox="1"/>
          <p:nvPr/>
        </p:nvSpPr>
        <p:spPr>
          <a:xfrm>
            <a:off x="2914200" y="3890719"/>
            <a:ext cx="3967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/>
              <a:t>1</a:t>
            </a:r>
          </a:p>
        </p:txBody>
      </p:sp>
      <p:sp>
        <p:nvSpPr>
          <p:cNvPr id="66" name="TekstSylinder 65"/>
          <p:cNvSpPr txBox="1"/>
          <p:nvPr/>
        </p:nvSpPr>
        <p:spPr>
          <a:xfrm>
            <a:off x="2771800" y="3465685"/>
            <a:ext cx="515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/>
              <a:t>1..*</a:t>
            </a:r>
          </a:p>
        </p:txBody>
      </p:sp>
      <p:sp>
        <p:nvSpPr>
          <p:cNvPr id="67" name="Plassholder for innhold 2"/>
          <p:cNvSpPr txBox="1">
            <a:spLocks/>
          </p:cNvSpPr>
          <p:nvPr/>
        </p:nvSpPr>
        <p:spPr bwMode="auto">
          <a:xfrm>
            <a:off x="2627784" y="5900117"/>
            <a:ext cx="3744416" cy="337195"/>
          </a:xfrm>
          <a:prstGeom prst="rect">
            <a:avLst/>
          </a:prstGeom>
          <a:solidFill>
            <a:schemeClr val="bg2">
              <a:lumMod val="25000"/>
              <a:lumOff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nb-NO" sz="1800" kern="0" dirty="0"/>
              <a:t>Heldigvis forenkler Java dette</a:t>
            </a:r>
          </a:p>
        </p:txBody>
      </p:sp>
    </p:spTree>
    <p:extLst>
      <p:ext uri="{BB962C8B-B14F-4D97-AF65-F5344CB8AC3E}">
        <p14:creationId xmlns:p14="http://schemas.microsoft.com/office/powerpoint/2010/main" val="40611279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3568" y="4443585"/>
            <a:ext cx="7772400" cy="1577703"/>
          </a:xfrm>
        </p:spPr>
        <p:txBody>
          <a:bodyPr/>
          <a:lstStyle/>
          <a:p>
            <a:r>
              <a:rPr lang="nb-NO" b="1" dirty="0"/>
              <a:t>Alle trådene i et Java-program deler samme adresserom </a:t>
            </a:r>
            <a:r>
              <a:rPr lang="nb-NO" dirty="0"/>
              <a:t>(= samme plasser i  </a:t>
            </a:r>
            <a:r>
              <a:rPr lang="nb-NO" dirty="0" err="1"/>
              <a:t>hovedhukommelsen</a:t>
            </a:r>
            <a:r>
              <a:rPr lang="nb-NO" dirty="0"/>
              <a:t>). Alle trådene kan lese og skrive i de variable (objektene) programmet har og ha adgang til samme kode (metodene i klassene).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innhold 2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br>
              <a:rPr lang="nb-NO" sz="2800" kern="0" dirty="0"/>
            </a:br>
            <a:r>
              <a:rPr lang="nb-NO" sz="2800" kern="0" dirty="0"/>
              <a:t>Java forenkler dette ved å velge to nivåer </a:t>
            </a:r>
          </a:p>
        </p:txBody>
      </p:sp>
      <p:grpSp>
        <p:nvGrpSpPr>
          <p:cNvPr id="33" name="Gruppe 32"/>
          <p:cNvGrpSpPr/>
          <p:nvPr/>
        </p:nvGrpSpPr>
        <p:grpSpPr>
          <a:xfrm>
            <a:off x="1932791" y="1700808"/>
            <a:ext cx="3960887" cy="2058150"/>
            <a:chOff x="3913235" y="2134032"/>
            <a:chExt cx="3960887" cy="2058150"/>
          </a:xfrm>
        </p:grpSpPr>
        <p:sp>
          <p:nvSpPr>
            <p:cNvPr id="7" name="TekstSylinder 6"/>
            <p:cNvSpPr txBox="1"/>
            <p:nvPr/>
          </p:nvSpPr>
          <p:spPr>
            <a:xfrm>
              <a:off x="6167266" y="2135725"/>
              <a:ext cx="1706856" cy="338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/>
                <a:t>Linux</a:t>
              </a:r>
            </a:p>
          </p:txBody>
        </p:sp>
        <p:sp>
          <p:nvSpPr>
            <p:cNvPr id="8" name="TekstSylinder 7"/>
            <p:cNvSpPr txBox="1"/>
            <p:nvPr/>
          </p:nvSpPr>
          <p:spPr>
            <a:xfrm>
              <a:off x="3913235" y="2134032"/>
              <a:ext cx="2204689" cy="338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/>
                <a:t>Windows</a:t>
              </a:r>
            </a:p>
          </p:txBody>
        </p:sp>
        <p:sp>
          <p:nvSpPr>
            <p:cNvPr id="18" name="TekstSylinder 17"/>
            <p:cNvSpPr txBox="1"/>
            <p:nvPr/>
          </p:nvSpPr>
          <p:spPr>
            <a:xfrm>
              <a:off x="4922826" y="2636912"/>
              <a:ext cx="2390196" cy="5847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600" dirty="0"/>
                <a:t>Java program</a:t>
              </a:r>
              <a:br>
                <a:rPr lang="nb-NO" sz="1600" dirty="0"/>
              </a:br>
              <a:r>
                <a:rPr lang="nb-NO" sz="1600" dirty="0"/>
                <a:t>( kjører på en Java VM )</a:t>
              </a:r>
            </a:p>
          </p:txBody>
        </p:sp>
        <p:sp>
          <p:nvSpPr>
            <p:cNvPr id="21" name="TekstSylinder 20"/>
            <p:cNvSpPr txBox="1"/>
            <p:nvPr/>
          </p:nvSpPr>
          <p:spPr>
            <a:xfrm>
              <a:off x="5513412" y="3881663"/>
              <a:ext cx="1209023" cy="31051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600" dirty="0"/>
                <a:t>Tråd</a:t>
              </a:r>
            </a:p>
          </p:txBody>
        </p:sp>
        <p:cxnSp>
          <p:nvCxnSpPr>
            <p:cNvPr id="22" name="Rett linje 21"/>
            <p:cNvCxnSpPr>
              <a:stCxn id="18" idx="2"/>
              <a:endCxn id="21" idx="0"/>
            </p:cNvCxnSpPr>
            <p:nvPr/>
          </p:nvCxnSpPr>
          <p:spPr bwMode="auto">
            <a:xfrm>
              <a:off x="6117924" y="3221687"/>
              <a:ext cx="0" cy="659976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3" name="TekstSylinder 22"/>
            <p:cNvSpPr txBox="1"/>
            <p:nvPr/>
          </p:nvSpPr>
          <p:spPr>
            <a:xfrm>
              <a:off x="6098126" y="3287901"/>
              <a:ext cx="4543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900" b="1" dirty="0"/>
                <a:t>1</a:t>
              </a:r>
            </a:p>
            <a:p>
              <a:endParaRPr lang="nb-NO" sz="900" b="1" dirty="0"/>
            </a:p>
            <a:p>
              <a:endParaRPr lang="nb-NO" sz="900" b="1" dirty="0"/>
            </a:p>
            <a:p>
              <a:r>
                <a:rPr lang="nb-NO" sz="900" b="1" dirty="0"/>
                <a:t>1..*</a:t>
              </a:r>
            </a:p>
          </p:txBody>
        </p:sp>
      </p:grpSp>
      <p:grpSp>
        <p:nvGrpSpPr>
          <p:cNvPr id="34" name="Gruppe 33"/>
          <p:cNvGrpSpPr/>
          <p:nvPr/>
        </p:nvGrpSpPr>
        <p:grpSpPr>
          <a:xfrm>
            <a:off x="4572000" y="3249906"/>
            <a:ext cx="592744" cy="658024"/>
            <a:chOff x="7668344" y="3897978"/>
            <a:chExt cx="592744" cy="658024"/>
          </a:xfrm>
        </p:grpSpPr>
        <p:cxnSp>
          <p:nvCxnSpPr>
            <p:cNvPr id="35" name="Vinkel 34"/>
            <p:cNvCxnSpPr/>
            <p:nvPr/>
          </p:nvCxnSpPr>
          <p:spPr bwMode="auto">
            <a:xfrm flipH="1" flipV="1">
              <a:off x="7668344" y="4123721"/>
              <a:ext cx="533392" cy="169375"/>
            </a:xfrm>
            <a:prstGeom prst="bentConnector4">
              <a:avLst>
                <a:gd name="adj1" fmla="val -42858"/>
                <a:gd name="adj2" fmla="val 234967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36" name="Rett linje 35"/>
            <p:cNvCxnSpPr/>
            <p:nvPr/>
          </p:nvCxnSpPr>
          <p:spPr bwMode="auto">
            <a:xfrm flipV="1">
              <a:off x="7810055" y="4293095"/>
              <a:ext cx="391681" cy="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7" name="TekstSylinder 36"/>
            <p:cNvSpPr txBox="1"/>
            <p:nvPr/>
          </p:nvSpPr>
          <p:spPr>
            <a:xfrm>
              <a:off x="7804947" y="4309781"/>
              <a:ext cx="3967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000" b="1" dirty="0"/>
                <a:t>1</a:t>
              </a:r>
            </a:p>
          </p:txBody>
        </p:sp>
        <p:sp>
          <p:nvSpPr>
            <p:cNvPr id="38" name="TekstSylinder 37"/>
            <p:cNvSpPr txBox="1"/>
            <p:nvPr/>
          </p:nvSpPr>
          <p:spPr>
            <a:xfrm>
              <a:off x="7745594" y="3897978"/>
              <a:ext cx="5154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000" b="1" dirty="0"/>
                <a:t>1..*</a:t>
              </a:r>
            </a:p>
          </p:txBody>
        </p:sp>
      </p:grpSp>
      <p:sp>
        <p:nvSpPr>
          <p:cNvPr id="2" name="TekstSylinder 1"/>
          <p:cNvSpPr txBox="1"/>
          <p:nvPr/>
        </p:nvSpPr>
        <p:spPr>
          <a:xfrm>
            <a:off x="5132842" y="3661709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starter</a:t>
            </a:r>
          </a:p>
        </p:txBody>
      </p:sp>
    </p:spTree>
    <p:extLst>
      <p:ext uri="{BB962C8B-B14F-4D97-AF65-F5344CB8AC3E}">
        <p14:creationId xmlns:p14="http://schemas.microsoft.com/office/powerpoint/2010/main" val="21421636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50963" y="260648"/>
            <a:ext cx="7793037" cy="828675"/>
          </a:xfrm>
        </p:spPr>
        <p:txBody>
          <a:bodyPr/>
          <a:lstStyle/>
          <a:p>
            <a:r>
              <a:rPr lang="nb-NO" dirty="0"/>
              <a:t>Hva er tråder i Java ?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1187624" y="1458466"/>
            <a:ext cx="7056784" cy="3770734"/>
          </a:xfrm>
        </p:spPr>
        <p:txBody>
          <a:bodyPr/>
          <a:lstStyle/>
          <a:p>
            <a:r>
              <a:rPr lang="nb-NO" sz="2000" dirty="0"/>
              <a:t>I alle programmer kjører minst en tråd – main tråden (starter og kjører i </a:t>
            </a:r>
            <a:r>
              <a:rPr lang="nb-NO" sz="2000" dirty="0" err="1"/>
              <a:t>public</a:t>
            </a:r>
            <a:r>
              <a:rPr lang="nb-NO" sz="2000" dirty="0"/>
              <a:t> </a:t>
            </a:r>
            <a:r>
              <a:rPr lang="nb-NO" sz="2000" dirty="0" err="1"/>
              <a:t>static</a:t>
            </a:r>
            <a:r>
              <a:rPr lang="nb-NO" sz="2000" dirty="0"/>
              <a:t> </a:t>
            </a:r>
            <a:r>
              <a:rPr lang="nb-NO" sz="2000" dirty="0" err="1"/>
              <a:t>void</a:t>
            </a:r>
            <a:r>
              <a:rPr lang="nb-NO" sz="2000" dirty="0"/>
              <a:t> main).</a:t>
            </a:r>
          </a:p>
          <a:p>
            <a:r>
              <a:rPr lang="nb-NO" sz="2000" dirty="0"/>
              <a:t>Main-tråden kan starte en eller flere andre, nye tråder.</a:t>
            </a:r>
          </a:p>
          <a:p>
            <a:r>
              <a:rPr lang="nb-NO" sz="2000" dirty="0"/>
              <a:t>Enhver tråd som er startet, kan stoppes midlertidig eller permanent av:</a:t>
            </a:r>
          </a:p>
          <a:p>
            <a:pPr lvl="1"/>
            <a:r>
              <a:rPr lang="nb-NO" sz="1600" dirty="0"/>
              <a:t>Av seg selv ved kall på synkroniseringsobjekter hvor den må vente</a:t>
            </a:r>
          </a:p>
          <a:p>
            <a:pPr lvl="1"/>
            <a:r>
              <a:rPr lang="nb-NO" sz="1600" dirty="0"/>
              <a:t>Den er ferdig med sin kode (i metoden run), terminerer da</a:t>
            </a:r>
          </a:p>
          <a:p>
            <a:r>
              <a:rPr lang="nb-NO" sz="2000" dirty="0"/>
              <a:t>Main-tråden og de nye trådene går i parallell ved at:</a:t>
            </a:r>
          </a:p>
          <a:p>
            <a:pPr lvl="1"/>
            <a:r>
              <a:rPr lang="nb-NO" sz="1600" dirty="0"/>
              <a:t>De kjører enten på hver sin kjerne</a:t>
            </a:r>
          </a:p>
          <a:p>
            <a:pPr lvl="1"/>
            <a:r>
              <a:rPr lang="nb-NO" sz="1600" dirty="0"/>
              <a:t>Hvis vi har flere tråder enn kjerner, vil klokka i maskinen sørge for at trådene av og til avbrytes og en annen tråd får kjøretid på kjernen.</a:t>
            </a:r>
          </a:p>
          <a:p>
            <a:r>
              <a:rPr lang="nb-NO" sz="2000" dirty="0"/>
              <a:t>Vi bruker tråder til å parallellisere programmene våre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119C-BAD2-474F-B7B2-66F11C4D5BFD}" type="slidenum">
              <a:rPr lang="nb-NO" smtClean="0"/>
              <a:pPr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41777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&gt;</a:t>
            </a:r>
            <a:r>
              <a:rPr lang="nb-NO" dirty="0" err="1"/>
              <a:t>java</a:t>
            </a:r>
            <a:r>
              <a:rPr lang="nb-NO" dirty="0"/>
              <a:t> (også kalt JVM) starter </a:t>
            </a:r>
            <a:r>
              <a:rPr lang="nb-NO" dirty="0" err="1"/>
              <a:t>main-tråden</a:t>
            </a:r>
            <a:br>
              <a:rPr lang="nb-NO" dirty="0"/>
            </a:br>
            <a:r>
              <a:rPr lang="nb-NO" dirty="0"/>
              <a:t> som igjen starter nye tråder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2123728" y="1700808"/>
            <a:ext cx="6166913" cy="3240360"/>
            <a:chOff x="395536" y="1412776"/>
            <a:chExt cx="4992263" cy="2592288"/>
          </a:xfrm>
        </p:grpSpPr>
        <p:sp>
          <p:nvSpPr>
            <p:cNvPr id="5" name="Oval 4"/>
            <p:cNvSpPr/>
            <p:nvPr/>
          </p:nvSpPr>
          <p:spPr bwMode="auto">
            <a:xfrm>
              <a:off x="2411760" y="1484784"/>
              <a:ext cx="864096" cy="384319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r>
                <a:rPr kumimoji="0" lang="nb-NO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JVM</a:t>
              </a:r>
            </a:p>
          </p:txBody>
        </p:sp>
        <p:cxnSp>
          <p:nvCxnSpPr>
            <p:cNvPr id="6" name="Straight Connector 5"/>
            <p:cNvCxnSpPr>
              <a:stCxn id="5" idx="4"/>
              <a:endCxn id="8" idx="0"/>
            </p:cNvCxnSpPr>
            <p:nvPr/>
          </p:nvCxnSpPr>
          <p:spPr bwMode="auto">
            <a:xfrm>
              <a:off x="2843809" y="1869103"/>
              <a:ext cx="0" cy="551785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7" name="TextBox 6"/>
            <p:cNvSpPr txBox="1"/>
            <p:nvPr/>
          </p:nvSpPr>
          <p:spPr>
            <a:xfrm>
              <a:off x="1043608" y="1412776"/>
              <a:ext cx="1371896" cy="5170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1) JVM starter </a:t>
              </a:r>
              <a:br>
                <a:rPr lang="nb-NO" dirty="0"/>
              </a:br>
              <a:r>
                <a:rPr lang="nb-NO" dirty="0"/>
                <a:t>Main-tråden</a:t>
              </a: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1763688" y="2420888"/>
              <a:ext cx="2304256" cy="1584176"/>
              <a:chOff x="1691680" y="2492896"/>
              <a:chExt cx="2304256" cy="1584176"/>
            </a:xfrm>
          </p:grpSpPr>
          <p:sp>
            <p:nvSpPr>
              <p:cNvPr id="8" name="Oval 7"/>
              <p:cNvSpPr/>
              <p:nvPr/>
            </p:nvSpPr>
            <p:spPr bwMode="auto">
              <a:xfrm>
                <a:off x="2411760" y="2492896"/>
                <a:ext cx="720080" cy="402497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10" name="Straight Connector 9"/>
              <p:cNvCxnSpPr>
                <a:stCxn id="8" idx="2"/>
              </p:cNvCxnSpPr>
              <p:nvPr/>
            </p:nvCxnSpPr>
            <p:spPr bwMode="auto">
              <a:xfrm flipH="1">
                <a:off x="1691680" y="2694145"/>
                <a:ext cx="720080" cy="1238911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11" name="Straight Connector 10"/>
              <p:cNvCxnSpPr/>
              <p:nvPr/>
            </p:nvCxnSpPr>
            <p:spPr bwMode="auto">
              <a:xfrm flipH="1">
                <a:off x="2411760" y="2852936"/>
                <a:ext cx="105454" cy="1152128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13" name="Straight Connector 12"/>
              <p:cNvCxnSpPr>
                <a:stCxn id="8" idx="4"/>
              </p:cNvCxnSpPr>
              <p:nvPr/>
            </p:nvCxnSpPr>
            <p:spPr bwMode="auto">
              <a:xfrm>
                <a:off x="2771800" y="2895393"/>
                <a:ext cx="216024" cy="1118055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16" name="Straight Connector 15"/>
              <p:cNvCxnSpPr/>
              <p:nvPr/>
            </p:nvCxnSpPr>
            <p:spPr bwMode="auto">
              <a:xfrm>
                <a:off x="2987824" y="2852936"/>
                <a:ext cx="576064" cy="1224136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18" name="Straight Connector 17"/>
              <p:cNvCxnSpPr>
                <a:stCxn id="8" idx="6"/>
              </p:cNvCxnSpPr>
              <p:nvPr/>
            </p:nvCxnSpPr>
            <p:spPr bwMode="auto">
              <a:xfrm>
                <a:off x="3131840" y="2694145"/>
                <a:ext cx="864096" cy="1238911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</p:grpSp>
        <p:sp>
          <p:nvSpPr>
            <p:cNvPr id="32" name="TextBox 31"/>
            <p:cNvSpPr txBox="1"/>
            <p:nvPr/>
          </p:nvSpPr>
          <p:spPr>
            <a:xfrm>
              <a:off x="395536" y="2420888"/>
              <a:ext cx="1954394" cy="96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3) Main-tråden venter</a:t>
              </a:r>
              <a:br>
                <a:rPr lang="nb-NO" dirty="0"/>
              </a:br>
              <a:r>
                <a:rPr lang="nb-NO" dirty="0"/>
                <a:t>mens de andre </a:t>
              </a:r>
              <a:br>
                <a:rPr lang="nb-NO" dirty="0"/>
              </a:br>
              <a:r>
                <a:rPr lang="nb-NO" dirty="0"/>
                <a:t>trådene løser</a:t>
              </a:r>
              <a:br>
                <a:rPr lang="nb-NO" dirty="0"/>
              </a:br>
              <a:r>
                <a:rPr lang="nb-NO" dirty="0"/>
                <a:t>problemet</a:t>
              </a:r>
            </a:p>
          </p:txBody>
        </p:sp>
        <p:cxnSp>
          <p:nvCxnSpPr>
            <p:cNvPr id="33" name="Straight Connector 32"/>
            <p:cNvCxnSpPr/>
            <p:nvPr/>
          </p:nvCxnSpPr>
          <p:spPr bwMode="auto">
            <a:xfrm>
              <a:off x="2843808" y="2420888"/>
              <a:ext cx="72008" cy="1512168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17" name="TextBox 6"/>
            <p:cNvSpPr txBox="1"/>
            <p:nvPr/>
          </p:nvSpPr>
          <p:spPr>
            <a:xfrm>
              <a:off x="3416380" y="1688147"/>
              <a:ext cx="1971419" cy="5170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2) Main-tråden starter</a:t>
              </a:r>
            </a:p>
            <a:p>
              <a:r>
                <a:rPr lang="nb-NO" dirty="0"/>
                <a:t>k nye tråder</a:t>
              </a:r>
            </a:p>
          </p:txBody>
        </p:sp>
      </p:grpSp>
      <p:sp>
        <p:nvSpPr>
          <p:cNvPr id="9" name="TekstSylinder 8"/>
          <p:cNvSpPr txBox="1"/>
          <p:nvPr/>
        </p:nvSpPr>
        <p:spPr>
          <a:xfrm>
            <a:off x="2411760" y="5795972"/>
            <a:ext cx="468052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Tråder i Java er objekter av klassen </a:t>
            </a:r>
            <a:r>
              <a:rPr lang="nb-NO" dirty="0" err="1"/>
              <a:t>Thread</a:t>
            </a:r>
            <a:r>
              <a:rPr lang="nb-NO" dirty="0"/>
              <a:t>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Konstruktør til </a:t>
            </a:r>
            <a:r>
              <a:rPr lang="nb-NO" dirty="0" err="1"/>
              <a:t>Thread</a:t>
            </a:r>
            <a:r>
              <a:rPr lang="nb-NO" dirty="0"/>
              <a:t>-klassen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1182688" y="4653136"/>
            <a:ext cx="7772400" cy="1479377"/>
          </a:xfrm>
        </p:spPr>
        <p:txBody>
          <a:bodyPr/>
          <a:lstStyle/>
          <a:p>
            <a:r>
              <a:rPr lang="nb-NO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Runnable</a:t>
            </a:r>
            <a:r>
              <a:rPr lang="nb-NO" b="1" dirty="0">
                <a:latin typeface="Courier New" panose="02070309020205020404" pitchFamily="49" charset="0"/>
                <a:cs typeface="Courier New" panose="02070309020205020404" pitchFamily="49" charset="0"/>
              </a:rPr>
              <a:t> target </a:t>
            </a:r>
            <a:r>
              <a:rPr lang="nb-NO" dirty="0"/>
              <a:t>er :</a:t>
            </a:r>
          </a:p>
          <a:p>
            <a:pPr lvl="1"/>
            <a:r>
              <a:rPr lang="nb-NO" dirty="0"/>
              <a:t>En klasse som implementerer grensesnittet ‘</a:t>
            </a:r>
            <a:r>
              <a:rPr lang="nb-NO" dirty="0" err="1"/>
              <a:t>Runnable</a:t>
            </a:r>
            <a:r>
              <a:rPr lang="nb-NO" dirty="0"/>
              <a:t>’</a:t>
            </a:r>
          </a:p>
          <a:p>
            <a:r>
              <a:rPr lang="nb-NO" sz="2000" dirty="0"/>
              <a:t>Det er en annen måte å starte er tråd hvor vi lager en </a:t>
            </a:r>
            <a:r>
              <a:rPr lang="nb-NO" sz="2000" dirty="0" err="1"/>
              <a:t>subklasse</a:t>
            </a:r>
            <a:r>
              <a:rPr lang="nb-NO" sz="2000" dirty="0"/>
              <a:t> av </a:t>
            </a:r>
            <a:r>
              <a:rPr lang="nb-NO" sz="2000" dirty="0" err="1"/>
              <a:t>Thread</a:t>
            </a:r>
            <a:r>
              <a:rPr lang="nb-NO" sz="2000" dirty="0"/>
              <a:t> (ikke fullt så fleksibel).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8" name="Picture 4" descr="M:\INF2440Para\Powerpoint\Thread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93" y="1340768"/>
            <a:ext cx="8351687" cy="3261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0134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Tråder i Java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99592" y="1314451"/>
            <a:ext cx="8055496" cy="2474590"/>
          </a:xfrm>
        </p:spPr>
        <p:txBody>
          <a:bodyPr/>
          <a:lstStyle/>
          <a:p>
            <a:r>
              <a:rPr lang="nb-NO" sz="1800" dirty="0"/>
              <a:t>Er én programflyt, dvs. en serie med instruksjoner som oppfører seg som ett vanlig, sekvensielt program – og kjører på én kjerne</a:t>
            </a:r>
          </a:p>
          <a:p>
            <a:r>
              <a:rPr lang="nb-NO" sz="1800" dirty="0"/>
              <a:t>Det kan godt være (langt) flere tråder  enn det er kjerner.</a:t>
            </a:r>
          </a:p>
          <a:p>
            <a:r>
              <a:rPr lang="nb-NO" sz="1800" dirty="0"/>
              <a:t>En tråd er ofte implementert i form av en indre klasse i den klassen som løser problemet vårt (da får trådene greit aksess til </a:t>
            </a:r>
            <a:r>
              <a:rPr lang="nb-NO" sz="1800" b="1" dirty="0"/>
              <a:t>felles data</a:t>
            </a:r>
            <a:r>
              <a:rPr lang="nb-NO" sz="1800" dirty="0"/>
              <a:t>):</a:t>
            </a:r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403648" y="2915066"/>
            <a:ext cx="67687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0070C0"/>
                </a:solidFill>
              </a:rPr>
              <a:t>import </a:t>
            </a:r>
            <a:r>
              <a:rPr lang="nb-NO" sz="1400" dirty="0" err="1">
                <a:solidFill>
                  <a:srgbClr val="0070C0"/>
                </a:solidFill>
              </a:rPr>
              <a:t>java.util.concurrent</a:t>
            </a:r>
            <a:r>
              <a:rPr lang="nb-NO" sz="1400" dirty="0">
                <a:solidFill>
                  <a:srgbClr val="0070C0"/>
                </a:solidFill>
              </a:rPr>
              <a:t>.*;</a:t>
            </a:r>
          </a:p>
          <a:p>
            <a:r>
              <a:rPr lang="nb-NO" sz="1400" dirty="0">
                <a:solidFill>
                  <a:srgbClr val="0070C0"/>
                </a:solidFill>
              </a:rPr>
              <a:t>class</a:t>
            </a:r>
            <a:r>
              <a:rPr lang="nb-NO" sz="1400" dirty="0"/>
              <a:t> Problem { </a:t>
            </a:r>
            <a:r>
              <a:rPr lang="nb-NO" sz="1400" dirty="0">
                <a:solidFill>
                  <a:srgbClr val="FF0000"/>
                </a:solidFill>
              </a:rPr>
              <a:t>int [] </a:t>
            </a:r>
            <a:r>
              <a:rPr lang="nb-NO" sz="1400" dirty="0" err="1">
                <a:solidFill>
                  <a:srgbClr val="FF0000"/>
                </a:solidFill>
              </a:rPr>
              <a:t>fellesData</a:t>
            </a:r>
            <a:r>
              <a:rPr lang="nb-NO" sz="1400" dirty="0">
                <a:solidFill>
                  <a:srgbClr val="FF0000"/>
                </a:solidFill>
              </a:rPr>
              <a:t> ; </a:t>
            </a:r>
            <a:r>
              <a:rPr lang="nb-NO" sz="1400" dirty="0">
                <a:solidFill>
                  <a:srgbClr val="00B050"/>
                </a:solidFill>
              </a:rPr>
              <a:t>// dette er </a:t>
            </a:r>
            <a:r>
              <a:rPr lang="nb-NO" sz="1400" b="1" dirty="0">
                <a:solidFill>
                  <a:srgbClr val="00B050"/>
                </a:solidFill>
              </a:rPr>
              <a:t>felles, delte data for alle trådene</a:t>
            </a:r>
          </a:p>
          <a:p>
            <a:r>
              <a:rPr lang="nb-NO" sz="1400" dirty="0">
                <a:solidFill>
                  <a:srgbClr val="0070C0"/>
                </a:solidFill>
              </a:rPr>
              <a:t>    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>
                <a:solidFill>
                  <a:srgbClr val="0070C0"/>
                </a:solidFill>
              </a:rPr>
              <a:t>static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void main(String [] </a:t>
            </a:r>
            <a:r>
              <a:rPr lang="nb-NO" sz="1400" dirty="0" err="1"/>
              <a:t>args</a:t>
            </a:r>
            <a:r>
              <a:rPr lang="nb-NO" sz="1400" dirty="0"/>
              <a:t>) {</a:t>
            </a:r>
          </a:p>
          <a:p>
            <a:r>
              <a:rPr lang="nb-NO" sz="1400" dirty="0"/>
              <a:t>                  Problem p = new Problem();</a:t>
            </a:r>
          </a:p>
          <a:p>
            <a:r>
              <a:rPr lang="nb-NO" sz="1400" dirty="0"/>
              <a:t>                           </a:t>
            </a:r>
            <a:r>
              <a:rPr lang="nb-NO" sz="1400" dirty="0" err="1"/>
              <a:t>p.utfoer</a:t>
            </a:r>
            <a:r>
              <a:rPr lang="nb-NO" sz="1400" dirty="0"/>
              <a:t>();</a:t>
            </a:r>
          </a:p>
          <a:p>
            <a:r>
              <a:rPr lang="nb-NO" sz="1400" dirty="0"/>
              <a:t>	    }</a:t>
            </a:r>
          </a:p>
          <a:p>
            <a:r>
              <a:rPr lang="nb-NO" sz="1400" dirty="0"/>
              <a:t>	    </a:t>
            </a:r>
            <a:r>
              <a:rPr lang="nb-NO" sz="1400" dirty="0">
                <a:solidFill>
                  <a:srgbClr val="0070C0"/>
                </a:solidFill>
              </a:rPr>
              <a:t>void</a:t>
            </a:r>
            <a:r>
              <a:rPr lang="nb-NO" sz="1400" dirty="0"/>
              <a:t> </a:t>
            </a:r>
            <a:r>
              <a:rPr lang="nb-NO" sz="1400" dirty="0" err="1"/>
              <a:t>utfoer</a:t>
            </a:r>
            <a:r>
              <a:rPr lang="nb-NO" sz="1400" dirty="0"/>
              <a:t> () { </a:t>
            </a:r>
            <a:r>
              <a:rPr lang="nb-NO" sz="1400" dirty="0" err="1"/>
              <a:t>Thread</a:t>
            </a:r>
            <a:r>
              <a:rPr lang="nb-NO" sz="1400" dirty="0"/>
              <a:t>  t = new </a:t>
            </a:r>
            <a:r>
              <a:rPr lang="nb-NO" sz="1400" dirty="0" err="1"/>
              <a:t>Thread</a:t>
            </a:r>
            <a:r>
              <a:rPr lang="nb-NO" sz="1400" dirty="0"/>
              <a:t>(new Arbeider());</a:t>
            </a:r>
          </a:p>
          <a:p>
            <a:r>
              <a:rPr lang="nb-NO" sz="1400" dirty="0"/>
              <a:t>                         </a:t>
            </a:r>
            <a:r>
              <a:rPr lang="nb-NO" sz="1400" dirty="0" err="1"/>
              <a:t>t.start</a:t>
            </a:r>
            <a:r>
              <a:rPr lang="nb-NO" sz="1400" dirty="0"/>
              <a:t>();</a:t>
            </a:r>
          </a:p>
          <a:p>
            <a:r>
              <a:rPr lang="nb-NO" sz="1400" dirty="0"/>
              <a:t>	     }</a:t>
            </a:r>
          </a:p>
          <a:p>
            <a:r>
              <a:rPr lang="nb-NO" sz="1400" dirty="0"/>
              <a:t>		</a:t>
            </a:r>
          </a:p>
          <a:p>
            <a:r>
              <a:rPr lang="nb-NO" sz="1400" dirty="0"/>
              <a:t>           </a:t>
            </a:r>
            <a:r>
              <a:rPr lang="nb-NO" sz="1400" dirty="0" err="1">
                <a:solidFill>
                  <a:srgbClr val="0070C0"/>
                </a:solidFill>
              </a:rPr>
              <a:t>class</a:t>
            </a:r>
            <a:r>
              <a:rPr lang="nb-NO" sz="1400" dirty="0"/>
              <a:t> Arbeider </a:t>
            </a:r>
            <a:r>
              <a:rPr lang="nb-NO" sz="1400" dirty="0" err="1">
                <a:solidFill>
                  <a:srgbClr val="0070C0"/>
                </a:solidFill>
              </a:rPr>
              <a:t>implements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Runnable</a:t>
            </a:r>
            <a:r>
              <a:rPr lang="nb-NO" sz="1400" dirty="0"/>
              <a:t> {</a:t>
            </a:r>
          </a:p>
          <a:p>
            <a:r>
              <a:rPr lang="nb-NO" sz="1400" dirty="0">
                <a:solidFill>
                  <a:srgbClr val="FF0000"/>
                </a:solidFill>
              </a:rPr>
              <a:t>                 int </a:t>
            </a:r>
            <a:r>
              <a:rPr lang="nb-NO" sz="1400" dirty="0" err="1">
                <a:solidFill>
                  <a:srgbClr val="FF0000"/>
                </a:solidFill>
              </a:rPr>
              <a:t>i,lokalData</a:t>
            </a:r>
            <a:r>
              <a:rPr lang="nb-NO" sz="1400" dirty="0">
                <a:solidFill>
                  <a:srgbClr val="FF0000"/>
                </a:solidFill>
              </a:rPr>
              <a:t>; </a:t>
            </a:r>
            <a:r>
              <a:rPr lang="nb-NO" sz="1400" dirty="0">
                <a:solidFill>
                  <a:srgbClr val="00B050"/>
                </a:solidFill>
              </a:rPr>
              <a:t>// dette er </a:t>
            </a:r>
            <a:r>
              <a:rPr lang="nb-NO" sz="1400" b="1" dirty="0">
                <a:solidFill>
                  <a:srgbClr val="00B050"/>
                </a:solidFill>
              </a:rPr>
              <a:t>lokale data for hver tråd</a:t>
            </a:r>
          </a:p>
          <a:p>
            <a:r>
              <a:rPr lang="nb-NO" sz="1400" dirty="0"/>
              <a:t> 	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void </a:t>
            </a:r>
            <a:r>
              <a:rPr lang="nb-NO" sz="1400" dirty="0"/>
              <a:t>run() {</a:t>
            </a:r>
          </a:p>
          <a:p>
            <a:r>
              <a:rPr lang="nb-NO" sz="1400" dirty="0"/>
              <a:t>                            </a:t>
            </a:r>
            <a:r>
              <a:rPr lang="nb-NO" sz="1400" dirty="0">
                <a:solidFill>
                  <a:srgbClr val="00B050"/>
                </a:solidFill>
              </a:rPr>
              <a:t>// denne kalles når tråden er startet</a:t>
            </a:r>
          </a:p>
          <a:p>
            <a:r>
              <a:rPr lang="nb-NO" sz="1400" dirty="0"/>
              <a:t>	    }</a:t>
            </a:r>
          </a:p>
          <a:p>
            <a:r>
              <a:rPr lang="nb-NO" sz="1400" dirty="0"/>
              <a:t>            } </a:t>
            </a:r>
            <a:r>
              <a:rPr lang="nb-NO" sz="1400" dirty="0">
                <a:solidFill>
                  <a:srgbClr val="00B050"/>
                </a:solidFill>
              </a:rPr>
              <a:t>// end indre klasse Arbeider</a:t>
            </a:r>
          </a:p>
          <a:p>
            <a:r>
              <a:rPr lang="nb-NO" sz="1400" dirty="0"/>
              <a:t>} </a:t>
            </a:r>
            <a:r>
              <a:rPr lang="nb-NO" sz="1400" dirty="0">
                <a:solidFill>
                  <a:srgbClr val="00B050"/>
                </a:solidFill>
              </a:rPr>
              <a:t>// end class Problem</a:t>
            </a:r>
          </a:p>
          <a:p>
            <a:r>
              <a:rPr lang="nb-NO" sz="1400" dirty="0"/>
              <a:t>         </a:t>
            </a:r>
          </a:p>
        </p:txBody>
      </p:sp>
    </p:spTree>
    <p:extLst>
      <p:ext uri="{BB962C8B-B14F-4D97-AF65-F5344CB8AC3E}">
        <p14:creationId xmlns:p14="http://schemas.microsoft.com/office/powerpoint/2010/main" val="18901491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Tråder i Java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nb-NO" sz="2000" dirty="0"/>
              <a:t>En tråd er enten subklasse av Thread eller får til sin konstruktør  et objekt av en klasse  som implementerer Runnable.</a:t>
            </a:r>
          </a:p>
          <a:p>
            <a:r>
              <a:rPr lang="nb-NO" sz="2000" dirty="0"/>
              <a:t>Poenget er at begge måtene inneholder en metode:</a:t>
            </a:r>
          </a:p>
          <a:p>
            <a:pPr lvl="1"/>
            <a:r>
              <a:rPr lang="nb-NO" sz="1600" dirty="0"/>
              <a:t> ’ </a:t>
            </a:r>
            <a:r>
              <a:rPr lang="nb-NO" sz="1600" dirty="0" err="1"/>
              <a:t>public</a:t>
            </a:r>
            <a:r>
              <a:rPr lang="nb-NO" sz="1600" dirty="0"/>
              <a:t> </a:t>
            </a:r>
            <a:r>
              <a:rPr lang="nb-NO" sz="1600" dirty="0" err="1"/>
              <a:t>void</a:t>
            </a:r>
            <a:r>
              <a:rPr lang="nb-NO" sz="1600" dirty="0"/>
              <a:t> run()’</a:t>
            </a:r>
          </a:p>
          <a:p>
            <a:r>
              <a:rPr lang="nb-NO" sz="2000" dirty="0"/>
              <a:t>Vi kaller metoden start() i klassen </a:t>
            </a:r>
            <a:r>
              <a:rPr lang="nb-NO" sz="2000" dirty="0" err="1"/>
              <a:t>Thread</a:t>
            </a:r>
            <a:r>
              <a:rPr lang="nb-NO" sz="2000" dirty="0"/>
              <a:t> . Det sørger for at JVM starter tråden og at ’run()’ i vår klasse deretter kalles.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75656" y="4437112"/>
            <a:ext cx="2448272" cy="17543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br>
              <a:rPr lang="nb-NO" dirty="0"/>
            </a:br>
            <a:r>
              <a:rPr lang="nb-NO" dirty="0"/>
              <a:t> JVM som inneholder sin del av start() som gjør mye og til slutt kaller run()</a:t>
            </a:r>
            <a:br>
              <a:rPr lang="nb-NO" dirty="0"/>
            </a:br>
            <a:endParaRPr lang="nb-NO" dirty="0"/>
          </a:p>
        </p:txBody>
      </p:sp>
      <p:sp>
        <p:nvSpPr>
          <p:cNvPr id="8" name="TextBox 7"/>
          <p:cNvSpPr txBox="1"/>
          <p:nvPr/>
        </p:nvSpPr>
        <p:spPr>
          <a:xfrm>
            <a:off x="5004048" y="4496923"/>
            <a:ext cx="3770199" cy="1200329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Vårt program kaller start</a:t>
            </a:r>
          </a:p>
          <a:p>
            <a:r>
              <a:rPr lang="nb-NO" dirty="0"/>
              <a:t>i vårt objekt av en </a:t>
            </a:r>
            <a:r>
              <a:rPr lang="nb-NO" dirty="0" err="1"/>
              <a:t>subklasse</a:t>
            </a:r>
            <a:r>
              <a:rPr lang="nb-NO" dirty="0"/>
              <a:t> av </a:t>
            </a:r>
            <a:br>
              <a:rPr lang="nb-NO" dirty="0"/>
            </a:br>
            <a:r>
              <a:rPr lang="nb-NO" dirty="0" err="1"/>
              <a:t>Thread</a:t>
            </a:r>
            <a:r>
              <a:rPr lang="nb-NO" dirty="0"/>
              <a:t> (eller </a:t>
            </a:r>
            <a:r>
              <a:rPr lang="nb-NO" dirty="0" err="1"/>
              <a:t>Runnable</a:t>
            </a:r>
            <a:r>
              <a:rPr lang="nb-NO" dirty="0"/>
              <a:t>). Etter start</a:t>
            </a:r>
          </a:p>
          <a:p>
            <a:r>
              <a:rPr lang="nb-NO" dirty="0"/>
              <a:t> av tråden kalles vår run()</a:t>
            </a:r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 flipV="1">
            <a:off x="3923928" y="4653136"/>
            <a:ext cx="1080120" cy="36004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3851920" y="5564829"/>
            <a:ext cx="1152128" cy="108012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520717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Flere problemer med parallellitet og tråder i Java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268760"/>
            <a:ext cx="6870192" cy="5184576"/>
          </a:xfrm>
        </p:spPr>
        <p:txBody>
          <a:bodyPr>
            <a:normAutofit fontScale="77500" lnSpcReduction="20000"/>
          </a:bodyPr>
          <a:lstStyle/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Operasjoner blandes (oppdateringer går tapt).</a:t>
            </a:r>
          </a:p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Oppdaterte verdier til felles data er ikke alltid synlig fra alle tråder (oppdateringer er ikke synlige når du trenger dem).</a:t>
            </a:r>
          </a:p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Synlighet har ofte med </a:t>
            </a:r>
            <a:r>
              <a:rPr lang="nb-NO" sz="2600" dirty="0" err="1"/>
              <a:t>cache</a:t>
            </a:r>
            <a:r>
              <a:rPr lang="nb-NO" sz="2600" dirty="0"/>
              <a:t> å gjøre.</a:t>
            </a:r>
          </a:p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The Java memory model (= hva skjer ’egentlig’ når du kjører et Java-program).</a:t>
            </a:r>
          </a:p>
          <a:p>
            <a:pPr marL="596646" indent="-514350">
              <a:lnSpc>
                <a:spcPct val="120000"/>
              </a:lnSpc>
              <a:buNone/>
            </a:pPr>
            <a:endParaRPr lang="nb-NO" sz="2600" dirty="0"/>
          </a:p>
          <a:p>
            <a:pPr marL="596646" indent="-514350">
              <a:lnSpc>
                <a:spcPct val="120000"/>
              </a:lnSpc>
            </a:pPr>
            <a:r>
              <a:rPr lang="nb-NO" sz="2600" dirty="0"/>
              <a:t>Vi må finne på ’skuddsikre’ måter å programmere parallelle programmer</a:t>
            </a:r>
          </a:p>
          <a:p>
            <a:pPr marL="870966" lvl="1" indent="-514350">
              <a:lnSpc>
                <a:spcPct val="120000"/>
              </a:lnSpc>
            </a:pPr>
            <a:r>
              <a:rPr lang="nb-NO" sz="1800" dirty="0"/>
              <a:t>De er kanskje ikke helt tidsoptimale</a:t>
            </a:r>
          </a:p>
          <a:p>
            <a:pPr marL="870966" lvl="1" indent="-514350">
              <a:lnSpc>
                <a:spcPct val="120000"/>
              </a:lnSpc>
            </a:pPr>
            <a:r>
              <a:rPr lang="nb-NO" sz="1800" dirty="0"/>
              <a:t>Men de er lettere å bruke !!</a:t>
            </a:r>
          </a:p>
          <a:p>
            <a:pPr marL="870966" lvl="1" indent="-514350">
              <a:lnSpc>
                <a:spcPct val="120000"/>
              </a:lnSpc>
            </a:pPr>
            <a:r>
              <a:rPr lang="nb-NO" sz="1800" dirty="0"/>
              <a:t>Det er vanskelig nok likevel.</a:t>
            </a:r>
          </a:p>
          <a:p>
            <a:pPr marL="596646" indent="-514350">
              <a:lnSpc>
                <a:spcPct val="120000"/>
              </a:lnSpc>
            </a:pPr>
            <a:r>
              <a:rPr lang="nb-NO" sz="2600" dirty="0">
                <a:solidFill>
                  <a:srgbClr val="C00000"/>
                </a:solidFill>
                <a:latin typeface="+mj-lt"/>
              </a:rPr>
              <a:t>Bare oversiktelige, ’enkle’  måter å programmere parallelt er mulig i praksis</a:t>
            </a:r>
          </a:p>
          <a:p>
            <a:pPr>
              <a:lnSpc>
                <a:spcPct val="120000"/>
              </a:lnSpc>
            </a:pPr>
            <a:endParaRPr lang="nb-NO" sz="2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Konstruktør til </a:t>
            </a:r>
            <a:r>
              <a:rPr lang="nb-NO" dirty="0" err="1"/>
              <a:t>Thread</a:t>
            </a:r>
            <a:r>
              <a:rPr lang="nb-NO" dirty="0"/>
              <a:t>-klassen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1182688" y="4653136"/>
            <a:ext cx="7772400" cy="1479377"/>
          </a:xfrm>
        </p:spPr>
        <p:txBody>
          <a:bodyPr/>
          <a:lstStyle/>
          <a:p>
            <a:r>
              <a:rPr lang="nb-NO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Runnable</a:t>
            </a:r>
            <a:r>
              <a:rPr lang="nb-NO" b="1" dirty="0">
                <a:latin typeface="Courier New" panose="02070309020205020404" pitchFamily="49" charset="0"/>
                <a:cs typeface="Courier New" panose="02070309020205020404" pitchFamily="49" charset="0"/>
              </a:rPr>
              <a:t> target </a:t>
            </a:r>
            <a:r>
              <a:rPr lang="nb-NO" dirty="0"/>
              <a:t>er :</a:t>
            </a:r>
          </a:p>
          <a:p>
            <a:pPr lvl="1"/>
            <a:r>
              <a:rPr lang="nb-NO" dirty="0"/>
              <a:t>En klasse som implementerer grensesnittet ‘</a:t>
            </a:r>
            <a:r>
              <a:rPr lang="nb-NO" dirty="0" err="1"/>
              <a:t>Runnable</a:t>
            </a:r>
            <a:r>
              <a:rPr lang="nb-NO" dirty="0"/>
              <a:t>’</a:t>
            </a:r>
          </a:p>
          <a:p>
            <a:r>
              <a:rPr lang="nb-NO" sz="2000" dirty="0"/>
              <a:t>Det er en annen måte å starte er tråd hvor vi lager en </a:t>
            </a:r>
            <a:r>
              <a:rPr lang="nb-NO" sz="2000" dirty="0" err="1"/>
              <a:t>subklasse</a:t>
            </a:r>
            <a:r>
              <a:rPr lang="nb-NO" sz="2000" dirty="0"/>
              <a:t> av </a:t>
            </a:r>
            <a:r>
              <a:rPr lang="nb-NO" sz="2000" dirty="0" err="1"/>
              <a:t>Thread</a:t>
            </a:r>
            <a:r>
              <a:rPr lang="nb-NO" sz="2000" dirty="0"/>
              <a:t> (ikke fullt så fleksibel).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8" name="Picture 4" descr="M:\INF2440Para\Powerpoint\Thread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93" y="1340768"/>
            <a:ext cx="8351687" cy="3261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150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Flere problemer med parallellitet og tråder i Java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268760"/>
            <a:ext cx="6870192" cy="5184576"/>
          </a:xfrm>
        </p:spPr>
        <p:txBody>
          <a:bodyPr>
            <a:normAutofit fontScale="77500" lnSpcReduction="20000"/>
          </a:bodyPr>
          <a:lstStyle/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Operasjoner blandes (oppdateringer går tapt).</a:t>
            </a:r>
          </a:p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Oppdaterte verdier til felles data er ikke alltid synlig fra alle tråder (oppdateringer er ikke synlige når du trenger dem).</a:t>
            </a:r>
          </a:p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Synlighet har ofte med </a:t>
            </a:r>
            <a:r>
              <a:rPr lang="nb-NO" sz="2600" dirty="0" err="1"/>
              <a:t>cache</a:t>
            </a:r>
            <a:r>
              <a:rPr lang="nb-NO" sz="2600" dirty="0"/>
              <a:t> å gjøre.</a:t>
            </a:r>
          </a:p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The Java memory model (= hva skjer ’egentlig’ når du kjører et Java-program).</a:t>
            </a:r>
          </a:p>
          <a:p>
            <a:pPr marL="596646" indent="-514350">
              <a:lnSpc>
                <a:spcPct val="120000"/>
              </a:lnSpc>
              <a:buNone/>
            </a:pPr>
            <a:endParaRPr lang="nb-NO" sz="2600" dirty="0"/>
          </a:p>
          <a:p>
            <a:pPr marL="596646" indent="-514350">
              <a:lnSpc>
                <a:spcPct val="120000"/>
              </a:lnSpc>
            </a:pPr>
            <a:r>
              <a:rPr lang="nb-NO" sz="2600" dirty="0"/>
              <a:t>Vi må finne på ’skuddsikre’ måter å programmere parallelle programmer</a:t>
            </a:r>
          </a:p>
          <a:p>
            <a:pPr marL="870966" lvl="1" indent="-514350">
              <a:lnSpc>
                <a:spcPct val="120000"/>
              </a:lnSpc>
            </a:pPr>
            <a:r>
              <a:rPr lang="nb-NO" sz="1800" dirty="0"/>
              <a:t>De er kanskje ikke helt tidsoptimale</a:t>
            </a:r>
          </a:p>
          <a:p>
            <a:pPr marL="870966" lvl="1" indent="-514350">
              <a:lnSpc>
                <a:spcPct val="120000"/>
              </a:lnSpc>
            </a:pPr>
            <a:r>
              <a:rPr lang="nb-NO" sz="1800" dirty="0"/>
              <a:t>Men de er lettere å bruke !!</a:t>
            </a:r>
          </a:p>
          <a:p>
            <a:pPr marL="870966" lvl="1" indent="-514350">
              <a:lnSpc>
                <a:spcPct val="120000"/>
              </a:lnSpc>
            </a:pPr>
            <a:r>
              <a:rPr lang="nb-NO" sz="1800" dirty="0"/>
              <a:t>Det er vanskelig nok likevel.</a:t>
            </a:r>
          </a:p>
          <a:p>
            <a:pPr marL="596646" indent="-514350">
              <a:lnSpc>
                <a:spcPct val="120000"/>
              </a:lnSpc>
            </a:pPr>
            <a:r>
              <a:rPr lang="nb-NO" sz="2600" dirty="0">
                <a:solidFill>
                  <a:srgbClr val="C00000"/>
                </a:solidFill>
                <a:latin typeface="+mj-lt"/>
              </a:rPr>
              <a:t>Bare oversiktelige, ’enkle’  måter å programmere parallelt er mulig i praksis</a:t>
            </a:r>
          </a:p>
          <a:p>
            <a:pPr>
              <a:lnSpc>
                <a:spcPct val="120000"/>
              </a:lnSpc>
            </a:pPr>
            <a:endParaRPr lang="nb-NO" sz="2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 err="1"/>
              <a:t>Example</a:t>
            </a:r>
            <a:r>
              <a:rPr lang="nb-NO" dirty="0"/>
              <a:t>: </a:t>
            </a:r>
            <a:r>
              <a:rPr lang="nb-NO" dirty="0" err="1"/>
              <a:t>Concurrent</a:t>
            </a:r>
            <a:r>
              <a:rPr lang="nb-NO" dirty="0"/>
              <a:t> </a:t>
            </a:r>
            <a:r>
              <a:rPr lang="nb-NO" dirty="0" err="1"/>
              <a:t>update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 variable</a:t>
            </a:r>
            <a:br>
              <a:rPr lang="nb-NO" dirty="0"/>
            </a:br>
            <a:r>
              <a:rPr lang="nb-NO" dirty="0" err="1"/>
              <a:t>Let’s</a:t>
            </a:r>
            <a:r>
              <a:rPr lang="nb-NO" dirty="0"/>
              <a:t> </a:t>
            </a:r>
            <a:r>
              <a:rPr lang="nb-NO" dirty="0" err="1"/>
              <a:t>try</a:t>
            </a:r>
            <a:r>
              <a:rPr lang="nb-NO" dirty="0"/>
              <a:t>!  (Spoiler: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</a:t>
            </a:r>
            <a:r>
              <a:rPr lang="nb-NO" dirty="0" err="1"/>
              <a:t>fail</a:t>
            </a:r>
            <a:r>
              <a:rPr lang="nb-NO" dirty="0"/>
              <a:t>!)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35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133426" y="1443841"/>
            <a:ext cx="676875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0070C0"/>
                </a:solidFill>
              </a:rPr>
              <a:t>import </a:t>
            </a:r>
            <a:r>
              <a:rPr lang="nb-NO" sz="1400" dirty="0" err="1">
                <a:solidFill>
                  <a:srgbClr val="0070C0"/>
                </a:solidFill>
              </a:rPr>
              <a:t>java.util.concurrent</a:t>
            </a:r>
            <a:r>
              <a:rPr lang="nb-NO" sz="1400" dirty="0">
                <a:solidFill>
                  <a:srgbClr val="0070C0"/>
                </a:solidFill>
              </a:rPr>
              <a:t>.*;</a:t>
            </a:r>
          </a:p>
          <a:p>
            <a:r>
              <a:rPr lang="nb-NO" sz="1400" dirty="0">
                <a:solidFill>
                  <a:srgbClr val="0070C0"/>
                </a:solidFill>
              </a:rPr>
              <a:t>class</a:t>
            </a:r>
            <a:r>
              <a:rPr lang="nb-NO" sz="1400" dirty="0"/>
              <a:t> Problem { </a:t>
            </a:r>
            <a:r>
              <a:rPr lang="nb-NO" sz="1400" dirty="0">
                <a:solidFill>
                  <a:srgbClr val="FF0000"/>
                </a:solidFill>
              </a:rPr>
              <a:t>int i ; </a:t>
            </a:r>
            <a:r>
              <a:rPr lang="nb-NO" sz="1400" dirty="0">
                <a:solidFill>
                  <a:srgbClr val="00B050"/>
                </a:solidFill>
              </a:rPr>
              <a:t>// dette er </a:t>
            </a:r>
            <a:r>
              <a:rPr lang="nb-NO" sz="1400" b="1" dirty="0">
                <a:solidFill>
                  <a:srgbClr val="00B050"/>
                </a:solidFill>
              </a:rPr>
              <a:t>felles, delte data for alle trådene</a:t>
            </a:r>
          </a:p>
          <a:p>
            <a:r>
              <a:rPr lang="nb-NO" sz="1400" dirty="0">
                <a:solidFill>
                  <a:srgbClr val="0070C0"/>
                </a:solidFill>
              </a:rPr>
              <a:t>    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>
                <a:solidFill>
                  <a:srgbClr val="0070C0"/>
                </a:solidFill>
              </a:rPr>
              <a:t>static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void main(String [] </a:t>
            </a:r>
            <a:r>
              <a:rPr lang="nb-NO" sz="1400" dirty="0" err="1"/>
              <a:t>args</a:t>
            </a:r>
            <a:r>
              <a:rPr lang="nb-NO" sz="1400" dirty="0"/>
              <a:t>) {</a:t>
            </a:r>
          </a:p>
          <a:p>
            <a:r>
              <a:rPr lang="nb-NO" sz="1400" dirty="0"/>
              <a:t>                  Problem p = new Problem();</a:t>
            </a:r>
          </a:p>
          <a:p>
            <a:r>
              <a:rPr lang="nb-NO" sz="1400" dirty="0"/>
              <a:t>                           </a:t>
            </a:r>
            <a:r>
              <a:rPr lang="nb-NO" sz="1400" dirty="0" err="1"/>
              <a:t>p.utfoer</a:t>
            </a:r>
            <a:r>
              <a:rPr lang="nb-NO" sz="1400" dirty="0"/>
              <a:t>();</a:t>
            </a:r>
          </a:p>
          <a:p>
            <a:r>
              <a:rPr lang="nb-NO" sz="1400" dirty="0"/>
              <a:t>	    }</a:t>
            </a:r>
          </a:p>
          <a:p>
            <a:r>
              <a:rPr lang="nb-NO" sz="1400" dirty="0"/>
              <a:t>	    </a:t>
            </a:r>
            <a:r>
              <a:rPr lang="nb-NO" sz="1400" dirty="0">
                <a:solidFill>
                  <a:srgbClr val="0070C0"/>
                </a:solidFill>
              </a:rPr>
              <a:t>void</a:t>
            </a:r>
            <a:r>
              <a:rPr lang="nb-NO" sz="1400" dirty="0"/>
              <a:t> </a:t>
            </a:r>
            <a:r>
              <a:rPr lang="nb-NO" sz="1400" dirty="0" err="1"/>
              <a:t>utfoer</a:t>
            </a:r>
            <a:r>
              <a:rPr lang="nb-NO" sz="1400" dirty="0"/>
              <a:t> () {</a:t>
            </a:r>
          </a:p>
          <a:p>
            <a:r>
              <a:rPr lang="nb-NO" sz="1400" dirty="0"/>
              <a:t>                         int j, k;</a:t>
            </a:r>
          </a:p>
          <a:p>
            <a:r>
              <a:rPr lang="nb-NO" sz="1400" dirty="0"/>
              <a:t>                         j=10; </a:t>
            </a:r>
          </a:p>
          <a:p>
            <a:r>
              <a:rPr lang="nb-NO" sz="1400" dirty="0"/>
              <a:t>                         for (k=0; k&lt; j; k++)  {</a:t>
            </a:r>
          </a:p>
          <a:p>
            <a:r>
              <a:rPr lang="nb-NO" sz="1400" dirty="0"/>
              <a:t>                              </a:t>
            </a:r>
            <a:r>
              <a:rPr lang="nb-NO" sz="1400" dirty="0" err="1"/>
              <a:t>new</a:t>
            </a:r>
            <a:r>
              <a:rPr lang="nb-NO" sz="1400" dirty="0"/>
              <a:t> </a:t>
            </a:r>
            <a:r>
              <a:rPr lang="nb-NO" sz="1400" dirty="0" err="1"/>
              <a:t>Thread</a:t>
            </a:r>
            <a:r>
              <a:rPr lang="nb-NO" sz="1400" dirty="0"/>
              <a:t>(new Arbeider()).start();</a:t>
            </a:r>
          </a:p>
          <a:p>
            <a:r>
              <a:rPr lang="nb-NO" sz="1400" dirty="0"/>
              <a:t>	     }</a:t>
            </a:r>
          </a:p>
          <a:p>
            <a:r>
              <a:rPr lang="nb-NO" sz="1400" dirty="0"/>
              <a:t>		</a:t>
            </a:r>
          </a:p>
          <a:p>
            <a:r>
              <a:rPr lang="nb-NO" sz="1400" dirty="0"/>
              <a:t>           </a:t>
            </a:r>
            <a:r>
              <a:rPr lang="nb-NO" sz="1400" dirty="0" err="1">
                <a:solidFill>
                  <a:srgbClr val="0070C0"/>
                </a:solidFill>
              </a:rPr>
              <a:t>class</a:t>
            </a:r>
            <a:r>
              <a:rPr lang="nb-NO" sz="1400" dirty="0"/>
              <a:t> Arbeider </a:t>
            </a:r>
            <a:r>
              <a:rPr lang="nb-NO" sz="1400" dirty="0" err="1">
                <a:solidFill>
                  <a:srgbClr val="0070C0"/>
                </a:solidFill>
              </a:rPr>
              <a:t>implements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Runnable</a:t>
            </a:r>
            <a:r>
              <a:rPr lang="nb-NO" sz="1400" dirty="0"/>
              <a:t> {</a:t>
            </a:r>
          </a:p>
          <a:p>
            <a:r>
              <a:rPr lang="nb-NO" sz="1400" dirty="0">
                <a:solidFill>
                  <a:srgbClr val="FF0000"/>
                </a:solidFill>
              </a:rPr>
              <a:t>                 int </a:t>
            </a:r>
            <a:r>
              <a:rPr lang="nb-NO" sz="1400" dirty="0" err="1">
                <a:solidFill>
                  <a:srgbClr val="FF0000"/>
                </a:solidFill>
              </a:rPr>
              <a:t>i,lokalData</a:t>
            </a:r>
            <a:r>
              <a:rPr lang="nb-NO" sz="1400" dirty="0">
                <a:solidFill>
                  <a:srgbClr val="FF0000"/>
                </a:solidFill>
              </a:rPr>
              <a:t>; </a:t>
            </a:r>
            <a:r>
              <a:rPr lang="nb-NO" sz="1400" dirty="0">
                <a:solidFill>
                  <a:srgbClr val="00B050"/>
                </a:solidFill>
              </a:rPr>
              <a:t>// dette er </a:t>
            </a:r>
            <a:r>
              <a:rPr lang="nb-NO" sz="1400" b="1" dirty="0">
                <a:solidFill>
                  <a:srgbClr val="00B050"/>
                </a:solidFill>
              </a:rPr>
              <a:t>lokale data for hver tråd</a:t>
            </a:r>
          </a:p>
          <a:p>
            <a:r>
              <a:rPr lang="nb-NO" sz="1400" dirty="0"/>
              <a:t> 	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void </a:t>
            </a:r>
            <a:r>
              <a:rPr lang="nb-NO" sz="1400" dirty="0"/>
              <a:t>run() { </a:t>
            </a:r>
            <a:r>
              <a:rPr lang="nb-NO" sz="1400" dirty="0">
                <a:solidFill>
                  <a:srgbClr val="00B050"/>
                </a:solidFill>
              </a:rPr>
              <a:t>// denne kalles når tråden er startet</a:t>
            </a:r>
            <a:endParaRPr lang="nb-NO" sz="1400" dirty="0"/>
          </a:p>
          <a:p>
            <a:r>
              <a:rPr lang="nb-NO" sz="1400" dirty="0"/>
              <a:t>                           i++;  </a:t>
            </a:r>
            <a:endParaRPr lang="nb-NO" sz="1400" dirty="0">
              <a:solidFill>
                <a:srgbClr val="00B050"/>
              </a:solidFill>
            </a:endParaRPr>
          </a:p>
          <a:p>
            <a:r>
              <a:rPr lang="nb-NO" sz="1400" dirty="0"/>
              <a:t>	    }</a:t>
            </a:r>
          </a:p>
          <a:p>
            <a:r>
              <a:rPr lang="nb-NO" sz="1400" dirty="0"/>
              <a:t>            } </a:t>
            </a:r>
            <a:r>
              <a:rPr lang="nb-NO" sz="1400" dirty="0">
                <a:solidFill>
                  <a:srgbClr val="00B050"/>
                </a:solidFill>
              </a:rPr>
              <a:t>// end indre klasse Arbeider</a:t>
            </a:r>
          </a:p>
          <a:p>
            <a:r>
              <a:rPr lang="nb-NO" sz="1400" dirty="0"/>
              <a:t>} </a:t>
            </a:r>
            <a:r>
              <a:rPr lang="nb-NO" sz="1400" dirty="0">
                <a:solidFill>
                  <a:srgbClr val="00B050"/>
                </a:solidFill>
              </a:rPr>
              <a:t>// end class Problem</a:t>
            </a:r>
          </a:p>
          <a:p>
            <a:r>
              <a:rPr lang="nb-NO" sz="1400" dirty="0"/>
              <a:t>         </a:t>
            </a:r>
          </a:p>
        </p:txBody>
      </p:sp>
    </p:spTree>
    <p:extLst>
      <p:ext uri="{BB962C8B-B14F-4D97-AF65-F5344CB8AC3E}">
        <p14:creationId xmlns:p14="http://schemas.microsoft.com/office/powerpoint/2010/main" val="17294414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2162"/>
          </a:xfrm>
        </p:spPr>
        <p:txBody>
          <a:bodyPr>
            <a:noAutofit/>
          </a:bodyPr>
          <a:lstStyle/>
          <a:p>
            <a:pPr algn="ctr"/>
            <a:r>
              <a:rPr lang="nb-NO" sz="2800" dirty="0"/>
              <a:t>1) Ett problem i dag:  operasjoner blandes ved samtidige oppdateringer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340768"/>
            <a:ext cx="7498080" cy="1981200"/>
          </a:xfrm>
        </p:spPr>
        <p:txBody>
          <a:bodyPr>
            <a:noAutofit/>
          </a:bodyPr>
          <a:lstStyle/>
          <a:p>
            <a:r>
              <a:rPr lang="nb-NO" dirty="0"/>
              <a:t>Samtidig oppdatering  - flere tråder sier gjentatte ganger: </a:t>
            </a:r>
            <a:r>
              <a:rPr lang="nb-NO" b="1" dirty="0"/>
              <a:t>i++ ; </a:t>
            </a:r>
            <a:r>
              <a:rPr lang="nb-NO" dirty="0"/>
              <a:t>der i er en felles int.</a:t>
            </a:r>
            <a:br>
              <a:rPr lang="nb-NO" b="1" dirty="0"/>
            </a:br>
            <a:endParaRPr lang="nb-NO" sz="1000" b="1" dirty="0"/>
          </a:p>
          <a:p>
            <a:pPr lvl="1"/>
            <a:r>
              <a:rPr lang="nb-NO" sz="1800" dirty="0"/>
              <a:t> </a:t>
            </a:r>
            <a:r>
              <a:rPr lang="nb-NO" sz="1800" b="1" dirty="0"/>
              <a:t>i++ </a:t>
            </a:r>
            <a:r>
              <a:rPr lang="nb-NO" sz="1800" b="1" dirty="0">
                <a:solidFill>
                  <a:schemeClr val="accent3"/>
                </a:solidFill>
              </a:rPr>
              <a:t> </a:t>
            </a:r>
            <a:r>
              <a:rPr lang="nb-NO" sz="1800" dirty="0"/>
              <a:t>er 3 operasjoner:  a) les i, b) legg til </a:t>
            </a:r>
            <a:r>
              <a:rPr lang="nb-NO" sz="1800" dirty="0">
                <a:latin typeface="Andalus" pitchFamily="18" charset="-78"/>
                <a:cs typeface="Andalus" pitchFamily="18" charset="-78"/>
              </a:rPr>
              <a:t>1</a:t>
            </a:r>
            <a:r>
              <a:rPr lang="nb-NO" sz="1800" dirty="0"/>
              <a:t>, c) skriv i tilbake</a:t>
            </a:r>
          </a:p>
          <a:p>
            <a:pPr lvl="1"/>
            <a:r>
              <a:rPr lang="nb-NO" sz="1800" dirty="0"/>
              <a:t>Anta i =2, og to tråder gjør i++</a:t>
            </a:r>
          </a:p>
          <a:p>
            <a:pPr lvl="1"/>
            <a:r>
              <a:rPr lang="nb-NO" sz="1800" dirty="0"/>
              <a:t>Vi kan få svaret 3 eller 4 (skulle fått 4!)</a:t>
            </a:r>
          </a:p>
          <a:p>
            <a:pPr lvl="1"/>
            <a:r>
              <a:rPr lang="nb-NO" sz="1800" dirty="0"/>
              <a:t>Dette skjer i praksis !</a:t>
            </a:r>
          </a:p>
          <a:p>
            <a:pPr lvl="1"/>
            <a:endParaRPr lang="nb-NO" sz="1800" dirty="0"/>
          </a:p>
          <a:p>
            <a:pPr lvl="1"/>
            <a:endParaRPr lang="nb-NO" sz="1800" dirty="0"/>
          </a:p>
        </p:txBody>
      </p:sp>
      <p:grpSp>
        <p:nvGrpSpPr>
          <p:cNvPr id="5" name="Gruppe 4"/>
          <p:cNvGrpSpPr/>
          <p:nvPr/>
        </p:nvGrpSpPr>
        <p:grpSpPr>
          <a:xfrm>
            <a:off x="1219200" y="3874532"/>
            <a:ext cx="7696200" cy="2819400"/>
            <a:chOff x="1219200" y="3505200"/>
            <a:chExt cx="7696200" cy="3188732"/>
          </a:xfrm>
        </p:grpSpPr>
        <p:sp>
          <p:nvSpPr>
            <p:cNvPr id="4" name="Rectangle 3"/>
            <p:cNvSpPr/>
            <p:nvPr/>
          </p:nvSpPr>
          <p:spPr>
            <a:xfrm>
              <a:off x="2438400" y="38862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2133600" y="6096000"/>
              <a:ext cx="5638800" cy="0"/>
            </a:xfrm>
            <a:prstGeom prst="line">
              <a:avLst/>
            </a:prstGeom>
            <a:ln w="38100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4" idx="3"/>
              <a:endCxn id="11" idx="1"/>
            </p:cNvCxnSpPr>
            <p:nvPr/>
          </p:nvCxnSpPr>
          <p:spPr>
            <a:xfrm>
              <a:off x="3124200" y="4076700"/>
              <a:ext cx="914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4038600" y="38862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cxnSp>
          <p:nvCxnSpPr>
            <p:cNvPr id="13" name="Straight Arrow Connector 12"/>
            <p:cNvCxnSpPr>
              <a:endCxn id="14" idx="1"/>
            </p:cNvCxnSpPr>
            <p:nvPr/>
          </p:nvCxnSpPr>
          <p:spPr>
            <a:xfrm>
              <a:off x="4725988" y="4038600"/>
              <a:ext cx="2055812" cy="381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6781800" y="38862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219200" y="4038600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latin typeface="Arial" pitchFamily="34" charset="0"/>
                  <a:cs typeface="Arial" pitchFamily="34" charset="0"/>
                </a:rPr>
                <a:t>tråd1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219200" y="4812268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latin typeface="Arial" pitchFamily="34" charset="0"/>
                  <a:cs typeface="Arial" pitchFamily="34" charset="0"/>
                </a:rPr>
                <a:t>tråd2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352800" y="48006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cxnSp>
          <p:nvCxnSpPr>
            <p:cNvPr id="25" name="Straight Arrow Connector 24"/>
            <p:cNvCxnSpPr>
              <a:stCxn id="24" idx="3"/>
              <a:endCxn id="26" idx="1"/>
            </p:cNvCxnSpPr>
            <p:nvPr/>
          </p:nvCxnSpPr>
          <p:spPr>
            <a:xfrm>
              <a:off x="4038600" y="4991100"/>
              <a:ext cx="914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/>
            <p:cNvSpPr/>
            <p:nvPr/>
          </p:nvSpPr>
          <p:spPr>
            <a:xfrm>
              <a:off x="4953000" y="48006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cxnSp>
          <p:nvCxnSpPr>
            <p:cNvPr id="27" name="Straight Arrow Connector 26"/>
            <p:cNvCxnSpPr>
              <a:endCxn id="28" idx="1"/>
            </p:cNvCxnSpPr>
            <p:nvPr/>
          </p:nvCxnSpPr>
          <p:spPr>
            <a:xfrm>
              <a:off x="5640388" y="4953000"/>
              <a:ext cx="2055812" cy="381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/>
            <p:nvPr/>
          </p:nvSpPr>
          <p:spPr>
            <a:xfrm>
              <a:off x="7696200" y="48006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438400" y="3505200"/>
              <a:ext cx="612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Les i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038600" y="3505200"/>
              <a:ext cx="1040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Legg til </a:t>
              </a:r>
              <a:r>
                <a:rPr lang="nb-NO" dirty="0">
                  <a:latin typeface="Andalus" pitchFamily="18" charset="-78"/>
                  <a:cs typeface="Andalus" pitchFamily="18" charset="-78"/>
                </a:rPr>
                <a:t>1</a:t>
              </a:r>
              <a:endParaRPr lang="nb-NO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629400" y="3505200"/>
              <a:ext cx="1431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Skriv i tilbake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962400" y="6324600"/>
              <a:ext cx="655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tiden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276600" y="4431268"/>
              <a:ext cx="612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Les i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876800" y="4431268"/>
              <a:ext cx="1040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Legg til </a:t>
              </a:r>
              <a:r>
                <a:rPr lang="nb-NO" dirty="0">
                  <a:latin typeface="Andalus" pitchFamily="18" charset="-78"/>
                  <a:cs typeface="Andalus" pitchFamily="18" charset="-78"/>
                </a:rPr>
                <a:t>1</a:t>
              </a:r>
              <a:endParaRPr lang="nb-NO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484046" y="4431268"/>
              <a:ext cx="1431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Skriv i tilbake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7247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Test på i++;   parallell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762000"/>
          </a:xfrm>
        </p:spPr>
        <p:txBody>
          <a:bodyPr>
            <a:noAutofit/>
          </a:bodyPr>
          <a:lstStyle/>
          <a:p>
            <a:r>
              <a:rPr lang="nb-NO" sz="1800" dirty="0"/>
              <a:t>Setter i gang </a:t>
            </a:r>
            <a:r>
              <a:rPr lang="nb-NO" sz="1800" b="1" dirty="0"/>
              <a:t>n tråder </a:t>
            </a:r>
            <a:r>
              <a:rPr lang="nb-NO" sz="1800" dirty="0"/>
              <a:t>(på en 2-kjerner CPU) som alle prøver å øke med</a:t>
            </a:r>
            <a:r>
              <a:rPr lang="nb-NO" sz="1800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nb-NO" sz="1800" dirty="0"/>
              <a:t>en felles variabel </a:t>
            </a:r>
            <a:r>
              <a:rPr lang="nb-NO" sz="1800" dirty="0" err="1"/>
              <a:t>int</a:t>
            </a:r>
            <a:r>
              <a:rPr lang="nb-NO" sz="1800" dirty="0"/>
              <a:t> i; 100 000 ganger uten synkronisering;</a:t>
            </a:r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r>
              <a:rPr lang="nb-NO" sz="1800" dirty="0"/>
              <a:t>Vi fikk følgende feil - antall og %, (manglende verdier).</a:t>
            </a:r>
            <a:br>
              <a:rPr lang="nb-NO" sz="1800" dirty="0"/>
            </a:br>
            <a:r>
              <a:rPr lang="nb-NO" sz="1800" dirty="0"/>
              <a:t>Merk: Resultatene </a:t>
            </a:r>
            <a:r>
              <a:rPr lang="nb-NO" sz="1800" i="1" dirty="0"/>
              <a:t>varierer</a:t>
            </a:r>
            <a:r>
              <a:rPr lang="nb-NO" sz="1800" dirty="0"/>
              <a:t> </a:t>
            </a:r>
            <a:r>
              <a:rPr lang="nb-NO" sz="1800" i="1" dirty="0"/>
              <a:t>også mye </a:t>
            </a:r>
            <a:r>
              <a:rPr lang="nb-NO" sz="1800" dirty="0"/>
              <a:t>mellom hver kjøring :</a:t>
            </a:r>
          </a:p>
          <a:p>
            <a:pPr>
              <a:buNone/>
            </a:pPr>
            <a:endParaRPr lang="nb-NO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2757871" y="2200870"/>
            <a:ext cx="2938305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for (</a:t>
            </a:r>
            <a:r>
              <a:rPr lang="nb-NO" dirty="0" err="1"/>
              <a:t>int</a:t>
            </a:r>
            <a:r>
              <a:rPr lang="nb-NO" dirty="0"/>
              <a:t> j =0; j&lt; 100000; j++) {</a:t>
            </a:r>
          </a:p>
          <a:p>
            <a:r>
              <a:rPr lang="nb-NO" dirty="0"/>
              <a:t>	i++;</a:t>
            </a:r>
            <a:br>
              <a:rPr lang="nb-NO" dirty="0"/>
            </a:br>
            <a:r>
              <a:rPr lang="nb-NO" dirty="0"/>
              <a:t>}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55579" y="4005064"/>
          <a:ext cx="8159822" cy="2252259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339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9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3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79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99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99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9197">
                <a:tc>
                  <a:txBody>
                    <a:bodyPr/>
                    <a:lstStyle/>
                    <a:p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Antall tråder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979">
                <a:tc>
                  <a:txBody>
                    <a:bodyPr/>
                    <a:lstStyle/>
                    <a:p>
                      <a:r>
                        <a:rPr lang="nb-NO" dirty="0"/>
                        <a:t>Svar     1.gang </a:t>
                      </a:r>
                    </a:p>
                    <a:p>
                      <a:r>
                        <a:rPr lang="nb-NO" dirty="0"/>
                        <a:t>           2.gang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100 000</a:t>
                      </a:r>
                    </a:p>
                    <a:p>
                      <a:pPr algn="ctr"/>
                      <a:r>
                        <a:rPr lang="nb-NO" dirty="0"/>
                        <a:t>100 000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200000</a:t>
                      </a:r>
                    </a:p>
                    <a:p>
                      <a:pPr algn="ctr"/>
                      <a:r>
                        <a:rPr lang="nb-NO" dirty="0"/>
                        <a:t>159234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1290279 1706068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16940111</a:t>
                      </a:r>
                    </a:p>
                    <a:p>
                      <a:pPr algn="ctr"/>
                      <a:r>
                        <a:rPr lang="nb-NO" dirty="0"/>
                        <a:t>16459210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170127199</a:t>
                      </a:r>
                    </a:p>
                    <a:p>
                      <a:pPr algn="ctr"/>
                      <a:r>
                        <a:rPr lang="nb-NO" dirty="0"/>
                        <a:t>164954894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8083">
                <a:tc>
                  <a:txBody>
                    <a:bodyPr/>
                    <a:lstStyle/>
                    <a:p>
                      <a:r>
                        <a:rPr lang="nb-NO" dirty="0"/>
                        <a:t>Tap   1.gang</a:t>
                      </a:r>
                    </a:p>
                    <a:p>
                      <a:r>
                        <a:rPr lang="nb-NO" dirty="0"/>
                        <a:t>        2. 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 0 %</a:t>
                      </a:r>
                    </a:p>
                    <a:p>
                      <a:pPr algn="ctr"/>
                      <a:r>
                        <a:rPr lang="nb-NO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0%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20,4%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35,5%</a:t>
                      </a:r>
                    </a:p>
                    <a:p>
                      <a:pPr algn="ctr"/>
                      <a:r>
                        <a:rPr lang="nb-NO" dirty="0"/>
                        <a:t>14,6%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15,3%</a:t>
                      </a:r>
                    </a:p>
                    <a:p>
                      <a:pPr algn="ctr"/>
                      <a:r>
                        <a:rPr lang="nb-NO" dirty="0"/>
                        <a:t>17,7%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14,9%</a:t>
                      </a:r>
                    </a:p>
                    <a:p>
                      <a:pPr algn="ctr"/>
                      <a:r>
                        <a:rPr lang="nb-NO" dirty="0"/>
                        <a:t>17,5%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72724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Kommende program bruker CyclicBarrier. Hva gjør den?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894262" y="1340768"/>
            <a:ext cx="5249738" cy="4791745"/>
          </a:xfrm>
        </p:spPr>
        <p:txBody>
          <a:bodyPr/>
          <a:lstStyle/>
          <a:p>
            <a:r>
              <a:rPr lang="nb-NO" sz="1800" dirty="0"/>
              <a:t>Man lager først ett, felles objekt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nb-NO" sz="1800" dirty="0"/>
              <a:t>av klassen CyclicBarrier med et tall: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ant</a:t>
            </a:r>
            <a:r>
              <a:rPr lang="nb-NO" sz="1800" dirty="0"/>
              <a:t> til konstruktøren = det antall tråder den skal køe opp før alle trådene slippes fri ‘samtidig’.</a:t>
            </a:r>
          </a:p>
          <a:p>
            <a:r>
              <a:rPr lang="nb-NO" sz="1800" dirty="0"/>
              <a:t>Tråder (også main-tråden) som vil køe opp på en CyclicBarrier sier await() på den.</a:t>
            </a:r>
          </a:p>
          <a:p>
            <a:r>
              <a:rPr lang="nb-NO" sz="1800" dirty="0"/>
              <a:t>De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ant-1</a:t>
            </a:r>
            <a:r>
              <a:rPr lang="nb-NO" sz="1800" dirty="0">
                <a:solidFill>
                  <a:srgbClr val="C00000"/>
                </a:solidFill>
              </a:rPr>
              <a:t> </a:t>
            </a:r>
            <a:r>
              <a:rPr lang="nb-NO" sz="1800" dirty="0"/>
              <a:t>første trådene som sier await(), blir lagt i en kø.</a:t>
            </a:r>
          </a:p>
          <a:p>
            <a:r>
              <a:rPr lang="nb-NO" sz="1800" dirty="0"/>
              <a:t>Når tråd nummer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ant</a:t>
            </a:r>
            <a:r>
              <a:rPr lang="nb-NO" sz="1800" dirty="0">
                <a:solidFill>
                  <a:srgbClr val="C00000"/>
                </a:solidFill>
              </a:rPr>
              <a:t>  </a:t>
            </a:r>
            <a:r>
              <a:rPr lang="nb-NO" sz="1800" dirty="0"/>
              <a:t>sier await() på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b,</a:t>
            </a:r>
            <a:r>
              <a:rPr lang="nb-NO" sz="1800" dirty="0"/>
              <a:t> blir alle trådene sluppet ut av køen ‘samtidig’ og fortsetter i sin kode.</a:t>
            </a:r>
          </a:p>
          <a:p>
            <a:r>
              <a:rPr lang="nb-NO" sz="1800" dirty="0"/>
              <a:t>Det sykliske barriere objektet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nb-NO" sz="1800" dirty="0"/>
              <a:t>er da med en gang klar til å være kø for nye, 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ant</a:t>
            </a:r>
            <a:r>
              <a:rPr lang="nb-NO" sz="1800" dirty="0">
                <a:solidFill>
                  <a:srgbClr val="C00000"/>
                </a:solidFill>
              </a:rPr>
              <a:t> </a:t>
            </a:r>
            <a:r>
              <a:rPr lang="nb-NO" sz="1800" dirty="0"/>
              <a:t>stk.</a:t>
            </a:r>
            <a:r>
              <a:rPr lang="nb-NO" sz="1800" dirty="0">
                <a:solidFill>
                  <a:srgbClr val="C00000"/>
                </a:solidFill>
              </a:rPr>
              <a:t> </a:t>
            </a:r>
            <a:r>
              <a:rPr lang="nb-NO" sz="1800" dirty="0"/>
              <a:t>tråder.</a:t>
            </a:r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38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5" name="Picture 1" descr="tråd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49835"/>
            <a:ext cx="3714750" cy="221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9923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Husk: Vanligste oppsett av main-tråden + k tråder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39</a:t>
            </a:fld>
            <a:endParaRPr lang="nb-NO">
              <a:solidFill>
                <a:srgbClr val="00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1808693" y="1916832"/>
            <a:ext cx="27003" cy="259228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2456765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>
            <a:off x="1808693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bg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2744797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3032829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3320861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3608893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3896925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1835696" y="2348880"/>
            <a:ext cx="504056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611560" y="1475492"/>
            <a:ext cx="2641429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main, lager k nye tråder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1907704" y="4221088"/>
            <a:ext cx="504056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sp>
        <p:nvSpPr>
          <p:cNvPr id="23" name="Left Brace 22"/>
          <p:cNvSpPr/>
          <p:nvPr/>
        </p:nvSpPr>
        <p:spPr bwMode="auto">
          <a:xfrm rot="16200000">
            <a:off x="3084585" y="3764287"/>
            <a:ext cx="252027" cy="1453661"/>
          </a:xfrm>
          <a:prstGeom prst="leftBrace">
            <a:avLst>
              <a:gd name="adj1" fmla="val 15440"/>
              <a:gd name="adj2" fmla="val 39993"/>
            </a:avLst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94818" y="4725144"/>
            <a:ext cx="367517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k tråder, leser og skriver i egne og</a:t>
            </a:r>
            <a:br>
              <a:rPr lang="nb-NO" dirty="0"/>
            </a:br>
            <a:r>
              <a:rPr lang="nb-NO" dirty="0"/>
              <a:t> i felles data og løser problemet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59632" y="5877272"/>
            <a:ext cx="63565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Hver av trådene (main + k nye) er sekvensielle programmer.</a:t>
            </a:r>
          </a:p>
          <a:p>
            <a:r>
              <a:rPr lang="nb-NO" dirty="0"/>
              <a:t>Problemet er at de samtidig </a:t>
            </a:r>
            <a:r>
              <a:rPr lang="nb-NO" i="1" dirty="0"/>
              <a:t>ikke kan skrive</a:t>
            </a:r>
            <a:r>
              <a:rPr lang="nb-NO" dirty="0"/>
              <a:t> på felles data</a:t>
            </a:r>
          </a:p>
        </p:txBody>
      </p:sp>
      <p:sp>
        <p:nvSpPr>
          <p:cNvPr id="26" name="Cloud 25"/>
          <p:cNvSpPr/>
          <p:nvPr/>
        </p:nvSpPr>
        <p:spPr bwMode="auto">
          <a:xfrm>
            <a:off x="3408686" y="1267663"/>
            <a:ext cx="1739378" cy="865193"/>
          </a:xfrm>
          <a:prstGeom prst="cloud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916123" y="1475492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Data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5084" y="2961818"/>
            <a:ext cx="8304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main </a:t>
            </a:r>
            <a:br>
              <a:rPr lang="nb-NO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venter</a:t>
            </a:r>
          </a:p>
        </p:txBody>
      </p:sp>
    </p:spTree>
    <p:extLst>
      <p:ext uri="{BB962C8B-B14F-4D97-AF65-F5344CB8AC3E}">
        <p14:creationId xmlns:p14="http://schemas.microsoft.com/office/powerpoint/2010/main" val="2374278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1) Avslutning med en CyclicBarrier 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491257"/>
            <a:ext cx="8415536" cy="4818063"/>
          </a:xfrm>
        </p:spPr>
        <p:txBody>
          <a:bodyPr/>
          <a:lstStyle/>
          <a:p>
            <a:r>
              <a:rPr lang="nb-NO" sz="2000" dirty="0"/>
              <a:t>En CyclicBarrier (</a:t>
            </a:r>
            <a:r>
              <a:rPr lang="nb-NO" sz="2000" dirty="0" err="1">
                <a:solidFill>
                  <a:srgbClr val="0070C0"/>
                </a:solidFill>
              </a:rPr>
              <a:t>cb</a:t>
            </a:r>
            <a:r>
              <a:rPr lang="nb-NO" sz="2000" dirty="0">
                <a:solidFill>
                  <a:srgbClr val="0070C0"/>
                </a:solidFill>
              </a:rPr>
              <a:t>= new CyclicBarrier (n+1)</a:t>
            </a:r>
            <a:r>
              <a:rPr lang="nb-NO" sz="2000" dirty="0"/>
              <a:t>)</a:t>
            </a:r>
          </a:p>
          <a:p>
            <a:pPr lvl="1"/>
            <a:r>
              <a:rPr lang="nb-NO" sz="1800" dirty="0"/>
              <a:t>Er tenkt som et ventested, en bom/grind for et antall (i dette tilfellet for n+1) tråder - de n ‘nye’ trådene + </a:t>
            </a:r>
            <a:r>
              <a:rPr lang="nb-NO" sz="1800" dirty="0" err="1"/>
              <a:t>main</a:t>
            </a:r>
            <a:r>
              <a:rPr lang="nb-NO" sz="1800" dirty="0"/>
              <a:t>. Alle må vente når de sier </a:t>
            </a:r>
            <a:r>
              <a:rPr lang="nb-NO" sz="1800" dirty="0" err="1"/>
              <a:t>sier</a:t>
            </a:r>
            <a:r>
              <a:rPr lang="nb-NO" sz="1800" dirty="0"/>
              <a:t> </a:t>
            </a:r>
            <a:r>
              <a:rPr lang="nb-NO" sz="1800" dirty="0" err="1">
                <a:solidFill>
                  <a:srgbClr val="0070C0"/>
                </a:solidFill>
              </a:rPr>
              <a:t>cb.await</a:t>
            </a:r>
            <a:r>
              <a:rPr lang="nb-NO" sz="1800" dirty="0"/>
              <a:t>()  til sistemann ankommer køen, og </a:t>
            </a:r>
            <a:r>
              <a:rPr lang="nb-NO" sz="1800" b="1" dirty="0"/>
              <a:t>da</a:t>
            </a:r>
            <a:r>
              <a:rPr lang="nb-NO" sz="1800" dirty="0"/>
              <a:t> kan alle fortsette. </a:t>
            </a:r>
          </a:p>
          <a:p>
            <a:pPr lvl="1"/>
            <a:r>
              <a:rPr lang="nb-NO" sz="1800" dirty="0"/>
              <a:t>Trådene kan da være ferdige med en beregning kan selv avslutte med å bli ferdige med sin run() -kode. Main-tråden forsetter, og vet at de andre trådene er ferdige. Main-tråden kan da bruke resultatene fra trådene.</a:t>
            </a:r>
          </a:p>
          <a:p>
            <a:pPr lvl="1"/>
            <a:r>
              <a:rPr lang="nb-NO" sz="1800" dirty="0"/>
              <a:t>Den sykliske barrieren </a:t>
            </a:r>
            <a:r>
              <a:rPr lang="nb-NO" sz="1800" dirty="0" err="1"/>
              <a:t>cb</a:t>
            </a:r>
            <a:r>
              <a:rPr lang="nb-NO" sz="1800" dirty="0"/>
              <a:t> er da strakt klar til å køe nye n tråder som</a:t>
            </a:r>
            <a:br>
              <a:rPr lang="nb-NO" sz="1800" dirty="0"/>
            </a:br>
            <a:r>
              <a:rPr lang="nb-NO" sz="1800" dirty="0"/>
              <a:t> sier </a:t>
            </a:r>
            <a:r>
              <a:rPr lang="nb-NO" sz="1800" dirty="0" err="1">
                <a:solidFill>
                  <a:srgbClr val="0070C0"/>
                </a:solidFill>
              </a:rPr>
              <a:t>cb.await</a:t>
            </a:r>
            <a:r>
              <a:rPr lang="nb-NO" sz="1800" dirty="0"/>
              <a:t>() , .. </a:t>
            </a:r>
            <a:r>
              <a:rPr lang="nb-NO" sz="1800" dirty="0" err="1"/>
              <a:t>osv</a:t>
            </a:r>
            <a:endParaRPr lang="nb-NO" sz="1800" dirty="0"/>
          </a:p>
          <a:p>
            <a:pPr lvl="1"/>
            <a:r>
              <a:rPr lang="nb-NO" sz="1800" dirty="0" err="1">
                <a:solidFill>
                  <a:srgbClr val="0070C0"/>
                </a:solidFill>
              </a:rPr>
              <a:t>cb.await</a:t>
            </a:r>
            <a:r>
              <a:rPr lang="nb-NO" sz="1800" dirty="0"/>
              <a:t>() sies inne i en </a:t>
            </a:r>
            <a:r>
              <a:rPr lang="nb-NO" sz="1800" dirty="0" err="1"/>
              <a:t>try-catch</a:t>
            </a:r>
            <a:r>
              <a:rPr lang="nb-NO" sz="1800" dirty="0"/>
              <a:t> blokk</a:t>
            </a:r>
          </a:p>
          <a:p>
            <a:pPr lvl="2"/>
            <a:endParaRPr lang="nb-NO" sz="1800" dirty="0"/>
          </a:p>
          <a:p>
            <a:pPr lvl="2"/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6980412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2) Avslutning med en </a:t>
            </a:r>
            <a:r>
              <a:rPr lang="nb-NO" sz="2400" dirty="0" err="1"/>
              <a:t>Semaphore</a:t>
            </a:r>
            <a:r>
              <a:rPr lang="nb-NO" sz="2400" dirty="0"/>
              <a:t>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563265"/>
            <a:ext cx="8415536" cy="4818063"/>
          </a:xfrm>
        </p:spPr>
        <p:txBody>
          <a:bodyPr/>
          <a:lstStyle/>
          <a:p>
            <a:r>
              <a:rPr lang="nb-NO" dirty="0"/>
              <a:t> En </a:t>
            </a:r>
            <a:r>
              <a:rPr lang="nb-NO" dirty="0" err="1"/>
              <a:t>Semaphore</a:t>
            </a:r>
            <a:r>
              <a:rPr lang="nb-NO" dirty="0"/>
              <a:t> (</a:t>
            </a:r>
            <a:r>
              <a:rPr lang="nb-NO" dirty="0" err="1">
                <a:solidFill>
                  <a:srgbClr val="0070C0"/>
                </a:solidFill>
              </a:rPr>
              <a:t>sf</a:t>
            </a:r>
            <a:r>
              <a:rPr lang="nb-NO" dirty="0">
                <a:solidFill>
                  <a:srgbClr val="0070C0"/>
                </a:solidFill>
              </a:rPr>
              <a:t> = new </a:t>
            </a:r>
            <a:r>
              <a:rPr lang="nb-NO" dirty="0" err="1">
                <a:solidFill>
                  <a:srgbClr val="0070C0"/>
                </a:solidFill>
              </a:rPr>
              <a:t>Semaphore</a:t>
            </a:r>
            <a:r>
              <a:rPr lang="nb-NO" dirty="0">
                <a:solidFill>
                  <a:srgbClr val="0070C0"/>
                </a:solidFill>
              </a:rPr>
              <a:t>(-n+1)</a:t>
            </a:r>
            <a:r>
              <a:rPr lang="nb-NO" dirty="0"/>
              <a:t>)</a:t>
            </a:r>
            <a:r>
              <a:rPr lang="nb-NO" dirty="0">
                <a:solidFill>
                  <a:srgbClr val="0070C0"/>
                </a:solidFill>
              </a:rPr>
              <a:t> </a:t>
            </a:r>
          </a:p>
          <a:p>
            <a:pPr lvl="1"/>
            <a:r>
              <a:rPr lang="nb-NO" sz="1800" dirty="0"/>
              <a:t>Administrerer (i dette tilfellet) –n+1 stk. </a:t>
            </a:r>
            <a:r>
              <a:rPr lang="nb-NO" sz="1800" b="1" dirty="0"/>
              <a:t>tillatelser</a:t>
            </a:r>
            <a:r>
              <a:rPr lang="nb-NO" sz="1800" dirty="0"/>
              <a:t>.</a:t>
            </a:r>
          </a:p>
          <a:p>
            <a:pPr lvl="1"/>
            <a:r>
              <a:rPr lang="nb-NO" sz="1800" dirty="0"/>
              <a:t>To sentrale </a:t>
            </a:r>
            <a:r>
              <a:rPr lang="nb-NO" sz="1800" dirty="0" err="1"/>
              <a:t>primitiver</a:t>
            </a:r>
            <a:r>
              <a:rPr lang="nb-NO" sz="1800" dirty="0"/>
              <a:t>:</a:t>
            </a:r>
          </a:p>
          <a:p>
            <a:pPr lvl="2"/>
            <a:r>
              <a:rPr lang="nb-NO" sz="1800" dirty="0" err="1">
                <a:solidFill>
                  <a:srgbClr val="0070C0"/>
                </a:solidFill>
              </a:rPr>
              <a:t>sf.acquire</a:t>
            </a:r>
            <a:r>
              <a:rPr lang="nb-NO" sz="1800" dirty="0"/>
              <a:t>() – ber om </a:t>
            </a:r>
            <a:r>
              <a:rPr lang="nb-NO" sz="1800" b="1" dirty="0"/>
              <a:t>en</a:t>
            </a:r>
            <a:r>
              <a:rPr lang="nb-NO" sz="1800" dirty="0"/>
              <a:t> tillatelse. Antall tillatelser i </a:t>
            </a:r>
            <a:r>
              <a:rPr lang="nb-NO" sz="1800" dirty="0" err="1"/>
              <a:t>sf</a:t>
            </a:r>
            <a:r>
              <a:rPr lang="nb-NO" sz="1800" dirty="0"/>
              <a:t> blir da 1 mindre hvis antallet er &gt;0. Hvis det ikke er noen ledig tillatelse, må tråden vente i en kø (inne i en </a:t>
            </a:r>
            <a:r>
              <a:rPr lang="nb-NO" sz="1800" dirty="0" err="1"/>
              <a:t>try-catch</a:t>
            </a:r>
            <a:r>
              <a:rPr lang="nb-NO" sz="1800" dirty="0"/>
              <a:t> blokk)</a:t>
            </a:r>
          </a:p>
          <a:p>
            <a:pPr lvl="2"/>
            <a:r>
              <a:rPr lang="nb-NO" sz="1800" dirty="0" err="1">
                <a:solidFill>
                  <a:srgbClr val="0070C0"/>
                </a:solidFill>
              </a:rPr>
              <a:t>sf.release</a:t>
            </a:r>
            <a:r>
              <a:rPr lang="nb-NO" sz="1800" dirty="0"/>
              <a:t>() – gir </a:t>
            </a:r>
            <a:r>
              <a:rPr lang="nb-NO" sz="1800" b="1" dirty="0"/>
              <a:t>én</a:t>
            </a:r>
            <a:r>
              <a:rPr lang="nb-NO" sz="1800" dirty="0"/>
              <a:t> tillatelse tilbake til semaforen </a:t>
            </a:r>
            <a:r>
              <a:rPr lang="nb-NO" sz="1800" dirty="0" err="1"/>
              <a:t>sf</a:t>
            </a:r>
            <a:r>
              <a:rPr lang="nb-NO" sz="1800" dirty="0"/>
              <a:t>. Ikke </a:t>
            </a:r>
            <a:r>
              <a:rPr lang="nb-NO" sz="1800" dirty="0" err="1"/>
              <a:t>try-catch</a:t>
            </a:r>
            <a:r>
              <a:rPr lang="nb-NO" sz="1800" dirty="0"/>
              <a:t> blokk (Den tillatelsen som gis tilbake behøver ikke vært ‘fått’ ved hjelp av </a:t>
            </a:r>
            <a:r>
              <a:rPr lang="nb-NO" sz="1800" dirty="0" err="1"/>
              <a:t>aquire</a:t>
            </a:r>
            <a:r>
              <a:rPr lang="nb-NO" sz="1800" dirty="0"/>
              <a:t>() ; den er bare et tall).</a:t>
            </a:r>
          </a:p>
          <a:p>
            <a:pPr lvl="1"/>
            <a:r>
              <a:rPr lang="nb-NO" sz="1800" dirty="0" err="1"/>
              <a:t>Avlutning</a:t>
            </a:r>
            <a:r>
              <a:rPr lang="nb-NO" sz="1800" dirty="0"/>
              <a:t> med </a:t>
            </a:r>
            <a:r>
              <a:rPr lang="nb-NO" sz="1800" dirty="0" err="1"/>
              <a:t>Semaphore</a:t>
            </a:r>
            <a:r>
              <a:rPr lang="nb-NO" sz="1800" dirty="0"/>
              <a:t> </a:t>
            </a:r>
            <a:r>
              <a:rPr lang="nb-NO" sz="1800" dirty="0" err="1"/>
              <a:t>sf</a:t>
            </a:r>
            <a:r>
              <a:rPr lang="nb-NO" sz="1800" dirty="0"/>
              <a:t>:</a:t>
            </a:r>
          </a:p>
          <a:p>
            <a:pPr lvl="2"/>
            <a:r>
              <a:rPr lang="nb-NO" sz="1800" dirty="0"/>
              <a:t>Maintråden sier </a:t>
            </a:r>
            <a:r>
              <a:rPr lang="nb-NO" sz="1800" dirty="0" err="1">
                <a:solidFill>
                  <a:srgbClr val="0070C0"/>
                </a:solidFill>
              </a:rPr>
              <a:t>sf.acquire</a:t>
            </a:r>
            <a:r>
              <a:rPr lang="nb-NO" sz="1800" dirty="0"/>
              <a:t>() – og må vente på at det er minst en tillatelse i </a:t>
            </a:r>
            <a:r>
              <a:rPr lang="nb-NO" sz="1800" dirty="0" err="1">
                <a:solidFill>
                  <a:srgbClr val="0070C0"/>
                </a:solidFill>
              </a:rPr>
              <a:t>sf</a:t>
            </a:r>
            <a:r>
              <a:rPr lang="nb-NO" sz="1800" dirty="0"/>
              <a:t>.</a:t>
            </a:r>
          </a:p>
          <a:p>
            <a:pPr lvl="2"/>
            <a:r>
              <a:rPr lang="nb-NO" sz="1800" dirty="0"/>
              <a:t>Alle de n nye trådene sier </a:t>
            </a:r>
            <a:r>
              <a:rPr lang="nb-NO" sz="1800" dirty="0">
                <a:solidFill>
                  <a:srgbClr val="0070C0"/>
                </a:solidFill>
              </a:rPr>
              <a:t>sf.release</a:t>
            </a:r>
            <a:r>
              <a:rPr lang="nb-NO" sz="1800" dirty="0"/>
              <a:t>() når de terminerer, og når den siste sier </a:t>
            </a:r>
            <a:r>
              <a:rPr lang="nb-NO" sz="1800" dirty="0">
                <a:solidFill>
                  <a:srgbClr val="0070C0"/>
                </a:solidFill>
              </a:rPr>
              <a:t>sf.release</a:t>
            </a:r>
            <a:r>
              <a:rPr lang="nb-NO" sz="1800" dirty="0"/>
              <a:t>() blir det 1 tillatelse ledig og main fortsetter.</a:t>
            </a:r>
          </a:p>
          <a:p>
            <a:pPr lvl="2"/>
            <a:r>
              <a:rPr lang="nb-NO" sz="1800" dirty="0"/>
              <a:t>Ikke syklisk.</a:t>
            </a:r>
          </a:p>
          <a:p>
            <a:pPr lvl="2"/>
            <a:endParaRPr lang="nb-NO" sz="1800" dirty="0"/>
          </a:p>
          <a:p>
            <a:pPr lvl="2"/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36450579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3) Avslutning med </a:t>
            </a:r>
            <a:r>
              <a:rPr lang="nb-NO" dirty="0" err="1"/>
              <a:t>join</a:t>
            </a:r>
            <a:r>
              <a:rPr lang="nb-NO" dirty="0"/>
              <a:t>() - enklest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818406"/>
          </a:xfrm>
        </p:spPr>
        <p:txBody>
          <a:bodyPr/>
          <a:lstStyle/>
          <a:p>
            <a:r>
              <a:rPr lang="nb-NO" sz="2000" dirty="0"/>
              <a:t>Logikken er her at i den rutinen hvor alle trådene lages, legges de også inn i en array. Main-tråden legger seg til å vente på den tråden som den har peker til skal terminere selv. </a:t>
            </a:r>
            <a:br>
              <a:rPr lang="nb-NO" sz="2000" dirty="0"/>
            </a:br>
            <a:r>
              <a:rPr lang="nb-NO" sz="2000" dirty="0"/>
              <a:t>Venter på alle trådene etter tur at de terminerer: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979712" y="2708920"/>
            <a:ext cx="4824536" cy="34163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main –tråden i konstruktøren </a:t>
            </a:r>
          </a:p>
          <a:p>
            <a:r>
              <a:rPr lang="nb-NO" dirty="0" err="1">
                <a:latin typeface="Arial Narrow" panose="020B0606020202030204" pitchFamily="34" charset="0"/>
              </a:rPr>
              <a:t>Thread</a:t>
            </a:r>
            <a:r>
              <a:rPr lang="nb-NO" dirty="0">
                <a:latin typeface="Arial Narrow" panose="020B0606020202030204" pitchFamily="34" charset="0"/>
              </a:rPr>
              <a:t> [] t = new </a:t>
            </a:r>
            <a:r>
              <a:rPr lang="nb-NO" dirty="0" err="1">
                <a:latin typeface="Arial Narrow" panose="020B0606020202030204" pitchFamily="34" charset="0"/>
              </a:rPr>
              <a:t>Thread</a:t>
            </a:r>
            <a:r>
              <a:rPr lang="nb-NO" dirty="0">
                <a:latin typeface="Arial Narrow" panose="020B0606020202030204" pitchFamily="34" charset="0"/>
              </a:rPr>
              <a:t>[n];</a:t>
            </a:r>
          </a:p>
          <a:p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for</a:t>
            </a:r>
            <a:r>
              <a:rPr lang="nb-NO" dirty="0">
                <a:latin typeface="Arial Narrow" panose="020B0606020202030204" pitchFamily="34" charset="0"/>
              </a:rPr>
              <a:t> (int i = 0; i &lt; n; i++) {</a:t>
            </a:r>
          </a:p>
          <a:p>
            <a:r>
              <a:rPr lang="nb-NO" dirty="0">
                <a:latin typeface="Arial Narrow" panose="020B0606020202030204" pitchFamily="34" charset="0"/>
              </a:rPr>
              <a:t>   t[i] = 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new</a:t>
            </a:r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 err="1">
                <a:latin typeface="Arial Narrow" panose="020B0606020202030204" pitchFamily="34" charset="0"/>
              </a:rPr>
              <a:t>Thread</a:t>
            </a:r>
            <a:r>
              <a:rPr lang="nb-NO" dirty="0">
                <a:latin typeface="Arial Narrow" panose="020B0606020202030204" pitchFamily="34" charset="0"/>
              </a:rPr>
              <a:t> (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new</a:t>
            </a:r>
            <a:r>
              <a:rPr lang="nb-NO" dirty="0">
                <a:latin typeface="Arial Narrow" panose="020B0606020202030204" pitchFamily="34" charset="0"/>
              </a:rPr>
              <a:t> Arbeider(..));</a:t>
            </a:r>
          </a:p>
          <a:p>
            <a:r>
              <a:rPr lang="nb-NO" dirty="0">
                <a:latin typeface="Arial Narrow" panose="020B0606020202030204" pitchFamily="34" charset="0"/>
              </a:rPr>
              <a:t>   t[i].start();</a:t>
            </a:r>
          </a:p>
          <a:p>
            <a:r>
              <a:rPr lang="nb-NO" dirty="0">
                <a:latin typeface="Arial Narrow" panose="020B0606020202030204" pitchFamily="34" charset="0"/>
              </a:rPr>
              <a:t> }</a:t>
            </a:r>
          </a:p>
          <a:p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  …………</a:t>
            </a:r>
          </a:p>
          <a:p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  // main vil vente her til trådene er ferdige</a:t>
            </a:r>
          </a:p>
          <a:p>
            <a:r>
              <a:rPr lang="en-US" dirty="0">
                <a:solidFill>
                  <a:srgbClr val="0070C0"/>
                </a:solidFill>
                <a:latin typeface="Arial Narrow" panose="020B0606020202030204" pitchFamily="34" charset="0"/>
              </a:rPr>
              <a:t>for</a:t>
            </a:r>
            <a:r>
              <a:rPr lang="en-US" dirty="0">
                <a:latin typeface="Arial Narrow" panose="020B0606020202030204" pitchFamily="34" charset="0"/>
              </a:rPr>
              <a:t>(</a:t>
            </a:r>
            <a:r>
              <a:rPr lang="nb-NO" dirty="0">
                <a:latin typeface="Arial Narrow" panose="020B0606020202030204" pitchFamily="34" charset="0"/>
              </a:rPr>
              <a:t>int i = 0; i &lt; n; i++) </a:t>
            </a:r>
            <a:r>
              <a:rPr lang="en-US" dirty="0">
                <a:latin typeface="Arial Narrow" panose="020B0606020202030204" pitchFamily="34" charset="0"/>
              </a:rPr>
              <a:t>{</a:t>
            </a:r>
          </a:p>
          <a:p>
            <a:r>
              <a:rPr lang="en-US" dirty="0">
                <a:latin typeface="Arial Narrow" panose="020B0606020202030204" pitchFamily="34" charset="0"/>
              </a:rPr>
              <a:t>       try{ </a:t>
            </a:r>
            <a:r>
              <a:rPr lang="en-US" dirty="0">
                <a:solidFill>
                  <a:srgbClr val="C00000"/>
                </a:solidFill>
                <a:latin typeface="Arial Narrow" panose="020B0606020202030204" pitchFamily="34" charset="0"/>
              </a:rPr>
              <a:t>t[</a:t>
            </a:r>
            <a:r>
              <a:rPr lang="en-US" dirty="0" err="1">
                <a:solidFill>
                  <a:srgbClr val="C00000"/>
                </a:solidFill>
                <a:latin typeface="Arial Narrow" panose="020B0606020202030204" pitchFamily="34" charset="0"/>
              </a:rPr>
              <a:t>i</a:t>
            </a:r>
            <a:r>
              <a:rPr lang="en-US" dirty="0">
                <a:solidFill>
                  <a:srgbClr val="C00000"/>
                </a:solidFill>
                <a:latin typeface="Arial Narrow" panose="020B0606020202030204" pitchFamily="34" charset="0"/>
              </a:rPr>
              <a:t>].join();</a:t>
            </a:r>
          </a:p>
          <a:p>
            <a:r>
              <a:rPr lang="en-US" dirty="0">
                <a:latin typeface="Arial Narrow" panose="020B0606020202030204" pitchFamily="34" charset="0"/>
              </a:rPr>
              <a:t>        }catch (Exception e){return;};</a:t>
            </a:r>
          </a:p>
          <a:p>
            <a:r>
              <a:rPr lang="en-US" dirty="0">
                <a:latin typeface="Arial Narrow" panose="020B0606020202030204" pitchFamily="34" charset="0"/>
              </a:rPr>
              <a:t>}</a:t>
            </a:r>
            <a:r>
              <a:rPr lang="nb-NO" dirty="0">
                <a:latin typeface="Arial Narrow" panose="020B0606020202030204" pitchFamily="34" charset="0"/>
              </a:rPr>
              <a:t>     ……………..</a:t>
            </a:r>
          </a:p>
        </p:txBody>
      </p:sp>
    </p:spTree>
    <p:extLst>
      <p:ext uri="{BB962C8B-B14F-4D97-AF65-F5344CB8AC3E}">
        <p14:creationId xmlns:p14="http://schemas.microsoft.com/office/powerpoint/2010/main" val="21981950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793037" cy="828675"/>
          </a:xfrm>
        </p:spPr>
        <p:txBody>
          <a:bodyPr/>
          <a:lstStyle/>
          <a:p>
            <a:r>
              <a:rPr lang="nb-NO" dirty="0"/>
              <a:t>II) Mange ulike synkroniserings </a:t>
            </a:r>
            <a:r>
              <a:rPr lang="nb-NO" dirty="0" err="1"/>
              <a:t>primitiver</a:t>
            </a: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Vi skal bare lære noen få !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674390"/>
          </a:xfrm>
        </p:spPr>
        <p:txBody>
          <a:bodyPr/>
          <a:lstStyle/>
          <a:p>
            <a:r>
              <a:rPr lang="nb-NO" dirty="0"/>
              <a:t> </a:t>
            </a:r>
            <a:r>
              <a:rPr lang="nb-NO" dirty="0" err="1"/>
              <a:t>java.util.concurrent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43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27609" y="1628800"/>
            <a:ext cx="316835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500" b="1" dirty="0" err="1">
                <a:latin typeface="Arial Narrow" panose="020B0606020202030204" pitchFamily="34" charset="0"/>
              </a:rPr>
              <a:t>Classes</a:t>
            </a:r>
            <a:endParaRPr lang="nb-NO" sz="1500" b="1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2" tooltip="class in java.util.concurrent"/>
              </a:rPr>
              <a:t>AbstractExecutorService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3" tooltip="class in java.util.concurrent"/>
              </a:rPr>
              <a:t>ArrayBlockingQueue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4" tooltip="class in java.util.concurrent"/>
              </a:rPr>
              <a:t>ConcurrentHashMap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5" tooltip="class in java.util.concurrent"/>
              </a:rPr>
              <a:t>ConcurrentLinkedDeque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6" tooltip="class in java.util.concurrent"/>
              </a:rPr>
              <a:t>ConcurrentLinkedQueue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7" tooltip="class in java.util.concurrent"/>
              </a:rPr>
              <a:t>ConcurrentSkipListMap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8" tooltip="class in java.util.concurrent"/>
              </a:rPr>
              <a:t>ConcurrentSkipListSet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9" tooltip="class in java.util.concurrent"/>
              </a:rPr>
              <a:t>CopyOnWriteArrayList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0" tooltip="class in java.util.concurrent"/>
              </a:rPr>
              <a:t>CopyOnWriteArraySet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1" tooltip="class in java.util.concurrent"/>
              </a:rPr>
              <a:t>CountDownLatch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b="1" i="1" u="sng" dirty="0">
                <a:latin typeface="Arial Narrow" panose="020B0606020202030204" pitchFamily="34" charset="0"/>
                <a:hlinkClick r:id="rId12" tooltip="class in java.util.concurrent"/>
              </a:rPr>
              <a:t>CyclicBarrier</a:t>
            </a:r>
            <a:endParaRPr lang="nb-NO" b="1" i="1" u="sng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3" tooltip="class in java.util.concurrent"/>
              </a:rPr>
              <a:t>DelayQueue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4" tooltip="class in java.util.concurrent"/>
              </a:rPr>
              <a:t>Exchanger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5" tooltip="class in java.util.concurrent"/>
              </a:rPr>
              <a:t>ExecutorCompletionService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6" tooltip="class in java.util.concurrent"/>
              </a:rPr>
              <a:t>ecutor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7" tooltip="class in java.util.concurrent"/>
              </a:rPr>
              <a:t>eadPoolExecutor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8" tooltip="class in java.util.concurrent"/>
              </a:rPr>
              <a:t>ThreadPoolExecutor.AbortPolicy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9" tooltip="class in java.util.concurrent"/>
              </a:rPr>
              <a:t>ThreadPoolExecutor.CallerRunsPolicy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20" tooltip="class in java.util.concurrent"/>
              </a:rPr>
              <a:t>ThreadPoolExecutor.DiscardOldestPolicy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21" tooltip="class in java.util.concurrent"/>
              </a:rPr>
              <a:t>ThreadPoolExecutor.DiscardPolicy</a:t>
            </a:r>
            <a:endParaRPr lang="nb-NO" sz="1500" dirty="0">
              <a:latin typeface="Arial Narrow" panose="020B0606020202030204" pitchFamily="34" charset="0"/>
            </a:endParaRPr>
          </a:p>
          <a:p>
            <a:endParaRPr lang="nb-NO" sz="1500" dirty="0">
              <a:latin typeface="Arial Narrow" panose="020B0606020202030204" pitchFamily="34" charset="0"/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2771800" y="1844824"/>
            <a:ext cx="2699792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err="1">
                <a:solidFill>
                  <a:srgbClr val="0070C0"/>
                </a:solidFill>
                <a:latin typeface="Arial Narrow" panose="020B0606020202030204" pitchFamily="34" charset="0"/>
                <a:hlinkClick r:id="rId22" tooltip="class in java.util.concurrent"/>
              </a:rPr>
              <a:t>Semaphore</a:t>
            </a:r>
            <a:endParaRPr lang="nb-NO" b="1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3" tooltip="class in java.util.concurrent"/>
              </a:rPr>
              <a:t>SynchronousQueue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4" tooltip="class in java.util.concurrent"/>
              </a:rPr>
              <a:t>ThreadLocalRandom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17" tooltip="class in java.util.concurrent"/>
              </a:rPr>
              <a:t>Thr</a:t>
            </a:r>
            <a:r>
              <a:rPr lang="nb-NO" sz="1600" dirty="0" err="1">
                <a:latin typeface="Arial Narrow" panose="020B0606020202030204" pitchFamily="34" charset="0"/>
                <a:hlinkClick r:id="rId25" tooltip="class in java.util.concurrent"/>
              </a:rPr>
              <a:t>Executors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6" tooltip="class in java.util.concurrent"/>
              </a:rPr>
              <a:t>ForkJoinPool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7" tooltip="class in java.util.concurrent"/>
              </a:rPr>
              <a:t>ForkJoinTask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8" tooltip="class in java.util.concurrent"/>
              </a:rPr>
              <a:t>ForkJoinWorkerThread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b="1" dirty="0" err="1">
                <a:latin typeface="Arial Narrow" panose="020B0606020202030204" pitchFamily="34" charset="0"/>
                <a:hlinkClick r:id="rId29" tooltip="class in java.util.concurrent"/>
              </a:rPr>
              <a:t>FutureTask</a:t>
            </a:r>
            <a:endParaRPr lang="nb-NO" sz="1600" b="1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0" tooltip="class in java.util.concurrent"/>
              </a:rPr>
              <a:t>LinkedBlockingDeque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1" tooltip="class in java.util.concurrent"/>
              </a:rPr>
              <a:t>LinkedBlockingQueue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2" tooltip="class in java.util.concurrent"/>
              </a:rPr>
              <a:t>LinkedTransferQueue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3" tooltip="class in java.util.concurrent"/>
              </a:rPr>
              <a:t>Phaser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4" tooltip="class in java.util.concurrent"/>
              </a:rPr>
              <a:t>PriorityBlockingQueue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5" tooltip="class in java.util.concurrent"/>
              </a:rPr>
              <a:t>RecursiveAction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6" tooltip="class in java.util.concurrent"/>
              </a:rPr>
              <a:t>RecursiveTask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16" tooltip="class in java.util.concurrent"/>
              </a:rPr>
              <a:t>ScheduledThreadPoolEx</a:t>
            </a:r>
            <a:endParaRPr lang="nb-NO" sz="1600" dirty="0"/>
          </a:p>
          <a:p>
            <a:endParaRPr lang="nb-NO" sz="1600" dirty="0">
              <a:latin typeface="Arial Narrow" panose="020B0606020202030204" pitchFamily="34" charset="0"/>
            </a:endParaRPr>
          </a:p>
        </p:txBody>
      </p:sp>
      <p:sp>
        <p:nvSpPr>
          <p:cNvPr id="10" name="TekstSylinder 9"/>
          <p:cNvSpPr txBox="1"/>
          <p:nvPr/>
        </p:nvSpPr>
        <p:spPr>
          <a:xfrm>
            <a:off x="5386783" y="1628800"/>
            <a:ext cx="367240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500" b="1" dirty="0"/>
              <a:t>Interfaces</a:t>
            </a:r>
          </a:p>
          <a:p>
            <a:r>
              <a:rPr lang="nb-NO" sz="1500" i="1" dirty="0" err="1">
                <a:hlinkClick r:id="rId37" tooltip="interface in java.util.concurrent"/>
              </a:rPr>
              <a:t>BlockingDeque</a:t>
            </a:r>
            <a:endParaRPr lang="nb-NO" sz="1500" dirty="0"/>
          </a:p>
          <a:p>
            <a:r>
              <a:rPr lang="nb-NO" sz="1500" i="1" dirty="0" err="1">
                <a:hlinkClick r:id="rId38" tooltip="interface in java.util.concurrent"/>
              </a:rPr>
              <a:t>BlockingQueue</a:t>
            </a:r>
            <a:endParaRPr lang="nb-NO" sz="1500" dirty="0"/>
          </a:p>
          <a:p>
            <a:r>
              <a:rPr lang="nb-NO" sz="1500" i="1" dirty="0" err="1">
                <a:hlinkClick r:id="rId39" tooltip="interface in java.util.concurrent"/>
              </a:rPr>
              <a:t>Callable</a:t>
            </a:r>
            <a:endParaRPr lang="nb-NO" sz="1500" dirty="0"/>
          </a:p>
          <a:p>
            <a:r>
              <a:rPr lang="nb-NO" sz="1500" i="1" dirty="0" err="1">
                <a:hlinkClick r:id="rId40" tooltip="interface in java.util.concurrent"/>
              </a:rPr>
              <a:t>CompletionService</a:t>
            </a:r>
            <a:endParaRPr lang="nb-NO" sz="1500" dirty="0"/>
          </a:p>
          <a:p>
            <a:r>
              <a:rPr lang="nb-NO" sz="1500" i="1" dirty="0" err="1">
                <a:hlinkClick r:id="rId41" tooltip="interface in java.util.concurrent"/>
              </a:rPr>
              <a:t>ConcurrentMap</a:t>
            </a:r>
            <a:endParaRPr lang="nb-NO" sz="1500" dirty="0"/>
          </a:p>
          <a:p>
            <a:r>
              <a:rPr lang="nb-NO" sz="1500" i="1" dirty="0" err="1">
                <a:hlinkClick r:id="rId42" tooltip="interface in java.util.concurrent"/>
              </a:rPr>
              <a:t>ConcurrentNavigableMap</a:t>
            </a:r>
            <a:endParaRPr lang="nb-NO" sz="1500" dirty="0"/>
          </a:p>
          <a:p>
            <a:r>
              <a:rPr lang="nb-NO" sz="1500" i="1" dirty="0" err="1">
                <a:hlinkClick r:id="rId43" tooltip="interface in java.util.concurrent"/>
              </a:rPr>
              <a:t>Delayed</a:t>
            </a:r>
            <a:endParaRPr lang="nb-NO" sz="1500" dirty="0"/>
          </a:p>
          <a:p>
            <a:r>
              <a:rPr lang="nb-NO" sz="1500" i="1" dirty="0" err="1">
                <a:hlinkClick r:id="rId44" tooltip="interface in java.util.concurrent"/>
              </a:rPr>
              <a:t>Executor</a:t>
            </a:r>
            <a:endParaRPr lang="nb-NO" sz="1500" dirty="0"/>
          </a:p>
          <a:p>
            <a:r>
              <a:rPr lang="nb-NO" sz="1500" b="1" i="1" dirty="0" err="1">
                <a:hlinkClick r:id="rId45" tooltip="interface in java.util.concurrent"/>
              </a:rPr>
              <a:t>ExecutorService</a:t>
            </a:r>
            <a:endParaRPr lang="nb-NO" sz="1500" b="1" dirty="0"/>
          </a:p>
          <a:p>
            <a:r>
              <a:rPr lang="nb-NO" sz="1500" i="1" dirty="0" err="1">
                <a:hlinkClick r:id="rId46" tooltip="interface in java.util.concurrent"/>
              </a:rPr>
              <a:t>ForkJoinPool.ForkJoinWorkerThreadFactory</a:t>
            </a:r>
            <a:endParaRPr lang="nb-NO" sz="1500" dirty="0"/>
          </a:p>
          <a:p>
            <a:r>
              <a:rPr lang="nb-NO" sz="1500" i="1" dirty="0" err="1">
                <a:hlinkClick r:id="rId47" tooltip="interface in java.util.concurrent"/>
              </a:rPr>
              <a:t>ForkJoinPool.ManagedBlocker</a:t>
            </a:r>
            <a:endParaRPr lang="nb-NO" sz="1500" dirty="0"/>
          </a:p>
          <a:p>
            <a:r>
              <a:rPr lang="nb-NO" sz="1500" b="1" i="1" dirty="0" err="1">
                <a:hlinkClick r:id="rId48" tooltip="interface in java.util.concurrent"/>
              </a:rPr>
              <a:t>Future</a:t>
            </a:r>
            <a:endParaRPr lang="nb-NO" sz="1500" b="1" dirty="0"/>
          </a:p>
          <a:p>
            <a:r>
              <a:rPr lang="nb-NO" sz="1500" i="1" dirty="0" err="1">
                <a:hlinkClick r:id="rId49" tooltip="interface in java.util.concurrent"/>
              </a:rPr>
              <a:t>RejectedExecutionHandler</a:t>
            </a:r>
            <a:endParaRPr lang="nb-NO" sz="1500" dirty="0"/>
          </a:p>
          <a:p>
            <a:r>
              <a:rPr lang="nb-NO" sz="1500" i="1" dirty="0" err="1">
                <a:hlinkClick r:id="rId50" tooltip="interface in java.util.concurrent"/>
              </a:rPr>
              <a:t>RunnableFuture</a:t>
            </a:r>
            <a:endParaRPr lang="nb-NO" sz="1500" dirty="0"/>
          </a:p>
          <a:p>
            <a:r>
              <a:rPr lang="nb-NO" sz="1500" i="1" dirty="0" err="1">
                <a:hlinkClick r:id="rId51" tooltip="interface in java.util.concurrent"/>
              </a:rPr>
              <a:t>RunnableScheduledFuture</a:t>
            </a:r>
            <a:endParaRPr lang="nb-NO" sz="1500" dirty="0"/>
          </a:p>
          <a:p>
            <a:r>
              <a:rPr lang="nb-NO" sz="1500" i="1" dirty="0" err="1">
                <a:hlinkClick r:id="rId52" tooltip="interface in java.util.concurrent"/>
              </a:rPr>
              <a:t>ScheduledExecutorService</a:t>
            </a:r>
            <a:endParaRPr lang="nb-NO" sz="1500" dirty="0"/>
          </a:p>
          <a:p>
            <a:r>
              <a:rPr lang="nb-NO" sz="1500" i="1" dirty="0" err="1">
                <a:hlinkClick r:id="rId53" tooltip="interface in java.util.concurrent"/>
              </a:rPr>
              <a:t>ScheduledFuture</a:t>
            </a:r>
            <a:endParaRPr lang="nb-NO" sz="1500" dirty="0"/>
          </a:p>
          <a:p>
            <a:r>
              <a:rPr lang="nb-NO" sz="1500" i="1" dirty="0" err="1">
                <a:hlinkClick r:id="rId54" tooltip="interface in java.util.concurrent"/>
              </a:rPr>
              <a:t>ThreadFactory</a:t>
            </a:r>
            <a:endParaRPr lang="nb-NO" sz="1500" dirty="0"/>
          </a:p>
          <a:p>
            <a:r>
              <a:rPr lang="nb-NO" sz="1500" i="1" dirty="0" err="1">
                <a:hlinkClick r:id="rId55" tooltip="interface in java.util.concurrent"/>
              </a:rPr>
              <a:t>TransferQueue</a:t>
            </a:r>
            <a:endParaRPr lang="nb-NO" sz="1500" dirty="0"/>
          </a:p>
          <a:p>
            <a:endParaRPr lang="nb-NO" sz="1500" dirty="0"/>
          </a:p>
        </p:txBody>
      </p:sp>
    </p:spTree>
    <p:extLst>
      <p:ext uri="{BB962C8B-B14F-4D97-AF65-F5344CB8AC3E}">
        <p14:creationId xmlns:p14="http://schemas.microsoft.com/office/powerpoint/2010/main" val="26684246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5536" y="214313"/>
            <a:ext cx="4429174" cy="478383"/>
          </a:xfrm>
          <a:solidFill>
            <a:schemeClr val="bg2">
              <a:lumMod val="10000"/>
              <a:lumOff val="90000"/>
            </a:schemeClr>
          </a:solidFill>
        </p:spPr>
        <p:txBody>
          <a:bodyPr/>
          <a:lstStyle/>
          <a:p>
            <a:r>
              <a:rPr lang="nb-NO" dirty="0" err="1"/>
              <a:t>java.util.concurrent.atomic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44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5436096" y="476672"/>
            <a:ext cx="352839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dirty="0" err="1"/>
              <a:t>Classes</a:t>
            </a:r>
            <a:endParaRPr lang="nb-NO" sz="1600" b="1" dirty="0"/>
          </a:p>
          <a:p>
            <a:r>
              <a:rPr lang="nb-NO" sz="1600" dirty="0" err="1">
                <a:hlinkClick r:id="rId2" tooltip="class in java.util.concurrent.atomic"/>
              </a:rPr>
              <a:t>AtomicBoolean</a:t>
            </a:r>
            <a:endParaRPr lang="nb-NO" sz="1600" dirty="0"/>
          </a:p>
          <a:p>
            <a:r>
              <a:rPr lang="nb-NO" sz="1600" dirty="0" err="1">
                <a:hlinkClick r:id="rId3" tooltip="class in java.util.concurrent.atomic"/>
              </a:rPr>
              <a:t>AtomicInteger</a:t>
            </a:r>
            <a:endParaRPr lang="nb-NO" sz="1600" dirty="0"/>
          </a:p>
          <a:p>
            <a:r>
              <a:rPr lang="nb-NO" sz="2000" b="1" dirty="0" err="1">
                <a:hlinkClick r:id="rId4" tooltip="class in java.util.concurrent.atomic"/>
              </a:rPr>
              <a:t>AtomicIntegerArray</a:t>
            </a:r>
            <a:endParaRPr lang="nb-NO" sz="2000" b="1" dirty="0"/>
          </a:p>
          <a:p>
            <a:r>
              <a:rPr lang="nb-NO" sz="1600" dirty="0" err="1">
                <a:hlinkClick r:id="rId5" tooltip="class in java.util.concurrent.atomic"/>
              </a:rPr>
              <a:t>AtomicIntegerFieldUpdater</a:t>
            </a:r>
            <a:endParaRPr lang="nb-NO" sz="1600" dirty="0"/>
          </a:p>
          <a:p>
            <a:r>
              <a:rPr lang="nb-NO" sz="1600" dirty="0" err="1">
                <a:hlinkClick r:id="rId6" tooltip="class in java.util.concurrent.atomic"/>
              </a:rPr>
              <a:t>AtomicLong</a:t>
            </a:r>
            <a:endParaRPr lang="nb-NO" sz="1600" dirty="0"/>
          </a:p>
          <a:p>
            <a:r>
              <a:rPr lang="nb-NO" sz="1600" dirty="0" err="1">
                <a:hlinkClick r:id="rId7" tooltip="class in java.util.concurrent.atomic"/>
              </a:rPr>
              <a:t>AtomicLongArray</a:t>
            </a:r>
            <a:endParaRPr lang="nb-NO" sz="1600" dirty="0"/>
          </a:p>
          <a:p>
            <a:r>
              <a:rPr lang="nb-NO" sz="1600" dirty="0" err="1">
                <a:hlinkClick r:id="rId8" tooltip="class in java.util.concurrent.atomic"/>
              </a:rPr>
              <a:t>AtomicLongFieldUpdater</a:t>
            </a:r>
            <a:endParaRPr lang="nb-NO" sz="1600" dirty="0"/>
          </a:p>
          <a:p>
            <a:r>
              <a:rPr lang="nb-NO" sz="1600" dirty="0" err="1">
                <a:hlinkClick r:id="rId9" tooltip="class in java.util.concurrent.atomic"/>
              </a:rPr>
              <a:t>AtomicMarkableReference</a:t>
            </a:r>
            <a:endParaRPr lang="nb-NO" sz="1600" dirty="0"/>
          </a:p>
          <a:p>
            <a:r>
              <a:rPr lang="nb-NO" sz="1600" dirty="0" err="1">
                <a:hlinkClick r:id="rId10" tooltip="class in java.util.concurrent.atomic"/>
              </a:rPr>
              <a:t>AtomicReference</a:t>
            </a:r>
            <a:endParaRPr lang="nb-NO" sz="1600" dirty="0"/>
          </a:p>
          <a:p>
            <a:r>
              <a:rPr lang="nb-NO" sz="1600" dirty="0" err="1">
                <a:hlinkClick r:id="rId11" tooltip="class in java.util.concurrent.atomic"/>
              </a:rPr>
              <a:t>AtomicReferenceArray</a:t>
            </a:r>
            <a:endParaRPr lang="nb-NO" sz="1600" dirty="0"/>
          </a:p>
          <a:p>
            <a:r>
              <a:rPr lang="nb-NO" sz="1600" dirty="0" err="1">
                <a:hlinkClick r:id="rId12" tooltip="class in java.util.concurrent.atomic"/>
              </a:rPr>
              <a:t>AtomicReferenceFieldUpdater</a:t>
            </a:r>
            <a:endParaRPr lang="nb-NO" sz="1600" dirty="0"/>
          </a:p>
          <a:p>
            <a:r>
              <a:rPr lang="nb-NO" sz="1600" dirty="0" err="1">
                <a:hlinkClick r:id="rId13" tooltip="class in java.util.concurrent.atomic"/>
              </a:rPr>
              <a:t>AtomicStampedReference</a:t>
            </a:r>
            <a:endParaRPr lang="nb-NO" sz="1600" dirty="0"/>
          </a:p>
          <a:p>
            <a:endParaRPr lang="nb-NO" sz="1600" dirty="0"/>
          </a:p>
        </p:txBody>
      </p:sp>
      <p:sp>
        <p:nvSpPr>
          <p:cNvPr id="6" name="TekstSylinder 5"/>
          <p:cNvSpPr txBox="1"/>
          <p:nvPr/>
        </p:nvSpPr>
        <p:spPr>
          <a:xfrm>
            <a:off x="395536" y="985083"/>
            <a:ext cx="38164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De har samme virkning (semantikk) som volatile variable (forklares senere), men kan gjøre mer sammensatte operasjoner. Mye raskere enn </a:t>
            </a:r>
            <a:r>
              <a:rPr lang="nb-NO" dirty="0" err="1"/>
              <a:t>sychronized</a:t>
            </a:r>
            <a:r>
              <a:rPr lang="nb-NO" dirty="0"/>
              <a:t> </a:t>
            </a:r>
            <a:r>
              <a:rPr lang="nb-NO" dirty="0" err="1"/>
              <a:t>methods</a:t>
            </a:r>
            <a:r>
              <a:rPr lang="nb-NO" dirty="0"/>
              <a:t>.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Eksempel på operasjoner i </a:t>
            </a:r>
            <a:r>
              <a:rPr lang="nb-NO" b="1" dirty="0" err="1">
                <a:solidFill>
                  <a:srgbClr val="0070C0"/>
                </a:solidFill>
              </a:rPr>
              <a:t>AtomicIntegerArray</a:t>
            </a:r>
            <a:r>
              <a:rPr lang="nb-NO" b="1" dirty="0">
                <a:solidFill>
                  <a:srgbClr val="0070C0"/>
                </a:solidFill>
              </a:rPr>
              <a:t>:</a:t>
            </a:r>
          </a:p>
          <a:p>
            <a:endParaRPr lang="nb-NO" dirty="0"/>
          </a:p>
        </p:txBody>
      </p:sp>
      <p:graphicFrame>
        <p:nvGraphicFramePr>
          <p:cNvPr id="8" name="Tabell 7"/>
          <p:cNvGraphicFramePr>
            <a:graphicFrameLocks noGrp="1"/>
          </p:cNvGraphicFramePr>
          <p:nvPr/>
        </p:nvGraphicFramePr>
        <p:xfrm>
          <a:off x="539552" y="4102184"/>
          <a:ext cx="7772400" cy="2423160"/>
        </p:xfrm>
        <a:graphic>
          <a:graphicData uri="http://schemas.openxmlformats.org/drawingml/2006/table">
            <a:tbl>
              <a:tblPr/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int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hlinkClick r:id="rId4"/>
                        </a:rPr>
                        <a:t>get</a:t>
                      </a:r>
                      <a:r>
                        <a:rPr lang="en-US" sz="1600" dirty="0"/>
                        <a:t>(int 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) Gets the current value at position 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.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int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>
                          <a:hlinkClick r:id="rId4"/>
                        </a:rPr>
                        <a:t>getAndAdd</a:t>
                      </a:r>
                      <a:r>
                        <a:rPr lang="en-US" sz="1600"/>
                        <a:t>(int i, int delta) Atomically adds the given value to the element at index i.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int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err="1">
                          <a:hlinkClick r:id="rId4"/>
                        </a:rPr>
                        <a:t>getAndDecrement</a:t>
                      </a:r>
                      <a:r>
                        <a:rPr lang="en-US" sz="1600" dirty="0"/>
                        <a:t>(int 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) Atomically decrements by one the element at index 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void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hlinkClick r:id="rId4"/>
                        </a:rPr>
                        <a:t>set</a:t>
                      </a:r>
                      <a:r>
                        <a:rPr lang="en-US" sz="1600" dirty="0"/>
                        <a:t>(int 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, int </a:t>
                      </a:r>
                      <a:r>
                        <a:rPr lang="en-US" sz="1600" dirty="0" err="1"/>
                        <a:t>newValue</a:t>
                      </a:r>
                      <a:r>
                        <a:rPr lang="en-US" sz="1600" dirty="0"/>
                        <a:t>) Sets the element at position 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 to the given value.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74839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 skal bare lære ett fåtall av dette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Her er de vi skal konsentrere oss om:</a:t>
            </a:r>
          </a:p>
          <a:p>
            <a:pPr lvl="1"/>
            <a:r>
              <a:rPr lang="nb-NO" sz="1800" dirty="0"/>
              <a:t>new </a:t>
            </a:r>
            <a:r>
              <a:rPr lang="nb-NO" sz="1800" dirty="0" err="1"/>
              <a:t>Thread</a:t>
            </a:r>
            <a:r>
              <a:rPr lang="nb-NO" sz="1800" dirty="0"/>
              <a:t> – </a:t>
            </a:r>
            <a:r>
              <a:rPr lang="nb-NO" sz="1800" dirty="0" err="1"/>
              <a:t>join</a:t>
            </a:r>
            <a:r>
              <a:rPr lang="nb-NO" sz="1800" dirty="0"/>
              <a:t>()</a:t>
            </a:r>
          </a:p>
          <a:p>
            <a:pPr lvl="1"/>
            <a:r>
              <a:rPr lang="nb-NO" sz="1800" dirty="0"/>
              <a:t>synchronized method</a:t>
            </a:r>
          </a:p>
          <a:p>
            <a:pPr lvl="1"/>
            <a:r>
              <a:rPr lang="nb-NO" sz="1800" dirty="0" err="1"/>
              <a:t>Semaphore</a:t>
            </a:r>
            <a:r>
              <a:rPr lang="nb-NO" sz="1800" dirty="0"/>
              <a:t> – </a:t>
            </a:r>
            <a:r>
              <a:rPr lang="nb-NO" sz="1800" dirty="0" err="1"/>
              <a:t>aquire</a:t>
            </a:r>
            <a:r>
              <a:rPr lang="nb-NO" sz="1800" dirty="0"/>
              <a:t>() og </a:t>
            </a:r>
            <a:r>
              <a:rPr lang="nb-NO" sz="1800" dirty="0" err="1"/>
              <a:t>release</a:t>
            </a:r>
            <a:r>
              <a:rPr lang="nb-NO" sz="1800" dirty="0"/>
              <a:t>()</a:t>
            </a:r>
          </a:p>
          <a:p>
            <a:pPr lvl="1"/>
            <a:r>
              <a:rPr lang="nb-NO" sz="1800" dirty="0"/>
              <a:t>CyclicBarrier – await()</a:t>
            </a:r>
          </a:p>
          <a:p>
            <a:pPr lvl="1"/>
            <a:r>
              <a:rPr lang="en-US" sz="1600" dirty="0" err="1"/>
              <a:t>ExecutorService</a:t>
            </a:r>
            <a:r>
              <a:rPr lang="en-US" sz="1600" dirty="0"/>
              <a:t> pool =  </a:t>
            </a:r>
            <a:r>
              <a:rPr lang="en-US" sz="1600" dirty="0" err="1"/>
              <a:t>Executors.newFixedThreadPool</a:t>
            </a:r>
            <a:r>
              <a:rPr lang="en-US" sz="1600" dirty="0"/>
              <a:t>(k);</a:t>
            </a:r>
          </a:p>
          <a:p>
            <a:pPr marL="857250" lvl="2" indent="0">
              <a:buNone/>
            </a:pPr>
            <a:r>
              <a:rPr lang="en-US" sz="1600" dirty="0"/>
              <a:t>med Futures  - </a:t>
            </a:r>
            <a:r>
              <a:rPr lang="en-US" sz="1600" dirty="0" err="1"/>
              <a:t>forklares</a:t>
            </a:r>
            <a:r>
              <a:rPr lang="en-US" sz="1600" dirty="0"/>
              <a:t> </a:t>
            </a:r>
            <a:r>
              <a:rPr lang="en-US" sz="1600" dirty="0" err="1"/>
              <a:t>senere</a:t>
            </a:r>
            <a:endParaRPr lang="en-US" sz="1600" dirty="0"/>
          </a:p>
          <a:p>
            <a:pPr lvl="1"/>
            <a:r>
              <a:rPr lang="en-US" sz="1600" dirty="0" err="1"/>
              <a:t>AtomicIntegerArray</a:t>
            </a:r>
            <a:r>
              <a:rPr lang="en-US" sz="1600" dirty="0"/>
              <a:t> – get(), set(), </a:t>
            </a:r>
            <a:r>
              <a:rPr lang="en-US" sz="1600" dirty="0" err="1"/>
              <a:t>getAndAdd</a:t>
            </a:r>
            <a:r>
              <a:rPr lang="en-US" sz="1600" dirty="0"/>
              <a:t>(),..</a:t>
            </a:r>
          </a:p>
          <a:p>
            <a:pPr lvl="1"/>
            <a:r>
              <a:rPr lang="nb-NO" sz="1600" dirty="0" err="1"/>
              <a:t>ReentrantLock</a:t>
            </a:r>
            <a:r>
              <a:rPr lang="nb-NO" sz="1600" dirty="0"/>
              <a:t> ( i pakken: </a:t>
            </a:r>
            <a:r>
              <a:rPr lang="nb-NO" sz="1600" b="1" dirty="0" err="1">
                <a:hlinkClick r:id="rId2"/>
              </a:rPr>
              <a:t>java.util.concurrent.locks</a:t>
            </a:r>
            <a:r>
              <a:rPr lang="nb-NO" sz="1600" b="1" dirty="0"/>
              <a:t>)</a:t>
            </a:r>
            <a:endParaRPr lang="en-US" sz="1600" dirty="0"/>
          </a:p>
          <a:p>
            <a:pPr lvl="1"/>
            <a:r>
              <a:rPr lang="en-US" sz="1600" dirty="0"/>
              <a:t>volatile variable - </a:t>
            </a:r>
            <a:r>
              <a:rPr lang="en-US" sz="1600" dirty="0" err="1"/>
              <a:t>forklares</a:t>
            </a:r>
            <a:r>
              <a:rPr lang="en-US" sz="1600" dirty="0"/>
              <a:t> </a:t>
            </a:r>
            <a:r>
              <a:rPr lang="en-US" sz="1600" dirty="0" err="1"/>
              <a:t>senere</a:t>
            </a:r>
            <a:endParaRPr lang="en-US" sz="1600" dirty="0"/>
          </a:p>
          <a:p>
            <a:pPr marL="457200" lvl="1" indent="0">
              <a:buNone/>
            </a:pPr>
            <a:r>
              <a:rPr lang="en-US" sz="1600" dirty="0"/>
              <a:t> </a:t>
            </a:r>
          </a:p>
          <a:p>
            <a:pPr marL="400050"/>
            <a:r>
              <a:rPr lang="nb-NO" sz="2000" dirty="0"/>
              <a:t>Alle de synkroniseringer vi trenger, kan gjøres med disse!</a:t>
            </a:r>
          </a:p>
          <a:p>
            <a:pPr marL="400050"/>
            <a:r>
              <a:rPr lang="nb-NO" sz="2000" dirty="0"/>
              <a:t>De fleste andre har sine måter å gjøre det på, men man har neppe tid til å lære seg alle.</a:t>
            </a:r>
          </a:p>
          <a:p>
            <a:pPr marL="400050"/>
            <a:r>
              <a:rPr lang="nb-NO" sz="2000" dirty="0"/>
              <a:t>Bedre å bli flink i et lite og tilstrekkelig sett av synkroniseringsprimitiver, enn halvgod i de fleste.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778188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31391</TotalTime>
  <Words>3741</Words>
  <Application>Microsoft Macintosh PowerPoint</Application>
  <PresentationFormat>On-screen Show (4:3)</PresentationFormat>
  <Paragraphs>671</Paragraphs>
  <Slides>45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4" baseType="lpstr">
      <vt:lpstr>Andalus</vt:lpstr>
      <vt:lpstr>Arial</vt:lpstr>
      <vt:lpstr>Arial Narrow</vt:lpstr>
      <vt:lpstr>Calibri</vt:lpstr>
      <vt:lpstr>Courier New</vt:lpstr>
      <vt:lpstr>Tahoma</vt:lpstr>
      <vt:lpstr>Times New Roman</vt:lpstr>
      <vt:lpstr>Wingdings</vt:lpstr>
      <vt:lpstr>Blends</vt:lpstr>
      <vt:lpstr>IN3030/IN4330 Effektiv parallellprogrammering  L01, (Uke 4) våren 2025</vt:lpstr>
      <vt:lpstr>Recording of Lectures</vt:lpstr>
      <vt:lpstr>Do not be shy...</vt:lpstr>
      <vt:lpstr>English</vt:lpstr>
      <vt:lpstr>Hvem</vt:lpstr>
      <vt:lpstr>Hvorfor dette kurs?</vt:lpstr>
      <vt:lpstr>Litt om Eric</vt:lpstr>
      <vt:lpstr>Litt mere om Eric</vt:lpstr>
      <vt:lpstr>Communication</vt:lpstr>
      <vt:lpstr>Why are YOU here??</vt:lpstr>
      <vt:lpstr>Let’s get started on parallelism</vt:lpstr>
      <vt:lpstr>Motivation for Parallelle Programmer</vt:lpstr>
      <vt:lpstr>Hva vi skal lære om i dette kurset:</vt:lpstr>
      <vt:lpstr>Tre grunner til å lage parallelle programmer</vt:lpstr>
      <vt:lpstr>IN3030/IN4330</vt:lpstr>
      <vt:lpstr>Pensum</vt:lpstr>
      <vt:lpstr>I dag – teori og praksis</vt:lpstr>
      <vt:lpstr>Lineær speedup ?</vt:lpstr>
      <vt:lpstr>Lineær speedup analogier</vt:lpstr>
      <vt:lpstr>Dette kurset handler om multikjernemaskiner</vt:lpstr>
      <vt:lpstr>Dette kurset handler om tråder og effektivitet</vt:lpstr>
      <vt:lpstr>Flere mulige synsvinkler</vt:lpstr>
      <vt:lpstr>Learning-by-doing</vt:lpstr>
      <vt:lpstr>DIN innsats</vt:lpstr>
      <vt:lpstr>Operativsystemet og tråder</vt:lpstr>
      <vt:lpstr> Java forenkler dette ved å velge to nivåer </vt:lpstr>
      <vt:lpstr>Hva er tråder i Java ?</vt:lpstr>
      <vt:lpstr>&gt;java (også kalt JVM) starter main-tråden  som igjen starter nye tråder</vt:lpstr>
      <vt:lpstr>Konstruktør til Thread-klassen</vt:lpstr>
      <vt:lpstr>   Tråder i Java </vt:lpstr>
      <vt:lpstr>   Tråder i Java </vt:lpstr>
      <vt:lpstr>Flere problemer med parallellitet og tråder i Java</vt:lpstr>
      <vt:lpstr>Konstruktør til Thread-klassen</vt:lpstr>
      <vt:lpstr>Flere problemer med parallellitet og tråder i Java</vt:lpstr>
      <vt:lpstr>   Example: Concurrent update of a variable Let’s try!  (Spoiler: we will fail!)</vt:lpstr>
      <vt:lpstr>1) Ett problem i dag:  operasjoner blandes ved samtidige oppdateringer</vt:lpstr>
      <vt:lpstr>Test på i++;   parallell</vt:lpstr>
      <vt:lpstr>Kommende program bruker CyclicBarrier. Hva gjør den?</vt:lpstr>
      <vt:lpstr>Husk: Vanligste oppsett av main-tråden + k tråder</vt:lpstr>
      <vt:lpstr>1) Avslutning med en CyclicBarrier  </vt:lpstr>
      <vt:lpstr>2) Avslutning med en Semaphore </vt:lpstr>
      <vt:lpstr>3) Avslutning med join() - enklest</vt:lpstr>
      <vt:lpstr>II) Mange ulike synkroniserings primitiver  Vi skal bare lære noen få !</vt:lpstr>
      <vt:lpstr>java.util.concurrent.atomic</vt:lpstr>
      <vt:lpstr>Vi skal bare lære ett fåtall av dette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Bartley Jul</cp:lastModifiedBy>
  <cp:revision>276</cp:revision>
  <cp:lastPrinted>2018-01-19T12:15:20Z</cp:lastPrinted>
  <dcterms:created xsi:type="dcterms:W3CDTF">2013-10-07T06:57:58Z</dcterms:created>
  <dcterms:modified xsi:type="dcterms:W3CDTF">2025-01-23T00:59:03Z</dcterms:modified>
</cp:coreProperties>
</file>