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</p:sldIdLst>
  <p:sldSz cx="9144000" cy="5143500" type="screen16x9"/>
  <p:notesSz cx="6858000" cy="9144000"/>
  <p:embeddedFontLst>
    <p:embeddedFont>
      <p:font typeface="Alfa Slab One" panose="020B0604020202020204" charset="0"/>
      <p:regular r:id="rId24"/>
    </p:embeddedFont>
    <p:embeddedFont>
      <p:font typeface="Cambria Math" panose="02040503050406030204" pitchFamily="18" charset="0"/>
      <p:regular r:id="rId25"/>
    </p:embeddedFont>
    <p:embeddedFont>
      <p:font typeface="Proxima Nova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2da82c53a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2da82c53a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2da82c53a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2da82c53a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2da82c53a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2da82c53a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7230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6588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3155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2379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9654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4556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228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9881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4145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2da82c53a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2da82c53a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0238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Repetition: Dynamics + Control Theory</a:t>
            </a:r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IN3140: Oscar Hæstad Bjørnstad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  </a:t>
            </a:r>
            <a:r>
              <a:rPr lang="no" strike="sngStrike" dirty="0"/>
              <a:t>Kristian Roa Gran</a:t>
            </a:r>
            <a:endParaRPr strike="sngStrik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161974" y="1144975"/>
            <a:ext cx="451393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 dirty="0"/>
              <a:t>The system only has one mass: M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 dirty="0"/>
              <a:t>The mass of the second link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 dirty="0"/>
              <a:t>Uniformly distributed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 dirty="0"/>
              <a:t>Distance from ground to the base is h</a:t>
            </a:r>
            <a:r>
              <a:rPr lang="no" baseline="-25000" dirty="0"/>
              <a:t>B</a:t>
            </a:r>
            <a:endParaRPr baseline="-250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 dirty="0"/>
              <a:t>Inertia tensor:</a:t>
            </a:r>
            <a:endParaRPr dirty="0"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5313" y="3115063"/>
            <a:ext cx="2390775" cy="120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Google Shape;71;p15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AutoNum type="alphaLcParenR"/>
                </a:pPr>
                <a:r>
                  <a:rPr lang="nb-NO" dirty="0"/>
                  <a:t>Find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symbolic</a:t>
                </a:r>
                <a:r>
                  <a:rPr lang="nb-NO" dirty="0"/>
                  <a:t> </a:t>
                </a:r>
                <a:r>
                  <a:rPr lang="nb-NO" dirty="0" err="1"/>
                  <a:t>potential</a:t>
                </a:r>
                <a:r>
                  <a:rPr lang="nb-NO" dirty="0"/>
                  <a:t> energy</a:t>
                </a:r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endParaRPr lang="nb-NO" dirty="0"/>
              </a:p>
              <a:p>
                <a:pPr marL="457200" lvl="0" indent="-342900" algn="l" rtl="0">
                  <a:spcBef>
                    <a:spcPts val="120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P = Mgh</a:t>
                </a:r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h = h</a:t>
                </a:r>
                <a:r>
                  <a:rPr lang="nb-NO" baseline="-25000" dirty="0"/>
                  <a:t>B</a:t>
                </a:r>
                <a:r>
                  <a:rPr lang="nb-NO" dirty="0"/>
                  <a:t> - L</a:t>
                </a:r>
                <a:r>
                  <a:rPr lang="nb-NO" baseline="-25000" dirty="0"/>
                  <a:t>1</a:t>
                </a:r>
                <a:r>
                  <a:rPr lang="nb-NO" dirty="0"/>
                  <a:t> + s</a:t>
                </a:r>
                <a:r>
                  <a:rPr lang="nb-NO" baseline="-25000" dirty="0"/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P = Mg(h</a:t>
                </a:r>
                <a:r>
                  <a:rPr lang="nb-NO" baseline="-25000" dirty="0"/>
                  <a:t>B</a:t>
                </a:r>
                <a:r>
                  <a:rPr lang="nb-NO" dirty="0"/>
                  <a:t> - L</a:t>
                </a:r>
                <a:r>
                  <a:rPr lang="nb-NO" baseline="-25000" dirty="0"/>
                  <a:t>1</a:t>
                </a:r>
                <a:r>
                  <a:rPr lang="nb-NO" dirty="0"/>
                  <a:t> + s</a:t>
                </a:r>
                <a:r>
                  <a:rPr lang="nb-NO" baseline="-25000" dirty="0"/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)</a:t>
                </a:r>
                <a:endParaRPr dirty="0"/>
              </a:p>
            </p:txBody>
          </p:sp>
        </mc:Choice>
        <mc:Fallback xmlns="">
          <p:sp>
            <p:nvSpPr>
              <p:cNvPr id="71" name="Google Shape;71;p1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Google Shape;71;p15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Font typeface="+mj-lt"/>
                  <a:buAutoNum type="alphaLcParenR" startAt="2"/>
                </a:pPr>
                <a:r>
                  <a:rPr lang="nb-NO" dirty="0"/>
                  <a:t>Find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numeric</a:t>
                </a:r>
                <a:r>
                  <a:rPr lang="nb-NO" dirty="0"/>
                  <a:t> </a:t>
                </a:r>
                <a:r>
                  <a:rPr lang="nb-NO" dirty="0" err="1"/>
                  <a:t>potential</a:t>
                </a:r>
                <a:r>
                  <a:rPr lang="nb-NO" dirty="0"/>
                  <a:t> </a:t>
                </a:r>
                <a:r>
                  <a:rPr lang="nb-NO" dirty="0" err="1"/>
                  <a:t>energy</a:t>
                </a:r>
                <a:endParaRPr lang="nb-NO" dirty="0"/>
              </a:p>
              <a:p>
                <a:pPr marL="457200" lvl="0" indent="-342900" algn="l" rtl="0">
                  <a:spcBef>
                    <a:spcPts val="120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L</a:t>
                </a:r>
                <a:r>
                  <a:rPr lang="nb-NO" baseline="-25000" dirty="0"/>
                  <a:t>1</a:t>
                </a:r>
                <a:r>
                  <a:rPr lang="nb-NO" dirty="0"/>
                  <a:t> = 300mm, L</a:t>
                </a:r>
                <a:r>
                  <a:rPr lang="nb-NO" baseline="-25000" dirty="0"/>
                  <a:t>2</a:t>
                </a:r>
                <a:r>
                  <a:rPr lang="nb-NO" dirty="0"/>
                  <a:t> = 200mm, </a:t>
                </a:r>
                <a:r>
                  <a:rPr lang="nb-NO" dirty="0" err="1"/>
                  <a:t>h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550mm, M = 500g, </a:t>
                </a:r>
                <a:r>
                  <a:rPr lang="el-GR" dirty="0"/>
                  <a:t>θ</a:t>
                </a:r>
                <a:r>
                  <a:rPr lang="nb-NO" baseline="-25000" dirty="0"/>
                  <a:t>2 </a:t>
                </a:r>
                <a:r>
                  <a:rPr lang="nb-NO" dirty="0"/>
                  <a:t>= 30°, g = 10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nb-NO" dirty="0"/>
              </a:p>
              <a:p>
                <a:pPr marL="0" lvl="0" indent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endParaRPr lang="nb-NO" dirty="0"/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nb-NO" dirty="0"/>
                  <a:t>h = </a:t>
                </a:r>
                <a:r>
                  <a:rPr lang="en-US" dirty="0"/>
                  <a:t>550mm – 300mm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en-US" dirty="0"/>
                  <a:t> = 300mm = 0.3m</a:t>
                </a:r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5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∗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10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71" name="Google Shape;71;p1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  <a:blipFill>
                <a:blip r:embed="rId3"/>
                <a:stretch>
                  <a:fillRect r="-17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911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3"/>
                </a:pPr>
                <a:r>
                  <a:rPr lang="en-US" dirty="0"/>
                  <a:t>Find the symbolic kinetic energy</a:t>
                </a:r>
                <a:endParaRPr lang="nb-NO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l-GR"/>
                          <m:t>ω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dirty="0"/>
              </a:p>
              <a:p>
                <a:pPr lvl="0">
                  <a:buChar char="-"/>
                </a:pPr>
                <a:r>
                  <a:rPr lang="en-US" dirty="0"/>
                  <a:t>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𝑅𝐼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m:rPr>
                        <m:nor/>
                      </m:rPr>
                      <a:rPr lang="el-GR"/>
                      <m:t>ω</m:t>
                    </m:r>
                  </m:oMath>
                </a14:m>
                <a:endParaRPr lang="en-US" dirty="0"/>
              </a:p>
              <a:p>
                <a:pPr lvl="1">
                  <a:buChar char="-"/>
                </a:pPr>
                <a:r>
                  <a:rPr lang="en-US" dirty="0"/>
                  <a:t>v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endParaRPr lang="en-US" dirty="0"/>
              </a:p>
              <a:p>
                <a:pPr lvl="1">
                  <a:buChar char="-"/>
                </a:pPr>
                <a:endParaRPr lang="en-US" dirty="0"/>
              </a:p>
              <a:p>
                <a:pPr>
                  <a:buChar char="-"/>
                </a:pPr>
                <a:endParaRPr lang="en-US" dirty="0"/>
              </a:p>
              <a:p>
                <a:pPr>
                  <a:buChar char="-"/>
                </a:pPr>
                <a:endParaRPr lang="en-US" dirty="0"/>
              </a:p>
              <a:p>
                <a:pPr>
                  <a:buChar char="-"/>
                </a:pPr>
                <a:r>
                  <a:rPr lang="en-US" dirty="0"/>
                  <a:t>J = </a:t>
                </a:r>
              </a:p>
              <a:p>
                <a:pPr marL="0" lvl="0" indent="0" algn="l" rtl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262700" cy="3416400"/>
              </a:xfrm>
              <a:prstGeom prst="rect">
                <a:avLst/>
              </a:prstGeom>
              <a:blipFill>
                <a:blip r:embed="rId3"/>
                <a:stretch>
                  <a:fillRect l="-12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9" name="Google Shape;79;p16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A9D0D83E-14F9-7D29-2267-DDDDD8C1E0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659" y="2978727"/>
            <a:ext cx="2157313" cy="16311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2019 Dynamics task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161975" y="1144975"/>
            <a:ext cx="4262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 lvl="0" algn="l" rtl="0">
              <a:spcBef>
                <a:spcPts val="0"/>
              </a:spcBef>
              <a:spcAft>
                <a:spcPts val="1200"/>
              </a:spcAft>
              <a:buFont typeface="+mj-lt"/>
              <a:buAutoNum type="alphaLcParenR" startAt="3"/>
            </a:pPr>
            <a:r>
              <a:rPr lang="en-US" dirty="0"/>
              <a:t>Find the symbolic kinetic energy</a:t>
            </a:r>
            <a:endParaRPr lang="nb-NO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4220553-8019-4913-211A-B01A72DEA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136" y="1583597"/>
            <a:ext cx="6030167" cy="110505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3AFF431-DB5D-8C68-113B-9B2A9029A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7" y="2957084"/>
            <a:ext cx="9088118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38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493152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 fontScale="92500"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3"/>
                </a:pPr>
                <a:r>
                  <a:rPr lang="en-US" dirty="0"/>
                  <a:t>Find the symbolic kinetic energy</a:t>
                </a:r>
                <a:r>
                  <a:rPr lang="en-US" b="0" dirty="0"/>
                  <a:t> </a:t>
                </a:r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dirty="0"/>
              </a:p>
              <a:p>
                <a:pPr>
                  <a:buFont typeface="Proxima Nova"/>
                  <a:buChar char="-"/>
                </a:pPr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𝑅𝐼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m:rPr>
                        <m:nor/>
                      </m:rPr>
                      <a:rPr lang="el-GR"/>
                      <m:t>ω</m:t>
                    </m:r>
                  </m:oMath>
                </a14:m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ω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sub>
                    </m:sSub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baseline="-2500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baseline="-2500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lvl="0">
                  <a:buChar char="-"/>
                </a:pPr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493152" cy="3416400"/>
              </a:xfrm>
              <a:prstGeom prst="rect">
                <a:avLst/>
              </a:prstGeom>
              <a:blipFill>
                <a:blip r:embed="rId3"/>
                <a:stretch>
                  <a:fillRect l="-12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9" name="Google Shape;79;p16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41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4" y="1144975"/>
                <a:ext cx="8670325" cy="3780316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3"/>
                </a:pPr>
                <a:r>
                  <a:rPr lang="en-US" dirty="0"/>
                  <a:t>Find the symbolic kinetic energy</a:t>
                </a:r>
                <a:endParaRPr lang="nb-NO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dirty="0"/>
                  <a:t> from FK)</a:t>
                </a:r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baseline="-25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m:rPr>
                        <m:nor/>
                      </m:rPr>
                      <a:rPr lang="el-GR"/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b="0" i="1" baseline="-2500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 baseline="-25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dirty="0"/>
                                        <m:t>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lvl="0">
                  <a:buChar char="-"/>
                </a:pPr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l-GR"/>
                          <m:t>ω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=[</m:t>
                    </m:r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l-GR" dirty="0"/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l-GR" dirty="0"/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l-GR" dirty="0"/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mr>
                    </m:m>
                    <m:r>
                      <a:rPr lang="en-US" b="0" i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4" y="1144975"/>
                <a:ext cx="8670325" cy="3780316"/>
              </a:xfrm>
              <a:prstGeom prst="rect">
                <a:avLst/>
              </a:prstGeom>
              <a:blipFill>
                <a:blip r:embed="rId3"/>
                <a:stretch>
                  <a:fillRect l="-6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949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4" y="1144975"/>
                <a:ext cx="8670326" cy="3780316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3"/>
                </a:pPr>
                <a:r>
                  <a:rPr lang="en-US" dirty="0"/>
                  <a:t>Find the symbolic kinetic energy</a:t>
                </a:r>
                <a:endParaRPr lang="nb-NO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/>
                      <m:t>K</m:t>
                    </m:r>
                    <m:r>
                      <m:rPr>
                        <m:nor/>
                      </m:rPr>
                      <a:rPr lang="el-GR"/>
                      <m:t>ω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𝑥𝑥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𝑦𝑦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𝑧𝑧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𝑥𝑥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𝑦𝑦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𝑧𝑧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i="1" baseline="-25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dirty="0"/>
                                            <m:t>θ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θ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θ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𝑦𝑦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𝑧𝑧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θ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θ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𝑦𝑦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𝑧𝑧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4" y="1144975"/>
                <a:ext cx="8670326" cy="3780316"/>
              </a:xfrm>
              <a:prstGeom prst="rect">
                <a:avLst/>
              </a:prstGeom>
              <a:blipFill>
                <a:blip r:embed="rId3"/>
                <a:stretch>
                  <a:fillRect l="-6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878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493152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Assume now that M is a point mass. Assemble the </a:t>
                </a:r>
                <a:r>
                  <a:rPr lang="en-US" dirty="0" err="1"/>
                  <a:t>Lagrangian</a:t>
                </a:r>
                <a:r>
                  <a:rPr lang="en-US" dirty="0"/>
                  <a:t>, then derive the dynamics using the Euler-Lagrange formulation in the following form:</a:t>
                </a:r>
              </a:p>
              <a:p>
                <a:pPr marL="0" lv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l-GR"/>
                        <m:t>τ</m:t>
                      </m:r>
                    </m:oMath>
                  </m:oMathPara>
                </a14:m>
                <a:endParaRPr lang="nb-NO" dirty="0"/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endParaRPr lang="en-US" dirty="0"/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Char char="-"/>
                </a:pPr>
                <a:r>
                  <a:rPr lang="en-US" dirty="0"/>
                  <a:t>Since M is now a point mass, we can discard the contribution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493152" cy="3416400"/>
              </a:xfrm>
              <a:prstGeom prst="rect">
                <a:avLst/>
              </a:prstGeom>
              <a:blipFill>
                <a:blip r:embed="rId3"/>
                <a:stretch>
                  <a:fillRect l="-1221" r="-6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9" name="Google Shape;79;p16"/>
          <p:cNvPicPr preferRelativeResize="0"/>
          <p:nvPr/>
        </p:nvPicPr>
        <p:blipFill rotWithShape="1">
          <a:blip r:embed="rId4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678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l="7231" t="2668" r="3050" b="3689"/>
          <a:stretch/>
        </p:blipFill>
        <p:spPr>
          <a:xfrm>
            <a:off x="4569600" y="621425"/>
            <a:ext cx="4122699" cy="39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4590134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Assemble the </a:t>
                </a:r>
                <a:r>
                  <a:rPr lang="en-US" dirty="0" err="1"/>
                  <a:t>Lagrangian</a:t>
                </a:r>
                <a:endParaRPr lang="en-US" dirty="0"/>
              </a:p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nor/>
                      </m:rPr>
                      <a:rPr lang="nb-NO" dirty="0"/>
                      <m:t>Mg</m:t>
                    </m:r>
                    <m:r>
                      <m:rPr>
                        <m:nor/>
                      </m:rPr>
                      <a:rPr lang="nb-NO" dirty="0"/>
                      <m:t>(</m:t>
                    </m:r>
                    <m:r>
                      <m:rPr>
                        <m:nor/>
                      </m:rPr>
                      <a:rPr lang="nb-NO" dirty="0"/>
                      <m:t>hB</m:t>
                    </m:r>
                    <m:r>
                      <m:rPr>
                        <m:nor/>
                      </m:rPr>
                      <a:rPr lang="nb-NO" dirty="0"/>
                      <m:t> </m:t>
                    </m:r>
                    <m:r>
                      <m:rPr>
                        <m:nor/>
                      </m:rPr>
                      <a:rPr lang="nb-NO" dirty="0"/>
                      <m:t>− </m:t>
                    </m:r>
                    <m:r>
                      <m:rPr>
                        <m:nor/>
                      </m:rPr>
                      <a:rPr lang="nb-NO" dirty="0"/>
                      <m:t>L</m:t>
                    </m:r>
                    <m:r>
                      <m:rPr>
                        <m:nor/>
                      </m:rPr>
                      <a:rPr lang="nb-NO" baseline="-25000" dirty="0"/>
                      <m:t>1</m:t>
                    </m:r>
                    <m:r>
                      <m:rPr>
                        <m:nor/>
                      </m:rPr>
                      <a:rPr lang="nb-NO" dirty="0"/>
                      <m:t> </m:t>
                    </m:r>
                    <m:r>
                      <m:rPr>
                        <m:nor/>
                      </m:rPr>
                      <a:rPr lang="nb-NO" dirty="0"/>
                      <m:t>+ </m:t>
                    </m:r>
                    <m:r>
                      <m:rPr>
                        <m:nor/>
                      </m:rPr>
                      <a:rPr lang="nb-NO" dirty="0"/>
                      <m:t>s</m:t>
                    </m:r>
                    <m:r>
                      <m:rPr>
                        <m:nor/>
                      </m:rPr>
                      <a:rPr lang="nb-NO" baseline="-25000" dirty="0"/>
                      <m:t>2</m:t>
                    </m:r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dirty="0"/>
                      <m:t>)</m:t>
                    </m:r>
                  </m:oMath>
                </a14:m>
                <a:endParaRPr lang="en-US" dirty="0"/>
              </a:p>
              <a:p>
                <a:pPr lvl="0">
                  <a:buChar char="-"/>
                </a:pPr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4590134" cy="3416400"/>
              </a:xfrm>
              <a:prstGeom prst="rect">
                <a:avLst/>
              </a:prstGeom>
              <a:blipFill>
                <a:blip r:embed="rId4"/>
                <a:stretch>
                  <a:fillRect l="-11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308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8781134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Derive the dynamics</a:t>
                </a:r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𝑀𝑔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𝑀𝑔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𝑀𝑔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 baseline="-2500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0">
                  <a:buChar char="-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τ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l-GR"/>
                                    <m:t>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l-GR"/>
                                    <m:t>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8781134" cy="3416400"/>
              </a:xfrm>
              <a:prstGeom prst="rect">
                <a:avLst/>
              </a:prstGeom>
              <a:blipFill>
                <a:blip r:embed="rId3"/>
                <a:stretch>
                  <a:fillRect l="-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575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5310570" cy="34164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 lnSpcReduction="10000"/>
              </a:bodyPr>
              <a:lstStyle/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Derive the dynamics</a:t>
                </a:r>
              </a:p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i="1" smtClean="0">
                            <a:latin typeface="Cambria Math" panose="02040503050406030204" pitchFamily="18" charset="0"/>
                          </a:rPr>
                          <m:t>∂</m:t>
                        </m:r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acc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i="1" smtClean="0">
                            <a:latin typeface="Cambria Math" panose="02040503050406030204" pitchFamily="18" charset="0"/>
                          </a:rPr>
                          <m:t>∂</m:t>
                        </m:r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acc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i="1">
                            <a:latin typeface="Cambria Math" panose="02040503050406030204" pitchFamily="18" charset="0"/>
                          </a:rPr>
                          <m:t>∂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5310570" cy="3416400"/>
              </a:xfrm>
              <a:prstGeom prst="rect">
                <a:avLst/>
              </a:prstGeom>
              <a:blipFill>
                <a:blip r:embed="rId3"/>
                <a:stretch>
                  <a:fillRect l="-10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69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78;p16">
                <a:extLst>
                  <a:ext uri="{FF2B5EF4-FFF2-40B4-BE49-F238E27FC236}">
                    <a16:creationId xmlns:a16="http://schemas.microsoft.com/office/drawing/2014/main" id="{559FDCA3-786C-7E45-7B46-974E08FA7D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1981" y="1144979"/>
                <a:ext cx="4493152" cy="341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Font typeface="Proxima Nova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9pPr>
              </a:lstStyle>
              <a:p>
                <a:pPr marL="342900">
                  <a:spcAft>
                    <a:spcPts val="1200"/>
                  </a:spcAft>
                  <a:buFont typeface="+mj-lt"/>
                  <a:buAutoNum type="alphaLcParenR" startAt="4"/>
                </a:pPr>
                <a:r>
                  <a:rPr lang="en-US" dirty="0"/>
                  <a:t>Derive the dynamics in the form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τ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acc>
                      <m:accPr>
                        <m:chr m:val="̈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̇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US" dirty="0"/>
              </a:p>
              <a:p>
                <a:pPr marL="342900"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</p:txBody>
          </p:sp>
        </mc:Choice>
        <mc:Fallback xmlns="">
          <p:sp>
            <p:nvSpPr>
              <p:cNvPr id="5" name="Google Shape;78;p16">
                <a:extLst>
                  <a:ext uri="{FF2B5EF4-FFF2-40B4-BE49-F238E27FC236}">
                    <a16:creationId xmlns:a16="http://schemas.microsoft.com/office/drawing/2014/main" id="{559FDCA3-786C-7E45-7B46-974E08FA7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81" y="1144979"/>
                <a:ext cx="4493152" cy="3416400"/>
              </a:xfrm>
              <a:prstGeom prst="rect">
                <a:avLst/>
              </a:prstGeom>
              <a:blipFill>
                <a:blip r:embed="rId3"/>
                <a:stretch>
                  <a:fillRect l="-12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/>
              <a:t>2019 Dynamics task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Google Shape;78;p1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161975" y="1144975"/>
                <a:ext cx="8247734" cy="3690262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rmAutofit lnSpcReduction="10000"/>
              </a:bodyPr>
              <a:lstStyle/>
              <a:p>
                <a:pPr marL="342900"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  <a:p>
                <a:pPr marL="342900" lvl="0" algn="l" rtl="0">
                  <a:spcBef>
                    <a:spcPts val="0"/>
                  </a:spcBef>
                  <a:spcAft>
                    <a:spcPts val="1200"/>
                  </a:spcAft>
                  <a:buFont typeface="+mj-lt"/>
                  <a:buAutoNum type="alphaLcParenR" startAt="4"/>
                </a:pPr>
                <a:endParaRPr lang="en-US" dirty="0"/>
              </a:p>
              <a:p>
                <a:pPr>
                  <a:buFont typeface="Proxima Nova"/>
                  <a:buChar char="-"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θ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Font typeface="Proxima Nova"/>
                  <a:buChar char="-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i="1">
                        <a:latin typeface="Cambria Math" panose="02040503050406030204" pitchFamily="18" charset="0"/>
                      </a:rPr>
                      <m:t>τ</m:t>
                    </m:r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= 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̈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i="1" dirty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̈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i="1" dirty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</m:m>
                      </m:e>
                    </m:d>
                  </m:oMath>
                </a14:m>
                <a:r>
                  <a:rPr lang="nb-NO" i="1" dirty="0">
                    <a:latin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i="1" dirty="0">
                                              <a:latin typeface="Cambria Math" panose="02040503050406030204" pitchFamily="18" charset="0"/>
                                            </a:rPr>
                                            <m:t>θ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acc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el-GR" i="1" dirty="0">
                                              <a:latin typeface="Cambria Math" panose="02040503050406030204" pitchFamily="18" charset="0"/>
                                            </a:rPr>
                                            <m:t>θ</m:t>
                                          </m:r>
                                        </m:e>
                                        <m:sub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acc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i="1" dirty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i="1" dirty="0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</m:m>
                      </m:e>
                    </m:d>
                  </m:oMath>
                </a14:m>
                <a:r>
                  <a:rPr lang="nb-NO" i="1" dirty="0">
                    <a:latin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𝑀𝑔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8" name="Google Shape;78;p1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1975" y="1144975"/>
                <a:ext cx="8247734" cy="36902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444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A2C01-F66F-3999-E401-B4D4DD49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773FFAB-4043-0156-C49D-92E62BC57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235603"/>
            <a:ext cx="8364117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83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F6351C6-F708-108A-EB23-EB0768B8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699" y="1152475"/>
                <a:ext cx="5174701" cy="3066234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Find the transfer function between input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 smtClean="0"/>
                      <m:t>θ</m:t>
                    </m:r>
                  </m:oMath>
                </a14:m>
                <a:r>
                  <a:rPr lang="nb-NO" baseline="-25000" dirty="0"/>
                  <a:t>d</a:t>
                </a:r>
                <a:r>
                  <a:rPr lang="nb-NO" dirty="0"/>
                  <a:t> and output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θ</m:t>
                    </m:r>
                  </m:oMath>
                </a14:m>
                <a:r>
                  <a:rPr lang="nb-NO" baseline="-25000" dirty="0"/>
                  <a:t>m</a:t>
                </a:r>
                <a:r>
                  <a:rPr lang="nb-NO" dirty="0"/>
                  <a:t>.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err="1"/>
                  <a:t>Assume</a:t>
                </a:r>
                <a:r>
                  <a:rPr lang="nb-NO" dirty="0"/>
                  <a:t> </a:t>
                </a:r>
                <a:r>
                  <a:rPr lang="nb-NO" dirty="0" err="1"/>
                  <a:t>that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disturbance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τ</m:t>
                    </m:r>
                  </m:oMath>
                </a14:m>
                <a:r>
                  <a:rPr lang="nb-NO" baseline="-25000" dirty="0"/>
                  <a:t>d</a:t>
                </a:r>
                <a:r>
                  <a:rPr lang="nb-NO" dirty="0"/>
                  <a:t> is 0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Controller: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/>
                      <m:t>τ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Dynamics: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mtClean="0"/>
                      <m:t>τ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dirty="0"/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nb-NO" dirty="0"/>
                          <m:t> +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699" y="1152475"/>
                <a:ext cx="5174701" cy="3066234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>
            <a:extLst>
              <a:ext uri="{FF2B5EF4-FFF2-40B4-BE49-F238E27FC236}">
                <a16:creationId xmlns:a16="http://schemas.microsoft.com/office/drawing/2014/main" id="{5D0D6C04-F886-11EB-FF0C-EBB6C5E28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054" y="1017725"/>
            <a:ext cx="3503524" cy="136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8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F6351C6-F708-108A-EB23-EB0768B8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699" y="1152475"/>
                <a:ext cx="5112355" cy="141927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The system receives step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nb-NO" dirty="0"/>
                  <a:t> and </a:t>
                </a:r>
                <a:r>
                  <a:rPr lang="nb-NO" dirty="0" err="1"/>
                  <a:t>constant</a:t>
                </a:r>
                <a:r>
                  <a:rPr lang="nb-NO" dirty="0"/>
                  <a:t> </a:t>
                </a:r>
                <a:r>
                  <a:rPr lang="nb-NO" dirty="0" err="1"/>
                  <a:t>distubance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nb-NO" dirty="0"/>
                  <a:t>. </a:t>
                </a:r>
                <a:r>
                  <a:rPr lang="nb-NO" dirty="0" err="1"/>
                  <a:t>Use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final </a:t>
                </a:r>
                <a:r>
                  <a:rPr lang="nb-NO" dirty="0" err="1"/>
                  <a:t>value</a:t>
                </a:r>
                <a:r>
                  <a:rPr lang="nb-NO" dirty="0"/>
                  <a:t> </a:t>
                </a:r>
                <a:r>
                  <a:rPr lang="nb-NO" dirty="0" err="1"/>
                  <a:t>theorem</a:t>
                </a:r>
                <a:r>
                  <a:rPr lang="nb-NO" dirty="0"/>
                  <a:t> to </a:t>
                </a:r>
                <a:r>
                  <a:rPr lang="nb-NO" dirty="0" err="1"/>
                  <a:t>determine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steady-state-</a:t>
                </a:r>
                <a:r>
                  <a:rPr lang="nb-NO" dirty="0" err="1"/>
                  <a:t>error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699" y="1152475"/>
                <a:ext cx="5112355" cy="141927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>
            <a:extLst>
              <a:ext uri="{FF2B5EF4-FFF2-40B4-BE49-F238E27FC236}">
                <a16:creationId xmlns:a16="http://schemas.microsoft.com/office/drawing/2014/main" id="{5D0D6C04-F886-11EB-FF0C-EBB6C5E28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054" y="1017725"/>
            <a:ext cx="3503524" cy="13686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tekst 4">
                <a:extLst>
                  <a:ext uri="{FF2B5EF4-FFF2-40B4-BE49-F238E27FC236}">
                    <a16:creationId xmlns:a16="http://schemas.microsoft.com/office/drawing/2014/main" id="{DEB5022C-4203-84D8-A237-FE08963B24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1699" y="2521164"/>
                <a:ext cx="8520601" cy="26223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1pPr>
                <a:lvl2pPr marL="914400" marR="0" lvl="1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2pPr>
                <a:lvl3pPr marL="1371600" marR="0" lvl="2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3pPr>
                <a:lvl4pPr marL="1828800" marR="0" lvl="3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●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4pPr>
                <a:lvl5pPr marL="2286000" marR="0" lvl="4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5pPr>
                <a:lvl6pPr marL="2743200" marR="0" lvl="5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6pPr>
                <a:lvl7pPr marL="3200400" marR="0" lvl="6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●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7pPr>
                <a:lvl8pPr marL="3657600" marR="0" lvl="7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8pPr>
                <a:lvl9pPr marL="4114800" marR="0" lvl="8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 </m:t>
                            </m:r>
                          </m:e>
                        </m:func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lim>
                            </m:limLow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lim</m:t>
                                    </m:r>
                                  </m:e>
                                  <m:li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lim>
                                </m:limLow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l-GR" dirty="0"/>
                                      <m:t>θ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dirty="0"/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nb-NO" dirty="0"/>
                          <m:t> +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r>
                  <a:rPr lang="nb-NO" dirty="0"/>
                  <a:t>  (or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dirty="0"/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/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nb-NO" dirty="0"/>
                          <m:t> +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r>
                  <a:rPr lang="nb-NO" dirty="0"/>
                  <a:t>  if </a:t>
                </a:r>
                <a:r>
                  <a:rPr lang="nb-NO" dirty="0" err="1"/>
                  <a:t>you</a:t>
                </a:r>
                <a:r>
                  <a:rPr lang="nb-NO" dirty="0"/>
                  <a:t> </a:t>
                </a:r>
                <a:r>
                  <a:rPr lang="nb-NO" dirty="0" err="1"/>
                  <a:t>include</a:t>
                </a:r>
                <a:r>
                  <a:rPr lang="nb-NO" dirty="0"/>
                  <a:t> </a:t>
                </a:r>
                <a:r>
                  <a:rPr lang="nb-NO" dirty="0" err="1"/>
                  <a:t>disturbance</a:t>
                </a:r>
                <a:r>
                  <a:rPr lang="nb-NO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i="1" dirty="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m:rPr>
                            <m:nor/>
                          </m:rPr>
                          <a:rPr lang="nb-NO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 −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nb-NO" i="1" dirty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−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 i="1">
                                <a:latin typeface="Cambria Math" panose="02040503050406030204" pitchFamily="18" charset="0"/>
                              </a:rPr>
                              <m:t>τ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Plassholder for tekst 4">
                <a:extLst>
                  <a:ext uri="{FF2B5EF4-FFF2-40B4-BE49-F238E27FC236}">
                    <a16:creationId xmlns:a16="http://schemas.microsoft.com/office/drawing/2014/main" id="{DEB5022C-4203-84D8-A237-FE08963B2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99" y="2521164"/>
                <a:ext cx="8520601" cy="26223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180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F6351C6-F708-108A-EB23-EB0768B8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699" y="1152475"/>
                <a:ext cx="5112355" cy="141927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The system receives step 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nb-NO" dirty="0"/>
                  <a:t> and </a:t>
                </a:r>
                <a:r>
                  <a:rPr lang="nb-NO" dirty="0" err="1"/>
                  <a:t>constant</a:t>
                </a:r>
                <a:r>
                  <a:rPr lang="nb-NO" dirty="0"/>
                  <a:t> </a:t>
                </a:r>
                <a:r>
                  <a:rPr lang="nb-NO" dirty="0" err="1"/>
                  <a:t>distubance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nb-NO" dirty="0"/>
                  <a:t>. </a:t>
                </a:r>
                <a:r>
                  <a:rPr lang="nb-NO" dirty="0" err="1"/>
                  <a:t>Use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final </a:t>
                </a:r>
                <a:r>
                  <a:rPr lang="nb-NO" dirty="0" err="1"/>
                  <a:t>value</a:t>
                </a:r>
                <a:r>
                  <a:rPr lang="nb-NO" dirty="0"/>
                  <a:t> </a:t>
                </a:r>
                <a:r>
                  <a:rPr lang="nb-NO" dirty="0" err="1"/>
                  <a:t>theorem</a:t>
                </a:r>
                <a:r>
                  <a:rPr lang="nb-NO" dirty="0"/>
                  <a:t> to </a:t>
                </a:r>
                <a:r>
                  <a:rPr lang="nb-NO" dirty="0" err="1"/>
                  <a:t>determine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steady-state-</a:t>
                </a:r>
                <a:r>
                  <a:rPr lang="nb-NO" dirty="0" err="1"/>
                  <a:t>error</a:t>
                </a:r>
                <a:r>
                  <a:rPr lang="nb-NO" dirty="0"/>
                  <a:t>.</a:t>
                </a:r>
              </a:p>
            </p:txBody>
          </p:sp>
        </mc:Choice>
        <mc:Fallback xmlns="">
          <p:sp>
            <p:nvSpPr>
              <p:cNvPr id="5" name="Plassholder for tekst 4">
                <a:extLst>
                  <a:ext uri="{FF2B5EF4-FFF2-40B4-BE49-F238E27FC236}">
                    <a16:creationId xmlns:a16="http://schemas.microsoft.com/office/drawing/2014/main" id="{41BB7BDD-53A7-47C6-DBEA-2E78746E7E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699" y="1152475"/>
                <a:ext cx="5112355" cy="141927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Bilde 6">
            <a:extLst>
              <a:ext uri="{FF2B5EF4-FFF2-40B4-BE49-F238E27FC236}">
                <a16:creationId xmlns:a16="http://schemas.microsoft.com/office/drawing/2014/main" id="{5D0D6C04-F886-11EB-FF0C-EBB6C5E28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054" y="1017725"/>
            <a:ext cx="3503524" cy="13686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tekst 4">
                <a:extLst>
                  <a:ext uri="{FF2B5EF4-FFF2-40B4-BE49-F238E27FC236}">
                    <a16:creationId xmlns:a16="http://schemas.microsoft.com/office/drawing/2014/main" id="{DEB5022C-4203-84D8-A237-FE08963B24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1699" y="2521165"/>
                <a:ext cx="8520601" cy="25011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Proxima Nova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1pPr>
                <a:lvl2pPr marL="914400" marR="0" lvl="1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2pPr>
                <a:lvl3pPr marL="1371600" marR="0" lvl="2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3pPr>
                <a:lvl4pPr marL="1828800" marR="0" lvl="3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●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4pPr>
                <a:lvl5pPr marL="2286000" marR="0" lvl="4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5pPr>
                <a:lvl6pPr marL="2743200" marR="0" lvl="5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6pPr>
                <a:lvl7pPr marL="3200400" marR="0" lvl="6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●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7pPr>
                <a:lvl8pPr marL="3657600" marR="0" lvl="7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○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8pPr>
                <a:lvl9pPr marL="4114800" marR="0" lvl="8" indent="-3048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200"/>
                  <a:buFont typeface="Proxima Nova"/>
                  <a:buChar char="■"/>
                  <a:defRPr sz="1200" b="0" i="0" u="none" strike="noStrike" cap="none">
                    <a:solidFill>
                      <a:schemeClr val="dk2"/>
                    </a:solidFill>
                    <a:latin typeface="Proxima Nova"/>
                    <a:ea typeface="Proxima Nova"/>
                    <a:cs typeface="Proxima Nova"/>
                    <a:sym typeface="Proxima Nova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Plassholder for tekst 4">
                <a:extLst>
                  <a:ext uri="{FF2B5EF4-FFF2-40B4-BE49-F238E27FC236}">
                    <a16:creationId xmlns:a16="http://schemas.microsoft.com/office/drawing/2014/main" id="{DEB5022C-4203-84D8-A237-FE08963B2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99" y="2521165"/>
                <a:ext cx="8520601" cy="25011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378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FEAE67-2161-35EF-BE54-DA6F0050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From the diagram, estimate </a:t>
                </a:r>
                <a:r>
                  <a:rPr lang="el-GR" dirty="0"/>
                  <a:t>ζ</a:t>
                </a:r>
                <a:r>
                  <a:rPr lang="en-US" dirty="0"/>
                  <a:t> (damping factor)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(natural frequency).</a:t>
                </a:r>
                <a:endParaRPr lang="nb-NO" dirty="0"/>
              </a:p>
            </p:txBody>
          </p:sp>
        </mc:Choice>
        <mc:Fallback xmlns=""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64E5A976-A6CD-E2EA-4FD9-1F78C0380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598" y="1434166"/>
            <a:ext cx="4275911" cy="255146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2C9FD53-879E-F4E7-F463-39A255085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574" y="2087681"/>
            <a:ext cx="2381718" cy="17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64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FEAE67-2161-35EF-BE54-DA6F0050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700" y="1152475"/>
                <a:ext cx="3999900" cy="3890580"/>
              </a:xfrm>
            </p:spPr>
            <p:txBody>
              <a:bodyPr/>
              <a:lstStyle/>
              <a:p>
                <a:r>
                  <a:rPr lang="en-US" dirty="0"/>
                  <a:t>From the diagram, estimate </a:t>
                </a:r>
                <a:r>
                  <a:rPr lang="el-GR" dirty="0"/>
                  <a:t>ζ</a:t>
                </a:r>
                <a:r>
                  <a:rPr lang="en-US" dirty="0"/>
                  <a:t> (damping factor)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(natural frequency).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dirty="0"/>
                          <m:t>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 peaks at 1.15 rad, and the steady-state value is 1 rad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l-GR" dirty="0"/>
                                  <m:t>ζ</m:t>
                                </m:r>
                                <m:r>
                                  <a:rPr lang="el-GR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l-GR" dirty="0"/>
                                          <m:t>ζ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el-GR" dirty="0"/>
                                  <m:t>ζ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l-GR" dirty="0"/>
                      <m:t>ζ</m:t>
                    </m:r>
                    <m:r>
                      <a:rPr lang="el-G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 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l-GR" dirty="0"/>
                              <m:t>ζ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∗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)∗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ln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l-G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e>
                        </m:func>
                      </m:num>
                      <m:den>
                        <m:sSup>
                          <m:sSup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+ 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nor/>
                      </m:rPr>
                      <a:rPr lang="el-GR" dirty="0"/>
                      <m:t>ζ</m:t>
                    </m:r>
                    <m:r>
                      <m:rPr>
                        <m:nor/>
                      </m:rPr>
                      <a:rPr lang="en-US" b="0" i="0" dirty="0" smtClean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</m:func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l-GR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l-GR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func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52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700" y="1152475"/>
                <a:ext cx="3999900" cy="38905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64E5A976-A6CD-E2EA-4FD9-1F78C0380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389" y="187257"/>
            <a:ext cx="4275911" cy="255146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2C9FD53-879E-F4E7-F463-39A255085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047" y="2913809"/>
            <a:ext cx="2381718" cy="17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0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FEAE67-2161-35EF-BE54-DA6F0050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2021 Control Theory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1700" y="1152475"/>
                <a:ext cx="3999900" cy="3786670"/>
              </a:xfrm>
            </p:spPr>
            <p:txBody>
              <a:bodyPr/>
              <a:lstStyle/>
              <a:p>
                <a:r>
                  <a:rPr lang="en-US" dirty="0"/>
                  <a:t>From the diagram, estimate </a:t>
                </a:r>
                <a:r>
                  <a:rPr lang="el-GR" dirty="0"/>
                  <a:t>ζ</a:t>
                </a:r>
                <a:r>
                  <a:rPr lang="en-US" dirty="0"/>
                  <a:t> (damping factor)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(natural frequency).</a:t>
                </a:r>
              </a:p>
              <a:p>
                <a:endParaRPr lang="en-US" dirty="0"/>
              </a:p>
              <a:p>
                <a:r>
                  <a:rPr lang="en-US" dirty="0"/>
                  <a:t>Estimates of the settling time between 0.5 and 0.7 are acceptable.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l-GR"/>
                              <m:t>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dirty="0"/>
                          <m:t>ζ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/>
                          <m:t>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Plassholder for tekst 2">
                <a:extLst>
                  <a:ext uri="{FF2B5EF4-FFF2-40B4-BE49-F238E27FC236}">
                    <a16:creationId xmlns:a16="http://schemas.microsoft.com/office/drawing/2014/main" id="{CCC65AF2-D6FC-BE08-3FB5-545CC5451C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1700" y="1152475"/>
                <a:ext cx="3999900" cy="378667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64E5A976-A6CD-E2EA-4FD9-1F78C0380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389" y="187257"/>
            <a:ext cx="4275911" cy="255146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2C9FD53-879E-F4E7-F463-39A255085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047" y="2913809"/>
            <a:ext cx="2381718" cy="17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7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768</Words>
  <Application>Microsoft Office PowerPoint</Application>
  <PresentationFormat>Skjermfremvisning (16:9)</PresentationFormat>
  <Paragraphs>120</Paragraphs>
  <Slides>21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6" baseType="lpstr">
      <vt:lpstr>Proxima Nova</vt:lpstr>
      <vt:lpstr>Alfa Slab One</vt:lpstr>
      <vt:lpstr>Arial</vt:lpstr>
      <vt:lpstr>Cambria Math</vt:lpstr>
      <vt:lpstr>Gameday</vt:lpstr>
      <vt:lpstr>Repetition: Dynamics + Control Theory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2019 Dynamics task</vt:lpstr>
      <vt:lpstr>2021 Control Theory</vt:lpstr>
      <vt:lpstr>2021 Control Theory</vt:lpstr>
      <vt:lpstr>2021 Control Theory</vt:lpstr>
      <vt:lpstr>2021 Control Theory</vt:lpstr>
      <vt:lpstr>2021 Control Theory</vt:lpstr>
      <vt:lpstr>2021 Control Theory</vt:lpstr>
      <vt:lpstr>2021 Control Theory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Repetition: Dynamics + Control Theory</dc:title>
  <dc:creator>Kristian Roa Gran</dc:creator>
  <cp:lastModifiedBy>Oscar Hæstad Bjørnstad</cp:lastModifiedBy>
  <cp:revision>4</cp:revision>
  <dcterms:modified xsi:type="dcterms:W3CDTF">2023-05-25T11:37:58Z</dcterms:modified>
</cp:coreProperties>
</file>