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94754"/>
  </p:normalViewPr>
  <p:slideViewPr>
    <p:cSldViewPr>
      <p:cViewPr varScale="1">
        <p:scale>
          <a:sx n="127" d="100"/>
          <a:sy n="127" d="100"/>
        </p:scale>
        <p:origin x="159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10/8/21</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2021/10/8</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69.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70.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altLang="zh-TW" sz="4000" dirty="0">
                <a:effectLst>
                  <a:outerShdw blurRad="38100" dist="38100" dir="2700000" algn="tl">
                    <a:srgbClr val="000000">
                      <a:alpha val="43137"/>
                    </a:srgbClr>
                  </a:outerShdw>
                </a:effectLst>
              </a:rPr>
              <a:t>Introduction to </a:t>
            </a: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70000" lnSpcReduction="200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Based on slides from</a:t>
            </a:r>
          </a:p>
          <a:p>
            <a:pPr algn="ct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8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Dr. Eva </a:t>
            </a:r>
            <a:r>
              <a:rPr lang="en-US" altLang="zh-TW" sz="2800" i="0" dirty="0" err="1">
                <a:effectLst>
                  <a:outerShdw blurRad="38100" dist="38100" dir="2700000" algn="tl">
                    <a:srgbClr val="000000">
                      <a:alpha val="43137"/>
                    </a:srgbClr>
                  </a:outerShdw>
                </a:effectLst>
                <a:latin typeface="標楷體" pitchFamily="65" charset="-120"/>
                <a:ea typeface="標楷體" pitchFamily="65" charset="-120"/>
              </a:rPr>
              <a:t>Kalyvianaki</a:t>
            </a: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 and Dr. Anil </a:t>
            </a:r>
            <a:r>
              <a:rPr lang="en-US" altLang="zh-TW" sz="2800" i="0" dirty="0" err="1">
                <a:effectLst>
                  <a:outerShdw blurRad="38100" dist="38100" dir="2700000" algn="tl">
                    <a:srgbClr val="000000">
                      <a:alpha val="43137"/>
                    </a:srgbClr>
                  </a:outerShdw>
                </a:effectLst>
                <a:latin typeface="標楷體" pitchFamily="65" charset="-120"/>
                <a:ea typeface="標楷體" pitchFamily="65" charset="-120"/>
              </a:rPr>
              <a:t>Madhavapeddy</a:t>
            </a:r>
            <a:r>
              <a:rPr lang="en-US" altLang="zh-TW" sz="2800" i="0" dirty="0">
                <a:effectLst>
                  <a:outerShdw blurRad="38100" dist="38100" dir="2700000" algn="tl">
                    <a:srgbClr val="000000">
                      <a:alpha val="43137"/>
                    </a:srgbClr>
                  </a:outerShdw>
                </a:effectLst>
                <a:latin typeface="標楷體" pitchFamily="65" charset="-120"/>
                <a:ea typeface="標楷體" pitchFamily="65" charset="-120"/>
              </a:rPr>
              <a:t>, University of Cambridge</a:t>
            </a:r>
          </a:p>
          <a:p>
            <a:pPr algn="ctr"/>
            <a:endParaRPr lang="en-US" altLang="zh-TW" sz="24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90% of companies are on the cloud</a:t>
            </a:r>
          </a:p>
          <a:p>
            <a:r>
              <a:rPr lang="en-US" sz="2200" dirty="0"/>
              <a:t>Cloud data centers will process 94% of workloads in 2021</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accounted for 57% of the global cloud computing market in 2020</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their “Service”</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8674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network service provider and a customer that specifies, usually in measurable terms (</a:t>
            </a:r>
            <a:r>
              <a:rPr lang="en-US" dirty="0" err="1"/>
              <a:t>QoS</a:t>
            </a:r>
            <a:r>
              <a:rPr lang="en-US" dirty="0"/>
              <a:t>), what services the network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These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and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a:bodyPr>
          <a:lstStyle/>
          <a:p>
            <a:r>
              <a:rPr lang="en-US" dirty="0"/>
              <a:t>What is availability ?</a:t>
            </a:r>
          </a:p>
          <a:p>
            <a:pPr lvl="1"/>
            <a:r>
              <a:rPr lang="en-US" sz="2200" dirty="0"/>
              <a:t>The degree to which a system, subsystem, or equipment is in a specified operable and committable state at the start of a mission, when the mission is called for at an unknown time. </a:t>
            </a:r>
          </a:p>
          <a:p>
            <a:pPr lvl="1"/>
            <a:r>
              <a:rPr lang="en-US" sz="2200" dirty="0"/>
              <a:t>Cloud system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systems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p:txBody>
          <a:bodyPr>
            <a:normAutofit fontScale="85000" lnSpcReduction="10000"/>
          </a:bodyPr>
          <a:lstStyle/>
          <a:p>
            <a:r>
              <a:rPr lang="en-US" dirty="0"/>
              <a:t>What is resilience ?</a:t>
            </a:r>
          </a:p>
          <a:p>
            <a:pPr lvl="1"/>
            <a:r>
              <a:rPr lang="en-US" dirty="0"/>
              <a:t>Resilience is the ability to provide and maintain an acceptable level of service in the face of faults and challenges to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Some risk events</a:t>
            </a:r>
          </a:p>
          <a:p>
            <a:pPr lvl="1"/>
            <a:r>
              <a:rPr lang="en-US" dirty="0"/>
              <a:t>If power is lost at a plant for two days,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technologies, and controls deployed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they used.</a:t>
            </a:r>
          </a:p>
          <a:p>
            <a:pPr lvl="1"/>
            <a:r>
              <a:rPr lang="en-US" sz="2000" dirty="0"/>
              <a:t>Cloud provider must first determine the list of service usage price.</a:t>
            </a:r>
          </a:p>
          <a:p>
            <a:pPr lvl="1"/>
            <a:r>
              <a:rPr lang="en-US" sz="2000" dirty="0"/>
              <a:t>Cloud provider have to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General purpose graphic processing unit (GPUs)</a:t>
            </a:r>
          </a:p>
          <a:p>
            <a:pPr lvl="1"/>
            <a:r>
              <a:rPr lang="en-US" sz="2000" dirty="0"/>
              <a:t>Distributed heterogenous computing</a:t>
            </a:r>
          </a:p>
          <a:p>
            <a:pPr lvl="2"/>
            <a:r>
              <a:rPr lang="en-US" dirty="0"/>
              <a:t>In cloud data centers or </a:t>
            </a:r>
            <a:br>
              <a:rPr lang="en-US" dirty="0"/>
            </a:br>
            <a:r>
              <a:rPr lang="en-US" dirty="0"/>
              <a:t>cluster-based computers</a:t>
            </a:r>
          </a:p>
          <a:p>
            <a:pPr lvl="2"/>
            <a:r>
              <a:rPr lang="en-US" dirty="0"/>
              <a:t>High Performance Interconnects</a:t>
            </a:r>
            <a:br>
              <a:rPr lang="en-US" dirty="0"/>
            </a:br>
            <a:r>
              <a:rPr lang="en-US" dirty="0"/>
              <a:t>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by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provide their cloud service by means of widespread accessing media. In other word,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should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nvGraphicFramePr>
        <p:xfrm>
          <a:off x="1333500" y="2311400"/>
          <a:ext cx="6477001" cy="165100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247899">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118350296"/>
              </p:ext>
            </p:extLst>
          </p:nvPr>
        </p:nvGraphicFramePr>
        <p:xfrm>
          <a:off x="1333500" y="2133600"/>
          <a:ext cx="6477001" cy="2021840"/>
        </p:xfrm>
        <a:graphic>
          <a:graphicData uri="http://schemas.openxmlformats.org/drawingml/2006/table">
            <a:tbl>
              <a:tblPr firstRow="1" bandRow="1">
                <a:tableStyleId>{7DF18680-E054-41AD-8BC1-D1AEF772440D}</a:tableStyleId>
              </a:tblPr>
              <a:tblGrid>
                <a:gridCol w="17145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966712400"/>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was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129" y="228600"/>
            <a:ext cx="73697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built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457200" y="1600200"/>
            <a:ext cx="7924800" cy="4876800"/>
          </a:xfrm>
        </p:spPr>
        <p:txBody>
          <a:bodyPr>
            <a:normAutofit fontScale="92500" lnSpcReduction="20000"/>
          </a:bodyPr>
          <a:lstStyle/>
          <a:p>
            <a:r>
              <a:rPr lang="en-US" dirty="0"/>
              <a:t>What if you want to have an IT “department” ?</a:t>
            </a:r>
          </a:p>
          <a:p>
            <a:pPr lvl="1"/>
            <a:r>
              <a:rPr lang="en-US" dirty="0"/>
              <a:t>Similar to </a:t>
            </a:r>
            <a:r>
              <a:rPr lang="en-US" b="1" i="1" dirty="0"/>
              <a:t>build a new house </a:t>
            </a:r>
            <a:r>
              <a:rPr lang="en-US" dirty="0"/>
              <a:t>in previous analogy</a:t>
            </a:r>
          </a:p>
          <a:p>
            <a:pPr lvl="2"/>
            <a:r>
              <a:rPr lang="en-US" dirty="0"/>
              <a:t>You can rent some virtualized infrastructure and build up your own IT system among those resources, which may be fully controlled.</a:t>
            </a:r>
          </a:p>
          <a:p>
            <a:pPr lvl="2"/>
            <a:r>
              <a:rPr lang="en-US" dirty="0"/>
              <a:t>Technical speaking, use the </a:t>
            </a:r>
            <a:r>
              <a:rPr lang="en-US" b="1" i="1" dirty="0"/>
              <a:t>Infrastructure as a Service (</a:t>
            </a:r>
            <a:r>
              <a:rPr lang="en-US" b="1" i="1" dirty="0" err="1"/>
              <a:t>IaaS</a:t>
            </a:r>
            <a:r>
              <a:rPr lang="en-US" b="1" i="1" dirty="0"/>
              <a:t>)</a:t>
            </a:r>
            <a:r>
              <a:rPr lang="en-US" dirty="0"/>
              <a:t> solution.</a:t>
            </a:r>
          </a:p>
          <a:p>
            <a:pPr lvl="1"/>
            <a:r>
              <a:rPr lang="en-US" dirty="0"/>
              <a:t>Similar to </a:t>
            </a:r>
            <a:r>
              <a:rPr lang="en-US" b="1" i="1" dirty="0"/>
              <a:t>buy an empty house </a:t>
            </a:r>
            <a:r>
              <a:rPr lang="en-US" dirty="0"/>
              <a:t>in previous analogy</a:t>
            </a:r>
          </a:p>
          <a:p>
            <a:pPr lvl="2"/>
            <a:r>
              <a:rPr lang="en-US" dirty="0"/>
              <a:t>You can directly develop your IT system through one cloud platform, and do not care about any lower level resource management.</a:t>
            </a:r>
          </a:p>
          <a:p>
            <a:pPr lvl="2"/>
            <a:r>
              <a:rPr lang="en-US" dirty="0"/>
              <a:t>Technical speaking, use the </a:t>
            </a:r>
            <a:r>
              <a:rPr lang="en-US" b="1" i="1" dirty="0"/>
              <a:t>Platform as a Service (</a:t>
            </a:r>
            <a:r>
              <a:rPr lang="en-US" b="1" i="1" dirty="0" err="1"/>
              <a:t>PaaS</a:t>
            </a:r>
            <a:r>
              <a:rPr lang="en-US" b="1" i="1" dirty="0"/>
              <a:t>)</a:t>
            </a:r>
            <a:r>
              <a:rPr lang="en-US" dirty="0"/>
              <a:t> solution.</a:t>
            </a:r>
          </a:p>
          <a:p>
            <a:pPr lvl="1"/>
            <a:r>
              <a:rPr lang="en-US" dirty="0"/>
              <a:t>Similar to </a:t>
            </a:r>
            <a:r>
              <a:rPr lang="en-US" b="1" i="1" dirty="0"/>
              <a:t>live in a hotel </a:t>
            </a:r>
            <a:r>
              <a:rPr lang="en-US" dirty="0"/>
              <a:t>in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 speaking, use the </a:t>
            </a:r>
            <a:r>
              <a:rPr lang="en-US" b="1" i="1" dirty="0"/>
              <a:t>Software as a Service (</a:t>
            </a:r>
            <a:r>
              <a:rPr lang="en-US" b="1" i="1" dirty="0" err="1"/>
              <a:t>SaaS</a:t>
            </a:r>
            <a:r>
              <a:rPr lang="en-US" b="1" i="1" dirty="0"/>
              <a:t>)</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is to provision processing, storage, networks, and other fundamental computing resources where the consumer is able to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341437"/>
            <a:ext cx="82296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 OS onto hypervisor.</a:t>
            </a:r>
          </a:p>
          <a:p>
            <a:pPr lvl="2"/>
            <a:r>
              <a:rPr lang="en-US" dirty="0"/>
              <a:t>Multiple OS share the physical hardware and provide different services.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 a processor is multiplexed among a number of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spid="_x0000_s4193" name="Visio" r:id="rId3" imgW="7340600" imgH="4330700" progId="Visio.Drawing.11">
                  <p:embed/>
                </p:oleObj>
              </mc:Choice>
              <mc:Fallback>
                <p:oleObj name="Visio" r:id="rId3" imgW="7340600" imgH="4330700" progId="Visio.Drawing.11">
                  <p:embed/>
                  <p:pic>
                    <p:nvPicPr>
                      <p:cNvPr id="15363"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spid="_x0000_s3171" name="Visio" r:id="rId3" imgW="6629400" imgH="7581900" progId="Visio.Drawing.11">
                  <p:embed/>
                </p:oleObj>
              </mc:Choice>
              <mc:Fallback>
                <p:oleObj name="Visio" r:id="rId3" imgW="6629400" imgH="7581900" progId="Visio.Drawing.11">
                  <p:embed/>
                  <p:pic>
                    <p:nvPicPr>
                      <p:cNvPr id="1741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IaaS</a:t>
            </a:r>
            <a:r>
              <a:rPr lang="en-US" sz="2000" b="1" dirty="0"/>
              <a:t> is the deployment platform that abstract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is to deploy onto the cloud infrastructure consumer-created or acquired applications created using programming languages and tools supported by the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err="1"/>
              <a:t>PaaS</a:t>
            </a:r>
            <a:r>
              <a:rPr lang="en-US" sz="2000" b="1" dirty="0"/>
              <a:t> is the development platform that abstract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257800"/>
          </a:xfrm>
        </p:spPr>
        <p:txBody>
          <a:bodyPr>
            <a:noAutofit/>
          </a:bodyPr>
          <a:lstStyle/>
          <a:p>
            <a:r>
              <a:rPr lang="en-US" dirty="0"/>
              <a:t>Software as a Service - </a:t>
            </a:r>
            <a:r>
              <a:rPr lang="en-US" dirty="0" err="1"/>
              <a:t>SaaS</a:t>
            </a:r>
            <a:endParaRPr lang="en-US" dirty="0"/>
          </a:p>
          <a:p>
            <a:pPr lvl="1"/>
            <a:r>
              <a:rPr lang="en-US" sz="2000" dirty="0"/>
              <a:t>The capability provided to the consumer is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SalesForce.com</a:t>
            </a:r>
          </a:p>
          <a:p>
            <a:pPr lvl="1"/>
            <a:r>
              <a:rPr lang="en-US" sz="2000" dirty="0" err="1"/>
              <a:t>EyeOS</a:t>
            </a:r>
            <a:endParaRPr lang="en-US" sz="2000" dirty="0"/>
          </a:p>
          <a:p>
            <a:pPr lvl="1"/>
            <a:r>
              <a:rPr lang="en-US" altLang="zh-TW" sz="2000" dirty="0"/>
              <a:t>… etc</a:t>
            </a:r>
            <a:endParaRPr lang="en-US" sz="2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 of devices</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SaaS</a:t>
            </a:r>
            <a:r>
              <a:rPr lang="en-US" sz="2000" b="1" dirty="0"/>
              <a:t> is the finished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selling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a:t>
            </a:r>
            <a:r>
              <a:rPr lang="en-US" dirty="0"/>
              <a:t>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925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shift of computing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66274</TotalTime>
  <Words>7737</Words>
  <Application>Microsoft Macintosh PowerPoint</Application>
  <PresentationFormat>On-screen Show (4:3)</PresentationFormat>
  <Paragraphs>968</Paragraphs>
  <Slides>129</Slides>
  <Notes>11</Notes>
  <HiddenSlides>34</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38" baseType="lpstr">
      <vt:lpstr>標楷體</vt:lpstr>
      <vt:lpstr>Arial</vt:lpstr>
      <vt:lpstr>Calibri</vt:lpstr>
      <vt:lpstr>Cambria</vt:lpstr>
      <vt:lpstr>Helvetica</vt:lpstr>
      <vt:lpstr>Tahoma</vt:lpstr>
      <vt:lpstr>Wingdings</vt:lpstr>
      <vt:lpstr>Course Themes</vt:lpstr>
      <vt:lpstr>Visio</vt:lpstr>
      <vt:lpstr> Introduction to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Microsoft Office-bruker</cp:lastModifiedBy>
  <cp:revision>1785</cp:revision>
  <dcterms:created xsi:type="dcterms:W3CDTF">2006-08-16T00:00:00Z</dcterms:created>
  <dcterms:modified xsi:type="dcterms:W3CDTF">2021-10-19T09:21:35Z</dcterms:modified>
</cp:coreProperties>
</file>