
<file path=[Content_Types].xml><?xml version="1.0" encoding="utf-8"?>
<Types xmlns="http://schemas.openxmlformats.org/package/2006/content-types">
  <Default Extension="(null)"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2"/>
  </p:notesMasterIdLst>
  <p:handoutMasterIdLst>
    <p:handoutMasterId r:id="rId63"/>
  </p:handoutMasterIdLst>
  <p:sldIdLst>
    <p:sldId id="261" r:id="rId2"/>
    <p:sldId id="614" r:id="rId3"/>
    <p:sldId id="545" r:id="rId4"/>
    <p:sldId id="1146" r:id="rId5"/>
    <p:sldId id="546" r:id="rId6"/>
    <p:sldId id="547" r:id="rId7"/>
    <p:sldId id="548" r:id="rId8"/>
    <p:sldId id="550" r:id="rId9"/>
    <p:sldId id="551" r:id="rId10"/>
    <p:sldId id="1158" r:id="rId11"/>
    <p:sldId id="647" r:id="rId12"/>
    <p:sldId id="268" r:id="rId13"/>
    <p:sldId id="556" r:id="rId14"/>
    <p:sldId id="649" r:id="rId15"/>
    <p:sldId id="651" r:id="rId16"/>
    <p:sldId id="337" r:id="rId17"/>
    <p:sldId id="336" r:id="rId18"/>
    <p:sldId id="301" r:id="rId19"/>
    <p:sldId id="652" r:id="rId20"/>
    <p:sldId id="653" r:id="rId21"/>
    <p:sldId id="1185" r:id="rId22"/>
    <p:sldId id="1160" r:id="rId23"/>
    <p:sldId id="1163" r:id="rId24"/>
    <p:sldId id="592" r:id="rId25"/>
    <p:sldId id="593" r:id="rId26"/>
    <p:sldId id="1161" r:id="rId27"/>
    <p:sldId id="269" r:id="rId28"/>
    <p:sldId id="270" r:id="rId29"/>
    <p:sldId id="278" r:id="rId30"/>
    <p:sldId id="1186" r:id="rId31"/>
    <p:sldId id="553" r:id="rId32"/>
    <p:sldId id="1165" r:id="rId33"/>
    <p:sldId id="554" r:id="rId34"/>
    <p:sldId id="643" r:id="rId35"/>
    <p:sldId id="555" r:id="rId36"/>
    <p:sldId id="636" r:id="rId37"/>
    <p:sldId id="637" r:id="rId38"/>
    <p:sldId id="638" r:id="rId39"/>
    <p:sldId id="639" r:id="rId40"/>
    <p:sldId id="640" r:id="rId41"/>
    <p:sldId id="641" r:id="rId42"/>
    <p:sldId id="642" r:id="rId43"/>
    <p:sldId id="1172" r:id="rId44"/>
    <p:sldId id="1177" r:id="rId45"/>
    <p:sldId id="565" r:id="rId46"/>
    <p:sldId id="566" r:id="rId47"/>
    <p:sldId id="1187" r:id="rId48"/>
    <p:sldId id="260" r:id="rId49"/>
    <p:sldId id="1183" r:id="rId50"/>
    <p:sldId id="1184" r:id="rId51"/>
    <p:sldId id="1178" r:id="rId52"/>
    <p:sldId id="1191" r:id="rId53"/>
    <p:sldId id="1192" r:id="rId54"/>
    <p:sldId id="569" r:id="rId55"/>
    <p:sldId id="570" r:id="rId56"/>
    <p:sldId id="1179" r:id="rId57"/>
    <p:sldId id="302" r:id="rId58"/>
    <p:sldId id="1193" r:id="rId59"/>
    <p:sldId id="331" r:id="rId60"/>
    <p:sldId id="333" r:id="rId6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1"/>
    <p:restoredTop sz="89481"/>
  </p:normalViewPr>
  <p:slideViewPr>
    <p:cSldViewPr>
      <p:cViewPr varScale="1">
        <p:scale>
          <a:sx n="117" d="100"/>
          <a:sy n="117" d="100"/>
        </p:scale>
        <p:origin x="2336" y="168"/>
      </p:cViewPr>
      <p:guideLst>
        <p:guide orient="horz" pos="2160"/>
        <p:guide pos="672"/>
        <p:guide pos="5472"/>
        <p:guide pos="1008"/>
        <p:guide pos="11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03.11.2021</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03.11.2021</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65A245E9-5C9E-C844-89E2-0F2B13A48770}" type="slidenum">
              <a:rPr lang="en-US" smtClean="0">
                <a:latin typeface="Times New Roman" charset="0"/>
              </a:rPr>
              <a:pPr>
                <a:defRPr/>
              </a:pPr>
              <a:t>3</a:t>
            </a:fld>
            <a:endParaRPr lang="en-US">
              <a:latin typeface="Times New Roman"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71514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a:t>
            </a:fld>
            <a:endParaRPr lang="en-US" dirty="0"/>
          </a:p>
        </p:txBody>
      </p:sp>
    </p:spTree>
    <p:extLst>
      <p:ext uri="{BB962C8B-B14F-4D97-AF65-F5344CB8AC3E}">
        <p14:creationId xmlns:p14="http://schemas.microsoft.com/office/powerpoint/2010/main" val="1653782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5</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94141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6</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631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25941BB9-9302-7F47-BEF4-50960F8F2D97}" type="slidenum">
              <a:rPr lang="en-US" smtClean="0">
                <a:latin typeface="Times New Roman" charset="0"/>
              </a:rPr>
              <a:pPr>
                <a:defRPr/>
              </a:pPr>
              <a:t>8</a:t>
            </a:fld>
            <a:endParaRPr lang="en-US">
              <a:latin typeface="Times New Roman"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12758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1F879F09-0A83-BE4C-9714-DD4D914C7405}" type="slidenum">
              <a:rPr lang="en-US" smtClean="0">
                <a:latin typeface="Times New Roman" charset="0"/>
              </a:rPr>
              <a:pPr>
                <a:defRPr/>
              </a:pPr>
              <a:t>9</a:t>
            </a:fld>
            <a:endParaRPr lang="en-US">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46961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10</a:t>
            </a:fld>
            <a:endParaRPr lang="en-US" dirty="0"/>
          </a:p>
        </p:txBody>
      </p:sp>
    </p:spTree>
    <p:extLst>
      <p:ext uri="{BB962C8B-B14F-4D97-AF65-F5344CB8AC3E}">
        <p14:creationId xmlns:p14="http://schemas.microsoft.com/office/powerpoint/2010/main" val="3670895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D7FD81E1-B5D7-F342-A31F-CC2065A4FC73}" type="slidenum">
              <a:rPr lang="en-US" smtClean="0">
                <a:latin typeface="Times New Roman" charset="0"/>
              </a:rPr>
              <a:pPr>
                <a:defRPr/>
              </a:pPr>
              <a:t>11</a:t>
            </a:fld>
            <a:endParaRPr lang="en-US">
              <a:latin typeface="Times New Roman"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32101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12</a:t>
            </a:fld>
            <a:endParaRPr lang="en-US"/>
          </a:p>
        </p:txBody>
      </p:sp>
    </p:spTree>
    <p:extLst>
      <p:ext uri="{BB962C8B-B14F-4D97-AF65-F5344CB8AC3E}">
        <p14:creationId xmlns:p14="http://schemas.microsoft.com/office/powerpoint/2010/main" val="636559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13</a:t>
            </a:fld>
            <a:endParaRPr lang="en-US"/>
          </a:p>
        </p:txBody>
      </p:sp>
    </p:spTree>
    <p:extLst>
      <p:ext uri="{BB962C8B-B14F-4D97-AF65-F5344CB8AC3E}">
        <p14:creationId xmlns:p14="http://schemas.microsoft.com/office/powerpoint/2010/main" val="1872547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16</a:t>
            </a:fld>
            <a:endParaRPr lang="en-US"/>
          </a:p>
        </p:txBody>
      </p:sp>
    </p:spTree>
    <p:extLst>
      <p:ext uri="{BB962C8B-B14F-4D97-AF65-F5344CB8AC3E}">
        <p14:creationId xmlns:p14="http://schemas.microsoft.com/office/powerpoint/2010/main" val="3799708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17</a:t>
            </a:fld>
            <a:endParaRPr lang="en-US"/>
          </a:p>
        </p:txBody>
      </p:sp>
    </p:spTree>
    <p:extLst>
      <p:ext uri="{BB962C8B-B14F-4D97-AF65-F5344CB8AC3E}">
        <p14:creationId xmlns:p14="http://schemas.microsoft.com/office/powerpoint/2010/main" val="3340550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23</a:t>
            </a:fld>
            <a:endParaRPr lang="en-US" dirty="0"/>
          </a:p>
        </p:txBody>
      </p:sp>
    </p:spTree>
    <p:extLst>
      <p:ext uri="{BB962C8B-B14F-4D97-AF65-F5344CB8AC3E}">
        <p14:creationId xmlns:p14="http://schemas.microsoft.com/office/powerpoint/2010/main" val="2787524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F5B7B-83CE-244B-AE3C-DE44922F5564}" type="slidenum">
              <a:rPr lang="en-US" smtClean="0"/>
              <a:t>31</a:t>
            </a:fld>
            <a:endParaRPr lang="en-US"/>
          </a:p>
        </p:txBody>
      </p:sp>
    </p:spTree>
    <p:extLst>
      <p:ext uri="{BB962C8B-B14F-4D97-AF65-F5344CB8AC3E}">
        <p14:creationId xmlns:p14="http://schemas.microsoft.com/office/powerpoint/2010/main" val="881993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32</a:t>
            </a:fld>
            <a:endParaRPr lang="en-US" dirty="0"/>
          </a:p>
        </p:txBody>
      </p:sp>
    </p:spTree>
    <p:extLst>
      <p:ext uri="{BB962C8B-B14F-4D97-AF65-F5344CB8AC3E}">
        <p14:creationId xmlns:p14="http://schemas.microsoft.com/office/powerpoint/2010/main" val="3104289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34</a:t>
            </a:fld>
            <a:endParaRPr lang="en-US"/>
          </a:p>
        </p:txBody>
      </p:sp>
    </p:spTree>
    <p:extLst>
      <p:ext uri="{BB962C8B-B14F-4D97-AF65-F5344CB8AC3E}">
        <p14:creationId xmlns:p14="http://schemas.microsoft.com/office/powerpoint/2010/main" val="2064759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35</a:t>
            </a:fld>
            <a:endParaRPr lang="en-US"/>
          </a:p>
        </p:txBody>
      </p:sp>
    </p:spTree>
    <p:extLst>
      <p:ext uri="{BB962C8B-B14F-4D97-AF65-F5344CB8AC3E}">
        <p14:creationId xmlns:p14="http://schemas.microsoft.com/office/powerpoint/2010/main" val="922860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36</a:t>
            </a:fld>
            <a:endParaRPr lang="en-US"/>
          </a:p>
        </p:txBody>
      </p:sp>
    </p:spTree>
    <p:extLst>
      <p:ext uri="{BB962C8B-B14F-4D97-AF65-F5344CB8AC3E}">
        <p14:creationId xmlns:p14="http://schemas.microsoft.com/office/powerpoint/2010/main" val="3117924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37</a:t>
            </a:fld>
            <a:endParaRPr lang="en-US"/>
          </a:p>
        </p:txBody>
      </p:sp>
    </p:spTree>
    <p:extLst>
      <p:ext uri="{BB962C8B-B14F-4D97-AF65-F5344CB8AC3E}">
        <p14:creationId xmlns:p14="http://schemas.microsoft.com/office/powerpoint/2010/main" val="2163028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38</a:t>
            </a:fld>
            <a:endParaRPr lang="en-US"/>
          </a:p>
        </p:txBody>
      </p:sp>
    </p:spTree>
    <p:extLst>
      <p:ext uri="{BB962C8B-B14F-4D97-AF65-F5344CB8AC3E}">
        <p14:creationId xmlns:p14="http://schemas.microsoft.com/office/powerpoint/2010/main" val="1612527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39</a:t>
            </a:fld>
            <a:endParaRPr lang="en-US"/>
          </a:p>
        </p:txBody>
      </p:sp>
    </p:spTree>
    <p:extLst>
      <p:ext uri="{BB962C8B-B14F-4D97-AF65-F5344CB8AC3E}">
        <p14:creationId xmlns:p14="http://schemas.microsoft.com/office/powerpoint/2010/main" val="2457168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40</a:t>
            </a:fld>
            <a:endParaRPr lang="en-US"/>
          </a:p>
        </p:txBody>
      </p:sp>
    </p:spTree>
    <p:extLst>
      <p:ext uri="{BB962C8B-B14F-4D97-AF65-F5344CB8AC3E}">
        <p14:creationId xmlns:p14="http://schemas.microsoft.com/office/powerpoint/2010/main" val="453195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41</a:t>
            </a:fld>
            <a:endParaRPr lang="en-US"/>
          </a:p>
        </p:txBody>
      </p:sp>
    </p:spTree>
    <p:extLst>
      <p:ext uri="{BB962C8B-B14F-4D97-AF65-F5344CB8AC3E}">
        <p14:creationId xmlns:p14="http://schemas.microsoft.com/office/powerpoint/2010/main" val="4154151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42</a:t>
            </a:fld>
            <a:endParaRPr lang="en-US"/>
          </a:p>
        </p:txBody>
      </p:sp>
    </p:spTree>
    <p:extLst>
      <p:ext uri="{BB962C8B-B14F-4D97-AF65-F5344CB8AC3E}">
        <p14:creationId xmlns:p14="http://schemas.microsoft.com/office/powerpoint/2010/main" val="2421827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43</a:t>
            </a:fld>
            <a:endParaRPr lang="en-US" dirty="0"/>
          </a:p>
        </p:txBody>
      </p:sp>
    </p:spTree>
    <p:extLst>
      <p:ext uri="{BB962C8B-B14F-4D97-AF65-F5344CB8AC3E}">
        <p14:creationId xmlns:p14="http://schemas.microsoft.com/office/powerpoint/2010/main" val="2885625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44</a:t>
            </a:fld>
            <a:endParaRPr lang="en-US" dirty="0"/>
          </a:p>
        </p:txBody>
      </p:sp>
    </p:spTree>
    <p:extLst>
      <p:ext uri="{BB962C8B-B14F-4D97-AF65-F5344CB8AC3E}">
        <p14:creationId xmlns:p14="http://schemas.microsoft.com/office/powerpoint/2010/main" val="1475476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57</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86327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509334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mplate Gu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74733" y="6623136"/>
            <a:ext cx="1774550" cy="146860"/>
          </a:xfrm>
          <a:prstGeom prst="rect">
            <a:avLst/>
          </a:prstGeom>
          <a:noFill/>
          <a:ln>
            <a:noFill/>
          </a:ln>
        </p:spPr>
        <p:txBody>
          <a:bodyPr wrap="none" lIns="27000" tIns="27000" rIns="27000" bIns="27000" rtlCol="0">
            <a:spAutoFit/>
          </a:bodyPr>
          <a:lstStyle/>
          <a:p>
            <a:pPr defTabSz="514350"/>
            <a:r>
              <a:rPr lang="en-US" altLang="ko-KR" sz="600" dirty="0">
                <a:solidFill>
                  <a:srgbClr val="999999"/>
                </a:solidFill>
                <a:latin typeface="Arial" panose="020B0604020202020204" pitchFamily="34" charset="0"/>
                <a:cs typeface="Arial" panose="020B0604020202020204" pitchFamily="34" charset="0"/>
              </a:rPr>
              <a:t>ⓒ 2017. Samsung Electronics. All rights reserved.</a:t>
            </a:r>
            <a:endParaRPr lang="ko-KR" altLang="en-US" sz="600" dirty="0">
              <a:solidFill>
                <a:srgbClr val="999999"/>
              </a:solidFill>
              <a:latin typeface="Arial" panose="020B0604020202020204" pitchFamily="34" charset="0"/>
              <a:cs typeface="Arial" panose="020B0604020202020204" pitchFamily="34" charset="0"/>
            </a:endParaRPr>
          </a:p>
        </p:txBody>
      </p:sp>
      <p:sp>
        <p:nvSpPr>
          <p:cNvPr id="10" name="텍스트 개체 틀 2"/>
          <p:cNvSpPr>
            <a:spLocks noGrp="1"/>
          </p:cNvSpPr>
          <p:nvPr>
            <p:ph type="body" sz="quarter" idx="10" hasCustomPrompt="1"/>
          </p:nvPr>
        </p:nvSpPr>
        <p:spPr>
          <a:xfrm>
            <a:off x="230760" y="319395"/>
            <a:ext cx="8085137" cy="537411"/>
          </a:xfrm>
          <a:prstGeom prst="rect">
            <a:avLst/>
          </a:prstGeom>
        </p:spPr>
        <p:txBody>
          <a:bodyPr anchor="ctr">
            <a:normAutofit/>
          </a:bodyPr>
          <a:lstStyle>
            <a:lvl1pPr marL="0" indent="0" algn="l" defTabSz="514350" rtl="0" eaLnBrk="1" latinLnBrk="1" hangingPunct="1">
              <a:lnSpc>
                <a:spcPct val="90000"/>
              </a:lnSpc>
              <a:spcBef>
                <a:spcPts val="563"/>
              </a:spcBef>
              <a:buFont typeface="Arial" panose="020B0604020202020204" pitchFamily="34" charset="0"/>
              <a:buNone/>
              <a:defRPr lang="ko-KR" altLang="en-US" sz="2400" b="1" kern="1200" dirty="0">
                <a:solidFill>
                  <a:schemeClr val="bg1"/>
                </a:solidFill>
                <a:latin typeface="Arial" panose="020B0604020202020204" pitchFamily="34" charset="0"/>
                <a:ea typeface="+mn-ea"/>
                <a:cs typeface="Arial" panose="020B0604020202020204" pitchFamily="34" charset="0"/>
              </a:defRPr>
            </a:lvl1pPr>
          </a:lstStyle>
          <a:p>
            <a:r>
              <a:rPr lang="en-US" altLang="ko-KR" dirty="0"/>
              <a:t>Insert your main title</a:t>
            </a:r>
            <a:endParaRPr lang="ko-KR" altLang="en-US" dirty="0"/>
          </a:p>
        </p:txBody>
      </p:sp>
      <p:sp>
        <p:nvSpPr>
          <p:cNvPr id="11" name="텍스트 개체 틀 14"/>
          <p:cNvSpPr>
            <a:spLocks noGrp="1"/>
          </p:cNvSpPr>
          <p:nvPr>
            <p:ph type="body" sz="quarter" idx="14" hasCustomPrompt="1"/>
          </p:nvPr>
        </p:nvSpPr>
        <p:spPr>
          <a:xfrm>
            <a:off x="140400" y="908720"/>
            <a:ext cx="8863200" cy="5544616"/>
          </a:xfrm>
          <a:prstGeom prst="rect">
            <a:avLst/>
          </a:prstGeom>
        </p:spPr>
        <p:txBody>
          <a:bodyPr lIns="72000" tIns="72000" rIns="36000" bIns="0">
            <a:normAutofit/>
          </a:bodyPr>
          <a:lstStyle>
            <a:lvl1pPr marL="203597" indent="-203597">
              <a:spcBef>
                <a:spcPts val="750"/>
              </a:spcBef>
              <a:buSzPct val="130000"/>
              <a:buFontTx/>
              <a:buBlip>
                <a:blip r:embed="rId3"/>
              </a:buBlip>
              <a:defRPr lang="ko-KR" altLang="en-US" sz="1800" b="1"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06004" indent="-139304">
              <a:spcBef>
                <a:spcPts val="600"/>
              </a:spcBef>
              <a:buFont typeface="Calibri" panose="020F0502020204030204" pitchFamily="34" charset="0"/>
              <a:buChar char="–"/>
              <a:defRPr lang="ko-KR" altLang="en-US" sz="150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536972" indent="-111919">
              <a:lnSpc>
                <a:spcPct val="112000"/>
              </a:lnSpc>
              <a:spcBef>
                <a:spcPts val="375"/>
              </a:spcBef>
              <a:buFont typeface="Arial" panose="020B0604020202020204" pitchFamily="34" charset="0"/>
              <a:buChar char="•"/>
              <a:defRPr lang="ko-KR" altLang="en-US" sz="135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270272" indent="-135731">
              <a:spcBef>
                <a:spcPts val="375"/>
              </a:spcBef>
              <a:buFont typeface="+mj-ea"/>
              <a:buAutoNum type="circleNumDbPlain"/>
              <a:defRPr lang="ko-KR" altLang="en-US" sz="90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4pPr>
            <a:lvl5pPr marL="336947" indent="-64294">
              <a:spcBef>
                <a:spcPts val="225"/>
              </a:spcBef>
              <a:buFont typeface="Calibri" panose="020F0502020204030204" pitchFamily="34" charset="0"/>
              <a:buChar char="◦"/>
              <a:defRPr lang="ko-KR" altLang="en-US" sz="75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5pPr>
          </a:lstStyle>
          <a:p>
            <a:pPr lvl="0"/>
            <a:r>
              <a:rPr lang="en-US" altLang="ko-KR" dirty="0" err="1"/>
              <a:t>Asdf</a:t>
            </a:r>
            <a:endParaRPr lang="en-US" altLang="ko-KR" dirty="0"/>
          </a:p>
          <a:p>
            <a:pPr lvl="1"/>
            <a:r>
              <a:rPr lang="en-US" altLang="ko-KR" dirty="0" err="1"/>
              <a:t>Asdf</a:t>
            </a:r>
            <a:endParaRPr lang="en-US" altLang="ko-KR" dirty="0"/>
          </a:p>
          <a:p>
            <a:pPr lvl="2"/>
            <a:r>
              <a:rPr lang="en-US" altLang="ko-KR" dirty="0" err="1"/>
              <a:t>asd</a:t>
            </a:r>
            <a:endParaRPr lang="ko-KR" altLang="en-US" dirty="0"/>
          </a:p>
        </p:txBody>
      </p:sp>
      <p:sp>
        <p:nvSpPr>
          <p:cNvPr id="12" name="슬라이드 번호 개체 틀 5"/>
          <p:cNvSpPr>
            <a:spLocks noGrp="1"/>
          </p:cNvSpPr>
          <p:nvPr>
            <p:ph type="sldNum" sz="quarter" idx="12"/>
          </p:nvPr>
        </p:nvSpPr>
        <p:spPr>
          <a:xfrm>
            <a:off x="4305300" y="6598189"/>
            <a:ext cx="533400" cy="233603"/>
          </a:xfrm>
          <a:prstGeom prst="rect">
            <a:avLst/>
          </a:prstGeom>
        </p:spPr>
        <p:txBody>
          <a:bodyPr/>
          <a:lstStyle>
            <a:lvl1pPr algn="r">
              <a:defRPr sz="675">
                <a:solidFill>
                  <a:srgbClr val="666666"/>
                </a:solidFill>
                <a:latin typeface="Arial" panose="020B0604020202020204" pitchFamily="34" charset="0"/>
                <a:ea typeface="+mn-ea"/>
                <a:cs typeface="Arial" panose="020B0604020202020204" pitchFamily="34" charset="0"/>
              </a:defRPr>
            </a:lvl1pPr>
          </a:lstStyle>
          <a:p>
            <a:pPr defTabSz="514350"/>
            <a:fld id="{41CB6D96-E065-46D7-BFC0-473F3D5B23B3}" type="slidenum">
              <a:rPr lang="ko-KR" altLang="en-US" smtClean="0"/>
              <a:pPr defTabSz="514350"/>
              <a:t>‹#›</a:t>
            </a:fld>
            <a:r>
              <a:rPr lang="en-US" altLang="ko-KR"/>
              <a:t>/13</a:t>
            </a:r>
            <a:endParaRPr lang="ko-KR" altLang="en-US" dirty="0"/>
          </a:p>
        </p:txBody>
      </p:sp>
    </p:spTree>
    <p:extLst>
      <p:ext uri="{BB962C8B-B14F-4D97-AF65-F5344CB8AC3E}">
        <p14:creationId xmlns:p14="http://schemas.microsoft.com/office/powerpoint/2010/main" val="218109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텍스트 개체 틀 2"/>
          <p:cNvSpPr>
            <a:spLocks noGrp="1"/>
          </p:cNvSpPr>
          <p:nvPr>
            <p:ph type="body" sz="quarter" idx="10" hasCustomPrompt="1"/>
          </p:nvPr>
        </p:nvSpPr>
        <p:spPr>
          <a:xfrm>
            <a:off x="230758" y="356436"/>
            <a:ext cx="8085137" cy="537411"/>
          </a:xfrm>
          <a:prstGeom prst="rect">
            <a:avLst/>
          </a:prstGeom>
        </p:spPr>
        <p:txBody>
          <a:bodyPr anchor="ctr"/>
          <a:lstStyle>
            <a:lvl1pPr marL="0" indent="0">
              <a:buFont typeface="Arial" panose="020B0604020202020204" pitchFamily="34" charset="0"/>
              <a:buNone/>
              <a:defRPr sz="2500" b="1">
                <a:solidFill>
                  <a:schemeClr val="bg1"/>
                </a:solidFill>
                <a:latin typeface="Arial" panose="020B0604020202020204" pitchFamily="34" charset="0"/>
                <a:cs typeface="Arial" panose="020B0604020202020204" pitchFamily="34" charset="0"/>
              </a:defRPr>
            </a:lvl1pPr>
          </a:lstStyle>
          <a:p>
            <a:r>
              <a:rPr lang="en-US" altLang="ko-KR" dirty="0"/>
              <a:t>Insert your main title</a:t>
            </a:r>
            <a:endParaRPr lang="ko-KR" altLang="en-US" dirty="0"/>
          </a:p>
        </p:txBody>
      </p:sp>
      <p:sp>
        <p:nvSpPr>
          <p:cNvPr id="6" name="슬라이드 번호 개체 틀 5"/>
          <p:cNvSpPr>
            <a:spLocks noGrp="1"/>
          </p:cNvSpPr>
          <p:nvPr>
            <p:ph type="sldNum" sz="quarter" idx="12"/>
          </p:nvPr>
        </p:nvSpPr>
        <p:spPr>
          <a:xfrm>
            <a:off x="4305300" y="6542772"/>
            <a:ext cx="533400" cy="233603"/>
          </a:xfrm>
          <a:prstGeom prst="rect">
            <a:avLst/>
          </a:prstGeom>
        </p:spPr>
        <p:txBody>
          <a:bodyPr/>
          <a:lstStyle>
            <a:lvl1pPr algn="ctr">
              <a:defRPr sz="900">
                <a:solidFill>
                  <a:srgbClr val="666666"/>
                </a:solidFill>
                <a:latin typeface="Arial" panose="020B0604020202020204" pitchFamily="34" charset="0"/>
                <a:ea typeface="+mn-ea"/>
                <a:cs typeface="Arial" panose="020B0604020202020204" pitchFamily="34" charset="0"/>
              </a:defRPr>
            </a:lvl1pPr>
          </a:lstStyle>
          <a:p>
            <a:fld id="{41CB6D96-E065-46D7-BFC0-473F3D5B23B3}" type="slidenum">
              <a:rPr lang="ko-KR" altLang="en-US" smtClean="0"/>
              <a:pPr/>
              <a:t>‹#›</a:t>
            </a:fld>
            <a:endParaRPr lang="ko-KR" altLang="en-US" dirty="0"/>
          </a:p>
        </p:txBody>
      </p:sp>
      <p:pic>
        <p:nvPicPr>
          <p:cNvPr id="9" name="그림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9957" y="548004"/>
            <a:ext cx="856490" cy="174752"/>
          </a:xfrm>
          <a:prstGeom prst="rect">
            <a:avLst/>
          </a:prstGeom>
        </p:spPr>
      </p:pic>
    </p:spTree>
    <p:extLst>
      <p:ext uri="{BB962C8B-B14F-4D97-AF65-F5344CB8AC3E}">
        <p14:creationId xmlns:p14="http://schemas.microsoft.com/office/powerpoint/2010/main" val="198102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CCED1529-5045-C64B-893E-FADEF82FC3DB}" type="datetime1">
              <a:rPr lang="nb-NO"/>
              <a:pPr>
                <a:defRPr/>
              </a:pPr>
              <a:t>03.11.2021</a:t>
            </a:fld>
            <a:endParaRPr lang="nb-NO" dirty="0"/>
          </a:p>
        </p:txBody>
      </p:sp>
      <p:pic>
        <p:nvPicPr>
          <p:cNvPr id="13" name="Picture 12" descr="UiO_MN_A_ENG.png"/>
          <p:cNvPicPr>
            <a:picLocks noChangeAspect="1"/>
          </p:cNvPicPr>
          <p:nvPr/>
        </p:nvPicPr>
        <p:blipFill>
          <a:blip r:embed="rId16"/>
          <a:stretch>
            <a:fillRect/>
          </a:stretch>
        </p:blipFill>
        <p:spPr>
          <a:xfrm>
            <a:off x="296041" y="228600"/>
            <a:ext cx="5114159" cy="393496"/>
          </a:xfrm>
          <a:prstGeom prst="rect">
            <a:avLst/>
          </a:prstGeom>
        </p:spPr>
      </p:pic>
      <p:pic>
        <p:nvPicPr>
          <p:cNvPr id="11" name="Picture 10"/>
          <p:cNvPicPr>
            <a:picLocks noChangeAspect="1"/>
          </p:cNvPicPr>
          <p:nvPr/>
        </p:nvPicPr>
        <p:blipFill>
          <a:blip r:embed="rId17"/>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2" r:id="rId12"/>
    <p:sldLayoutId id="2147484063" r:id="rId13"/>
    <p:sldLayoutId id="2147484064" r:id="rId14"/>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emf"/><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9.emf"/><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30.emf"/></Relationships>
</file>

<file path=ppt/slides/_rels/slide18.xml.rels><?xml version="1.0" encoding="UTF-8" standalone="yes"?>
<Relationships xmlns="http://schemas.openxmlformats.org/package/2006/relationships"><Relationship Id="rId3" Type="http://schemas.openxmlformats.org/officeDocument/2006/relationships/hyperlink" Target="http://commons.wikimedia.org/wiki/file:drop-shape-drawing-1_nevit_104.svg" TargetMode="External"/><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2.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tif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image" Target="../media/image47.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0.(nul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1.(nul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a:t>
            </a:r>
          </a:p>
          <a:p>
            <a:r>
              <a:rPr lang="en-US" dirty="0"/>
              <a:t>Wireless Communications - II</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Wireless Systems - Short Range</a:t>
            </a:r>
          </a:p>
          <a:p>
            <a:pPr lvl="1"/>
            <a:r>
              <a:rPr lang="en-US" dirty="0" err="1"/>
              <a:t>Wifi</a:t>
            </a:r>
            <a:endParaRPr lang="en-US" dirty="0"/>
          </a:p>
          <a:p>
            <a:pPr lvl="1"/>
            <a:r>
              <a:rPr lang="en-US" dirty="0"/>
              <a:t>Bluetooth</a:t>
            </a:r>
          </a:p>
          <a:p>
            <a:r>
              <a:rPr lang="en-US" dirty="0"/>
              <a:t>Mobile Broadband Networks</a:t>
            </a:r>
          </a:p>
          <a:p>
            <a:pPr lvl="1"/>
            <a:r>
              <a:rPr lang="en-US" dirty="0"/>
              <a:t>Building Blocks</a:t>
            </a:r>
          </a:p>
          <a:p>
            <a:pPr lvl="1"/>
            <a:r>
              <a:rPr lang="en-US" dirty="0"/>
              <a:t>Mobility and International Roaming</a:t>
            </a:r>
          </a:p>
          <a:p>
            <a:endParaRPr lang="en-US" dirty="0"/>
          </a:p>
        </p:txBody>
      </p:sp>
    </p:spTree>
    <p:extLst>
      <p:ext uri="{BB962C8B-B14F-4D97-AF65-F5344CB8AC3E}">
        <p14:creationId xmlns:p14="http://schemas.microsoft.com/office/powerpoint/2010/main" val="1687015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523875" y="341784"/>
            <a:ext cx="7772400" cy="1143000"/>
          </a:xfrm>
        </p:spPr>
        <p:txBody>
          <a:bodyPr/>
          <a:lstStyle/>
          <a:p>
            <a:pPr>
              <a:defRPr/>
            </a:pPr>
            <a:r>
              <a:rPr lang="en-US" dirty="0">
                <a:cs typeface="+mj-cs"/>
              </a:rPr>
              <a:t>Wireless LAN Architecture</a:t>
            </a:r>
          </a:p>
        </p:txBody>
      </p:sp>
      <p:sp>
        <p:nvSpPr>
          <p:cNvPr id="21509" name="Rectangle 4"/>
          <p:cNvSpPr>
            <a:spLocks noChangeArrowheads="1"/>
          </p:cNvSpPr>
          <p:nvPr/>
        </p:nvSpPr>
        <p:spPr bwMode="auto">
          <a:xfrm>
            <a:off x="4984750" y="1390650"/>
            <a:ext cx="3965575" cy="4340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rgbClr val="000099"/>
              </a:buClr>
              <a:buSzPct val="75000"/>
              <a:buFont typeface="Wingdings" charset="0"/>
              <a:buChar char="v"/>
              <a:defRPr/>
            </a:pPr>
            <a:r>
              <a:rPr lang="en-US" sz="2400" dirty="0">
                <a:latin typeface="+mn-lt"/>
                <a:cs typeface="+mn-cs"/>
              </a:rPr>
              <a:t>wireless host communicates with access points (AP)</a:t>
            </a:r>
          </a:p>
          <a:p>
            <a:pPr marL="342900" indent="-342900">
              <a:spcBef>
                <a:spcPct val="20000"/>
              </a:spcBef>
              <a:buClr>
                <a:srgbClr val="000099"/>
              </a:buClr>
              <a:buSzPct val="75000"/>
              <a:buFont typeface="Wingdings" charset="0"/>
              <a:buChar char="v"/>
              <a:defRPr/>
            </a:pPr>
            <a:r>
              <a:rPr lang="en-US" sz="2400" dirty="0">
                <a:latin typeface="+mn-lt"/>
                <a:cs typeface="+mn-cs"/>
              </a:rPr>
              <a:t>The owner of the AP becomes the operator</a:t>
            </a:r>
            <a:endParaRPr lang="en-US" sz="2000" dirty="0">
              <a:latin typeface="+mn-lt"/>
              <a:cs typeface="+mn-cs"/>
            </a:endParaRPr>
          </a:p>
          <a:p>
            <a:pPr marL="342900" indent="-342900">
              <a:spcBef>
                <a:spcPct val="20000"/>
              </a:spcBef>
              <a:buClr>
                <a:srgbClr val="000099"/>
              </a:buClr>
              <a:buSzPct val="75000"/>
              <a:buFont typeface="Wingdings" charset="0"/>
              <a:buChar char="v"/>
              <a:defRPr/>
            </a:pPr>
            <a:r>
              <a:rPr lang="en-US" sz="2400" dirty="0">
                <a:latin typeface="+mn-lt"/>
                <a:cs typeface="+mn-cs"/>
              </a:rPr>
              <a:t>Basic Service Set (BSS) in infrastructure mode contains:</a:t>
            </a:r>
          </a:p>
          <a:p>
            <a:pPr marL="742950" lvl="1" indent="-285750">
              <a:lnSpc>
                <a:spcPts val="2000"/>
              </a:lnSpc>
              <a:spcBef>
                <a:spcPct val="20000"/>
              </a:spcBef>
              <a:buClr>
                <a:srgbClr val="000099"/>
              </a:buClr>
              <a:buFont typeface="Wingdings" charset="0"/>
              <a:buChar char="§"/>
              <a:defRPr/>
            </a:pPr>
            <a:r>
              <a:rPr lang="en-US" sz="2000" dirty="0">
                <a:latin typeface="+mn-lt"/>
                <a:cs typeface="+mn-cs"/>
              </a:rPr>
              <a:t>wireless hosts</a:t>
            </a:r>
          </a:p>
          <a:p>
            <a:pPr marL="742950" lvl="1" indent="-285750">
              <a:lnSpc>
                <a:spcPts val="2000"/>
              </a:lnSpc>
              <a:spcBef>
                <a:spcPct val="20000"/>
              </a:spcBef>
              <a:buClr>
                <a:srgbClr val="000099"/>
              </a:buClr>
              <a:buFont typeface="Wingdings" charset="0"/>
              <a:buChar char="§"/>
              <a:defRPr/>
            </a:pPr>
            <a:r>
              <a:rPr lang="en-US" sz="2000" dirty="0">
                <a:latin typeface="+mn-lt"/>
                <a:cs typeface="+mn-cs"/>
              </a:rPr>
              <a:t>access point (AP): base station</a:t>
            </a:r>
          </a:p>
          <a:p>
            <a:pPr marL="742950" lvl="1" indent="-285750">
              <a:lnSpc>
                <a:spcPts val="2000"/>
              </a:lnSpc>
              <a:spcBef>
                <a:spcPct val="20000"/>
              </a:spcBef>
              <a:buClr>
                <a:srgbClr val="000099"/>
              </a:buClr>
              <a:buFont typeface="Wingdings" charset="0"/>
              <a:buChar char="§"/>
              <a:defRPr/>
            </a:pPr>
            <a:r>
              <a:rPr lang="en-US" sz="2000" dirty="0">
                <a:latin typeface="+mn-lt"/>
                <a:cs typeface="+mn-cs"/>
              </a:rPr>
              <a:t>ad hoc mode: hosts only</a:t>
            </a:r>
          </a:p>
        </p:txBody>
      </p:sp>
      <p:grpSp>
        <p:nvGrpSpPr>
          <p:cNvPr id="57349" name="Group 7"/>
          <p:cNvGrpSpPr>
            <a:grpSpLocks/>
          </p:cNvGrpSpPr>
          <p:nvPr/>
        </p:nvGrpSpPr>
        <p:grpSpPr bwMode="auto">
          <a:xfrm>
            <a:off x="3013075" y="3606800"/>
            <a:ext cx="417513" cy="192088"/>
            <a:chOff x="3600" y="219"/>
            <a:chExt cx="360" cy="175"/>
          </a:xfrm>
        </p:grpSpPr>
        <p:sp>
          <p:nvSpPr>
            <p:cNvPr id="21556" name="Oval 8"/>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7" name="Line 9"/>
            <p:cNvSpPr>
              <a:spLocks noChangeShapeType="1"/>
            </p:cNvSpPr>
            <p:nvPr/>
          </p:nvSpPr>
          <p:spPr bwMode="auto">
            <a:xfrm>
              <a:off x="3603"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8" name="Line 10"/>
            <p:cNvSpPr>
              <a:spLocks noChangeShapeType="1"/>
            </p:cNvSpPr>
            <p:nvPr/>
          </p:nvSpPr>
          <p:spPr bwMode="auto">
            <a:xfrm>
              <a:off x="3960"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9" name="Rectangle 11"/>
            <p:cNvSpPr>
              <a:spLocks noChangeArrowheads="1"/>
            </p:cNvSpPr>
            <p:nvPr/>
          </p:nvSpPr>
          <p:spPr bwMode="auto">
            <a:xfrm>
              <a:off x="3603" y="288"/>
              <a:ext cx="356" cy="59"/>
            </a:xfrm>
            <a:prstGeom prst="rect">
              <a:avLst/>
            </a:prstGeom>
            <a:solidFill>
              <a:schemeClr val="hlink"/>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sz="2400">
                <a:latin typeface="Times New Roman" charset="0"/>
                <a:cs typeface="+mn-cs"/>
              </a:endParaRPr>
            </a:p>
          </p:txBody>
        </p:sp>
        <p:sp>
          <p:nvSpPr>
            <p:cNvPr id="21560" name="Oval 1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400" name="Group 13"/>
            <p:cNvGrpSpPr>
              <a:grpSpLocks/>
            </p:cNvGrpSpPr>
            <p:nvPr/>
          </p:nvGrpSpPr>
          <p:grpSpPr bwMode="auto">
            <a:xfrm>
              <a:off x="3686" y="244"/>
              <a:ext cx="177" cy="66"/>
              <a:chOff x="2848" y="848"/>
              <a:chExt cx="140" cy="98"/>
            </a:xfrm>
          </p:grpSpPr>
          <p:sp>
            <p:nvSpPr>
              <p:cNvPr id="21566" name="Line 14"/>
              <p:cNvSpPr>
                <a:spLocks noChangeShapeType="1"/>
              </p:cNvSpPr>
              <p:nvPr/>
            </p:nvSpPr>
            <p:spPr bwMode="auto">
              <a:xfrm flipV="1">
                <a:off x="2848" y="847"/>
                <a:ext cx="50"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7" name="Line 15"/>
              <p:cNvSpPr>
                <a:spLocks noChangeShapeType="1"/>
              </p:cNvSpPr>
              <p:nvPr/>
            </p:nvSpPr>
            <p:spPr bwMode="auto">
              <a:xfrm>
                <a:off x="2943" y="946"/>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8" name="Line 16"/>
              <p:cNvSpPr>
                <a:spLocks noChangeShapeType="1"/>
              </p:cNvSpPr>
              <p:nvPr/>
            </p:nvSpPr>
            <p:spPr bwMode="auto">
              <a:xfrm>
                <a:off x="2894" y="850"/>
                <a:ext cx="52" cy="97"/>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57401" name="Group 17"/>
            <p:cNvGrpSpPr>
              <a:grpSpLocks/>
            </p:cNvGrpSpPr>
            <p:nvPr/>
          </p:nvGrpSpPr>
          <p:grpSpPr bwMode="auto">
            <a:xfrm flipV="1">
              <a:off x="3686" y="243"/>
              <a:ext cx="177" cy="66"/>
              <a:chOff x="2848" y="848"/>
              <a:chExt cx="140" cy="98"/>
            </a:xfrm>
          </p:grpSpPr>
          <p:sp>
            <p:nvSpPr>
              <p:cNvPr id="21563" name="Line 18"/>
              <p:cNvSpPr>
                <a:spLocks noChangeShapeType="1"/>
              </p:cNvSpPr>
              <p:nvPr/>
            </p:nvSpPr>
            <p:spPr bwMode="auto">
              <a:xfrm flipV="1">
                <a:off x="2848" y="848"/>
                <a:ext cx="50" cy="2"/>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4" name="Line 19"/>
              <p:cNvSpPr>
                <a:spLocks noChangeShapeType="1"/>
              </p:cNvSpPr>
              <p:nvPr/>
            </p:nvSpPr>
            <p:spPr bwMode="auto">
              <a:xfrm>
                <a:off x="2943" y="945"/>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5" name="Line 20"/>
              <p:cNvSpPr>
                <a:spLocks noChangeShapeType="1"/>
              </p:cNvSpPr>
              <p:nvPr/>
            </p:nvSpPr>
            <p:spPr bwMode="auto">
              <a:xfrm>
                <a:off x="2894" y="851"/>
                <a:ext cx="52" cy="94"/>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sp>
        <p:nvSpPr>
          <p:cNvPr id="21511" name="Text Box 24"/>
          <p:cNvSpPr txBox="1">
            <a:spLocks noChangeArrowheads="1"/>
          </p:cNvSpPr>
          <p:nvPr/>
        </p:nvSpPr>
        <p:spPr bwMode="auto">
          <a:xfrm>
            <a:off x="917575" y="4652963"/>
            <a:ext cx="1054100" cy="36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1</a:t>
            </a:r>
          </a:p>
        </p:txBody>
      </p:sp>
      <p:sp>
        <p:nvSpPr>
          <p:cNvPr id="21512" name="Text Box 27"/>
          <p:cNvSpPr txBox="1">
            <a:spLocks noChangeArrowheads="1"/>
          </p:cNvSpPr>
          <p:nvPr/>
        </p:nvSpPr>
        <p:spPr bwMode="auto">
          <a:xfrm>
            <a:off x="3211513" y="6086475"/>
            <a:ext cx="8540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2</a:t>
            </a:r>
          </a:p>
        </p:txBody>
      </p:sp>
      <p:sp>
        <p:nvSpPr>
          <p:cNvPr id="21513" name="Line 28"/>
          <p:cNvSpPr>
            <a:spLocks noChangeShapeType="1"/>
          </p:cNvSpPr>
          <p:nvPr/>
        </p:nvSpPr>
        <p:spPr bwMode="auto">
          <a:xfrm flipV="1">
            <a:off x="3176588" y="2684463"/>
            <a:ext cx="214312" cy="9080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53" name="Group 29"/>
          <p:cNvGrpSpPr>
            <a:grpSpLocks/>
          </p:cNvGrpSpPr>
          <p:nvPr/>
        </p:nvGrpSpPr>
        <p:grpSpPr bwMode="auto">
          <a:xfrm>
            <a:off x="2447925" y="1503363"/>
            <a:ext cx="1978025" cy="1444625"/>
            <a:chOff x="3744" y="1392"/>
            <a:chExt cx="1488" cy="1110"/>
          </a:xfrm>
        </p:grpSpPr>
        <p:sp>
          <p:nvSpPr>
            <p:cNvPr id="57393" name="Freeform 30"/>
            <p:cNvSpPr>
              <a:spLocks/>
            </p:cNvSpPr>
            <p:nvPr/>
          </p:nvSpPr>
          <p:spPr bwMode="auto">
            <a:xfrm>
              <a:off x="3744" y="1392"/>
              <a:ext cx="1488" cy="1110"/>
            </a:xfrm>
            <a:custGeom>
              <a:avLst/>
              <a:gdLst>
                <a:gd name="T0" fmla="*/ 1 w 2135"/>
                <a:gd name="T1" fmla="*/ 26 h 1662"/>
                <a:gd name="T2" fmla="*/ 6 w 2135"/>
                <a:gd name="T3" fmla="*/ 3 h 1662"/>
                <a:gd name="T4" fmla="*/ 36 w 2135"/>
                <a:gd name="T5" fmla="*/ 7 h 1662"/>
                <a:gd name="T6" fmla="*/ 68 w 2135"/>
                <a:gd name="T7" fmla="*/ 4 h 1662"/>
                <a:gd name="T8" fmla="*/ 112 w 2135"/>
                <a:gd name="T9" fmla="*/ 16 h 1662"/>
                <a:gd name="T10" fmla="*/ 112 w 2135"/>
                <a:gd name="T11" fmla="*/ 45 h 1662"/>
                <a:gd name="T12" fmla="*/ 88 w 2135"/>
                <a:gd name="T13" fmla="*/ 63 h 1662"/>
                <a:gd name="T14" fmla="*/ 45 w 2135"/>
                <a:gd name="T15" fmla="*/ 59 h 1662"/>
                <a:gd name="T16" fmla="*/ 28 w 2135"/>
                <a:gd name="T17" fmla="*/ 50 h 1662"/>
                <a:gd name="T18" fmla="*/ 10 w 2135"/>
                <a:gd name="T19" fmla="*/ 42 h 1662"/>
                <a:gd name="T20" fmla="*/ 1 w 2135"/>
                <a:gd name="T21" fmla="*/ 26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FF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55" name="Text Box 31"/>
            <p:cNvSpPr txBox="1">
              <a:spLocks noChangeArrowheads="1"/>
            </p:cNvSpPr>
            <p:nvPr/>
          </p:nvSpPr>
          <p:spPr bwMode="auto">
            <a:xfrm>
              <a:off x="4129" y="1776"/>
              <a:ext cx="727" cy="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Internet</a:t>
              </a:r>
            </a:p>
          </p:txBody>
        </p:sp>
      </p:grpSp>
      <p:sp>
        <p:nvSpPr>
          <p:cNvPr id="21515" name="Text Box 32"/>
          <p:cNvSpPr txBox="1">
            <a:spLocks noChangeArrowheads="1"/>
          </p:cNvSpPr>
          <p:nvPr/>
        </p:nvSpPr>
        <p:spPr bwMode="auto">
          <a:xfrm>
            <a:off x="3348038" y="3408363"/>
            <a:ext cx="13906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hub, switch</a:t>
            </a:r>
          </a:p>
          <a:p>
            <a:pPr eaLnBrk="1" hangingPunct="1">
              <a:defRPr/>
            </a:pPr>
            <a:r>
              <a:rPr lang="en-US">
                <a:latin typeface="Arial" charset="0"/>
                <a:cs typeface="Arial" charset="0"/>
              </a:rPr>
              <a:t>or router</a:t>
            </a:r>
          </a:p>
        </p:txBody>
      </p:sp>
      <p:sp>
        <p:nvSpPr>
          <p:cNvPr id="21516" name="Oval 23"/>
          <p:cNvSpPr>
            <a:spLocks noChangeArrowheads="1"/>
          </p:cNvSpPr>
          <p:nvPr/>
        </p:nvSpPr>
        <p:spPr bwMode="auto">
          <a:xfrm>
            <a:off x="487363" y="2874963"/>
            <a:ext cx="1960562"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56" name="Group 361"/>
          <p:cNvGrpSpPr>
            <a:grpSpLocks/>
          </p:cNvGrpSpPr>
          <p:nvPr/>
        </p:nvGrpSpPr>
        <p:grpSpPr bwMode="auto">
          <a:xfrm>
            <a:off x="1554163" y="3302000"/>
            <a:ext cx="639762" cy="581025"/>
            <a:chOff x="2967" y="478"/>
            <a:chExt cx="788" cy="625"/>
          </a:xfrm>
        </p:grpSpPr>
        <p:pic>
          <p:nvPicPr>
            <p:cNvPr id="5739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7" name="Group 356"/>
          <p:cNvGrpSpPr>
            <a:grpSpLocks/>
          </p:cNvGrpSpPr>
          <p:nvPr/>
        </p:nvGrpSpPr>
        <p:grpSpPr bwMode="auto">
          <a:xfrm>
            <a:off x="1798638" y="3860800"/>
            <a:ext cx="436562" cy="498475"/>
            <a:chOff x="313" y="1497"/>
            <a:chExt cx="1152" cy="1014"/>
          </a:xfrm>
        </p:grpSpPr>
        <p:pic>
          <p:nvPicPr>
            <p:cNvPr id="5738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8" name="Group 403"/>
          <p:cNvGrpSpPr>
            <a:grpSpLocks/>
          </p:cNvGrpSpPr>
          <p:nvPr/>
        </p:nvGrpSpPr>
        <p:grpSpPr bwMode="auto">
          <a:xfrm>
            <a:off x="1127125" y="3068638"/>
            <a:ext cx="446088" cy="382587"/>
            <a:chOff x="2751" y="1851"/>
            <a:chExt cx="462" cy="478"/>
          </a:xfrm>
        </p:grpSpPr>
        <p:pic>
          <p:nvPicPr>
            <p:cNvPr id="57387" name="Picture 364" descr="iphone_stylized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8" name="Picture 402" descr="antenna_radiation_styliz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9" name="Group 356"/>
          <p:cNvGrpSpPr>
            <a:grpSpLocks/>
          </p:cNvGrpSpPr>
          <p:nvPr/>
        </p:nvGrpSpPr>
        <p:grpSpPr bwMode="auto">
          <a:xfrm>
            <a:off x="1147763" y="3738563"/>
            <a:ext cx="436562" cy="498475"/>
            <a:chOff x="313" y="1497"/>
            <a:chExt cx="1152" cy="1014"/>
          </a:xfrm>
        </p:grpSpPr>
        <p:pic>
          <p:nvPicPr>
            <p:cNvPr id="5738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0" name="Group 356"/>
          <p:cNvGrpSpPr>
            <a:grpSpLocks/>
          </p:cNvGrpSpPr>
          <p:nvPr/>
        </p:nvGrpSpPr>
        <p:grpSpPr bwMode="auto">
          <a:xfrm>
            <a:off x="720725" y="3352800"/>
            <a:ext cx="438150" cy="498475"/>
            <a:chOff x="313" y="1497"/>
            <a:chExt cx="1152" cy="1014"/>
          </a:xfrm>
        </p:grpSpPr>
        <p:pic>
          <p:nvPicPr>
            <p:cNvPr id="57383" name="Picture 354" descr="laptop_stylized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2" name="Line 26"/>
          <p:cNvSpPr>
            <a:spLocks noChangeShapeType="1"/>
          </p:cNvSpPr>
          <p:nvPr/>
        </p:nvSpPr>
        <p:spPr bwMode="auto">
          <a:xfrm>
            <a:off x="1990725" y="3732213"/>
            <a:ext cx="102235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523" name="Oval 23"/>
          <p:cNvSpPr>
            <a:spLocks noChangeArrowheads="1"/>
          </p:cNvSpPr>
          <p:nvPr/>
        </p:nvSpPr>
        <p:spPr bwMode="auto">
          <a:xfrm>
            <a:off x="2682875" y="4195763"/>
            <a:ext cx="1960563"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63" name="Group 361"/>
          <p:cNvGrpSpPr>
            <a:grpSpLocks/>
          </p:cNvGrpSpPr>
          <p:nvPr/>
        </p:nvGrpSpPr>
        <p:grpSpPr bwMode="auto">
          <a:xfrm>
            <a:off x="3749675" y="4622800"/>
            <a:ext cx="639763" cy="581025"/>
            <a:chOff x="2967" y="478"/>
            <a:chExt cx="788" cy="625"/>
          </a:xfrm>
        </p:grpSpPr>
        <p:pic>
          <p:nvPicPr>
            <p:cNvPr id="5738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4" name="Group 356"/>
          <p:cNvGrpSpPr>
            <a:grpSpLocks/>
          </p:cNvGrpSpPr>
          <p:nvPr/>
        </p:nvGrpSpPr>
        <p:grpSpPr bwMode="auto">
          <a:xfrm>
            <a:off x="3992563" y="5181600"/>
            <a:ext cx="436562" cy="498475"/>
            <a:chOff x="313" y="1497"/>
            <a:chExt cx="1152" cy="1014"/>
          </a:xfrm>
        </p:grpSpPr>
        <p:pic>
          <p:nvPicPr>
            <p:cNvPr id="5737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5" name="Group 403"/>
          <p:cNvGrpSpPr>
            <a:grpSpLocks/>
          </p:cNvGrpSpPr>
          <p:nvPr/>
        </p:nvGrpSpPr>
        <p:grpSpPr bwMode="auto">
          <a:xfrm>
            <a:off x="3535363" y="5172075"/>
            <a:ext cx="569912" cy="544513"/>
            <a:chOff x="2751" y="1851"/>
            <a:chExt cx="462" cy="478"/>
          </a:xfrm>
        </p:grpSpPr>
        <p:pic>
          <p:nvPicPr>
            <p:cNvPr id="57377"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8"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6" name="Group 356"/>
          <p:cNvGrpSpPr>
            <a:grpSpLocks/>
          </p:cNvGrpSpPr>
          <p:nvPr/>
        </p:nvGrpSpPr>
        <p:grpSpPr bwMode="auto">
          <a:xfrm>
            <a:off x="3078163" y="5191125"/>
            <a:ext cx="436562" cy="498475"/>
            <a:chOff x="313" y="1497"/>
            <a:chExt cx="1152" cy="1014"/>
          </a:xfrm>
        </p:grpSpPr>
        <p:pic>
          <p:nvPicPr>
            <p:cNvPr id="5737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7" name="Group 356"/>
          <p:cNvGrpSpPr>
            <a:grpSpLocks/>
          </p:cNvGrpSpPr>
          <p:nvPr/>
        </p:nvGrpSpPr>
        <p:grpSpPr bwMode="auto">
          <a:xfrm>
            <a:off x="3027363" y="4602163"/>
            <a:ext cx="436562" cy="498475"/>
            <a:chOff x="313" y="1497"/>
            <a:chExt cx="1152" cy="1014"/>
          </a:xfrm>
        </p:grpSpPr>
        <p:pic>
          <p:nvPicPr>
            <p:cNvPr id="57373"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9" name="Line 25"/>
          <p:cNvSpPr>
            <a:spLocks noChangeShapeType="1"/>
          </p:cNvSpPr>
          <p:nvPr/>
        </p:nvSpPr>
        <p:spPr bwMode="auto">
          <a:xfrm>
            <a:off x="3203575" y="3794125"/>
            <a:ext cx="738188" cy="10922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69" name="Group 403"/>
          <p:cNvGrpSpPr>
            <a:grpSpLocks/>
          </p:cNvGrpSpPr>
          <p:nvPr/>
        </p:nvGrpSpPr>
        <p:grpSpPr bwMode="auto">
          <a:xfrm>
            <a:off x="3322638" y="4246563"/>
            <a:ext cx="568325" cy="544512"/>
            <a:chOff x="2751" y="1851"/>
            <a:chExt cx="462" cy="478"/>
          </a:xfrm>
        </p:grpSpPr>
        <p:pic>
          <p:nvPicPr>
            <p:cNvPr id="57371"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2"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798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590550" y="1034191"/>
            <a:ext cx="7886700" cy="670967"/>
          </a:xfrm>
        </p:spPr>
        <p:txBody>
          <a:bodyPr/>
          <a:lstStyle/>
          <a:p>
            <a:r>
              <a:rPr lang="en-US" b="0" kern="0" dirty="0">
                <a:solidFill>
                  <a:schemeClr val="tx1"/>
                </a:solidFill>
                <a:latin typeface="+mn-lt"/>
                <a:ea typeface="ＭＳ Ｐゴシック" charset="0"/>
              </a:rPr>
              <a:t>802.11: Channels, association</a:t>
            </a:r>
            <a:endParaRPr lang="en-US" dirty="0">
              <a:solidFill>
                <a:schemeClr val="tx1"/>
              </a:solidFill>
              <a:latin typeface="+mn-lt"/>
            </a:endParaRPr>
          </a:p>
        </p:txBody>
      </p:sp>
      <p:sp>
        <p:nvSpPr>
          <p:cNvPr id="57" name="Rectangle 3">
            <a:extLst>
              <a:ext uri="{FF2B5EF4-FFF2-40B4-BE49-F238E27FC236}">
                <a16:creationId xmlns:a16="http://schemas.microsoft.com/office/drawing/2014/main" id="{01092EE6-BC8D-EE40-AD06-948C48B5F56E}"/>
              </a:ext>
            </a:extLst>
          </p:cNvPr>
          <p:cNvSpPr txBox="1">
            <a:spLocks noChangeArrowheads="1"/>
          </p:cNvSpPr>
          <p:nvPr/>
        </p:nvSpPr>
        <p:spPr>
          <a:xfrm>
            <a:off x="609600" y="1887668"/>
            <a:ext cx="7305675" cy="1386746"/>
          </a:xfrm>
          <a:prstGeom prst="rect">
            <a:avLst/>
          </a:prstGeom>
        </p:spPr>
        <p:txBody>
          <a:bodyPr vert="horz" lIns="68580" tIns="34290" rIns="68580" bIns="34290" rtlCol="0">
            <a:normAutofit fontScale="925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spectrum divided into channels at different frequencies</a:t>
            </a:r>
          </a:p>
          <a:p>
            <a:pPr lvl="1">
              <a:defRPr/>
            </a:pPr>
            <a:r>
              <a:rPr lang="en-US" sz="2100" dirty="0"/>
              <a:t>AP admin chooses frequency for AP</a:t>
            </a:r>
          </a:p>
          <a:p>
            <a:pPr lvl="1">
              <a:defRPr/>
            </a:pPr>
            <a:r>
              <a:rPr lang="en-US" sz="2100" dirty="0"/>
              <a:t>interference possible: channel can be same as that chosen by neighboring AP!</a:t>
            </a:r>
          </a:p>
        </p:txBody>
      </p:sp>
      <p:sp>
        <p:nvSpPr>
          <p:cNvPr id="5" name="Rectangle 3">
            <a:extLst>
              <a:ext uri="{FF2B5EF4-FFF2-40B4-BE49-F238E27FC236}">
                <a16:creationId xmlns:a16="http://schemas.microsoft.com/office/drawing/2014/main" id="{BA15D950-BC83-7C40-B80F-083E2DFE02F8}"/>
              </a:ext>
            </a:extLst>
          </p:cNvPr>
          <p:cNvSpPr txBox="1">
            <a:spLocks noChangeArrowheads="1"/>
          </p:cNvSpPr>
          <p:nvPr/>
        </p:nvSpPr>
        <p:spPr>
          <a:xfrm>
            <a:off x="656443" y="3324537"/>
            <a:ext cx="5808065" cy="2175917"/>
          </a:xfrm>
          <a:prstGeom prst="rect">
            <a:avLst/>
          </a:prstGeom>
        </p:spPr>
        <p:txBody>
          <a:bodyPr vert="horz" lIns="68580" tIns="34290" rIns="68580" bIns="34290" rtlCol="0">
            <a:normAutofit fontScale="92500" lnSpcReduction="200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arriving host: must </a:t>
            </a:r>
            <a:r>
              <a:rPr lang="en-US" sz="2400" dirty="0">
                <a:solidFill>
                  <a:srgbClr val="C00000"/>
                </a:solidFill>
              </a:rPr>
              <a:t>associate </a:t>
            </a:r>
            <a:r>
              <a:rPr lang="en-US" sz="2400" dirty="0"/>
              <a:t>with an AP</a:t>
            </a:r>
          </a:p>
          <a:p>
            <a:pPr lvl="1">
              <a:defRPr/>
            </a:pPr>
            <a:r>
              <a:rPr lang="en-US" sz="2100" dirty="0"/>
              <a:t>scans channels, listening for </a:t>
            </a:r>
            <a:r>
              <a:rPr lang="en-US" sz="2100" i="1" dirty="0"/>
              <a:t>beacon frames</a:t>
            </a:r>
            <a:r>
              <a:rPr lang="en-US" sz="2100" dirty="0"/>
              <a:t> containing AP</a:t>
            </a:r>
            <a:r>
              <a:rPr lang="en-US" altLang="ja-JP" sz="2100" dirty="0"/>
              <a:t>’</a:t>
            </a:r>
            <a:r>
              <a:rPr lang="en-US" sz="2100" dirty="0"/>
              <a:t>s name (SSID) and MAC address</a:t>
            </a:r>
          </a:p>
          <a:p>
            <a:pPr lvl="1">
              <a:defRPr/>
            </a:pPr>
            <a:r>
              <a:rPr lang="en-US" sz="2100" dirty="0"/>
              <a:t>selects AP to associate with</a:t>
            </a:r>
          </a:p>
          <a:p>
            <a:pPr lvl="1">
              <a:defRPr/>
            </a:pPr>
            <a:r>
              <a:rPr lang="en-US" sz="2100" dirty="0"/>
              <a:t>then may perform authentication</a:t>
            </a:r>
          </a:p>
          <a:p>
            <a:pPr lvl="1">
              <a:defRPr/>
            </a:pPr>
            <a:r>
              <a:rPr lang="en-US" sz="2100" dirty="0"/>
              <a:t>then typically run DHCP to get IP address in AP’s subnet</a:t>
            </a:r>
          </a:p>
          <a:p>
            <a:pPr>
              <a:defRPr/>
            </a:pPr>
            <a:endParaRPr lang="en-US" sz="2100" dirty="0">
              <a:latin typeface="Gill Sans MT" charset="0"/>
            </a:endParaRPr>
          </a:p>
        </p:txBody>
      </p:sp>
      <p:sp>
        <p:nvSpPr>
          <p:cNvPr id="6" name="Text Box 24">
            <a:extLst>
              <a:ext uri="{FF2B5EF4-FFF2-40B4-BE49-F238E27FC236}">
                <a16:creationId xmlns:a16="http://schemas.microsoft.com/office/drawing/2014/main" id="{DCD46FA0-764B-934B-B2AF-0DC228D519E2}"/>
              </a:ext>
            </a:extLst>
          </p:cNvPr>
          <p:cNvSpPr txBox="1">
            <a:spLocks noChangeArrowheads="1"/>
          </p:cNvSpPr>
          <p:nvPr/>
        </p:nvSpPr>
        <p:spPr bwMode="auto">
          <a:xfrm>
            <a:off x="7328043" y="4668831"/>
            <a:ext cx="790575"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fontAlgn="base">
              <a:spcBef>
                <a:spcPct val="0"/>
              </a:spcBef>
              <a:spcAft>
                <a:spcPct val="0"/>
              </a:spcAft>
              <a:defRPr/>
            </a:pPr>
            <a:r>
              <a:rPr lang="en-US" sz="1500" dirty="0">
                <a:solidFill>
                  <a:srgbClr val="000000"/>
                </a:solidFill>
                <a:latin typeface="Arial" charset="0"/>
                <a:cs typeface="Arial" charset="0"/>
              </a:rPr>
              <a:t>BSS</a:t>
            </a:r>
          </a:p>
        </p:txBody>
      </p:sp>
      <p:sp>
        <p:nvSpPr>
          <p:cNvPr id="7" name="Oval 23">
            <a:extLst>
              <a:ext uri="{FF2B5EF4-FFF2-40B4-BE49-F238E27FC236}">
                <a16:creationId xmlns:a16="http://schemas.microsoft.com/office/drawing/2014/main" id="{387CDCFB-6D1C-8249-A4E8-54D6392F7C00}"/>
              </a:ext>
            </a:extLst>
          </p:cNvPr>
          <p:cNvSpPr>
            <a:spLocks noChangeArrowheads="1"/>
          </p:cNvSpPr>
          <p:nvPr/>
        </p:nvSpPr>
        <p:spPr bwMode="auto">
          <a:xfrm>
            <a:off x="6982899" y="3301604"/>
            <a:ext cx="1470422" cy="1348978"/>
          </a:xfrm>
          <a:prstGeom prst="ellipse">
            <a:avLst/>
          </a:prstGeom>
          <a:solidFill>
            <a:srgbClr val="9CE0FA"/>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sz="1500" dirty="0">
              <a:solidFill>
                <a:srgbClr val="000000"/>
              </a:solidFill>
              <a:ea typeface="ＭＳ Ｐゴシック" charset="0"/>
            </a:endParaRPr>
          </a:p>
        </p:txBody>
      </p:sp>
      <p:grpSp>
        <p:nvGrpSpPr>
          <p:cNvPr id="8" name="Group 361">
            <a:extLst>
              <a:ext uri="{FF2B5EF4-FFF2-40B4-BE49-F238E27FC236}">
                <a16:creationId xmlns:a16="http://schemas.microsoft.com/office/drawing/2014/main" id="{BCBD0969-5626-8149-8F69-710B4CBBEEAA}"/>
              </a:ext>
            </a:extLst>
          </p:cNvPr>
          <p:cNvGrpSpPr>
            <a:grpSpLocks/>
          </p:cNvGrpSpPr>
          <p:nvPr/>
        </p:nvGrpSpPr>
        <p:grpSpPr bwMode="auto">
          <a:xfrm>
            <a:off x="7544874" y="3839766"/>
            <a:ext cx="479822" cy="435769"/>
            <a:chOff x="2967" y="478"/>
            <a:chExt cx="788" cy="625"/>
          </a:xfrm>
        </p:grpSpPr>
        <p:pic>
          <p:nvPicPr>
            <p:cNvPr id="9" name="Picture 358" descr="access_point_stylized_small">
              <a:extLst>
                <a:ext uri="{FF2B5EF4-FFF2-40B4-BE49-F238E27FC236}">
                  <a16:creationId xmlns:a16="http://schemas.microsoft.com/office/drawing/2014/main" id="{967422E4-59DF-D544-8DF3-464077CFF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60" descr="antenna_radiation_stylized">
              <a:extLst>
                <a:ext uri="{FF2B5EF4-FFF2-40B4-BE49-F238E27FC236}">
                  <a16:creationId xmlns:a16="http://schemas.microsoft.com/office/drawing/2014/main" id="{57AF0FC7-561D-2542-B331-AF65666B2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356">
            <a:extLst>
              <a:ext uri="{FF2B5EF4-FFF2-40B4-BE49-F238E27FC236}">
                <a16:creationId xmlns:a16="http://schemas.microsoft.com/office/drawing/2014/main" id="{8E5841AB-AA5F-304A-A75C-9B12043A936A}"/>
              </a:ext>
            </a:extLst>
          </p:cNvPr>
          <p:cNvGrpSpPr>
            <a:grpSpLocks/>
          </p:cNvGrpSpPr>
          <p:nvPr/>
        </p:nvGrpSpPr>
        <p:grpSpPr bwMode="auto">
          <a:xfrm>
            <a:off x="7966355" y="4040982"/>
            <a:ext cx="327422" cy="373856"/>
            <a:chOff x="313" y="1497"/>
            <a:chExt cx="1152" cy="1014"/>
          </a:xfrm>
        </p:grpSpPr>
        <p:pic>
          <p:nvPicPr>
            <p:cNvPr id="12" name="Picture 354" descr="laptop_stylized_small">
              <a:extLst>
                <a:ext uri="{FF2B5EF4-FFF2-40B4-BE49-F238E27FC236}">
                  <a16:creationId xmlns:a16="http://schemas.microsoft.com/office/drawing/2014/main" id="{FD25A6B2-3332-2B4E-8FA0-7BA7998209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355" descr="antenna_stylized">
              <a:extLst>
                <a:ext uri="{FF2B5EF4-FFF2-40B4-BE49-F238E27FC236}">
                  <a16:creationId xmlns:a16="http://schemas.microsoft.com/office/drawing/2014/main" id="{590C97BE-A942-AA4F-945F-94A9C50A23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 name="Group 403">
            <a:extLst>
              <a:ext uri="{FF2B5EF4-FFF2-40B4-BE49-F238E27FC236}">
                <a16:creationId xmlns:a16="http://schemas.microsoft.com/office/drawing/2014/main" id="{790F23E1-8FB7-1F45-B985-16A0CAFD6642}"/>
              </a:ext>
            </a:extLst>
          </p:cNvPr>
          <p:cNvGrpSpPr>
            <a:grpSpLocks/>
          </p:cNvGrpSpPr>
          <p:nvPr/>
        </p:nvGrpSpPr>
        <p:grpSpPr bwMode="auto">
          <a:xfrm>
            <a:off x="7715250" y="3427810"/>
            <a:ext cx="334566" cy="286940"/>
            <a:chOff x="2751" y="1851"/>
            <a:chExt cx="462" cy="478"/>
          </a:xfrm>
        </p:grpSpPr>
        <p:pic>
          <p:nvPicPr>
            <p:cNvPr id="15" name="Picture 364" descr="iphone_stylized_small">
              <a:extLst>
                <a:ext uri="{FF2B5EF4-FFF2-40B4-BE49-F238E27FC236}">
                  <a16:creationId xmlns:a16="http://schemas.microsoft.com/office/drawing/2014/main" id="{B9A5E50D-6BB1-A046-B7D1-CA3BB3D0E1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402" descr="antenna_radiation_stylized">
              <a:extLst>
                <a:ext uri="{FF2B5EF4-FFF2-40B4-BE49-F238E27FC236}">
                  <a16:creationId xmlns:a16="http://schemas.microsoft.com/office/drawing/2014/main" id="{B7E8F32D-F33C-144B-8F36-9553BF43E8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0" name="Group 356">
            <a:extLst>
              <a:ext uri="{FF2B5EF4-FFF2-40B4-BE49-F238E27FC236}">
                <a16:creationId xmlns:a16="http://schemas.microsoft.com/office/drawing/2014/main" id="{059B4F44-8832-0242-A455-122B40096281}"/>
              </a:ext>
            </a:extLst>
          </p:cNvPr>
          <p:cNvGrpSpPr>
            <a:grpSpLocks/>
          </p:cNvGrpSpPr>
          <p:nvPr/>
        </p:nvGrpSpPr>
        <p:grpSpPr bwMode="auto">
          <a:xfrm>
            <a:off x="7186495" y="3507582"/>
            <a:ext cx="328613" cy="373856"/>
            <a:chOff x="313" y="1497"/>
            <a:chExt cx="1152" cy="1014"/>
          </a:xfrm>
        </p:grpSpPr>
        <p:pic>
          <p:nvPicPr>
            <p:cNvPr id="21" name="Picture 354" descr="laptop_stylized_small">
              <a:extLst>
                <a:ext uri="{FF2B5EF4-FFF2-40B4-BE49-F238E27FC236}">
                  <a16:creationId xmlns:a16="http://schemas.microsoft.com/office/drawing/2014/main" id="{F5FB0D92-9836-8949-854D-C05D5FA0DB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355" descr="antenna_stylized">
              <a:extLst>
                <a:ext uri="{FF2B5EF4-FFF2-40B4-BE49-F238E27FC236}">
                  <a16:creationId xmlns:a16="http://schemas.microsoft.com/office/drawing/2014/main" id="{371132D2-7C64-5F43-8DCE-4AF88C5F2D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3" name="Group 22">
            <a:extLst>
              <a:ext uri="{FF2B5EF4-FFF2-40B4-BE49-F238E27FC236}">
                <a16:creationId xmlns:a16="http://schemas.microsoft.com/office/drawing/2014/main" id="{4E3BB17F-E600-8A4E-9A66-CE1B89E4C278}"/>
              </a:ext>
            </a:extLst>
          </p:cNvPr>
          <p:cNvGrpSpPr/>
          <p:nvPr/>
        </p:nvGrpSpPr>
        <p:grpSpPr>
          <a:xfrm>
            <a:off x="7019925" y="4207884"/>
            <a:ext cx="585622" cy="468892"/>
            <a:chOff x="9359899" y="4467511"/>
            <a:chExt cx="780829" cy="625189"/>
          </a:xfrm>
        </p:grpSpPr>
        <p:grpSp>
          <p:nvGrpSpPr>
            <p:cNvPr id="17" name="Group 356">
              <a:extLst>
                <a:ext uri="{FF2B5EF4-FFF2-40B4-BE49-F238E27FC236}">
                  <a16:creationId xmlns:a16="http://schemas.microsoft.com/office/drawing/2014/main" id="{263A159C-52C7-8648-8564-D99212E45D32}"/>
                </a:ext>
              </a:extLst>
            </p:cNvPr>
            <p:cNvGrpSpPr>
              <a:grpSpLocks/>
            </p:cNvGrpSpPr>
            <p:nvPr/>
          </p:nvGrpSpPr>
          <p:grpSpPr bwMode="auto">
            <a:xfrm>
              <a:off x="9401305" y="4467511"/>
              <a:ext cx="436562" cy="498475"/>
              <a:chOff x="313" y="1497"/>
              <a:chExt cx="1152" cy="1014"/>
            </a:xfrm>
          </p:grpSpPr>
          <p:pic>
            <p:nvPicPr>
              <p:cNvPr id="18" name="Picture 354" descr="laptop_stylized_small">
                <a:extLst>
                  <a:ext uri="{FF2B5EF4-FFF2-40B4-BE49-F238E27FC236}">
                    <a16:creationId xmlns:a16="http://schemas.microsoft.com/office/drawing/2014/main" id="{ACCB280B-B2D9-714A-B2E2-C93C642F01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355" descr="antenna_stylized">
                <a:extLst>
                  <a:ext uri="{FF2B5EF4-FFF2-40B4-BE49-F238E27FC236}">
                    <a16:creationId xmlns:a16="http://schemas.microsoft.com/office/drawing/2014/main" id="{93F01B45-1244-4348-8DAE-933491FC14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Right Arrow 1">
              <a:extLst>
                <a:ext uri="{FF2B5EF4-FFF2-40B4-BE49-F238E27FC236}">
                  <a16:creationId xmlns:a16="http://schemas.microsoft.com/office/drawing/2014/main" id="{EAB0A830-EAD2-904D-8909-0696D8E11E5F}"/>
                </a:ext>
              </a:extLst>
            </p:cNvPr>
            <p:cNvSpPr/>
            <p:nvPr/>
          </p:nvSpPr>
          <p:spPr>
            <a:xfrm rot="19467811">
              <a:off x="9359899" y="4902200"/>
              <a:ext cx="780829" cy="190500"/>
            </a:xfrm>
            <a:prstGeom prst="rightArrow">
              <a:avLst/>
            </a:prstGeom>
            <a:gradFill flip="none" rotWithShape="1">
              <a:gsLst>
                <a:gs pos="0">
                  <a:schemeClr val="bg1"/>
                </a:gs>
                <a:gs pos="100000">
                  <a:srgbClr val="0000A8"/>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Tree>
    <p:extLst>
      <p:ext uri="{BB962C8B-B14F-4D97-AF65-F5344CB8AC3E}">
        <p14:creationId xmlns:p14="http://schemas.microsoft.com/office/powerpoint/2010/main" val="90193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dissolve">
                                      <p:cBhvr>
                                        <p:cTn id="7" dur="500"/>
                                        <p:tgtEl>
                                          <p:spTgt spid="5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dissolve">
                                      <p:cBhvr>
                                        <p:cTn id="10" dur="500"/>
                                        <p:tgtEl>
                                          <p:spTgt spid="57">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7">
                                            <p:txEl>
                                              <p:pRg st="2" end="2"/>
                                            </p:txEl>
                                          </p:spTgt>
                                        </p:tgtEl>
                                        <p:attrNameLst>
                                          <p:attrName>style.visibility</p:attrName>
                                        </p:attrNameLst>
                                      </p:cBhvr>
                                      <p:to>
                                        <p:strVal val="visible"/>
                                      </p:to>
                                    </p:set>
                                    <p:animEffect transition="in" filter="dissolve">
                                      <p:cBhvr>
                                        <p:cTn id="13" dur="500"/>
                                        <p:tgtEl>
                                          <p:spTgt spid="5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dissolve">
                                      <p:cBhvr>
                                        <p:cTn id="18" dur="500"/>
                                        <p:tgtEl>
                                          <p:spTgt spid="5">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dissolve">
                                      <p:cBhvr>
                                        <p:cTn id="26" dur="5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dissolve">
                                      <p:cBhvr>
                                        <p:cTn id="31" dur="5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Effect transition="in" filter="dissolve">
                                      <p:cBhvr>
                                        <p:cTn id="36" dur="500"/>
                                        <p:tgtEl>
                                          <p:spTgt spid="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Effect transition="in" filter="dissolve">
                                      <p:cBhvr>
                                        <p:cTn id="4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458788" y="341784"/>
            <a:ext cx="8289676" cy="1143000"/>
          </a:xfrm>
        </p:spPr>
        <p:txBody>
          <a:bodyPr/>
          <a:lstStyle/>
          <a:p>
            <a:pPr>
              <a:defRPr/>
            </a:pPr>
            <a:r>
              <a:rPr lang="en-US" sz="3600" dirty="0">
                <a:latin typeface="+mn-lt"/>
                <a:cs typeface="+mj-cs"/>
              </a:rPr>
              <a:t>Wireless </a:t>
            </a:r>
            <a:r>
              <a:rPr lang="en-US" sz="3600">
                <a:latin typeface="+mn-lt"/>
                <a:cs typeface="+mj-cs"/>
              </a:rPr>
              <a:t>network characteristics (1)</a:t>
            </a:r>
            <a:endParaRPr lang="en-US" sz="3600" dirty="0">
              <a:latin typeface="+mn-lt"/>
              <a:cs typeface="+mj-cs"/>
            </a:endParaRP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13335" name="Text Box 47"/>
          <p:cNvSpPr txBox="1">
            <a:spLocks noChangeArrowheads="1"/>
          </p:cNvSpPr>
          <p:nvPr/>
        </p:nvSpPr>
        <p:spPr bwMode="auto">
          <a:xfrm>
            <a:off x="2339752" y="2619846"/>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solidFill>
                  <a:srgbClr val="FF0000"/>
                </a:solidFill>
                <a:latin typeface="+mn-lt"/>
                <a:cs typeface="Arial" charset="0"/>
              </a:rPr>
              <a:t>A</a:t>
            </a:r>
          </a:p>
        </p:txBody>
      </p:sp>
      <p:sp>
        <p:nvSpPr>
          <p:cNvPr id="13336" name="Text Box 48"/>
          <p:cNvSpPr txBox="1">
            <a:spLocks noChangeArrowheads="1"/>
          </p:cNvSpPr>
          <p:nvPr/>
        </p:nvSpPr>
        <p:spPr bwMode="auto">
          <a:xfrm>
            <a:off x="4249515" y="2616671"/>
            <a:ext cx="328612"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3337" name="Text Box 49"/>
          <p:cNvSpPr txBox="1">
            <a:spLocks noChangeArrowheads="1"/>
          </p:cNvSpPr>
          <p:nvPr/>
        </p:nvSpPr>
        <p:spPr bwMode="auto">
          <a:xfrm>
            <a:off x="5430615" y="2659534"/>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3323" name="Text Box 55"/>
          <p:cNvSpPr txBox="1">
            <a:spLocks noChangeArrowheads="1"/>
          </p:cNvSpPr>
          <p:nvPr/>
        </p:nvSpPr>
        <p:spPr bwMode="auto">
          <a:xfrm>
            <a:off x="2412777" y="3446934"/>
            <a:ext cx="1002924"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rgbClr val="FF0000"/>
                </a:solidFill>
                <a:latin typeface="+mn-lt"/>
                <a:cs typeface="Arial" charset="0"/>
              </a:rPr>
              <a:t>A</a:t>
            </a:r>
            <a:r>
              <a:rPr lang="ja-JP" altLang="en-US" sz="1400">
                <a:solidFill>
                  <a:srgbClr val="FF0000"/>
                </a:solidFill>
                <a:latin typeface="+mn-lt"/>
                <a:cs typeface="Arial" charset="0"/>
              </a:rPr>
              <a:t>’</a:t>
            </a:r>
            <a:r>
              <a:rPr lang="en-US" sz="1400">
                <a:solidFill>
                  <a:srgbClr val="FF0000"/>
                </a:solidFill>
                <a:latin typeface="+mn-lt"/>
                <a:cs typeface="Arial" charset="0"/>
              </a:rPr>
              <a:t>s signal</a:t>
            </a:r>
          </a:p>
          <a:p>
            <a:pPr>
              <a:defRPr/>
            </a:pPr>
            <a:r>
              <a:rPr lang="en-US" sz="1400">
                <a:solidFill>
                  <a:srgbClr val="FF0000"/>
                </a:solidFill>
                <a:latin typeface="+mn-lt"/>
                <a:cs typeface="Arial" charset="0"/>
              </a:rPr>
              <a:t>strength</a:t>
            </a:r>
          </a:p>
        </p:txBody>
      </p:sp>
      <p:sp>
        <p:nvSpPr>
          <p:cNvPr id="13324" name="Line 60"/>
          <p:cNvSpPr>
            <a:spLocks noChangeShapeType="1"/>
          </p:cNvSpPr>
          <p:nvPr/>
        </p:nvSpPr>
        <p:spPr bwMode="auto">
          <a:xfrm>
            <a:off x="2474690" y="4475634"/>
            <a:ext cx="3263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5" name="Line 61"/>
          <p:cNvSpPr>
            <a:spLocks noChangeShapeType="1"/>
          </p:cNvSpPr>
          <p:nvPr/>
        </p:nvSpPr>
        <p:spPr bwMode="auto">
          <a:xfrm>
            <a:off x="2420715" y="3296121"/>
            <a:ext cx="0" cy="11382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6" name="Freeform 62"/>
          <p:cNvSpPr>
            <a:spLocks/>
          </p:cNvSpPr>
          <p:nvPr/>
        </p:nvSpPr>
        <p:spPr bwMode="auto">
          <a:xfrm>
            <a:off x="2503265" y="3351684"/>
            <a:ext cx="2995612" cy="1081087"/>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rgbClr val="FF0000"/>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7" name="Text Box 63"/>
          <p:cNvSpPr txBox="1">
            <a:spLocks noChangeArrowheads="1"/>
          </p:cNvSpPr>
          <p:nvPr/>
        </p:nvSpPr>
        <p:spPr bwMode="auto">
          <a:xfrm>
            <a:off x="3758977" y="4439121"/>
            <a:ext cx="593725" cy="276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mn-lt"/>
                <a:cs typeface="Arial" charset="0"/>
              </a:rPr>
              <a:t>space</a:t>
            </a:r>
          </a:p>
        </p:txBody>
      </p:sp>
      <p:sp>
        <p:nvSpPr>
          <p:cNvPr id="13328" name="Freeform 65"/>
          <p:cNvSpPr>
            <a:spLocks/>
          </p:cNvSpPr>
          <p:nvPr/>
        </p:nvSpPr>
        <p:spPr bwMode="auto">
          <a:xfrm flipH="1">
            <a:off x="2598515" y="3321521"/>
            <a:ext cx="2995612" cy="1081088"/>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chemeClr val="accent2"/>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9" name="Text Box 66"/>
          <p:cNvSpPr txBox="1">
            <a:spLocks noChangeArrowheads="1"/>
          </p:cNvSpPr>
          <p:nvPr/>
        </p:nvSpPr>
        <p:spPr bwMode="auto">
          <a:xfrm>
            <a:off x="5040090" y="3375496"/>
            <a:ext cx="101283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chemeClr val="accent2"/>
                </a:solidFill>
                <a:latin typeface="+mn-lt"/>
                <a:cs typeface="Arial" charset="0"/>
              </a:rPr>
              <a:t>C</a:t>
            </a:r>
            <a:r>
              <a:rPr lang="ja-JP" altLang="en-US" sz="1400">
                <a:solidFill>
                  <a:schemeClr val="accent2"/>
                </a:solidFill>
                <a:latin typeface="+mn-lt"/>
                <a:cs typeface="Arial" charset="0"/>
              </a:rPr>
              <a:t>’</a:t>
            </a:r>
            <a:r>
              <a:rPr lang="en-US" sz="1400">
                <a:solidFill>
                  <a:schemeClr val="accent2"/>
                </a:solidFill>
                <a:latin typeface="+mn-lt"/>
                <a:cs typeface="Arial" charset="0"/>
              </a:rPr>
              <a:t>s signal</a:t>
            </a:r>
          </a:p>
          <a:p>
            <a:pPr>
              <a:defRPr/>
            </a:pPr>
            <a:r>
              <a:rPr lang="en-US" sz="1400">
                <a:solidFill>
                  <a:schemeClr val="accent2"/>
                </a:solidFill>
                <a:latin typeface="+mn-lt"/>
                <a:cs typeface="Arial" charset="0"/>
              </a:rPr>
              <a:t>strength</a:t>
            </a:r>
          </a:p>
        </p:txBody>
      </p:sp>
      <p:sp>
        <p:nvSpPr>
          <p:cNvPr id="13330" name="Line 67"/>
          <p:cNvSpPr>
            <a:spLocks noChangeShapeType="1"/>
          </p:cNvSpPr>
          <p:nvPr/>
        </p:nvSpPr>
        <p:spPr bwMode="auto">
          <a:xfrm flipH="1">
            <a:off x="2800127" y="3183409"/>
            <a:ext cx="26988" cy="126365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1" name="Line 68"/>
          <p:cNvSpPr>
            <a:spLocks noChangeShapeType="1"/>
          </p:cNvSpPr>
          <p:nvPr/>
        </p:nvSpPr>
        <p:spPr bwMode="auto">
          <a:xfrm>
            <a:off x="4020915" y="3251671"/>
            <a:ext cx="0" cy="1208088"/>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2" name="Line 69"/>
          <p:cNvSpPr>
            <a:spLocks noChangeShapeType="1"/>
          </p:cNvSpPr>
          <p:nvPr/>
        </p:nvSpPr>
        <p:spPr bwMode="auto">
          <a:xfrm>
            <a:off x="5102002" y="3235796"/>
            <a:ext cx="0" cy="118110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1" name="Rectangle 70"/>
          <p:cNvSpPr>
            <a:spLocks noChangeArrowheads="1"/>
          </p:cNvSpPr>
          <p:nvPr/>
        </p:nvSpPr>
        <p:spPr bwMode="auto">
          <a:xfrm>
            <a:off x="2392140" y="4759796"/>
            <a:ext cx="4148137" cy="133350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a:solidFill>
                  <a:srgbClr val="C00000"/>
                </a:solidFill>
                <a:latin typeface="+mn-lt"/>
                <a:cs typeface="+mn-cs"/>
              </a:rPr>
              <a:t>Signal attenuation:</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A, C can not hear each other interfering at B</a:t>
            </a:r>
          </a:p>
        </p:txBody>
      </p:sp>
      <p:grpSp>
        <p:nvGrpSpPr>
          <p:cNvPr id="60" name="Group 356"/>
          <p:cNvGrpSpPr>
            <a:grpSpLocks/>
          </p:cNvGrpSpPr>
          <p:nvPr/>
        </p:nvGrpSpPr>
        <p:grpSpPr bwMode="auto">
          <a:xfrm>
            <a:off x="2527077" y="248173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3" name="Group 356"/>
          <p:cNvGrpSpPr>
            <a:grpSpLocks/>
          </p:cNvGrpSpPr>
          <p:nvPr/>
        </p:nvGrpSpPr>
        <p:grpSpPr bwMode="auto">
          <a:xfrm>
            <a:off x="3716115" y="252142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6" name="Group 356"/>
          <p:cNvGrpSpPr>
            <a:grpSpLocks/>
          </p:cNvGrpSpPr>
          <p:nvPr/>
        </p:nvGrpSpPr>
        <p:grpSpPr bwMode="auto">
          <a:xfrm>
            <a:off x="4792440" y="2451571"/>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45846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35"/>
                                        </p:tgtEl>
                                        <p:attrNameLst>
                                          <p:attrName>style.visibility</p:attrName>
                                        </p:attrNameLst>
                                      </p:cBhvr>
                                      <p:to>
                                        <p:strVal val="visible"/>
                                      </p:to>
                                    </p:set>
                                    <p:animEffect transition="in" filter="fade">
                                      <p:cBhvr>
                                        <p:cTn id="7" dur="500"/>
                                        <p:tgtEl>
                                          <p:spTgt spid="133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36"/>
                                        </p:tgtEl>
                                        <p:attrNameLst>
                                          <p:attrName>style.visibility</p:attrName>
                                        </p:attrNameLst>
                                      </p:cBhvr>
                                      <p:to>
                                        <p:strVal val="visible"/>
                                      </p:to>
                                    </p:set>
                                    <p:animEffect transition="in" filter="fade">
                                      <p:cBhvr>
                                        <p:cTn id="10" dur="500"/>
                                        <p:tgtEl>
                                          <p:spTgt spid="133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337"/>
                                        </p:tgtEl>
                                        <p:attrNameLst>
                                          <p:attrName>style.visibility</p:attrName>
                                        </p:attrNameLst>
                                      </p:cBhvr>
                                      <p:to>
                                        <p:strVal val="visible"/>
                                      </p:to>
                                    </p:set>
                                    <p:animEffect transition="in" filter="fade">
                                      <p:cBhvr>
                                        <p:cTn id="13" dur="500"/>
                                        <p:tgtEl>
                                          <p:spTgt spid="133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23"/>
                                        </p:tgtEl>
                                        <p:attrNameLst>
                                          <p:attrName>style.visibility</p:attrName>
                                        </p:attrNameLst>
                                      </p:cBhvr>
                                      <p:to>
                                        <p:strVal val="visible"/>
                                      </p:to>
                                    </p:set>
                                    <p:animEffect transition="in" filter="fade">
                                      <p:cBhvr>
                                        <p:cTn id="16" dur="500"/>
                                        <p:tgtEl>
                                          <p:spTgt spid="13323"/>
                                        </p:tgtEl>
                                      </p:cBhvr>
                                    </p:animEffect>
                                  </p:childTnLst>
                                </p:cTn>
                              </p:par>
                              <p:par>
                                <p:cTn id="17" presetID="10" presetClass="entr" presetSubtype="0" fill="hold" nodeType="withEffect">
                                  <p:stCondLst>
                                    <p:cond delay="0"/>
                                  </p:stCondLst>
                                  <p:childTnLst>
                                    <p:set>
                                      <p:cBhvr>
                                        <p:cTn id="18" dur="1" fill="hold">
                                          <p:stCondLst>
                                            <p:cond delay="0"/>
                                          </p:stCondLst>
                                        </p:cTn>
                                        <p:tgtEl>
                                          <p:spTgt spid="13324"/>
                                        </p:tgtEl>
                                        <p:attrNameLst>
                                          <p:attrName>style.visibility</p:attrName>
                                        </p:attrNameLst>
                                      </p:cBhvr>
                                      <p:to>
                                        <p:strVal val="visible"/>
                                      </p:to>
                                    </p:set>
                                    <p:animEffect transition="in" filter="fade">
                                      <p:cBhvr>
                                        <p:cTn id="19" dur="500"/>
                                        <p:tgtEl>
                                          <p:spTgt spid="13324"/>
                                        </p:tgtEl>
                                      </p:cBhvr>
                                    </p:animEffect>
                                  </p:childTnLst>
                                </p:cTn>
                              </p:par>
                              <p:par>
                                <p:cTn id="20" presetID="10" presetClass="entr" presetSubtype="0" fill="hold" nodeType="withEffect">
                                  <p:stCondLst>
                                    <p:cond delay="0"/>
                                  </p:stCondLst>
                                  <p:childTnLst>
                                    <p:set>
                                      <p:cBhvr>
                                        <p:cTn id="21" dur="1" fill="hold">
                                          <p:stCondLst>
                                            <p:cond delay="0"/>
                                          </p:stCondLst>
                                        </p:cTn>
                                        <p:tgtEl>
                                          <p:spTgt spid="13325"/>
                                        </p:tgtEl>
                                        <p:attrNameLst>
                                          <p:attrName>style.visibility</p:attrName>
                                        </p:attrNameLst>
                                      </p:cBhvr>
                                      <p:to>
                                        <p:strVal val="visible"/>
                                      </p:to>
                                    </p:set>
                                    <p:animEffect transition="in" filter="fade">
                                      <p:cBhvr>
                                        <p:cTn id="22" dur="500"/>
                                        <p:tgtEl>
                                          <p:spTgt spid="133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326"/>
                                        </p:tgtEl>
                                        <p:attrNameLst>
                                          <p:attrName>style.visibility</p:attrName>
                                        </p:attrNameLst>
                                      </p:cBhvr>
                                      <p:to>
                                        <p:strVal val="visible"/>
                                      </p:to>
                                    </p:set>
                                    <p:animEffect transition="in" filter="fade">
                                      <p:cBhvr>
                                        <p:cTn id="25" dur="500"/>
                                        <p:tgtEl>
                                          <p:spTgt spid="133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327"/>
                                        </p:tgtEl>
                                        <p:attrNameLst>
                                          <p:attrName>style.visibility</p:attrName>
                                        </p:attrNameLst>
                                      </p:cBhvr>
                                      <p:to>
                                        <p:strVal val="visible"/>
                                      </p:to>
                                    </p:set>
                                    <p:animEffect transition="in" filter="fade">
                                      <p:cBhvr>
                                        <p:cTn id="28" dur="500"/>
                                        <p:tgtEl>
                                          <p:spTgt spid="133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328"/>
                                        </p:tgtEl>
                                        <p:attrNameLst>
                                          <p:attrName>style.visibility</p:attrName>
                                        </p:attrNameLst>
                                      </p:cBhvr>
                                      <p:to>
                                        <p:strVal val="visible"/>
                                      </p:to>
                                    </p:set>
                                    <p:animEffect transition="in" filter="fade">
                                      <p:cBhvr>
                                        <p:cTn id="31" dur="500"/>
                                        <p:tgtEl>
                                          <p:spTgt spid="133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329"/>
                                        </p:tgtEl>
                                        <p:attrNameLst>
                                          <p:attrName>style.visibility</p:attrName>
                                        </p:attrNameLst>
                                      </p:cBhvr>
                                      <p:to>
                                        <p:strVal val="visible"/>
                                      </p:to>
                                    </p:set>
                                    <p:animEffect transition="in" filter="fade">
                                      <p:cBhvr>
                                        <p:cTn id="34" dur="500"/>
                                        <p:tgtEl>
                                          <p:spTgt spid="13329"/>
                                        </p:tgtEl>
                                      </p:cBhvr>
                                    </p:animEffect>
                                  </p:childTnLst>
                                </p:cTn>
                              </p:par>
                              <p:par>
                                <p:cTn id="35" presetID="10" presetClass="entr" presetSubtype="0" fill="hold" nodeType="withEffect">
                                  <p:stCondLst>
                                    <p:cond delay="0"/>
                                  </p:stCondLst>
                                  <p:childTnLst>
                                    <p:set>
                                      <p:cBhvr>
                                        <p:cTn id="36" dur="1" fill="hold">
                                          <p:stCondLst>
                                            <p:cond delay="0"/>
                                          </p:stCondLst>
                                        </p:cTn>
                                        <p:tgtEl>
                                          <p:spTgt spid="13330"/>
                                        </p:tgtEl>
                                        <p:attrNameLst>
                                          <p:attrName>style.visibility</p:attrName>
                                        </p:attrNameLst>
                                      </p:cBhvr>
                                      <p:to>
                                        <p:strVal val="visible"/>
                                      </p:to>
                                    </p:set>
                                    <p:animEffect transition="in" filter="fade">
                                      <p:cBhvr>
                                        <p:cTn id="37" dur="500"/>
                                        <p:tgtEl>
                                          <p:spTgt spid="13330"/>
                                        </p:tgtEl>
                                      </p:cBhvr>
                                    </p:animEffect>
                                  </p:childTnLst>
                                </p:cTn>
                              </p:par>
                              <p:par>
                                <p:cTn id="38" presetID="10" presetClass="entr" presetSubtype="0" fill="hold" nodeType="withEffect">
                                  <p:stCondLst>
                                    <p:cond delay="0"/>
                                  </p:stCondLst>
                                  <p:childTnLst>
                                    <p:set>
                                      <p:cBhvr>
                                        <p:cTn id="39" dur="1" fill="hold">
                                          <p:stCondLst>
                                            <p:cond delay="0"/>
                                          </p:stCondLst>
                                        </p:cTn>
                                        <p:tgtEl>
                                          <p:spTgt spid="13331"/>
                                        </p:tgtEl>
                                        <p:attrNameLst>
                                          <p:attrName>style.visibility</p:attrName>
                                        </p:attrNameLst>
                                      </p:cBhvr>
                                      <p:to>
                                        <p:strVal val="visible"/>
                                      </p:to>
                                    </p:set>
                                    <p:animEffect transition="in" filter="fade">
                                      <p:cBhvr>
                                        <p:cTn id="40" dur="500"/>
                                        <p:tgtEl>
                                          <p:spTgt spid="13331"/>
                                        </p:tgtEl>
                                      </p:cBhvr>
                                    </p:animEffect>
                                  </p:childTnLst>
                                </p:cTn>
                              </p:par>
                              <p:par>
                                <p:cTn id="41" presetID="10" presetClass="entr" presetSubtype="0" fill="hold" nodeType="withEffect">
                                  <p:stCondLst>
                                    <p:cond delay="0"/>
                                  </p:stCondLst>
                                  <p:childTnLst>
                                    <p:set>
                                      <p:cBhvr>
                                        <p:cTn id="42" dur="1" fill="hold">
                                          <p:stCondLst>
                                            <p:cond delay="0"/>
                                          </p:stCondLst>
                                        </p:cTn>
                                        <p:tgtEl>
                                          <p:spTgt spid="13332"/>
                                        </p:tgtEl>
                                        <p:attrNameLst>
                                          <p:attrName>style.visibility</p:attrName>
                                        </p:attrNameLst>
                                      </p:cBhvr>
                                      <p:to>
                                        <p:strVal val="visible"/>
                                      </p:to>
                                    </p:set>
                                    <p:animEffect transition="in" filter="fade">
                                      <p:cBhvr>
                                        <p:cTn id="43" dur="500"/>
                                        <p:tgtEl>
                                          <p:spTgt spid="133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321"/>
                                        </p:tgtEl>
                                        <p:attrNameLst>
                                          <p:attrName>style.visibility</p:attrName>
                                        </p:attrNameLst>
                                      </p:cBhvr>
                                      <p:to>
                                        <p:strVal val="visible"/>
                                      </p:to>
                                    </p:set>
                                    <p:animEffect transition="in" filter="fade">
                                      <p:cBhvr>
                                        <p:cTn id="46" dur="500"/>
                                        <p:tgtEl>
                                          <p:spTgt spid="13321"/>
                                        </p:tgtEl>
                                      </p:cBhvr>
                                    </p:animEffect>
                                  </p:childTnLst>
                                </p:cTn>
                              </p:par>
                              <p:par>
                                <p:cTn id="47" presetID="10"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par>
                                <p:cTn id="53" presetID="10"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5" grpId="0"/>
      <p:bldP spid="13336" grpId="0"/>
      <p:bldP spid="13337" grpId="0"/>
      <p:bldP spid="13323" grpId="0"/>
      <p:bldP spid="13326" grpId="0" animBg="1"/>
      <p:bldP spid="13327" grpId="0"/>
      <p:bldP spid="13328" grpId="0" animBg="1"/>
      <p:bldP spid="13329" grpId="0"/>
      <p:bldP spid="133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356"/>
          <p:cNvGrpSpPr>
            <a:grpSpLocks/>
          </p:cNvGrpSpPr>
          <p:nvPr/>
        </p:nvGrpSpPr>
        <p:grpSpPr bwMode="auto">
          <a:xfrm>
            <a:off x="2163763" y="2570163"/>
            <a:ext cx="627062" cy="642937"/>
            <a:chOff x="313" y="1497"/>
            <a:chExt cx="1152" cy="1014"/>
          </a:xfrm>
        </p:grpSpPr>
        <p:pic>
          <p:nvPicPr>
            <p:cNvPr id="4509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10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5365" name="Rectangle 2"/>
          <p:cNvSpPr>
            <a:spLocks noGrp="1" noChangeArrowheads="1"/>
          </p:cNvSpPr>
          <p:nvPr>
            <p:ph type="title"/>
          </p:nvPr>
        </p:nvSpPr>
        <p:spPr>
          <a:xfrm>
            <a:off x="458788" y="341784"/>
            <a:ext cx="8361684" cy="1143000"/>
          </a:xfrm>
        </p:spPr>
        <p:txBody>
          <a:bodyPr/>
          <a:lstStyle/>
          <a:p>
            <a:pPr>
              <a:defRPr/>
            </a:pPr>
            <a:r>
              <a:rPr lang="en-US" sz="3600" dirty="0">
                <a:latin typeface="+mn-lt"/>
                <a:cs typeface="+mj-cs"/>
              </a:rPr>
              <a:t>Wireless network characteristics (2)</a:t>
            </a: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45062" name="Freeform 7"/>
          <p:cNvSpPr>
            <a:spLocks/>
          </p:cNvSpPr>
          <p:nvPr/>
        </p:nvSpPr>
        <p:spPr bwMode="auto">
          <a:xfrm>
            <a:off x="698500" y="2413000"/>
            <a:ext cx="2020888" cy="1085850"/>
          </a:xfrm>
          <a:custGeom>
            <a:avLst/>
            <a:gdLst>
              <a:gd name="T0" fmla="*/ 2147483647 w 1273"/>
              <a:gd name="T1" fmla="*/ 2147483647 h 684"/>
              <a:gd name="T2" fmla="*/ 2147483647 w 1273"/>
              <a:gd name="T3" fmla="*/ 0 h 684"/>
              <a:gd name="T4" fmla="*/ 2147483647 w 1273"/>
              <a:gd name="T5" fmla="*/ 2147483647 h 684"/>
              <a:gd name="T6" fmla="*/ 2147483647 w 1273"/>
              <a:gd name="T7" fmla="*/ 2147483647 h 684"/>
              <a:gd name="T8" fmla="*/ 2147483647 w 1273"/>
              <a:gd name="T9" fmla="*/ 2147483647 h 684"/>
              <a:gd name="T10" fmla="*/ 2147483647 w 1273"/>
              <a:gd name="T11" fmla="*/ 2147483647 h 684"/>
              <a:gd name="T12" fmla="*/ 2147483647 w 1273"/>
              <a:gd name="T13" fmla="*/ 2147483647 h 684"/>
              <a:gd name="T14" fmla="*/ 2147483647 w 1273"/>
              <a:gd name="T15" fmla="*/ 2147483647 h 684"/>
              <a:gd name="T16" fmla="*/ 2147483647 w 1273"/>
              <a:gd name="T17" fmla="*/ 2147483647 h 684"/>
              <a:gd name="T18" fmla="*/ 0 w 1273"/>
              <a:gd name="T19" fmla="*/ 2147483647 h 6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73" h="684">
                <a:moveTo>
                  <a:pt x="9" y="675"/>
                </a:moveTo>
                <a:lnTo>
                  <a:pt x="316" y="0"/>
                </a:lnTo>
                <a:lnTo>
                  <a:pt x="461" y="228"/>
                </a:lnTo>
                <a:lnTo>
                  <a:pt x="510" y="119"/>
                </a:lnTo>
                <a:lnTo>
                  <a:pt x="631" y="467"/>
                </a:lnTo>
                <a:lnTo>
                  <a:pt x="667" y="391"/>
                </a:lnTo>
                <a:lnTo>
                  <a:pt x="739" y="464"/>
                </a:lnTo>
                <a:lnTo>
                  <a:pt x="1058" y="57"/>
                </a:lnTo>
                <a:lnTo>
                  <a:pt x="1273" y="684"/>
                </a:lnTo>
                <a:lnTo>
                  <a:pt x="0" y="674"/>
                </a:lnTo>
              </a:path>
            </a:pathLst>
          </a:custGeom>
          <a:gradFill rotWithShape="1">
            <a:gsLst>
              <a:gs pos="0">
                <a:srgbClr val="FFFFFF"/>
              </a:gs>
              <a:gs pos="100000">
                <a:srgbClr val="00CC66"/>
              </a:gs>
            </a:gsLst>
            <a:lin ang="5400000" scaled="1"/>
          </a:gradFill>
          <a:ln w="9525" cap="flat"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5368" name="Line 26"/>
          <p:cNvSpPr>
            <a:spLocks noChangeShapeType="1"/>
          </p:cNvSpPr>
          <p:nvPr/>
        </p:nvSpPr>
        <p:spPr bwMode="auto">
          <a:xfrm flipV="1">
            <a:off x="1971675" y="3627438"/>
            <a:ext cx="998538" cy="1698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69" name="Line 27"/>
          <p:cNvSpPr>
            <a:spLocks noChangeShapeType="1"/>
          </p:cNvSpPr>
          <p:nvPr/>
        </p:nvSpPr>
        <p:spPr bwMode="auto">
          <a:xfrm>
            <a:off x="2644775" y="3148013"/>
            <a:ext cx="407988" cy="3222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70" name="Text Box 28"/>
          <p:cNvSpPr txBox="1">
            <a:spLocks noChangeArrowheads="1"/>
          </p:cNvSpPr>
          <p:nvPr/>
        </p:nvSpPr>
        <p:spPr bwMode="auto">
          <a:xfrm>
            <a:off x="1090613" y="3519488"/>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A</a:t>
            </a:r>
          </a:p>
        </p:txBody>
      </p:sp>
      <p:sp>
        <p:nvSpPr>
          <p:cNvPr id="15371" name="Text Box 29"/>
          <p:cNvSpPr txBox="1">
            <a:spLocks noChangeArrowheads="1"/>
          </p:cNvSpPr>
          <p:nvPr/>
        </p:nvSpPr>
        <p:spPr bwMode="auto">
          <a:xfrm>
            <a:off x="3563938" y="3292475"/>
            <a:ext cx="35573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5372" name="Text Box 30"/>
          <p:cNvSpPr txBox="1">
            <a:spLocks noChangeArrowheads="1"/>
          </p:cNvSpPr>
          <p:nvPr/>
        </p:nvSpPr>
        <p:spPr bwMode="auto">
          <a:xfrm>
            <a:off x="2741613" y="2587625"/>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5373" name="Rectangle 32"/>
          <p:cNvSpPr>
            <a:spLocks noChangeArrowheads="1"/>
          </p:cNvSpPr>
          <p:nvPr/>
        </p:nvSpPr>
        <p:spPr bwMode="auto">
          <a:xfrm>
            <a:off x="471488" y="4175125"/>
            <a:ext cx="4148137" cy="224155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Hidden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A, C can not hear each other means A, C unaware of their interference at B</a:t>
            </a:r>
          </a:p>
          <a:p>
            <a:pPr marL="342900" indent="-342900">
              <a:lnSpc>
                <a:spcPct val="90000"/>
              </a:lnSpc>
              <a:spcBef>
                <a:spcPct val="20000"/>
              </a:spcBef>
              <a:buClr>
                <a:srgbClr val="000099"/>
              </a:buClr>
              <a:buSzPct val="75000"/>
              <a:buFont typeface="Wingdings" charset="0"/>
              <a:buChar char="v"/>
              <a:defRPr/>
            </a:pPr>
            <a:endParaRPr lang="en-US" sz="2000" dirty="0">
              <a:latin typeface="+mn-lt"/>
              <a:cs typeface="+mn-cs"/>
            </a:endParaRPr>
          </a:p>
        </p:txBody>
      </p:sp>
      <p:sp>
        <p:nvSpPr>
          <p:cNvPr id="13321" name="Rectangle 70"/>
          <p:cNvSpPr>
            <a:spLocks noChangeArrowheads="1"/>
          </p:cNvSpPr>
          <p:nvPr/>
        </p:nvSpPr>
        <p:spPr bwMode="auto">
          <a:xfrm>
            <a:off x="4860033" y="4149080"/>
            <a:ext cx="4283968" cy="133350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Exposed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C wants to send D, A wants to send B</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When A transmits to B, C waits</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But D is outside of the range of A, so the wait is unnecessary</a:t>
            </a:r>
          </a:p>
        </p:txBody>
      </p:sp>
      <p:grpSp>
        <p:nvGrpSpPr>
          <p:cNvPr id="45083" name="Group 356"/>
          <p:cNvGrpSpPr>
            <a:grpSpLocks/>
          </p:cNvGrpSpPr>
          <p:nvPr/>
        </p:nvGrpSpPr>
        <p:grpSpPr bwMode="auto">
          <a:xfrm>
            <a:off x="2925763" y="3119438"/>
            <a:ext cx="627062" cy="642937"/>
            <a:chOff x="313" y="1497"/>
            <a:chExt cx="1152" cy="1014"/>
          </a:xfrm>
        </p:grpSpPr>
        <p:pic>
          <p:nvPicPr>
            <p:cNvPr id="45097"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8"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5084" name="Group 356"/>
          <p:cNvGrpSpPr>
            <a:grpSpLocks/>
          </p:cNvGrpSpPr>
          <p:nvPr/>
        </p:nvGrpSpPr>
        <p:grpSpPr bwMode="auto">
          <a:xfrm>
            <a:off x="1401763" y="3260725"/>
            <a:ext cx="627062" cy="644525"/>
            <a:chOff x="313" y="1497"/>
            <a:chExt cx="1152" cy="1014"/>
          </a:xfrm>
        </p:grpSpPr>
        <p:pic>
          <p:nvPicPr>
            <p:cNvPr id="4509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8458" y="2138164"/>
            <a:ext cx="3149600" cy="1866900"/>
          </a:xfrm>
          <a:prstGeom prst="rect">
            <a:avLst/>
          </a:prstGeom>
        </p:spPr>
      </p:pic>
      <p:grpSp>
        <p:nvGrpSpPr>
          <p:cNvPr id="60" name="Group 356"/>
          <p:cNvGrpSpPr>
            <a:grpSpLocks/>
          </p:cNvGrpSpPr>
          <p:nvPr/>
        </p:nvGrpSpPr>
        <p:grpSpPr bwMode="auto">
          <a:xfrm>
            <a:off x="5179746" y="260289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3" name="Group 356"/>
          <p:cNvGrpSpPr>
            <a:grpSpLocks/>
          </p:cNvGrpSpPr>
          <p:nvPr/>
        </p:nvGrpSpPr>
        <p:grpSpPr bwMode="auto">
          <a:xfrm>
            <a:off x="6167307" y="232453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6" name="Group 356"/>
          <p:cNvGrpSpPr>
            <a:grpSpLocks/>
          </p:cNvGrpSpPr>
          <p:nvPr/>
        </p:nvGrpSpPr>
        <p:grpSpPr bwMode="auto">
          <a:xfrm>
            <a:off x="7069931" y="3230750"/>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4" name="Group 356"/>
          <p:cNvGrpSpPr>
            <a:grpSpLocks/>
          </p:cNvGrpSpPr>
          <p:nvPr/>
        </p:nvGrpSpPr>
        <p:grpSpPr bwMode="auto">
          <a:xfrm>
            <a:off x="8186988" y="2469204"/>
            <a:ext cx="627062" cy="642938"/>
            <a:chOff x="313" y="1497"/>
            <a:chExt cx="1152" cy="1014"/>
          </a:xfrm>
        </p:grpSpPr>
        <p:pic>
          <p:nvPicPr>
            <p:cNvPr id="4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469515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21"/>
                                        </p:tgtEl>
                                        <p:attrNameLst>
                                          <p:attrName>style.visibility</p:attrName>
                                        </p:attrNameLst>
                                      </p:cBhvr>
                                      <p:to>
                                        <p:strVal val="visible"/>
                                      </p:to>
                                    </p:set>
                                    <p:animEffect transition="in" filter="fade">
                                      <p:cBhvr>
                                        <p:cTn id="7" dur="500"/>
                                        <p:tgtEl>
                                          <p:spTgt spid="13321"/>
                                        </p:tgtEl>
                                      </p:cBhvr>
                                    </p:animEffect>
                                  </p:childTnLst>
                                </p:cTn>
                              </p:par>
                              <p:par>
                                <p:cTn id="8" presetID="10" presetClass="entr" presetSubtype="0"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par>
                                <p:cTn id="14" presetID="10" presetClass="entr" presetSubtype="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par>
                                <p:cTn id="17" presetID="10"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type="body" idx="1"/>
          </p:nvPr>
        </p:nvSpPr>
        <p:spPr>
          <a:xfrm>
            <a:off x="533400" y="1789114"/>
            <a:ext cx="8297008" cy="4916487"/>
          </a:xfrm>
        </p:spPr>
        <p:txBody>
          <a:bodyPr/>
          <a:lstStyle/>
          <a:p>
            <a:pPr marL="342900" indent="-342900" defTabSz="914400"/>
            <a:r>
              <a:rPr lang="en-US" sz="2400" dirty="0"/>
              <a:t>Listen Before Talk (LBT):</a:t>
            </a:r>
          </a:p>
          <a:p>
            <a:pPr marL="742950" lvl="1" indent="-285750" defTabSz="914400"/>
            <a:r>
              <a:rPr lang="en-US" sz="1800" dirty="0"/>
              <a:t>channel idle: transmit entire frame</a:t>
            </a:r>
          </a:p>
          <a:p>
            <a:pPr marL="742950" lvl="1" indent="-285750" defTabSz="914400"/>
            <a:r>
              <a:rPr lang="en-US" sz="1800" dirty="0"/>
              <a:t>channel busy: defer transmission</a:t>
            </a:r>
          </a:p>
          <a:p>
            <a:pPr marL="1143000" lvl="2" indent="-228600" defTabSz="914400"/>
            <a:r>
              <a:rPr lang="en-US" sz="1600" dirty="0">
                <a:solidFill>
                  <a:schemeClr val="accent2"/>
                </a:solidFill>
              </a:rPr>
              <a:t>1-Persistent CSMA:</a:t>
            </a:r>
            <a:r>
              <a:rPr lang="en-US" sz="1600" dirty="0"/>
              <a:t> retry immediately when channel becomes idle</a:t>
            </a:r>
          </a:p>
          <a:p>
            <a:pPr marL="1143000" lvl="2" indent="-228600" defTabSz="914400"/>
            <a:r>
              <a:rPr lang="en-US" sz="1600" dirty="0">
                <a:solidFill>
                  <a:schemeClr val="accent2"/>
                </a:solidFill>
              </a:rPr>
              <a:t>P-Persistent CSMA:</a:t>
            </a:r>
            <a:r>
              <a:rPr lang="en-US" sz="1600" dirty="0"/>
              <a:t> retry immediately with probability p when channel becomes idle</a:t>
            </a:r>
          </a:p>
          <a:p>
            <a:pPr marL="1143000" lvl="2" indent="-228600" defTabSz="914400"/>
            <a:r>
              <a:rPr lang="en-US" sz="1600" dirty="0">
                <a:solidFill>
                  <a:schemeClr val="accent2"/>
                </a:solidFill>
              </a:rPr>
              <a:t>Non-persistent CSMA:</a:t>
            </a:r>
            <a:r>
              <a:rPr lang="en-US" sz="1600" dirty="0"/>
              <a:t> retry after random interval</a:t>
            </a:r>
            <a:br>
              <a:rPr lang="en-US" sz="1600" dirty="0"/>
            </a:br>
            <a:endParaRPr lang="en-US" sz="1600" dirty="0"/>
          </a:p>
          <a:p>
            <a:pPr marL="342900" indent="-342900" defTabSz="914400"/>
            <a:r>
              <a:rPr lang="en-US" sz="2400" dirty="0"/>
              <a:t>Human analogy: don’t interrupt others!</a:t>
            </a:r>
          </a:p>
          <a:p>
            <a:pPr marL="742950" lvl="1" indent="-285750" defTabSz="914400"/>
            <a:r>
              <a:rPr lang="en-US" sz="1800" dirty="0"/>
              <a:t>Politicians are sometimes 1-Persistent…</a:t>
            </a:r>
          </a:p>
          <a:p>
            <a:pPr marL="742950" lvl="1" indent="-285750" defTabSz="914400"/>
            <a:endParaRPr lang="en-US" sz="1800" dirty="0"/>
          </a:p>
          <a:p>
            <a:pPr marL="342900" indent="-342900" defTabSz="914400"/>
            <a:r>
              <a:rPr lang="en-US" sz="2400" dirty="0"/>
              <a:t>Collisions</a:t>
            </a:r>
          </a:p>
          <a:p>
            <a:pPr marL="742950" lvl="1" indent="-285750" defTabSz="914400"/>
            <a:r>
              <a:rPr lang="en-US" sz="1800" dirty="0"/>
              <a:t>sender 1 may not immediately see 2’s transmission (propagation delay)</a:t>
            </a:r>
          </a:p>
          <a:p>
            <a:pPr marL="742950" lvl="1" indent="-285750" defTabSz="914400"/>
            <a:r>
              <a:rPr lang="en-US" sz="1800" dirty="0"/>
              <a:t>entire frame </a:t>
            </a:r>
            <a:r>
              <a:rPr lang="en-US" sz="1800" dirty="0" err="1"/>
              <a:t>transmision</a:t>
            </a:r>
            <a:r>
              <a:rPr lang="en-US" sz="1800" dirty="0"/>
              <a:t> time wasted</a:t>
            </a:r>
          </a:p>
        </p:txBody>
      </p:sp>
      <p:sp>
        <p:nvSpPr>
          <p:cNvPr id="624646" name="AutoShape 6"/>
          <p:cNvSpPr>
            <a:spLocks noChangeArrowheads="1"/>
          </p:cNvSpPr>
          <p:nvPr/>
        </p:nvSpPr>
        <p:spPr bwMode="auto">
          <a:xfrm>
            <a:off x="5978769" y="1676400"/>
            <a:ext cx="3024554" cy="685800"/>
          </a:xfrm>
          <a:prstGeom prst="wedgeRectCallout">
            <a:avLst>
              <a:gd name="adj1" fmla="val -76019"/>
              <a:gd name="adj2" fmla="val 126620"/>
            </a:avLst>
          </a:prstGeom>
          <a:solidFill>
            <a:srgbClr val="FFFFFF"/>
          </a:solidFill>
          <a:ln w="12700">
            <a:solidFill>
              <a:srgbClr val="000000"/>
            </a:solidFill>
            <a:miter lim="800000"/>
            <a:headEnd/>
            <a:tailEnd/>
          </a:ln>
          <a:effectLst/>
        </p:spPr>
        <p:txBody>
          <a:bodyPr lIns="90000" tIns="46800" rIns="90000" bIns="46800"/>
          <a:lstStyle/>
          <a:p>
            <a:pPr defTabSz="762000">
              <a:tabLst>
                <a:tab pos="355600" algn="l"/>
                <a:tab pos="711200" algn="l"/>
                <a:tab pos="1079500" algn="l"/>
                <a:tab pos="1435100" algn="l"/>
                <a:tab pos="1790700" algn="l"/>
                <a:tab pos="2159000" algn="l"/>
                <a:tab pos="2514600" algn="l"/>
                <a:tab pos="2870200" algn="l"/>
                <a:tab pos="3238500" algn="l"/>
                <a:tab pos="3594100" algn="l"/>
                <a:tab pos="3949700" algn="l"/>
              </a:tabLst>
            </a:pPr>
            <a:r>
              <a:rPr lang="de-AT"/>
              <a:t>What happens if two senders do this?</a:t>
            </a:r>
            <a:endParaRPr lang="de-AT">
              <a:sym typeface="Symbol" charset="0"/>
            </a:endParaRPr>
          </a:p>
        </p:txBody>
      </p:sp>
      <p:sp>
        <p:nvSpPr>
          <p:cNvPr id="6" name="Title 1"/>
          <p:cNvSpPr>
            <a:spLocks noGrp="1"/>
          </p:cNvSpPr>
          <p:nvPr>
            <p:ph type="title"/>
          </p:nvPr>
        </p:nvSpPr>
        <p:spPr>
          <a:xfrm>
            <a:off x="467544" y="692696"/>
            <a:ext cx="8219256" cy="1143000"/>
          </a:xfrm>
        </p:spPr>
        <p:txBody>
          <a:bodyPr/>
          <a:lstStyle/>
          <a:p>
            <a:r>
              <a:rPr lang="en-US" dirty="0"/>
              <a:t>Carrier Sense Multiple Access (CSMA)</a:t>
            </a:r>
          </a:p>
        </p:txBody>
      </p:sp>
    </p:spTree>
    <p:extLst>
      <p:ext uri="{BB962C8B-B14F-4D97-AF65-F5344CB8AC3E}">
        <p14:creationId xmlns:p14="http://schemas.microsoft.com/office/powerpoint/2010/main" val="1482487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646"/>
                                        </p:tgtEl>
                                        <p:attrNameLst>
                                          <p:attrName>style.visibility</p:attrName>
                                        </p:attrNameLst>
                                      </p:cBhvr>
                                      <p:to>
                                        <p:strVal val="visible"/>
                                      </p:to>
                                    </p:set>
                                    <p:animEffect transition="in" filter="dissolve">
                                      <p:cBhvr>
                                        <p:cTn id="7" dur="500"/>
                                        <p:tgtEl>
                                          <p:spTgt spid="624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503238" y="720997"/>
            <a:ext cx="8370887" cy="1143000"/>
          </a:xfrm>
        </p:spPr>
        <p:txBody>
          <a:bodyPr/>
          <a:lstStyle/>
          <a:p>
            <a:pPr>
              <a:defRPr/>
            </a:pPr>
            <a:r>
              <a:rPr lang="en-US" sz="3600" dirty="0">
                <a:cs typeface="+mj-cs"/>
              </a:rPr>
              <a:t>Avoiding collisions</a:t>
            </a:r>
          </a:p>
        </p:txBody>
      </p:sp>
      <p:sp>
        <p:nvSpPr>
          <p:cNvPr id="26629" name="Rectangle 3"/>
          <p:cNvSpPr>
            <a:spLocks noGrp="1" noChangeArrowheads="1"/>
          </p:cNvSpPr>
          <p:nvPr>
            <p:ph type="body" idx="1"/>
          </p:nvPr>
        </p:nvSpPr>
        <p:spPr>
          <a:xfrm>
            <a:off x="561975" y="1948135"/>
            <a:ext cx="7772400" cy="3611562"/>
          </a:xfrm>
        </p:spPr>
        <p:txBody>
          <a:bodyPr/>
          <a:lstStyle/>
          <a:p>
            <a:pPr>
              <a:buFont typeface="Wingdings" charset="0"/>
              <a:buNone/>
              <a:defRPr/>
            </a:pPr>
            <a:r>
              <a:rPr lang="en-US" sz="2400" b="1" i="1" dirty="0"/>
              <a:t>I</a:t>
            </a:r>
            <a:r>
              <a:rPr lang="en-US" sz="2400" b="1" i="1" dirty="0">
                <a:cs typeface="+mn-cs"/>
              </a:rPr>
              <a:t>dea:</a:t>
            </a:r>
            <a:r>
              <a:rPr lang="en-US" sz="2400" b="1" dirty="0">
                <a:cs typeface="+mn-cs"/>
              </a:rPr>
              <a:t>  </a:t>
            </a:r>
            <a:r>
              <a:rPr lang="en-US" sz="2400" dirty="0">
                <a:cs typeface="+mn-cs"/>
              </a:rPr>
              <a:t>allow sender to </a:t>
            </a:r>
            <a:r>
              <a:rPr lang="ja-JP" altLang="en-US" sz="2400" dirty="0">
                <a:cs typeface="+mn-cs"/>
              </a:rPr>
              <a:t>“</a:t>
            </a:r>
            <a:r>
              <a:rPr lang="en-US" sz="2400" dirty="0">
                <a:cs typeface="+mn-cs"/>
              </a:rPr>
              <a:t>reserve</a:t>
            </a:r>
            <a:r>
              <a:rPr lang="ja-JP" altLang="en-US" sz="2400" dirty="0">
                <a:cs typeface="+mn-cs"/>
              </a:rPr>
              <a:t>”</a:t>
            </a:r>
            <a:r>
              <a:rPr lang="en-US" sz="2400" dirty="0">
                <a:cs typeface="+mn-cs"/>
              </a:rPr>
              <a:t> channel rather than random access of data frames: avoid  collisions of long  data frames</a:t>
            </a:r>
          </a:p>
          <a:p>
            <a:pPr>
              <a:defRPr/>
            </a:pPr>
            <a:r>
              <a:rPr lang="en-US" sz="2400" dirty="0">
                <a:cs typeface="+mn-cs"/>
              </a:rPr>
              <a:t>sender first transmits </a:t>
            </a:r>
            <a:r>
              <a:rPr lang="en-US" sz="2400" i="1" dirty="0">
                <a:cs typeface="+mn-cs"/>
              </a:rPr>
              <a:t>small</a:t>
            </a:r>
            <a:r>
              <a:rPr lang="en-US" sz="2400" dirty="0">
                <a:cs typeface="+mn-cs"/>
              </a:rPr>
              <a:t> request-to-send (RTS) packets to BS using CSMA</a:t>
            </a:r>
          </a:p>
          <a:p>
            <a:pPr lvl="1">
              <a:defRPr/>
            </a:pPr>
            <a:r>
              <a:rPr lang="en-US" sz="2000" dirty="0"/>
              <a:t>RTSs may still collide with each other (but they</a:t>
            </a:r>
            <a:r>
              <a:rPr lang="ja-JP" altLang="en-US" sz="2000" dirty="0"/>
              <a:t>’</a:t>
            </a:r>
            <a:r>
              <a:rPr lang="en-US" sz="2000" dirty="0"/>
              <a:t>re short)</a:t>
            </a:r>
          </a:p>
          <a:p>
            <a:pPr>
              <a:defRPr/>
            </a:pPr>
            <a:r>
              <a:rPr lang="en-US" sz="2400" dirty="0">
                <a:cs typeface="+mn-cs"/>
              </a:rPr>
              <a:t>BS broadcasts clear-to-send CTS in response to RTS</a:t>
            </a:r>
          </a:p>
          <a:p>
            <a:pPr>
              <a:defRPr/>
            </a:pPr>
            <a:r>
              <a:rPr lang="en-US" sz="2400" dirty="0">
                <a:cs typeface="+mn-cs"/>
              </a:rPr>
              <a:t>CTS heard by all nodes</a:t>
            </a:r>
          </a:p>
          <a:p>
            <a:pPr lvl="1">
              <a:lnSpc>
                <a:spcPts val="2000"/>
              </a:lnSpc>
              <a:defRPr/>
            </a:pPr>
            <a:r>
              <a:rPr lang="en-US" sz="2000" dirty="0"/>
              <a:t>sender transmits data frame</a:t>
            </a:r>
          </a:p>
          <a:p>
            <a:pPr lvl="1">
              <a:lnSpc>
                <a:spcPts val="2000"/>
              </a:lnSpc>
              <a:defRPr/>
            </a:pPr>
            <a:r>
              <a:rPr lang="en-US" sz="2000" dirty="0"/>
              <a:t>other stations defer transmissions </a:t>
            </a:r>
          </a:p>
          <a:p>
            <a:pPr lvl="1">
              <a:buFont typeface="Wingdings" charset="0"/>
              <a:buNone/>
              <a:defRPr/>
            </a:pPr>
            <a:endParaRPr lang="en-US" sz="2000" dirty="0"/>
          </a:p>
        </p:txBody>
      </p:sp>
      <p:sp>
        <p:nvSpPr>
          <p:cNvPr id="26630" name="Text Box 4"/>
          <p:cNvSpPr txBox="1">
            <a:spLocks noChangeArrowheads="1"/>
          </p:cNvSpPr>
          <p:nvPr/>
        </p:nvSpPr>
        <p:spPr bwMode="auto">
          <a:xfrm>
            <a:off x="1857375" y="5712097"/>
            <a:ext cx="5356225" cy="954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2800" i="1" dirty="0">
                <a:solidFill>
                  <a:srgbClr val="000099"/>
                </a:solidFill>
                <a:latin typeface="Gill Sans MT" charset="0"/>
                <a:cs typeface="Arial" charset="0"/>
              </a:rPr>
              <a:t>avoid data frame collisions completely </a:t>
            </a:r>
          </a:p>
          <a:p>
            <a:pPr algn="ctr">
              <a:defRPr/>
            </a:pPr>
            <a:r>
              <a:rPr lang="en-US" sz="2800" i="1" dirty="0">
                <a:solidFill>
                  <a:srgbClr val="000099"/>
                </a:solidFill>
                <a:latin typeface="Gill Sans MT" charset="0"/>
                <a:cs typeface="Arial" charset="0"/>
              </a:rPr>
              <a:t>using small reservation packets!</a:t>
            </a:r>
          </a:p>
        </p:txBody>
      </p:sp>
      <p:sp>
        <p:nvSpPr>
          <p:cNvPr id="26631" name="Rectangle 5"/>
          <p:cNvSpPr>
            <a:spLocks noChangeArrowheads="1"/>
          </p:cNvSpPr>
          <p:nvPr/>
        </p:nvSpPr>
        <p:spPr bwMode="auto">
          <a:xfrm>
            <a:off x="1630363" y="5754960"/>
            <a:ext cx="5853112" cy="914400"/>
          </a:xfrm>
          <a:prstGeom prst="rect">
            <a:avLst/>
          </a:prstGeom>
          <a:noFill/>
          <a:ln w="28575">
            <a:solidFill>
              <a:srgbClr val="C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194075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251520" y="764704"/>
            <a:ext cx="8560246" cy="941387"/>
          </a:xfrm>
        </p:spPr>
        <p:txBody>
          <a:bodyPr/>
          <a:lstStyle/>
          <a:p>
            <a:pPr>
              <a:defRPr/>
            </a:pPr>
            <a:r>
              <a:rPr lang="en-US" sz="3200" dirty="0">
                <a:latin typeface="Gill Sans MT" charset="0"/>
                <a:cs typeface="+mj-cs"/>
              </a:rPr>
              <a:t>Collision Avoidance: RTS-CTS exchange</a:t>
            </a:r>
          </a:p>
        </p:txBody>
      </p:sp>
      <p:sp>
        <p:nvSpPr>
          <p:cNvPr id="27653" name="Text Box 4"/>
          <p:cNvSpPr txBox="1">
            <a:spLocks noChangeArrowheads="1"/>
          </p:cNvSpPr>
          <p:nvPr/>
        </p:nvSpPr>
        <p:spPr bwMode="auto">
          <a:xfrm>
            <a:off x="3246438" y="1428576"/>
            <a:ext cx="18415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endParaRPr lang="en-US" sz="3200">
              <a:latin typeface="Times New Roman" charset="0"/>
              <a:cs typeface="+mn-cs"/>
            </a:endParaRPr>
          </a:p>
        </p:txBody>
      </p:sp>
      <p:sp>
        <p:nvSpPr>
          <p:cNvPr id="27654" name="Text Box 15"/>
          <p:cNvSpPr txBox="1">
            <a:spLocks noChangeArrowheads="1"/>
          </p:cNvSpPr>
          <p:nvPr/>
        </p:nvSpPr>
        <p:spPr bwMode="auto">
          <a:xfrm>
            <a:off x="4767263" y="2076276"/>
            <a:ext cx="492125"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AP</a:t>
            </a:r>
          </a:p>
        </p:txBody>
      </p:sp>
      <p:sp>
        <p:nvSpPr>
          <p:cNvPr id="27655" name="Text Box 41"/>
          <p:cNvSpPr txBox="1">
            <a:spLocks noChangeArrowheads="1"/>
          </p:cNvSpPr>
          <p:nvPr/>
        </p:nvSpPr>
        <p:spPr bwMode="auto">
          <a:xfrm>
            <a:off x="2073275" y="1925464"/>
            <a:ext cx="350838"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a:t>
            </a:r>
          </a:p>
        </p:txBody>
      </p:sp>
      <p:sp>
        <p:nvSpPr>
          <p:cNvPr id="27656" name="Text Box 42"/>
          <p:cNvSpPr txBox="1">
            <a:spLocks noChangeArrowheads="1"/>
          </p:cNvSpPr>
          <p:nvPr/>
        </p:nvSpPr>
        <p:spPr bwMode="auto">
          <a:xfrm>
            <a:off x="7670800" y="1923876"/>
            <a:ext cx="338138"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B</a:t>
            </a:r>
          </a:p>
        </p:txBody>
      </p:sp>
      <p:sp>
        <p:nvSpPr>
          <p:cNvPr id="27657" name="Line 45"/>
          <p:cNvSpPr>
            <a:spLocks noChangeShapeType="1"/>
          </p:cNvSpPr>
          <p:nvPr/>
        </p:nvSpPr>
        <p:spPr bwMode="auto">
          <a:xfrm>
            <a:off x="758825" y="2425526"/>
            <a:ext cx="41275" cy="3938588"/>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58" name="Text Box 46"/>
          <p:cNvSpPr txBox="1">
            <a:spLocks noChangeArrowheads="1"/>
          </p:cNvSpPr>
          <p:nvPr/>
        </p:nvSpPr>
        <p:spPr bwMode="auto">
          <a:xfrm>
            <a:off x="188913" y="6060901"/>
            <a:ext cx="620712"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time</a:t>
            </a:r>
          </a:p>
        </p:txBody>
      </p:sp>
      <p:sp>
        <p:nvSpPr>
          <p:cNvPr id="27659" name="Line 44"/>
          <p:cNvSpPr>
            <a:spLocks noChangeShapeType="1"/>
          </p:cNvSpPr>
          <p:nvPr/>
        </p:nvSpPr>
        <p:spPr bwMode="auto">
          <a:xfrm>
            <a:off x="744538" y="2411239"/>
            <a:ext cx="7835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356422" name="Group 70"/>
          <p:cNvGrpSpPr>
            <a:grpSpLocks/>
          </p:cNvGrpSpPr>
          <p:nvPr/>
        </p:nvGrpSpPr>
        <p:grpSpPr bwMode="auto">
          <a:xfrm>
            <a:off x="1801813" y="2539826"/>
            <a:ext cx="6611937" cy="855663"/>
            <a:chOff x="1135" y="1170"/>
            <a:chExt cx="4165" cy="539"/>
          </a:xfrm>
        </p:grpSpPr>
        <p:grpSp>
          <p:nvGrpSpPr>
            <p:cNvPr id="69674" name="Group 9"/>
            <p:cNvGrpSpPr>
              <a:grpSpLocks/>
            </p:cNvGrpSpPr>
            <p:nvPr/>
          </p:nvGrpSpPr>
          <p:grpSpPr bwMode="auto">
            <a:xfrm>
              <a:off x="1135" y="1194"/>
              <a:ext cx="4163" cy="515"/>
              <a:chOff x="594" y="1184"/>
              <a:chExt cx="4163" cy="515"/>
            </a:xfrm>
          </p:grpSpPr>
          <p:sp>
            <p:nvSpPr>
              <p:cNvPr id="69677" name="Freeform 7"/>
              <p:cNvSpPr>
                <a:spLocks/>
              </p:cNvSpPr>
              <p:nvPr/>
            </p:nvSpPr>
            <p:spPr bwMode="auto">
              <a:xfrm>
                <a:off x="594" y="1238"/>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8" name="Freeform 8"/>
              <p:cNvSpPr>
                <a:spLocks/>
              </p:cNvSpPr>
              <p:nvPr/>
            </p:nvSpPr>
            <p:spPr bwMode="auto">
              <a:xfrm flipH="1">
                <a:off x="1115" y="1184"/>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rgbClr val="FFFFFF">
                      <a:alpha val="6000"/>
                    </a:srgbClr>
                  </a:gs>
                </a:gsLst>
                <a:lin ang="540000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
          <p:nvSpPr>
            <p:cNvPr id="27691" name="Text Box 51"/>
            <p:cNvSpPr txBox="1">
              <a:spLocks noChangeArrowheads="1"/>
            </p:cNvSpPr>
            <p:nvPr/>
          </p:nvSpPr>
          <p:spPr bwMode="auto">
            <a:xfrm rot="356404">
              <a:off x="1544" y="1279"/>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27692" name="Text Box 52"/>
            <p:cNvSpPr txBox="1">
              <a:spLocks noChangeArrowheads="1"/>
            </p:cNvSpPr>
            <p:nvPr/>
          </p:nvSpPr>
          <p:spPr bwMode="auto">
            <a:xfrm rot="-354180">
              <a:off x="4699" y="1170"/>
              <a:ext cx="601"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RTS(B)</a:t>
              </a:r>
            </a:p>
          </p:txBody>
        </p:sp>
      </p:grpSp>
      <p:grpSp>
        <p:nvGrpSpPr>
          <p:cNvPr id="356420" name="Group 68"/>
          <p:cNvGrpSpPr>
            <a:grpSpLocks/>
          </p:cNvGrpSpPr>
          <p:nvPr/>
        </p:nvGrpSpPr>
        <p:grpSpPr bwMode="auto">
          <a:xfrm>
            <a:off x="1800225" y="3376439"/>
            <a:ext cx="6472238" cy="1174750"/>
            <a:chOff x="1134" y="1697"/>
            <a:chExt cx="4077" cy="740"/>
          </a:xfrm>
        </p:grpSpPr>
        <p:sp>
          <p:nvSpPr>
            <p:cNvPr id="69668" name="Freeform 48"/>
            <p:cNvSpPr>
              <a:spLocks/>
            </p:cNvSpPr>
            <p:nvPr/>
          </p:nvSpPr>
          <p:spPr bwMode="auto">
            <a:xfrm>
              <a:off x="1134" y="1697"/>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5" name="Text Box 54"/>
            <p:cNvSpPr txBox="1">
              <a:spLocks noChangeArrowheads="1"/>
            </p:cNvSpPr>
            <p:nvPr/>
          </p:nvSpPr>
          <p:spPr bwMode="auto">
            <a:xfrm rot="356404">
              <a:off x="1551" y="1738"/>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69670" name="Freeform 56"/>
            <p:cNvSpPr>
              <a:spLocks/>
            </p:cNvSpPr>
            <p:nvPr/>
          </p:nvSpPr>
          <p:spPr bwMode="auto">
            <a:xfrm>
              <a:off x="2951" y="2082"/>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1" name="Freeform 57"/>
            <p:cNvSpPr>
              <a:spLocks/>
            </p:cNvSpPr>
            <p:nvPr/>
          </p:nvSpPr>
          <p:spPr bwMode="auto">
            <a:xfrm>
              <a:off x="1134" y="2081"/>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8" name="Text Box 58"/>
            <p:cNvSpPr txBox="1">
              <a:spLocks noChangeArrowheads="1"/>
            </p:cNvSpPr>
            <p:nvPr/>
          </p:nvSpPr>
          <p:spPr bwMode="auto">
            <a:xfrm rot="-379204">
              <a:off x="1584" y="215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sp>
          <p:nvSpPr>
            <p:cNvPr id="27689" name="Text Box 59"/>
            <p:cNvSpPr txBox="1">
              <a:spLocks noChangeArrowheads="1"/>
            </p:cNvSpPr>
            <p:nvPr/>
          </p:nvSpPr>
          <p:spPr bwMode="auto">
            <a:xfrm rot="276164">
              <a:off x="3816" y="214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grpSp>
      <p:grpSp>
        <p:nvGrpSpPr>
          <p:cNvPr id="356421" name="Group 69"/>
          <p:cNvGrpSpPr>
            <a:grpSpLocks/>
          </p:cNvGrpSpPr>
          <p:nvPr/>
        </p:nvGrpSpPr>
        <p:grpSpPr bwMode="auto">
          <a:xfrm>
            <a:off x="1825625" y="4638501"/>
            <a:ext cx="6472238" cy="2174875"/>
            <a:chOff x="1150" y="2492"/>
            <a:chExt cx="4077" cy="1370"/>
          </a:xfrm>
        </p:grpSpPr>
        <p:sp>
          <p:nvSpPr>
            <p:cNvPr id="69662" name="Freeform 60"/>
            <p:cNvSpPr>
              <a:spLocks/>
            </p:cNvSpPr>
            <p:nvPr/>
          </p:nvSpPr>
          <p:spPr bwMode="auto">
            <a:xfrm>
              <a:off x="1150" y="2492"/>
              <a:ext cx="3652" cy="1134"/>
            </a:xfrm>
            <a:custGeom>
              <a:avLst/>
              <a:gdLst>
                <a:gd name="T0" fmla="*/ 0 w 3652"/>
                <a:gd name="T1" fmla="*/ 0 h 1134"/>
                <a:gd name="T2" fmla="*/ 3652 w 3652"/>
                <a:gd name="T3" fmla="*/ 318 h 1134"/>
                <a:gd name="T4" fmla="*/ 3652 w 3652"/>
                <a:gd name="T5" fmla="*/ 1134 h 1134"/>
                <a:gd name="T6" fmla="*/ 1 w 3652"/>
                <a:gd name="T7" fmla="*/ 787 h 1134"/>
                <a:gd name="T8" fmla="*/ 0 w 3652"/>
                <a:gd name="T9" fmla="*/ 0 h 1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2" h="1134">
                  <a:moveTo>
                    <a:pt x="0" y="0"/>
                  </a:moveTo>
                  <a:lnTo>
                    <a:pt x="3652" y="318"/>
                  </a:lnTo>
                  <a:lnTo>
                    <a:pt x="3652" y="1134"/>
                  </a:lnTo>
                  <a:lnTo>
                    <a:pt x="1" y="787"/>
                  </a:lnTo>
                  <a:lnTo>
                    <a:pt x="0" y="0"/>
                  </a:lnTo>
                  <a:close/>
                </a:path>
              </a:pathLst>
            </a:custGeom>
            <a:gradFill rotWithShape="1">
              <a:gsLst>
                <a:gs pos="0">
                  <a:schemeClr val="accent2"/>
                </a:gs>
                <a:gs pos="100000">
                  <a:srgbClr val="FFFFFF"/>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79" name="Text Box 61"/>
            <p:cNvSpPr txBox="1">
              <a:spLocks noChangeArrowheads="1"/>
            </p:cNvSpPr>
            <p:nvPr/>
          </p:nvSpPr>
          <p:spPr bwMode="auto">
            <a:xfrm>
              <a:off x="1594" y="2814"/>
              <a:ext cx="1135"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spcBef>
                  <a:spcPct val="50000"/>
                </a:spcBef>
                <a:defRPr/>
              </a:pPr>
              <a:r>
                <a:rPr lang="en-US">
                  <a:latin typeface="Arial" charset="0"/>
                  <a:cs typeface="Arial" charset="0"/>
                </a:rPr>
                <a:t>DATA (A)</a:t>
              </a:r>
            </a:p>
          </p:txBody>
        </p:sp>
        <p:sp>
          <p:nvSpPr>
            <p:cNvPr id="69664" name="Freeform 62"/>
            <p:cNvSpPr>
              <a:spLocks/>
            </p:cNvSpPr>
            <p:nvPr/>
          </p:nvSpPr>
          <p:spPr bwMode="auto">
            <a:xfrm>
              <a:off x="2967" y="3507"/>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65" name="Freeform 63"/>
            <p:cNvSpPr>
              <a:spLocks/>
            </p:cNvSpPr>
            <p:nvPr/>
          </p:nvSpPr>
          <p:spPr bwMode="auto">
            <a:xfrm>
              <a:off x="1150" y="3506"/>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2" name="Text Box 64"/>
            <p:cNvSpPr txBox="1">
              <a:spLocks noChangeArrowheads="1"/>
            </p:cNvSpPr>
            <p:nvPr/>
          </p:nvSpPr>
          <p:spPr bwMode="auto">
            <a:xfrm rot="-379204">
              <a:off x="1600" y="358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sp>
          <p:nvSpPr>
            <p:cNvPr id="27683" name="Text Box 65"/>
            <p:cNvSpPr txBox="1">
              <a:spLocks noChangeArrowheads="1"/>
            </p:cNvSpPr>
            <p:nvPr/>
          </p:nvSpPr>
          <p:spPr bwMode="auto">
            <a:xfrm rot="276164">
              <a:off x="3832" y="357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grpSp>
      <p:grpSp>
        <p:nvGrpSpPr>
          <p:cNvPr id="356418" name="Group 66"/>
          <p:cNvGrpSpPr>
            <a:grpSpLocks/>
          </p:cNvGrpSpPr>
          <p:nvPr/>
        </p:nvGrpSpPr>
        <p:grpSpPr bwMode="auto">
          <a:xfrm>
            <a:off x="4418013" y="2728739"/>
            <a:ext cx="3109912" cy="715962"/>
            <a:chOff x="2596" y="1330"/>
            <a:chExt cx="1959" cy="451"/>
          </a:xfrm>
        </p:grpSpPr>
        <p:sp>
          <p:nvSpPr>
            <p:cNvPr id="27676" name="AutoShape 10"/>
            <p:cNvSpPr>
              <a:spLocks noChangeArrowheads="1"/>
            </p:cNvSpPr>
            <p:nvPr/>
          </p:nvSpPr>
          <p:spPr bwMode="auto">
            <a:xfrm>
              <a:off x="2596" y="1330"/>
              <a:ext cx="683" cy="293"/>
            </a:xfrm>
            <a:prstGeom prst="irregularSeal1">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cs typeface="Arial" charset="0"/>
              </a:endParaRPr>
            </a:p>
          </p:txBody>
        </p:sp>
        <p:sp>
          <p:nvSpPr>
            <p:cNvPr id="27677" name="Text Box 11"/>
            <p:cNvSpPr txBox="1">
              <a:spLocks noChangeArrowheads="1"/>
            </p:cNvSpPr>
            <p:nvPr/>
          </p:nvSpPr>
          <p:spPr bwMode="auto">
            <a:xfrm>
              <a:off x="2778" y="1550"/>
              <a:ext cx="1777"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reservation collision</a:t>
              </a:r>
            </a:p>
          </p:txBody>
        </p:sp>
      </p:grpSp>
      <p:grpSp>
        <p:nvGrpSpPr>
          <p:cNvPr id="2" name="Group 1"/>
          <p:cNvGrpSpPr>
            <a:grpSpLocks/>
          </p:cNvGrpSpPr>
          <p:nvPr/>
        </p:nvGrpSpPr>
        <p:grpSpPr bwMode="auto">
          <a:xfrm>
            <a:off x="8015288" y="4354339"/>
            <a:ext cx="711200" cy="2424112"/>
            <a:chOff x="8015288" y="3671888"/>
            <a:chExt cx="711200" cy="2424112"/>
          </a:xfrm>
        </p:grpSpPr>
        <p:sp>
          <p:nvSpPr>
            <p:cNvPr id="27664" name="Line 71"/>
            <p:cNvSpPr>
              <a:spLocks noChangeShapeType="1"/>
            </p:cNvSpPr>
            <p:nvPr/>
          </p:nvSpPr>
          <p:spPr bwMode="auto">
            <a:xfrm>
              <a:off x="8428038" y="3671888"/>
              <a:ext cx="0" cy="2424112"/>
            </a:xfrm>
            <a:prstGeom prst="line">
              <a:avLst/>
            </a:prstGeom>
            <a:noFill/>
            <a:ln w="2857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65" name="Text Box 72"/>
            <p:cNvSpPr txBox="1">
              <a:spLocks noChangeArrowheads="1"/>
            </p:cNvSpPr>
            <p:nvPr/>
          </p:nvSpPr>
          <p:spPr bwMode="auto">
            <a:xfrm>
              <a:off x="8015288" y="4689475"/>
              <a:ext cx="711200" cy="36988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defer</a:t>
              </a:r>
            </a:p>
          </p:txBody>
        </p:sp>
      </p:grpSp>
      <p:grpSp>
        <p:nvGrpSpPr>
          <p:cNvPr id="69648" name="Group 361"/>
          <p:cNvGrpSpPr>
            <a:grpSpLocks/>
          </p:cNvGrpSpPr>
          <p:nvPr/>
        </p:nvGrpSpPr>
        <p:grpSpPr bwMode="auto">
          <a:xfrm>
            <a:off x="4327525" y="1800051"/>
            <a:ext cx="650875" cy="561975"/>
            <a:chOff x="2967" y="478"/>
            <a:chExt cx="788" cy="625"/>
          </a:xfrm>
        </p:grpSpPr>
        <p:pic>
          <p:nvPicPr>
            <p:cNvPr id="69656"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7"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49" name="Group 356"/>
          <p:cNvGrpSpPr>
            <a:grpSpLocks/>
          </p:cNvGrpSpPr>
          <p:nvPr/>
        </p:nvGrpSpPr>
        <p:grpSpPr bwMode="auto">
          <a:xfrm>
            <a:off x="1514475" y="1739726"/>
            <a:ext cx="609600" cy="598488"/>
            <a:chOff x="313" y="1497"/>
            <a:chExt cx="1152" cy="1014"/>
          </a:xfrm>
        </p:grpSpPr>
        <p:pic>
          <p:nvPicPr>
            <p:cNvPr id="69654"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5"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50" name="Group 356"/>
          <p:cNvGrpSpPr>
            <a:grpSpLocks/>
          </p:cNvGrpSpPr>
          <p:nvPr/>
        </p:nvGrpSpPr>
        <p:grpSpPr bwMode="auto">
          <a:xfrm>
            <a:off x="7966075" y="1769889"/>
            <a:ext cx="609600" cy="598487"/>
            <a:chOff x="313" y="1497"/>
            <a:chExt cx="1152" cy="1014"/>
          </a:xfrm>
        </p:grpSpPr>
        <p:pic>
          <p:nvPicPr>
            <p:cNvPr id="69652"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3"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1532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6422"/>
                                        </p:tgtEl>
                                        <p:attrNameLst>
                                          <p:attrName>style.visibility</p:attrName>
                                        </p:attrNameLst>
                                      </p:cBhvr>
                                      <p:to>
                                        <p:strVal val="visible"/>
                                      </p:to>
                                    </p:set>
                                    <p:animEffect transition="in" filter="wipe(up)">
                                      <p:cBhvr>
                                        <p:cTn id="7" dur="1000"/>
                                        <p:tgtEl>
                                          <p:spTgt spid="356422"/>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356418"/>
                                        </p:tgtEl>
                                        <p:attrNameLst>
                                          <p:attrName>style.visibility</p:attrName>
                                        </p:attrNameLst>
                                      </p:cBhvr>
                                      <p:to>
                                        <p:strVal val="visible"/>
                                      </p:to>
                                    </p:set>
                                    <p:animEffect transition="in" filter="dissolve">
                                      <p:cBhvr>
                                        <p:cTn id="11" dur="500"/>
                                        <p:tgtEl>
                                          <p:spTgt spid="3564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56420"/>
                                        </p:tgtEl>
                                        <p:attrNameLst>
                                          <p:attrName>style.visibility</p:attrName>
                                        </p:attrNameLst>
                                      </p:cBhvr>
                                      <p:to>
                                        <p:strVal val="visible"/>
                                      </p:to>
                                    </p:set>
                                    <p:animEffect transition="in" filter="wipe(up)">
                                      <p:cBhvr>
                                        <p:cTn id="16" dur="1000"/>
                                        <p:tgtEl>
                                          <p:spTgt spid="35642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56421"/>
                                        </p:tgtEl>
                                        <p:attrNameLst>
                                          <p:attrName>style.visibility</p:attrName>
                                        </p:attrNameLst>
                                      </p:cBhvr>
                                      <p:to>
                                        <p:strVal val="visible"/>
                                      </p:to>
                                    </p:set>
                                    <p:animEffect transition="in" filter="wipe(up)">
                                      <p:cBhvr>
                                        <p:cTn id="21" dur="1000"/>
                                        <p:tgtEl>
                                          <p:spTgt spid="356421"/>
                                        </p:tgtEl>
                                      </p:cBhvr>
                                    </p:animEffect>
                                  </p:childTnLst>
                                </p:cTn>
                              </p:par>
                            </p:childTnLst>
                          </p:cTn>
                        </p:par>
                        <p:par>
                          <p:cTn id="22" fill="hold" nodeType="afterGroup">
                            <p:stCondLst>
                              <p:cond delay="1000"/>
                            </p:stCondLst>
                            <p:childTnLst>
                              <p:par>
                                <p:cTn id="23" presetID="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54928" y="896615"/>
            <a:ext cx="7886700" cy="670967"/>
          </a:xfrm>
        </p:spPr>
        <p:txBody>
          <a:bodyPr>
            <a:normAutofit/>
          </a:bodyPr>
          <a:lstStyle/>
          <a:p>
            <a:r>
              <a:rPr lang="en-US" kern="0" dirty="0">
                <a:solidFill>
                  <a:schemeClr val="tx1"/>
                </a:solidFill>
                <a:ea typeface="ＭＳ Ｐゴシック" charset="0"/>
              </a:rPr>
              <a:t>802.11: advanced capabilities</a:t>
            </a:r>
          </a:p>
        </p:txBody>
      </p:sp>
      <p:sp>
        <p:nvSpPr>
          <p:cNvPr id="65" name="Rectangle 90">
            <a:extLst>
              <a:ext uri="{FF2B5EF4-FFF2-40B4-BE49-F238E27FC236}">
                <a16:creationId xmlns:a16="http://schemas.microsoft.com/office/drawing/2014/main" id="{8EA7F9EA-683D-D348-B790-BEC7D72E48B4}"/>
              </a:ext>
            </a:extLst>
          </p:cNvPr>
          <p:cNvSpPr txBox="1">
            <a:spLocks noChangeArrowheads="1"/>
          </p:cNvSpPr>
          <p:nvPr/>
        </p:nvSpPr>
        <p:spPr>
          <a:xfrm>
            <a:off x="454928" y="1870796"/>
            <a:ext cx="4927564" cy="3486150"/>
          </a:xfrm>
          <a:prstGeom prst="rect">
            <a:avLst/>
          </a:prstGeom>
        </p:spPr>
        <p:txBody>
          <a:bodyPr vert="horz" lIns="68580" tIns="34290" rIns="68580" bIns="3429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54794">
              <a:buNone/>
              <a:tabLst>
                <a:tab pos="559594" algn="l"/>
              </a:tabLst>
              <a:defRPr/>
            </a:pPr>
            <a:r>
              <a:rPr lang="en-US" sz="2700" dirty="0">
                <a:solidFill>
                  <a:srgbClr val="C00000"/>
                </a:solidFill>
              </a:rPr>
              <a:t>Rate adaptation</a:t>
            </a:r>
          </a:p>
          <a:p>
            <a:pPr indent="-254794">
              <a:tabLst>
                <a:tab pos="559594" algn="l"/>
              </a:tabLst>
              <a:defRPr/>
            </a:pPr>
            <a:r>
              <a:rPr lang="en-US" sz="2400" dirty="0"/>
              <a:t>base station, mobile dynamically change transmission rate (physical layer modulation technique) as mobile moves, SNR varies </a:t>
            </a:r>
          </a:p>
        </p:txBody>
      </p:sp>
      <p:grpSp>
        <p:nvGrpSpPr>
          <p:cNvPr id="2" name="Group 1">
            <a:extLst>
              <a:ext uri="{FF2B5EF4-FFF2-40B4-BE49-F238E27FC236}">
                <a16:creationId xmlns:a16="http://schemas.microsoft.com/office/drawing/2014/main" id="{73D00E50-64BD-D048-85C6-F756B5BBC2FF}"/>
              </a:ext>
            </a:extLst>
          </p:cNvPr>
          <p:cNvGrpSpPr/>
          <p:nvPr/>
        </p:nvGrpSpPr>
        <p:grpSpPr>
          <a:xfrm>
            <a:off x="5577224" y="2398894"/>
            <a:ext cx="2818629" cy="2021590"/>
            <a:chOff x="7443155" y="1501343"/>
            <a:chExt cx="2782444" cy="2695453"/>
          </a:xfrm>
        </p:grpSpPr>
        <p:sp>
          <p:nvSpPr>
            <p:cNvPr id="72" name="Freeform 124">
              <a:extLst>
                <a:ext uri="{FF2B5EF4-FFF2-40B4-BE49-F238E27FC236}">
                  <a16:creationId xmlns:a16="http://schemas.microsoft.com/office/drawing/2014/main" id="{A87447AE-2ED0-0C41-AED7-9EECAB361277}"/>
                </a:ext>
              </a:extLst>
            </p:cNvPr>
            <p:cNvSpPr>
              <a:spLocks/>
            </p:cNvSpPr>
            <p:nvPr/>
          </p:nvSpPr>
          <p:spPr bwMode="auto">
            <a:xfrm>
              <a:off x="8114868" y="1820430"/>
              <a:ext cx="631825" cy="1687513"/>
            </a:xfrm>
            <a:custGeom>
              <a:avLst/>
              <a:gdLst>
                <a:gd name="T0" fmla="*/ 0 w 384"/>
                <a:gd name="T1" fmla="*/ 0 h 1592"/>
                <a:gd name="T2" fmla="*/ 2147483647 w 384"/>
                <a:gd name="T3" fmla="*/ 2147483647 h 1592"/>
                <a:gd name="T4" fmla="*/ 2147483647 w 384"/>
                <a:gd name="T5" fmla="*/ 2147483647 h 1592"/>
                <a:gd name="T6" fmla="*/ 2147483647 w 384"/>
                <a:gd name="T7" fmla="*/ 2147483647 h 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1592">
                  <a:moveTo>
                    <a:pt x="0" y="0"/>
                  </a:moveTo>
                  <a:cubicBezTo>
                    <a:pt x="66" y="110"/>
                    <a:pt x="133" y="220"/>
                    <a:pt x="184" y="384"/>
                  </a:cubicBezTo>
                  <a:cubicBezTo>
                    <a:pt x="235" y="548"/>
                    <a:pt x="271" y="783"/>
                    <a:pt x="304" y="984"/>
                  </a:cubicBezTo>
                  <a:cubicBezTo>
                    <a:pt x="337" y="1185"/>
                    <a:pt x="371" y="1492"/>
                    <a:pt x="384" y="1592"/>
                  </a:cubicBezTo>
                </a:path>
              </a:pathLst>
            </a:custGeom>
            <a:noFill/>
            <a:ln w="28575"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3" name="Freeform 125">
              <a:extLst>
                <a:ext uri="{FF2B5EF4-FFF2-40B4-BE49-F238E27FC236}">
                  <a16:creationId xmlns:a16="http://schemas.microsoft.com/office/drawing/2014/main" id="{D385B981-2B9B-B340-A145-B54F6625B34A}"/>
                </a:ext>
              </a:extLst>
            </p:cNvPr>
            <p:cNvSpPr>
              <a:spLocks/>
            </p:cNvSpPr>
            <p:nvPr/>
          </p:nvSpPr>
          <p:spPr bwMode="auto">
            <a:xfrm>
              <a:off x="8522855" y="1666443"/>
              <a:ext cx="604838" cy="1879600"/>
            </a:xfrm>
            <a:custGeom>
              <a:avLst/>
              <a:gdLst>
                <a:gd name="T0" fmla="*/ 0 w 432"/>
                <a:gd name="T1" fmla="*/ 0 h 1800"/>
                <a:gd name="T2" fmla="*/ 2147483647 w 432"/>
                <a:gd name="T3" fmla="*/ 2147483647 h 1800"/>
                <a:gd name="T4" fmla="*/ 2147483647 w 432"/>
                <a:gd name="T5" fmla="*/ 2147483647 h 1800"/>
                <a:gd name="T6" fmla="*/ 2147483647 w 432"/>
                <a:gd name="T7" fmla="*/ 2147483647 h 1800"/>
                <a:gd name="T8" fmla="*/ 2147483647 w 432"/>
                <a:gd name="T9" fmla="*/ 2147483647 h 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1800">
                  <a:moveTo>
                    <a:pt x="0" y="0"/>
                  </a:moveTo>
                  <a:cubicBezTo>
                    <a:pt x="62" y="98"/>
                    <a:pt x="125" y="196"/>
                    <a:pt x="168" y="296"/>
                  </a:cubicBezTo>
                  <a:cubicBezTo>
                    <a:pt x="211" y="396"/>
                    <a:pt x="224" y="451"/>
                    <a:pt x="256" y="600"/>
                  </a:cubicBezTo>
                  <a:cubicBezTo>
                    <a:pt x="288" y="749"/>
                    <a:pt x="331" y="992"/>
                    <a:pt x="360" y="1192"/>
                  </a:cubicBezTo>
                  <a:cubicBezTo>
                    <a:pt x="389" y="1392"/>
                    <a:pt x="410" y="1596"/>
                    <a:pt x="432" y="1800"/>
                  </a:cubicBezTo>
                </a:path>
              </a:pathLst>
            </a:custGeom>
            <a:noFill/>
            <a:ln w="28575" cap="flat" cmpd="sng">
              <a:solidFill>
                <a:srgbClr val="FF0000"/>
              </a:solidFill>
              <a:prstDash val="dash"/>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4" name="Freeform 126">
              <a:extLst>
                <a:ext uri="{FF2B5EF4-FFF2-40B4-BE49-F238E27FC236}">
                  <a16:creationId xmlns:a16="http://schemas.microsoft.com/office/drawing/2014/main" id="{1046761F-B0F0-3D4C-8939-27522DB97F05}"/>
                </a:ext>
              </a:extLst>
            </p:cNvPr>
            <p:cNvSpPr>
              <a:spLocks/>
            </p:cNvSpPr>
            <p:nvPr/>
          </p:nvSpPr>
          <p:spPr bwMode="auto">
            <a:xfrm>
              <a:off x="8961005" y="1666443"/>
              <a:ext cx="571500" cy="1889125"/>
            </a:xfrm>
            <a:custGeom>
              <a:avLst/>
              <a:gdLst>
                <a:gd name="T0" fmla="*/ 0 w 408"/>
                <a:gd name="T1" fmla="*/ 0 h 1792"/>
                <a:gd name="T2" fmla="*/ 2147483647 w 408"/>
                <a:gd name="T3" fmla="*/ 2147483647 h 1792"/>
                <a:gd name="T4" fmla="*/ 2147483647 w 408"/>
                <a:gd name="T5" fmla="*/ 2147483647 h 1792"/>
                <a:gd name="T6" fmla="*/ 2147483647 w 408"/>
                <a:gd name="T7" fmla="*/ 2147483647 h 1792"/>
                <a:gd name="T8" fmla="*/ 2147483647 w 408"/>
                <a:gd name="T9" fmla="*/ 2147483647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 h="1792">
                  <a:moveTo>
                    <a:pt x="0" y="0"/>
                  </a:moveTo>
                  <a:cubicBezTo>
                    <a:pt x="56" y="98"/>
                    <a:pt x="113" y="197"/>
                    <a:pt x="152" y="296"/>
                  </a:cubicBezTo>
                  <a:cubicBezTo>
                    <a:pt x="191" y="395"/>
                    <a:pt x="200" y="443"/>
                    <a:pt x="232" y="592"/>
                  </a:cubicBezTo>
                  <a:cubicBezTo>
                    <a:pt x="264" y="741"/>
                    <a:pt x="315" y="992"/>
                    <a:pt x="344" y="1192"/>
                  </a:cubicBezTo>
                  <a:cubicBezTo>
                    <a:pt x="373" y="1392"/>
                    <a:pt x="397" y="1691"/>
                    <a:pt x="408" y="1792"/>
                  </a:cubicBezTo>
                </a:path>
              </a:pathLst>
            </a:custGeom>
            <a:noFill/>
            <a:ln w="28575" cap="flat" cmpd="sng">
              <a:solidFill>
                <a:srgbClr val="0099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5" name="Rectangle 127">
              <a:extLst>
                <a:ext uri="{FF2B5EF4-FFF2-40B4-BE49-F238E27FC236}">
                  <a16:creationId xmlns:a16="http://schemas.microsoft.com/office/drawing/2014/main" id="{1D440901-0C31-0F4D-8946-D3F10558EA97}"/>
                </a:ext>
              </a:extLst>
            </p:cNvPr>
            <p:cNvSpPr>
              <a:spLocks noChangeArrowheads="1"/>
            </p:cNvSpPr>
            <p:nvPr/>
          </p:nvSpPr>
          <p:spPr bwMode="auto">
            <a:xfrm>
              <a:off x="8100580" y="1658505"/>
              <a:ext cx="1847850" cy="19113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76" name="Line 128">
              <a:extLst>
                <a:ext uri="{FF2B5EF4-FFF2-40B4-BE49-F238E27FC236}">
                  <a16:creationId xmlns:a16="http://schemas.microsoft.com/office/drawing/2014/main" id="{910206CA-3247-C24D-82A9-E68F31B24A50}"/>
                </a:ext>
              </a:extLst>
            </p:cNvPr>
            <p:cNvSpPr>
              <a:spLocks noChangeShapeType="1"/>
            </p:cNvSpPr>
            <p:nvPr/>
          </p:nvSpPr>
          <p:spPr bwMode="auto">
            <a:xfrm>
              <a:off x="8100580" y="1987118"/>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7" name="Line 129">
              <a:extLst>
                <a:ext uri="{FF2B5EF4-FFF2-40B4-BE49-F238E27FC236}">
                  <a16:creationId xmlns:a16="http://schemas.microsoft.com/office/drawing/2014/main" id="{05E0E39F-FE53-A846-BD7B-D66F56535A80}"/>
                </a:ext>
              </a:extLst>
            </p:cNvPr>
            <p:cNvSpPr>
              <a:spLocks noChangeShapeType="1"/>
            </p:cNvSpPr>
            <p:nvPr/>
          </p:nvSpPr>
          <p:spPr bwMode="auto">
            <a:xfrm>
              <a:off x="8106930" y="2296680"/>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8" name="Line 130">
              <a:extLst>
                <a:ext uri="{FF2B5EF4-FFF2-40B4-BE49-F238E27FC236}">
                  <a16:creationId xmlns:a16="http://schemas.microsoft.com/office/drawing/2014/main" id="{80C0E12A-DB35-F247-8473-E7870BD9183B}"/>
                </a:ext>
              </a:extLst>
            </p:cNvPr>
            <p:cNvSpPr>
              <a:spLocks noChangeShapeType="1"/>
            </p:cNvSpPr>
            <p:nvPr/>
          </p:nvSpPr>
          <p:spPr bwMode="auto">
            <a:xfrm>
              <a:off x="8111693" y="2615768"/>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9" name="Line 131">
              <a:extLst>
                <a:ext uri="{FF2B5EF4-FFF2-40B4-BE49-F238E27FC236}">
                  <a16:creationId xmlns:a16="http://schemas.microsoft.com/office/drawing/2014/main" id="{9E7648BC-85FB-D445-ADF6-E9850B6F6B09}"/>
                </a:ext>
              </a:extLst>
            </p:cNvPr>
            <p:cNvSpPr>
              <a:spLocks noChangeShapeType="1"/>
            </p:cNvSpPr>
            <p:nvPr/>
          </p:nvSpPr>
          <p:spPr bwMode="auto">
            <a:xfrm>
              <a:off x="8118043" y="2925330"/>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0" name="Line 132">
              <a:extLst>
                <a:ext uri="{FF2B5EF4-FFF2-40B4-BE49-F238E27FC236}">
                  <a16:creationId xmlns:a16="http://schemas.microsoft.com/office/drawing/2014/main" id="{60971AE1-D663-2146-941D-807E03CEA9B5}"/>
                </a:ext>
              </a:extLst>
            </p:cNvPr>
            <p:cNvSpPr>
              <a:spLocks noChangeShapeType="1"/>
            </p:cNvSpPr>
            <p:nvPr/>
          </p:nvSpPr>
          <p:spPr bwMode="auto">
            <a:xfrm>
              <a:off x="8124393" y="3246005"/>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1" name="Line 133">
              <a:extLst>
                <a:ext uri="{FF2B5EF4-FFF2-40B4-BE49-F238E27FC236}">
                  <a16:creationId xmlns:a16="http://schemas.microsoft.com/office/drawing/2014/main" id="{F183B9C8-59FF-FF42-81A0-D1D65348C4EB}"/>
                </a:ext>
              </a:extLst>
            </p:cNvPr>
            <p:cNvSpPr>
              <a:spLocks noChangeShapeType="1"/>
            </p:cNvSpPr>
            <p:nvPr/>
          </p:nvSpPr>
          <p:spPr bwMode="auto">
            <a:xfrm>
              <a:off x="8583180" y="1658505"/>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2" name="Line 134">
              <a:extLst>
                <a:ext uri="{FF2B5EF4-FFF2-40B4-BE49-F238E27FC236}">
                  <a16:creationId xmlns:a16="http://schemas.microsoft.com/office/drawing/2014/main" id="{95BC1052-E2A8-4244-BD31-881FB4E63391}"/>
                </a:ext>
              </a:extLst>
            </p:cNvPr>
            <p:cNvSpPr>
              <a:spLocks noChangeShapeType="1"/>
            </p:cNvSpPr>
            <p:nvPr/>
          </p:nvSpPr>
          <p:spPr bwMode="auto">
            <a:xfrm>
              <a:off x="9040380" y="166961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3" name="Line 135">
              <a:extLst>
                <a:ext uri="{FF2B5EF4-FFF2-40B4-BE49-F238E27FC236}">
                  <a16:creationId xmlns:a16="http://schemas.microsoft.com/office/drawing/2014/main" id="{6201EE71-0F86-1942-A349-D190824BDB29}"/>
                </a:ext>
              </a:extLst>
            </p:cNvPr>
            <p:cNvSpPr>
              <a:spLocks noChangeShapeType="1"/>
            </p:cNvSpPr>
            <p:nvPr/>
          </p:nvSpPr>
          <p:spPr bwMode="auto">
            <a:xfrm>
              <a:off x="9495993" y="166326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4" name="Text Box 136">
              <a:extLst>
                <a:ext uri="{FF2B5EF4-FFF2-40B4-BE49-F238E27FC236}">
                  <a16:creationId xmlns:a16="http://schemas.microsoft.com/office/drawing/2014/main" id="{2C8BC37A-3079-3141-8CAD-104408E0B568}"/>
                </a:ext>
              </a:extLst>
            </p:cNvPr>
            <p:cNvSpPr txBox="1">
              <a:spLocks noChangeArrowheads="1"/>
            </p:cNvSpPr>
            <p:nvPr/>
          </p:nvSpPr>
          <p:spPr bwMode="auto">
            <a:xfrm>
              <a:off x="8464118"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10</a:t>
              </a:r>
              <a:endParaRPr lang="en-US" sz="1200" baseline="30000" dirty="0">
                <a:latin typeface="+mn-lt"/>
                <a:cs typeface="+mn-cs"/>
              </a:endParaRPr>
            </a:p>
          </p:txBody>
        </p:sp>
        <p:sp>
          <p:nvSpPr>
            <p:cNvPr id="85" name="Text Box 137">
              <a:extLst>
                <a:ext uri="{FF2B5EF4-FFF2-40B4-BE49-F238E27FC236}">
                  <a16:creationId xmlns:a16="http://schemas.microsoft.com/office/drawing/2014/main" id="{FDD958A4-F26F-7A4D-ABAB-97CE564DD4D1}"/>
                </a:ext>
              </a:extLst>
            </p:cNvPr>
            <p:cNvSpPr txBox="1">
              <a:spLocks noChangeArrowheads="1"/>
            </p:cNvSpPr>
            <p:nvPr/>
          </p:nvSpPr>
          <p:spPr bwMode="auto">
            <a:xfrm>
              <a:off x="8919730"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20</a:t>
              </a:r>
              <a:endParaRPr lang="en-US" sz="1200" baseline="30000" dirty="0">
                <a:latin typeface="+mn-lt"/>
                <a:cs typeface="+mn-cs"/>
              </a:endParaRPr>
            </a:p>
          </p:txBody>
        </p:sp>
        <p:sp>
          <p:nvSpPr>
            <p:cNvPr id="86" name="Text Box 138">
              <a:extLst>
                <a:ext uri="{FF2B5EF4-FFF2-40B4-BE49-F238E27FC236}">
                  <a16:creationId xmlns:a16="http://schemas.microsoft.com/office/drawing/2014/main" id="{3A2A8346-A59E-BC41-890D-70D2E2A20F5D}"/>
                </a:ext>
              </a:extLst>
            </p:cNvPr>
            <p:cNvSpPr txBox="1">
              <a:spLocks noChangeArrowheads="1"/>
            </p:cNvSpPr>
            <p:nvPr/>
          </p:nvSpPr>
          <p:spPr bwMode="auto">
            <a:xfrm>
              <a:off x="9365818" y="3557155"/>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30</a:t>
              </a:r>
              <a:endParaRPr lang="en-US" sz="1200" baseline="30000" dirty="0">
                <a:latin typeface="+mn-lt"/>
                <a:cs typeface="+mn-cs"/>
              </a:endParaRPr>
            </a:p>
          </p:txBody>
        </p:sp>
        <p:sp>
          <p:nvSpPr>
            <p:cNvPr id="87" name="Text Box 139">
              <a:extLst>
                <a:ext uri="{FF2B5EF4-FFF2-40B4-BE49-F238E27FC236}">
                  <a16:creationId xmlns:a16="http://schemas.microsoft.com/office/drawing/2014/main" id="{C3099B89-2944-444D-A87C-4AFB683CA39E}"/>
                </a:ext>
              </a:extLst>
            </p:cNvPr>
            <p:cNvSpPr txBox="1">
              <a:spLocks noChangeArrowheads="1"/>
            </p:cNvSpPr>
            <p:nvPr/>
          </p:nvSpPr>
          <p:spPr bwMode="auto">
            <a:xfrm>
              <a:off x="9832543" y="3560330"/>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40</a:t>
              </a:r>
              <a:endParaRPr lang="en-US" sz="1200" baseline="30000" dirty="0">
                <a:latin typeface="+mn-lt"/>
                <a:cs typeface="+mn-cs"/>
              </a:endParaRPr>
            </a:p>
          </p:txBody>
        </p:sp>
        <p:sp>
          <p:nvSpPr>
            <p:cNvPr id="88" name="Text Box 146">
              <a:extLst>
                <a:ext uri="{FF2B5EF4-FFF2-40B4-BE49-F238E27FC236}">
                  <a16:creationId xmlns:a16="http://schemas.microsoft.com/office/drawing/2014/main" id="{4A7A6B1D-4D41-954E-A5F6-3028E04D05E3}"/>
                </a:ext>
              </a:extLst>
            </p:cNvPr>
            <p:cNvSpPr txBox="1">
              <a:spLocks noChangeArrowheads="1"/>
            </p:cNvSpPr>
            <p:nvPr/>
          </p:nvSpPr>
          <p:spPr bwMode="auto">
            <a:xfrm>
              <a:off x="8808099" y="3827464"/>
              <a:ext cx="8691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SNR(dB)</a:t>
              </a:r>
            </a:p>
          </p:txBody>
        </p:sp>
        <p:sp>
          <p:nvSpPr>
            <p:cNvPr id="89" name="Text Box 147">
              <a:extLst>
                <a:ext uri="{FF2B5EF4-FFF2-40B4-BE49-F238E27FC236}">
                  <a16:creationId xmlns:a16="http://schemas.microsoft.com/office/drawing/2014/main" id="{E2163787-4691-5D46-8699-B77A930A9E6D}"/>
                </a:ext>
              </a:extLst>
            </p:cNvPr>
            <p:cNvSpPr txBox="1">
              <a:spLocks noChangeArrowheads="1"/>
            </p:cNvSpPr>
            <p:nvPr/>
          </p:nvSpPr>
          <p:spPr bwMode="auto">
            <a:xfrm>
              <a:off x="7443155" y="2117412"/>
              <a:ext cx="377646" cy="861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BER</a:t>
              </a:r>
            </a:p>
          </p:txBody>
        </p:sp>
        <p:sp>
          <p:nvSpPr>
            <p:cNvPr id="90" name="Text Box 148">
              <a:extLst>
                <a:ext uri="{FF2B5EF4-FFF2-40B4-BE49-F238E27FC236}">
                  <a16:creationId xmlns:a16="http://schemas.microsoft.com/office/drawing/2014/main" id="{7C1ED569-5C1A-F54A-AB69-46434B3A312B}"/>
                </a:ext>
              </a:extLst>
            </p:cNvPr>
            <p:cNvSpPr txBox="1">
              <a:spLocks noChangeArrowheads="1"/>
            </p:cNvSpPr>
            <p:nvPr/>
          </p:nvSpPr>
          <p:spPr bwMode="auto">
            <a:xfrm>
              <a:off x="7689128" y="150134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-1</a:t>
              </a:r>
            </a:p>
          </p:txBody>
        </p:sp>
        <p:sp>
          <p:nvSpPr>
            <p:cNvPr id="91" name="Text Box 149">
              <a:extLst>
                <a:ext uri="{FF2B5EF4-FFF2-40B4-BE49-F238E27FC236}">
                  <a16:creationId xmlns:a16="http://schemas.microsoft.com/office/drawing/2014/main" id="{94E14E63-66FD-4443-B41D-AF70FFBA1CC6}"/>
                </a:ext>
              </a:extLst>
            </p:cNvPr>
            <p:cNvSpPr txBox="1">
              <a:spLocks noChangeArrowheads="1"/>
            </p:cNvSpPr>
            <p:nvPr/>
          </p:nvSpPr>
          <p:spPr bwMode="auto">
            <a:xfrm>
              <a:off x="7701828" y="1820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-2</a:t>
              </a:r>
            </a:p>
          </p:txBody>
        </p:sp>
        <p:sp>
          <p:nvSpPr>
            <p:cNvPr id="92" name="Text Box 150">
              <a:extLst>
                <a:ext uri="{FF2B5EF4-FFF2-40B4-BE49-F238E27FC236}">
                  <a16:creationId xmlns:a16="http://schemas.microsoft.com/office/drawing/2014/main" id="{E0977E27-9D19-A64A-AF3A-97F63CB63AA1}"/>
                </a:ext>
              </a:extLst>
            </p:cNvPr>
            <p:cNvSpPr txBox="1">
              <a:spLocks noChangeArrowheads="1"/>
            </p:cNvSpPr>
            <p:nvPr/>
          </p:nvSpPr>
          <p:spPr bwMode="auto">
            <a:xfrm>
              <a:off x="7693890" y="21315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-3</a:t>
              </a:r>
            </a:p>
          </p:txBody>
        </p:sp>
        <p:sp>
          <p:nvSpPr>
            <p:cNvPr id="93" name="Text Box 151">
              <a:extLst>
                <a:ext uri="{FF2B5EF4-FFF2-40B4-BE49-F238E27FC236}">
                  <a16:creationId xmlns:a16="http://schemas.microsoft.com/office/drawing/2014/main" id="{71116C7E-0C8A-C345-987E-209472BF625B}"/>
                </a:ext>
              </a:extLst>
            </p:cNvPr>
            <p:cNvSpPr txBox="1">
              <a:spLocks noChangeArrowheads="1"/>
            </p:cNvSpPr>
            <p:nvPr/>
          </p:nvSpPr>
          <p:spPr bwMode="auto">
            <a:xfrm>
              <a:off x="7701828" y="2752294"/>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-5</a:t>
              </a:r>
            </a:p>
          </p:txBody>
        </p:sp>
        <p:sp>
          <p:nvSpPr>
            <p:cNvPr id="94" name="Text Box 152">
              <a:extLst>
                <a:ext uri="{FF2B5EF4-FFF2-40B4-BE49-F238E27FC236}">
                  <a16:creationId xmlns:a16="http://schemas.microsoft.com/office/drawing/2014/main" id="{1704C017-27C0-A24D-9102-5AE6A700E83D}"/>
                </a:ext>
              </a:extLst>
            </p:cNvPr>
            <p:cNvSpPr txBox="1">
              <a:spLocks noChangeArrowheads="1"/>
            </p:cNvSpPr>
            <p:nvPr/>
          </p:nvSpPr>
          <p:spPr bwMode="auto">
            <a:xfrm>
              <a:off x="7703415" y="30713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-6</a:t>
              </a:r>
            </a:p>
          </p:txBody>
        </p:sp>
        <p:sp>
          <p:nvSpPr>
            <p:cNvPr id="95" name="Text Box 153">
              <a:extLst>
                <a:ext uri="{FF2B5EF4-FFF2-40B4-BE49-F238E27FC236}">
                  <a16:creationId xmlns:a16="http://schemas.microsoft.com/office/drawing/2014/main" id="{75B908A4-A34C-2445-B429-1AC5208B1859}"/>
                </a:ext>
              </a:extLst>
            </p:cNvPr>
            <p:cNvSpPr txBox="1">
              <a:spLocks noChangeArrowheads="1"/>
            </p:cNvSpPr>
            <p:nvPr/>
          </p:nvSpPr>
          <p:spPr bwMode="auto">
            <a:xfrm>
              <a:off x="7697065" y="339999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-7</a:t>
              </a:r>
            </a:p>
          </p:txBody>
        </p:sp>
        <p:sp>
          <p:nvSpPr>
            <p:cNvPr id="96" name="Text Box 154">
              <a:extLst>
                <a:ext uri="{FF2B5EF4-FFF2-40B4-BE49-F238E27FC236}">
                  <a16:creationId xmlns:a16="http://schemas.microsoft.com/office/drawing/2014/main" id="{6CA0DB94-D333-E944-A25F-F9D61C7ADF04}"/>
                </a:ext>
              </a:extLst>
            </p:cNvPr>
            <p:cNvSpPr txBox="1">
              <a:spLocks noChangeArrowheads="1"/>
            </p:cNvSpPr>
            <p:nvPr/>
          </p:nvSpPr>
          <p:spPr bwMode="auto">
            <a:xfrm>
              <a:off x="7690715" y="2455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-4</a:t>
              </a:r>
            </a:p>
          </p:txBody>
        </p:sp>
      </p:grpSp>
      <p:sp>
        <p:nvSpPr>
          <p:cNvPr id="97" name="Oval 158">
            <a:extLst>
              <a:ext uri="{FF2B5EF4-FFF2-40B4-BE49-F238E27FC236}">
                <a16:creationId xmlns:a16="http://schemas.microsoft.com/office/drawing/2014/main" id="{209748AE-384B-F949-89CC-37F237ECEE71}"/>
              </a:ext>
            </a:extLst>
          </p:cNvPr>
          <p:cNvSpPr>
            <a:spLocks noChangeArrowheads="1"/>
          </p:cNvSpPr>
          <p:nvPr/>
        </p:nvSpPr>
        <p:spPr bwMode="auto">
          <a:xfrm>
            <a:off x="7598353" y="3676110"/>
            <a:ext cx="114300" cy="121444"/>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grpSp>
        <p:nvGrpSpPr>
          <p:cNvPr id="5" name="Group 4">
            <a:extLst>
              <a:ext uri="{FF2B5EF4-FFF2-40B4-BE49-F238E27FC236}">
                <a16:creationId xmlns:a16="http://schemas.microsoft.com/office/drawing/2014/main" id="{0F193BFB-7D25-3945-9C36-2F993BA9DB5E}"/>
              </a:ext>
            </a:extLst>
          </p:cNvPr>
          <p:cNvGrpSpPr/>
          <p:nvPr/>
        </p:nvGrpSpPr>
        <p:grpSpPr>
          <a:xfrm>
            <a:off x="6412707" y="4620927"/>
            <a:ext cx="1262219" cy="613390"/>
            <a:chOff x="1997075" y="4768850"/>
            <a:chExt cx="1682959" cy="817852"/>
          </a:xfrm>
        </p:grpSpPr>
        <p:sp>
          <p:nvSpPr>
            <p:cNvPr id="66" name="Line 140">
              <a:extLst>
                <a:ext uri="{FF2B5EF4-FFF2-40B4-BE49-F238E27FC236}">
                  <a16:creationId xmlns:a16="http://schemas.microsoft.com/office/drawing/2014/main" id="{9ABBD722-F994-5D44-9F28-C96E66B76EFB}"/>
                </a:ext>
              </a:extLst>
            </p:cNvPr>
            <p:cNvSpPr>
              <a:spLocks noChangeShapeType="1"/>
            </p:cNvSpPr>
            <p:nvPr/>
          </p:nvSpPr>
          <p:spPr bwMode="auto">
            <a:xfrm>
              <a:off x="1997075" y="5237163"/>
              <a:ext cx="296863"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7" name="Line 141">
              <a:extLst>
                <a:ext uri="{FF2B5EF4-FFF2-40B4-BE49-F238E27FC236}">
                  <a16:creationId xmlns:a16="http://schemas.microsoft.com/office/drawing/2014/main" id="{D2378DA5-4292-1146-841A-83348B0599E2}"/>
                </a:ext>
              </a:extLst>
            </p:cNvPr>
            <p:cNvSpPr>
              <a:spLocks noChangeShapeType="1"/>
            </p:cNvSpPr>
            <p:nvPr/>
          </p:nvSpPr>
          <p:spPr bwMode="auto">
            <a:xfrm>
              <a:off x="1997075" y="5064125"/>
              <a:ext cx="296863" cy="0"/>
            </a:xfrm>
            <a:prstGeom prst="line">
              <a:avLst/>
            </a:prstGeom>
            <a:noFill/>
            <a:ln w="28575">
              <a:solidFill>
                <a:srgbClr val="FF0000"/>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8" name="Line 142">
              <a:extLst>
                <a:ext uri="{FF2B5EF4-FFF2-40B4-BE49-F238E27FC236}">
                  <a16:creationId xmlns:a16="http://schemas.microsoft.com/office/drawing/2014/main" id="{BD436497-C11B-DE4B-B7CC-A36D247B744A}"/>
                </a:ext>
              </a:extLst>
            </p:cNvPr>
            <p:cNvSpPr>
              <a:spLocks noChangeShapeType="1"/>
            </p:cNvSpPr>
            <p:nvPr/>
          </p:nvSpPr>
          <p:spPr bwMode="auto">
            <a:xfrm>
              <a:off x="2006600" y="4894263"/>
              <a:ext cx="269875" cy="0"/>
            </a:xfrm>
            <a:prstGeom prst="line">
              <a:avLst/>
            </a:prstGeom>
            <a:noFill/>
            <a:ln w="28575">
              <a:solidFill>
                <a:srgbClr val="0099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9" name="Text Box 143">
              <a:extLst>
                <a:ext uri="{FF2B5EF4-FFF2-40B4-BE49-F238E27FC236}">
                  <a16:creationId xmlns:a16="http://schemas.microsoft.com/office/drawing/2014/main" id="{B06EB229-594F-B74D-AB37-1AFD23D937D6}"/>
                </a:ext>
              </a:extLst>
            </p:cNvPr>
            <p:cNvSpPr txBox="1">
              <a:spLocks noChangeArrowheads="1"/>
            </p:cNvSpPr>
            <p:nvPr/>
          </p:nvSpPr>
          <p:spPr bwMode="auto">
            <a:xfrm>
              <a:off x="2279650" y="4768850"/>
              <a:ext cx="140038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QAM256 (8 Mbps)</a:t>
              </a:r>
            </a:p>
          </p:txBody>
        </p:sp>
        <p:sp>
          <p:nvSpPr>
            <p:cNvPr id="70" name="Text Box 144">
              <a:extLst>
                <a:ext uri="{FF2B5EF4-FFF2-40B4-BE49-F238E27FC236}">
                  <a16:creationId xmlns:a16="http://schemas.microsoft.com/office/drawing/2014/main" id="{1299B93C-66F7-2D42-BCDE-AB352ACB0F71}"/>
                </a:ext>
              </a:extLst>
            </p:cNvPr>
            <p:cNvSpPr txBox="1">
              <a:spLocks noChangeArrowheads="1"/>
            </p:cNvSpPr>
            <p:nvPr/>
          </p:nvSpPr>
          <p:spPr bwMode="auto">
            <a:xfrm>
              <a:off x="2271712" y="4922838"/>
              <a:ext cx="1321303"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QAM16 (4 Mbps)</a:t>
              </a:r>
            </a:p>
          </p:txBody>
        </p:sp>
        <p:sp>
          <p:nvSpPr>
            <p:cNvPr id="71" name="Text Box 145">
              <a:extLst>
                <a:ext uri="{FF2B5EF4-FFF2-40B4-BE49-F238E27FC236}">
                  <a16:creationId xmlns:a16="http://schemas.microsoft.com/office/drawing/2014/main" id="{8E3C0C78-B8F0-5C4A-94BE-C201B16ADCC3}"/>
                </a:ext>
              </a:extLst>
            </p:cNvPr>
            <p:cNvSpPr txBox="1">
              <a:spLocks noChangeArrowheads="1"/>
            </p:cNvSpPr>
            <p:nvPr/>
          </p:nvSpPr>
          <p:spPr bwMode="auto">
            <a:xfrm>
              <a:off x="2281238" y="5103812"/>
              <a:ext cx="1218711"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BPSK (1 Mbps)</a:t>
              </a:r>
            </a:p>
          </p:txBody>
        </p:sp>
        <p:sp>
          <p:nvSpPr>
            <p:cNvPr id="98" name="Oval 159">
              <a:extLst>
                <a:ext uri="{FF2B5EF4-FFF2-40B4-BE49-F238E27FC236}">
                  <a16:creationId xmlns:a16="http://schemas.microsoft.com/office/drawing/2014/main" id="{3DC8AEBF-AF89-0041-BAEC-013B1349E773}"/>
                </a:ext>
              </a:extLst>
            </p:cNvPr>
            <p:cNvSpPr>
              <a:spLocks noChangeArrowheads="1"/>
            </p:cNvSpPr>
            <p:nvPr/>
          </p:nvSpPr>
          <p:spPr bwMode="auto">
            <a:xfrm>
              <a:off x="2065338" y="5330825"/>
              <a:ext cx="152400" cy="161925"/>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99" name="Text Box 160">
              <a:extLst>
                <a:ext uri="{FF2B5EF4-FFF2-40B4-BE49-F238E27FC236}">
                  <a16:creationId xmlns:a16="http://schemas.microsoft.com/office/drawing/2014/main" id="{3789CE0E-0C61-9946-9828-EE6C26B32958}"/>
                </a:ext>
              </a:extLst>
            </p:cNvPr>
            <p:cNvSpPr txBox="1">
              <a:spLocks noChangeArrowheads="1"/>
            </p:cNvSpPr>
            <p:nvPr/>
          </p:nvSpPr>
          <p:spPr bwMode="auto">
            <a:xfrm>
              <a:off x="2290763" y="5294314"/>
              <a:ext cx="118451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operating point</a:t>
              </a:r>
            </a:p>
          </p:txBody>
        </p:sp>
      </p:grpSp>
      <p:sp>
        <p:nvSpPr>
          <p:cNvPr id="100" name="Text Box 161">
            <a:extLst>
              <a:ext uri="{FF2B5EF4-FFF2-40B4-BE49-F238E27FC236}">
                <a16:creationId xmlns:a16="http://schemas.microsoft.com/office/drawing/2014/main" id="{73953D5A-AF9D-A74F-B537-6801EC6508BC}"/>
              </a:ext>
            </a:extLst>
          </p:cNvPr>
          <p:cNvSpPr txBox="1">
            <a:spLocks noChangeArrowheads="1"/>
          </p:cNvSpPr>
          <p:nvPr/>
        </p:nvSpPr>
        <p:spPr bwMode="auto">
          <a:xfrm>
            <a:off x="796429" y="4456800"/>
            <a:ext cx="493470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1. </a:t>
            </a:r>
            <a:r>
              <a:rPr lang="en-US" sz="1800" dirty="0">
                <a:latin typeface="+mn-lt"/>
                <a:cs typeface="Arial" charset="0"/>
              </a:rPr>
              <a:t>SNR decreases, BER increase as node moves away from base station</a:t>
            </a:r>
          </a:p>
        </p:txBody>
      </p:sp>
      <p:sp>
        <p:nvSpPr>
          <p:cNvPr id="101" name="Text Box 162">
            <a:extLst>
              <a:ext uri="{FF2B5EF4-FFF2-40B4-BE49-F238E27FC236}">
                <a16:creationId xmlns:a16="http://schemas.microsoft.com/office/drawing/2014/main" id="{E2FD50A6-89FD-3D40-BBE1-B3A224D6062B}"/>
              </a:ext>
            </a:extLst>
          </p:cNvPr>
          <p:cNvSpPr txBox="1">
            <a:spLocks noChangeArrowheads="1"/>
          </p:cNvSpPr>
          <p:nvPr/>
        </p:nvSpPr>
        <p:spPr bwMode="auto">
          <a:xfrm>
            <a:off x="796429" y="5234317"/>
            <a:ext cx="4963824"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2. </a:t>
            </a:r>
            <a:r>
              <a:rPr lang="en-US" sz="1800" dirty="0">
                <a:latin typeface="+mn-lt"/>
                <a:cs typeface="Arial" charset="0"/>
              </a:rPr>
              <a:t>When BER becomes too high, switch to lower transmission rate but with lower BER</a:t>
            </a:r>
          </a:p>
        </p:txBody>
      </p:sp>
    </p:spTree>
    <p:extLst>
      <p:ext uri="{BB962C8B-B14F-4D97-AF65-F5344CB8AC3E}">
        <p14:creationId xmlns:p14="http://schemas.microsoft.com/office/powerpoint/2010/main" val="295473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16667E-7 -3.7037E-6 C -0.00143 -0.01527 -0.00247 -0.02986 -0.00456 -0.04444 C -0.00651 -0.05902 -0.00951 -0.07407 -0.01172 -0.08703 C -0.01419 -0.09976 -0.01589 -0.10879 -0.0181 -0.12152 C -0.02031 -0.13379 -0.02344 -0.15208 -0.02539 -0.16088 C -0.02747 -0.16944 -0.02773 -0.16828 -0.02956 -0.17361 C -0.03138 -0.17847 -0.03425 -0.18541 -0.03672 -0.19189 " pathEditMode="relative" rAng="0" ptsTypes="AAAAAAA">
                                      <p:cBhvr>
                                        <p:cTn id="6" dur="2000" fill="hold"/>
                                        <p:tgtEl>
                                          <p:spTgt spid="97"/>
                                        </p:tgtEl>
                                        <p:attrNameLst>
                                          <p:attrName>ppt_x</p:attrName>
                                          <p:attrName>ppt_y</p:attrName>
                                        </p:attrNameLst>
                                      </p:cBhvr>
                                      <p:rCtr x="-1836" y="-9606"/>
                                    </p:animMotion>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3672 -0.19189 C -0.03672 -0.19166 -0.0362 -0.07662 -0.03555 0.03889 " pathEditMode="relative" rAng="0" ptsTypes="AA">
                                      <p:cBhvr>
                                        <p:cTn id="12" dur="2000" fill="hold"/>
                                        <p:tgtEl>
                                          <p:spTgt spid="97"/>
                                        </p:tgtEl>
                                        <p:attrNameLst>
                                          <p:attrName>ppt_x</p:attrName>
                                          <p:attrName>ppt_y</p:attrName>
                                        </p:attrNameLst>
                                      </p:cBhvr>
                                      <p:rCtr x="52" y="11528"/>
                                    </p:animMotion>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childTnLst>
                          </p:cTn>
                        </p:par>
                        <p:par>
                          <p:cTn id="15" fill="hold">
                            <p:stCondLst>
                              <p:cond delay="2000"/>
                            </p:stCondLst>
                            <p:childTnLst>
                              <p:par>
                                <p:cTn id="16" presetID="0" presetClass="path" presetSubtype="0" accel="50000" decel="50000" fill="hold" grpId="2" nodeType="afterEffect">
                                  <p:stCondLst>
                                    <p:cond delay="0"/>
                                  </p:stCondLst>
                                  <p:childTnLst>
                                    <p:animMotion origin="layout" path="M -0.03555 0.03889 C -0.0388 0.01968 -0.04193 0.00162 -0.04531 -0.02199 C -0.04896 -0.0456 -0.05221 -0.07662 -0.05703 -0.10347 C -0.06172 -0.13055 -0.07161 -0.16921 -0.07435 -0.18217 " pathEditMode="relative" rAng="0" ptsTypes="AAAA">
                                      <p:cBhvr>
                                        <p:cTn id="17" dur="2000" fill="hold"/>
                                        <p:tgtEl>
                                          <p:spTgt spid="97"/>
                                        </p:tgtEl>
                                        <p:attrNameLst>
                                          <p:attrName>ppt_x</p:attrName>
                                          <p:attrName>ppt_y</p:attrName>
                                        </p:attrNameLst>
                                      </p:cBhvr>
                                      <p:rCtr x="-1940" y="-11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1" animBg="1"/>
      <p:bldP spid="97" grpId="2" animBg="1"/>
      <p:bldP spid="100" grpId="0"/>
      <p:bldP spid="1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67544" y="548680"/>
            <a:ext cx="8219256" cy="1143000"/>
          </a:xfrm>
        </p:spPr>
        <p:txBody>
          <a:bodyPr/>
          <a:lstStyle/>
          <a:p>
            <a:pPr>
              <a:defRPr/>
            </a:pPr>
            <a:r>
              <a:rPr lang="en-US" dirty="0">
                <a:latin typeface="+mn-lt"/>
                <a:cs typeface="+mj-cs"/>
              </a:rPr>
              <a:t>IEEE 802.11 Wireless LAN</a:t>
            </a:r>
          </a:p>
        </p:txBody>
      </p:sp>
      <p:sp>
        <p:nvSpPr>
          <p:cNvPr id="18437" name="Rectangle 3"/>
          <p:cNvSpPr>
            <a:spLocks noGrp="1" noChangeArrowheads="1"/>
          </p:cNvSpPr>
          <p:nvPr>
            <p:ph type="body" sz="half" idx="1"/>
          </p:nvPr>
        </p:nvSpPr>
        <p:spPr>
          <a:xfrm>
            <a:off x="263525" y="1568747"/>
            <a:ext cx="4665663" cy="3300413"/>
          </a:xfrm>
        </p:spPr>
        <p:txBody>
          <a:bodyPr/>
          <a:lstStyle/>
          <a:p>
            <a:pPr marL="0" indent="0">
              <a:buFont typeface="Wingdings" pitchFamily="2" charset="2"/>
              <a:buNone/>
              <a:defRPr/>
            </a:pPr>
            <a:r>
              <a:rPr lang="en-US" sz="2400" dirty="0">
                <a:solidFill>
                  <a:srgbClr val="C00000"/>
                </a:solidFill>
              </a:rPr>
              <a:t>802.11b</a:t>
            </a:r>
          </a:p>
          <a:p>
            <a:pPr lvl="1">
              <a:lnSpc>
                <a:spcPts val="2200"/>
              </a:lnSpc>
              <a:defRPr/>
            </a:pPr>
            <a:r>
              <a:rPr lang="en-US" dirty="0"/>
              <a:t> 2.4 GHz range</a:t>
            </a:r>
          </a:p>
          <a:p>
            <a:pPr lvl="1">
              <a:lnSpc>
                <a:spcPts val="2200"/>
              </a:lnSpc>
              <a:defRPr/>
            </a:pPr>
            <a:r>
              <a:rPr lang="en-US" dirty="0"/>
              <a:t>up to 11 Mbps</a:t>
            </a:r>
          </a:p>
          <a:p>
            <a:pPr marL="0" indent="0">
              <a:buNone/>
              <a:defRPr/>
            </a:pPr>
            <a:endParaRPr lang="en-US" sz="2400" dirty="0"/>
          </a:p>
          <a:p>
            <a:pPr marL="0" indent="0">
              <a:buFont typeface="Wingdings" charset="0"/>
              <a:buNone/>
              <a:defRPr/>
            </a:pPr>
            <a:r>
              <a:rPr lang="en-US" sz="2400" dirty="0">
                <a:solidFill>
                  <a:srgbClr val="C00000"/>
                </a:solidFill>
              </a:rPr>
              <a:t>802.11a</a:t>
            </a:r>
            <a:r>
              <a:rPr lang="en-US" sz="2400" dirty="0"/>
              <a:t> </a:t>
            </a:r>
          </a:p>
          <a:p>
            <a:pPr lvl="1">
              <a:lnSpc>
                <a:spcPts val="2200"/>
              </a:lnSpc>
              <a:defRPr/>
            </a:pPr>
            <a:r>
              <a:rPr lang="en-US" dirty="0"/>
              <a:t>5 GHz range</a:t>
            </a:r>
          </a:p>
          <a:p>
            <a:pPr lvl="1">
              <a:lnSpc>
                <a:spcPts val="2200"/>
              </a:lnSpc>
              <a:defRPr/>
            </a:pPr>
            <a:r>
              <a:rPr lang="en-US" dirty="0"/>
              <a:t>up to 54 Mbps</a:t>
            </a:r>
          </a:p>
          <a:p>
            <a:pPr marL="0" indent="0">
              <a:buNone/>
              <a:defRPr/>
            </a:pPr>
            <a:endParaRPr lang="en-US" sz="2400" dirty="0"/>
          </a:p>
          <a:p>
            <a:pPr marL="0" indent="0">
              <a:buFont typeface="Wingdings" charset="0"/>
              <a:buNone/>
              <a:defRPr/>
            </a:pPr>
            <a:r>
              <a:rPr lang="en-US" sz="2400" dirty="0">
                <a:solidFill>
                  <a:srgbClr val="C00000"/>
                </a:solidFill>
              </a:rPr>
              <a:t>802.11g</a:t>
            </a:r>
            <a:r>
              <a:rPr lang="en-US" sz="2400" dirty="0">
                <a:solidFill>
                  <a:srgbClr val="FF0000"/>
                </a:solidFill>
              </a:rPr>
              <a:t> </a:t>
            </a:r>
          </a:p>
          <a:p>
            <a:pPr lvl="1">
              <a:lnSpc>
                <a:spcPts val="2200"/>
              </a:lnSpc>
              <a:defRPr/>
            </a:pPr>
            <a:r>
              <a:rPr lang="en-US" dirty="0"/>
              <a:t>2.4 GHz range</a:t>
            </a:r>
          </a:p>
          <a:p>
            <a:pPr lvl="1">
              <a:lnSpc>
                <a:spcPts val="2200"/>
              </a:lnSpc>
              <a:defRPr/>
            </a:pPr>
            <a:r>
              <a:rPr lang="en-US" dirty="0"/>
              <a:t>up to 54 </a:t>
            </a:r>
            <a:r>
              <a:rPr lang="en-US" dirty="0" err="1"/>
              <a:t>Mbps</a:t>
            </a:r>
            <a:endParaRPr lang="en-US" dirty="0"/>
          </a:p>
          <a:p>
            <a:pPr marL="0" indent="0">
              <a:buNone/>
              <a:defRPr/>
            </a:pPr>
            <a:endParaRPr lang="en-US" sz="2400" dirty="0"/>
          </a:p>
        </p:txBody>
      </p:sp>
      <p:sp>
        <p:nvSpPr>
          <p:cNvPr id="20486" name="Rectangle 4"/>
          <p:cNvSpPr>
            <a:spLocks noGrp="1" noChangeArrowheads="1"/>
          </p:cNvSpPr>
          <p:nvPr>
            <p:ph type="body" sz="half" idx="2"/>
          </p:nvPr>
        </p:nvSpPr>
        <p:spPr>
          <a:xfrm>
            <a:off x="4929188" y="1556792"/>
            <a:ext cx="4044950" cy="3519487"/>
          </a:xfrm>
        </p:spPr>
        <p:txBody>
          <a:bodyPr/>
          <a:lstStyle/>
          <a:p>
            <a:pPr marL="0" indent="0">
              <a:buFont typeface="Wingdings" charset="0"/>
              <a:buNone/>
              <a:defRPr/>
            </a:pPr>
            <a:r>
              <a:rPr lang="en-US" sz="2400" dirty="0">
                <a:solidFill>
                  <a:srgbClr val="C00000"/>
                </a:solidFill>
              </a:rPr>
              <a:t>802.11n: </a:t>
            </a:r>
            <a:r>
              <a:rPr lang="en-US" sz="2400" dirty="0">
                <a:solidFill>
                  <a:srgbClr val="0070C0"/>
                </a:solidFill>
              </a:rPr>
              <a:t>MIMO</a:t>
            </a:r>
          </a:p>
          <a:p>
            <a:pPr lvl="1">
              <a:lnSpc>
                <a:spcPts val="2200"/>
              </a:lnSpc>
              <a:defRPr/>
            </a:pPr>
            <a:r>
              <a:rPr lang="en-US" dirty="0"/>
              <a:t>2.4/5 GHz range</a:t>
            </a:r>
          </a:p>
          <a:p>
            <a:pPr lvl="1">
              <a:lnSpc>
                <a:spcPts val="2200"/>
              </a:lnSpc>
              <a:defRPr/>
            </a:pPr>
            <a:r>
              <a:rPr lang="en-US" dirty="0"/>
              <a:t>up to 600 Mbps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802.11ac: </a:t>
            </a:r>
            <a:r>
              <a:rPr lang="en-US" sz="2400" dirty="0">
                <a:solidFill>
                  <a:srgbClr val="0070C0"/>
                </a:solidFill>
              </a:rPr>
              <a:t>MU-MIMO</a:t>
            </a:r>
          </a:p>
          <a:p>
            <a:pPr lvl="1">
              <a:lnSpc>
                <a:spcPts val="2200"/>
              </a:lnSpc>
              <a:defRPr/>
            </a:pPr>
            <a:r>
              <a:rPr lang="en-US" dirty="0"/>
              <a:t>5 GHz range</a:t>
            </a:r>
          </a:p>
          <a:p>
            <a:pPr lvl="1">
              <a:lnSpc>
                <a:spcPts val="2200"/>
              </a:lnSpc>
              <a:defRPr/>
            </a:pPr>
            <a:r>
              <a:rPr lang="en-US" dirty="0"/>
              <a:t>up to 3.2 Gbps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802.11ad: </a:t>
            </a:r>
            <a:r>
              <a:rPr lang="en-US" sz="2400" dirty="0" err="1">
                <a:solidFill>
                  <a:srgbClr val="0070C0"/>
                </a:solidFill>
              </a:rPr>
              <a:t>mmWave</a:t>
            </a:r>
            <a:endParaRPr lang="en-US" sz="2400" dirty="0">
              <a:solidFill>
                <a:srgbClr val="0070C0"/>
              </a:solidFill>
            </a:endParaRPr>
          </a:p>
          <a:p>
            <a:pPr lvl="1">
              <a:lnSpc>
                <a:spcPts val="2200"/>
              </a:lnSpc>
              <a:defRPr/>
            </a:pPr>
            <a:r>
              <a:rPr lang="en-US" dirty="0"/>
              <a:t>2,4/5/60 GHz range</a:t>
            </a:r>
          </a:p>
          <a:p>
            <a:pPr lvl="1">
              <a:lnSpc>
                <a:spcPts val="2200"/>
              </a:lnSpc>
              <a:defRPr/>
            </a:pPr>
            <a:r>
              <a:rPr lang="en-US" dirty="0"/>
              <a:t>up to 7 Gbps</a:t>
            </a:r>
          </a:p>
          <a:p>
            <a:pPr marL="457200" lvl="1" indent="0">
              <a:lnSpc>
                <a:spcPts val="2200"/>
              </a:lnSpc>
              <a:buNone/>
              <a:defRPr/>
            </a:pPr>
            <a:endParaRPr lang="en-US" dirty="0"/>
          </a:p>
          <a:p>
            <a:pPr marL="457200" lvl="1" indent="0">
              <a:lnSpc>
                <a:spcPts val="2200"/>
              </a:lnSpc>
              <a:buNone/>
              <a:defRPr/>
            </a:pPr>
            <a:endParaRPr lang="en-US" dirty="0"/>
          </a:p>
        </p:txBody>
      </p:sp>
    </p:spTree>
    <p:extLst>
      <p:ext uri="{BB962C8B-B14F-4D97-AF65-F5344CB8AC3E}">
        <p14:creationId xmlns:p14="http://schemas.microsoft.com/office/powerpoint/2010/main" val="2182001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35696"/>
            <a:ext cx="8229600" cy="2817440"/>
          </a:xfrm>
        </p:spPr>
        <p:txBody>
          <a:bodyPr>
            <a:normAutofit fontScale="85000" lnSpcReduction="10000"/>
          </a:bodyPr>
          <a:lstStyle/>
          <a:p>
            <a:r>
              <a:rPr lang="en-US" sz="2600" b="1" dirty="0"/>
              <a:t>Space Time Transmit Diversity (STTD) </a:t>
            </a:r>
            <a:r>
              <a:rPr lang="en-US" sz="2400" dirty="0"/>
              <a:t>- The same data is coded and transmitted through different antennas, which effectively doubles the power in the channel. This improves Signal Noise Ratio (SNR) for cell edge performance. </a:t>
            </a:r>
          </a:p>
          <a:p>
            <a:endParaRPr lang="en-US" sz="2400" dirty="0"/>
          </a:p>
          <a:p>
            <a:r>
              <a:rPr lang="en-US" sz="2600" b="1" dirty="0"/>
              <a:t>Spatial Multiplexing (SM) </a:t>
            </a:r>
            <a:r>
              <a:rPr lang="en-US" sz="2400" dirty="0"/>
              <a:t>- SM delivers parallel streams of data by exploiting multi-path. It can double (2x2 MIMO) or quadruple (4x4) capacity and throughput. SM gives higher capacity when RF conditions are favorable and users are closer to the base station. </a:t>
            </a:r>
          </a:p>
        </p:txBody>
      </p:sp>
      <p:sp>
        <p:nvSpPr>
          <p:cNvPr id="3" name="Title 2"/>
          <p:cNvSpPr>
            <a:spLocks noGrp="1"/>
          </p:cNvSpPr>
          <p:nvPr>
            <p:ph type="title"/>
          </p:nvPr>
        </p:nvSpPr>
        <p:spPr/>
        <p:txBody>
          <a:bodyPr/>
          <a:lstStyle/>
          <a:p>
            <a:r>
              <a:rPr lang="en-US" dirty="0"/>
              <a:t>Recap on different Types of MIMO</a:t>
            </a:r>
          </a:p>
        </p:txBody>
      </p:sp>
      <p:pic>
        <p:nvPicPr>
          <p:cNvPr id="4" name="Picture 3">
            <a:extLst>
              <a:ext uri="{FF2B5EF4-FFF2-40B4-BE49-F238E27FC236}">
                <a16:creationId xmlns:a16="http://schemas.microsoft.com/office/drawing/2014/main" id="{1F2F9A46-D63F-B246-BB45-C3A19CCF1A12}"/>
              </a:ext>
            </a:extLst>
          </p:cNvPr>
          <p:cNvPicPr>
            <a:picLocks noChangeAspect="1"/>
          </p:cNvPicPr>
          <p:nvPr/>
        </p:nvPicPr>
        <p:blipFill>
          <a:blip r:embed="rId3"/>
          <a:stretch>
            <a:fillRect/>
          </a:stretch>
        </p:blipFill>
        <p:spPr>
          <a:xfrm>
            <a:off x="704257" y="4934949"/>
            <a:ext cx="7982543" cy="1722374"/>
          </a:xfrm>
          <a:prstGeom prst="rect">
            <a:avLst/>
          </a:prstGeom>
        </p:spPr>
      </p:pic>
    </p:spTree>
    <p:extLst>
      <p:ext uri="{BB962C8B-B14F-4D97-AF65-F5344CB8AC3E}">
        <p14:creationId xmlns:p14="http://schemas.microsoft.com/office/powerpoint/2010/main" val="323371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val 46"/>
          <p:cNvSpPr/>
          <p:nvPr/>
        </p:nvSpPr>
        <p:spPr>
          <a:xfrm>
            <a:off x="2735326" y="1853647"/>
            <a:ext cx="6373178" cy="4042484"/>
          </a:xfrm>
          <a:prstGeom prst="ellipse">
            <a:avLst/>
          </a:prstGeom>
          <a:solidFill>
            <a:srgbClr val="DBE9F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 name="Title 1"/>
          <p:cNvSpPr>
            <a:spLocks noGrp="1"/>
          </p:cNvSpPr>
          <p:nvPr>
            <p:ph type="title"/>
          </p:nvPr>
        </p:nvSpPr>
        <p:spPr/>
        <p:txBody>
          <a:bodyPr/>
          <a:lstStyle/>
          <a:p>
            <a:r>
              <a:rPr lang="en-US" dirty="0"/>
              <a:t>802.11n MIMO</a:t>
            </a:r>
          </a:p>
        </p:txBody>
      </p:sp>
      <p:cxnSp>
        <p:nvCxnSpPr>
          <p:cNvPr id="56" name="Straight Arrow Connector 55"/>
          <p:cNvCxnSpPr/>
          <p:nvPr/>
        </p:nvCxnSpPr>
        <p:spPr>
          <a:xfrm flipV="1">
            <a:off x="5432119" y="3152775"/>
            <a:ext cx="682677" cy="5694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46420" y="3272644"/>
            <a:ext cx="1670158" cy="63058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588487" y="4052373"/>
            <a:ext cx="2063011" cy="3826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588487" y="4225493"/>
            <a:ext cx="1109690" cy="4522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nvGrpSpPr>
          <p:cNvPr id="67" name="Group 66"/>
          <p:cNvGrpSpPr/>
          <p:nvPr/>
        </p:nvGrpSpPr>
        <p:grpSpPr>
          <a:xfrm>
            <a:off x="4145181" y="3247474"/>
            <a:ext cx="1254831" cy="1254831"/>
            <a:chOff x="3769831" y="3123148"/>
            <a:chExt cx="1673108" cy="1673108"/>
          </a:xfrm>
        </p:grpSpPr>
        <p:pic>
          <p:nvPicPr>
            <p:cNvPr id="68"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39" descr="https://pbs.twimg.com/profile_images/81060618/WRT54.avatar.00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71" name="Picture 41" descr="https://upload.wikimedia.org/wikipedia/commons/a/a7/IPhone_6S_Rose_Gold.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6264357"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1" descr="https://upload.wikimedia.org/wikipedia/commons/a/a7/IPhone_6S_Rose_Gold.png"/>
          <p:cNvPicPr>
            <a:picLocks noChangeAspect="1" noChangeArrowheads="1"/>
          </p:cNvPicPr>
          <p:nvPr/>
        </p:nvPicPr>
        <p:blipFill>
          <a:blip r:embed="rId4"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7360524"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1" descr="https://upload.wikimedia.org/wikipedia/commons/a/a7/IPhone_6S_Rose_Gold.png"/>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807866"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1" descr="https://upload.wikimedia.org/wikipedia/commons/a/a7/IPhone_6S_Rose_Gold.png"/>
          <p:cNvPicPr>
            <a:picLocks noChangeAspect="1" noChangeArrowheads="1"/>
          </p:cNvPicPr>
          <p:nvPr/>
        </p:nvPicPr>
        <p:blipFill>
          <a:blip r:embed="rId4"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932199"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6839" y="1835696"/>
            <a:ext cx="2726866" cy="3416320"/>
          </a:xfrm>
          <a:prstGeom prst="rect">
            <a:avLst/>
          </a:prstGeom>
          <a:noFill/>
        </p:spPr>
        <p:txBody>
          <a:bodyPr wrap="square" rtlCol="0">
            <a:spAutoFit/>
          </a:bodyPr>
          <a:lstStyle/>
          <a:p>
            <a:pPr marL="285750" indent="-285750">
              <a:buFont typeface="Arial" charset="0"/>
              <a:buChar char="•"/>
            </a:pPr>
            <a:r>
              <a:rPr lang="en-US" sz="1800" dirty="0"/>
              <a:t>The 802.11n standard enables spatial multiplexing, improving data rates and link robustness</a:t>
            </a:r>
          </a:p>
          <a:p>
            <a:pPr marL="285750" indent="-285750">
              <a:buFont typeface="Arial" charset="0"/>
              <a:buChar char="•"/>
            </a:pPr>
            <a:r>
              <a:rPr lang="en-US" sz="1800" dirty="0"/>
              <a:t>Transmission to each of them sequentially—underutilizing the spatial resources available at the access point.</a:t>
            </a:r>
          </a:p>
        </p:txBody>
      </p:sp>
    </p:spTree>
    <p:extLst>
      <p:ext uri="{BB962C8B-B14F-4D97-AF65-F5344CB8AC3E}">
        <p14:creationId xmlns:p14="http://schemas.microsoft.com/office/powerpoint/2010/main" val="109068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56"/>
                                        </p:tgtEl>
                                        <p:attrNameLst>
                                          <p:attrName>style.visibility</p:attrName>
                                        </p:attrNameLst>
                                      </p:cBhvr>
                                      <p:to>
                                        <p:strVal val="visible"/>
                                      </p:to>
                                    </p:set>
                                  </p:childTnLst>
                                </p:cTn>
                              </p:par>
                            </p:childTnLst>
                          </p:cTn>
                        </p:par>
                        <p:par>
                          <p:cTn id="7" fill="hold">
                            <p:stCondLst>
                              <p:cond delay="500"/>
                            </p:stCondLst>
                            <p:childTnLst>
                              <p:par>
                                <p:cTn id="8" presetID="1" presetClass="exit" presetSubtype="0" fill="hold" nodeType="afterEffect">
                                  <p:stCondLst>
                                    <p:cond delay="500"/>
                                  </p:stCondLst>
                                  <p:childTnLst>
                                    <p:set>
                                      <p:cBhvr>
                                        <p:cTn id="9" dur="1" fill="hold">
                                          <p:stCondLst>
                                            <p:cond delay="0"/>
                                          </p:stCondLst>
                                        </p:cTn>
                                        <p:tgtEl>
                                          <p:spTgt spid="56"/>
                                        </p:tgtEl>
                                        <p:attrNameLst>
                                          <p:attrName>style.visibility</p:attrName>
                                        </p:attrNameLst>
                                      </p:cBhvr>
                                      <p:to>
                                        <p:strVal val="hidden"/>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par>
                          <p:cTn id="13" fill="hold">
                            <p:stCondLst>
                              <p:cond delay="1000"/>
                            </p:stCondLst>
                            <p:childTnLst>
                              <p:par>
                                <p:cTn id="14" presetID="1" presetClass="exit" presetSubtype="0" fill="hold" nodeType="afterEffect">
                                  <p:stCondLst>
                                    <p:cond delay="500"/>
                                  </p:stCondLst>
                                  <p:childTnLst>
                                    <p:set>
                                      <p:cBhvr>
                                        <p:cTn id="15" dur="1" fill="hold">
                                          <p:stCondLst>
                                            <p:cond delay="0"/>
                                          </p:stCondLst>
                                        </p:cTn>
                                        <p:tgtEl>
                                          <p:spTgt spid="59"/>
                                        </p:tgtEl>
                                        <p:attrNameLst>
                                          <p:attrName>style.visibility</p:attrName>
                                        </p:attrNameLst>
                                      </p:cBhvr>
                                      <p:to>
                                        <p:strVal val="hidden"/>
                                      </p:to>
                                    </p:se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1500"/>
                            </p:stCondLst>
                            <p:childTnLst>
                              <p:par>
                                <p:cTn id="20" presetID="1" presetClass="exit" presetSubtype="0" fill="hold" nodeType="afterEffect">
                                  <p:stCondLst>
                                    <p:cond delay="5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44-8DB6-3847-8684-F3B7A5D86E02}"/>
              </a:ext>
            </a:extLst>
          </p:cNvPr>
          <p:cNvSpPr>
            <a:spLocks noGrp="1"/>
          </p:cNvSpPr>
          <p:nvPr>
            <p:ph type="title"/>
          </p:nvPr>
        </p:nvSpPr>
        <p:spPr/>
        <p:txBody>
          <a:bodyPr/>
          <a:lstStyle/>
          <a:p>
            <a:r>
              <a:rPr lang="nb-NO" dirty="0" err="1"/>
              <a:t>Recap</a:t>
            </a:r>
            <a:r>
              <a:rPr lang="nb-NO" dirty="0"/>
              <a:t> </a:t>
            </a:r>
            <a:r>
              <a:rPr lang="nb-NO" dirty="0" err="1"/>
              <a:t>on</a:t>
            </a:r>
            <a:r>
              <a:rPr lang="nb-NO" dirty="0"/>
              <a:t> MIMO Beamforming</a:t>
            </a:r>
          </a:p>
        </p:txBody>
      </p:sp>
      <p:pic>
        <p:nvPicPr>
          <p:cNvPr id="4" name="Content Placeholder 3">
            <a:extLst>
              <a:ext uri="{FF2B5EF4-FFF2-40B4-BE49-F238E27FC236}">
                <a16:creationId xmlns:a16="http://schemas.microsoft.com/office/drawing/2014/main" id="{F0945B90-8074-5548-B897-9825B2B0842E}"/>
              </a:ext>
            </a:extLst>
          </p:cNvPr>
          <p:cNvPicPr>
            <a:picLocks noGrp="1" noChangeAspect="1"/>
          </p:cNvPicPr>
          <p:nvPr>
            <p:ph idx="1"/>
          </p:nvPr>
        </p:nvPicPr>
        <p:blipFill>
          <a:blip r:embed="rId2"/>
          <a:stretch>
            <a:fillRect/>
          </a:stretch>
        </p:blipFill>
        <p:spPr>
          <a:xfrm>
            <a:off x="1403648" y="3460556"/>
            <a:ext cx="5400600" cy="3372788"/>
          </a:xfrm>
          <a:prstGeom prst="rect">
            <a:avLst/>
          </a:prstGeom>
        </p:spPr>
      </p:pic>
      <p:sp>
        <p:nvSpPr>
          <p:cNvPr id="5" name="TextBox 4">
            <a:extLst>
              <a:ext uri="{FF2B5EF4-FFF2-40B4-BE49-F238E27FC236}">
                <a16:creationId xmlns:a16="http://schemas.microsoft.com/office/drawing/2014/main" id="{3BA3F3EE-6C69-7746-9D62-9ACB4E54F4F6}"/>
              </a:ext>
            </a:extLst>
          </p:cNvPr>
          <p:cNvSpPr txBox="1"/>
          <p:nvPr/>
        </p:nvSpPr>
        <p:spPr>
          <a:xfrm>
            <a:off x="90960" y="1737390"/>
            <a:ext cx="9089552" cy="2123658"/>
          </a:xfrm>
          <a:prstGeom prst="rect">
            <a:avLst/>
          </a:prstGeom>
          <a:noFill/>
        </p:spPr>
        <p:txBody>
          <a:bodyPr wrap="square" rtlCol="0">
            <a:spAutoFit/>
          </a:bodyPr>
          <a:lstStyle/>
          <a:p>
            <a:pPr marL="285750" indent="-285750">
              <a:buFont typeface="Arial" panose="020B0604020202020204" pitchFamily="34" charset="0"/>
              <a:buChar char="•"/>
            </a:pPr>
            <a:r>
              <a:rPr lang="nb-NO" sz="2200" b="1" dirty="0"/>
              <a:t>Beamforming</a:t>
            </a:r>
            <a:r>
              <a:rPr lang="nb-NO" sz="2200" dirty="0"/>
              <a:t> is a signal processing </a:t>
            </a:r>
            <a:r>
              <a:rPr lang="nb-NO" sz="2200" dirty="0" err="1"/>
              <a:t>technique</a:t>
            </a:r>
            <a:r>
              <a:rPr lang="nb-NO" sz="2200" dirty="0"/>
              <a:t> used for </a:t>
            </a:r>
            <a:r>
              <a:rPr lang="nb-NO" sz="2200" dirty="0" err="1"/>
              <a:t>directional</a:t>
            </a:r>
            <a:r>
              <a:rPr lang="nb-NO" sz="2200" dirty="0"/>
              <a:t> signal </a:t>
            </a:r>
            <a:r>
              <a:rPr lang="nb-NO" sz="2200" dirty="0" err="1"/>
              <a:t>transmission</a:t>
            </a:r>
            <a:r>
              <a:rPr lang="nb-NO" sz="2200" dirty="0"/>
              <a:t> or </a:t>
            </a:r>
            <a:r>
              <a:rPr lang="nb-NO" sz="2200" dirty="0" err="1"/>
              <a:t>reception</a:t>
            </a:r>
            <a:r>
              <a:rPr lang="nb-NO" sz="2200" dirty="0"/>
              <a:t>.</a:t>
            </a:r>
            <a:endParaRPr lang="nb-NO" sz="2200" baseline="30000" dirty="0"/>
          </a:p>
          <a:p>
            <a:pPr marL="285750" indent="-285750">
              <a:buFont typeface="Arial" panose="020B0604020202020204" pitchFamily="34" charset="0"/>
              <a:buChar char="•"/>
            </a:pPr>
            <a:r>
              <a:rPr lang="nb-NO" sz="2200" dirty="0"/>
              <a:t>Elements </a:t>
            </a:r>
            <a:r>
              <a:rPr lang="nb-NO" sz="2200" dirty="0" err="1"/>
              <a:t>of</a:t>
            </a:r>
            <a:r>
              <a:rPr lang="nb-NO" sz="2200" dirty="0"/>
              <a:t> an antenna array is </a:t>
            </a:r>
            <a:r>
              <a:rPr lang="nb-NO" sz="2200" dirty="0" err="1"/>
              <a:t>combined</a:t>
            </a:r>
            <a:r>
              <a:rPr lang="nb-NO" sz="2200" dirty="0"/>
              <a:t> in </a:t>
            </a:r>
            <a:r>
              <a:rPr lang="nb-NO" sz="2200" dirty="0" err="1"/>
              <a:t>such</a:t>
            </a:r>
            <a:r>
              <a:rPr lang="nb-NO" sz="2200" dirty="0"/>
              <a:t> a </a:t>
            </a:r>
            <a:r>
              <a:rPr lang="nb-NO" sz="2200" dirty="0" err="1"/>
              <a:t>way</a:t>
            </a:r>
            <a:r>
              <a:rPr lang="nb-NO" sz="2200" dirty="0"/>
              <a:t> </a:t>
            </a:r>
            <a:r>
              <a:rPr lang="nb-NO" sz="2200" dirty="0" err="1"/>
              <a:t>that</a:t>
            </a:r>
            <a:r>
              <a:rPr lang="nb-NO" sz="2200" dirty="0"/>
              <a:t> signals at </a:t>
            </a:r>
            <a:r>
              <a:rPr lang="nb-NO" sz="2200" dirty="0" err="1"/>
              <a:t>particular</a:t>
            </a:r>
            <a:r>
              <a:rPr lang="nb-NO" sz="2200" dirty="0"/>
              <a:t> angles </a:t>
            </a:r>
            <a:r>
              <a:rPr lang="nb-NO" sz="2200" dirty="0" err="1"/>
              <a:t>experience</a:t>
            </a:r>
            <a:r>
              <a:rPr lang="nb-NO" sz="2200" dirty="0"/>
              <a:t> </a:t>
            </a:r>
            <a:r>
              <a:rPr lang="nb-NO" sz="2200" dirty="0" err="1"/>
              <a:t>constructive</a:t>
            </a:r>
            <a:r>
              <a:rPr lang="nb-NO" sz="2200" dirty="0"/>
              <a:t> </a:t>
            </a:r>
            <a:r>
              <a:rPr lang="nb-NO" sz="2200" dirty="0" err="1"/>
              <a:t>interference</a:t>
            </a:r>
            <a:r>
              <a:rPr lang="nb-NO" sz="2200" dirty="0"/>
              <a:t> </a:t>
            </a:r>
            <a:r>
              <a:rPr lang="nb-NO" sz="2200" dirty="0" err="1"/>
              <a:t>while</a:t>
            </a:r>
            <a:r>
              <a:rPr lang="nb-NO" sz="2200" dirty="0"/>
              <a:t> </a:t>
            </a:r>
            <a:r>
              <a:rPr lang="nb-NO" sz="2200" dirty="0" err="1"/>
              <a:t>others</a:t>
            </a:r>
            <a:r>
              <a:rPr lang="nb-NO" sz="2200" dirty="0"/>
              <a:t> </a:t>
            </a:r>
            <a:r>
              <a:rPr lang="nb-NO" sz="2200" dirty="0" err="1"/>
              <a:t>experience</a:t>
            </a:r>
            <a:r>
              <a:rPr lang="nb-NO" sz="2200" dirty="0"/>
              <a:t> </a:t>
            </a:r>
            <a:r>
              <a:rPr lang="nb-NO" sz="2200" dirty="0" err="1"/>
              <a:t>destructive</a:t>
            </a:r>
            <a:r>
              <a:rPr lang="nb-NO" sz="2200" dirty="0"/>
              <a:t> </a:t>
            </a:r>
            <a:r>
              <a:rPr lang="nb-NO" sz="2200" dirty="0" err="1"/>
              <a:t>interference</a:t>
            </a:r>
            <a:r>
              <a:rPr lang="nb-NO" sz="2200" dirty="0"/>
              <a:t>. </a:t>
            </a:r>
          </a:p>
          <a:p>
            <a:pPr marL="285750" indent="-285750">
              <a:buFont typeface="Arial" panose="020B0604020202020204" pitchFamily="34" charset="0"/>
              <a:buChar char="•"/>
            </a:pPr>
            <a:endParaRPr lang="nb-NO" sz="2200" dirty="0"/>
          </a:p>
        </p:txBody>
      </p:sp>
    </p:spTree>
    <p:extLst>
      <p:ext uri="{BB962C8B-B14F-4D97-AF65-F5344CB8AC3E}">
        <p14:creationId xmlns:p14="http://schemas.microsoft.com/office/powerpoint/2010/main" val="1776388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Beamforming and </a:t>
            </a:r>
            <a:r>
              <a:rPr lang="nb-NO" dirty="0" err="1"/>
              <a:t>Steering</a:t>
            </a:r>
            <a:endParaRPr lang="en-NO"/>
          </a:p>
        </p:txBody>
      </p:sp>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2020517"/>
            <a:ext cx="8218487" cy="4036165"/>
          </a:xfrm>
        </p:spPr>
      </p:pic>
    </p:spTree>
    <p:extLst>
      <p:ext uri="{BB962C8B-B14F-4D97-AF65-F5344CB8AC3E}">
        <p14:creationId xmlns:p14="http://schemas.microsoft.com/office/powerpoint/2010/main" val="6491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2654865" y="2452780"/>
            <a:ext cx="6309623" cy="2840729"/>
            <a:chOff x="2712637" y="2127373"/>
            <a:chExt cx="8412831" cy="3787638"/>
          </a:xfrm>
        </p:grpSpPr>
        <p:pic>
          <p:nvPicPr>
            <p:cNvPr id="44" name="Picture 43"/>
            <p:cNvPicPr>
              <a:picLocks noChangeAspect="1"/>
            </p:cNvPicPr>
            <p:nvPr/>
          </p:nvPicPr>
          <p:blipFill>
            <a:blip r:embed="rId3"/>
            <a:stretch>
              <a:fillRect/>
            </a:stretch>
          </p:blipFill>
          <p:spPr>
            <a:xfrm rot="20474745">
              <a:off x="2712637" y="2127373"/>
              <a:ext cx="8412831" cy="3787638"/>
            </a:xfrm>
            <a:prstGeom prst="rect">
              <a:avLst/>
            </a:prstGeom>
          </p:spPr>
        </p:pic>
        <p:cxnSp>
          <p:nvCxnSpPr>
            <p:cNvPr id="45" name="Straight Arrow Connector 44"/>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35" name="Group 34"/>
          <p:cNvGrpSpPr/>
          <p:nvPr/>
        </p:nvGrpSpPr>
        <p:grpSpPr>
          <a:xfrm>
            <a:off x="2086616" y="2272179"/>
            <a:ext cx="6533831" cy="1327374"/>
            <a:chOff x="1954972" y="1886572"/>
            <a:chExt cx="8711774" cy="1769832"/>
          </a:xfrm>
        </p:grpSpPr>
        <p:pic>
          <p:nvPicPr>
            <p:cNvPr id="36" name="Picture 35"/>
            <p:cNvPicPr>
              <a:picLocks noChangeAspect="1"/>
            </p:cNvPicPr>
            <p:nvPr/>
          </p:nvPicPr>
          <p:blipFill>
            <a:blip r:embed="rId4"/>
            <a:stretch>
              <a:fillRect/>
            </a:stretch>
          </p:blipFill>
          <p:spPr>
            <a:xfrm rot="19379607">
              <a:off x="1954972" y="1886572"/>
              <a:ext cx="8711774" cy="1769832"/>
            </a:xfrm>
            <a:prstGeom prst="rect">
              <a:avLst/>
            </a:prstGeom>
          </p:spPr>
        </p:pic>
        <p:cxnSp>
          <p:nvCxnSpPr>
            <p:cNvPr id="37" name="Straight Arrow Connector 36"/>
            <p:cNvCxnSpPr/>
            <p:nvPr/>
          </p:nvCxnSpPr>
          <p:spPr>
            <a:xfrm flipV="1">
              <a:off x="5448389" y="2835181"/>
              <a:ext cx="793901" cy="64732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9" name="Group 48"/>
          <p:cNvGrpSpPr/>
          <p:nvPr/>
        </p:nvGrpSpPr>
        <p:grpSpPr>
          <a:xfrm>
            <a:off x="2627309" y="2091853"/>
            <a:ext cx="6187603" cy="3113011"/>
            <a:chOff x="2675896" y="1646137"/>
            <a:chExt cx="8250137" cy="4150681"/>
          </a:xfrm>
        </p:grpSpPr>
        <p:pic>
          <p:nvPicPr>
            <p:cNvPr id="50" name="Picture 49"/>
            <p:cNvPicPr>
              <a:picLocks noChangeAspect="1"/>
            </p:cNvPicPr>
            <p:nvPr/>
          </p:nvPicPr>
          <p:blipFill>
            <a:blip r:embed="rId5"/>
            <a:stretch>
              <a:fillRect/>
            </a:stretch>
          </p:blipFill>
          <p:spPr>
            <a:xfrm rot="828584">
              <a:off x="2675896" y="1646137"/>
              <a:ext cx="8250137" cy="4150681"/>
            </a:xfrm>
            <a:prstGeom prst="rect">
              <a:avLst/>
            </a:prstGeom>
          </p:spPr>
        </p:pic>
        <p:cxnSp>
          <p:nvCxnSpPr>
            <p:cNvPr id="51" name="Straight Arrow Connector 50"/>
            <p:cNvCxnSpPr/>
            <p:nvPr/>
          </p:nvCxnSpPr>
          <p:spPr>
            <a:xfrm flipV="1">
              <a:off x="5523954" y="3220526"/>
              <a:ext cx="2298262" cy="56516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6" name="Group 45"/>
          <p:cNvGrpSpPr/>
          <p:nvPr/>
        </p:nvGrpSpPr>
        <p:grpSpPr>
          <a:xfrm>
            <a:off x="2733555" y="2339615"/>
            <a:ext cx="5658107" cy="4219298"/>
            <a:chOff x="2817556" y="1976486"/>
            <a:chExt cx="7544143" cy="5625731"/>
          </a:xfrm>
        </p:grpSpPr>
        <p:pic>
          <p:nvPicPr>
            <p:cNvPr id="47" name="Picture 46"/>
            <p:cNvPicPr>
              <a:picLocks noChangeAspect="1"/>
            </p:cNvPicPr>
            <p:nvPr/>
          </p:nvPicPr>
          <p:blipFill>
            <a:blip r:embed="rId6"/>
            <a:stretch>
              <a:fillRect/>
            </a:stretch>
          </p:blipFill>
          <p:spPr>
            <a:xfrm rot="20758142">
              <a:off x="2817556" y="1976486"/>
              <a:ext cx="7544143" cy="5625731"/>
            </a:xfrm>
            <a:prstGeom prst="rect">
              <a:avLst/>
            </a:prstGeom>
          </p:spPr>
        </p:pic>
        <p:cxnSp>
          <p:nvCxnSpPr>
            <p:cNvPr id="48" name="Straight Arrow Connector 47"/>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sp>
        <p:nvSpPr>
          <p:cNvPr id="2" name="Title 1"/>
          <p:cNvSpPr>
            <a:spLocks noGrp="1"/>
          </p:cNvSpPr>
          <p:nvPr>
            <p:ph type="title"/>
          </p:nvPr>
        </p:nvSpPr>
        <p:spPr/>
        <p:txBody>
          <a:bodyPr/>
          <a:lstStyle/>
          <a:p>
            <a:r>
              <a:rPr lang="en-US" dirty="0"/>
              <a:t>802.11ac MIMO Beamforming</a:t>
            </a:r>
          </a:p>
        </p:txBody>
      </p:sp>
      <p:pic>
        <p:nvPicPr>
          <p:cNvPr id="20"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679738" y="3290337"/>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888692" y="3265334"/>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5653" y="3247474"/>
            <a:ext cx="1254831" cy="12548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534829"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630996"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78338"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202671"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We can increase the link SNR by coherently beamforming with the antennas at the base station</a:t>
            </a:r>
          </a:p>
          <a:p>
            <a:pPr marL="285750" indent="-285750">
              <a:buFont typeface="Arial" charset="0"/>
              <a:buChar char="•"/>
            </a:pPr>
            <a:r>
              <a:rPr lang="en-US" sz="1800" dirty="0"/>
              <a:t>Still limited to communications with one station at a time on a small number of spatial streams, resulting in an underutilization of spatial resources.</a:t>
            </a:r>
          </a:p>
        </p:txBody>
      </p:sp>
    </p:spTree>
    <p:extLst>
      <p:ext uri="{BB962C8B-B14F-4D97-AF65-F5344CB8AC3E}">
        <p14:creationId xmlns:p14="http://schemas.microsoft.com/office/powerpoint/2010/main" val="236106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49"/>
                                        </p:tgtEl>
                                        <p:attrNameLst>
                                          <p:attrName>style.visibility</p:attrName>
                                        </p:attrNameLst>
                                      </p:cBhvr>
                                      <p:to>
                                        <p:strVal val="visible"/>
                                      </p:to>
                                    </p:set>
                                  </p:childTnLst>
                                </p:cTn>
                              </p:par>
                            </p:childTnLst>
                          </p:cTn>
                        </p:par>
                        <p:par>
                          <p:cTn id="14" fill="hold">
                            <p:stCondLst>
                              <p:cond delay="250"/>
                            </p:stCondLst>
                            <p:childTnLst>
                              <p:par>
                                <p:cTn id="15" presetID="1" presetClass="exit" presetSubtype="0" fill="hold" nodeType="afterEffect">
                                  <p:stCondLst>
                                    <p:cond delay="250"/>
                                  </p:stCondLst>
                                  <p:childTnLst>
                                    <p:set>
                                      <p:cBhvr>
                                        <p:cTn id="16" dur="1" fill="hold">
                                          <p:stCondLst>
                                            <p:cond delay="0"/>
                                          </p:stCondLst>
                                        </p:cTn>
                                        <p:tgtEl>
                                          <p:spTgt spid="49"/>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250"/>
                                  </p:stCondLst>
                                  <p:childTnLst>
                                    <p:set>
                                      <p:cBhvr>
                                        <p:cTn id="19" dur="1" fill="hold">
                                          <p:stCondLst>
                                            <p:cond delay="0"/>
                                          </p:stCondLst>
                                        </p:cTn>
                                        <p:tgtEl>
                                          <p:spTgt spid="43"/>
                                        </p:tgtEl>
                                        <p:attrNameLst>
                                          <p:attrName>style.visibility</p:attrName>
                                        </p:attrNameLst>
                                      </p:cBhvr>
                                      <p:to>
                                        <p:strVal val="visible"/>
                                      </p:to>
                                    </p:set>
                                  </p:childTnLst>
                                </p:cTn>
                              </p:par>
                            </p:childTnLst>
                          </p:cTn>
                        </p:par>
                        <p:par>
                          <p:cTn id="20" fill="hold">
                            <p:stCondLst>
                              <p:cond delay="750"/>
                            </p:stCondLst>
                            <p:childTnLst>
                              <p:par>
                                <p:cTn id="21" presetID="1" presetClass="exit" presetSubtype="0" fill="hold" nodeType="afterEffect">
                                  <p:stCondLst>
                                    <p:cond delay="250"/>
                                  </p:stCondLst>
                                  <p:childTnLst>
                                    <p:set>
                                      <p:cBhvr>
                                        <p:cTn id="22" dur="1" fill="hold">
                                          <p:stCondLst>
                                            <p:cond delay="0"/>
                                          </p:stCondLst>
                                        </p:cTn>
                                        <p:tgtEl>
                                          <p:spTgt spid="43"/>
                                        </p:tgtEl>
                                        <p:attrNameLst>
                                          <p:attrName>style.visibility</p:attrName>
                                        </p:attrNameLst>
                                      </p:cBhvr>
                                      <p:to>
                                        <p:strVal val="hidden"/>
                                      </p:to>
                                    </p:set>
                                  </p:childTnLst>
                                </p:cTn>
                              </p:par>
                            </p:childTnLst>
                          </p:cTn>
                        </p:par>
                        <p:par>
                          <p:cTn id="23" fill="hold">
                            <p:stCondLst>
                              <p:cond delay="1000"/>
                            </p:stCondLst>
                            <p:childTnLst>
                              <p:par>
                                <p:cTn id="24" presetID="1" presetClass="entr" presetSubtype="0" fill="hold" nodeType="afterEffect">
                                  <p:stCondLst>
                                    <p:cond delay="250"/>
                                  </p:stCondLst>
                                  <p:childTnLst>
                                    <p:set>
                                      <p:cBhvr>
                                        <p:cTn id="25"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rot="828584">
            <a:off x="2572642" y="2091853"/>
            <a:ext cx="6187603" cy="3113011"/>
          </a:xfrm>
          <a:prstGeom prst="rect">
            <a:avLst/>
          </a:prstGeom>
        </p:spPr>
      </p:pic>
      <p:pic>
        <p:nvPicPr>
          <p:cNvPr id="20" name="Picture 19"/>
          <p:cNvPicPr>
            <a:picLocks noChangeAspect="1"/>
          </p:cNvPicPr>
          <p:nvPr/>
        </p:nvPicPr>
        <p:blipFill>
          <a:blip r:embed="rId4"/>
          <a:stretch>
            <a:fillRect/>
          </a:stretch>
        </p:blipFill>
        <p:spPr>
          <a:xfrm rot="20758142">
            <a:off x="2678888" y="2339615"/>
            <a:ext cx="5658107" cy="4219298"/>
          </a:xfrm>
          <a:prstGeom prst="rect">
            <a:avLst/>
          </a:prstGeom>
        </p:spPr>
      </p:pic>
      <p:pic>
        <p:nvPicPr>
          <p:cNvPr id="19" name="Picture 18"/>
          <p:cNvPicPr>
            <a:picLocks noChangeAspect="1"/>
          </p:cNvPicPr>
          <p:nvPr/>
        </p:nvPicPr>
        <p:blipFill>
          <a:blip r:embed="rId5"/>
          <a:stretch>
            <a:fillRect/>
          </a:stretch>
        </p:blipFill>
        <p:spPr>
          <a:xfrm rot="20474745">
            <a:off x="2600198" y="2452780"/>
            <a:ext cx="6309623" cy="2840729"/>
          </a:xfrm>
          <a:prstGeom prst="rect">
            <a:avLst/>
          </a:prstGeom>
        </p:spPr>
      </p:pic>
      <p:pic>
        <p:nvPicPr>
          <p:cNvPr id="30" name="Picture 29"/>
          <p:cNvPicPr>
            <a:picLocks noChangeAspect="1"/>
          </p:cNvPicPr>
          <p:nvPr/>
        </p:nvPicPr>
        <p:blipFill>
          <a:blip r:embed="rId6"/>
          <a:stretch>
            <a:fillRect/>
          </a:stretch>
        </p:blipFill>
        <p:spPr>
          <a:xfrm rot="19379607">
            <a:off x="1466229" y="2272179"/>
            <a:ext cx="6533831" cy="1327374"/>
          </a:xfrm>
          <a:prstGeom prst="rect">
            <a:avLst/>
          </a:prstGeom>
        </p:spPr>
      </p:pic>
      <p:sp>
        <p:nvSpPr>
          <p:cNvPr id="2" name="Title 1"/>
          <p:cNvSpPr>
            <a:spLocks noGrp="1"/>
          </p:cNvSpPr>
          <p:nvPr>
            <p:ph type="title"/>
          </p:nvPr>
        </p:nvSpPr>
        <p:spPr>
          <a:xfrm>
            <a:off x="323528" y="692696"/>
            <a:ext cx="8219256" cy="1143000"/>
          </a:xfrm>
        </p:spPr>
        <p:txBody>
          <a:bodyPr/>
          <a:lstStyle/>
          <a:p>
            <a:r>
              <a:rPr lang="en-US" dirty="0"/>
              <a:t>802.11ac Multi-User MIMO</a:t>
            </a:r>
          </a:p>
        </p:txBody>
      </p:sp>
      <p:sp>
        <p:nvSpPr>
          <p:cNvPr id="48" name="TextBox 47"/>
          <p:cNvSpPr txBox="1"/>
          <p:nvPr/>
        </p:nvSpPr>
        <p:spPr>
          <a:xfrm>
            <a:off x="3088963" y="2392588"/>
            <a:ext cx="2270173" cy="323165"/>
          </a:xfrm>
          <a:prstGeom prst="rect">
            <a:avLst/>
          </a:prstGeom>
          <a:noFill/>
        </p:spPr>
        <p:txBody>
          <a:bodyPr wrap="none" rtlCol="0">
            <a:spAutoFit/>
          </a:bodyPr>
          <a:lstStyle/>
          <a:p>
            <a:r>
              <a:rPr lang="en-US" sz="1500" dirty="0"/>
              <a:t>MU-MIMO Beamforming</a:t>
            </a:r>
          </a:p>
        </p:txBody>
      </p:sp>
      <p:grpSp>
        <p:nvGrpSpPr>
          <p:cNvPr id="5" name="Group 4"/>
          <p:cNvGrpSpPr/>
          <p:nvPr/>
        </p:nvGrpSpPr>
        <p:grpSpPr>
          <a:xfrm>
            <a:off x="4647925" y="3152776"/>
            <a:ext cx="2219378" cy="1524941"/>
            <a:chOff x="5442939" y="3060700"/>
            <a:chExt cx="2959171" cy="2033255"/>
          </a:xfrm>
        </p:grpSpPr>
        <p:cxnSp>
          <p:nvCxnSpPr>
            <p:cNvPr id="56" name="Straight Arrow Connector 55"/>
            <p:cNvCxnSpPr/>
            <p:nvPr/>
          </p:nvCxnSpPr>
          <p:spPr>
            <a:xfrm flipV="1">
              <a:off x="5442939" y="3060700"/>
              <a:ext cx="910236" cy="759302"/>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95339" y="3220525"/>
              <a:ext cx="2226877" cy="8407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23" name="Group 22"/>
          <p:cNvGrpSpPr/>
          <p:nvPr/>
        </p:nvGrpSpPr>
        <p:grpSpPr>
          <a:xfrm>
            <a:off x="3360986" y="3247474"/>
            <a:ext cx="1254831" cy="1254831"/>
            <a:chOff x="3769831" y="3123148"/>
            <a:chExt cx="1673108" cy="1673108"/>
          </a:xfrm>
        </p:grpSpPr>
        <p:pic>
          <p:nvPicPr>
            <p:cNvPr id="24"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480162"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576329"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23671"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148004"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Multi-user beamforming allows full utilization of available spatial resources by allowing simultaneous transmissions to multiple stations on the same channel.</a:t>
            </a:r>
          </a:p>
          <a:p>
            <a:pPr marL="285750" indent="-285750">
              <a:buFont typeface="Arial" charset="0"/>
              <a:buChar char="•"/>
            </a:pPr>
            <a:endParaRPr lang="en-US" sz="1800" dirty="0"/>
          </a:p>
          <a:p>
            <a:pPr marL="285750" indent="-285750">
              <a:buFont typeface="Arial" charset="0"/>
              <a:buChar char="•"/>
            </a:pPr>
            <a:r>
              <a:rPr lang="en-US" sz="1800" dirty="0"/>
              <a:t>And while fantastic, the increased spectral efficiency doesn’t come for free….</a:t>
            </a:r>
          </a:p>
        </p:txBody>
      </p:sp>
    </p:spTree>
    <p:extLst>
      <p:ext uri="{BB962C8B-B14F-4D97-AF65-F5344CB8AC3E}">
        <p14:creationId xmlns:p14="http://schemas.microsoft.com/office/powerpoint/2010/main" val="106660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3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00"/>
                            </p:stCondLst>
                            <p:childTnLst>
                              <p:par>
                                <p:cTn id="8" presetID="1" presetClass="exit" presetSubtype="0" fill="hold" nodeType="afterEffect">
                                  <p:stCondLst>
                                    <p:cond delay="250"/>
                                  </p:stCondLst>
                                  <p:childTnLst>
                                    <p:set>
                                      <p:cBhvr>
                                        <p:cTn id="9" dur="1" fill="hold">
                                          <p:stCondLst>
                                            <p:cond delay="0"/>
                                          </p:stCondLst>
                                        </p:cTn>
                                        <p:tgtEl>
                                          <p:spTgt spid="5"/>
                                        </p:tgtEl>
                                        <p:attrNameLst>
                                          <p:attrName>style.visibility</p:attrName>
                                        </p:attrNameLst>
                                      </p:cBhvr>
                                      <p:to>
                                        <p:strVal val="hidden"/>
                                      </p:to>
                                    </p:set>
                                  </p:childTnLst>
                                </p:cTn>
                              </p:par>
                            </p:childTnLst>
                          </p:cTn>
                        </p:par>
                        <p:par>
                          <p:cTn id="10" fill="hold">
                            <p:stCondLst>
                              <p:cond delay="550"/>
                            </p:stCondLst>
                            <p:childTnLst>
                              <p:par>
                                <p:cTn id="11" presetID="1"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800"/>
                            </p:stCondLst>
                            <p:childTnLst>
                              <p:par>
                                <p:cTn id="14" presetID="1" presetClass="exit" presetSubtype="0" fill="hold" nodeType="afterEffect">
                                  <p:stCondLst>
                                    <p:cond delay="25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p:stCondLst>
                              <p:cond delay="1050"/>
                            </p:stCondLst>
                            <p:childTnLst>
                              <p:par>
                                <p:cTn id="17" presetID="1" presetClass="entr" presetSubtype="0" fill="hold" nodeType="afterEffect">
                                  <p:stCondLst>
                                    <p:cond delay="25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1300"/>
                            </p:stCondLst>
                            <p:childTnLst>
                              <p:par>
                                <p:cTn id="20" presetID="1" presetClass="exit" presetSubtype="0" fill="hold" nodeType="afterEffect">
                                  <p:stCondLst>
                                    <p:cond delay="250"/>
                                  </p:stCondLst>
                                  <p:childTnLst>
                                    <p:set>
                                      <p:cBhvr>
                                        <p:cTn id="21" dur="1" fill="hold">
                                          <p:stCondLst>
                                            <p:cond delay="0"/>
                                          </p:stCondLst>
                                        </p:cTn>
                                        <p:tgtEl>
                                          <p:spTgt spid="5"/>
                                        </p:tgtEl>
                                        <p:attrNameLst>
                                          <p:attrName>style.visibility</p:attrName>
                                        </p:attrNameLst>
                                      </p:cBhvr>
                                      <p:to>
                                        <p:strVal val="hidden"/>
                                      </p:to>
                                    </p:set>
                                  </p:childTnLst>
                                </p:cTn>
                              </p:par>
                            </p:childTnLst>
                          </p:cTn>
                        </p:par>
                        <p:par>
                          <p:cTn id="22" fill="hold">
                            <p:stCondLst>
                              <p:cond delay="1550"/>
                            </p:stCondLst>
                            <p:childTnLst>
                              <p:par>
                                <p:cTn id="23" presetID="1" presetClass="entr" presetSubtype="0" fill="hold"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a:xfrm>
            <a:off x="553814" y="3972808"/>
            <a:ext cx="6292088" cy="807527"/>
          </a:xfrm>
        </p:spPr>
        <p:txBody>
          <a:bodyPr>
            <a:normAutofit/>
          </a:bodyPr>
          <a:lstStyle/>
          <a:p>
            <a:pPr marL="0" indent="0">
              <a:buNone/>
            </a:pPr>
            <a:r>
              <a:rPr lang="en-CA" sz="2000" dirty="0" err="1"/>
              <a:t>mmWave</a:t>
            </a:r>
            <a:r>
              <a:rPr lang="en-CA" sz="2000" dirty="0"/>
              <a:t>: High attenuation -&gt; </a:t>
            </a:r>
            <a:r>
              <a:rPr lang="en-CA" sz="2000" dirty="0">
                <a:sym typeface="Wingdings" panose="05000000000000000000" pitchFamily="2" charset="2"/>
              </a:rPr>
              <a:t>beamforming</a:t>
            </a:r>
          </a:p>
          <a:p>
            <a:pPr marL="0" indent="0">
              <a:buNone/>
            </a:pPr>
            <a:r>
              <a:rPr lang="en-CA" sz="2000" dirty="0">
                <a:sym typeface="Wingdings" panose="05000000000000000000" pitchFamily="2" charset="2"/>
              </a:rPr>
              <a:t>Challenge: Beam alignment</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5674121"/>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5663277"/>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5684966"/>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5674122"/>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grpSp>
        <p:nvGrpSpPr>
          <p:cNvPr id="2" name="Group 1">
            <a:extLst>
              <a:ext uri="{FF2B5EF4-FFF2-40B4-BE49-F238E27FC236}">
                <a16:creationId xmlns:a16="http://schemas.microsoft.com/office/drawing/2014/main" id="{2A40A247-4C9F-40F0-A03A-4815524DB352}"/>
              </a:ext>
            </a:extLst>
          </p:cNvPr>
          <p:cNvGrpSpPr/>
          <p:nvPr/>
        </p:nvGrpSpPr>
        <p:grpSpPr>
          <a:xfrm rot="19160335">
            <a:off x="908788" y="5386218"/>
            <a:ext cx="2440171" cy="544334"/>
            <a:chOff x="1211717" y="3737974"/>
            <a:chExt cx="3253561" cy="725778"/>
          </a:xfrm>
        </p:grpSpPr>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200000">
              <a:off x="3288999" y="3287473"/>
              <a:ext cx="725778" cy="1626780"/>
            </a:xfrm>
            <a:prstGeom prst="rect">
              <a:avLst/>
            </a:prstGeom>
          </p:spPr>
        </p:pic>
        <p:pic>
          <p:nvPicPr>
            <p:cNvPr id="14" name="Picture 13">
              <a:extLst>
                <a:ext uri="{FF2B5EF4-FFF2-40B4-BE49-F238E27FC236}">
                  <a16:creationId xmlns:a16="http://schemas.microsoft.com/office/drawing/2014/main" id="{7DD2E7D0-1E1D-46F9-914C-3A383BC049A8}"/>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10000" b="90000" l="10000" r="90000">
                          <a14:backgroundMark x1="19420" y1="71285" x2="19420" y2="71285"/>
                          <a14:backgroundMark x1="19420" y1="71285" x2="19420" y2="7128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1662218" y="3287473"/>
              <a:ext cx="725778" cy="1626780"/>
            </a:xfrm>
            <a:prstGeom prst="rect">
              <a:avLst/>
            </a:prstGeom>
          </p:spPr>
        </p:pic>
      </p:grpSp>
      <p:cxnSp>
        <p:nvCxnSpPr>
          <p:cNvPr id="15" name="Google Shape;101;g5f9f91e067_0_7">
            <a:extLst>
              <a:ext uri="{FF2B5EF4-FFF2-40B4-BE49-F238E27FC236}">
                <a16:creationId xmlns:a16="http://schemas.microsoft.com/office/drawing/2014/main" id="{87F1F1E2-E7A3-5C40-872F-2C42EDA62289}"/>
              </a:ext>
            </a:extLst>
          </p:cNvPr>
          <p:cNvCxnSpPr/>
          <p:nvPr/>
        </p:nvCxnSpPr>
        <p:spPr>
          <a:xfrm>
            <a:off x="2771468" y="2307694"/>
            <a:ext cx="3678075" cy="0"/>
          </a:xfrm>
          <a:prstGeom prst="straightConnector1">
            <a:avLst/>
          </a:prstGeom>
          <a:noFill/>
          <a:ln w="57150" cap="flat" cmpd="sng">
            <a:solidFill>
              <a:srgbClr val="FF0000"/>
            </a:solidFill>
            <a:prstDash val="solid"/>
            <a:miter lim="800000"/>
            <a:headEnd type="stealth" w="med" len="med"/>
            <a:tailEnd type="stealth" w="med" len="med"/>
          </a:ln>
        </p:spPr>
      </p:cxnSp>
      <p:sp>
        <p:nvSpPr>
          <p:cNvPr id="17" name="Google Shape;102;g5f9f91e067_0_7">
            <a:extLst>
              <a:ext uri="{FF2B5EF4-FFF2-40B4-BE49-F238E27FC236}">
                <a16:creationId xmlns:a16="http://schemas.microsoft.com/office/drawing/2014/main" id="{2B27DCFF-2DA4-BE41-BD03-BD3D5668F40B}"/>
              </a:ext>
            </a:extLst>
          </p:cNvPr>
          <p:cNvSpPr txBox="1"/>
          <p:nvPr/>
        </p:nvSpPr>
        <p:spPr>
          <a:xfrm>
            <a:off x="3361464" y="1988199"/>
            <a:ext cx="2453400" cy="276975"/>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a:solidFill>
                  <a:srgbClr val="FF0000"/>
                </a:solidFill>
                <a:latin typeface="Calibri"/>
                <a:ea typeface="Calibri"/>
                <a:cs typeface="Calibri"/>
                <a:sym typeface="Calibri"/>
              </a:rPr>
              <a:t>Millimeter Wave Bands</a:t>
            </a:r>
            <a:endParaRPr sz="1350">
              <a:solidFill>
                <a:srgbClr val="FF0000"/>
              </a:solidFill>
              <a:latin typeface="Calibri"/>
              <a:ea typeface="Calibri"/>
              <a:cs typeface="Calibri"/>
              <a:sym typeface="Calibri"/>
            </a:endParaRPr>
          </a:p>
        </p:txBody>
      </p:sp>
      <p:sp>
        <p:nvSpPr>
          <p:cNvPr id="18" name="Google Shape;103;g5f9f91e067_0_7">
            <a:extLst>
              <a:ext uri="{FF2B5EF4-FFF2-40B4-BE49-F238E27FC236}">
                <a16:creationId xmlns:a16="http://schemas.microsoft.com/office/drawing/2014/main" id="{98896B78-1147-C848-AED7-08B08F0DA962}"/>
              </a:ext>
            </a:extLst>
          </p:cNvPr>
          <p:cNvSpPr txBox="1"/>
          <p:nvPr/>
        </p:nvSpPr>
        <p:spPr>
          <a:xfrm>
            <a:off x="539552" y="1706439"/>
            <a:ext cx="1257300" cy="484650"/>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dirty="0">
                <a:solidFill>
                  <a:schemeClr val="dk1"/>
                </a:solidFill>
                <a:latin typeface="Calibri"/>
                <a:ea typeface="Calibri"/>
                <a:cs typeface="Calibri"/>
                <a:sym typeface="Calibri"/>
              </a:rPr>
              <a:t>Most wireless operates in this range</a:t>
            </a:r>
            <a:endParaRPr sz="1500" dirty="0"/>
          </a:p>
        </p:txBody>
      </p:sp>
      <p:sp>
        <p:nvSpPr>
          <p:cNvPr id="19" name="Google Shape;104;g5f9f91e067_0_7">
            <a:extLst>
              <a:ext uri="{FF2B5EF4-FFF2-40B4-BE49-F238E27FC236}">
                <a16:creationId xmlns:a16="http://schemas.microsoft.com/office/drawing/2014/main" id="{DF5972DE-BE80-DD47-BB6C-5D6D5D997D4A}"/>
              </a:ext>
            </a:extLst>
          </p:cNvPr>
          <p:cNvSpPr/>
          <p:nvPr/>
        </p:nvSpPr>
        <p:spPr>
          <a:xfrm>
            <a:off x="1740784" y="2249288"/>
            <a:ext cx="441675" cy="1371600"/>
          </a:xfrm>
          <a:prstGeom prst="ellipse">
            <a:avLst/>
          </a:prstGeom>
          <a:noFill/>
          <a:ln w="762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0" name="Google Shape;105;g5f9f91e067_0_7">
            <a:extLst>
              <a:ext uri="{FF2B5EF4-FFF2-40B4-BE49-F238E27FC236}">
                <a16:creationId xmlns:a16="http://schemas.microsoft.com/office/drawing/2014/main" id="{C78A3D33-372D-0146-8357-B00F6A43A8A6}"/>
              </a:ext>
            </a:extLst>
          </p:cNvPr>
          <p:cNvCxnSpPr/>
          <p:nvPr/>
        </p:nvCxnSpPr>
        <p:spPr>
          <a:xfrm>
            <a:off x="1482876" y="2157316"/>
            <a:ext cx="228600" cy="357975"/>
          </a:xfrm>
          <a:prstGeom prst="straightConnector1">
            <a:avLst/>
          </a:prstGeom>
          <a:noFill/>
          <a:ln w="57150" cap="flat" cmpd="sng">
            <a:solidFill>
              <a:srgbClr val="FF0000"/>
            </a:solidFill>
            <a:prstDash val="solid"/>
            <a:miter lim="800000"/>
            <a:headEnd type="none" w="sm" len="sm"/>
            <a:tailEnd type="stealth" w="med" len="med"/>
          </a:ln>
        </p:spPr>
      </p:cxnSp>
      <p:grpSp>
        <p:nvGrpSpPr>
          <p:cNvPr id="21" name="Google Shape;106;g5f9f91e067_0_7">
            <a:extLst>
              <a:ext uri="{FF2B5EF4-FFF2-40B4-BE49-F238E27FC236}">
                <a16:creationId xmlns:a16="http://schemas.microsoft.com/office/drawing/2014/main" id="{35AA65A0-9B66-D945-8978-6F9753ED8033}"/>
              </a:ext>
            </a:extLst>
          </p:cNvPr>
          <p:cNvGrpSpPr/>
          <p:nvPr/>
        </p:nvGrpSpPr>
        <p:grpSpPr>
          <a:xfrm>
            <a:off x="1668799" y="2570535"/>
            <a:ext cx="5119019" cy="1362521"/>
            <a:chOff x="-4947512" y="4295289"/>
            <a:chExt cx="5789109" cy="1231407"/>
          </a:xfrm>
        </p:grpSpPr>
        <p:sp>
          <p:nvSpPr>
            <p:cNvPr id="22" name="Google Shape;107;g5f9f91e067_0_7">
              <a:extLst>
                <a:ext uri="{FF2B5EF4-FFF2-40B4-BE49-F238E27FC236}">
                  <a16:creationId xmlns:a16="http://schemas.microsoft.com/office/drawing/2014/main" id="{AAD17029-7D99-6E4D-AEC0-464063D4FAFB}"/>
                </a:ext>
              </a:extLst>
            </p:cNvPr>
            <p:cNvSpPr/>
            <p:nvPr/>
          </p:nvSpPr>
          <p:spPr>
            <a:xfrm>
              <a:off x="-3331172" y="430217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3" name="Google Shape;108;g5f9f91e067_0_7">
              <a:extLst>
                <a:ext uri="{FF2B5EF4-FFF2-40B4-BE49-F238E27FC236}">
                  <a16:creationId xmlns:a16="http://schemas.microsoft.com/office/drawing/2014/main" id="{220D7148-F394-8846-AEAD-A1CBF5272C2B}"/>
                </a:ext>
              </a:extLst>
            </p:cNvPr>
            <p:cNvSpPr/>
            <p:nvPr/>
          </p:nvSpPr>
          <p:spPr>
            <a:xfrm>
              <a:off x="-3573130"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4" name="Google Shape;109;g5f9f91e067_0_7">
              <a:extLst>
                <a:ext uri="{FF2B5EF4-FFF2-40B4-BE49-F238E27FC236}">
                  <a16:creationId xmlns:a16="http://schemas.microsoft.com/office/drawing/2014/main" id="{6C396E97-71C8-944B-8983-574535E7A3F1}"/>
                </a:ext>
              </a:extLst>
            </p:cNvPr>
            <p:cNvSpPr/>
            <p:nvPr/>
          </p:nvSpPr>
          <p:spPr>
            <a:xfrm>
              <a:off x="-2810565"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5" name="Google Shape;110;g5f9f91e067_0_7">
              <a:extLst>
                <a:ext uri="{FF2B5EF4-FFF2-40B4-BE49-F238E27FC236}">
                  <a16:creationId xmlns:a16="http://schemas.microsoft.com/office/drawing/2014/main" id="{E4A0E4F8-ECFD-3B44-A3C3-8F03BB505BCB}"/>
                </a:ext>
              </a:extLst>
            </p:cNvPr>
            <p:cNvSpPr/>
            <p:nvPr/>
          </p:nvSpPr>
          <p:spPr>
            <a:xfrm>
              <a:off x="-1764823" y="4302174"/>
              <a:ext cx="638100" cy="6528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6" name="Google Shape;111;g5f9f91e067_0_7">
              <a:extLst>
                <a:ext uri="{FF2B5EF4-FFF2-40B4-BE49-F238E27FC236}">
                  <a16:creationId xmlns:a16="http://schemas.microsoft.com/office/drawing/2014/main" id="{C4E99A73-714B-2642-93C8-675CC11C0FE6}"/>
                </a:ext>
              </a:extLst>
            </p:cNvPr>
            <p:cNvSpPr/>
            <p:nvPr/>
          </p:nvSpPr>
          <p:spPr>
            <a:xfrm>
              <a:off x="-1082593"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7" name="Google Shape;112;g5f9f91e067_0_7">
              <a:extLst>
                <a:ext uri="{FF2B5EF4-FFF2-40B4-BE49-F238E27FC236}">
                  <a16:creationId xmlns:a16="http://schemas.microsoft.com/office/drawing/2014/main" id="{55D30242-7F6B-4A43-8539-D8AA2507A69C}"/>
                </a:ext>
              </a:extLst>
            </p:cNvPr>
            <p:cNvSpPr/>
            <p:nvPr/>
          </p:nvSpPr>
          <p:spPr>
            <a:xfrm>
              <a:off x="-556001"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8" name="Google Shape;113;g5f9f91e067_0_7">
              <a:extLst>
                <a:ext uri="{FF2B5EF4-FFF2-40B4-BE49-F238E27FC236}">
                  <a16:creationId xmlns:a16="http://schemas.microsoft.com/office/drawing/2014/main" id="{187052AC-8EDE-FB4D-A5A8-F40AAF106F61}"/>
                </a:ext>
              </a:extLst>
            </p:cNvPr>
            <p:cNvSpPr/>
            <p:nvPr/>
          </p:nvSpPr>
          <p:spPr>
            <a:xfrm>
              <a:off x="12361" y="4295289"/>
              <a:ext cx="1959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9" name="Google Shape;114;g5f9f91e067_0_7">
              <a:extLst>
                <a:ext uri="{FF2B5EF4-FFF2-40B4-BE49-F238E27FC236}">
                  <a16:creationId xmlns:a16="http://schemas.microsoft.com/office/drawing/2014/main" id="{588F4675-35D5-3347-8FE7-1167E45C6815}"/>
                </a:ext>
              </a:extLst>
            </p:cNvPr>
            <p:cNvCxnSpPr/>
            <p:nvPr/>
          </p:nvCxnSpPr>
          <p:spPr>
            <a:xfrm rot="10800000">
              <a:off x="-4684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0" name="Google Shape;115;g5f9f91e067_0_7">
              <a:extLst>
                <a:ext uri="{FF2B5EF4-FFF2-40B4-BE49-F238E27FC236}">
                  <a16:creationId xmlns:a16="http://schemas.microsoft.com/office/drawing/2014/main" id="{B269CA34-E923-934D-A994-7009232B4342}"/>
                </a:ext>
              </a:extLst>
            </p:cNvPr>
            <p:cNvCxnSpPr/>
            <p:nvPr/>
          </p:nvCxnSpPr>
          <p:spPr>
            <a:xfrm rot="10800000">
              <a:off x="-4557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1" name="Google Shape;116;g5f9f91e067_0_7">
              <a:extLst>
                <a:ext uri="{FF2B5EF4-FFF2-40B4-BE49-F238E27FC236}">
                  <a16:creationId xmlns:a16="http://schemas.microsoft.com/office/drawing/2014/main" id="{0DCF0A81-033E-D14C-A925-0424FEDAC587}"/>
                </a:ext>
              </a:extLst>
            </p:cNvPr>
            <p:cNvCxnSpPr/>
            <p:nvPr/>
          </p:nvCxnSpPr>
          <p:spPr>
            <a:xfrm rot="10800000">
              <a:off x="-4526506" y="4339687"/>
              <a:ext cx="0" cy="633300"/>
            </a:xfrm>
            <a:prstGeom prst="straightConnector1">
              <a:avLst/>
            </a:prstGeom>
            <a:noFill/>
            <a:ln w="19050" cap="flat" cmpd="sng">
              <a:solidFill>
                <a:srgbClr val="0070C0"/>
              </a:solidFill>
              <a:prstDash val="solid"/>
              <a:miter lim="800000"/>
              <a:headEnd type="none" w="sm" len="sm"/>
              <a:tailEnd type="none" w="sm" len="sm"/>
            </a:ln>
          </p:spPr>
        </p:cxnSp>
        <p:grpSp>
          <p:nvGrpSpPr>
            <p:cNvPr id="32" name="Google Shape;117;g5f9f91e067_0_7">
              <a:extLst>
                <a:ext uri="{FF2B5EF4-FFF2-40B4-BE49-F238E27FC236}">
                  <a16:creationId xmlns:a16="http://schemas.microsoft.com/office/drawing/2014/main" id="{8D540DDF-1351-4B4C-830D-353BC33683E9}"/>
                </a:ext>
              </a:extLst>
            </p:cNvPr>
            <p:cNvGrpSpPr/>
            <p:nvPr/>
          </p:nvGrpSpPr>
          <p:grpSpPr>
            <a:xfrm>
              <a:off x="-4947512" y="4957687"/>
              <a:ext cx="5789109" cy="569009"/>
              <a:chOff x="1928907" y="2876210"/>
              <a:chExt cx="5789109" cy="569009"/>
            </a:xfrm>
          </p:grpSpPr>
          <p:sp>
            <p:nvSpPr>
              <p:cNvPr id="33" name="Google Shape;118;g5f9f91e067_0_7">
                <a:extLst>
                  <a:ext uri="{FF2B5EF4-FFF2-40B4-BE49-F238E27FC236}">
                    <a16:creationId xmlns:a16="http://schemas.microsoft.com/office/drawing/2014/main" id="{1D31FADB-BFFC-234C-B3C0-A44E4B52B82F}"/>
                  </a:ext>
                </a:extLst>
              </p:cNvPr>
              <p:cNvSpPr txBox="1"/>
              <p:nvPr/>
            </p:nvSpPr>
            <p:spPr>
              <a:xfrm>
                <a:off x="1928907" y="2918754"/>
                <a:ext cx="2631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0</a:t>
                </a:r>
                <a:endParaRPr sz="1500"/>
              </a:p>
            </p:txBody>
          </p:sp>
          <p:sp>
            <p:nvSpPr>
              <p:cNvPr id="34" name="Google Shape;119;g5f9f91e067_0_7">
                <a:extLst>
                  <a:ext uri="{FF2B5EF4-FFF2-40B4-BE49-F238E27FC236}">
                    <a16:creationId xmlns:a16="http://schemas.microsoft.com/office/drawing/2014/main" id="{6F7FBAEE-2C47-0C42-AE5E-7DF3774A9B76}"/>
                  </a:ext>
                </a:extLst>
              </p:cNvPr>
              <p:cNvSpPr txBox="1"/>
              <p:nvPr/>
            </p:nvSpPr>
            <p:spPr>
              <a:xfrm>
                <a:off x="2337847" y="2918754"/>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10GHz</a:t>
                </a:r>
                <a:endParaRPr sz="1500"/>
              </a:p>
            </p:txBody>
          </p:sp>
          <p:sp>
            <p:nvSpPr>
              <p:cNvPr id="35" name="Google Shape;120;g5f9f91e067_0_7">
                <a:extLst>
                  <a:ext uri="{FF2B5EF4-FFF2-40B4-BE49-F238E27FC236}">
                    <a16:creationId xmlns:a16="http://schemas.microsoft.com/office/drawing/2014/main" id="{6166587F-091F-994A-A3B5-26DF2BC810BB}"/>
                  </a:ext>
                </a:extLst>
              </p:cNvPr>
              <p:cNvSpPr txBox="1"/>
              <p:nvPr/>
            </p:nvSpPr>
            <p:spPr>
              <a:xfrm>
                <a:off x="2877660"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20GHz</a:t>
                </a:r>
                <a:endParaRPr sz="1500"/>
              </a:p>
            </p:txBody>
          </p:sp>
          <p:sp>
            <p:nvSpPr>
              <p:cNvPr id="36" name="Google Shape;121;g5f9f91e067_0_7">
                <a:extLst>
                  <a:ext uri="{FF2B5EF4-FFF2-40B4-BE49-F238E27FC236}">
                    <a16:creationId xmlns:a16="http://schemas.microsoft.com/office/drawing/2014/main" id="{152152B2-B90A-E84F-863F-C3D3414C5081}"/>
                  </a:ext>
                </a:extLst>
              </p:cNvPr>
              <p:cNvSpPr txBox="1"/>
              <p:nvPr/>
            </p:nvSpPr>
            <p:spPr>
              <a:xfrm>
                <a:off x="338826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30GHz</a:t>
                </a:r>
                <a:endParaRPr sz="1500"/>
              </a:p>
            </p:txBody>
          </p:sp>
          <p:sp>
            <p:nvSpPr>
              <p:cNvPr id="37" name="Google Shape;122;g5f9f91e067_0_7">
                <a:extLst>
                  <a:ext uri="{FF2B5EF4-FFF2-40B4-BE49-F238E27FC236}">
                    <a16:creationId xmlns:a16="http://schemas.microsoft.com/office/drawing/2014/main" id="{F73F4C01-B9EE-104E-A616-A758C1772EA8}"/>
                  </a:ext>
                </a:extLst>
              </p:cNvPr>
              <p:cNvSpPr txBox="1"/>
              <p:nvPr/>
            </p:nvSpPr>
            <p:spPr>
              <a:xfrm>
                <a:off x="394071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40GHz</a:t>
                </a:r>
                <a:endParaRPr sz="1500"/>
              </a:p>
            </p:txBody>
          </p:sp>
          <p:sp>
            <p:nvSpPr>
              <p:cNvPr id="38" name="Google Shape;123;g5f9f91e067_0_7">
                <a:extLst>
                  <a:ext uri="{FF2B5EF4-FFF2-40B4-BE49-F238E27FC236}">
                    <a16:creationId xmlns:a16="http://schemas.microsoft.com/office/drawing/2014/main" id="{C67EAF01-F472-F74E-9426-C26986B4CD37}"/>
                  </a:ext>
                </a:extLst>
              </p:cNvPr>
              <p:cNvSpPr txBox="1"/>
              <p:nvPr/>
            </p:nvSpPr>
            <p:spPr>
              <a:xfrm>
                <a:off x="4470366" y="2915776"/>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50GHz</a:t>
                </a:r>
                <a:endParaRPr sz="1500"/>
              </a:p>
            </p:txBody>
          </p:sp>
          <p:sp>
            <p:nvSpPr>
              <p:cNvPr id="39" name="Google Shape;124;g5f9f91e067_0_7">
                <a:extLst>
                  <a:ext uri="{FF2B5EF4-FFF2-40B4-BE49-F238E27FC236}">
                    <a16:creationId xmlns:a16="http://schemas.microsoft.com/office/drawing/2014/main" id="{BA491109-8648-A04C-B500-8C10D4E3F79C}"/>
                  </a:ext>
                </a:extLst>
              </p:cNvPr>
              <p:cNvSpPr txBox="1"/>
              <p:nvPr/>
            </p:nvSpPr>
            <p:spPr>
              <a:xfrm>
                <a:off x="500551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60GHz</a:t>
                </a:r>
                <a:endParaRPr sz="1500"/>
              </a:p>
            </p:txBody>
          </p:sp>
          <p:sp>
            <p:nvSpPr>
              <p:cNvPr id="40" name="Google Shape;125;g5f9f91e067_0_7">
                <a:extLst>
                  <a:ext uri="{FF2B5EF4-FFF2-40B4-BE49-F238E27FC236}">
                    <a16:creationId xmlns:a16="http://schemas.microsoft.com/office/drawing/2014/main" id="{36314CED-334C-5343-B72F-3A35C9747285}"/>
                  </a:ext>
                </a:extLst>
              </p:cNvPr>
              <p:cNvSpPr txBox="1"/>
              <p:nvPr/>
            </p:nvSpPr>
            <p:spPr>
              <a:xfrm>
                <a:off x="551986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70GHz</a:t>
                </a:r>
                <a:endParaRPr sz="1500"/>
              </a:p>
            </p:txBody>
          </p:sp>
          <p:sp>
            <p:nvSpPr>
              <p:cNvPr id="41" name="Google Shape;126;g5f9f91e067_0_7">
                <a:extLst>
                  <a:ext uri="{FF2B5EF4-FFF2-40B4-BE49-F238E27FC236}">
                    <a16:creationId xmlns:a16="http://schemas.microsoft.com/office/drawing/2014/main" id="{1DE62D30-7C17-594A-9B14-919A34D22F6E}"/>
                  </a:ext>
                </a:extLst>
              </p:cNvPr>
              <p:cNvSpPr txBox="1"/>
              <p:nvPr/>
            </p:nvSpPr>
            <p:spPr>
              <a:xfrm>
                <a:off x="6049513" y="2912621"/>
                <a:ext cx="6078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80GHZ</a:t>
                </a:r>
                <a:endParaRPr sz="1500"/>
              </a:p>
            </p:txBody>
          </p:sp>
          <p:sp>
            <p:nvSpPr>
              <p:cNvPr id="42" name="Google Shape;127;g5f9f91e067_0_7">
                <a:extLst>
                  <a:ext uri="{FF2B5EF4-FFF2-40B4-BE49-F238E27FC236}">
                    <a16:creationId xmlns:a16="http://schemas.microsoft.com/office/drawing/2014/main" id="{01DC69FA-A76E-D540-9DEA-2F9DDE7BC9FF}"/>
                  </a:ext>
                </a:extLst>
              </p:cNvPr>
              <p:cNvSpPr txBox="1"/>
              <p:nvPr/>
            </p:nvSpPr>
            <p:spPr>
              <a:xfrm>
                <a:off x="6560116" y="2912621"/>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90GHz</a:t>
                </a:r>
                <a:endParaRPr sz="1500"/>
              </a:p>
            </p:txBody>
          </p:sp>
          <p:sp>
            <p:nvSpPr>
              <p:cNvPr id="43" name="Google Shape;128;g5f9f91e067_0_7">
                <a:extLst>
                  <a:ext uri="{FF2B5EF4-FFF2-40B4-BE49-F238E27FC236}">
                    <a16:creationId xmlns:a16="http://schemas.microsoft.com/office/drawing/2014/main" id="{031D5117-3960-3D46-A355-E8AF2A8E9C4E}"/>
                  </a:ext>
                </a:extLst>
              </p:cNvPr>
              <p:cNvSpPr txBox="1"/>
              <p:nvPr/>
            </p:nvSpPr>
            <p:spPr>
              <a:xfrm>
                <a:off x="7042716" y="2912621"/>
                <a:ext cx="6753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100GHz</a:t>
                </a:r>
                <a:endParaRPr sz="1500"/>
              </a:p>
            </p:txBody>
          </p:sp>
          <p:cxnSp>
            <p:nvCxnSpPr>
              <p:cNvPr id="44" name="Google Shape;129;g5f9f91e067_0_7">
                <a:extLst>
                  <a:ext uri="{FF2B5EF4-FFF2-40B4-BE49-F238E27FC236}">
                    <a16:creationId xmlns:a16="http://schemas.microsoft.com/office/drawing/2014/main" id="{3A6613CC-98AD-FA44-AF0E-1A338F3FA487}"/>
                  </a:ext>
                </a:extLst>
              </p:cNvPr>
              <p:cNvCxnSpPr/>
              <p:nvPr/>
            </p:nvCxnSpPr>
            <p:spPr>
              <a:xfrm rot="10800000">
                <a:off x="2065059"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5" name="Google Shape;130;g5f9f91e067_0_7">
                <a:extLst>
                  <a:ext uri="{FF2B5EF4-FFF2-40B4-BE49-F238E27FC236}">
                    <a16:creationId xmlns:a16="http://schemas.microsoft.com/office/drawing/2014/main" id="{CFFF4EE1-751D-9E46-9242-4CA472411CFB}"/>
                  </a:ext>
                </a:extLst>
              </p:cNvPr>
              <p:cNvCxnSpPr/>
              <p:nvPr/>
            </p:nvCxnSpPr>
            <p:spPr>
              <a:xfrm rot="10800000">
                <a:off x="2584170"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6" name="Google Shape;131;g5f9f91e067_0_7">
                <a:extLst>
                  <a:ext uri="{FF2B5EF4-FFF2-40B4-BE49-F238E27FC236}">
                    <a16:creationId xmlns:a16="http://schemas.microsoft.com/office/drawing/2014/main" id="{0937511D-4A7E-BC43-9242-75E918726420}"/>
                  </a:ext>
                </a:extLst>
              </p:cNvPr>
              <p:cNvCxnSpPr/>
              <p:nvPr/>
            </p:nvCxnSpPr>
            <p:spPr>
              <a:xfrm rot="10800000">
                <a:off x="3108046"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7" name="Google Shape;132;g5f9f91e067_0_7">
                <a:extLst>
                  <a:ext uri="{FF2B5EF4-FFF2-40B4-BE49-F238E27FC236}">
                    <a16:creationId xmlns:a16="http://schemas.microsoft.com/office/drawing/2014/main" id="{D1C9F930-DC39-3848-9FCA-2FF2DAB3A121}"/>
                  </a:ext>
                </a:extLst>
              </p:cNvPr>
              <p:cNvCxnSpPr/>
              <p:nvPr/>
            </p:nvCxnSpPr>
            <p:spPr>
              <a:xfrm rot="10800000">
                <a:off x="3617636"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8" name="Google Shape;133;g5f9f91e067_0_7">
                <a:extLst>
                  <a:ext uri="{FF2B5EF4-FFF2-40B4-BE49-F238E27FC236}">
                    <a16:creationId xmlns:a16="http://schemas.microsoft.com/office/drawing/2014/main" id="{08EE86A8-FCC4-8949-B39B-870EA450A230}"/>
                  </a:ext>
                </a:extLst>
              </p:cNvPr>
              <p:cNvCxnSpPr/>
              <p:nvPr/>
            </p:nvCxnSpPr>
            <p:spPr>
              <a:xfrm rot="10800000">
                <a:off x="417008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9" name="Google Shape;134;g5f9f91e067_0_7">
                <a:extLst>
                  <a:ext uri="{FF2B5EF4-FFF2-40B4-BE49-F238E27FC236}">
                    <a16:creationId xmlns:a16="http://schemas.microsoft.com/office/drawing/2014/main" id="{A9F32E5A-4DF6-7241-B301-E82DA19D9C41}"/>
                  </a:ext>
                </a:extLst>
              </p:cNvPr>
              <p:cNvCxnSpPr/>
              <p:nvPr/>
            </p:nvCxnSpPr>
            <p:spPr>
              <a:xfrm rot="10800000">
                <a:off x="470507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0" name="Google Shape;135;g5f9f91e067_0_7">
                <a:extLst>
                  <a:ext uri="{FF2B5EF4-FFF2-40B4-BE49-F238E27FC236}">
                    <a16:creationId xmlns:a16="http://schemas.microsoft.com/office/drawing/2014/main" id="{0E317EE3-430A-E94A-B832-6008481D7C81}"/>
                  </a:ext>
                </a:extLst>
              </p:cNvPr>
              <p:cNvCxnSpPr/>
              <p:nvPr/>
            </p:nvCxnSpPr>
            <p:spPr>
              <a:xfrm rot="10800000">
                <a:off x="523043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1" name="Google Shape;136;g5f9f91e067_0_7">
                <a:extLst>
                  <a:ext uri="{FF2B5EF4-FFF2-40B4-BE49-F238E27FC236}">
                    <a16:creationId xmlns:a16="http://schemas.microsoft.com/office/drawing/2014/main" id="{C0B07422-CAF8-AE43-9A2B-E10EB3262E5F}"/>
                  </a:ext>
                </a:extLst>
              </p:cNvPr>
              <p:cNvCxnSpPr/>
              <p:nvPr/>
            </p:nvCxnSpPr>
            <p:spPr>
              <a:xfrm rot="10800000">
                <a:off x="5749545"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2" name="Google Shape;137;g5f9f91e067_0_7">
                <a:extLst>
                  <a:ext uri="{FF2B5EF4-FFF2-40B4-BE49-F238E27FC236}">
                    <a16:creationId xmlns:a16="http://schemas.microsoft.com/office/drawing/2014/main" id="{78CEE93E-4A06-0B46-8427-612EAAD5D9D9}"/>
                  </a:ext>
                </a:extLst>
              </p:cNvPr>
              <p:cNvCxnSpPr/>
              <p:nvPr/>
            </p:nvCxnSpPr>
            <p:spPr>
              <a:xfrm rot="10800000">
                <a:off x="6273421"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3" name="Google Shape;138;g5f9f91e067_0_7">
                <a:extLst>
                  <a:ext uri="{FF2B5EF4-FFF2-40B4-BE49-F238E27FC236}">
                    <a16:creationId xmlns:a16="http://schemas.microsoft.com/office/drawing/2014/main" id="{8A87ADC6-FF36-3F4A-BFE4-2BC893C43EBB}"/>
                  </a:ext>
                </a:extLst>
              </p:cNvPr>
              <p:cNvCxnSpPr/>
              <p:nvPr/>
            </p:nvCxnSpPr>
            <p:spPr>
              <a:xfrm rot="10800000">
                <a:off x="678301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4" name="Google Shape;139;g5f9f91e067_0_7">
                <a:extLst>
                  <a:ext uri="{FF2B5EF4-FFF2-40B4-BE49-F238E27FC236}">
                    <a16:creationId xmlns:a16="http://schemas.microsoft.com/office/drawing/2014/main" id="{73029DE3-A436-7448-941F-656D1CB265B5}"/>
                  </a:ext>
                </a:extLst>
              </p:cNvPr>
              <p:cNvCxnSpPr/>
              <p:nvPr/>
            </p:nvCxnSpPr>
            <p:spPr>
              <a:xfrm rot="10800000">
                <a:off x="7335459" y="2876322"/>
                <a:ext cx="0" cy="82500"/>
              </a:xfrm>
              <a:prstGeom prst="straightConnector1">
                <a:avLst/>
              </a:prstGeom>
              <a:noFill/>
              <a:ln w="12700" cap="flat" cmpd="sng">
                <a:solidFill>
                  <a:schemeClr val="dk1"/>
                </a:solidFill>
                <a:prstDash val="solid"/>
                <a:miter lim="800000"/>
                <a:headEnd type="none" w="sm" len="sm"/>
                <a:tailEnd type="none" w="sm" len="sm"/>
              </a:ln>
            </p:spPr>
          </p:cxnSp>
          <p:cxnSp>
            <p:nvCxnSpPr>
              <p:cNvPr id="55" name="Google Shape;140;g5f9f91e067_0_7">
                <a:extLst>
                  <a:ext uri="{FF2B5EF4-FFF2-40B4-BE49-F238E27FC236}">
                    <a16:creationId xmlns:a16="http://schemas.microsoft.com/office/drawing/2014/main" id="{51D5596B-177D-A141-BCBB-AE668F234948}"/>
                  </a:ext>
                </a:extLst>
              </p:cNvPr>
              <p:cNvCxnSpPr/>
              <p:nvPr/>
            </p:nvCxnSpPr>
            <p:spPr>
              <a:xfrm rot="10800000" flipH="1">
                <a:off x="2071409" y="2876210"/>
                <a:ext cx="5270400" cy="15300"/>
              </a:xfrm>
              <a:prstGeom prst="straightConnector1">
                <a:avLst/>
              </a:prstGeom>
              <a:noFill/>
              <a:ln w="12700" cap="flat" cmpd="sng">
                <a:solidFill>
                  <a:schemeClr val="dk1"/>
                </a:solidFill>
                <a:prstDash val="solid"/>
                <a:miter lim="800000"/>
                <a:headEnd type="none" w="sm" len="sm"/>
                <a:tailEnd type="none" w="sm" len="sm"/>
              </a:ln>
            </p:spPr>
          </p:cxnSp>
          <p:sp>
            <p:nvSpPr>
              <p:cNvPr id="56" name="Google Shape;141;g5f9f91e067_0_7">
                <a:extLst>
                  <a:ext uri="{FF2B5EF4-FFF2-40B4-BE49-F238E27FC236}">
                    <a16:creationId xmlns:a16="http://schemas.microsoft.com/office/drawing/2014/main" id="{275E97A9-EAA8-CC49-9278-65D504E3E7E0}"/>
                  </a:ext>
                </a:extLst>
              </p:cNvPr>
              <p:cNvSpPr/>
              <p:nvPr/>
            </p:nvSpPr>
            <p:spPr>
              <a:xfrm>
                <a:off x="3650534" y="3045019"/>
                <a:ext cx="2338800" cy="4002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1500">
                    <a:solidFill>
                      <a:schemeClr val="dk1"/>
                    </a:solidFill>
                    <a:latin typeface="Calibri"/>
                    <a:ea typeface="Calibri"/>
                    <a:cs typeface="Calibri"/>
                    <a:sym typeface="Calibri"/>
                  </a:rPr>
                  <a:t>Frequency Spectrum</a:t>
                </a:r>
                <a:endParaRPr sz="1500"/>
              </a:p>
            </p:txBody>
          </p:sp>
        </p:grpSp>
      </p:grpSp>
    </p:spTree>
    <p:extLst>
      <p:ext uri="{BB962C8B-B14F-4D97-AF65-F5344CB8AC3E}">
        <p14:creationId xmlns:p14="http://schemas.microsoft.com/office/powerpoint/2010/main" val="65417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8" presetClass="emph" presetSubtype="0" repeatCount="indefinite" fill="hold" nodeType="clickEffect">
                                  <p:stCondLst>
                                    <p:cond delay="0"/>
                                  </p:stCondLst>
                                  <p:endCondLst>
                                    <p:cond evt="onNext" delay="0">
                                      <p:tgtEl>
                                        <p:sldTgt/>
                                      </p:tgtEl>
                                    </p:cond>
                                  </p:endCondLst>
                                  <p:childTnLst>
                                    <p:animRot by="5400000">
                                      <p:cBhvr>
                                        <p:cTn id="50"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6" grpId="0" animBg="1"/>
      <p:bldP spid="9"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A95-4A54-8E45-BEFB-33505734465D}"/>
              </a:ext>
            </a:extLst>
          </p:cNvPr>
          <p:cNvSpPr>
            <a:spLocks noGrp="1"/>
          </p:cNvSpPr>
          <p:nvPr>
            <p:ph type="title"/>
          </p:nvPr>
        </p:nvSpPr>
        <p:spPr/>
        <p:txBody>
          <a:bodyPr/>
          <a:lstStyle/>
          <a:p>
            <a:r>
              <a:rPr lang="nb-NO" dirty="0"/>
              <a:t>802.11ad </a:t>
            </a:r>
            <a:r>
              <a:rPr lang="nb-NO" dirty="0" err="1"/>
              <a:t>mmWave</a:t>
            </a:r>
            <a:endParaRPr lang="nb-NO" dirty="0"/>
          </a:p>
        </p:txBody>
      </p:sp>
      <p:pic>
        <p:nvPicPr>
          <p:cNvPr id="36868" name="Picture 4" descr="https://www.researchgate.net/profile/Adriana_Flores15/publication/282861106/figure/fig1/AS:284863112069120@1444928066352/Beamforming-training-in-80211a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35695"/>
            <a:ext cx="5688632" cy="4405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05963" y="6251328"/>
            <a:ext cx="4228017" cy="400110"/>
          </a:xfrm>
          <a:prstGeom prst="rect">
            <a:avLst/>
          </a:prstGeom>
          <a:noFill/>
        </p:spPr>
        <p:txBody>
          <a:bodyPr wrap="none" rtlCol="0">
            <a:spAutoFit/>
          </a:bodyPr>
          <a:lstStyle/>
          <a:p>
            <a:r>
              <a:rPr lang="en-US"/>
              <a:t>Beamforming Training in 802.11ad</a:t>
            </a:r>
          </a:p>
        </p:txBody>
      </p:sp>
    </p:spTree>
    <p:extLst>
      <p:ext uri="{BB962C8B-B14F-4D97-AF65-F5344CB8AC3E}">
        <p14:creationId xmlns:p14="http://schemas.microsoft.com/office/powerpoint/2010/main" val="322292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new 802.11 technologies</a:t>
            </a:r>
          </a:p>
        </p:txBody>
      </p:sp>
      <p:pic>
        <p:nvPicPr>
          <p:cNvPr id="1026" name="Picture 2" descr="mage result for 802.11 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51273"/>
            <a:ext cx="76200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472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pPr lvl="1"/>
            <a:r>
              <a:rPr lang="en-US" dirty="0"/>
              <a:t>Bluetooth</a:t>
            </a: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Mobility and International Roaming</a:t>
            </a:r>
          </a:p>
          <a:p>
            <a:endParaRPr lang="en-US" dirty="0"/>
          </a:p>
        </p:txBody>
      </p:sp>
    </p:spTree>
    <p:extLst>
      <p:ext uri="{BB962C8B-B14F-4D97-AF65-F5344CB8AC3E}">
        <p14:creationId xmlns:p14="http://schemas.microsoft.com/office/powerpoint/2010/main" val="3405111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43088-D77D-9F49-99E7-CF3692190B09}"/>
              </a:ext>
            </a:extLst>
          </p:cNvPr>
          <p:cNvSpPr>
            <a:spLocks noGrp="1"/>
          </p:cNvSpPr>
          <p:nvPr>
            <p:ph type="title"/>
          </p:nvPr>
        </p:nvSpPr>
        <p:spPr/>
        <p:txBody>
          <a:bodyPr/>
          <a:lstStyle/>
          <a:p>
            <a:r>
              <a:rPr lang="nb-NO" dirty="0"/>
              <a:t>Bluetooth</a:t>
            </a:r>
          </a:p>
        </p:txBody>
      </p:sp>
      <p:sp>
        <p:nvSpPr>
          <p:cNvPr id="3" name="Content Placeholder 2">
            <a:extLst>
              <a:ext uri="{FF2B5EF4-FFF2-40B4-BE49-F238E27FC236}">
                <a16:creationId xmlns:a16="http://schemas.microsoft.com/office/drawing/2014/main" id="{DC2FE6D6-CCA9-C44E-A578-E2BC11824757}"/>
              </a:ext>
            </a:extLst>
          </p:cNvPr>
          <p:cNvSpPr>
            <a:spLocks noGrp="1"/>
          </p:cNvSpPr>
          <p:nvPr>
            <p:ph idx="1"/>
          </p:nvPr>
        </p:nvSpPr>
        <p:spPr>
          <a:xfrm>
            <a:off x="453480" y="1556792"/>
            <a:ext cx="5112568" cy="4114800"/>
          </a:xfrm>
        </p:spPr>
        <p:txBody>
          <a:bodyPr/>
          <a:lstStyle/>
          <a:p>
            <a:r>
              <a:rPr lang="nb-NO" sz="2400" dirty="0"/>
              <a:t>Bluetooth is a </a:t>
            </a:r>
            <a:r>
              <a:rPr lang="nb-NO" sz="2400" dirty="0" err="1"/>
              <a:t>wireless</a:t>
            </a:r>
            <a:r>
              <a:rPr lang="nb-NO" sz="2400" dirty="0"/>
              <a:t> </a:t>
            </a:r>
            <a:r>
              <a:rPr lang="nb-NO" sz="2400" dirty="0" err="1"/>
              <a:t>technology</a:t>
            </a:r>
            <a:r>
              <a:rPr lang="nb-NO" sz="2400" dirty="0"/>
              <a:t> standard for </a:t>
            </a:r>
            <a:r>
              <a:rPr lang="nb-NO" sz="2400" dirty="0" err="1"/>
              <a:t>exchanging</a:t>
            </a:r>
            <a:r>
              <a:rPr lang="nb-NO" sz="2400" dirty="0"/>
              <a:t> data over </a:t>
            </a:r>
            <a:r>
              <a:rPr lang="nb-NO" sz="2400" dirty="0" err="1"/>
              <a:t>short</a:t>
            </a:r>
            <a:r>
              <a:rPr lang="nb-NO" sz="2400" dirty="0"/>
              <a:t> </a:t>
            </a:r>
            <a:r>
              <a:rPr lang="nb-NO" sz="2400" dirty="0" err="1"/>
              <a:t>distances</a:t>
            </a:r>
            <a:r>
              <a:rPr lang="nb-NO" sz="2400" dirty="0"/>
              <a:t> from </a:t>
            </a:r>
            <a:r>
              <a:rPr lang="nb-NO" sz="2400" dirty="0" err="1"/>
              <a:t>fixed</a:t>
            </a:r>
            <a:r>
              <a:rPr lang="nb-NO" sz="2400" dirty="0"/>
              <a:t> and mobile </a:t>
            </a:r>
            <a:r>
              <a:rPr lang="nb-NO" sz="2400" dirty="0" err="1"/>
              <a:t>devices</a:t>
            </a:r>
            <a:r>
              <a:rPr lang="nb-NO" sz="2400" dirty="0"/>
              <a:t>, and </a:t>
            </a:r>
            <a:r>
              <a:rPr lang="nb-NO" sz="2400" dirty="0" err="1"/>
              <a:t>building</a:t>
            </a:r>
            <a:r>
              <a:rPr lang="nb-NO" sz="2400" dirty="0"/>
              <a:t> personal area </a:t>
            </a:r>
            <a:r>
              <a:rPr lang="nb-NO" sz="2400" dirty="0" err="1"/>
              <a:t>networks</a:t>
            </a:r>
            <a:endParaRPr lang="nb-NO" sz="2400" dirty="0"/>
          </a:p>
          <a:p>
            <a:r>
              <a:rPr lang="nb-NO" sz="2400" dirty="0"/>
              <a:t>In 1994 Bluetooth </a:t>
            </a:r>
            <a:r>
              <a:rPr lang="nb-NO" sz="2400" dirty="0" err="1"/>
              <a:t>was</a:t>
            </a:r>
            <a:r>
              <a:rPr lang="nb-NO" sz="2400" dirty="0"/>
              <a:t> </a:t>
            </a:r>
            <a:r>
              <a:rPr lang="nb-NO" sz="2400" dirty="0" err="1"/>
              <a:t>developed</a:t>
            </a:r>
            <a:r>
              <a:rPr lang="nb-NO" sz="2400" dirty="0"/>
              <a:t> by Ericsson.</a:t>
            </a:r>
          </a:p>
          <a:p>
            <a:r>
              <a:rPr lang="nb-NO" sz="2400" dirty="0"/>
              <a:t>It is </a:t>
            </a:r>
            <a:r>
              <a:rPr lang="nb-NO" sz="2400" dirty="0" err="1"/>
              <a:t>named</a:t>
            </a:r>
            <a:r>
              <a:rPr lang="nb-NO" sz="2400" dirty="0"/>
              <a:t>  </a:t>
            </a:r>
            <a:r>
              <a:rPr lang="nb-NO" sz="2400" dirty="0" err="1"/>
              <a:t>after</a:t>
            </a:r>
            <a:r>
              <a:rPr lang="nb-NO" sz="2400" dirty="0"/>
              <a:t> a Danish </a:t>
            </a:r>
            <a:r>
              <a:rPr lang="nb-NO" sz="2400" dirty="0" err="1"/>
              <a:t>king</a:t>
            </a:r>
            <a:r>
              <a:rPr lang="nb-NO" sz="2400" dirty="0"/>
              <a:t>, </a:t>
            </a:r>
            <a:r>
              <a:rPr lang="nb-NO" sz="2400" dirty="0" err="1"/>
              <a:t>whose</a:t>
            </a:r>
            <a:r>
              <a:rPr lang="nb-NO" sz="2400" dirty="0"/>
              <a:t> </a:t>
            </a:r>
            <a:r>
              <a:rPr lang="nb-NO" sz="2400" dirty="0" err="1"/>
              <a:t>nickname</a:t>
            </a:r>
            <a:r>
              <a:rPr lang="nb-NO" sz="2400" dirty="0"/>
              <a:t> </a:t>
            </a:r>
            <a:r>
              <a:rPr lang="nb-NO" sz="2400" dirty="0" err="1"/>
              <a:t>was</a:t>
            </a:r>
            <a:r>
              <a:rPr lang="nb-NO" sz="2400" dirty="0"/>
              <a:t> Bluetooth </a:t>
            </a:r>
            <a:r>
              <a:rPr lang="nb-NO" sz="2400" dirty="0" err="1"/>
              <a:t>because</a:t>
            </a:r>
            <a:r>
              <a:rPr lang="nb-NO" sz="2400" dirty="0"/>
              <a:t> </a:t>
            </a:r>
            <a:r>
              <a:rPr lang="nb-NO" sz="2400" dirty="0" err="1"/>
              <a:t>he</a:t>
            </a:r>
            <a:r>
              <a:rPr lang="nb-NO" sz="2400" dirty="0"/>
              <a:t> </a:t>
            </a:r>
            <a:r>
              <a:rPr lang="nb-NO" sz="2400" dirty="0" err="1"/>
              <a:t>brought</a:t>
            </a:r>
            <a:r>
              <a:rPr lang="nb-NO" sz="2400" dirty="0"/>
              <a:t> </a:t>
            </a:r>
            <a:r>
              <a:rPr lang="nb-NO" sz="2400" dirty="0" err="1"/>
              <a:t>the</a:t>
            </a:r>
            <a:r>
              <a:rPr lang="nb-NO" sz="2400" dirty="0"/>
              <a:t> Danish </a:t>
            </a:r>
            <a:r>
              <a:rPr lang="nb-NO" sz="2400" dirty="0" err="1"/>
              <a:t>tribes</a:t>
            </a:r>
            <a:r>
              <a:rPr lang="nb-NO" sz="2400" dirty="0"/>
              <a:t> </a:t>
            </a:r>
            <a:r>
              <a:rPr lang="nb-NO" sz="2400" dirty="0" err="1"/>
              <a:t>together</a:t>
            </a:r>
            <a:r>
              <a:rPr lang="nb-NO" sz="2400" dirty="0"/>
              <a:t>.</a:t>
            </a:r>
          </a:p>
          <a:p>
            <a:endParaRPr lang="nb-NO" sz="2400" dirty="0"/>
          </a:p>
        </p:txBody>
      </p:sp>
      <p:pic>
        <p:nvPicPr>
          <p:cNvPr id="4" name="Picture 3">
            <a:extLst>
              <a:ext uri="{FF2B5EF4-FFF2-40B4-BE49-F238E27FC236}">
                <a16:creationId xmlns:a16="http://schemas.microsoft.com/office/drawing/2014/main" id="{FD2B65B4-A61B-B241-A314-FFA421449EBD}"/>
              </a:ext>
            </a:extLst>
          </p:cNvPr>
          <p:cNvPicPr>
            <a:picLocks noChangeAspect="1"/>
          </p:cNvPicPr>
          <p:nvPr/>
        </p:nvPicPr>
        <p:blipFill>
          <a:blip r:embed="rId2"/>
          <a:stretch>
            <a:fillRect/>
          </a:stretch>
        </p:blipFill>
        <p:spPr>
          <a:xfrm>
            <a:off x="5724128" y="1556792"/>
            <a:ext cx="977900" cy="1092200"/>
          </a:xfrm>
          <a:prstGeom prst="rect">
            <a:avLst/>
          </a:prstGeom>
        </p:spPr>
      </p:pic>
      <p:pic>
        <p:nvPicPr>
          <p:cNvPr id="5" name="Picture 4">
            <a:extLst>
              <a:ext uri="{FF2B5EF4-FFF2-40B4-BE49-F238E27FC236}">
                <a16:creationId xmlns:a16="http://schemas.microsoft.com/office/drawing/2014/main" id="{C9ABA937-7762-554D-AA34-1AE5525C37D3}"/>
              </a:ext>
            </a:extLst>
          </p:cNvPr>
          <p:cNvPicPr>
            <a:picLocks noChangeAspect="1"/>
          </p:cNvPicPr>
          <p:nvPr/>
        </p:nvPicPr>
        <p:blipFill>
          <a:blip r:embed="rId3"/>
          <a:stretch>
            <a:fillRect/>
          </a:stretch>
        </p:blipFill>
        <p:spPr>
          <a:xfrm>
            <a:off x="6800094" y="4315520"/>
            <a:ext cx="2220568" cy="1356072"/>
          </a:xfrm>
          <a:prstGeom prst="rect">
            <a:avLst/>
          </a:prstGeom>
        </p:spPr>
      </p:pic>
      <p:pic>
        <p:nvPicPr>
          <p:cNvPr id="6" name="Picture 5">
            <a:extLst>
              <a:ext uri="{FF2B5EF4-FFF2-40B4-BE49-F238E27FC236}">
                <a16:creationId xmlns:a16="http://schemas.microsoft.com/office/drawing/2014/main" id="{712B0A16-3D1E-1549-B63D-63E3797DFD3B}"/>
              </a:ext>
            </a:extLst>
          </p:cNvPr>
          <p:cNvPicPr>
            <a:picLocks noChangeAspect="1"/>
          </p:cNvPicPr>
          <p:nvPr/>
        </p:nvPicPr>
        <p:blipFill>
          <a:blip r:embed="rId4"/>
          <a:stretch>
            <a:fillRect/>
          </a:stretch>
        </p:blipFill>
        <p:spPr>
          <a:xfrm>
            <a:off x="5794810" y="3055454"/>
            <a:ext cx="2032000" cy="1003300"/>
          </a:xfrm>
          <a:prstGeom prst="rect">
            <a:avLst/>
          </a:prstGeom>
        </p:spPr>
      </p:pic>
      <p:pic>
        <p:nvPicPr>
          <p:cNvPr id="8" name="Picture 7">
            <a:extLst>
              <a:ext uri="{FF2B5EF4-FFF2-40B4-BE49-F238E27FC236}">
                <a16:creationId xmlns:a16="http://schemas.microsoft.com/office/drawing/2014/main" id="{4711E3C5-1960-5541-AC93-ABCD31E25E77}"/>
              </a:ext>
            </a:extLst>
          </p:cNvPr>
          <p:cNvPicPr>
            <a:picLocks noChangeAspect="1"/>
          </p:cNvPicPr>
          <p:nvPr/>
        </p:nvPicPr>
        <p:blipFill>
          <a:blip r:embed="rId5"/>
          <a:stretch>
            <a:fillRect/>
          </a:stretch>
        </p:blipFill>
        <p:spPr>
          <a:xfrm>
            <a:off x="7647198" y="1194408"/>
            <a:ext cx="1117600" cy="1498600"/>
          </a:xfrm>
          <a:prstGeom prst="rect">
            <a:avLst/>
          </a:prstGeom>
        </p:spPr>
      </p:pic>
      <p:pic>
        <p:nvPicPr>
          <p:cNvPr id="9" name="Picture 8">
            <a:extLst>
              <a:ext uri="{FF2B5EF4-FFF2-40B4-BE49-F238E27FC236}">
                <a16:creationId xmlns:a16="http://schemas.microsoft.com/office/drawing/2014/main" id="{EF6D26A4-EF40-FE42-845A-28A8661F7129}"/>
              </a:ext>
            </a:extLst>
          </p:cNvPr>
          <p:cNvPicPr>
            <a:picLocks noChangeAspect="1"/>
          </p:cNvPicPr>
          <p:nvPr/>
        </p:nvPicPr>
        <p:blipFill>
          <a:blip r:embed="rId6"/>
          <a:stretch>
            <a:fillRect/>
          </a:stretch>
        </p:blipFill>
        <p:spPr>
          <a:xfrm>
            <a:off x="5724128" y="5367784"/>
            <a:ext cx="1498600" cy="1460500"/>
          </a:xfrm>
          <a:prstGeom prst="rect">
            <a:avLst/>
          </a:prstGeom>
        </p:spPr>
      </p:pic>
    </p:spTree>
    <p:extLst>
      <p:ext uri="{BB962C8B-B14F-4D97-AF65-F5344CB8AC3E}">
        <p14:creationId xmlns:p14="http://schemas.microsoft.com/office/powerpoint/2010/main" val="474227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79666"/>
            <a:ext cx="7886700" cy="670967"/>
          </a:xfrm>
        </p:spPr>
        <p:txBody>
          <a:bodyPr>
            <a:normAutofit/>
          </a:bodyPr>
          <a:lstStyle/>
          <a:p>
            <a:pPr>
              <a:defRPr/>
            </a:pPr>
            <a:r>
              <a:rPr lang="en-US" b="0" dirty="0">
                <a:solidFill>
                  <a:schemeClr val="tx1"/>
                </a:solidFill>
                <a:latin typeface="+mn-lt"/>
              </a:rPr>
              <a:t>Personal area networks: Bluetooth</a:t>
            </a:r>
          </a:p>
        </p:txBody>
      </p:sp>
      <p:sp>
        <p:nvSpPr>
          <p:cNvPr id="5" name="Rectangle 44">
            <a:extLst>
              <a:ext uri="{FF2B5EF4-FFF2-40B4-BE49-F238E27FC236}">
                <a16:creationId xmlns:a16="http://schemas.microsoft.com/office/drawing/2014/main" id="{F16EE124-6686-D742-8D2C-5556636C506B}"/>
              </a:ext>
            </a:extLst>
          </p:cNvPr>
          <p:cNvSpPr txBox="1">
            <a:spLocks noChangeArrowheads="1"/>
          </p:cNvSpPr>
          <p:nvPr/>
        </p:nvSpPr>
        <p:spPr>
          <a:xfrm>
            <a:off x="801615" y="1955656"/>
            <a:ext cx="5152376" cy="3795713"/>
          </a:xfrm>
          <a:prstGeom prst="rect">
            <a:avLst/>
          </a:prstGeom>
        </p:spPr>
        <p:txBody>
          <a:bodyPr vert="horz" lIns="68580" tIns="34290" rIns="68580" bIns="3429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indent="-214313">
              <a:defRPr/>
            </a:pPr>
            <a:r>
              <a:rPr lang="en-US" sz="2400" dirty="0"/>
              <a:t>less than 10 m diameter</a:t>
            </a:r>
          </a:p>
          <a:p>
            <a:pPr marL="214313" indent="-214313">
              <a:defRPr/>
            </a:pPr>
            <a:r>
              <a:rPr lang="en-US" sz="2400" dirty="0"/>
              <a:t>replacement for cables (mouse, keyboard, headphones)</a:t>
            </a:r>
          </a:p>
          <a:p>
            <a:pPr marL="214313" indent="-214313">
              <a:defRPr/>
            </a:pPr>
            <a:r>
              <a:rPr lang="en-US" sz="2400" dirty="0"/>
              <a:t>ad hoc: no infrastructure</a:t>
            </a:r>
          </a:p>
          <a:p>
            <a:pPr marL="214313" indent="-214313">
              <a:defRPr/>
            </a:pPr>
            <a:r>
              <a:rPr lang="en-US" sz="2400" dirty="0"/>
              <a:t>2.4-2.5 GHz ISM radio band, up to 3 Mbps</a:t>
            </a:r>
          </a:p>
          <a:p>
            <a:pPr marL="214313" indent="-214313">
              <a:defRPr/>
            </a:pPr>
            <a:r>
              <a:rPr lang="en-US" sz="2400" dirty="0"/>
              <a:t>master controller / clients devices:</a:t>
            </a:r>
          </a:p>
          <a:p>
            <a:pPr lvl="1">
              <a:lnSpc>
                <a:spcPct val="80000"/>
              </a:lnSpc>
              <a:defRPr/>
            </a:pPr>
            <a:r>
              <a:rPr lang="en-US" sz="2100" dirty="0"/>
              <a:t>master polls clients, grants requests for client transmissions</a:t>
            </a:r>
          </a:p>
        </p:txBody>
      </p:sp>
      <p:sp>
        <p:nvSpPr>
          <p:cNvPr id="46" name="Oval 2">
            <a:extLst>
              <a:ext uri="{FF2B5EF4-FFF2-40B4-BE49-F238E27FC236}">
                <a16:creationId xmlns:a16="http://schemas.microsoft.com/office/drawing/2014/main" id="{8AC49C04-DED4-814A-8DAB-BC7847B0AD56}"/>
              </a:ext>
            </a:extLst>
          </p:cNvPr>
          <p:cNvSpPr>
            <a:spLocks noChangeArrowheads="1"/>
          </p:cNvSpPr>
          <p:nvPr/>
        </p:nvSpPr>
        <p:spPr bwMode="auto">
          <a:xfrm>
            <a:off x="5902037" y="1724025"/>
            <a:ext cx="2609850" cy="2562225"/>
          </a:xfrm>
          <a:prstGeom prst="ellipse">
            <a:avLst/>
          </a:prstGeom>
          <a:solidFill>
            <a:srgbClr val="9AE0FF">
              <a:alpha val="49019"/>
            </a:srgbClr>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kern="0" dirty="0">
              <a:solidFill>
                <a:srgbClr val="000000"/>
              </a:solidFill>
              <a:ea typeface="ＭＳ Ｐゴシック" charset="0"/>
            </a:endParaRPr>
          </a:p>
        </p:txBody>
      </p:sp>
      <p:sp>
        <p:nvSpPr>
          <p:cNvPr id="52" name="Text Box 9">
            <a:extLst>
              <a:ext uri="{FF2B5EF4-FFF2-40B4-BE49-F238E27FC236}">
                <a16:creationId xmlns:a16="http://schemas.microsoft.com/office/drawing/2014/main" id="{4913B9D8-3142-BC41-91B5-73140C234569}"/>
              </a:ext>
            </a:extLst>
          </p:cNvPr>
          <p:cNvSpPr txBox="1">
            <a:spLocks noChangeArrowheads="1"/>
          </p:cNvSpPr>
          <p:nvPr/>
        </p:nvSpPr>
        <p:spPr bwMode="auto">
          <a:xfrm>
            <a:off x="7823706" y="2807494"/>
            <a:ext cx="814647"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fontAlgn="base">
              <a:spcBef>
                <a:spcPct val="0"/>
              </a:spcBef>
              <a:spcAft>
                <a:spcPct val="0"/>
              </a:spcAft>
              <a:defRPr/>
            </a:pPr>
            <a:r>
              <a:rPr lang="en-US" sz="1200" dirty="0">
                <a:solidFill>
                  <a:srgbClr val="000000"/>
                </a:solidFill>
                <a:latin typeface="Arial" charset="0"/>
              </a:rPr>
              <a:t>radius of</a:t>
            </a:r>
          </a:p>
          <a:p>
            <a:pPr fontAlgn="base">
              <a:spcBef>
                <a:spcPct val="0"/>
              </a:spcBef>
              <a:spcAft>
                <a:spcPct val="0"/>
              </a:spcAft>
              <a:defRPr/>
            </a:pPr>
            <a:r>
              <a:rPr lang="en-US" sz="1200" dirty="0">
                <a:solidFill>
                  <a:srgbClr val="000000"/>
                </a:solidFill>
                <a:latin typeface="Arial" charset="0"/>
              </a:rPr>
              <a:t>coverage</a:t>
            </a:r>
          </a:p>
        </p:txBody>
      </p:sp>
      <p:grpSp>
        <p:nvGrpSpPr>
          <p:cNvPr id="53" name="Group 10">
            <a:extLst>
              <a:ext uri="{FF2B5EF4-FFF2-40B4-BE49-F238E27FC236}">
                <a16:creationId xmlns:a16="http://schemas.microsoft.com/office/drawing/2014/main" id="{0DC7174A-F090-8042-8A4C-1A0B8A7189D4}"/>
              </a:ext>
            </a:extLst>
          </p:cNvPr>
          <p:cNvGrpSpPr>
            <a:grpSpLocks/>
          </p:cNvGrpSpPr>
          <p:nvPr/>
        </p:nvGrpSpPr>
        <p:grpSpPr bwMode="auto">
          <a:xfrm>
            <a:off x="6680706" y="2426489"/>
            <a:ext cx="240506" cy="277415"/>
            <a:chOff x="4166" y="3398"/>
            <a:chExt cx="202" cy="233"/>
          </a:xfrm>
        </p:grpSpPr>
        <p:sp>
          <p:nvSpPr>
            <p:cNvPr id="54" name="Oval 11">
              <a:extLst>
                <a:ext uri="{FF2B5EF4-FFF2-40B4-BE49-F238E27FC236}">
                  <a16:creationId xmlns:a16="http://schemas.microsoft.com/office/drawing/2014/main" id="{97C71025-DFD7-CF4F-8147-121CA5F79340}"/>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55" name="Text Box 12">
              <a:extLst>
                <a:ext uri="{FF2B5EF4-FFF2-40B4-BE49-F238E27FC236}">
                  <a16:creationId xmlns:a16="http://schemas.microsoft.com/office/drawing/2014/main" id="{D14BFDAF-6CBD-6D4A-88E3-C471BFD9D889}"/>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grpSp>
        <p:nvGrpSpPr>
          <p:cNvPr id="56" name="Group 13">
            <a:extLst>
              <a:ext uri="{FF2B5EF4-FFF2-40B4-BE49-F238E27FC236}">
                <a16:creationId xmlns:a16="http://schemas.microsoft.com/office/drawing/2014/main" id="{D62FC4B5-1613-3F43-8F34-86E29073B390}"/>
              </a:ext>
            </a:extLst>
          </p:cNvPr>
          <p:cNvGrpSpPr>
            <a:grpSpLocks/>
          </p:cNvGrpSpPr>
          <p:nvPr/>
        </p:nvGrpSpPr>
        <p:grpSpPr bwMode="auto">
          <a:xfrm>
            <a:off x="7366506" y="3398039"/>
            <a:ext cx="240506" cy="277415"/>
            <a:chOff x="4166" y="3398"/>
            <a:chExt cx="202" cy="233"/>
          </a:xfrm>
        </p:grpSpPr>
        <p:sp>
          <p:nvSpPr>
            <p:cNvPr id="57" name="Oval 14">
              <a:extLst>
                <a:ext uri="{FF2B5EF4-FFF2-40B4-BE49-F238E27FC236}">
                  <a16:creationId xmlns:a16="http://schemas.microsoft.com/office/drawing/2014/main" id="{447A804D-66CA-0844-B93F-1889AC5C12FF}"/>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58" name="Text Box 15">
              <a:extLst>
                <a:ext uri="{FF2B5EF4-FFF2-40B4-BE49-F238E27FC236}">
                  <a16:creationId xmlns:a16="http://schemas.microsoft.com/office/drawing/2014/main" id="{05A8235B-0A3E-0044-880C-B6F22FB19E86}"/>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grpSp>
        <p:nvGrpSpPr>
          <p:cNvPr id="59" name="Group 16">
            <a:extLst>
              <a:ext uri="{FF2B5EF4-FFF2-40B4-BE49-F238E27FC236}">
                <a16:creationId xmlns:a16="http://schemas.microsoft.com/office/drawing/2014/main" id="{5FC933A8-255C-7945-9DF9-D8785D473EA5}"/>
              </a:ext>
            </a:extLst>
          </p:cNvPr>
          <p:cNvGrpSpPr>
            <a:grpSpLocks/>
          </p:cNvGrpSpPr>
          <p:nvPr/>
        </p:nvGrpSpPr>
        <p:grpSpPr bwMode="auto">
          <a:xfrm>
            <a:off x="6461631" y="3445664"/>
            <a:ext cx="240506" cy="277415"/>
            <a:chOff x="4166" y="3398"/>
            <a:chExt cx="202" cy="233"/>
          </a:xfrm>
        </p:grpSpPr>
        <p:sp>
          <p:nvSpPr>
            <p:cNvPr id="60" name="Oval 17">
              <a:extLst>
                <a:ext uri="{FF2B5EF4-FFF2-40B4-BE49-F238E27FC236}">
                  <a16:creationId xmlns:a16="http://schemas.microsoft.com/office/drawing/2014/main" id="{03EB0E4F-00F8-B942-A4C4-FDA3A622A4AE}"/>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61" name="Text Box 18">
              <a:extLst>
                <a:ext uri="{FF2B5EF4-FFF2-40B4-BE49-F238E27FC236}">
                  <a16:creationId xmlns:a16="http://schemas.microsoft.com/office/drawing/2014/main" id="{5A768BC2-ADB5-274B-8CC5-8A782EBC1396}"/>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grpSp>
        <p:nvGrpSpPr>
          <p:cNvPr id="62" name="Group 19">
            <a:extLst>
              <a:ext uri="{FF2B5EF4-FFF2-40B4-BE49-F238E27FC236}">
                <a16:creationId xmlns:a16="http://schemas.microsoft.com/office/drawing/2014/main" id="{C94DD3CC-15CE-2041-8098-9F5F6089DC6A}"/>
              </a:ext>
            </a:extLst>
          </p:cNvPr>
          <p:cNvGrpSpPr>
            <a:grpSpLocks/>
          </p:cNvGrpSpPr>
          <p:nvPr/>
        </p:nvGrpSpPr>
        <p:grpSpPr bwMode="auto">
          <a:xfrm>
            <a:off x="7478424" y="2350290"/>
            <a:ext cx="229791" cy="277415"/>
            <a:chOff x="4784" y="2710"/>
            <a:chExt cx="193" cy="233"/>
          </a:xfrm>
        </p:grpSpPr>
        <p:sp>
          <p:nvSpPr>
            <p:cNvPr id="63" name="Oval 20">
              <a:extLst>
                <a:ext uri="{FF2B5EF4-FFF2-40B4-BE49-F238E27FC236}">
                  <a16:creationId xmlns:a16="http://schemas.microsoft.com/office/drawing/2014/main" id="{AC0B8F9D-6E1F-2647-A713-54E6624E8AE9}"/>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64" name="Text Box 21">
              <a:extLst>
                <a:ext uri="{FF2B5EF4-FFF2-40B4-BE49-F238E27FC236}">
                  <a16:creationId xmlns:a16="http://schemas.microsoft.com/office/drawing/2014/main" id="{CF465196-899C-B243-9904-0142295B8239}"/>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65" name="Group 22">
            <a:extLst>
              <a:ext uri="{FF2B5EF4-FFF2-40B4-BE49-F238E27FC236}">
                <a16:creationId xmlns:a16="http://schemas.microsoft.com/office/drawing/2014/main" id="{29FB60F8-B0F1-CB44-AE0F-40A154998AA5}"/>
              </a:ext>
            </a:extLst>
          </p:cNvPr>
          <p:cNvGrpSpPr>
            <a:grpSpLocks/>
          </p:cNvGrpSpPr>
          <p:nvPr/>
        </p:nvGrpSpPr>
        <p:grpSpPr bwMode="auto">
          <a:xfrm>
            <a:off x="7068849" y="3512340"/>
            <a:ext cx="229791" cy="277415"/>
            <a:chOff x="4784" y="2710"/>
            <a:chExt cx="193" cy="233"/>
          </a:xfrm>
        </p:grpSpPr>
        <p:sp>
          <p:nvSpPr>
            <p:cNvPr id="66" name="Oval 23">
              <a:extLst>
                <a:ext uri="{FF2B5EF4-FFF2-40B4-BE49-F238E27FC236}">
                  <a16:creationId xmlns:a16="http://schemas.microsoft.com/office/drawing/2014/main" id="{2077E79B-D8E3-EB41-934D-B370E6753A51}"/>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67" name="Text Box 24">
              <a:extLst>
                <a:ext uri="{FF2B5EF4-FFF2-40B4-BE49-F238E27FC236}">
                  <a16:creationId xmlns:a16="http://schemas.microsoft.com/office/drawing/2014/main" id="{39361884-F68C-9C45-B85E-3BA9EA43E808}"/>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68" name="Group 25">
            <a:extLst>
              <a:ext uri="{FF2B5EF4-FFF2-40B4-BE49-F238E27FC236}">
                <a16:creationId xmlns:a16="http://schemas.microsoft.com/office/drawing/2014/main" id="{1D3D1F44-67CB-EC42-BBC7-C1B374111AA1}"/>
              </a:ext>
            </a:extLst>
          </p:cNvPr>
          <p:cNvGrpSpPr>
            <a:grpSpLocks/>
          </p:cNvGrpSpPr>
          <p:nvPr/>
        </p:nvGrpSpPr>
        <p:grpSpPr bwMode="auto">
          <a:xfrm>
            <a:off x="6859299" y="2731290"/>
            <a:ext cx="229791" cy="277415"/>
            <a:chOff x="4784" y="2710"/>
            <a:chExt cx="193" cy="233"/>
          </a:xfrm>
        </p:grpSpPr>
        <p:sp>
          <p:nvSpPr>
            <p:cNvPr id="69" name="Oval 26">
              <a:extLst>
                <a:ext uri="{FF2B5EF4-FFF2-40B4-BE49-F238E27FC236}">
                  <a16:creationId xmlns:a16="http://schemas.microsoft.com/office/drawing/2014/main" id="{DF85E967-A88E-E347-8324-54FCBD9C1EAA}"/>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70" name="Text Box 27">
              <a:extLst>
                <a:ext uri="{FF2B5EF4-FFF2-40B4-BE49-F238E27FC236}">
                  <a16:creationId xmlns:a16="http://schemas.microsoft.com/office/drawing/2014/main" id="{074AC8DB-295F-164C-A08E-0D23160EE784}"/>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71" name="Group 28">
            <a:extLst>
              <a:ext uri="{FF2B5EF4-FFF2-40B4-BE49-F238E27FC236}">
                <a16:creationId xmlns:a16="http://schemas.microsoft.com/office/drawing/2014/main" id="{515A9BD0-1948-FA44-B168-48227379845D}"/>
              </a:ext>
            </a:extLst>
          </p:cNvPr>
          <p:cNvGrpSpPr>
            <a:grpSpLocks/>
          </p:cNvGrpSpPr>
          <p:nvPr/>
        </p:nvGrpSpPr>
        <p:grpSpPr bwMode="auto">
          <a:xfrm>
            <a:off x="7849899" y="3378990"/>
            <a:ext cx="229791" cy="277415"/>
            <a:chOff x="4784" y="2710"/>
            <a:chExt cx="193" cy="233"/>
          </a:xfrm>
        </p:grpSpPr>
        <p:sp>
          <p:nvSpPr>
            <p:cNvPr id="72" name="Oval 29">
              <a:extLst>
                <a:ext uri="{FF2B5EF4-FFF2-40B4-BE49-F238E27FC236}">
                  <a16:creationId xmlns:a16="http://schemas.microsoft.com/office/drawing/2014/main" id="{8842359E-E0B1-EE4F-98F8-5FAD015C0644}"/>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200" b="1" kern="0" dirty="0">
                <a:solidFill>
                  <a:srgbClr val="000000"/>
                </a:solidFill>
                <a:ea typeface="ＭＳ Ｐゴシック" charset="0"/>
              </a:endParaRPr>
            </a:p>
          </p:txBody>
        </p:sp>
        <p:sp>
          <p:nvSpPr>
            <p:cNvPr id="73" name="Text Box 30">
              <a:extLst>
                <a:ext uri="{FF2B5EF4-FFF2-40B4-BE49-F238E27FC236}">
                  <a16:creationId xmlns:a16="http://schemas.microsoft.com/office/drawing/2014/main" id="{5438D92C-6418-E641-8C87-3961B34B0D65}"/>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nvGrpSpPr>
          <p:cNvPr id="74" name="Group 31">
            <a:extLst>
              <a:ext uri="{FF2B5EF4-FFF2-40B4-BE49-F238E27FC236}">
                <a16:creationId xmlns:a16="http://schemas.microsoft.com/office/drawing/2014/main" id="{F4E08F2A-513C-0B4B-B123-8B77E159DA05}"/>
              </a:ext>
            </a:extLst>
          </p:cNvPr>
          <p:cNvGrpSpPr>
            <a:grpSpLocks/>
          </p:cNvGrpSpPr>
          <p:nvPr/>
        </p:nvGrpSpPr>
        <p:grpSpPr bwMode="auto">
          <a:xfrm>
            <a:off x="6404479" y="4331496"/>
            <a:ext cx="2313384" cy="988219"/>
            <a:chOff x="4270" y="2826"/>
            <a:chExt cx="1943" cy="830"/>
          </a:xfrm>
        </p:grpSpPr>
        <p:grpSp>
          <p:nvGrpSpPr>
            <p:cNvPr id="75" name="Group 32">
              <a:extLst>
                <a:ext uri="{FF2B5EF4-FFF2-40B4-BE49-F238E27FC236}">
                  <a16:creationId xmlns:a16="http://schemas.microsoft.com/office/drawing/2014/main" id="{C1EF4AFF-4847-BC4A-9356-D7984EE70C04}"/>
                </a:ext>
              </a:extLst>
            </p:cNvPr>
            <p:cNvGrpSpPr>
              <a:grpSpLocks/>
            </p:cNvGrpSpPr>
            <p:nvPr/>
          </p:nvGrpSpPr>
          <p:grpSpPr bwMode="auto">
            <a:xfrm>
              <a:off x="4270" y="2878"/>
              <a:ext cx="210" cy="233"/>
              <a:chOff x="1334" y="2718"/>
              <a:chExt cx="210" cy="233"/>
            </a:xfrm>
          </p:grpSpPr>
          <p:sp>
            <p:nvSpPr>
              <p:cNvPr id="83" name="Oval 33">
                <a:extLst>
                  <a:ext uri="{FF2B5EF4-FFF2-40B4-BE49-F238E27FC236}">
                    <a16:creationId xmlns:a16="http://schemas.microsoft.com/office/drawing/2014/main" id="{BA5D85A5-33B7-544E-A3EF-1CC06BAC8AC6}"/>
                  </a:ext>
                </a:extLst>
              </p:cNvPr>
              <p:cNvSpPr>
                <a:spLocks noChangeArrowheads="1"/>
              </p:cNvSpPr>
              <p:nvPr/>
            </p:nvSpPr>
            <p:spPr bwMode="auto">
              <a:xfrm>
                <a:off x="1352" y="2728"/>
                <a:ext cx="192" cy="184"/>
              </a:xfrm>
              <a:prstGeom prst="ellipse">
                <a:avLst/>
              </a:prstGeom>
              <a:solidFill>
                <a:srgbClr val="3333CC"/>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84" name="Text Box 34">
                <a:extLst>
                  <a:ext uri="{FF2B5EF4-FFF2-40B4-BE49-F238E27FC236}">
                    <a16:creationId xmlns:a16="http://schemas.microsoft.com/office/drawing/2014/main" id="{B9E25DE3-DD42-9F4A-A8B6-77FE592CE581}"/>
                  </a:ext>
                </a:extLst>
              </p:cNvPr>
              <p:cNvSpPr txBox="1">
                <a:spLocks noChangeArrowheads="1"/>
              </p:cNvSpPr>
              <p:nvPr/>
            </p:nvSpPr>
            <p:spPr bwMode="auto">
              <a:xfrm>
                <a:off x="1334" y="2718"/>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M</a:t>
                </a:r>
              </a:p>
            </p:txBody>
          </p:sp>
        </p:grpSp>
        <p:grpSp>
          <p:nvGrpSpPr>
            <p:cNvPr id="76" name="Group 35">
              <a:extLst>
                <a:ext uri="{FF2B5EF4-FFF2-40B4-BE49-F238E27FC236}">
                  <a16:creationId xmlns:a16="http://schemas.microsoft.com/office/drawing/2014/main" id="{C0326B32-D242-CD46-BA67-E5F665928F90}"/>
                </a:ext>
              </a:extLst>
            </p:cNvPr>
            <p:cNvGrpSpPr>
              <a:grpSpLocks/>
            </p:cNvGrpSpPr>
            <p:nvPr/>
          </p:nvGrpSpPr>
          <p:grpSpPr bwMode="auto">
            <a:xfrm>
              <a:off x="4294" y="3166"/>
              <a:ext cx="202" cy="233"/>
              <a:chOff x="4166" y="3398"/>
              <a:chExt cx="202" cy="233"/>
            </a:xfrm>
          </p:grpSpPr>
          <p:sp>
            <p:nvSpPr>
              <p:cNvPr id="81" name="Oval 36">
                <a:extLst>
                  <a:ext uri="{FF2B5EF4-FFF2-40B4-BE49-F238E27FC236}">
                    <a16:creationId xmlns:a16="http://schemas.microsoft.com/office/drawing/2014/main" id="{57FC2B25-3ECE-2645-B0C4-DD97F1E96B29}"/>
                  </a:ext>
                </a:extLst>
              </p:cNvPr>
              <p:cNvSpPr>
                <a:spLocks noChangeArrowheads="1"/>
              </p:cNvSpPr>
              <p:nvPr/>
            </p:nvSpPr>
            <p:spPr bwMode="auto">
              <a:xfrm>
                <a:off x="4176" y="3408"/>
                <a:ext cx="192" cy="184"/>
              </a:xfrm>
              <a:prstGeom prst="ellipse">
                <a:avLst/>
              </a:prstGeom>
              <a:solidFill>
                <a:srgbClr val="000000"/>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82" name="Text Box 37">
                <a:extLst>
                  <a:ext uri="{FF2B5EF4-FFF2-40B4-BE49-F238E27FC236}">
                    <a16:creationId xmlns:a16="http://schemas.microsoft.com/office/drawing/2014/main" id="{69A9ECEF-DA0E-6646-A3A7-1F03B160EFAB}"/>
                  </a:ext>
                </a:extLst>
              </p:cNvPr>
              <p:cNvSpPr txBox="1">
                <a:spLocks noChangeArrowheads="1"/>
              </p:cNvSpPr>
              <p:nvPr/>
            </p:nvSpPr>
            <p:spPr bwMode="auto">
              <a:xfrm>
                <a:off x="4166" y="3398"/>
                <a:ext cx="191" cy="233"/>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C</a:t>
                </a:r>
              </a:p>
            </p:txBody>
          </p:sp>
        </p:grpSp>
        <p:sp>
          <p:nvSpPr>
            <p:cNvPr id="77" name="Text Box 38">
              <a:extLst>
                <a:ext uri="{FF2B5EF4-FFF2-40B4-BE49-F238E27FC236}">
                  <a16:creationId xmlns:a16="http://schemas.microsoft.com/office/drawing/2014/main" id="{C0D006DA-97A6-4040-80CE-D6CEAD88C10E}"/>
                </a:ext>
              </a:extLst>
            </p:cNvPr>
            <p:cNvSpPr txBox="1">
              <a:spLocks noChangeArrowheads="1"/>
            </p:cNvSpPr>
            <p:nvPr/>
          </p:nvSpPr>
          <p:spPr bwMode="auto">
            <a:xfrm>
              <a:off x="4523" y="2826"/>
              <a:ext cx="1690" cy="8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lnSpc>
                  <a:spcPct val="150000"/>
                </a:lnSpc>
                <a:defRPr/>
              </a:pPr>
              <a:r>
                <a:rPr lang="en-US" sz="1350" kern="0" dirty="0">
                  <a:solidFill>
                    <a:srgbClr val="000000"/>
                  </a:solidFill>
                  <a:latin typeface="Arial" charset="0"/>
                </a:rPr>
                <a:t>master device</a:t>
              </a:r>
            </a:p>
            <a:p>
              <a:pPr defTabSz="685800" eaLnBrk="1" hangingPunct="1">
                <a:lnSpc>
                  <a:spcPct val="150000"/>
                </a:lnSpc>
                <a:defRPr/>
              </a:pPr>
              <a:r>
                <a:rPr lang="en-US" sz="1350" kern="0" dirty="0">
                  <a:solidFill>
                    <a:srgbClr val="000000"/>
                  </a:solidFill>
                  <a:latin typeface="Arial" charset="0"/>
                </a:rPr>
                <a:t>client device</a:t>
              </a:r>
            </a:p>
            <a:p>
              <a:pPr defTabSz="685800" eaLnBrk="1" hangingPunct="1">
                <a:lnSpc>
                  <a:spcPct val="150000"/>
                </a:lnSpc>
                <a:defRPr/>
              </a:pPr>
              <a:r>
                <a:rPr lang="en-US" sz="1350" kern="0" dirty="0">
                  <a:solidFill>
                    <a:srgbClr val="000000"/>
                  </a:solidFill>
                  <a:latin typeface="Arial" charset="0"/>
                </a:rPr>
                <a:t>parked device (inactive)</a:t>
              </a:r>
            </a:p>
          </p:txBody>
        </p:sp>
        <p:grpSp>
          <p:nvGrpSpPr>
            <p:cNvPr id="78" name="Group 39">
              <a:extLst>
                <a:ext uri="{FF2B5EF4-FFF2-40B4-BE49-F238E27FC236}">
                  <a16:creationId xmlns:a16="http://schemas.microsoft.com/office/drawing/2014/main" id="{C545195C-7C2F-754C-BEA1-3F97A407DB9A}"/>
                </a:ext>
              </a:extLst>
            </p:cNvPr>
            <p:cNvGrpSpPr>
              <a:grpSpLocks/>
            </p:cNvGrpSpPr>
            <p:nvPr/>
          </p:nvGrpSpPr>
          <p:grpSpPr bwMode="auto">
            <a:xfrm>
              <a:off x="4292" y="3398"/>
              <a:ext cx="193" cy="233"/>
              <a:chOff x="4784" y="2710"/>
              <a:chExt cx="193" cy="233"/>
            </a:xfrm>
          </p:grpSpPr>
          <p:sp>
            <p:nvSpPr>
              <p:cNvPr id="79" name="Oval 40">
                <a:extLst>
                  <a:ext uri="{FF2B5EF4-FFF2-40B4-BE49-F238E27FC236}">
                    <a16:creationId xmlns:a16="http://schemas.microsoft.com/office/drawing/2014/main" id="{232654F8-3401-D347-8413-42464D68E55D}"/>
                  </a:ext>
                </a:extLst>
              </p:cNvPr>
              <p:cNvSpPr>
                <a:spLocks noChangeArrowheads="1"/>
              </p:cNvSpPr>
              <p:nvPr/>
            </p:nvSpPr>
            <p:spPr bwMode="auto">
              <a:xfrm>
                <a:off x="4784" y="2720"/>
                <a:ext cx="192" cy="184"/>
              </a:xfrm>
              <a:prstGeom prst="ellipse">
                <a:avLst/>
              </a:prstGeom>
              <a:solidFill>
                <a:srgbClr val="DDDDDD"/>
              </a:solidFill>
              <a:ln w="9525">
                <a:solidFill>
                  <a:srgbClr val="808080"/>
                </a:solidFill>
                <a:prstDash val="sysDot"/>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defTabSz="685800" eaLnBrk="1" hangingPunct="1">
                  <a:defRPr/>
                </a:pPr>
                <a:endParaRPr lang="en-US" sz="1350" b="1" kern="0" dirty="0">
                  <a:solidFill>
                    <a:srgbClr val="000000"/>
                  </a:solidFill>
                  <a:ea typeface="ＭＳ Ｐゴシック" charset="0"/>
                </a:endParaRPr>
              </a:p>
            </p:txBody>
          </p:sp>
          <p:sp>
            <p:nvSpPr>
              <p:cNvPr id="80" name="Text Box 41">
                <a:extLst>
                  <a:ext uri="{FF2B5EF4-FFF2-40B4-BE49-F238E27FC236}">
                    <a16:creationId xmlns:a16="http://schemas.microsoft.com/office/drawing/2014/main" id="{0FC7AC48-1900-304D-A668-9A27801D665E}"/>
                  </a:ext>
                </a:extLst>
              </p:cNvPr>
              <p:cNvSpPr txBox="1">
                <a:spLocks noChangeArrowheads="1"/>
              </p:cNvSpPr>
              <p:nvPr/>
            </p:nvSpPr>
            <p:spPr bwMode="auto">
              <a:xfrm>
                <a:off x="4786" y="2710"/>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969696"/>
                    </a:solidFill>
                    <a:latin typeface="Arial" charset="0"/>
                  </a:rPr>
                  <a:t>P</a:t>
                </a:r>
              </a:p>
            </p:txBody>
          </p:sp>
        </p:grpSp>
      </p:grpSp>
      <p:cxnSp>
        <p:nvCxnSpPr>
          <p:cNvPr id="85" name="Straight Arrow Connector 84">
            <a:extLst>
              <a:ext uri="{FF2B5EF4-FFF2-40B4-BE49-F238E27FC236}">
                <a16:creationId xmlns:a16="http://schemas.microsoft.com/office/drawing/2014/main" id="{44C05D34-7A2C-0749-A882-EB9BBC96AE94}"/>
              </a:ext>
            </a:extLst>
          </p:cNvPr>
          <p:cNvCxnSpPr>
            <a:stCxn id="46" idx="2"/>
            <a:endCxn id="52" idx="3"/>
          </p:cNvCxnSpPr>
          <p:nvPr/>
        </p:nvCxnSpPr>
        <p:spPr>
          <a:xfrm>
            <a:off x="5902037" y="3005138"/>
            <a:ext cx="2736316" cy="33189"/>
          </a:xfrm>
          <a:prstGeom prst="straightConnector1">
            <a:avLst/>
          </a:prstGeom>
          <a:ln w="12700">
            <a:solidFill>
              <a:srgbClr val="011199"/>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7" name="Group 4">
            <a:extLst>
              <a:ext uri="{FF2B5EF4-FFF2-40B4-BE49-F238E27FC236}">
                <a16:creationId xmlns:a16="http://schemas.microsoft.com/office/drawing/2014/main" id="{10629841-45FC-A74B-B8FE-BA0DCFE22DB0}"/>
              </a:ext>
            </a:extLst>
          </p:cNvPr>
          <p:cNvGrpSpPr>
            <a:grpSpLocks/>
          </p:cNvGrpSpPr>
          <p:nvPr/>
        </p:nvGrpSpPr>
        <p:grpSpPr bwMode="auto">
          <a:xfrm>
            <a:off x="7099806" y="2902740"/>
            <a:ext cx="250031" cy="277415"/>
            <a:chOff x="1334" y="2718"/>
            <a:chExt cx="210" cy="233"/>
          </a:xfrm>
        </p:grpSpPr>
        <p:sp>
          <p:nvSpPr>
            <p:cNvPr id="48" name="Oval 5">
              <a:extLst>
                <a:ext uri="{FF2B5EF4-FFF2-40B4-BE49-F238E27FC236}">
                  <a16:creationId xmlns:a16="http://schemas.microsoft.com/office/drawing/2014/main" id="{9FC9E5BF-409B-B143-9D5B-4C0E5298A7EE}"/>
                </a:ext>
              </a:extLst>
            </p:cNvPr>
            <p:cNvSpPr>
              <a:spLocks noChangeArrowheads="1"/>
            </p:cNvSpPr>
            <p:nvPr/>
          </p:nvSpPr>
          <p:spPr bwMode="auto">
            <a:xfrm>
              <a:off x="1352" y="2728"/>
              <a:ext cx="192" cy="184"/>
            </a:xfrm>
            <a:prstGeom prst="ellipse">
              <a:avLst/>
            </a:prstGeom>
            <a:solidFill>
              <a:srgbClr val="3333CC"/>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685800">
                <a:defRPr/>
              </a:pPr>
              <a:endParaRPr lang="en-US" sz="1350" kern="0" dirty="0">
                <a:solidFill>
                  <a:srgbClr val="000000"/>
                </a:solidFill>
                <a:ea typeface="ＭＳ Ｐゴシック" charset="0"/>
              </a:endParaRPr>
            </a:p>
          </p:txBody>
        </p:sp>
        <p:sp>
          <p:nvSpPr>
            <p:cNvPr id="49" name="Text Box 6">
              <a:extLst>
                <a:ext uri="{FF2B5EF4-FFF2-40B4-BE49-F238E27FC236}">
                  <a16:creationId xmlns:a16="http://schemas.microsoft.com/office/drawing/2014/main" id="{5D3C307C-92D4-234C-91EF-4112052B70E0}"/>
                </a:ext>
              </a:extLst>
            </p:cNvPr>
            <p:cNvSpPr txBox="1">
              <a:spLocks noChangeArrowheads="1"/>
            </p:cNvSpPr>
            <p:nvPr/>
          </p:nvSpPr>
          <p:spPr bwMode="auto">
            <a:xfrm>
              <a:off x="1334" y="2718"/>
              <a:ext cx="191"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defTabSz="685800" eaLnBrk="1" hangingPunct="1">
                <a:defRPr/>
              </a:pPr>
              <a:r>
                <a:rPr lang="en-US" sz="1200" b="1" kern="0" dirty="0">
                  <a:solidFill>
                    <a:srgbClr val="FFFFFF"/>
                  </a:solidFill>
                  <a:latin typeface="Arial" charset="0"/>
                </a:rPr>
                <a:t>M</a:t>
              </a:r>
            </a:p>
          </p:txBody>
        </p:sp>
      </p:grpSp>
    </p:spTree>
    <p:extLst>
      <p:ext uri="{BB962C8B-B14F-4D97-AF65-F5344CB8AC3E}">
        <p14:creationId xmlns:p14="http://schemas.microsoft.com/office/powerpoint/2010/main" val="2983443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1F417-B159-F64F-974E-C59B5ED6900C}"/>
              </a:ext>
            </a:extLst>
          </p:cNvPr>
          <p:cNvSpPr>
            <a:spLocks noGrp="1"/>
          </p:cNvSpPr>
          <p:nvPr>
            <p:ph type="title"/>
          </p:nvPr>
        </p:nvSpPr>
        <p:spPr/>
        <p:txBody>
          <a:bodyPr/>
          <a:lstStyle/>
          <a:p>
            <a:r>
              <a:rPr lang="nb-NO" dirty="0"/>
              <a:t>How it </a:t>
            </a:r>
            <a:r>
              <a:rPr lang="nb-NO" dirty="0" err="1"/>
              <a:t>works</a:t>
            </a:r>
            <a:r>
              <a:rPr lang="nb-NO" dirty="0"/>
              <a:t>?</a:t>
            </a:r>
          </a:p>
        </p:txBody>
      </p:sp>
      <p:sp>
        <p:nvSpPr>
          <p:cNvPr id="3" name="Content Placeholder 2">
            <a:extLst>
              <a:ext uri="{FF2B5EF4-FFF2-40B4-BE49-F238E27FC236}">
                <a16:creationId xmlns:a16="http://schemas.microsoft.com/office/drawing/2014/main" id="{E6F49E32-00DE-5743-A546-1E0257E33A25}"/>
              </a:ext>
            </a:extLst>
          </p:cNvPr>
          <p:cNvSpPr>
            <a:spLocks noGrp="1"/>
          </p:cNvSpPr>
          <p:nvPr>
            <p:ph idx="1"/>
          </p:nvPr>
        </p:nvSpPr>
        <p:spPr>
          <a:xfrm>
            <a:off x="450156" y="1700808"/>
            <a:ext cx="4337868" cy="2880320"/>
          </a:xfrm>
        </p:spPr>
        <p:txBody>
          <a:bodyPr/>
          <a:lstStyle/>
          <a:p>
            <a:r>
              <a:rPr lang="nb-NO" sz="2000" dirty="0"/>
              <a:t>A master Bluetooth </a:t>
            </a:r>
            <a:r>
              <a:rPr lang="nb-NO" sz="2000" dirty="0" err="1"/>
              <a:t>device</a:t>
            </a:r>
            <a:r>
              <a:rPr lang="nb-NO" sz="2000" dirty="0"/>
              <a:t> </a:t>
            </a:r>
            <a:r>
              <a:rPr lang="nb-NO" sz="2000" dirty="0" err="1"/>
              <a:t>can</a:t>
            </a:r>
            <a:r>
              <a:rPr lang="nb-NO" sz="2000" dirty="0"/>
              <a:t> </a:t>
            </a:r>
            <a:r>
              <a:rPr lang="nb-NO" sz="2000" dirty="0" err="1"/>
              <a:t>communicate</a:t>
            </a:r>
            <a:r>
              <a:rPr lang="nb-NO" sz="2000" dirty="0"/>
              <a:t> </a:t>
            </a:r>
            <a:r>
              <a:rPr lang="nb-NO" sz="2000" dirty="0" err="1"/>
              <a:t>with</a:t>
            </a:r>
            <a:r>
              <a:rPr lang="nb-NO" sz="2000" dirty="0"/>
              <a:t> a </a:t>
            </a:r>
            <a:r>
              <a:rPr lang="nb-NO" sz="2000" dirty="0" err="1"/>
              <a:t>maximum</a:t>
            </a:r>
            <a:r>
              <a:rPr lang="nb-NO" sz="2000" dirty="0"/>
              <a:t> </a:t>
            </a:r>
            <a:r>
              <a:rPr lang="nb-NO" sz="2000" dirty="0" err="1"/>
              <a:t>of</a:t>
            </a:r>
            <a:r>
              <a:rPr lang="nb-NO" sz="2000" dirty="0"/>
              <a:t> </a:t>
            </a:r>
            <a:r>
              <a:rPr lang="nb-NO" sz="2000" dirty="0" err="1"/>
              <a:t>seven</a:t>
            </a:r>
            <a:r>
              <a:rPr lang="nb-NO" sz="2000" dirty="0"/>
              <a:t> </a:t>
            </a:r>
            <a:r>
              <a:rPr lang="nb-NO" sz="2000" dirty="0" err="1"/>
              <a:t>devices</a:t>
            </a:r>
            <a:r>
              <a:rPr lang="nb-NO" sz="2000" dirty="0"/>
              <a:t> in a </a:t>
            </a:r>
            <a:r>
              <a:rPr lang="nb-NO" sz="2000" dirty="0" err="1"/>
              <a:t>piconet</a:t>
            </a:r>
            <a:r>
              <a:rPr lang="nb-NO" sz="2000" dirty="0"/>
              <a:t> (an ad-hoc computer </a:t>
            </a:r>
            <a:r>
              <a:rPr lang="nb-NO" sz="2000" dirty="0" err="1"/>
              <a:t>network</a:t>
            </a:r>
            <a:r>
              <a:rPr lang="nb-NO" sz="2000" dirty="0"/>
              <a:t> </a:t>
            </a:r>
            <a:r>
              <a:rPr lang="nb-NO" sz="2000" dirty="0" err="1"/>
              <a:t>using</a:t>
            </a:r>
            <a:r>
              <a:rPr lang="nb-NO" sz="2000" dirty="0"/>
              <a:t> Bluetooth </a:t>
            </a:r>
            <a:r>
              <a:rPr lang="nb-NO" sz="2000" dirty="0" err="1"/>
              <a:t>technology</a:t>
            </a:r>
            <a:r>
              <a:rPr lang="nb-NO" sz="2000" dirty="0"/>
              <a:t>)</a:t>
            </a:r>
          </a:p>
          <a:p>
            <a:r>
              <a:rPr lang="nb-NO" sz="2000" dirty="0"/>
              <a:t>The </a:t>
            </a:r>
            <a:r>
              <a:rPr lang="nb-NO" sz="2000" dirty="0" err="1"/>
              <a:t>devices</a:t>
            </a:r>
            <a:r>
              <a:rPr lang="nb-NO" sz="2000" dirty="0"/>
              <a:t> </a:t>
            </a:r>
            <a:r>
              <a:rPr lang="nb-NO" sz="2000" dirty="0" err="1"/>
              <a:t>can</a:t>
            </a:r>
            <a:r>
              <a:rPr lang="nb-NO" sz="2000" dirty="0"/>
              <a:t> </a:t>
            </a:r>
            <a:r>
              <a:rPr lang="nb-NO" sz="2000" dirty="0" err="1"/>
              <a:t>switch</a:t>
            </a:r>
            <a:r>
              <a:rPr lang="nb-NO" sz="2000" dirty="0"/>
              <a:t> </a:t>
            </a:r>
            <a:r>
              <a:rPr lang="nb-NO" sz="2000" dirty="0" err="1"/>
              <a:t>roles</a:t>
            </a:r>
            <a:r>
              <a:rPr lang="nb-NO" sz="2000" dirty="0"/>
              <a:t>, by </a:t>
            </a:r>
            <a:r>
              <a:rPr lang="nb-NO" sz="2000" dirty="0" err="1"/>
              <a:t>agreement</a:t>
            </a:r>
            <a:r>
              <a:rPr lang="nb-NO" sz="2000" dirty="0"/>
              <a:t>, and </a:t>
            </a:r>
            <a:r>
              <a:rPr lang="nb-NO" sz="2000" dirty="0" err="1"/>
              <a:t>the</a:t>
            </a:r>
            <a:r>
              <a:rPr lang="nb-NO" sz="2000" dirty="0"/>
              <a:t> slave </a:t>
            </a:r>
            <a:r>
              <a:rPr lang="nb-NO" sz="2000" dirty="0" err="1"/>
              <a:t>can</a:t>
            </a:r>
            <a:r>
              <a:rPr lang="nb-NO" sz="2000" dirty="0"/>
              <a:t> </a:t>
            </a:r>
            <a:r>
              <a:rPr lang="nb-NO" sz="2000" dirty="0" err="1"/>
              <a:t>become</a:t>
            </a:r>
            <a:r>
              <a:rPr lang="nb-NO" sz="2000" dirty="0"/>
              <a:t> </a:t>
            </a:r>
            <a:r>
              <a:rPr lang="nb-NO" sz="2000" dirty="0" err="1"/>
              <a:t>the</a:t>
            </a:r>
            <a:r>
              <a:rPr lang="nb-NO" sz="2000" dirty="0"/>
              <a:t> master</a:t>
            </a:r>
          </a:p>
          <a:p>
            <a:r>
              <a:rPr lang="nb-NO" sz="2000" dirty="0"/>
              <a:t>The </a:t>
            </a:r>
            <a:r>
              <a:rPr lang="nb-NO" sz="2000" dirty="0" err="1"/>
              <a:t>connection</a:t>
            </a:r>
            <a:r>
              <a:rPr lang="nb-NO" sz="2000" dirty="0"/>
              <a:t> </a:t>
            </a:r>
            <a:r>
              <a:rPr lang="nb-NO" sz="2000" dirty="0" err="1"/>
              <a:t>of</a:t>
            </a:r>
            <a:r>
              <a:rPr lang="nb-NO" sz="2000" dirty="0"/>
              <a:t> </a:t>
            </a:r>
            <a:r>
              <a:rPr lang="nb-NO" sz="2000" dirty="0" err="1"/>
              <a:t>two</a:t>
            </a:r>
            <a:r>
              <a:rPr lang="nb-NO" sz="2000" dirty="0"/>
              <a:t> or more </a:t>
            </a:r>
            <a:r>
              <a:rPr lang="nb-NO" sz="2000" dirty="0" err="1"/>
              <a:t>piconets</a:t>
            </a:r>
            <a:r>
              <a:rPr lang="nb-NO" sz="2000" dirty="0"/>
              <a:t> form a </a:t>
            </a:r>
            <a:r>
              <a:rPr lang="nb-NO" sz="2000" dirty="0" err="1"/>
              <a:t>scatternet</a:t>
            </a:r>
            <a:r>
              <a:rPr lang="nb-NO" sz="2000" dirty="0"/>
              <a:t>, in </a:t>
            </a:r>
            <a:r>
              <a:rPr lang="nb-NO" sz="2000" dirty="0" err="1"/>
              <a:t>which</a:t>
            </a:r>
            <a:r>
              <a:rPr lang="nb-NO" sz="2000" dirty="0"/>
              <a:t> </a:t>
            </a:r>
            <a:r>
              <a:rPr lang="nb-NO" sz="2000" dirty="0" err="1"/>
              <a:t>certain</a:t>
            </a:r>
            <a:r>
              <a:rPr lang="nb-NO" sz="2000" dirty="0"/>
              <a:t> </a:t>
            </a:r>
            <a:r>
              <a:rPr lang="nb-NO" sz="2000" dirty="0" err="1"/>
              <a:t>devices</a:t>
            </a:r>
            <a:r>
              <a:rPr lang="nb-NO" sz="2000" dirty="0"/>
              <a:t> </a:t>
            </a:r>
            <a:r>
              <a:rPr lang="nb-NO" sz="2000" dirty="0" err="1"/>
              <a:t>simultaneously</a:t>
            </a:r>
            <a:r>
              <a:rPr lang="nb-NO" sz="2000" dirty="0"/>
              <a:t> play </a:t>
            </a:r>
            <a:r>
              <a:rPr lang="nb-NO" sz="2000" dirty="0" err="1"/>
              <a:t>the</a:t>
            </a:r>
            <a:r>
              <a:rPr lang="nb-NO" sz="2000" dirty="0"/>
              <a:t> master </a:t>
            </a:r>
            <a:r>
              <a:rPr lang="nb-NO" sz="2000" dirty="0" err="1"/>
              <a:t>role</a:t>
            </a:r>
            <a:r>
              <a:rPr lang="nb-NO" sz="2000" dirty="0"/>
              <a:t> in </a:t>
            </a:r>
            <a:r>
              <a:rPr lang="nb-NO" sz="2000" dirty="0" err="1"/>
              <a:t>one</a:t>
            </a:r>
            <a:r>
              <a:rPr lang="nb-NO" sz="2000" dirty="0"/>
              <a:t> </a:t>
            </a:r>
            <a:r>
              <a:rPr lang="nb-NO" sz="2000" dirty="0" err="1"/>
              <a:t>piconet</a:t>
            </a:r>
            <a:r>
              <a:rPr lang="nb-NO" sz="2000" dirty="0"/>
              <a:t> and </a:t>
            </a:r>
            <a:r>
              <a:rPr lang="nb-NO" sz="2000" dirty="0" err="1"/>
              <a:t>the</a:t>
            </a:r>
            <a:r>
              <a:rPr lang="nb-NO" sz="2000" dirty="0"/>
              <a:t> slave </a:t>
            </a:r>
            <a:r>
              <a:rPr lang="nb-NO" sz="2000" dirty="0" err="1"/>
              <a:t>role</a:t>
            </a:r>
            <a:r>
              <a:rPr lang="nb-NO" sz="2000" dirty="0"/>
              <a:t> in </a:t>
            </a:r>
            <a:r>
              <a:rPr lang="nb-NO" sz="2000" dirty="0" err="1"/>
              <a:t>another</a:t>
            </a:r>
            <a:r>
              <a:rPr lang="nb-NO" sz="2000" dirty="0"/>
              <a:t>.</a:t>
            </a:r>
          </a:p>
          <a:p>
            <a:endParaRPr lang="nb-NO" sz="2000" dirty="0"/>
          </a:p>
          <a:p>
            <a:endParaRPr lang="nb-NO" sz="2000" dirty="0"/>
          </a:p>
        </p:txBody>
      </p:sp>
      <p:pic>
        <p:nvPicPr>
          <p:cNvPr id="4" name="Picture 3">
            <a:extLst>
              <a:ext uri="{FF2B5EF4-FFF2-40B4-BE49-F238E27FC236}">
                <a16:creationId xmlns:a16="http://schemas.microsoft.com/office/drawing/2014/main" id="{F0E95886-F1E2-7D46-B6B8-7EC7A54DF24C}"/>
              </a:ext>
            </a:extLst>
          </p:cNvPr>
          <p:cNvPicPr>
            <a:picLocks noChangeAspect="1"/>
          </p:cNvPicPr>
          <p:nvPr/>
        </p:nvPicPr>
        <p:blipFill>
          <a:blip r:embed="rId2"/>
          <a:stretch>
            <a:fillRect/>
          </a:stretch>
        </p:blipFill>
        <p:spPr>
          <a:xfrm>
            <a:off x="5148064" y="1835696"/>
            <a:ext cx="3767032" cy="4185592"/>
          </a:xfrm>
          <a:prstGeom prst="rect">
            <a:avLst/>
          </a:prstGeom>
        </p:spPr>
      </p:pic>
      <p:sp>
        <p:nvSpPr>
          <p:cNvPr id="5" name="TextBox 4">
            <a:extLst>
              <a:ext uri="{FF2B5EF4-FFF2-40B4-BE49-F238E27FC236}">
                <a16:creationId xmlns:a16="http://schemas.microsoft.com/office/drawing/2014/main" id="{CFEBA17C-8F71-9C47-8765-F7D61D8ED21B}"/>
              </a:ext>
            </a:extLst>
          </p:cNvPr>
          <p:cNvSpPr txBox="1"/>
          <p:nvPr/>
        </p:nvSpPr>
        <p:spPr>
          <a:xfrm>
            <a:off x="5436096" y="5373216"/>
            <a:ext cx="1479156" cy="400110"/>
          </a:xfrm>
          <a:prstGeom prst="rect">
            <a:avLst/>
          </a:prstGeom>
          <a:noFill/>
        </p:spPr>
        <p:txBody>
          <a:bodyPr wrap="square" rtlCol="0">
            <a:spAutoFit/>
          </a:bodyPr>
          <a:lstStyle/>
          <a:p>
            <a:r>
              <a:rPr lang="nb-NO" dirty="0" err="1"/>
              <a:t>Scatternet</a:t>
            </a:r>
            <a:endParaRPr lang="nb-NO" dirty="0"/>
          </a:p>
        </p:txBody>
      </p:sp>
    </p:spTree>
    <p:extLst>
      <p:ext uri="{BB962C8B-B14F-4D97-AF65-F5344CB8AC3E}">
        <p14:creationId xmlns:p14="http://schemas.microsoft.com/office/powerpoint/2010/main" val="308070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B119-5B8A-6645-BCBA-299EBAEA7885}"/>
              </a:ext>
            </a:extLst>
          </p:cNvPr>
          <p:cNvSpPr>
            <a:spLocks noGrp="1"/>
          </p:cNvSpPr>
          <p:nvPr>
            <p:ph type="title"/>
          </p:nvPr>
        </p:nvSpPr>
        <p:spPr/>
        <p:txBody>
          <a:bodyPr/>
          <a:lstStyle/>
          <a:p>
            <a:r>
              <a:rPr lang="nb-NO" dirty="0" err="1"/>
              <a:t>Pairing</a:t>
            </a:r>
            <a:endParaRPr lang="nb-NO" dirty="0"/>
          </a:p>
        </p:txBody>
      </p:sp>
      <p:sp>
        <p:nvSpPr>
          <p:cNvPr id="3" name="Content Placeholder 2">
            <a:extLst>
              <a:ext uri="{FF2B5EF4-FFF2-40B4-BE49-F238E27FC236}">
                <a16:creationId xmlns:a16="http://schemas.microsoft.com/office/drawing/2014/main" id="{30B6A6CD-CDA7-8149-9C8C-6EE2B0CEA433}"/>
              </a:ext>
            </a:extLst>
          </p:cNvPr>
          <p:cNvSpPr>
            <a:spLocks noGrp="1"/>
          </p:cNvSpPr>
          <p:nvPr>
            <p:ph idx="1"/>
          </p:nvPr>
        </p:nvSpPr>
        <p:spPr>
          <a:xfrm>
            <a:off x="475680" y="1700808"/>
            <a:ext cx="8219256" cy="4114800"/>
          </a:xfrm>
        </p:spPr>
        <p:txBody>
          <a:bodyPr/>
          <a:lstStyle/>
          <a:p>
            <a:r>
              <a:rPr lang="nb-NO" sz="2000" dirty="0" err="1"/>
              <a:t>Pairing</a:t>
            </a:r>
            <a:r>
              <a:rPr lang="nb-NO" sz="2000" dirty="0"/>
              <a:t> is a </a:t>
            </a:r>
            <a:r>
              <a:rPr lang="nb-NO" sz="2000" dirty="0" err="1"/>
              <a:t>bonding</a:t>
            </a:r>
            <a:r>
              <a:rPr lang="nb-NO" sz="2000" dirty="0"/>
              <a:t> </a:t>
            </a:r>
            <a:r>
              <a:rPr lang="nb-NO" sz="2000" dirty="0" err="1"/>
              <a:t>procedure</a:t>
            </a:r>
            <a:r>
              <a:rPr lang="nb-NO" sz="2000" dirty="0"/>
              <a:t> </a:t>
            </a:r>
            <a:r>
              <a:rPr lang="nb-NO" sz="2000" dirty="0" err="1"/>
              <a:t>that</a:t>
            </a:r>
            <a:r>
              <a:rPr lang="nb-NO" sz="2000" dirty="0"/>
              <a:t> </a:t>
            </a:r>
            <a:r>
              <a:rPr lang="nb-NO" sz="2000" dirty="0" err="1"/>
              <a:t>allows</a:t>
            </a:r>
            <a:r>
              <a:rPr lang="nb-NO" sz="2000" dirty="0"/>
              <a:t> </a:t>
            </a:r>
            <a:r>
              <a:rPr lang="nb-NO" sz="2000" dirty="0" err="1"/>
              <a:t>you</a:t>
            </a:r>
            <a:r>
              <a:rPr lang="nb-NO" sz="2000" dirty="0"/>
              <a:t> to </a:t>
            </a:r>
            <a:r>
              <a:rPr lang="nb-NO" sz="2000" dirty="0" err="1"/>
              <a:t>avoid</a:t>
            </a:r>
            <a:r>
              <a:rPr lang="nb-NO" sz="2000" dirty="0"/>
              <a:t> </a:t>
            </a:r>
            <a:r>
              <a:rPr lang="nb-NO" sz="2000" dirty="0" err="1"/>
              <a:t>entering</a:t>
            </a:r>
            <a:r>
              <a:rPr lang="nb-NO" sz="2000" dirty="0"/>
              <a:t> </a:t>
            </a:r>
            <a:r>
              <a:rPr lang="nb-NO" sz="2000" dirty="0" err="1"/>
              <a:t>access</a:t>
            </a:r>
            <a:r>
              <a:rPr lang="nb-NO" sz="2000" dirty="0"/>
              <a:t> </a:t>
            </a:r>
            <a:r>
              <a:rPr lang="nb-NO" sz="2000" dirty="0" err="1"/>
              <a:t>information</a:t>
            </a:r>
            <a:r>
              <a:rPr lang="nb-NO" sz="2000" dirty="0"/>
              <a:t> </a:t>
            </a:r>
            <a:r>
              <a:rPr lang="nb-NO" sz="2000" dirty="0" err="1"/>
              <a:t>each</a:t>
            </a:r>
            <a:r>
              <a:rPr lang="nb-NO" sz="2000" dirty="0"/>
              <a:t> time </a:t>
            </a:r>
            <a:r>
              <a:rPr lang="nb-NO" sz="2000" dirty="0" err="1"/>
              <a:t>two</a:t>
            </a:r>
            <a:r>
              <a:rPr lang="nb-NO" sz="2000" dirty="0"/>
              <a:t> </a:t>
            </a:r>
            <a:r>
              <a:rPr lang="nb-NO" sz="2000" dirty="0" err="1"/>
              <a:t>devices</a:t>
            </a:r>
            <a:r>
              <a:rPr lang="nb-NO" sz="2000" dirty="0"/>
              <a:t> </a:t>
            </a:r>
            <a:r>
              <a:rPr lang="nb-NO" sz="2000" dirty="0" err="1"/>
              <a:t>establish</a:t>
            </a:r>
            <a:r>
              <a:rPr lang="nb-NO" sz="2000" dirty="0"/>
              <a:t> a </a:t>
            </a:r>
            <a:r>
              <a:rPr lang="nb-NO" sz="2000" dirty="0" err="1"/>
              <a:t>connection</a:t>
            </a:r>
            <a:r>
              <a:rPr lang="nb-NO" sz="2000" dirty="0"/>
              <a:t>.</a:t>
            </a:r>
          </a:p>
          <a:p>
            <a:r>
              <a:rPr lang="nb-NO" sz="2000" dirty="0"/>
              <a:t>If </a:t>
            </a:r>
            <a:r>
              <a:rPr lang="nb-NO" sz="2000" dirty="0" err="1"/>
              <a:t>Secure</a:t>
            </a:r>
            <a:r>
              <a:rPr lang="nb-NO" sz="2000" dirty="0"/>
              <a:t> Connection is </a:t>
            </a:r>
            <a:r>
              <a:rPr lang="nb-NO" sz="2000" dirty="0" err="1"/>
              <a:t>enabled</a:t>
            </a:r>
            <a:r>
              <a:rPr lang="nb-NO" sz="2000" dirty="0"/>
              <a:t>, </a:t>
            </a:r>
            <a:r>
              <a:rPr lang="nb-NO" sz="2000" dirty="0" err="1"/>
              <a:t>devices</a:t>
            </a:r>
            <a:r>
              <a:rPr lang="nb-NO" sz="2000" dirty="0"/>
              <a:t> </a:t>
            </a:r>
            <a:r>
              <a:rPr lang="nb-NO" sz="2000" dirty="0" err="1"/>
              <a:t>will</a:t>
            </a:r>
            <a:r>
              <a:rPr lang="nb-NO" sz="2000" dirty="0"/>
              <a:t> pair </a:t>
            </a:r>
            <a:r>
              <a:rPr lang="nb-NO" sz="2000" dirty="0" err="1"/>
              <a:t>automatically</a:t>
            </a:r>
            <a:r>
              <a:rPr lang="nb-NO" sz="2000" dirty="0"/>
              <a:t> </a:t>
            </a:r>
            <a:r>
              <a:rPr lang="nb-NO" sz="2000" dirty="0" err="1"/>
              <a:t>the</a:t>
            </a:r>
            <a:r>
              <a:rPr lang="nb-NO" sz="2000" dirty="0"/>
              <a:t> first time </a:t>
            </a:r>
            <a:r>
              <a:rPr lang="nb-NO" sz="2000" dirty="0" err="1"/>
              <a:t>they</a:t>
            </a:r>
            <a:r>
              <a:rPr lang="nb-NO" sz="2000" dirty="0"/>
              <a:t> </a:t>
            </a:r>
            <a:r>
              <a:rPr lang="nb-NO" sz="2000" dirty="0" err="1"/>
              <a:t>connect</a:t>
            </a:r>
            <a:r>
              <a:rPr lang="nb-NO" sz="2000" dirty="0"/>
              <a:t> (a </a:t>
            </a:r>
            <a:r>
              <a:rPr lang="nb-NO" sz="2000" dirty="0" err="1"/>
              <a:t>password</a:t>
            </a:r>
            <a:r>
              <a:rPr lang="nb-NO" sz="2000" dirty="0"/>
              <a:t>, or </a:t>
            </a:r>
            <a:r>
              <a:rPr lang="nb-NO" sz="2000" dirty="0" err="1"/>
              <a:t>passkey</a:t>
            </a:r>
            <a:r>
              <a:rPr lang="nb-NO" sz="2000" dirty="0"/>
              <a:t>, must be </a:t>
            </a:r>
            <a:r>
              <a:rPr lang="nb-NO" sz="2000" dirty="0" err="1"/>
              <a:t>successfully</a:t>
            </a:r>
            <a:r>
              <a:rPr lang="nb-NO" sz="2000" dirty="0"/>
              <a:t> </a:t>
            </a:r>
            <a:r>
              <a:rPr lang="nb-NO" sz="2000" dirty="0" err="1"/>
              <a:t>exchanged</a:t>
            </a:r>
            <a:r>
              <a:rPr lang="nb-NO" sz="2000" dirty="0"/>
              <a:t>).</a:t>
            </a:r>
          </a:p>
          <a:p>
            <a:r>
              <a:rPr lang="nb-NO" sz="2000" dirty="0" err="1"/>
              <a:t>When</a:t>
            </a:r>
            <a:r>
              <a:rPr lang="nb-NO" sz="2000" dirty="0"/>
              <a:t> </a:t>
            </a:r>
            <a:r>
              <a:rPr lang="nb-NO" sz="2000" dirty="0" err="1"/>
              <a:t>you</a:t>
            </a:r>
            <a:r>
              <a:rPr lang="nb-NO" sz="2000" dirty="0"/>
              <a:t> pair </a:t>
            </a:r>
            <a:r>
              <a:rPr lang="nb-NO" sz="2000" dirty="0" err="1"/>
              <a:t>two</a:t>
            </a:r>
            <a:r>
              <a:rPr lang="nb-NO" sz="2000" dirty="0"/>
              <a:t> </a:t>
            </a:r>
            <a:r>
              <a:rPr lang="nb-NO" sz="2000" dirty="0" err="1"/>
              <a:t>devices</a:t>
            </a:r>
            <a:r>
              <a:rPr lang="nb-NO" sz="2000" dirty="0"/>
              <a:t>, </a:t>
            </a:r>
            <a:r>
              <a:rPr lang="nb-NO" sz="2000" dirty="0" err="1"/>
              <a:t>they</a:t>
            </a:r>
            <a:r>
              <a:rPr lang="nb-NO" sz="2000" dirty="0"/>
              <a:t> </a:t>
            </a:r>
            <a:r>
              <a:rPr lang="nb-NO" sz="2000" dirty="0" err="1"/>
              <a:t>generate</a:t>
            </a:r>
            <a:r>
              <a:rPr lang="nb-NO" sz="2000" dirty="0"/>
              <a:t> and store a </a:t>
            </a:r>
            <a:r>
              <a:rPr lang="nb-NO" sz="2000" dirty="0" err="1"/>
              <a:t>common</a:t>
            </a:r>
            <a:r>
              <a:rPr lang="nb-NO" sz="2000" dirty="0"/>
              <a:t> link </a:t>
            </a:r>
            <a:r>
              <a:rPr lang="nb-NO" sz="2000" dirty="0" err="1"/>
              <a:t>key</a:t>
            </a:r>
            <a:r>
              <a:rPr lang="nb-NO" sz="2000" dirty="0"/>
              <a:t> so </a:t>
            </a:r>
            <a:r>
              <a:rPr lang="nb-NO" sz="2000" dirty="0" err="1"/>
              <a:t>that</a:t>
            </a:r>
            <a:r>
              <a:rPr lang="nb-NO" sz="2000" dirty="0"/>
              <a:t> </a:t>
            </a:r>
            <a:r>
              <a:rPr lang="nb-NO" sz="2000" dirty="0" err="1"/>
              <a:t>you</a:t>
            </a:r>
            <a:r>
              <a:rPr lang="nb-NO" sz="2000" dirty="0"/>
              <a:t> do not </a:t>
            </a:r>
            <a:r>
              <a:rPr lang="nb-NO" sz="2000" dirty="0" err="1"/>
              <a:t>need</a:t>
            </a:r>
            <a:r>
              <a:rPr lang="nb-NO" sz="2000" dirty="0"/>
              <a:t> to </a:t>
            </a:r>
            <a:r>
              <a:rPr lang="nb-NO" sz="2000" dirty="0" err="1"/>
              <a:t>enter</a:t>
            </a:r>
            <a:r>
              <a:rPr lang="nb-NO" sz="2000" dirty="0"/>
              <a:t> </a:t>
            </a:r>
            <a:r>
              <a:rPr lang="nb-NO" sz="2000" dirty="0" err="1"/>
              <a:t>the</a:t>
            </a:r>
            <a:r>
              <a:rPr lang="nb-NO" sz="2000" dirty="0"/>
              <a:t> </a:t>
            </a:r>
            <a:r>
              <a:rPr lang="nb-NO" sz="2000" dirty="0" err="1"/>
              <a:t>passkey</a:t>
            </a:r>
            <a:r>
              <a:rPr lang="nb-NO" sz="2000" dirty="0"/>
              <a:t>.</a:t>
            </a:r>
          </a:p>
          <a:p>
            <a:endParaRPr lang="nb-NO" sz="2000" dirty="0"/>
          </a:p>
        </p:txBody>
      </p:sp>
      <p:pic>
        <p:nvPicPr>
          <p:cNvPr id="4" name="Picture 3">
            <a:extLst>
              <a:ext uri="{FF2B5EF4-FFF2-40B4-BE49-F238E27FC236}">
                <a16:creationId xmlns:a16="http://schemas.microsoft.com/office/drawing/2014/main" id="{CA1E088A-FFFD-BC41-BC07-4B23304EB977}"/>
              </a:ext>
            </a:extLst>
          </p:cNvPr>
          <p:cNvPicPr>
            <a:picLocks noChangeAspect="1"/>
          </p:cNvPicPr>
          <p:nvPr/>
        </p:nvPicPr>
        <p:blipFill>
          <a:blip r:embed="rId2"/>
          <a:stretch>
            <a:fillRect/>
          </a:stretch>
        </p:blipFill>
        <p:spPr>
          <a:xfrm>
            <a:off x="2195736" y="4293096"/>
            <a:ext cx="4445000" cy="2349500"/>
          </a:xfrm>
          <a:prstGeom prst="rect">
            <a:avLst/>
          </a:prstGeom>
        </p:spPr>
      </p:pic>
    </p:spTree>
    <p:extLst>
      <p:ext uri="{BB962C8B-B14F-4D97-AF65-F5344CB8AC3E}">
        <p14:creationId xmlns:p14="http://schemas.microsoft.com/office/powerpoint/2010/main" val="528594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27E3-FE85-B447-A35D-ED04AF937970}"/>
              </a:ext>
            </a:extLst>
          </p:cNvPr>
          <p:cNvSpPr>
            <a:spLocks noGrp="1"/>
          </p:cNvSpPr>
          <p:nvPr>
            <p:ph type="title"/>
          </p:nvPr>
        </p:nvSpPr>
        <p:spPr/>
        <p:txBody>
          <a:bodyPr/>
          <a:lstStyle/>
          <a:p>
            <a:r>
              <a:rPr lang="nb-NO" dirty="0" err="1"/>
              <a:t>Communication</a:t>
            </a:r>
            <a:endParaRPr lang="nb-NO" dirty="0"/>
          </a:p>
        </p:txBody>
      </p:sp>
      <p:sp>
        <p:nvSpPr>
          <p:cNvPr id="3" name="Content Placeholder 2">
            <a:extLst>
              <a:ext uri="{FF2B5EF4-FFF2-40B4-BE49-F238E27FC236}">
                <a16:creationId xmlns:a16="http://schemas.microsoft.com/office/drawing/2014/main" id="{2E5C4973-1662-8041-95F4-FC7F750584C9}"/>
              </a:ext>
            </a:extLst>
          </p:cNvPr>
          <p:cNvSpPr>
            <a:spLocks noGrp="1"/>
          </p:cNvSpPr>
          <p:nvPr>
            <p:ph idx="1"/>
          </p:nvPr>
        </p:nvSpPr>
        <p:spPr>
          <a:xfrm>
            <a:off x="467544" y="1700808"/>
            <a:ext cx="8219256" cy="4114800"/>
          </a:xfrm>
        </p:spPr>
        <p:txBody>
          <a:bodyPr/>
          <a:lstStyle/>
          <a:p>
            <a:r>
              <a:rPr lang="nb-NO" sz="2400" dirty="0"/>
              <a:t>Bluetooth </a:t>
            </a:r>
            <a:r>
              <a:rPr lang="nb-NO" sz="2400" dirty="0" err="1"/>
              <a:t>devices</a:t>
            </a:r>
            <a:r>
              <a:rPr lang="nb-NO" sz="2400" dirty="0"/>
              <a:t> </a:t>
            </a:r>
            <a:r>
              <a:rPr lang="nb-NO" sz="2400" dirty="0" err="1"/>
              <a:t>automatically</a:t>
            </a:r>
            <a:r>
              <a:rPr lang="nb-NO" sz="2400" dirty="0"/>
              <a:t> </a:t>
            </a:r>
            <a:r>
              <a:rPr lang="nb-NO" sz="2400" dirty="0" err="1"/>
              <a:t>detect</a:t>
            </a:r>
            <a:r>
              <a:rPr lang="nb-NO" sz="2400" dirty="0"/>
              <a:t> and </a:t>
            </a:r>
            <a:r>
              <a:rPr lang="nb-NO" sz="2400" dirty="0" err="1"/>
              <a:t>connect</a:t>
            </a:r>
            <a:r>
              <a:rPr lang="nb-NO" sz="2400" dirty="0"/>
              <a:t> to </a:t>
            </a:r>
            <a:r>
              <a:rPr lang="nb-NO" sz="2400" dirty="0" err="1"/>
              <a:t>one</a:t>
            </a:r>
            <a:r>
              <a:rPr lang="nb-NO" sz="2400" dirty="0"/>
              <a:t> </a:t>
            </a:r>
            <a:r>
              <a:rPr lang="nb-NO" sz="2400" dirty="0" err="1"/>
              <a:t>another</a:t>
            </a:r>
            <a:r>
              <a:rPr lang="nb-NO" sz="2400" dirty="0"/>
              <a:t> and up to </a:t>
            </a:r>
            <a:r>
              <a:rPr lang="nb-NO" sz="2400" dirty="0" err="1"/>
              <a:t>eight</a:t>
            </a:r>
            <a:r>
              <a:rPr lang="nb-NO" sz="2400" dirty="0"/>
              <a:t> </a:t>
            </a:r>
            <a:r>
              <a:rPr lang="nb-NO" sz="2400" dirty="0" err="1"/>
              <a:t>of</a:t>
            </a:r>
            <a:r>
              <a:rPr lang="nb-NO" sz="2400" dirty="0"/>
              <a:t> </a:t>
            </a:r>
            <a:r>
              <a:rPr lang="nb-NO" sz="2400" dirty="0" err="1"/>
              <a:t>them</a:t>
            </a:r>
            <a:r>
              <a:rPr lang="nb-NO" sz="2400" dirty="0"/>
              <a:t> </a:t>
            </a:r>
            <a:r>
              <a:rPr lang="nb-NO" sz="2400" dirty="0" err="1"/>
              <a:t>can</a:t>
            </a:r>
            <a:r>
              <a:rPr lang="nb-NO" sz="2400" dirty="0"/>
              <a:t> </a:t>
            </a:r>
            <a:r>
              <a:rPr lang="nb-NO" sz="2400" dirty="0" err="1"/>
              <a:t>communicate</a:t>
            </a:r>
            <a:r>
              <a:rPr lang="nb-NO" sz="2400" dirty="0"/>
              <a:t> at </a:t>
            </a:r>
            <a:r>
              <a:rPr lang="nb-NO" sz="2400" dirty="0" err="1"/>
              <a:t>any</a:t>
            </a:r>
            <a:r>
              <a:rPr lang="nb-NO" sz="2400" dirty="0"/>
              <a:t> </a:t>
            </a:r>
            <a:r>
              <a:rPr lang="nb-NO" sz="2400" dirty="0" err="1"/>
              <a:t>one</a:t>
            </a:r>
            <a:r>
              <a:rPr lang="nb-NO" sz="2400" dirty="0"/>
              <a:t> time.</a:t>
            </a:r>
          </a:p>
          <a:p>
            <a:r>
              <a:rPr lang="nb-NO" sz="2400" dirty="0" err="1"/>
              <a:t>They</a:t>
            </a:r>
            <a:r>
              <a:rPr lang="nb-NO" sz="2400" dirty="0"/>
              <a:t> </a:t>
            </a:r>
            <a:r>
              <a:rPr lang="nb-NO" sz="2400" dirty="0" err="1"/>
              <a:t>don't</a:t>
            </a:r>
            <a:r>
              <a:rPr lang="nb-NO" sz="2400" dirty="0"/>
              <a:t> </a:t>
            </a:r>
            <a:r>
              <a:rPr lang="nb-NO" sz="2400" dirty="0" err="1"/>
              <a:t>interfere</a:t>
            </a:r>
            <a:r>
              <a:rPr lang="nb-NO" sz="2400" dirty="0"/>
              <a:t> </a:t>
            </a:r>
            <a:r>
              <a:rPr lang="nb-NO" sz="2400" dirty="0" err="1"/>
              <a:t>with</a:t>
            </a:r>
            <a:r>
              <a:rPr lang="nb-NO" sz="2400" dirty="0"/>
              <a:t> </a:t>
            </a:r>
            <a:r>
              <a:rPr lang="nb-NO" sz="2400" dirty="0" err="1"/>
              <a:t>one</a:t>
            </a:r>
            <a:r>
              <a:rPr lang="nb-NO" sz="2400" dirty="0"/>
              <a:t> </a:t>
            </a:r>
            <a:r>
              <a:rPr lang="nb-NO" sz="2400" dirty="0" err="1"/>
              <a:t>another</a:t>
            </a:r>
            <a:r>
              <a:rPr lang="nb-NO" sz="2400" dirty="0"/>
              <a:t> </a:t>
            </a:r>
            <a:r>
              <a:rPr lang="nb-NO" sz="2400" dirty="0" err="1"/>
              <a:t>because</a:t>
            </a:r>
            <a:r>
              <a:rPr lang="nb-NO" sz="2400" dirty="0"/>
              <a:t> ,</a:t>
            </a:r>
            <a:r>
              <a:rPr lang="nb-NO" sz="2400" dirty="0" err="1"/>
              <a:t>they</a:t>
            </a:r>
            <a:r>
              <a:rPr lang="nb-NO" sz="2400" dirty="0"/>
              <a:t> </a:t>
            </a:r>
            <a:r>
              <a:rPr lang="nb-NO" sz="2400" dirty="0" err="1"/>
              <a:t>operate</a:t>
            </a:r>
            <a:r>
              <a:rPr lang="nb-NO" sz="2400" dirty="0"/>
              <a:t> at different </a:t>
            </a:r>
            <a:r>
              <a:rPr lang="nb-NO" sz="2400" dirty="0" err="1"/>
              <a:t>frequencies</a:t>
            </a:r>
            <a:r>
              <a:rPr lang="nb-NO" sz="2400" dirty="0"/>
              <a:t>.</a:t>
            </a:r>
          </a:p>
          <a:p>
            <a:r>
              <a:rPr lang="nb-NO" sz="2400" dirty="0"/>
              <a:t>If </a:t>
            </a:r>
            <a:r>
              <a:rPr lang="nb-NO" sz="2400" dirty="0" err="1"/>
              <a:t>two</a:t>
            </a:r>
            <a:r>
              <a:rPr lang="nb-NO" sz="2400" dirty="0"/>
              <a:t> </a:t>
            </a:r>
            <a:r>
              <a:rPr lang="nb-NO" sz="2400" dirty="0" err="1"/>
              <a:t>devices</a:t>
            </a:r>
            <a:r>
              <a:rPr lang="nb-NO" sz="2400" dirty="0"/>
              <a:t> </a:t>
            </a:r>
            <a:r>
              <a:rPr lang="nb-NO" sz="2400" dirty="0" err="1"/>
              <a:t>want</a:t>
            </a:r>
            <a:r>
              <a:rPr lang="nb-NO" sz="2400" dirty="0"/>
              <a:t> to talk, </a:t>
            </a:r>
            <a:r>
              <a:rPr lang="nb-NO" sz="2400" dirty="0" err="1"/>
              <a:t>they</a:t>
            </a:r>
            <a:r>
              <a:rPr lang="nb-NO" sz="2400" dirty="0"/>
              <a:t> </a:t>
            </a:r>
            <a:r>
              <a:rPr lang="nb-NO" sz="2400" dirty="0" err="1"/>
              <a:t>pick</a:t>
            </a:r>
            <a:r>
              <a:rPr lang="nb-NO" sz="2400" dirty="0"/>
              <a:t> a </a:t>
            </a:r>
            <a:r>
              <a:rPr lang="nb-NO" sz="2400" dirty="0" err="1"/>
              <a:t>channel</a:t>
            </a:r>
            <a:r>
              <a:rPr lang="nb-NO" sz="2400" dirty="0"/>
              <a:t> </a:t>
            </a:r>
            <a:r>
              <a:rPr lang="nb-NO" sz="2400" dirty="0" err="1"/>
              <a:t>randomly</a:t>
            </a:r>
            <a:r>
              <a:rPr lang="nb-NO" sz="2400" dirty="0"/>
              <a:t> and, </a:t>
            </a:r>
            <a:r>
              <a:rPr lang="nb-NO" sz="2400" dirty="0" err="1"/>
              <a:t>if</a:t>
            </a:r>
            <a:r>
              <a:rPr lang="nb-NO" sz="2400" dirty="0"/>
              <a:t> </a:t>
            </a:r>
            <a:r>
              <a:rPr lang="nb-NO" sz="2400" dirty="0" err="1"/>
              <a:t>that's</a:t>
            </a:r>
            <a:r>
              <a:rPr lang="nb-NO" sz="2400" dirty="0"/>
              <a:t> </a:t>
            </a:r>
            <a:r>
              <a:rPr lang="nb-NO" sz="2400" dirty="0" err="1"/>
              <a:t>already</a:t>
            </a:r>
            <a:r>
              <a:rPr lang="nb-NO" sz="2400" dirty="0"/>
              <a:t> </a:t>
            </a:r>
            <a:r>
              <a:rPr lang="nb-NO" sz="2400" dirty="0" err="1"/>
              <a:t>taken</a:t>
            </a:r>
            <a:r>
              <a:rPr lang="nb-NO" sz="2400" dirty="0"/>
              <a:t>, </a:t>
            </a:r>
            <a:r>
              <a:rPr lang="nb-NO" sz="2400" dirty="0" err="1"/>
              <a:t>randomly</a:t>
            </a:r>
            <a:r>
              <a:rPr lang="nb-NO" sz="2400" dirty="0"/>
              <a:t> </a:t>
            </a:r>
            <a:r>
              <a:rPr lang="nb-NO" sz="2400" dirty="0" err="1"/>
              <a:t>switch</a:t>
            </a:r>
            <a:r>
              <a:rPr lang="nb-NO" sz="2400" dirty="0"/>
              <a:t> to </a:t>
            </a:r>
            <a:r>
              <a:rPr lang="nb-NO" sz="2400" dirty="0" err="1"/>
              <a:t>one</a:t>
            </a:r>
            <a:r>
              <a:rPr lang="nb-NO" sz="2400" dirty="0"/>
              <a:t> </a:t>
            </a:r>
            <a:r>
              <a:rPr lang="nb-NO" sz="2400" dirty="0" err="1"/>
              <a:t>of</a:t>
            </a:r>
            <a:r>
              <a:rPr lang="nb-NO" sz="2400" dirty="0"/>
              <a:t> </a:t>
            </a:r>
            <a:r>
              <a:rPr lang="nb-NO" sz="2400" dirty="0" err="1"/>
              <a:t>the</a:t>
            </a:r>
            <a:r>
              <a:rPr lang="nb-NO" sz="2400" dirty="0"/>
              <a:t> </a:t>
            </a:r>
            <a:r>
              <a:rPr lang="nb-NO" sz="2400" dirty="0" err="1"/>
              <a:t>others</a:t>
            </a:r>
            <a:r>
              <a:rPr lang="nb-NO" sz="2400" dirty="0"/>
              <a:t> (a </a:t>
            </a:r>
            <a:r>
              <a:rPr lang="nb-NO" sz="2400" dirty="0" err="1"/>
              <a:t>technique</a:t>
            </a:r>
            <a:r>
              <a:rPr lang="nb-NO" sz="2400" dirty="0"/>
              <a:t> </a:t>
            </a:r>
            <a:r>
              <a:rPr lang="nb-NO" sz="2400" dirty="0" err="1"/>
              <a:t>known</a:t>
            </a:r>
            <a:r>
              <a:rPr lang="nb-NO" sz="2400" dirty="0"/>
              <a:t> as </a:t>
            </a:r>
            <a:r>
              <a:rPr lang="nb-NO" sz="2400" dirty="0" err="1"/>
              <a:t>spread-spectrum</a:t>
            </a:r>
            <a:r>
              <a:rPr lang="nb-NO" sz="2400" dirty="0"/>
              <a:t> </a:t>
            </a:r>
            <a:r>
              <a:rPr lang="nb-NO" sz="2400" dirty="0" err="1"/>
              <a:t>frequency</a:t>
            </a:r>
            <a:r>
              <a:rPr lang="nb-NO" sz="2400" dirty="0"/>
              <a:t> hopping).</a:t>
            </a:r>
          </a:p>
          <a:p>
            <a:r>
              <a:rPr lang="nb-NO" sz="2400" dirty="0"/>
              <a:t>To </a:t>
            </a:r>
            <a:r>
              <a:rPr lang="nb-NO" sz="2400" dirty="0" err="1"/>
              <a:t>minimize</a:t>
            </a:r>
            <a:r>
              <a:rPr lang="nb-NO" sz="2400" dirty="0"/>
              <a:t> </a:t>
            </a:r>
            <a:r>
              <a:rPr lang="nb-NO" sz="2400" dirty="0" err="1"/>
              <a:t>the</a:t>
            </a:r>
            <a:r>
              <a:rPr lang="nb-NO" sz="2400" dirty="0"/>
              <a:t> risks </a:t>
            </a:r>
            <a:r>
              <a:rPr lang="nb-NO" sz="2400" dirty="0" err="1"/>
              <a:t>of</a:t>
            </a:r>
            <a:r>
              <a:rPr lang="nb-NO" sz="2400" dirty="0"/>
              <a:t> </a:t>
            </a:r>
            <a:r>
              <a:rPr lang="nb-NO" sz="2400" dirty="0" err="1"/>
              <a:t>interference</a:t>
            </a:r>
            <a:r>
              <a:rPr lang="nb-NO" sz="2400" dirty="0"/>
              <a:t> from </a:t>
            </a:r>
            <a:r>
              <a:rPr lang="nb-NO" sz="2400" dirty="0" err="1"/>
              <a:t>other</a:t>
            </a:r>
            <a:r>
              <a:rPr lang="nb-NO" sz="2400" dirty="0"/>
              <a:t> </a:t>
            </a:r>
            <a:r>
              <a:rPr lang="nb-NO" sz="2400" dirty="0" err="1"/>
              <a:t>electrical</a:t>
            </a:r>
            <a:r>
              <a:rPr lang="nb-NO" sz="2400" dirty="0"/>
              <a:t> </a:t>
            </a:r>
            <a:r>
              <a:rPr lang="nb-NO" sz="2400" dirty="0" err="1"/>
              <a:t>appliances</a:t>
            </a:r>
            <a:r>
              <a:rPr lang="nb-NO" sz="2400" dirty="0"/>
              <a:t> (and </a:t>
            </a:r>
            <a:r>
              <a:rPr lang="nb-NO" sz="2400" dirty="0" err="1"/>
              <a:t>also</a:t>
            </a:r>
            <a:r>
              <a:rPr lang="nb-NO" sz="2400" dirty="0"/>
              <a:t> to </a:t>
            </a:r>
            <a:r>
              <a:rPr lang="nb-NO" sz="2400" dirty="0" err="1"/>
              <a:t>improve</a:t>
            </a:r>
            <a:r>
              <a:rPr lang="nb-NO" sz="2400" dirty="0"/>
              <a:t> </a:t>
            </a:r>
            <a:r>
              <a:rPr lang="nb-NO" sz="2400" dirty="0" err="1"/>
              <a:t>security</a:t>
            </a:r>
            <a:r>
              <a:rPr lang="nb-NO" sz="2400" dirty="0"/>
              <a:t>), pairs </a:t>
            </a:r>
            <a:r>
              <a:rPr lang="nb-NO" sz="2400" dirty="0" err="1"/>
              <a:t>of</a:t>
            </a:r>
            <a:r>
              <a:rPr lang="nb-NO" sz="2400" dirty="0"/>
              <a:t> </a:t>
            </a:r>
            <a:r>
              <a:rPr lang="nb-NO" sz="2400" dirty="0" err="1"/>
              <a:t>devices</a:t>
            </a:r>
            <a:r>
              <a:rPr lang="nb-NO" sz="2400" dirty="0"/>
              <a:t> </a:t>
            </a:r>
            <a:r>
              <a:rPr lang="nb-NO" sz="2400" dirty="0" err="1"/>
              <a:t>constantly</a:t>
            </a:r>
            <a:r>
              <a:rPr lang="nb-NO" sz="2400" dirty="0"/>
              <a:t> </a:t>
            </a:r>
            <a:r>
              <a:rPr lang="nb-NO" sz="2400" dirty="0" err="1"/>
              <a:t>shift</a:t>
            </a:r>
            <a:r>
              <a:rPr lang="nb-NO" sz="2400" dirty="0"/>
              <a:t> </a:t>
            </a:r>
            <a:r>
              <a:rPr lang="nb-NO" sz="2400" dirty="0" err="1"/>
              <a:t>the</a:t>
            </a:r>
            <a:r>
              <a:rPr lang="nb-NO" sz="2400" dirty="0"/>
              <a:t> </a:t>
            </a:r>
            <a:r>
              <a:rPr lang="nb-NO" sz="2400" dirty="0" err="1"/>
              <a:t>frequency</a:t>
            </a:r>
            <a:r>
              <a:rPr lang="nb-NO" sz="2400" dirty="0"/>
              <a:t> </a:t>
            </a:r>
            <a:r>
              <a:rPr lang="nb-NO" sz="2400" dirty="0" err="1"/>
              <a:t>they're</a:t>
            </a:r>
            <a:r>
              <a:rPr lang="nb-NO" sz="2400" dirty="0"/>
              <a:t> </a:t>
            </a:r>
            <a:r>
              <a:rPr lang="nb-NO" sz="2400" dirty="0" err="1"/>
              <a:t>using</a:t>
            </a:r>
            <a:r>
              <a:rPr lang="nb-NO" sz="2400" dirty="0"/>
              <a:t>.</a:t>
            </a:r>
          </a:p>
          <a:p>
            <a:endParaRPr lang="nb-NO" sz="2400" dirty="0"/>
          </a:p>
        </p:txBody>
      </p:sp>
    </p:spTree>
    <p:extLst>
      <p:ext uri="{BB962C8B-B14F-4D97-AF65-F5344CB8AC3E}">
        <p14:creationId xmlns:p14="http://schemas.microsoft.com/office/powerpoint/2010/main" val="1473996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Technical Specification</a:t>
            </a:r>
          </a:p>
        </p:txBody>
      </p:sp>
      <p:sp>
        <p:nvSpPr>
          <p:cNvPr id="3" name="Content Placeholder 2"/>
          <p:cNvSpPr>
            <a:spLocks noGrp="1"/>
          </p:cNvSpPr>
          <p:nvPr>
            <p:ph idx="1"/>
          </p:nvPr>
        </p:nvSpPr>
        <p:spPr/>
        <p:txBody>
          <a:bodyPr>
            <a:normAutofit/>
          </a:bodyPr>
          <a:lstStyle/>
          <a:p>
            <a:r>
              <a:rPr lang="en-US" dirty="0"/>
              <a:t>Classes (4.0)</a:t>
            </a:r>
          </a:p>
          <a:p>
            <a:pPr lvl="1"/>
            <a:r>
              <a:rPr lang="en-US" dirty="0"/>
              <a:t>Class 1 (100mW, 100m range)</a:t>
            </a:r>
          </a:p>
          <a:p>
            <a:pPr lvl="1"/>
            <a:r>
              <a:rPr lang="en-US" b="1" dirty="0"/>
              <a:t>Class 2 (2.5mW, 10m range)</a:t>
            </a:r>
          </a:p>
          <a:p>
            <a:pPr lvl="1"/>
            <a:r>
              <a:rPr lang="en-US" dirty="0"/>
              <a:t>Class 3 (1mW, 1m range)</a:t>
            </a:r>
          </a:p>
          <a:p>
            <a:r>
              <a:rPr lang="en-US" dirty="0"/>
              <a:t>RF</a:t>
            </a:r>
          </a:p>
          <a:p>
            <a:pPr lvl="1"/>
            <a:r>
              <a:rPr lang="en-US" dirty="0"/>
              <a:t>ISM band between 2.4-2.485GHz</a:t>
            </a:r>
          </a:p>
          <a:p>
            <a:pPr lvl="1"/>
            <a:r>
              <a:rPr lang="en-US" dirty="0"/>
              <a:t>Frequency hopping over 79 channels, 1600 hops/second</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114212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Bluetooth Version</a:t>
            </a:r>
          </a:p>
        </p:txBody>
      </p:sp>
      <p:sp>
        <p:nvSpPr>
          <p:cNvPr id="3" name="Content Placeholder 2"/>
          <p:cNvSpPr>
            <a:spLocks noGrp="1"/>
          </p:cNvSpPr>
          <p:nvPr>
            <p:ph idx="1"/>
          </p:nvPr>
        </p:nvSpPr>
        <p:spPr/>
        <p:txBody>
          <a:bodyPr/>
          <a:lstStyle/>
          <a:p>
            <a:pPr lvl="1"/>
            <a:endParaRPr lang="en-US" dirty="0"/>
          </a:p>
          <a:p>
            <a:endParaRPr lang="en-US" dirty="0"/>
          </a:p>
        </p:txBody>
      </p:sp>
      <p:graphicFrame>
        <p:nvGraphicFramePr>
          <p:cNvPr id="4" name="Table 3"/>
          <p:cNvGraphicFramePr>
            <a:graphicFrameLocks noGrp="1"/>
          </p:cNvGraphicFramePr>
          <p:nvPr/>
        </p:nvGraphicFramePr>
        <p:xfrm>
          <a:off x="457200" y="1905000"/>
          <a:ext cx="8229600" cy="38404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3886200">
                  <a:extLst>
                    <a:ext uri="{9D8B030D-6E8A-4147-A177-3AD203B41FA5}">
                      <a16:colId xmlns:a16="http://schemas.microsoft.com/office/drawing/2014/main" val="20002"/>
                    </a:ext>
                  </a:extLst>
                </a:gridCol>
              </a:tblGrid>
              <a:tr h="370840">
                <a:tc>
                  <a:txBody>
                    <a:bodyPr/>
                    <a:lstStyle/>
                    <a:p>
                      <a:pPr algn="ctr"/>
                      <a:r>
                        <a:rPr lang="en-US" sz="2400" dirty="0"/>
                        <a:t>Version</a:t>
                      </a:r>
                    </a:p>
                  </a:txBody>
                  <a:tcPr/>
                </a:tc>
                <a:tc>
                  <a:txBody>
                    <a:bodyPr/>
                    <a:lstStyle/>
                    <a:p>
                      <a:pPr algn="ctr"/>
                      <a:r>
                        <a:rPr lang="en-US" sz="2400" dirty="0"/>
                        <a:t>Data rate</a:t>
                      </a:r>
                    </a:p>
                  </a:txBody>
                  <a:tcPr/>
                </a:tc>
                <a:tc>
                  <a:txBody>
                    <a:bodyPr/>
                    <a:lstStyle/>
                    <a:p>
                      <a:pPr algn="ctr"/>
                      <a:r>
                        <a:rPr lang="en-US" sz="2400" dirty="0"/>
                        <a:t>Feature</a:t>
                      </a:r>
                    </a:p>
                  </a:txBody>
                  <a:tcPr/>
                </a:tc>
                <a:extLst>
                  <a:ext uri="{0D108BD9-81ED-4DB2-BD59-A6C34878D82A}">
                    <a16:rowId xmlns:a16="http://schemas.microsoft.com/office/drawing/2014/main" val="10000"/>
                  </a:ext>
                </a:extLst>
              </a:tr>
              <a:tr h="370840">
                <a:tc>
                  <a:txBody>
                    <a:bodyPr/>
                    <a:lstStyle/>
                    <a:p>
                      <a:pPr algn="ctr"/>
                      <a:r>
                        <a:rPr lang="en-US" sz="2400" dirty="0"/>
                        <a:t>1.2</a:t>
                      </a:r>
                    </a:p>
                  </a:txBody>
                  <a:tcPr/>
                </a:tc>
                <a:tc>
                  <a:txBody>
                    <a:bodyPr/>
                    <a:lstStyle/>
                    <a:p>
                      <a:pPr algn="ctr"/>
                      <a:r>
                        <a:rPr lang="en-US" sz="2400" dirty="0"/>
                        <a:t>721 kb/s</a:t>
                      </a:r>
                    </a:p>
                  </a:txBody>
                  <a:tcPr/>
                </a:tc>
                <a:tc>
                  <a:txBody>
                    <a:bodyPr/>
                    <a:lstStyle/>
                    <a:p>
                      <a:pPr algn="ctr"/>
                      <a:endParaRPr lang="en-US" sz="2400" dirty="0"/>
                    </a:p>
                  </a:txBody>
                  <a:tcPr/>
                </a:tc>
                <a:extLst>
                  <a:ext uri="{0D108BD9-81ED-4DB2-BD59-A6C34878D82A}">
                    <a16:rowId xmlns:a16="http://schemas.microsoft.com/office/drawing/2014/main" val="10001"/>
                  </a:ext>
                </a:extLst>
              </a:tr>
              <a:tr h="370840">
                <a:tc>
                  <a:txBody>
                    <a:bodyPr/>
                    <a:lstStyle/>
                    <a:p>
                      <a:pPr algn="ctr"/>
                      <a:r>
                        <a:rPr lang="en-US" sz="2400" dirty="0"/>
                        <a:t>2.0 + EDR</a:t>
                      </a:r>
                    </a:p>
                  </a:txBody>
                  <a:tcPr/>
                </a:tc>
                <a:tc>
                  <a:txBody>
                    <a:bodyPr/>
                    <a:lstStyle/>
                    <a:p>
                      <a:pPr algn="ctr"/>
                      <a:r>
                        <a:rPr lang="en-US" sz="2400" dirty="0"/>
                        <a:t>3 Mb/s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latin typeface="+mn-lt"/>
                          <a:ea typeface="+mn-ea"/>
                          <a:cs typeface="+mn-cs"/>
                        </a:rPr>
                        <a:t>Enhanced Data Rate (EDR)</a:t>
                      </a:r>
                      <a:endParaRPr lang="en-US" sz="2400" dirty="0"/>
                    </a:p>
                  </a:txBody>
                  <a:tcPr/>
                </a:tc>
                <a:extLst>
                  <a:ext uri="{0D108BD9-81ED-4DB2-BD59-A6C34878D82A}">
                    <a16:rowId xmlns:a16="http://schemas.microsoft.com/office/drawing/2014/main" val="10002"/>
                  </a:ext>
                </a:extLst>
              </a:tr>
              <a:tr h="370840">
                <a:tc>
                  <a:txBody>
                    <a:bodyPr/>
                    <a:lstStyle/>
                    <a:p>
                      <a:pPr algn="ctr"/>
                      <a:r>
                        <a:rPr lang="en-US" sz="2400" dirty="0"/>
                        <a:t>3.0 +</a:t>
                      </a:r>
                      <a:r>
                        <a:rPr lang="en-US" sz="2400" baseline="0" dirty="0"/>
                        <a:t> HS</a:t>
                      </a:r>
                      <a:endParaRPr lang="en-US" sz="2400" dirty="0"/>
                    </a:p>
                  </a:txBody>
                  <a:tcPr/>
                </a:tc>
                <a:tc>
                  <a:txBody>
                    <a:bodyPr/>
                    <a:lstStyle/>
                    <a:p>
                      <a:pPr algn="ctr"/>
                      <a:r>
                        <a:rPr lang="en-US" sz="2400" dirty="0"/>
                        <a:t>24 Mb/s</a:t>
                      </a:r>
                    </a:p>
                  </a:txBody>
                  <a:tcPr/>
                </a:tc>
                <a:tc>
                  <a:txBody>
                    <a:bodyPr/>
                    <a:lstStyle/>
                    <a:p>
                      <a:pPr algn="ctr"/>
                      <a:r>
                        <a:rPr lang="en-US" sz="2400" dirty="0"/>
                        <a:t>High-Speed</a:t>
                      </a:r>
                    </a:p>
                  </a:txBody>
                  <a:tcPr/>
                </a:tc>
                <a:extLst>
                  <a:ext uri="{0D108BD9-81ED-4DB2-BD59-A6C34878D82A}">
                    <a16:rowId xmlns:a16="http://schemas.microsoft.com/office/drawing/2014/main" val="10003"/>
                  </a:ext>
                </a:extLst>
              </a:tr>
              <a:tr h="370840">
                <a:tc>
                  <a:txBody>
                    <a:bodyPr/>
                    <a:lstStyle/>
                    <a:p>
                      <a:pPr algn="ctr"/>
                      <a:r>
                        <a:rPr lang="en-US" sz="2400" dirty="0"/>
                        <a:t>4.0</a:t>
                      </a:r>
                    </a:p>
                  </a:txBody>
                  <a:tcPr/>
                </a:tc>
                <a:tc>
                  <a:txBody>
                    <a:bodyPr/>
                    <a:lstStyle/>
                    <a:p>
                      <a:pPr algn="ctr"/>
                      <a:r>
                        <a:rPr lang="en-US" sz="2400" dirty="0"/>
                        <a:t>1 Mb/s</a:t>
                      </a:r>
                      <a:r>
                        <a:rPr lang="en-US" sz="2400" baseline="0" dirty="0"/>
                        <a:t> (BLE)</a:t>
                      </a:r>
                      <a:endParaRPr lang="en-US" sz="2400" dirty="0"/>
                    </a:p>
                  </a:txBody>
                  <a:tcPr/>
                </a:tc>
                <a:tc>
                  <a:txBody>
                    <a:bodyPr/>
                    <a:lstStyle/>
                    <a:p>
                      <a:pPr algn="ctr"/>
                      <a:r>
                        <a:rPr lang="en-US" sz="2400" dirty="0"/>
                        <a:t>Bluetooth Low Energy</a:t>
                      </a:r>
                      <a:r>
                        <a:rPr lang="en-US" sz="2400" baseline="0" dirty="0"/>
                        <a:t> (BLE)</a:t>
                      </a:r>
                      <a:endParaRPr lang="en-US" sz="2400" dirty="0"/>
                    </a:p>
                  </a:txBody>
                  <a:tcPr/>
                </a:tc>
                <a:extLst>
                  <a:ext uri="{0D108BD9-81ED-4DB2-BD59-A6C34878D82A}">
                    <a16:rowId xmlns:a16="http://schemas.microsoft.com/office/drawing/2014/main" val="10004"/>
                  </a:ext>
                </a:extLst>
              </a:tr>
              <a:tr h="370840">
                <a:tc>
                  <a:txBody>
                    <a:bodyPr/>
                    <a:lstStyle/>
                    <a:p>
                      <a:pPr algn="ctr"/>
                      <a:r>
                        <a:rPr lang="en-US" sz="2400" dirty="0"/>
                        <a:t>5.0</a:t>
                      </a:r>
                    </a:p>
                  </a:txBody>
                  <a:tcPr/>
                </a:tc>
                <a:tc>
                  <a:txBody>
                    <a:bodyPr/>
                    <a:lstStyle/>
                    <a:p>
                      <a:pPr algn="ctr"/>
                      <a:r>
                        <a:rPr lang="en-US" sz="2400" dirty="0"/>
                        <a:t>2 Mb/s</a:t>
                      </a:r>
                    </a:p>
                  </a:txBody>
                  <a:tcPr/>
                </a:tc>
                <a:tc>
                  <a:txBody>
                    <a:bodyPr/>
                    <a:lstStyle/>
                    <a:p>
                      <a:pPr algn="ctr"/>
                      <a:r>
                        <a:rPr lang="en-US" sz="2400" dirty="0"/>
                        <a:t>Improve range and increase data rates</a:t>
                      </a:r>
                    </a:p>
                  </a:txBody>
                  <a:tcPr/>
                </a:tc>
                <a:extLst>
                  <a:ext uri="{0D108BD9-81ED-4DB2-BD59-A6C34878D82A}">
                    <a16:rowId xmlns:a16="http://schemas.microsoft.com/office/drawing/2014/main" val="353854968"/>
                  </a:ext>
                </a:extLst>
              </a:tr>
            </a:tbl>
          </a:graphicData>
        </a:graphic>
      </p:graphicFrame>
    </p:spTree>
    <p:extLst>
      <p:ext uri="{BB962C8B-B14F-4D97-AF65-F5344CB8AC3E}">
        <p14:creationId xmlns:p14="http://schemas.microsoft.com/office/powerpoint/2010/main" val="666792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WiFi</a:t>
            </a:r>
            <a:r>
              <a:rPr lang="en-US" dirty="0"/>
              <a:t> vs. Bluetooth</a:t>
            </a:r>
          </a:p>
        </p:txBody>
      </p:sp>
      <p:graphicFrame>
        <p:nvGraphicFramePr>
          <p:cNvPr id="4" name="Content Placeholder 3"/>
          <p:cNvGraphicFramePr>
            <a:graphicFrameLocks noGrp="1"/>
          </p:cNvGraphicFramePr>
          <p:nvPr>
            <p:ph idx="1"/>
          </p:nvPr>
        </p:nvGraphicFramePr>
        <p:xfrm>
          <a:off x="107504" y="1628800"/>
          <a:ext cx="8902825" cy="3634385"/>
        </p:xfrm>
        <a:graphic>
          <a:graphicData uri="http://schemas.openxmlformats.org/drawingml/2006/table">
            <a:tbl>
              <a:tblPr firstRow="1">
                <a:tableStyleId>{5C22544A-7EE6-4342-B048-85BDC9FD1C3A}</a:tableStyleId>
              </a:tblPr>
              <a:tblGrid>
                <a:gridCol w="2264753">
                  <a:extLst>
                    <a:ext uri="{9D8B030D-6E8A-4147-A177-3AD203B41FA5}">
                      <a16:colId xmlns:a16="http://schemas.microsoft.com/office/drawing/2014/main" val="20000"/>
                    </a:ext>
                  </a:extLst>
                </a:gridCol>
                <a:gridCol w="3207855">
                  <a:extLst>
                    <a:ext uri="{9D8B030D-6E8A-4147-A177-3AD203B41FA5}">
                      <a16:colId xmlns:a16="http://schemas.microsoft.com/office/drawing/2014/main" val="20001"/>
                    </a:ext>
                  </a:extLst>
                </a:gridCol>
                <a:gridCol w="3430217">
                  <a:extLst>
                    <a:ext uri="{9D8B030D-6E8A-4147-A177-3AD203B41FA5}">
                      <a16:colId xmlns:a16="http://schemas.microsoft.com/office/drawing/2014/main" val="20002"/>
                    </a:ext>
                  </a:extLst>
                </a:gridCol>
              </a:tblGrid>
              <a:tr h="153092">
                <a:tc>
                  <a:txBody>
                    <a:bodyPr/>
                    <a:lstStyle/>
                    <a:p>
                      <a:endParaRPr lang="en-US" sz="1600" dirty="0"/>
                    </a:p>
                  </a:txBody>
                  <a:tcPr marL="34251" marR="34251" marT="30826" marB="30826"/>
                </a:tc>
                <a:tc>
                  <a:txBody>
                    <a:bodyPr/>
                    <a:lstStyle/>
                    <a:p>
                      <a:pPr algn="ctr" fontAlgn="t"/>
                      <a:r>
                        <a:rPr lang="en-US" sz="2000" dirty="0">
                          <a:solidFill>
                            <a:schemeClr val="tx1"/>
                          </a:solidFill>
                        </a:rPr>
                        <a:t>Bluetooth</a:t>
                      </a:r>
                      <a:endParaRPr lang="en-US" sz="2000" b="1" i="0" dirty="0">
                        <a:solidFill>
                          <a:schemeClr val="tx1"/>
                        </a:solidFill>
                        <a:latin typeface="inherit"/>
                      </a:endParaRPr>
                    </a:p>
                  </a:txBody>
                  <a:tcPr marL="34251" marR="34251" marT="30826" marB="30826"/>
                </a:tc>
                <a:tc>
                  <a:txBody>
                    <a:bodyPr/>
                    <a:lstStyle/>
                    <a:p>
                      <a:pPr algn="ctr" fontAlgn="t"/>
                      <a:r>
                        <a:rPr lang="en-US" sz="2000" dirty="0" err="1">
                          <a:solidFill>
                            <a:schemeClr val="tx1"/>
                          </a:solidFill>
                        </a:rPr>
                        <a:t>Wifi</a:t>
                      </a:r>
                      <a:endParaRPr lang="en-US" sz="2000" b="1" i="0" dirty="0">
                        <a:solidFill>
                          <a:schemeClr val="tx1"/>
                        </a:solidFill>
                        <a:latin typeface="inherit"/>
                      </a:endParaRPr>
                    </a:p>
                  </a:txBody>
                  <a:tcPr marL="34251" marR="34251" marT="30826" marB="30826"/>
                </a:tc>
                <a:extLst>
                  <a:ext uri="{0D108BD9-81ED-4DB2-BD59-A6C34878D82A}">
                    <a16:rowId xmlns:a16="http://schemas.microsoft.com/office/drawing/2014/main" val="10000"/>
                  </a:ext>
                </a:extLst>
              </a:tr>
              <a:tr h="262365">
                <a:tc>
                  <a:txBody>
                    <a:bodyPr/>
                    <a:lstStyle/>
                    <a:p>
                      <a:pPr algn="l" fontAlgn="t"/>
                      <a:r>
                        <a:rPr lang="en-US" sz="1600" dirty="0"/>
                        <a:t>Specifications authority</a:t>
                      </a:r>
                      <a:endParaRPr lang="en-US" sz="1600" b="1" i="0" dirty="0">
                        <a:latin typeface="inherit"/>
                      </a:endParaRPr>
                    </a:p>
                  </a:txBody>
                  <a:tcPr marL="34251" marR="34251" marT="34251" marB="30826"/>
                </a:tc>
                <a:tc>
                  <a:txBody>
                    <a:bodyPr/>
                    <a:lstStyle/>
                    <a:p>
                      <a:pPr algn="ctr" fontAlgn="t"/>
                      <a:r>
                        <a:rPr lang="en-US" sz="1600" dirty="0"/>
                        <a:t>Bluetooth SIG</a:t>
                      </a:r>
                      <a:endParaRPr lang="en-US" sz="1600" b="0" i="0" dirty="0">
                        <a:latin typeface="inherit"/>
                      </a:endParaRPr>
                    </a:p>
                  </a:txBody>
                  <a:tcPr marL="34251" marR="34251" marT="34251" marB="30826"/>
                </a:tc>
                <a:tc>
                  <a:txBody>
                    <a:bodyPr/>
                    <a:lstStyle/>
                    <a:p>
                      <a:pPr algn="ctr" fontAlgn="t"/>
                      <a:r>
                        <a:rPr lang="en-US" sz="1600"/>
                        <a:t>IEEE, WECA</a:t>
                      </a:r>
                      <a:endParaRPr lang="en-US" sz="1600" b="0" i="0">
                        <a:latin typeface="inherit"/>
                      </a:endParaRPr>
                    </a:p>
                  </a:txBody>
                  <a:tcPr marL="34251" marR="34251" marT="34251" marB="30826"/>
                </a:tc>
                <a:extLst>
                  <a:ext uri="{0D108BD9-81ED-4DB2-BD59-A6C34878D82A}">
                    <a16:rowId xmlns:a16="http://schemas.microsoft.com/office/drawing/2014/main" val="10001"/>
                  </a:ext>
                </a:extLst>
              </a:tr>
              <a:tr h="262365">
                <a:tc>
                  <a:txBody>
                    <a:bodyPr/>
                    <a:lstStyle/>
                    <a:p>
                      <a:pPr algn="l" fontAlgn="t"/>
                      <a:r>
                        <a:rPr lang="en-US" sz="1600" dirty="0"/>
                        <a:t>Year of development</a:t>
                      </a:r>
                      <a:endParaRPr lang="en-US" sz="1600" b="1" i="0" dirty="0">
                        <a:latin typeface="inherit"/>
                      </a:endParaRPr>
                    </a:p>
                  </a:txBody>
                  <a:tcPr marL="34251" marR="34251" marT="34251" marB="30826"/>
                </a:tc>
                <a:tc>
                  <a:txBody>
                    <a:bodyPr/>
                    <a:lstStyle/>
                    <a:p>
                      <a:pPr algn="ctr" fontAlgn="t"/>
                      <a:r>
                        <a:rPr lang="en-US" sz="1600" dirty="0"/>
                        <a:t>1994</a:t>
                      </a:r>
                      <a:endParaRPr lang="en-US" sz="1600" b="0" i="0" dirty="0">
                        <a:latin typeface="inherit"/>
                      </a:endParaRPr>
                    </a:p>
                  </a:txBody>
                  <a:tcPr marL="34251" marR="34251" marT="34251" marB="30826"/>
                </a:tc>
                <a:tc>
                  <a:txBody>
                    <a:bodyPr/>
                    <a:lstStyle/>
                    <a:p>
                      <a:pPr algn="ctr" fontAlgn="t"/>
                      <a:r>
                        <a:rPr lang="en-US" sz="1600" dirty="0"/>
                        <a:t>1991</a:t>
                      </a:r>
                      <a:endParaRPr lang="en-US" sz="1600" b="0" i="0" dirty="0">
                        <a:latin typeface="inherit"/>
                      </a:endParaRPr>
                    </a:p>
                  </a:txBody>
                  <a:tcPr marL="34251" marR="34251" marT="34251" marB="30826"/>
                </a:tc>
                <a:extLst>
                  <a:ext uri="{0D108BD9-81ED-4DB2-BD59-A6C34878D82A}">
                    <a16:rowId xmlns:a16="http://schemas.microsoft.com/office/drawing/2014/main" val="10002"/>
                  </a:ext>
                </a:extLst>
              </a:tr>
              <a:tr h="262365">
                <a:tc>
                  <a:txBody>
                    <a:bodyPr/>
                    <a:lstStyle/>
                    <a:p>
                      <a:pPr algn="l" fontAlgn="t"/>
                      <a:r>
                        <a:rPr lang="en-US" sz="1600" dirty="0"/>
                        <a:t>Bandwidth</a:t>
                      </a:r>
                      <a:endParaRPr lang="en-US" sz="1600" b="1" i="0" dirty="0">
                        <a:latin typeface="inherit"/>
                      </a:endParaRPr>
                    </a:p>
                  </a:txBody>
                  <a:tcPr marL="34251" marR="34251" marT="34251" marB="30826"/>
                </a:tc>
                <a:tc>
                  <a:txBody>
                    <a:bodyPr/>
                    <a:lstStyle/>
                    <a:p>
                      <a:pPr algn="ctr" fontAlgn="t"/>
                      <a:r>
                        <a:rPr lang="en-US" sz="1600" dirty="0"/>
                        <a:t>Low ( Up to 2 </a:t>
                      </a:r>
                      <a:r>
                        <a:rPr lang="en-US" sz="1600" dirty="0" err="1"/>
                        <a:t>Mbps</a:t>
                      </a:r>
                      <a:r>
                        <a:rPr lang="en-US" sz="1600" dirty="0"/>
                        <a:t> )</a:t>
                      </a:r>
                      <a:endParaRPr lang="en-US" sz="1600" b="0" i="0" dirty="0">
                        <a:latin typeface="inherit"/>
                      </a:endParaRPr>
                    </a:p>
                  </a:txBody>
                  <a:tcPr marL="34251" marR="34251" marT="34251" marB="30826"/>
                </a:tc>
                <a:tc>
                  <a:txBody>
                    <a:bodyPr/>
                    <a:lstStyle/>
                    <a:p>
                      <a:pPr algn="ctr" fontAlgn="t"/>
                      <a:r>
                        <a:rPr lang="en-US" sz="1600" dirty="0"/>
                        <a:t>High (Up to 8 Gbps )</a:t>
                      </a:r>
                      <a:endParaRPr lang="en-US" sz="1600" b="0" i="0" dirty="0">
                        <a:latin typeface="inherit"/>
                      </a:endParaRPr>
                    </a:p>
                  </a:txBody>
                  <a:tcPr marL="34251" marR="34251" marT="34251" marB="30826"/>
                </a:tc>
                <a:extLst>
                  <a:ext uri="{0D108BD9-81ED-4DB2-BD59-A6C34878D82A}">
                    <a16:rowId xmlns:a16="http://schemas.microsoft.com/office/drawing/2014/main" val="10003"/>
                  </a:ext>
                </a:extLst>
              </a:tr>
              <a:tr h="755583">
                <a:tc>
                  <a:txBody>
                    <a:bodyPr/>
                    <a:lstStyle/>
                    <a:p>
                      <a:pPr algn="l" fontAlgn="t"/>
                      <a:r>
                        <a:rPr lang="en-US" sz="1600" dirty="0"/>
                        <a:t>Hardware requirement</a:t>
                      </a:r>
                      <a:endParaRPr lang="en-US" sz="1600" b="1" i="0" dirty="0">
                        <a:latin typeface="inherit"/>
                      </a:endParaRPr>
                    </a:p>
                  </a:txBody>
                  <a:tcPr marL="34251" marR="34251" marT="34251" marB="30826"/>
                </a:tc>
                <a:tc>
                  <a:txBody>
                    <a:bodyPr/>
                    <a:lstStyle/>
                    <a:p>
                      <a:pPr algn="ctr" fontAlgn="t"/>
                      <a:r>
                        <a:rPr lang="en-US" sz="1600" dirty="0"/>
                        <a:t>Bluetooth adaptor on all the devices connecting with each other</a:t>
                      </a:r>
                      <a:endParaRPr lang="en-US" sz="1600" b="0" i="0" dirty="0">
                        <a:latin typeface="inherit"/>
                      </a:endParaRPr>
                    </a:p>
                  </a:txBody>
                  <a:tcPr marL="34251" marR="34251" marT="34251" marB="30826"/>
                </a:tc>
                <a:tc>
                  <a:txBody>
                    <a:bodyPr/>
                    <a:lstStyle/>
                    <a:p>
                      <a:pPr algn="ctr" fontAlgn="t"/>
                      <a:r>
                        <a:rPr lang="en-US" sz="1600" dirty="0"/>
                        <a:t>Wireless adaptors on all the devices of the network, a wireless router and/or wireless access points</a:t>
                      </a:r>
                      <a:endParaRPr lang="en-US" sz="1600" b="0" i="0" dirty="0">
                        <a:latin typeface="inherit"/>
                      </a:endParaRPr>
                    </a:p>
                  </a:txBody>
                  <a:tcPr marL="34251" marR="34251" marT="34251" marB="30826"/>
                </a:tc>
                <a:extLst>
                  <a:ext uri="{0D108BD9-81ED-4DB2-BD59-A6C34878D82A}">
                    <a16:rowId xmlns:a16="http://schemas.microsoft.com/office/drawing/2014/main" val="10004"/>
                  </a:ext>
                </a:extLst>
              </a:tr>
              <a:tr h="163721">
                <a:tc>
                  <a:txBody>
                    <a:bodyPr/>
                    <a:lstStyle/>
                    <a:p>
                      <a:pPr algn="l" fontAlgn="t"/>
                      <a:r>
                        <a:rPr lang="en-US" sz="1600" dirty="0"/>
                        <a:t>Cost</a:t>
                      </a:r>
                      <a:endParaRPr lang="en-US" sz="1600" b="1" i="0" dirty="0">
                        <a:latin typeface="inherit"/>
                      </a:endParaRPr>
                    </a:p>
                  </a:txBody>
                  <a:tcPr marL="34251" marR="34251" marT="34251" marB="30826"/>
                </a:tc>
                <a:tc>
                  <a:txBody>
                    <a:bodyPr/>
                    <a:lstStyle/>
                    <a:p>
                      <a:pPr algn="ctr" fontAlgn="t"/>
                      <a:r>
                        <a:rPr lang="en-US" sz="1600" dirty="0"/>
                        <a:t>Low</a:t>
                      </a:r>
                      <a:endParaRPr lang="en-US" sz="1600" b="0" i="0" dirty="0">
                        <a:latin typeface="inherit"/>
                      </a:endParaRPr>
                    </a:p>
                  </a:txBody>
                  <a:tcPr marL="34251" marR="34251" marT="34251" marB="30826"/>
                </a:tc>
                <a:tc>
                  <a:txBody>
                    <a:bodyPr/>
                    <a:lstStyle/>
                    <a:p>
                      <a:pPr algn="ctr" fontAlgn="t"/>
                      <a:r>
                        <a:rPr lang="en-US" sz="1600"/>
                        <a:t>High</a:t>
                      </a:r>
                      <a:endParaRPr lang="en-US" sz="1600" b="0" i="0">
                        <a:latin typeface="inherit"/>
                      </a:endParaRPr>
                    </a:p>
                  </a:txBody>
                  <a:tcPr marL="34251" marR="34251" marT="34251" marB="30826"/>
                </a:tc>
                <a:extLst>
                  <a:ext uri="{0D108BD9-81ED-4DB2-BD59-A6C34878D82A}">
                    <a16:rowId xmlns:a16="http://schemas.microsoft.com/office/drawing/2014/main" val="10005"/>
                  </a:ext>
                </a:extLst>
              </a:tr>
              <a:tr h="262365">
                <a:tc>
                  <a:txBody>
                    <a:bodyPr/>
                    <a:lstStyle/>
                    <a:p>
                      <a:pPr algn="l" fontAlgn="t"/>
                      <a:r>
                        <a:rPr lang="en-US" sz="1600" dirty="0"/>
                        <a:t>Power Consumption</a:t>
                      </a:r>
                      <a:endParaRPr lang="en-US" sz="1600" b="1" i="0" dirty="0">
                        <a:latin typeface="inherit"/>
                      </a:endParaRPr>
                    </a:p>
                  </a:txBody>
                  <a:tcPr marL="34251" marR="34251" marT="34251" marB="30826"/>
                </a:tc>
                <a:tc>
                  <a:txBody>
                    <a:bodyPr/>
                    <a:lstStyle/>
                    <a:p>
                      <a:pPr algn="ctr" fontAlgn="t"/>
                      <a:r>
                        <a:rPr lang="en-US" sz="1600" dirty="0"/>
                        <a:t>Low</a:t>
                      </a:r>
                      <a:endParaRPr lang="en-US" sz="1600" b="0" i="0" dirty="0">
                        <a:latin typeface="inherit"/>
                      </a:endParaRPr>
                    </a:p>
                  </a:txBody>
                  <a:tcPr marL="34251" marR="34251" marT="34251" marB="30826"/>
                </a:tc>
                <a:tc>
                  <a:txBody>
                    <a:bodyPr/>
                    <a:lstStyle/>
                    <a:p>
                      <a:pPr algn="ctr" fontAlgn="t"/>
                      <a:r>
                        <a:rPr lang="en-US" sz="1600"/>
                        <a:t>High</a:t>
                      </a:r>
                      <a:endParaRPr lang="en-US" sz="1600" b="0" i="0">
                        <a:latin typeface="inherit"/>
                      </a:endParaRPr>
                    </a:p>
                  </a:txBody>
                  <a:tcPr marL="34251" marR="34251" marT="34251" marB="30826"/>
                </a:tc>
                <a:extLst>
                  <a:ext uri="{0D108BD9-81ED-4DB2-BD59-A6C34878D82A}">
                    <a16:rowId xmlns:a16="http://schemas.microsoft.com/office/drawing/2014/main" val="10006"/>
                  </a:ext>
                </a:extLst>
              </a:tr>
              <a:tr h="163721">
                <a:tc>
                  <a:txBody>
                    <a:bodyPr/>
                    <a:lstStyle/>
                    <a:p>
                      <a:pPr algn="l" fontAlgn="t"/>
                      <a:r>
                        <a:rPr lang="en-US" sz="1600" dirty="0"/>
                        <a:t>Frequency</a:t>
                      </a:r>
                      <a:endParaRPr lang="en-US" sz="1600" b="1" i="0" dirty="0">
                        <a:latin typeface="inherit"/>
                      </a:endParaRPr>
                    </a:p>
                  </a:txBody>
                  <a:tcPr marL="34251" marR="34251" marT="34251" marB="30826"/>
                </a:tc>
                <a:tc>
                  <a:txBody>
                    <a:bodyPr/>
                    <a:lstStyle/>
                    <a:p>
                      <a:pPr algn="ctr" fontAlgn="t"/>
                      <a:r>
                        <a:rPr lang="en-US" sz="1600" dirty="0"/>
                        <a:t>2.4 GHz</a:t>
                      </a:r>
                      <a:endParaRPr lang="en-US" sz="1600" b="0" i="0" dirty="0">
                        <a:latin typeface="inherit"/>
                      </a:endParaRPr>
                    </a:p>
                  </a:txBody>
                  <a:tcPr marL="34251" marR="34251" marT="34251" marB="30826"/>
                </a:tc>
                <a:tc>
                  <a:txBody>
                    <a:bodyPr/>
                    <a:lstStyle/>
                    <a:p>
                      <a:pPr algn="ctr" fontAlgn="t"/>
                      <a:r>
                        <a:rPr lang="en-US" sz="1600" dirty="0"/>
                        <a:t>2.4, 5, 60 GHz</a:t>
                      </a:r>
                      <a:endParaRPr lang="en-US" sz="1600" b="0" i="0" dirty="0">
                        <a:latin typeface="inherit"/>
                      </a:endParaRPr>
                    </a:p>
                  </a:txBody>
                  <a:tcPr marL="34251" marR="34251" marT="34251" marB="30826"/>
                </a:tc>
                <a:extLst>
                  <a:ext uri="{0D108BD9-81ED-4DB2-BD59-A6C34878D82A}">
                    <a16:rowId xmlns:a16="http://schemas.microsoft.com/office/drawing/2014/main" val="10007"/>
                  </a:ext>
                </a:extLst>
              </a:tr>
              <a:tr h="262365">
                <a:tc>
                  <a:txBody>
                    <a:bodyPr/>
                    <a:lstStyle/>
                    <a:p>
                      <a:pPr algn="l" fontAlgn="t"/>
                      <a:r>
                        <a:rPr lang="en-US" sz="1600" dirty="0"/>
                        <a:t>Security</a:t>
                      </a:r>
                      <a:endParaRPr lang="en-US" sz="1600" b="1" i="0" dirty="0">
                        <a:latin typeface="inherit"/>
                      </a:endParaRPr>
                    </a:p>
                  </a:txBody>
                  <a:tcPr marL="34251" marR="34251" marT="34251" marB="30826"/>
                </a:tc>
                <a:tc>
                  <a:txBody>
                    <a:bodyPr/>
                    <a:lstStyle/>
                    <a:p>
                      <a:pPr algn="ctr" fontAlgn="t"/>
                      <a:r>
                        <a:rPr lang="en-US" sz="1600" dirty="0"/>
                        <a:t>It is less secure</a:t>
                      </a:r>
                      <a:endParaRPr lang="en-US" sz="1600" b="0" i="0" dirty="0">
                        <a:latin typeface="inherit"/>
                      </a:endParaRPr>
                    </a:p>
                  </a:txBody>
                  <a:tcPr marL="34251" marR="34251" marT="34251" marB="30826"/>
                </a:tc>
                <a:tc>
                  <a:txBody>
                    <a:bodyPr/>
                    <a:lstStyle/>
                    <a:p>
                      <a:pPr algn="ctr" fontAlgn="t"/>
                      <a:r>
                        <a:rPr lang="en-US" sz="1600" dirty="0"/>
                        <a:t>It is more secure</a:t>
                      </a:r>
                      <a:endParaRPr lang="en-US" sz="1600" b="0" i="0" dirty="0">
                        <a:latin typeface="inherit"/>
                      </a:endParaRPr>
                    </a:p>
                  </a:txBody>
                  <a:tcPr marL="34251" marR="34251" marT="34251" marB="30826"/>
                </a:tc>
                <a:extLst>
                  <a:ext uri="{0D108BD9-81ED-4DB2-BD59-A6C34878D82A}">
                    <a16:rowId xmlns:a16="http://schemas.microsoft.com/office/drawing/2014/main" val="10008"/>
                  </a:ext>
                </a:extLst>
              </a:tr>
              <a:tr h="163721">
                <a:tc>
                  <a:txBody>
                    <a:bodyPr/>
                    <a:lstStyle/>
                    <a:p>
                      <a:pPr algn="l" fontAlgn="t"/>
                      <a:r>
                        <a:rPr lang="en-US" sz="1600" dirty="0"/>
                        <a:t>Range</a:t>
                      </a:r>
                      <a:endParaRPr lang="en-US" sz="1600" b="1" i="0" dirty="0">
                        <a:latin typeface="inherit"/>
                      </a:endParaRPr>
                    </a:p>
                  </a:txBody>
                  <a:tcPr marL="34251" marR="34251" marT="34251" marB="30826"/>
                </a:tc>
                <a:tc>
                  <a:txBody>
                    <a:bodyPr/>
                    <a:lstStyle/>
                    <a:p>
                      <a:pPr algn="ctr" fontAlgn="t"/>
                      <a:r>
                        <a:rPr lang="en-US" sz="1600" dirty="0"/>
                        <a:t>10 meters</a:t>
                      </a:r>
                      <a:endParaRPr lang="en-US" sz="1600" b="0" i="0" dirty="0">
                        <a:latin typeface="inherit"/>
                      </a:endParaRPr>
                    </a:p>
                  </a:txBody>
                  <a:tcPr marL="34251" marR="34251" marT="34251" marB="30826"/>
                </a:tc>
                <a:tc>
                  <a:txBody>
                    <a:bodyPr/>
                    <a:lstStyle/>
                    <a:p>
                      <a:pPr algn="ctr" fontAlgn="t"/>
                      <a:r>
                        <a:rPr lang="en-US" sz="1600" dirty="0"/>
                        <a:t>100 meters</a:t>
                      </a:r>
                      <a:endParaRPr lang="en-US" sz="1600" b="0" i="0" dirty="0">
                        <a:latin typeface="inherit"/>
                      </a:endParaRPr>
                    </a:p>
                  </a:txBody>
                  <a:tcPr marL="34251" marR="34251" marT="34251" marB="30826"/>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696225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pPr lvl="1"/>
            <a:r>
              <a:rPr lang="en-US" dirty="0">
                <a:solidFill>
                  <a:schemeClr val="bg2"/>
                </a:solidFill>
              </a:rPr>
              <a:t>Bluetooth</a:t>
            </a:r>
          </a:p>
          <a:p>
            <a:r>
              <a:rPr lang="en-US" dirty="0"/>
              <a:t>Mobile Broadband Networks</a:t>
            </a:r>
          </a:p>
          <a:p>
            <a:pPr lvl="1"/>
            <a:r>
              <a:rPr lang="en-US" dirty="0"/>
              <a:t>Building Blocks</a:t>
            </a:r>
          </a:p>
          <a:p>
            <a:pPr lvl="1"/>
            <a:r>
              <a:rPr lang="en-US" dirty="0">
                <a:solidFill>
                  <a:schemeClr val="bg2"/>
                </a:solidFill>
              </a:rPr>
              <a:t>Mobility and International Roaming</a:t>
            </a:r>
          </a:p>
          <a:p>
            <a:endParaRPr lang="en-US" dirty="0"/>
          </a:p>
        </p:txBody>
      </p:sp>
    </p:spTree>
    <p:extLst>
      <p:ext uri="{BB962C8B-B14F-4D97-AF65-F5344CB8AC3E}">
        <p14:creationId xmlns:p14="http://schemas.microsoft.com/office/powerpoint/2010/main" val="1660461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idx="1"/>
          </p:nvPr>
        </p:nvSpPr>
        <p:spPr>
          <a:xfrm>
            <a:off x="467544" y="1981200"/>
            <a:ext cx="8219256" cy="4400128"/>
          </a:xfrm>
        </p:spPr>
        <p:txBody>
          <a:bodyPr>
            <a:normAutofit/>
          </a:bodyPr>
          <a:lstStyle/>
          <a:p>
            <a:r>
              <a:rPr lang="en-US" sz="2800" dirty="0"/>
              <a:t>Mobile cellular networks (e.g. 3G/4G)</a:t>
            </a:r>
          </a:p>
          <a:p>
            <a:pPr lvl="1"/>
            <a:r>
              <a:rPr lang="en-US" sz="2400" b="0" dirty="0"/>
              <a:t>Underpins a lot of vital operations of the modern society</a:t>
            </a:r>
          </a:p>
          <a:p>
            <a:pPr lvl="2"/>
            <a:r>
              <a:rPr lang="en-US" dirty="0"/>
              <a:t>Extended coverage</a:t>
            </a:r>
          </a:p>
          <a:p>
            <a:pPr lvl="2"/>
            <a:r>
              <a:rPr lang="en-US" dirty="0"/>
              <a:t>Mobility</a:t>
            </a:r>
          </a:p>
          <a:p>
            <a:pPr lvl="2"/>
            <a:r>
              <a:rPr lang="en-US" sz="2000" b="0" dirty="0"/>
              <a:t>Security</a:t>
            </a:r>
          </a:p>
          <a:p>
            <a:pPr marL="0" indent="0">
              <a:buNone/>
            </a:pPr>
            <a:endParaRPr lang="en-US" b="0" dirty="0"/>
          </a:p>
          <a:p>
            <a:endParaRPr lang="en-US" b="0" dirty="0"/>
          </a:p>
        </p:txBody>
      </p:sp>
      <p:pic>
        <p:nvPicPr>
          <p:cNvPr id="4" name="Picture 3" descr="Screen Shot 2014-10-15 at 07.1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4851771"/>
            <a:ext cx="4270373" cy="1502202"/>
          </a:xfrm>
          <a:prstGeom prst="rect">
            <a:avLst/>
          </a:prstGeom>
        </p:spPr>
      </p:pic>
      <p:sp>
        <p:nvSpPr>
          <p:cNvPr id="7" name="Title 6"/>
          <p:cNvSpPr>
            <a:spLocks noGrp="1"/>
          </p:cNvSpPr>
          <p:nvPr>
            <p:ph type="title"/>
          </p:nvPr>
        </p:nvSpPr>
        <p:spPr>
          <a:xfrm>
            <a:off x="179512" y="692696"/>
            <a:ext cx="8856984" cy="1143000"/>
          </a:xfrm>
        </p:spPr>
        <p:txBody>
          <a:bodyPr>
            <a:noAutofit/>
          </a:bodyPr>
          <a:lstStyle/>
          <a:p>
            <a:r>
              <a:rPr lang="en-US" sz="4000"/>
              <a:t>Mobile Broadband (MBB) Networks</a:t>
            </a:r>
            <a:endParaRPr lang="en-US" sz="4000" b="1" dirty="0"/>
          </a:p>
        </p:txBody>
      </p:sp>
    </p:spTree>
    <p:extLst>
      <p:ext uri="{BB962C8B-B14F-4D97-AF65-F5344CB8AC3E}">
        <p14:creationId xmlns:p14="http://schemas.microsoft.com/office/powerpoint/2010/main" val="1904639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79666"/>
            <a:ext cx="7886700" cy="670967"/>
          </a:xfrm>
        </p:spPr>
        <p:txBody>
          <a:bodyPr>
            <a:normAutofit/>
          </a:bodyPr>
          <a:lstStyle/>
          <a:p>
            <a:r>
              <a:rPr lang="en-US" b="0" kern="0" dirty="0">
                <a:solidFill>
                  <a:schemeClr val="tx1"/>
                </a:solidFill>
                <a:latin typeface="+mn-lt"/>
                <a:ea typeface="ＭＳ Ｐゴシック" charset="0"/>
              </a:rPr>
              <a:t>Mobile Broadband Networks</a:t>
            </a:r>
          </a:p>
        </p:txBody>
      </p:sp>
      <p:sp>
        <p:nvSpPr>
          <p:cNvPr id="43" name="Rectangle 4">
            <a:extLst>
              <a:ext uri="{FF2B5EF4-FFF2-40B4-BE49-F238E27FC236}">
                <a16:creationId xmlns:a16="http://schemas.microsoft.com/office/drawing/2014/main" id="{7EE47952-3299-F34C-9371-84E782764DCC}"/>
              </a:ext>
            </a:extLst>
          </p:cNvPr>
          <p:cNvSpPr>
            <a:spLocks noChangeArrowheads="1"/>
          </p:cNvSpPr>
          <p:nvPr/>
        </p:nvSpPr>
        <p:spPr bwMode="auto">
          <a:xfrm>
            <a:off x="480150" y="1911277"/>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similarities</a:t>
            </a:r>
            <a:r>
              <a:rPr lang="en-US" sz="2100" dirty="0">
                <a:solidFill>
                  <a:srgbClr val="C00000"/>
                </a:solidFill>
              </a:rPr>
              <a:t> to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edge/core distinction, but both below to same carrier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global cellular network: a network of networks</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widespread use of protocols we’ve studied: HTTP, DNS, TCP, UDP, IP, NAT, separation of data/control planes, SDN, Ethernet, tunneling</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interconnected to wired Internet</a:t>
            </a: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
        <p:nvSpPr>
          <p:cNvPr id="6" name="Rectangle 4">
            <a:extLst>
              <a:ext uri="{FF2B5EF4-FFF2-40B4-BE49-F238E27FC236}">
                <a16:creationId xmlns:a16="http://schemas.microsoft.com/office/drawing/2014/main" id="{82DF903D-1AB2-B240-827C-5DA0BD1B5072}"/>
              </a:ext>
            </a:extLst>
          </p:cNvPr>
          <p:cNvSpPr>
            <a:spLocks noChangeArrowheads="1"/>
          </p:cNvSpPr>
          <p:nvPr/>
        </p:nvSpPr>
        <p:spPr bwMode="auto">
          <a:xfrm>
            <a:off x="4662912" y="1923634"/>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differences</a:t>
            </a:r>
            <a:r>
              <a:rPr lang="en-US" sz="2100" dirty="0">
                <a:solidFill>
                  <a:srgbClr val="C00000"/>
                </a:solidFill>
              </a:rPr>
              <a:t> from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different wireless link layer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mobility as a 1</a:t>
            </a:r>
            <a:r>
              <a:rPr lang="en-US" sz="2100" baseline="30000" dirty="0"/>
              <a:t>st</a:t>
            </a:r>
            <a:r>
              <a:rPr lang="en-US" sz="2100" dirty="0"/>
              <a:t> class service </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user “identity” (via SIM card)</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business model: users subscribe to a cellular provider</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strong notion of “home network” versus roaming on visited nets</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global access, with authentication infrastructure, and inter-carrier settlements</a:t>
            </a:r>
          </a:p>
          <a:p>
            <a:pPr marL="221456" indent="-221456">
              <a:lnSpc>
                <a:spcPct val="90000"/>
              </a:lnSpc>
              <a:spcBef>
                <a:spcPts val="450"/>
              </a:spcBef>
              <a:buClr>
                <a:srgbClr val="000099"/>
              </a:buClr>
              <a:buSzPct val="75000"/>
              <a:buFont typeface="Wingdings" pitchFamily="2" charset="2"/>
              <a:buChar char="§"/>
              <a:tabLst>
                <a:tab pos="559594" algn="l"/>
              </a:tabLst>
              <a:defRPr/>
            </a:pP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Tree>
    <p:extLst>
      <p:ext uri="{BB962C8B-B14F-4D97-AF65-F5344CB8AC3E}">
        <p14:creationId xmlns:p14="http://schemas.microsoft.com/office/powerpoint/2010/main" val="274021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View</a:t>
            </a:r>
          </a:p>
        </p:txBody>
      </p:sp>
      <p:pic>
        <p:nvPicPr>
          <p:cNvPr id="4" name="Content Placeholder 3" descr="hpbn_0710.png"/>
          <p:cNvPicPr>
            <a:picLocks noGrp="1" noChangeAspect="1"/>
          </p:cNvPicPr>
          <p:nvPr>
            <p:ph idx="1"/>
          </p:nvPr>
        </p:nvPicPr>
        <p:blipFill>
          <a:blip r:embed="rId2">
            <a:extLst>
              <a:ext uri="{28A0092B-C50C-407E-A947-70E740481C1C}">
                <a14:useLocalDpi xmlns:a14="http://schemas.microsoft.com/office/drawing/2010/main" val="0"/>
              </a:ext>
            </a:extLst>
          </a:blip>
          <a:srcRect t="-9544" b="-9544"/>
          <a:stretch>
            <a:fillRect/>
          </a:stretch>
        </p:blipFill>
        <p:spPr>
          <a:xfrm>
            <a:off x="611560" y="2924944"/>
            <a:ext cx="7313613" cy="4056062"/>
          </a:xfrm>
        </p:spPr>
      </p:pic>
      <p:sp>
        <p:nvSpPr>
          <p:cNvPr id="5" name="Content Placeholder 2"/>
          <p:cNvSpPr txBox="1">
            <a:spLocks/>
          </p:cNvSpPr>
          <p:nvPr/>
        </p:nvSpPr>
        <p:spPr bwMode="auto">
          <a:xfrm>
            <a:off x="489357" y="1840991"/>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en-US" kern="0"/>
              <a:t>Building Blocks of MBB Networks</a:t>
            </a:r>
          </a:p>
          <a:p>
            <a:pPr lvl="1"/>
            <a:r>
              <a:rPr lang="en-US" kern="0"/>
              <a:t>Radio Access Network</a:t>
            </a:r>
          </a:p>
          <a:p>
            <a:pPr lvl="1"/>
            <a:r>
              <a:rPr lang="en-US" kern="0"/>
              <a:t>Core Network</a:t>
            </a:r>
            <a:endParaRPr lang="en-US" kern="0" dirty="0"/>
          </a:p>
        </p:txBody>
      </p:sp>
    </p:spTree>
    <p:extLst>
      <p:ext uri="{BB962C8B-B14F-4D97-AF65-F5344CB8AC3E}">
        <p14:creationId xmlns:p14="http://schemas.microsoft.com/office/powerpoint/2010/main" val="1739933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Tree>
    <p:extLst>
      <p:ext uri="{BB962C8B-B14F-4D97-AF65-F5344CB8AC3E}">
        <p14:creationId xmlns:p14="http://schemas.microsoft.com/office/powerpoint/2010/main" val="363787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2987824" y="2164295"/>
            <a:ext cx="4896544" cy="25294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User and mobility management</a:t>
            </a:r>
          </a:p>
          <a:p>
            <a:pPr marL="342900" indent="-342900">
              <a:buFont typeface="Arial" panose="020B0604020202020204" pitchFamily="34" charset="0"/>
              <a:buChar char="•"/>
            </a:pPr>
            <a:r>
              <a:rPr lang="en-US" dirty="0"/>
              <a:t>Dynamic Air Interface Resource Allocation (Scheduler) </a:t>
            </a:r>
          </a:p>
          <a:p>
            <a:pPr marL="342900" indent="-342900">
              <a:buFont typeface="Arial" panose="020B0604020202020204" pitchFamily="34" charset="0"/>
              <a:buChar char="•"/>
            </a:pPr>
            <a:r>
              <a:rPr lang="en-US" dirty="0"/>
              <a:t>Interference management among base stations</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7850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3275856" y="1835696"/>
            <a:ext cx="4896544" cy="19579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Handover management if target </a:t>
            </a:r>
            <a:r>
              <a:rPr lang="en-US" sz="2400" kern="0" dirty="0" err="1"/>
              <a:t>eNodeB</a:t>
            </a:r>
            <a:r>
              <a:rPr lang="en-US" sz="2400" kern="0" dirty="0"/>
              <a:t> is reachable </a:t>
            </a:r>
          </a:p>
          <a:p>
            <a:pPr marL="342900" indent="-342900">
              <a:buFont typeface="Arial" panose="020B0604020202020204" pitchFamily="34" charset="0"/>
              <a:buChar char="•"/>
            </a:pPr>
            <a:r>
              <a:rPr lang="en-US" sz="2400" kern="0" dirty="0"/>
              <a:t>Inter-cell interference coordination</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8525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572000" y="404664"/>
            <a:ext cx="4465563" cy="239818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Central database that contains the subscription related about all the network operators </a:t>
            </a:r>
          </a:p>
          <a:p>
            <a:pPr marL="342900" indent="-342900">
              <a:buFont typeface="Arial" panose="020B0604020202020204" pitchFamily="34" charset="0"/>
              <a:buChar char="•"/>
            </a:pPr>
            <a:r>
              <a:rPr lang="en-US" dirty="0"/>
              <a:t>Performs authentication and authorization of the user</a:t>
            </a:r>
          </a:p>
          <a:p>
            <a:pPr marL="342900" indent="-342900">
              <a:buFont typeface="Arial" panose="020B0604020202020204" pitchFamily="34" charset="0"/>
              <a:buChar char="•"/>
            </a:pPr>
            <a:r>
              <a:rPr lang="en-US" dirty="0"/>
              <a:t>Provides information about the subscriber’s location and IP</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4189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692696"/>
            <a:ext cx="8676457" cy="2897967"/>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Mobility Management</a:t>
            </a:r>
            <a:r>
              <a:rPr lang="en-US" dirty="0"/>
              <a:t>: One of the most complex functions MME performs. Providing seamless inter-working has multiple use cases such as Inter-</a:t>
            </a:r>
            <a:r>
              <a:rPr lang="en-US" dirty="0" err="1"/>
              <a:t>eNB</a:t>
            </a:r>
            <a:r>
              <a:rPr lang="en-US" dirty="0"/>
              <a:t> and Inter-RAT, among others. </a:t>
            </a:r>
          </a:p>
          <a:p>
            <a:pPr marL="342900" indent="-342900">
              <a:buFont typeface="Arial" panose="020B0604020202020204" pitchFamily="34" charset="0"/>
              <a:buChar char="•"/>
            </a:pPr>
            <a:r>
              <a:rPr lang="en-US" b="1" dirty="0"/>
              <a:t>Radio Resource Management</a:t>
            </a:r>
            <a:r>
              <a:rPr lang="en-US" dirty="0"/>
              <a:t>: MME works with the HSS and the RAN to decide the appropriate radio resource management strategy (RRM) that can be UE-specific.</a:t>
            </a:r>
          </a:p>
          <a:p>
            <a:pPr marL="342900" indent="-342900">
              <a:buFont typeface="Arial" panose="020B0604020202020204" pitchFamily="34" charset="0"/>
              <a:buChar char="•"/>
            </a:pPr>
            <a:r>
              <a:rPr lang="en-US" b="1" dirty="0"/>
              <a:t>UE Reachability</a:t>
            </a:r>
            <a:r>
              <a:rPr lang="en-US" dirty="0"/>
              <a:t>: MME manages communication with the UE and HSS to provide UE reachability and activity-related information.</a:t>
            </a:r>
          </a:p>
        </p:txBody>
      </p:sp>
    </p:spTree>
    <p:extLst>
      <p:ext uri="{BB962C8B-B14F-4D97-AF65-F5344CB8AC3E}">
        <p14:creationId xmlns:p14="http://schemas.microsoft.com/office/powerpoint/2010/main" val="264632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1683161"/>
            <a:ext cx="8676457" cy="2105879"/>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Roaming Management</a:t>
            </a:r>
            <a:r>
              <a:rPr lang="en-US" dirty="0"/>
              <a:t>: MME supports outbound and inbound roaming subscribers from other LTE/EPC systems and legacy networks.</a:t>
            </a:r>
          </a:p>
          <a:p>
            <a:pPr marL="342900" indent="-342900">
              <a:buFont typeface="Arial" panose="020B0604020202020204" pitchFamily="34" charset="0"/>
              <a:buChar char="•"/>
            </a:pPr>
            <a:r>
              <a:rPr lang="en-US" b="1" dirty="0"/>
              <a:t>Lawful Intercept</a:t>
            </a:r>
            <a:r>
              <a:rPr lang="en-US" dirty="0"/>
              <a:t>: Since MME manages the control plane of the network, MME can provide the whereabouts of a UE to a law enforcement monitoring facility.</a:t>
            </a:r>
          </a:p>
        </p:txBody>
      </p:sp>
    </p:spTree>
    <p:extLst>
      <p:ext uri="{BB962C8B-B14F-4D97-AF65-F5344CB8AC3E}">
        <p14:creationId xmlns:p14="http://schemas.microsoft.com/office/powerpoint/2010/main" val="23274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2157423"/>
            <a:ext cx="4461346" cy="1957909"/>
          </a:xfrm>
          <a:prstGeom prst="wedgeRoundRectCallout">
            <a:avLst>
              <a:gd name="adj1" fmla="val -44336"/>
              <a:gd name="adj2" fmla="val 102276"/>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Acts like a high level router: </a:t>
            </a:r>
            <a:r>
              <a:rPr lang="en-US" sz="2200" dirty="0"/>
              <a:t>Routes and forwards data packets from </a:t>
            </a:r>
            <a:r>
              <a:rPr lang="en-US" sz="2200" dirty="0" err="1"/>
              <a:t>eNodeBs</a:t>
            </a:r>
            <a:r>
              <a:rPr lang="en-US" sz="2200" dirty="0"/>
              <a:t> to PDN-GW</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1922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1268761"/>
            <a:ext cx="4461346" cy="2846572"/>
          </a:xfrm>
          <a:prstGeom prst="wedgeRoundRectCallout">
            <a:avLst>
              <a:gd name="adj1" fmla="val -7492"/>
              <a:gd name="adj2" fmla="val 85067"/>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Point of exit and entry with the outside world</a:t>
            </a:r>
          </a:p>
          <a:p>
            <a:pPr marL="800100" lvl="1" indent="-342900">
              <a:buFont typeface="Arial" panose="020B0604020202020204" pitchFamily="34" charset="0"/>
              <a:buChar char="•"/>
            </a:pPr>
            <a:r>
              <a:rPr lang="en-US" sz="2400" kern="0" dirty="0"/>
              <a:t>policy enforcement</a:t>
            </a:r>
          </a:p>
          <a:p>
            <a:pPr marL="800100" lvl="1" indent="-342900">
              <a:buFont typeface="Arial" panose="020B0604020202020204" pitchFamily="34" charset="0"/>
              <a:buChar char="•"/>
            </a:pPr>
            <a:r>
              <a:rPr lang="en-US" sz="2400" kern="0" dirty="0"/>
              <a:t>packet filtering and screening per user</a:t>
            </a:r>
          </a:p>
          <a:p>
            <a:pPr marL="800100" lvl="1" indent="-342900">
              <a:buFont typeface="Arial" panose="020B0604020202020204" pitchFamily="34" charset="0"/>
              <a:buChar char="•"/>
            </a:pPr>
            <a:r>
              <a:rPr lang="en-US" sz="2400" kern="0" dirty="0"/>
              <a:t>lawful Interception </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36402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79174" y="1484784"/>
            <a:ext cx="6685114" cy="2449145"/>
          </a:xfrm>
          <a:prstGeom prst="wedgeRoundRectCallout">
            <a:avLst>
              <a:gd name="adj1" fmla="val 41513"/>
              <a:gd name="adj2" fmla="val 70601"/>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Differentiation of subscribers and services</a:t>
            </a:r>
          </a:p>
          <a:p>
            <a:pPr marL="342900" indent="-342900">
              <a:buFont typeface="Arial" panose="020B0604020202020204" pitchFamily="34" charset="0"/>
              <a:buChar char="•"/>
            </a:pPr>
            <a:r>
              <a:rPr lang="en-US" sz="2400" dirty="0"/>
              <a:t>Charge subscribers based on their volume of usage or QoS guarantees</a:t>
            </a:r>
          </a:p>
          <a:p>
            <a:pPr marL="342900" indent="-342900">
              <a:buFont typeface="Arial" panose="020B0604020202020204" pitchFamily="34" charset="0"/>
              <a:buChar char="•"/>
            </a:pPr>
            <a:r>
              <a:rPr lang="en-US" sz="2400" dirty="0"/>
              <a:t>Limit app usage while a user is roaming </a:t>
            </a:r>
          </a:p>
          <a:p>
            <a:pPr marL="342900" indent="-342900">
              <a:buFont typeface="Arial" panose="020B0604020202020204" pitchFamily="34" charset="0"/>
              <a:buChar char="•"/>
            </a:pPr>
            <a:r>
              <a:rPr lang="en-US" sz="2400" dirty="0"/>
              <a:t>Throttle subscribers using heavy-bandwidth apps during peak usage times</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4932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control plane separation</a:t>
            </a:r>
          </a:p>
        </p:txBody>
      </p:sp>
      <p:grpSp>
        <p:nvGrpSpPr>
          <p:cNvPr id="39" name="Group 38">
            <a:extLst>
              <a:ext uri="{FF2B5EF4-FFF2-40B4-BE49-F238E27FC236}">
                <a16:creationId xmlns:a16="http://schemas.microsoft.com/office/drawing/2014/main" id="{2FA12E2C-FB2A-D94F-B012-F62A1BBA4380}"/>
              </a:ext>
            </a:extLst>
          </p:cNvPr>
          <p:cNvGrpSpPr/>
          <p:nvPr/>
        </p:nvGrpSpPr>
        <p:grpSpPr>
          <a:xfrm>
            <a:off x="664002" y="1923018"/>
            <a:ext cx="4630028" cy="1367918"/>
            <a:chOff x="2454644" y="1594021"/>
            <a:chExt cx="6173370" cy="1823890"/>
          </a:xfrm>
        </p:grpSpPr>
        <p:grpSp>
          <p:nvGrpSpPr>
            <p:cNvPr id="234" name="Group 652">
              <a:extLst>
                <a:ext uri="{FF2B5EF4-FFF2-40B4-BE49-F238E27FC236}">
                  <a16:creationId xmlns:a16="http://schemas.microsoft.com/office/drawing/2014/main" id="{B99BFC49-9641-384A-81F3-F0BAE889FFCA}"/>
                </a:ext>
              </a:extLst>
            </p:cNvPr>
            <p:cNvGrpSpPr>
              <a:grpSpLocks/>
            </p:cNvGrpSpPr>
            <p:nvPr/>
          </p:nvGrpSpPr>
          <p:grpSpPr bwMode="auto">
            <a:xfrm>
              <a:off x="2454644" y="2342419"/>
              <a:ext cx="733407" cy="660273"/>
              <a:chOff x="2751" y="1851"/>
              <a:chExt cx="462" cy="478"/>
            </a:xfrm>
          </p:grpSpPr>
          <p:pic>
            <p:nvPicPr>
              <p:cNvPr id="235" name="Picture 653" descr="iphone_stylized_small">
                <a:extLst>
                  <a:ext uri="{FF2B5EF4-FFF2-40B4-BE49-F238E27FC236}">
                    <a16:creationId xmlns:a16="http://schemas.microsoft.com/office/drawing/2014/main" id="{7F92004C-CA90-E441-9D28-0A87A08691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 name="Picture 654" descr="antenna_radiation_stylized">
                <a:extLst>
                  <a:ext uri="{FF2B5EF4-FFF2-40B4-BE49-F238E27FC236}">
                    <a16:creationId xmlns:a16="http://schemas.microsoft.com/office/drawing/2014/main" id="{FCE2E1DC-AAE8-CB49-93A7-22F433DEF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Group 36">
              <a:extLst>
                <a:ext uri="{FF2B5EF4-FFF2-40B4-BE49-F238E27FC236}">
                  <a16:creationId xmlns:a16="http://schemas.microsoft.com/office/drawing/2014/main" id="{31C4C8B2-ABA5-8C46-AB8C-9BF875492CDC}"/>
                </a:ext>
              </a:extLst>
            </p:cNvPr>
            <p:cNvGrpSpPr/>
            <p:nvPr/>
          </p:nvGrpSpPr>
          <p:grpSpPr>
            <a:xfrm>
              <a:off x="3449031" y="1773131"/>
              <a:ext cx="790834" cy="1208131"/>
              <a:chOff x="5970432" y="1600694"/>
              <a:chExt cx="888604" cy="1226172"/>
            </a:xfrm>
          </p:grpSpPr>
          <p:grpSp>
            <p:nvGrpSpPr>
              <p:cNvPr id="240" name="Group 239">
                <a:extLst>
                  <a:ext uri="{FF2B5EF4-FFF2-40B4-BE49-F238E27FC236}">
                    <a16:creationId xmlns:a16="http://schemas.microsoft.com/office/drawing/2014/main" id="{32D36E4E-82E9-864A-9B50-4996C885F969}"/>
                  </a:ext>
                </a:extLst>
              </p:cNvPr>
              <p:cNvGrpSpPr/>
              <p:nvPr/>
            </p:nvGrpSpPr>
            <p:grpSpPr>
              <a:xfrm>
                <a:off x="5970432" y="1600694"/>
                <a:ext cx="466245" cy="953439"/>
                <a:chOff x="6476205" y="1279015"/>
                <a:chExt cx="466245" cy="953439"/>
              </a:xfrm>
            </p:grpSpPr>
            <p:grpSp>
              <p:nvGrpSpPr>
                <p:cNvPr id="241" name="Group 817">
                  <a:extLst>
                    <a:ext uri="{FF2B5EF4-FFF2-40B4-BE49-F238E27FC236}">
                      <a16:creationId xmlns:a16="http://schemas.microsoft.com/office/drawing/2014/main" id="{EEE71BA9-8B71-184E-BBD0-2DBDEF018AB7}"/>
                    </a:ext>
                  </a:extLst>
                </p:cNvPr>
                <p:cNvGrpSpPr>
                  <a:grpSpLocks/>
                </p:cNvGrpSpPr>
                <p:nvPr/>
              </p:nvGrpSpPr>
              <p:grpSpPr bwMode="auto">
                <a:xfrm>
                  <a:off x="6476205" y="1279015"/>
                  <a:ext cx="466245" cy="420795"/>
                  <a:chOff x="2920" y="1424"/>
                  <a:chExt cx="326" cy="310"/>
                </a:xfrm>
              </p:grpSpPr>
              <p:sp>
                <p:nvSpPr>
                  <p:cNvPr id="258" name="Oval 818">
                    <a:extLst>
                      <a:ext uri="{FF2B5EF4-FFF2-40B4-BE49-F238E27FC236}">
                        <a16:creationId xmlns:a16="http://schemas.microsoft.com/office/drawing/2014/main" id="{926FCB7B-99F2-8E4B-AF8D-FFB73F63C826}"/>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259" name="Group 819">
                    <a:extLst>
                      <a:ext uri="{FF2B5EF4-FFF2-40B4-BE49-F238E27FC236}">
                        <a16:creationId xmlns:a16="http://schemas.microsoft.com/office/drawing/2014/main" id="{FD6B8C6A-1F2E-1341-B034-49E6A5495367}"/>
                      </a:ext>
                    </a:extLst>
                  </p:cNvPr>
                  <p:cNvGrpSpPr>
                    <a:grpSpLocks/>
                  </p:cNvGrpSpPr>
                  <p:nvPr/>
                </p:nvGrpSpPr>
                <p:grpSpPr bwMode="auto">
                  <a:xfrm>
                    <a:off x="2949" y="1424"/>
                    <a:ext cx="265" cy="280"/>
                    <a:chOff x="2949" y="1424"/>
                    <a:chExt cx="265" cy="280"/>
                  </a:xfrm>
                </p:grpSpPr>
                <p:sp>
                  <p:nvSpPr>
                    <p:cNvPr id="261" name="Oval 820">
                      <a:extLst>
                        <a:ext uri="{FF2B5EF4-FFF2-40B4-BE49-F238E27FC236}">
                          <a16:creationId xmlns:a16="http://schemas.microsoft.com/office/drawing/2014/main" id="{30246DC9-1390-374A-BA8A-E7146CEEFC4C}"/>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2" name="Oval 821">
                      <a:extLst>
                        <a:ext uri="{FF2B5EF4-FFF2-40B4-BE49-F238E27FC236}">
                          <a16:creationId xmlns:a16="http://schemas.microsoft.com/office/drawing/2014/main" id="{82DA0CB5-5AD3-AB49-A4BC-E35C331706BD}"/>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3" name="Oval 822">
                      <a:extLst>
                        <a:ext uri="{FF2B5EF4-FFF2-40B4-BE49-F238E27FC236}">
                          <a16:creationId xmlns:a16="http://schemas.microsoft.com/office/drawing/2014/main" id="{8DBCA994-2195-5242-9618-D80B1CF41E9E}"/>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4" name="Oval 823">
                      <a:extLst>
                        <a:ext uri="{FF2B5EF4-FFF2-40B4-BE49-F238E27FC236}">
                          <a16:creationId xmlns:a16="http://schemas.microsoft.com/office/drawing/2014/main" id="{1DEB8BF3-1E3C-A842-9B1A-6CFCF0482361}"/>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5" name="Freeform 824">
                      <a:extLst>
                        <a:ext uri="{FF2B5EF4-FFF2-40B4-BE49-F238E27FC236}">
                          <a16:creationId xmlns:a16="http://schemas.microsoft.com/office/drawing/2014/main" id="{0D934CE6-3D13-3447-BFE1-52BAE0449E28}"/>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242" name="Group 398">
                  <a:extLst>
                    <a:ext uri="{FF2B5EF4-FFF2-40B4-BE49-F238E27FC236}">
                      <a16:creationId xmlns:a16="http://schemas.microsoft.com/office/drawing/2014/main" id="{69D5C73A-7CA2-4F4D-B5D9-E0B0DE843BD9}"/>
                    </a:ext>
                  </a:extLst>
                </p:cNvPr>
                <p:cNvGrpSpPr>
                  <a:grpSpLocks/>
                </p:cNvGrpSpPr>
                <p:nvPr/>
              </p:nvGrpSpPr>
              <p:grpSpPr bwMode="auto">
                <a:xfrm>
                  <a:off x="6527789" y="1518577"/>
                  <a:ext cx="375668" cy="713877"/>
                  <a:chOff x="3130" y="3288"/>
                  <a:chExt cx="410" cy="742"/>
                </a:xfrm>
              </p:grpSpPr>
              <p:sp>
                <p:nvSpPr>
                  <p:cNvPr id="243" name="Line 270">
                    <a:extLst>
                      <a:ext uri="{FF2B5EF4-FFF2-40B4-BE49-F238E27FC236}">
                        <a16:creationId xmlns:a16="http://schemas.microsoft.com/office/drawing/2014/main" id="{23009026-EC81-D24D-8DE9-8AB83EBBA257}"/>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4" name="Line 271">
                    <a:extLst>
                      <a:ext uri="{FF2B5EF4-FFF2-40B4-BE49-F238E27FC236}">
                        <a16:creationId xmlns:a16="http://schemas.microsoft.com/office/drawing/2014/main" id="{C06C450B-9BD9-0548-906C-8A9AAF23AB84}"/>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5" name="Line 272">
                    <a:extLst>
                      <a:ext uri="{FF2B5EF4-FFF2-40B4-BE49-F238E27FC236}">
                        <a16:creationId xmlns:a16="http://schemas.microsoft.com/office/drawing/2014/main" id="{491692C4-E5B1-1246-8C28-7E9AC07B822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6" name="Line 273">
                    <a:extLst>
                      <a:ext uri="{FF2B5EF4-FFF2-40B4-BE49-F238E27FC236}">
                        <a16:creationId xmlns:a16="http://schemas.microsoft.com/office/drawing/2014/main" id="{76C26014-3FCA-E243-8A65-CC330339DD9C}"/>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7" name="Line 274">
                    <a:extLst>
                      <a:ext uri="{FF2B5EF4-FFF2-40B4-BE49-F238E27FC236}">
                        <a16:creationId xmlns:a16="http://schemas.microsoft.com/office/drawing/2014/main" id="{433D88E3-D1F5-FE42-80FC-6D4298050A33}"/>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8" name="Line 275">
                    <a:extLst>
                      <a:ext uri="{FF2B5EF4-FFF2-40B4-BE49-F238E27FC236}">
                        <a16:creationId xmlns:a16="http://schemas.microsoft.com/office/drawing/2014/main" id="{B5AFEEE6-EF80-6942-B97F-B0ED2FFB585B}"/>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9" name="Line 276">
                    <a:extLst>
                      <a:ext uri="{FF2B5EF4-FFF2-40B4-BE49-F238E27FC236}">
                        <a16:creationId xmlns:a16="http://schemas.microsoft.com/office/drawing/2014/main" id="{97372431-FCB1-2044-977B-14FDCBD48F4F}"/>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0" name="Line 277">
                    <a:extLst>
                      <a:ext uri="{FF2B5EF4-FFF2-40B4-BE49-F238E27FC236}">
                        <a16:creationId xmlns:a16="http://schemas.microsoft.com/office/drawing/2014/main" id="{DBFEB6EF-6E0D-AF49-8789-D6255526F93B}"/>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1" name="Line 278">
                    <a:extLst>
                      <a:ext uri="{FF2B5EF4-FFF2-40B4-BE49-F238E27FC236}">
                        <a16:creationId xmlns:a16="http://schemas.microsoft.com/office/drawing/2014/main" id="{A458B4CF-A2B5-B242-B489-53C22DA43BAE}"/>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2" name="Line 279">
                    <a:extLst>
                      <a:ext uri="{FF2B5EF4-FFF2-40B4-BE49-F238E27FC236}">
                        <a16:creationId xmlns:a16="http://schemas.microsoft.com/office/drawing/2014/main" id="{DF168412-1130-8948-AE3D-0633AA8D5355}"/>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3" name="Line 280">
                    <a:extLst>
                      <a:ext uri="{FF2B5EF4-FFF2-40B4-BE49-F238E27FC236}">
                        <a16:creationId xmlns:a16="http://schemas.microsoft.com/office/drawing/2014/main" id="{70BEE8E7-D4A2-4B40-BB7B-B2698E962E6F}"/>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4" name="Line 281">
                    <a:extLst>
                      <a:ext uri="{FF2B5EF4-FFF2-40B4-BE49-F238E27FC236}">
                        <a16:creationId xmlns:a16="http://schemas.microsoft.com/office/drawing/2014/main" id="{F69A3BE6-9E36-214C-A965-A2B4960D9538}"/>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5" name="Line 282">
                    <a:extLst>
                      <a:ext uri="{FF2B5EF4-FFF2-40B4-BE49-F238E27FC236}">
                        <a16:creationId xmlns:a16="http://schemas.microsoft.com/office/drawing/2014/main" id="{A4ADB621-2EFE-A040-8980-F1CA75B124D9}"/>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6" name="Line 283">
                    <a:extLst>
                      <a:ext uri="{FF2B5EF4-FFF2-40B4-BE49-F238E27FC236}">
                        <a16:creationId xmlns:a16="http://schemas.microsoft.com/office/drawing/2014/main" id="{9860F8AD-EF12-BA4E-9697-F92983DBA46F}"/>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7" name="Line 284">
                    <a:extLst>
                      <a:ext uri="{FF2B5EF4-FFF2-40B4-BE49-F238E27FC236}">
                        <a16:creationId xmlns:a16="http://schemas.microsoft.com/office/drawing/2014/main" id="{5EB666D9-F403-9345-A040-449E57FFD405}"/>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66" name="Group 265">
                <a:extLst>
                  <a:ext uri="{FF2B5EF4-FFF2-40B4-BE49-F238E27FC236}">
                    <a16:creationId xmlns:a16="http://schemas.microsoft.com/office/drawing/2014/main" id="{A9D13309-B79C-8144-B5AF-4F04509E7601}"/>
                  </a:ext>
                </a:extLst>
              </p:cNvPr>
              <p:cNvGrpSpPr/>
              <p:nvPr/>
            </p:nvGrpSpPr>
            <p:grpSpPr>
              <a:xfrm>
                <a:off x="6091888" y="2409568"/>
                <a:ext cx="767148" cy="417298"/>
                <a:chOff x="1503784" y="3006600"/>
                <a:chExt cx="1771786" cy="957087"/>
              </a:xfrm>
            </p:grpSpPr>
            <p:grpSp>
              <p:nvGrpSpPr>
                <p:cNvPr id="267" name="Group 266">
                  <a:extLst>
                    <a:ext uri="{FF2B5EF4-FFF2-40B4-BE49-F238E27FC236}">
                      <a16:creationId xmlns:a16="http://schemas.microsoft.com/office/drawing/2014/main" id="{DF182BDE-0954-5648-8333-DDF519E1B490}"/>
                    </a:ext>
                  </a:extLst>
                </p:cNvPr>
                <p:cNvGrpSpPr/>
                <p:nvPr/>
              </p:nvGrpSpPr>
              <p:grpSpPr>
                <a:xfrm>
                  <a:off x="1503784" y="3006600"/>
                  <a:ext cx="1771786" cy="957087"/>
                  <a:chOff x="1465684" y="2997075"/>
                  <a:chExt cx="1771786" cy="957087"/>
                </a:xfrm>
              </p:grpSpPr>
              <p:sp>
                <p:nvSpPr>
                  <p:cNvPr id="288" name="Freeform 287">
                    <a:extLst>
                      <a:ext uri="{FF2B5EF4-FFF2-40B4-BE49-F238E27FC236}">
                        <a16:creationId xmlns:a16="http://schemas.microsoft.com/office/drawing/2014/main" id="{58FA0610-362E-FB4D-9161-855FB1E665F0}"/>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289" name="Oval 288">
                    <a:extLst>
                      <a:ext uri="{FF2B5EF4-FFF2-40B4-BE49-F238E27FC236}">
                        <a16:creationId xmlns:a16="http://schemas.microsoft.com/office/drawing/2014/main" id="{7E1AD5C2-E159-6641-86D5-9D0BF62B7DA1}"/>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68" name="Group 267">
                  <a:extLst>
                    <a:ext uri="{FF2B5EF4-FFF2-40B4-BE49-F238E27FC236}">
                      <a16:creationId xmlns:a16="http://schemas.microsoft.com/office/drawing/2014/main" id="{82612928-16C8-7544-BC44-0CCCF56508BE}"/>
                    </a:ext>
                  </a:extLst>
                </p:cNvPr>
                <p:cNvGrpSpPr/>
                <p:nvPr/>
              </p:nvGrpSpPr>
              <p:grpSpPr>
                <a:xfrm>
                  <a:off x="1977616" y="3038475"/>
                  <a:ext cx="768409" cy="553944"/>
                  <a:chOff x="1968091" y="3022600"/>
                  <a:chExt cx="768409" cy="553944"/>
                </a:xfrm>
              </p:grpSpPr>
              <p:grpSp>
                <p:nvGrpSpPr>
                  <p:cNvPr id="269" name="Group 268">
                    <a:extLst>
                      <a:ext uri="{FF2B5EF4-FFF2-40B4-BE49-F238E27FC236}">
                        <a16:creationId xmlns:a16="http://schemas.microsoft.com/office/drawing/2014/main" id="{0A383EF7-C254-AD49-B063-60007086E103}"/>
                      </a:ext>
                    </a:extLst>
                  </p:cNvPr>
                  <p:cNvGrpSpPr/>
                  <p:nvPr/>
                </p:nvGrpSpPr>
                <p:grpSpPr>
                  <a:xfrm>
                    <a:off x="2032000" y="3022600"/>
                    <a:ext cx="257175" cy="544419"/>
                    <a:chOff x="2441575" y="2479675"/>
                    <a:chExt cx="765175" cy="1028347"/>
                  </a:xfrm>
                </p:grpSpPr>
                <p:sp>
                  <p:nvSpPr>
                    <p:cNvPr id="286" name="Parallelogram 285">
                      <a:extLst>
                        <a:ext uri="{FF2B5EF4-FFF2-40B4-BE49-F238E27FC236}">
                          <a16:creationId xmlns:a16="http://schemas.microsoft.com/office/drawing/2014/main" id="{1DA1FF26-98DE-6246-BC39-7551BBEC855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7" name="Parallelogram 286">
                      <a:extLst>
                        <a:ext uri="{FF2B5EF4-FFF2-40B4-BE49-F238E27FC236}">
                          <a16:creationId xmlns:a16="http://schemas.microsoft.com/office/drawing/2014/main" id="{B4A04209-CBD3-5749-8FAD-FD8778E3DE6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70" name="Group 269">
                    <a:extLst>
                      <a:ext uri="{FF2B5EF4-FFF2-40B4-BE49-F238E27FC236}">
                        <a16:creationId xmlns:a16="http://schemas.microsoft.com/office/drawing/2014/main" id="{F0EDCDCC-7D4F-4B48-AE88-E4E0A9CF1236}"/>
                      </a:ext>
                    </a:extLst>
                  </p:cNvPr>
                  <p:cNvGrpSpPr/>
                  <p:nvPr/>
                </p:nvGrpSpPr>
                <p:grpSpPr>
                  <a:xfrm flipH="1">
                    <a:off x="2441575" y="3032125"/>
                    <a:ext cx="257175" cy="544419"/>
                    <a:chOff x="2441575" y="2479675"/>
                    <a:chExt cx="765175" cy="1028347"/>
                  </a:xfrm>
                </p:grpSpPr>
                <p:sp>
                  <p:nvSpPr>
                    <p:cNvPr id="284" name="Parallelogram 283">
                      <a:extLst>
                        <a:ext uri="{FF2B5EF4-FFF2-40B4-BE49-F238E27FC236}">
                          <a16:creationId xmlns:a16="http://schemas.microsoft.com/office/drawing/2014/main" id="{DD50D33C-BB38-334A-A3CA-3340F4C78F73}"/>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5" name="Parallelogram 284">
                      <a:extLst>
                        <a:ext uri="{FF2B5EF4-FFF2-40B4-BE49-F238E27FC236}">
                          <a16:creationId xmlns:a16="http://schemas.microsoft.com/office/drawing/2014/main" id="{943C407D-319E-8B47-B564-C5F27B5D4316}"/>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1" name="Parallelogram 270">
                    <a:extLst>
                      <a:ext uri="{FF2B5EF4-FFF2-40B4-BE49-F238E27FC236}">
                        <a16:creationId xmlns:a16="http://schemas.microsoft.com/office/drawing/2014/main" id="{5E925B9A-0902-6144-89D3-35D70634767E}"/>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2" name="Parallelogram 271">
                    <a:extLst>
                      <a:ext uri="{FF2B5EF4-FFF2-40B4-BE49-F238E27FC236}">
                        <a16:creationId xmlns:a16="http://schemas.microsoft.com/office/drawing/2014/main" id="{C6AEC57F-375E-5448-8C91-D81760DD5ECD}"/>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3" name="Parallelogram 272">
                    <a:extLst>
                      <a:ext uri="{FF2B5EF4-FFF2-40B4-BE49-F238E27FC236}">
                        <a16:creationId xmlns:a16="http://schemas.microsoft.com/office/drawing/2014/main" id="{96D28D6E-1686-5848-B833-824EF6653EBA}"/>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4" name="Parallelogram 273">
                    <a:extLst>
                      <a:ext uri="{FF2B5EF4-FFF2-40B4-BE49-F238E27FC236}">
                        <a16:creationId xmlns:a16="http://schemas.microsoft.com/office/drawing/2014/main" id="{9E847BB9-19A2-4642-849A-339E7F557899}"/>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5" name="Parallelogram 274">
                    <a:extLst>
                      <a:ext uri="{FF2B5EF4-FFF2-40B4-BE49-F238E27FC236}">
                        <a16:creationId xmlns:a16="http://schemas.microsoft.com/office/drawing/2014/main" id="{C32DC311-DA78-FD4D-BC8B-89CAE5C21E8C}"/>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6" name="Parallelogram 275">
                    <a:extLst>
                      <a:ext uri="{FF2B5EF4-FFF2-40B4-BE49-F238E27FC236}">
                        <a16:creationId xmlns:a16="http://schemas.microsoft.com/office/drawing/2014/main" id="{9A561A8B-0450-FA49-9675-013F799AB2FE}"/>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77" name="Group 276">
                    <a:extLst>
                      <a:ext uri="{FF2B5EF4-FFF2-40B4-BE49-F238E27FC236}">
                        <a16:creationId xmlns:a16="http://schemas.microsoft.com/office/drawing/2014/main" id="{DF129F85-328F-8549-810F-16A84CBC51D7}"/>
                      </a:ext>
                    </a:extLst>
                  </p:cNvPr>
                  <p:cNvGrpSpPr/>
                  <p:nvPr/>
                </p:nvGrpSpPr>
                <p:grpSpPr>
                  <a:xfrm>
                    <a:off x="1968091" y="3322545"/>
                    <a:ext cx="768409" cy="96354"/>
                    <a:chOff x="1968092" y="3319370"/>
                    <a:chExt cx="677104" cy="96354"/>
                  </a:xfrm>
                </p:grpSpPr>
                <p:sp>
                  <p:nvSpPr>
                    <p:cNvPr id="280" name="Parallelogram 279">
                      <a:extLst>
                        <a:ext uri="{FF2B5EF4-FFF2-40B4-BE49-F238E27FC236}">
                          <a16:creationId xmlns:a16="http://schemas.microsoft.com/office/drawing/2014/main" id="{FFC64F27-2D94-BA4D-BFB2-DC711E66B8F3}"/>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1" name="Parallelogram 280">
                      <a:extLst>
                        <a:ext uri="{FF2B5EF4-FFF2-40B4-BE49-F238E27FC236}">
                          <a16:creationId xmlns:a16="http://schemas.microsoft.com/office/drawing/2014/main" id="{EBACF8BA-446E-2144-BC78-5338C4447CBC}"/>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2" name="Parallelogram 281">
                      <a:extLst>
                        <a:ext uri="{FF2B5EF4-FFF2-40B4-BE49-F238E27FC236}">
                          <a16:creationId xmlns:a16="http://schemas.microsoft.com/office/drawing/2014/main" id="{8B17CA78-3F62-E644-9266-3F7C3FB7D541}"/>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3" name="Parallelogram 282">
                      <a:extLst>
                        <a:ext uri="{FF2B5EF4-FFF2-40B4-BE49-F238E27FC236}">
                          <a16:creationId xmlns:a16="http://schemas.microsoft.com/office/drawing/2014/main" id="{FA99D0C6-09B4-D64C-880E-872B73BBD2F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8" name="Parallelogram 277">
                    <a:extLst>
                      <a:ext uri="{FF2B5EF4-FFF2-40B4-BE49-F238E27FC236}">
                        <a16:creationId xmlns:a16="http://schemas.microsoft.com/office/drawing/2014/main" id="{708506E0-B477-924F-9117-70C55E2BB306}"/>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9" name="Parallelogram 278">
                    <a:extLst>
                      <a:ext uri="{FF2B5EF4-FFF2-40B4-BE49-F238E27FC236}">
                        <a16:creationId xmlns:a16="http://schemas.microsoft.com/office/drawing/2014/main" id="{3BA2D3A0-7D85-3343-9AB0-B5DFEEAB21A3}"/>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pic>
          <p:nvPicPr>
            <p:cNvPr id="340" name="Picture 339" descr="A screen shot of a computer&#10;&#10;Description automatically generated">
              <a:extLst>
                <a:ext uri="{FF2B5EF4-FFF2-40B4-BE49-F238E27FC236}">
                  <a16:creationId xmlns:a16="http://schemas.microsoft.com/office/drawing/2014/main" id="{C700EA2B-7A7E-4B40-ABDA-31DD92E8E019}"/>
                </a:ext>
              </a:extLst>
            </p:cNvPr>
            <p:cNvPicPr>
              <a:picLocks noChangeAspect="1"/>
            </p:cNvPicPr>
            <p:nvPr/>
          </p:nvPicPr>
          <p:blipFill>
            <a:blip r:embed="rId5"/>
            <a:stretch>
              <a:fillRect/>
            </a:stretch>
          </p:blipFill>
          <p:spPr>
            <a:xfrm>
              <a:off x="5239269" y="2306483"/>
              <a:ext cx="518980" cy="968057"/>
            </a:xfrm>
            <a:prstGeom prst="rect">
              <a:avLst/>
            </a:prstGeom>
          </p:spPr>
        </p:pic>
        <p:grpSp>
          <p:nvGrpSpPr>
            <p:cNvPr id="341" name="Group 340">
              <a:extLst>
                <a:ext uri="{FF2B5EF4-FFF2-40B4-BE49-F238E27FC236}">
                  <a16:creationId xmlns:a16="http://schemas.microsoft.com/office/drawing/2014/main" id="{58F58547-C187-D54F-B56C-5FD8A9AD9EB6}"/>
                </a:ext>
              </a:extLst>
            </p:cNvPr>
            <p:cNvGrpSpPr/>
            <p:nvPr/>
          </p:nvGrpSpPr>
          <p:grpSpPr>
            <a:xfrm>
              <a:off x="6672649" y="1594021"/>
              <a:ext cx="847689" cy="1079156"/>
              <a:chOff x="9181074" y="2063579"/>
              <a:chExt cx="1008323" cy="1351004"/>
            </a:xfrm>
          </p:grpSpPr>
          <p:grpSp>
            <p:nvGrpSpPr>
              <p:cNvPr id="342" name="Group 341">
                <a:extLst>
                  <a:ext uri="{FF2B5EF4-FFF2-40B4-BE49-F238E27FC236}">
                    <a16:creationId xmlns:a16="http://schemas.microsoft.com/office/drawing/2014/main" id="{FE604934-A4D4-0D4E-835D-16C193224212}"/>
                  </a:ext>
                </a:extLst>
              </p:cNvPr>
              <p:cNvGrpSpPr/>
              <p:nvPr/>
            </p:nvGrpSpPr>
            <p:grpSpPr>
              <a:xfrm>
                <a:off x="9309047" y="2092807"/>
                <a:ext cx="439787" cy="517111"/>
                <a:chOff x="4501086" y="2717689"/>
                <a:chExt cx="347435" cy="424729"/>
              </a:xfrm>
            </p:grpSpPr>
            <p:sp>
              <p:nvSpPr>
                <p:cNvPr id="345" name="Rectangle 344">
                  <a:extLst>
                    <a:ext uri="{FF2B5EF4-FFF2-40B4-BE49-F238E27FC236}">
                      <a16:creationId xmlns:a16="http://schemas.microsoft.com/office/drawing/2014/main" id="{E36EF58A-80C3-574B-A972-CD53E2A91272}"/>
                    </a:ext>
                  </a:extLst>
                </p:cNvPr>
                <p:cNvSpPr/>
                <p:nvPr/>
              </p:nvSpPr>
              <p:spPr>
                <a:xfrm>
                  <a:off x="4501086" y="2764691"/>
                  <a:ext cx="345572" cy="328307"/>
                </a:xfrm>
                <a:prstGeom prst="rect">
                  <a:avLst/>
                </a:prstGeom>
                <a:gradFill>
                  <a:gsLst>
                    <a:gs pos="1000">
                      <a:srgbClr val="CDD3D7"/>
                    </a:gs>
                    <a:gs pos="100000">
                      <a:srgbClr val="E7ECF0"/>
                    </a:gs>
                  </a:gsLst>
                </a:gra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6" name="Oval 345">
                  <a:extLst>
                    <a:ext uri="{FF2B5EF4-FFF2-40B4-BE49-F238E27FC236}">
                      <a16:creationId xmlns:a16="http://schemas.microsoft.com/office/drawing/2014/main" id="{B63EA951-18C5-1F41-8C40-8CDAE44BC94D}"/>
                    </a:ext>
                  </a:extLst>
                </p:cNvPr>
                <p:cNvSpPr/>
                <p:nvPr/>
              </p:nvSpPr>
              <p:spPr>
                <a:xfrm>
                  <a:off x="4501086" y="2717689"/>
                  <a:ext cx="345572" cy="98840"/>
                </a:xfrm>
                <a:prstGeom prst="ellipse">
                  <a:avLst/>
                </a:prstGeom>
                <a:solidFill>
                  <a:srgbClr val="E2E7EA"/>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7" name="Oval 346">
                  <a:extLst>
                    <a:ext uri="{FF2B5EF4-FFF2-40B4-BE49-F238E27FC236}">
                      <a16:creationId xmlns:a16="http://schemas.microsoft.com/office/drawing/2014/main" id="{CCB38905-D363-1149-B0B6-C3564F944656}"/>
                    </a:ext>
                  </a:extLst>
                </p:cNvPr>
                <p:cNvSpPr/>
                <p:nvPr/>
              </p:nvSpPr>
              <p:spPr>
                <a:xfrm>
                  <a:off x="4502949" y="3043578"/>
                  <a:ext cx="345572" cy="98840"/>
                </a:xfrm>
                <a:prstGeom prst="ellipse">
                  <a:avLst/>
                </a:prstGeom>
                <a:solidFill>
                  <a:srgbClr val="CDD3D7"/>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8" name="Rectangle 347">
                  <a:extLst>
                    <a:ext uri="{FF2B5EF4-FFF2-40B4-BE49-F238E27FC236}">
                      <a16:creationId xmlns:a16="http://schemas.microsoft.com/office/drawing/2014/main" id="{7E8C0CC4-5C7B-5545-89EC-F332A28273A1}"/>
                    </a:ext>
                  </a:extLst>
                </p:cNvPr>
                <p:cNvSpPr/>
                <p:nvPr/>
              </p:nvSpPr>
              <p:spPr>
                <a:xfrm>
                  <a:off x="4504261" y="3036961"/>
                  <a:ext cx="339222" cy="52862"/>
                </a:xfrm>
                <a:prstGeom prst="rect">
                  <a:avLst/>
                </a:prstGeom>
                <a:solidFill>
                  <a:srgbClr val="CDD3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grpSp>
          <p:sp>
            <p:nvSpPr>
              <p:cNvPr id="343" name="Can 342">
                <a:extLst>
                  <a:ext uri="{FF2B5EF4-FFF2-40B4-BE49-F238E27FC236}">
                    <a16:creationId xmlns:a16="http://schemas.microsoft.com/office/drawing/2014/main" id="{7500AEC0-059C-D34C-AFE2-3C88CA3D2BDD}"/>
                  </a:ext>
                </a:extLst>
              </p:cNvPr>
              <p:cNvSpPr/>
              <p:nvPr/>
            </p:nvSpPr>
            <p:spPr>
              <a:xfrm>
                <a:off x="9181074" y="2063579"/>
                <a:ext cx="630195" cy="568410"/>
              </a:xfrm>
              <a:prstGeom prst="can">
                <a:avLst/>
              </a:prstGeom>
              <a:gradFill>
                <a:gsLst>
                  <a:gs pos="38000">
                    <a:schemeClr val="bg1">
                      <a:lumMod val="95000"/>
                    </a:schemeClr>
                  </a:gs>
                  <a:gs pos="0">
                    <a:srgbClr val="C4CDD3"/>
                  </a:gs>
                  <a:gs pos="100000">
                    <a:schemeClr val="bg1">
                      <a:lumMod val="75000"/>
                    </a:schemeClr>
                  </a:gs>
                </a:gsLst>
                <a:lin ang="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pic>
            <p:nvPicPr>
              <p:cNvPr id="344" name="Picture 343" descr="A screen shot of a computer&#10;&#10;Description automatically generated">
                <a:extLst>
                  <a:ext uri="{FF2B5EF4-FFF2-40B4-BE49-F238E27FC236}">
                    <a16:creationId xmlns:a16="http://schemas.microsoft.com/office/drawing/2014/main" id="{C215C5EB-709B-0846-BAA0-1EF9845F0343}"/>
                  </a:ext>
                </a:extLst>
              </p:cNvPr>
              <p:cNvPicPr>
                <a:picLocks noChangeAspect="1"/>
              </p:cNvPicPr>
              <p:nvPr/>
            </p:nvPicPr>
            <p:blipFill>
              <a:blip r:embed="rId5"/>
              <a:stretch>
                <a:fillRect/>
              </a:stretch>
            </p:blipFill>
            <p:spPr>
              <a:xfrm>
                <a:off x="9543539" y="2209860"/>
                <a:ext cx="645858" cy="1204723"/>
              </a:xfrm>
              <a:prstGeom prst="rect">
                <a:avLst/>
              </a:prstGeom>
            </p:spPr>
          </p:pic>
        </p:grpSp>
        <p:grpSp>
          <p:nvGrpSpPr>
            <p:cNvPr id="349" name="Group 348">
              <a:extLst>
                <a:ext uri="{FF2B5EF4-FFF2-40B4-BE49-F238E27FC236}">
                  <a16:creationId xmlns:a16="http://schemas.microsoft.com/office/drawing/2014/main" id="{AA64E038-DBA8-4F44-882B-280709497D90}"/>
                </a:ext>
              </a:extLst>
            </p:cNvPr>
            <p:cNvGrpSpPr/>
            <p:nvPr/>
          </p:nvGrpSpPr>
          <p:grpSpPr>
            <a:xfrm>
              <a:off x="7933038" y="2656701"/>
              <a:ext cx="694976" cy="460529"/>
              <a:chOff x="7493876" y="2774731"/>
              <a:chExt cx="1481958" cy="894622"/>
            </a:xfrm>
          </p:grpSpPr>
          <p:sp>
            <p:nvSpPr>
              <p:cNvPr id="350" name="Freeform 349">
                <a:extLst>
                  <a:ext uri="{FF2B5EF4-FFF2-40B4-BE49-F238E27FC236}">
                    <a16:creationId xmlns:a16="http://schemas.microsoft.com/office/drawing/2014/main" id="{4FB7DB4B-04AA-D740-A5A7-A8718EE29F2B}"/>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1" name="Oval 350">
                <a:extLst>
                  <a:ext uri="{FF2B5EF4-FFF2-40B4-BE49-F238E27FC236}">
                    <a16:creationId xmlns:a16="http://schemas.microsoft.com/office/drawing/2014/main" id="{D7FCFCBF-65E2-CF48-8D85-37B6EA9C0AAA}"/>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52" name="Group 351">
                <a:extLst>
                  <a:ext uri="{FF2B5EF4-FFF2-40B4-BE49-F238E27FC236}">
                    <a16:creationId xmlns:a16="http://schemas.microsoft.com/office/drawing/2014/main" id="{62901429-4BDA-8A43-BF92-B67FEEB18681}"/>
                  </a:ext>
                </a:extLst>
              </p:cNvPr>
              <p:cNvGrpSpPr/>
              <p:nvPr/>
            </p:nvGrpSpPr>
            <p:grpSpPr>
              <a:xfrm>
                <a:off x="7713663" y="2848339"/>
                <a:ext cx="1042107" cy="425543"/>
                <a:chOff x="7786941" y="2884917"/>
                <a:chExt cx="897649" cy="353919"/>
              </a:xfrm>
            </p:grpSpPr>
            <p:sp>
              <p:nvSpPr>
                <p:cNvPr id="353" name="Freeform 352">
                  <a:extLst>
                    <a:ext uri="{FF2B5EF4-FFF2-40B4-BE49-F238E27FC236}">
                      <a16:creationId xmlns:a16="http://schemas.microsoft.com/office/drawing/2014/main" id="{15B17CBF-8584-7046-936B-A93EFB76D94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4" name="Freeform 353">
                  <a:extLst>
                    <a:ext uri="{FF2B5EF4-FFF2-40B4-BE49-F238E27FC236}">
                      <a16:creationId xmlns:a16="http://schemas.microsoft.com/office/drawing/2014/main" id="{37A5CA1F-7E1B-FC41-B6F2-C2BCE49E7E7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5" name="Freeform 354">
                  <a:extLst>
                    <a:ext uri="{FF2B5EF4-FFF2-40B4-BE49-F238E27FC236}">
                      <a16:creationId xmlns:a16="http://schemas.microsoft.com/office/drawing/2014/main" id="{25112FFB-DFA6-FB41-AFEC-E249E7809473}"/>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6" name="Freeform 355">
                  <a:extLst>
                    <a:ext uri="{FF2B5EF4-FFF2-40B4-BE49-F238E27FC236}">
                      <a16:creationId xmlns:a16="http://schemas.microsoft.com/office/drawing/2014/main" id="{4B744B63-EEC9-9345-A824-AA58D962961B}"/>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57" name="Group 356">
              <a:extLst>
                <a:ext uri="{FF2B5EF4-FFF2-40B4-BE49-F238E27FC236}">
                  <a16:creationId xmlns:a16="http://schemas.microsoft.com/office/drawing/2014/main" id="{D18BB331-CCD3-514D-9733-17F871519D82}"/>
                </a:ext>
              </a:extLst>
            </p:cNvPr>
            <p:cNvGrpSpPr/>
            <p:nvPr/>
          </p:nvGrpSpPr>
          <p:grpSpPr>
            <a:xfrm>
              <a:off x="6182498" y="2957382"/>
              <a:ext cx="694976" cy="460529"/>
              <a:chOff x="7493876" y="2774731"/>
              <a:chExt cx="1481958" cy="894622"/>
            </a:xfrm>
          </p:grpSpPr>
          <p:sp>
            <p:nvSpPr>
              <p:cNvPr id="358" name="Freeform 357">
                <a:extLst>
                  <a:ext uri="{FF2B5EF4-FFF2-40B4-BE49-F238E27FC236}">
                    <a16:creationId xmlns:a16="http://schemas.microsoft.com/office/drawing/2014/main" id="{D58A78B4-56AB-4A45-87FB-42D98DA430E5}"/>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9" name="Oval 358">
                <a:extLst>
                  <a:ext uri="{FF2B5EF4-FFF2-40B4-BE49-F238E27FC236}">
                    <a16:creationId xmlns:a16="http://schemas.microsoft.com/office/drawing/2014/main" id="{53684EB3-1DC1-8B4F-836A-C81E8A35E0CB}"/>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0" name="Group 359">
                <a:extLst>
                  <a:ext uri="{FF2B5EF4-FFF2-40B4-BE49-F238E27FC236}">
                    <a16:creationId xmlns:a16="http://schemas.microsoft.com/office/drawing/2014/main" id="{5E765882-EE9B-5B4D-9D10-5A2466E1EB47}"/>
                  </a:ext>
                </a:extLst>
              </p:cNvPr>
              <p:cNvGrpSpPr/>
              <p:nvPr/>
            </p:nvGrpSpPr>
            <p:grpSpPr>
              <a:xfrm>
                <a:off x="7713663" y="2848339"/>
                <a:ext cx="1042107" cy="425543"/>
                <a:chOff x="7786941" y="2884917"/>
                <a:chExt cx="897649" cy="353919"/>
              </a:xfrm>
            </p:grpSpPr>
            <p:sp>
              <p:nvSpPr>
                <p:cNvPr id="361" name="Freeform 360">
                  <a:extLst>
                    <a:ext uri="{FF2B5EF4-FFF2-40B4-BE49-F238E27FC236}">
                      <a16:creationId xmlns:a16="http://schemas.microsoft.com/office/drawing/2014/main" id="{CC5B3B84-C8C1-954E-A09D-E4D48374CC73}"/>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2" name="Freeform 361">
                  <a:extLst>
                    <a:ext uri="{FF2B5EF4-FFF2-40B4-BE49-F238E27FC236}">
                      <a16:creationId xmlns:a16="http://schemas.microsoft.com/office/drawing/2014/main" id="{89F81B5B-FB5E-8049-A2C3-1BFF2B0861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3" name="Freeform 362">
                  <a:extLst>
                    <a:ext uri="{FF2B5EF4-FFF2-40B4-BE49-F238E27FC236}">
                      <a16:creationId xmlns:a16="http://schemas.microsoft.com/office/drawing/2014/main" id="{547A9FB8-BE1A-D34C-8816-D276A46A69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4" name="Freeform 363">
                  <a:extLst>
                    <a:ext uri="{FF2B5EF4-FFF2-40B4-BE49-F238E27FC236}">
                      <a16:creationId xmlns:a16="http://schemas.microsoft.com/office/drawing/2014/main" id="{4FBA7C3B-E311-ED46-8FAD-40AD23975B5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4" name="TextBox 423">
            <a:extLst>
              <a:ext uri="{FF2B5EF4-FFF2-40B4-BE49-F238E27FC236}">
                <a16:creationId xmlns:a16="http://schemas.microsoft.com/office/drawing/2014/main" id="{AAA8F82F-654F-9942-AD50-2930B192FCDE}"/>
              </a:ext>
            </a:extLst>
          </p:cNvPr>
          <p:cNvSpPr txBox="1"/>
          <p:nvPr/>
        </p:nvSpPr>
        <p:spPr>
          <a:xfrm>
            <a:off x="5657850" y="2237743"/>
            <a:ext cx="3169562" cy="1125949"/>
          </a:xfrm>
          <a:prstGeom prst="rect">
            <a:avLst/>
          </a:prstGeom>
          <a:noFill/>
        </p:spPr>
        <p:txBody>
          <a:bodyPr wrap="square" rtlCol="0">
            <a:spAutoFit/>
          </a:bodyPr>
          <a:lstStyle/>
          <a:p>
            <a:pPr>
              <a:lnSpc>
                <a:spcPct val="80000"/>
              </a:lnSpc>
            </a:pPr>
            <a:r>
              <a:rPr lang="en-US" sz="1800" dirty="0">
                <a:solidFill>
                  <a:srgbClr val="C00000"/>
                </a:solidFill>
                <a:latin typeface="Calibri"/>
              </a:rPr>
              <a:t>control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for mobility management , security, authentication</a:t>
            </a:r>
          </a:p>
        </p:txBody>
      </p:sp>
      <p:sp>
        <p:nvSpPr>
          <p:cNvPr id="426" name="TextBox 425">
            <a:extLst>
              <a:ext uri="{FF2B5EF4-FFF2-40B4-BE49-F238E27FC236}">
                <a16:creationId xmlns:a16="http://schemas.microsoft.com/office/drawing/2014/main" id="{31212A2B-23C0-3944-98F0-030BFBD6C984}"/>
              </a:ext>
            </a:extLst>
          </p:cNvPr>
          <p:cNvSpPr txBox="1"/>
          <p:nvPr/>
        </p:nvSpPr>
        <p:spPr>
          <a:xfrm>
            <a:off x="2762237" y="3150094"/>
            <a:ext cx="550582" cy="276999"/>
          </a:xfrm>
          <a:prstGeom prst="rect">
            <a:avLst/>
          </a:prstGeom>
          <a:noFill/>
        </p:spPr>
        <p:txBody>
          <a:bodyPr wrap="square" rtlCol="0">
            <a:spAutoFit/>
          </a:bodyPr>
          <a:lstStyle/>
          <a:p>
            <a:r>
              <a:rPr lang="en-US" sz="1200" dirty="0">
                <a:solidFill>
                  <a:prstClr val="black"/>
                </a:solidFill>
                <a:latin typeface="Calibri"/>
              </a:rPr>
              <a:t>MME</a:t>
            </a:r>
            <a:endParaRPr lang="en-US" sz="900" dirty="0">
              <a:solidFill>
                <a:prstClr val="black"/>
              </a:solidFill>
              <a:latin typeface="Calibri"/>
            </a:endParaRPr>
          </a:p>
        </p:txBody>
      </p:sp>
      <p:sp>
        <p:nvSpPr>
          <p:cNvPr id="427" name="TextBox 426">
            <a:extLst>
              <a:ext uri="{FF2B5EF4-FFF2-40B4-BE49-F238E27FC236}">
                <a16:creationId xmlns:a16="http://schemas.microsoft.com/office/drawing/2014/main" id="{25024057-147E-964F-A9CA-EC03802C4D83}"/>
              </a:ext>
            </a:extLst>
          </p:cNvPr>
          <p:cNvSpPr txBox="1"/>
          <p:nvPr/>
        </p:nvSpPr>
        <p:spPr>
          <a:xfrm>
            <a:off x="4372903" y="2199505"/>
            <a:ext cx="449708" cy="276999"/>
          </a:xfrm>
          <a:prstGeom prst="rect">
            <a:avLst/>
          </a:prstGeom>
          <a:noFill/>
        </p:spPr>
        <p:txBody>
          <a:bodyPr wrap="square" rtlCol="0">
            <a:spAutoFit/>
          </a:bodyPr>
          <a:lstStyle/>
          <a:p>
            <a:r>
              <a:rPr lang="en-US" sz="1200" dirty="0">
                <a:solidFill>
                  <a:prstClr val="black"/>
                </a:solidFill>
                <a:latin typeface="Calibri"/>
              </a:rPr>
              <a:t>HSS</a:t>
            </a:r>
            <a:endParaRPr lang="en-US" sz="900" dirty="0">
              <a:solidFill>
                <a:prstClr val="black"/>
              </a:solidFill>
              <a:latin typeface="Calibri"/>
            </a:endParaRPr>
          </a:p>
        </p:txBody>
      </p:sp>
      <p:sp>
        <p:nvSpPr>
          <p:cNvPr id="429" name="TextBox 428">
            <a:extLst>
              <a:ext uri="{FF2B5EF4-FFF2-40B4-BE49-F238E27FC236}">
                <a16:creationId xmlns:a16="http://schemas.microsoft.com/office/drawing/2014/main" id="{E1EEDFB5-38A5-7C45-8543-184158D481FE}"/>
              </a:ext>
            </a:extLst>
          </p:cNvPr>
          <p:cNvSpPr txBox="1"/>
          <p:nvPr/>
        </p:nvSpPr>
        <p:spPr>
          <a:xfrm>
            <a:off x="1321878" y="2954282"/>
            <a:ext cx="970578"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0" name="Straight Arrow Connector 429">
            <a:extLst>
              <a:ext uri="{FF2B5EF4-FFF2-40B4-BE49-F238E27FC236}">
                <a16:creationId xmlns:a16="http://schemas.microsoft.com/office/drawing/2014/main" id="{66EB9510-50A9-6C4A-87A2-FB408C44422A}"/>
              </a:ext>
            </a:extLst>
          </p:cNvPr>
          <p:cNvCxnSpPr>
            <a:cxnSpLocks/>
          </p:cNvCxnSpPr>
          <p:nvPr/>
        </p:nvCxnSpPr>
        <p:spPr>
          <a:xfrm>
            <a:off x="2022439" y="2842551"/>
            <a:ext cx="66025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1" name="Straight Arrow Connector 430">
            <a:extLst>
              <a:ext uri="{FF2B5EF4-FFF2-40B4-BE49-F238E27FC236}">
                <a16:creationId xmlns:a16="http://schemas.microsoft.com/office/drawing/2014/main" id="{219CC063-2975-3846-8E8C-2FDC3A89D86F}"/>
              </a:ext>
            </a:extLst>
          </p:cNvPr>
          <p:cNvCxnSpPr>
            <a:cxnSpLocks/>
          </p:cNvCxnSpPr>
          <p:nvPr/>
        </p:nvCxnSpPr>
        <p:spPr>
          <a:xfrm flipV="1">
            <a:off x="3124323" y="2482960"/>
            <a:ext cx="929165" cy="275458"/>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2" name="Straight Arrow Connector 431">
            <a:extLst>
              <a:ext uri="{FF2B5EF4-FFF2-40B4-BE49-F238E27FC236}">
                <a16:creationId xmlns:a16="http://schemas.microsoft.com/office/drawing/2014/main" id="{60FC927A-2748-E345-89A9-FEE0D2E2C8C2}"/>
              </a:ext>
            </a:extLst>
          </p:cNvPr>
          <p:cNvCxnSpPr>
            <a:cxnSpLocks/>
          </p:cNvCxnSpPr>
          <p:nvPr/>
        </p:nvCxnSpPr>
        <p:spPr>
          <a:xfrm>
            <a:off x="3124323" y="2898255"/>
            <a:ext cx="155889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3" name="Straight Arrow Connector 432">
            <a:extLst>
              <a:ext uri="{FF2B5EF4-FFF2-40B4-BE49-F238E27FC236}">
                <a16:creationId xmlns:a16="http://schemas.microsoft.com/office/drawing/2014/main" id="{74497FB2-E245-A640-B392-F3F227CC5F23}"/>
              </a:ext>
            </a:extLst>
          </p:cNvPr>
          <p:cNvCxnSpPr>
            <a:cxnSpLocks/>
          </p:cNvCxnSpPr>
          <p:nvPr/>
        </p:nvCxnSpPr>
        <p:spPr>
          <a:xfrm>
            <a:off x="3124323" y="3020217"/>
            <a:ext cx="300184" cy="125237"/>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9" name="TextBox 438">
            <a:extLst>
              <a:ext uri="{FF2B5EF4-FFF2-40B4-BE49-F238E27FC236}">
                <a16:creationId xmlns:a16="http://schemas.microsoft.com/office/drawing/2014/main" id="{68267CB8-7442-D047-8C33-1165AC1CDB79}"/>
              </a:ext>
            </a:extLst>
          </p:cNvPr>
          <p:cNvSpPr txBox="1"/>
          <p:nvPr/>
        </p:nvSpPr>
        <p:spPr>
          <a:xfrm>
            <a:off x="4798732" y="3067566"/>
            <a:ext cx="572591" cy="276999"/>
          </a:xfrm>
          <a:prstGeom prst="rect">
            <a:avLst/>
          </a:prstGeom>
          <a:noFill/>
        </p:spPr>
        <p:txBody>
          <a:bodyPr wrap="square" rtlCol="0">
            <a:spAutoFit/>
          </a:bodyPr>
          <a:lstStyle/>
          <a:p>
            <a:r>
              <a:rPr lang="en-US" sz="1200" dirty="0">
                <a:solidFill>
                  <a:prstClr val="black"/>
                </a:solidFill>
                <a:latin typeface="Calibri"/>
              </a:rPr>
              <a:t>P-GW</a:t>
            </a:r>
          </a:p>
        </p:txBody>
      </p:sp>
      <p:cxnSp>
        <p:nvCxnSpPr>
          <p:cNvPr id="445" name="Straight Arrow Connector 444">
            <a:extLst>
              <a:ext uri="{FF2B5EF4-FFF2-40B4-BE49-F238E27FC236}">
                <a16:creationId xmlns:a16="http://schemas.microsoft.com/office/drawing/2014/main" id="{818DAA1A-D5C9-AB4A-A207-AE50A61A4AAD}"/>
              </a:ext>
            </a:extLst>
          </p:cNvPr>
          <p:cNvCxnSpPr>
            <a:cxnSpLocks/>
          </p:cNvCxnSpPr>
          <p:nvPr/>
        </p:nvCxnSpPr>
        <p:spPr>
          <a:xfrm>
            <a:off x="1074005" y="2839607"/>
            <a:ext cx="397711" cy="4064"/>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654" name="Group 653">
            <a:extLst>
              <a:ext uri="{FF2B5EF4-FFF2-40B4-BE49-F238E27FC236}">
                <a16:creationId xmlns:a16="http://schemas.microsoft.com/office/drawing/2014/main" id="{CE9DA9BC-5996-3848-902A-F1093218E243}"/>
              </a:ext>
            </a:extLst>
          </p:cNvPr>
          <p:cNvGrpSpPr/>
          <p:nvPr/>
        </p:nvGrpSpPr>
        <p:grpSpPr>
          <a:xfrm>
            <a:off x="685627" y="3310995"/>
            <a:ext cx="8141785" cy="1592762"/>
            <a:chOff x="914169" y="3271659"/>
            <a:chExt cx="10855713" cy="2123682"/>
          </a:xfrm>
        </p:grpSpPr>
        <p:sp>
          <p:nvSpPr>
            <p:cNvPr id="438" name="TextBox 437">
              <a:extLst>
                <a:ext uri="{FF2B5EF4-FFF2-40B4-BE49-F238E27FC236}">
                  <a16:creationId xmlns:a16="http://schemas.microsoft.com/office/drawing/2014/main" id="{757CF7FE-0685-8F41-9D7B-D5B885C0136B}"/>
                </a:ext>
              </a:extLst>
            </p:cNvPr>
            <p:cNvSpPr txBox="1"/>
            <p:nvPr/>
          </p:nvSpPr>
          <p:spPr>
            <a:xfrm>
              <a:off x="4671280" y="3271659"/>
              <a:ext cx="753672" cy="369332"/>
            </a:xfrm>
            <a:prstGeom prst="rect">
              <a:avLst/>
            </a:prstGeom>
            <a:noFill/>
          </p:spPr>
          <p:txBody>
            <a:bodyPr wrap="square" rtlCol="0">
              <a:spAutoFit/>
            </a:bodyPr>
            <a:lstStyle/>
            <a:p>
              <a:r>
                <a:rPr lang="en-US" sz="1200" dirty="0">
                  <a:solidFill>
                    <a:prstClr val="black"/>
                  </a:solidFill>
                  <a:latin typeface="Calibri"/>
                </a:rPr>
                <a:t>S-GW</a:t>
              </a:r>
            </a:p>
          </p:txBody>
        </p:sp>
        <p:grpSp>
          <p:nvGrpSpPr>
            <p:cNvPr id="649" name="Group 648">
              <a:extLst>
                <a:ext uri="{FF2B5EF4-FFF2-40B4-BE49-F238E27FC236}">
                  <a16:creationId xmlns:a16="http://schemas.microsoft.com/office/drawing/2014/main" id="{5834B25C-78BB-0D43-A2B0-7950BD0F242D}"/>
                </a:ext>
              </a:extLst>
            </p:cNvPr>
            <p:cNvGrpSpPr/>
            <p:nvPr/>
          </p:nvGrpSpPr>
          <p:grpSpPr>
            <a:xfrm>
              <a:off x="2793288" y="4511982"/>
              <a:ext cx="4433068" cy="574881"/>
              <a:chOff x="5366964" y="5459934"/>
              <a:chExt cx="4476119" cy="574881"/>
            </a:xfrm>
          </p:grpSpPr>
          <p:sp>
            <p:nvSpPr>
              <p:cNvPr id="590" name="Freeform 589">
                <a:extLst>
                  <a:ext uri="{FF2B5EF4-FFF2-40B4-BE49-F238E27FC236}">
                    <a16:creationId xmlns:a16="http://schemas.microsoft.com/office/drawing/2014/main" id="{14BE4348-A8EF-074B-A9F5-5DCA38BC7661}"/>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591" name="Straight Connector 590">
                <a:extLst>
                  <a:ext uri="{FF2B5EF4-FFF2-40B4-BE49-F238E27FC236}">
                    <a16:creationId xmlns:a16="http://schemas.microsoft.com/office/drawing/2014/main" id="{CFA268A8-ABF2-2241-8D20-ADABF787D7DB}"/>
                  </a:ext>
                </a:extLst>
              </p:cNvPr>
              <p:cNvCxnSpPr>
                <a:cxnSpLocks/>
                <a:stCxn id="622"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4" name="Straight Connector 593">
                <a:extLst>
                  <a:ext uri="{FF2B5EF4-FFF2-40B4-BE49-F238E27FC236}">
                    <a16:creationId xmlns:a16="http://schemas.microsoft.com/office/drawing/2014/main" id="{059F888C-411C-1440-A32A-CADF8C516051}"/>
                  </a:ext>
                </a:extLst>
              </p:cNvPr>
              <p:cNvCxnSpPr>
                <a:cxnSpLocks/>
                <a:stCxn id="641"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5" name="Straight Connector 594">
                <a:extLst>
                  <a:ext uri="{FF2B5EF4-FFF2-40B4-BE49-F238E27FC236}">
                    <a16:creationId xmlns:a16="http://schemas.microsoft.com/office/drawing/2014/main" id="{DA040B7D-AE14-8149-A8F2-AD2B46A60BA7}"/>
                  </a:ext>
                </a:extLst>
              </p:cNvPr>
              <p:cNvCxnSpPr>
                <a:cxnSpLocks/>
                <a:stCxn id="641"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8" name="Straight Connector 597">
                <a:extLst>
                  <a:ext uri="{FF2B5EF4-FFF2-40B4-BE49-F238E27FC236}">
                    <a16:creationId xmlns:a16="http://schemas.microsoft.com/office/drawing/2014/main" id="{DA3FBF40-1787-5F4F-95BD-1262A4703D41}"/>
                  </a:ext>
                </a:extLst>
              </p:cNvPr>
              <p:cNvCxnSpPr>
                <a:cxnSpLocks/>
                <a:endCxn id="627"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a:extLst>
                  <a:ext uri="{FF2B5EF4-FFF2-40B4-BE49-F238E27FC236}">
                    <a16:creationId xmlns:a16="http://schemas.microsoft.com/office/drawing/2014/main" id="{46322858-FB0E-9141-B7EB-244A61CE0CB9}"/>
                  </a:ext>
                </a:extLst>
              </p:cNvPr>
              <p:cNvCxnSpPr>
                <a:cxnSpLocks/>
                <a:stCxn id="636" idx="4"/>
                <a:endCxn id="648"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0" name="Straight Connector 599">
                <a:extLst>
                  <a:ext uri="{FF2B5EF4-FFF2-40B4-BE49-F238E27FC236}">
                    <a16:creationId xmlns:a16="http://schemas.microsoft.com/office/drawing/2014/main" id="{A7D8A2AA-1273-864F-A874-B501544A191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01" name="Group 600">
                <a:extLst>
                  <a:ext uri="{FF2B5EF4-FFF2-40B4-BE49-F238E27FC236}">
                    <a16:creationId xmlns:a16="http://schemas.microsoft.com/office/drawing/2014/main" id="{894B2426-E845-6840-B607-5B8219E84FE1}"/>
                  </a:ext>
                </a:extLst>
              </p:cNvPr>
              <p:cNvGrpSpPr/>
              <p:nvPr/>
            </p:nvGrpSpPr>
            <p:grpSpPr>
              <a:xfrm>
                <a:off x="8178961" y="5824636"/>
                <a:ext cx="182938" cy="111323"/>
                <a:chOff x="7493876" y="2774731"/>
                <a:chExt cx="1481958" cy="894622"/>
              </a:xfrm>
            </p:grpSpPr>
            <p:sp>
              <p:nvSpPr>
                <p:cNvPr id="642" name="Freeform 641">
                  <a:extLst>
                    <a:ext uri="{FF2B5EF4-FFF2-40B4-BE49-F238E27FC236}">
                      <a16:creationId xmlns:a16="http://schemas.microsoft.com/office/drawing/2014/main" id="{BFD2963A-59B5-BF4A-A6E1-FDDD2916B990}"/>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43" name="Oval 642">
                  <a:extLst>
                    <a:ext uri="{FF2B5EF4-FFF2-40B4-BE49-F238E27FC236}">
                      <a16:creationId xmlns:a16="http://schemas.microsoft.com/office/drawing/2014/main" id="{87E899D9-74CF-C140-B797-B3971E5E0A2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44" name="Group 643">
                  <a:extLst>
                    <a:ext uri="{FF2B5EF4-FFF2-40B4-BE49-F238E27FC236}">
                      <a16:creationId xmlns:a16="http://schemas.microsoft.com/office/drawing/2014/main" id="{73C2874F-B969-DF46-8C72-687D62D7A5B8}"/>
                    </a:ext>
                  </a:extLst>
                </p:cNvPr>
                <p:cNvGrpSpPr/>
                <p:nvPr/>
              </p:nvGrpSpPr>
              <p:grpSpPr>
                <a:xfrm>
                  <a:off x="7713663" y="2848339"/>
                  <a:ext cx="1042107" cy="425543"/>
                  <a:chOff x="7786941" y="2884917"/>
                  <a:chExt cx="897649" cy="353919"/>
                </a:xfrm>
              </p:grpSpPr>
              <p:sp>
                <p:nvSpPr>
                  <p:cNvPr id="645" name="Freeform 644">
                    <a:extLst>
                      <a:ext uri="{FF2B5EF4-FFF2-40B4-BE49-F238E27FC236}">
                        <a16:creationId xmlns:a16="http://schemas.microsoft.com/office/drawing/2014/main" id="{E1BE4264-17D6-994E-81E1-D96DD6F975CA}"/>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6" name="Freeform 645">
                    <a:extLst>
                      <a:ext uri="{FF2B5EF4-FFF2-40B4-BE49-F238E27FC236}">
                        <a16:creationId xmlns:a16="http://schemas.microsoft.com/office/drawing/2014/main" id="{E5B4E29F-735E-F047-B24C-5E015F89169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7" name="Freeform 646">
                    <a:extLst>
                      <a:ext uri="{FF2B5EF4-FFF2-40B4-BE49-F238E27FC236}">
                        <a16:creationId xmlns:a16="http://schemas.microsoft.com/office/drawing/2014/main" id="{208BB4B0-A69D-5941-BF89-9D224CC7FBF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8" name="Freeform 647">
                    <a:extLst>
                      <a:ext uri="{FF2B5EF4-FFF2-40B4-BE49-F238E27FC236}">
                        <a16:creationId xmlns:a16="http://schemas.microsoft.com/office/drawing/2014/main" id="{67C1AC62-BB60-0144-84C1-9F9A772EEED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2" name="Group 601">
                <a:extLst>
                  <a:ext uri="{FF2B5EF4-FFF2-40B4-BE49-F238E27FC236}">
                    <a16:creationId xmlns:a16="http://schemas.microsoft.com/office/drawing/2014/main" id="{EACCCDD1-F72D-914C-B61D-31A25871AAFF}"/>
                  </a:ext>
                </a:extLst>
              </p:cNvPr>
              <p:cNvGrpSpPr/>
              <p:nvPr/>
            </p:nvGrpSpPr>
            <p:grpSpPr>
              <a:xfrm>
                <a:off x="8182762" y="5545189"/>
                <a:ext cx="175179" cy="107525"/>
                <a:chOff x="7493876" y="2774731"/>
                <a:chExt cx="1481958" cy="894622"/>
              </a:xfrm>
            </p:grpSpPr>
            <p:sp>
              <p:nvSpPr>
                <p:cNvPr id="635" name="Freeform 634">
                  <a:extLst>
                    <a:ext uri="{FF2B5EF4-FFF2-40B4-BE49-F238E27FC236}">
                      <a16:creationId xmlns:a16="http://schemas.microsoft.com/office/drawing/2014/main" id="{C6B0F009-E9EB-C548-AA74-A726F28C570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36" name="Oval 635">
                  <a:extLst>
                    <a:ext uri="{FF2B5EF4-FFF2-40B4-BE49-F238E27FC236}">
                      <a16:creationId xmlns:a16="http://schemas.microsoft.com/office/drawing/2014/main" id="{CD8F146A-64AA-D54D-B82F-4529F086BCB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7" name="Group 636">
                  <a:extLst>
                    <a:ext uri="{FF2B5EF4-FFF2-40B4-BE49-F238E27FC236}">
                      <a16:creationId xmlns:a16="http://schemas.microsoft.com/office/drawing/2014/main" id="{E0C6945D-6F85-0B43-B06E-C6DF075860B1}"/>
                    </a:ext>
                  </a:extLst>
                </p:cNvPr>
                <p:cNvGrpSpPr/>
                <p:nvPr/>
              </p:nvGrpSpPr>
              <p:grpSpPr>
                <a:xfrm>
                  <a:off x="7713663" y="2848339"/>
                  <a:ext cx="1042107" cy="425543"/>
                  <a:chOff x="7786941" y="2884917"/>
                  <a:chExt cx="897649" cy="353919"/>
                </a:xfrm>
              </p:grpSpPr>
              <p:sp>
                <p:nvSpPr>
                  <p:cNvPr id="638" name="Freeform 637">
                    <a:extLst>
                      <a:ext uri="{FF2B5EF4-FFF2-40B4-BE49-F238E27FC236}">
                        <a16:creationId xmlns:a16="http://schemas.microsoft.com/office/drawing/2014/main" id="{90D84452-F0A2-6F49-9FB7-C63D0934669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9" name="Freeform 638">
                    <a:extLst>
                      <a:ext uri="{FF2B5EF4-FFF2-40B4-BE49-F238E27FC236}">
                        <a16:creationId xmlns:a16="http://schemas.microsoft.com/office/drawing/2014/main" id="{0F230E87-7389-4D47-951B-3AADDC18042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0" name="Freeform 639">
                    <a:extLst>
                      <a:ext uri="{FF2B5EF4-FFF2-40B4-BE49-F238E27FC236}">
                        <a16:creationId xmlns:a16="http://schemas.microsoft.com/office/drawing/2014/main" id="{C5593166-104F-0142-B5ED-C681EE24000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1" name="Freeform 640">
                    <a:extLst>
                      <a:ext uri="{FF2B5EF4-FFF2-40B4-BE49-F238E27FC236}">
                        <a16:creationId xmlns:a16="http://schemas.microsoft.com/office/drawing/2014/main" id="{9AA00B36-A763-884D-88DA-C7922A01CC22}"/>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3" name="Group 602">
                <a:extLst>
                  <a:ext uri="{FF2B5EF4-FFF2-40B4-BE49-F238E27FC236}">
                    <a16:creationId xmlns:a16="http://schemas.microsoft.com/office/drawing/2014/main" id="{E681FD39-8832-D545-BE3E-640BBA141552}"/>
                  </a:ext>
                </a:extLst>
              </p:cNvPr>
              <p:cNvGrpSpPr/>
              <p:nvPr/>
            </p:nvGrpSpPr>
            <p:grpSpPr>
              <a:xfrm>
                <a:off x="8515547" y="5580583"/>
                <a:ext cx="175179" cy="107525"/>
                <a:chOff x="7493876" y="2774731"/>
                <a:chExt cx="1481958" cy="894622"/>
              </a:xfrm>
            </p:grpSpPr>
            <p:sp>
              <p:nvSpPr>
                <p:cNvPr id="628" name="Freeform 627">
                  <a:extLst>
                    <a:ext uri="{FF2B5EF4-FFF2-40B4-BE49-F238E27FC236}">
                      <a16:creationId xmlns:a16="http://schemas.microsoft.com/office/drawing/2014/main" id="{C1330810-F34C-324A-84F3-B39D20384C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9" name="Oval 628">
                  <a:extLst>
                    <a:ext uri="{FF2B5EF4-FFF2-40B4-BE49-F238E27FC236}">
                      <a16:creationId xmlns:a16="http://schemas.microsoft.com/office/drawing/2014/main" id="{A3249ED8-C024-3A4A-9CCB-AA25B076F3A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0" name="Group 629">
                  <a:extLst>
                    <a:ext uri="{FF2B5EF4-FFF2-40B4-BE49-F238E27FC236}">
                      <a16:creationId xmlns:a16="http://schemas.microsoft.com/office/drawing/2014/main" id="{B01CDC5F-DA3A-E74E-AF65-7E3256F046F4}"/>
                    </a:ext>
                  </a:extLst>
                </p:cNvPr>
                <p:cNvGrpSpPr/>
                <p:nvPr/>
              </p:nvGrpSpPr>
              <p:grpSpPr>
                <a:xfrm>
                  <a:off x="7713663" y="2848339"/>
                  <a:ext cx="1042107" cy="425543"/>
                  <a:chOff x="7786941" y="2884917"/>
                  <a:chExt cx="897649" cy="353919"/>
                </a:xfrm>
              </p:grpSpPr>
              <p:sp>
                <p:nvSpPr>
                  <p:cNvPr id="631" name="Freeform 630">
                    <a:extLst>
                      <a:ext uri="{FF2B5EF4-FFF2-40B4-BE49-F238E27FC236}">
                        <a16:creationId xmlns:a16="http://schemas.microsoft.com/office/drawing/2014/main" id="{301EE12F-0F7F-994F-8AA2-5819EAB9496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2" name="Freeform 631">
                    <a:extLst>
                      <a:ext uri="{FF2B5EF4-FFF2-40B4-BE49-F238E27FC236}">
                        <a16:creationId xmlns:a16="http://schemas.microsoft.com/office/drawing/2014/main" id="{9E4C604A-82B1-E340-B4F3-42AC61E06864}"/>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3" name="Freeform 632">
                    <a:extLst>
                      <a:ext uri="{FF2B5EF4-FFF2-40B4-BE49-F238E27FC236}">
                        <a16:creationId xmlns:a16="http://schemas.microsoft.com/office/drawing/2014/main" id="{8AB91445-B40A-394E-B296-8024B424EFE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4" name="Freeform 633">
                    <a:extLst>
                      <a:ext uri="{FF2B5EF4-FFF2-40B4-BE49-F238E27FC236}">
                        <a16:creationId xmlns:a16="http://schemas.microsoft.com/office/drawing/2014/main" id="{82EA1CC9-EC88-344F-9F86-8435310D5FE5}"/>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4" name="Group 603">
                <a:extLst>
                  <a:ext uri="{FF2B5EF4-FFF2-40B4-BE49-F238E27FC236}">
                    <a16:creationId xmlns:a16="http://schemas.microsoft.com/office/drawing/2014/main" id="{F0C1C8FB-0408-714E-A1DD-78F85B60437B}"/>
                  </a:ext>
                </a:extLst>
              </p:cNvPr>
              <p:cNvGrpSpPr/>
              <p:nvPr/>
            </p:nvGrpSpPr>
            <p:grpSpPr>
              <a:xfrm>
                <a:off x="8570325" y="5882671"/>
                <a:ext cx="175179" cy="107525"/>
                <a:chOff x="7493876" y="2774731"/>
                <a:chExt cx="1481958" cy="894622"/>
              </a:xfrm>
            </p:grpSpPr>
            <p:sp>
              <p:nvSpPr>
                <p:cNvPr id="621" name="Freeform 620">
                  <a:extLst>
                    <a:ext uri="{FF2B5EF4-FFF2-40B4-BE49-F238E27FC236}">
                      <a16:creationId xmlns:a16="http://schemas.microsoft.com/office/drawing/2014/main" id="{9B4D64EF-FFF5-9446-B44D-24388D84572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2" name="Oval 621">
                  <a:extLst>
                    <a:ext uri="{FF2B5EF4-FFF2-40B4-BE49-F238E27FC236}">
                      <a16:creationId xmlns:a16="http://schemas.microsoft.com/office/drawing/2014/main" id="{457542F7-4030-C840-A950-8AB02A1839A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23" name="Group 622">
                  <a:extLst>
                    <a:ext uri="{FF2B5EF4-FFF2-40B4-BE49-F238E27FC236}">
                      <a16:creationId xmlns:a16="http://schemas.microsoft.com/office/drawing/2014/main" id="{D9C210E7-B327-514B-A0C7-94FDD9A9BD9F}"/>
                    </a:ext>
                  </a:extLst>
                </p:cNvPr>
                <p:cNvGrpSpPr/>
                <p:nvPr/>
              </p:nvGrpSpPr>
              <p:grpSpPr>
                <a:xfrm>
                  <a:off x="7713663" y="2848339"/>
                  <a:ext cx="1042107" cy="425543"/>
                  <a:chOff x="7786941" y="2884917"/>
                  <a:chExt cx="897649" cy="353919"/>
                </a:xfrm>
              </p:grpSpPr>
              <p:sp>
                <p:nvSpPr>
                  <p:cNvPr id="624" name="Freeform 623">
                    <a:extLst>
                      <a:ext uri="{FF2B5EF4-FFF2-40B4-BE49-F238E27FC236}">
                        <a16:creationId xmlns:a16="http://schemas.microsoft.com/office/drawing/2014/main" id="{C13FE213-9244-E845-A3F1-B52267AF78F5}"/>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5" name="Freeform 624">
                    <a:extLst>
                      <a:ext uri="{FF2B5EF4-FFF2-40B4-BE49-F238E27FC236}">
                        <a16:creationId xmlns:a16="http://schemas.microsoft.com/office/drawing/2014/main" id="{4A014DC0-CDBF-6344-A08C-8B7DC7401C2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6" name="Freeform 625">
                    <a:extLst>
                      <a:ext uri="{FF2B5EF4-FFF2-40B4-BE49-F238E27FC236}">
                        <a16:creationId xmlns:a16="http://schemas.microsoft.com/office/drawing/2014/main" id="{79781B3B-658A-AE4C-BE7D-F77DFBB2CEBA}"/>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7" name="Freeform 626">
                    <a:extLst>
                      <a:ext uri="{FF2B5EF4-FFF2-40B4-BE49-F238E27FC236}">
                        <a16:creationId xmlns:a16="http://schemas.microsoft.com/office/drawing/2014/main" id="{95A1B600-62A0-8147-9FD0-6D74D0E7EE1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588" name="Group 587">
              <a:extLst>
                <a:ext uri="{FF2B5EF4-FFF2-40B4-BE49-F238E27FC236}">
                  <a16:creationId xmlns:a16="http://schemas.microsoft.com/office/drawing/2014/main" id="{86E19177-E8A3-F849-934B-777240075DE8}"/>
                </a:ext>
              </a:extLst>
            </p:cNvPr>
            <p:cNvGrpSpPr/>
            <p:nvPr/>
          </p:nvGrpSpPr>
          <p:grpSpPr>
            <a:xfrm>
              <a:off x="3096215" y="4614313"/>
              <a:ext cx="998795" cy="445007"/>
              <a:chOff x="4332883" y="5571655"/>
              <a:chExt cx="998795" cy="445007"/>
            </a:xfrm>
          </p:grpSpPr>
          <p:cxnSp>
            <p:nvCxnSpPr>
              <p:cNvPr id="483" name="Straight Connector 482">
                <a:extLst>
                  <a:ext uri="{FF2B5EF4-FFF2-40B4-BE49-F238E27FC236}">
                    <a16:creationId xmlns:a16="http://schemas.microsoft.com/office/drawing/2014/main" id="{E9158F9B-A053-7F4F-A963-6076D1544DD1}"/>
                  </a:ext>
                </a:extLst>
              </p:cNvPr>
              <p:cNvCxnSpPr>
                <a:cxnSpLocks/>
                <a:stCxn id="559"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a:extLst>
                  <a:ext uri="{FF2B5EF4-FFF2-40B4-BE49-F238E27FC236}">
                    <a16:creationId xmlns:a16="http://schemas.microsoft.com/office/drawing/2014/main" id="{FFA0D485-A268-E243-A345-92CE10746EED}"/>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5" name="Straight Connector 484">
                <a:extLst>
                  <a:ext uri="{FF2B5EF4-FFF2-40B4-BE49-F238E27FC236}">
                    <a16:creationId xmlns:a16="http://schemas.microsoft.com/office/drawing/2014/main" id="{5AFFB4E9-9B13-604F-841E-E26BADF492D0}"/>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6" name="Straight Connector 485">
                <a:extLst>
                  <a:ext uri="{FF2B5EF4-FFF2-40B4-BE49-F238E27FC236}">
                    <a16:creationId xmlns:a16="http://schemas.microsoft.com/office/drawing/2014/main" id="{06DE0271-6C20-FF41-B721-FE4E3D131FAF}"/>
                  </a:ext>
                </a:extLst>
              </p:cNvPr>
              <p:cNvCxnSpPr>
                <a:cxnSpLocks/>
                <a:stCxn id="548"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7" name="Straight Connector 486">
                <a:extLst>
                  <a:ext uri="{FF2B5EF4-FFF2-40B4-BE49-F238E27FC236}">
                    <a16:creationId xmlns:a16="http://schemas.microsoft.com/office/drawing/2014/main" id="{5F004055-EC3D-1B42-97B1-C282A5024254}"/>
                  </a:ext>
                </a:extLst>
              </p:cNvPr>
              <p:cNvCxnSpPr>
                <a:cxnSpLocks/>
                <a:stCxn id="548"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8" name="Straight Connector 487">
                <a:extLst>
                  <a:ext uri="{FF2B5EF4-FFF2-40B4-BE49-F238E27FC236}">
                    <a16:creationId xmlns:a16="http://schemas.microsoft.com/office/drawing/2014/main" id="{34897F6D-18B9-8F40-9AAD-AF6159BA89ED}"/>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9" name="Straight Connector 488">
                <a:extLst>
                  <a:ext uri="{FF2B5EF4-FFF2-40B4-BE49-F238E27FC236}">
                    <a16:creationId xmlns:a16="http://schemas.microsoft.com/office/drawing/2014/main" id="{60856A78-B3E6-0C4C-814A-D4D34722EF86}"/>
                  </a:ext>
                </a:extLst>
              </p:cNvPr>
              <p:cNvCxnSpPr>
                <a:cxnSpLocks/>
                <a:stCxn id="564"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67D63552-DE21-BB46-9348-5AED016AEBC3}"/>
                  </a:ext>
                </a:extLst>
              </p:cNvPr>
              <p:cNvCxnSpPr>
                <a:cxnSpLocks/>
                <a:endCxn id="564"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1" name="Straight Connector 490">
                <a:extLst>
                  <a:ext uri="{FF2B5EF4-FFF2-40B4-BE49-F238E27FC236}">
                    <a16:creationId xmlns:a16="http://schemas.microsoft.com/office/drawing/2014/main" id="{6C0F36F0-761E-3E4F-A9B7-3E6439ACA3D7}"/>
                  </a:ext>
                </a:extLst>
              </p:cNvPr>
              <p:cNvCxnSpPr>
                <a:cxnSpLocks/>
                <a:stCxn id="543" idx="4"/>
                <a:endCxn id="505"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2" name="Straight Connector 491">
                <a:extLst>
                  <a:ext uri="{FF2B5EF4-FFF2-40B4-BE49-F238E27FC236}">
                    <a16:creationId xmlns:a16="http://schemas.microsoft.com/office/drawing/2014/main" id="{00361C4E-1489-5B4B-B67F-292CF75EB3D9}"/>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98" name="Group 497">
                <a:extLst>
                  <a:ext uri="{FF2B5EF4-FFF2-40B4-BE49-F238E27FC236}">
                    <a16:creationId xmlns:a16="http://schemas.microsoft.com/office/drawing/2014/main" id="{AE784CF8-EEC2-5D49-AC2E-F0B8DB507ED3}"/>
                  </a:ext>
                </a:extLst>
              </p:cNvPr>
              <p:cNvGrpSpPr/>
              <p:nvPr/>
            </p:nvGrpSpPr>
            <p:grpSpPr>
              <a:xfrm>
                <a:off x="4332883" y="5851102"/>
                <a:ext cx="182938" cy="111323"/>
                <a:chOff x="7493876" y="2774731"/>
                <a:chExt cx="1481958" cy="894622"/>
              </a:xfrm>
            </p:grpSpPr>
            <p:sp>
              <p:nvSpPr>
                <p:cNvPr id="499" name="Freeform 498">
                  <a:extLst>
                    <a:ext uri="{FF2B5EF4-FFF2-40B4-BE49-F238E27FC236}">
                      <a16:creationId xmlns:a16="http://schemas.microsoft.com/office/drawing/2014/main" id="{D4D358C0-F298-9E48-AB78-6A89574E2877}"/>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0" name="Oval 499">
                  <a:extLst>
                    <a:ext uri="{FF2B5EF4-FFF2-40B4-BE49-F238E27FC236}">
                      <a16:creationId xmlns:a16="http://schemas.microsoft.com/office/drawing/2014/main" id="{A8B87FB9-4CC0-9E4F-A91A-6AD87CFE2D06}"/>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1" name="Group 500">
                  <a:extLst>
                    <a:ext uri="{FF2B5EF4-FFF2-40B4-BE49-F238E27FC236}">
                      <a16:creationId xmlns:a16="http://schemas.microsoft.com/office/drawing/2014/main" id="{75306399-756C-B94A-90F5-3161D2D408D4}"/>
                    </a:ext>
                  </a:extLst>
                </p:cNvPr>
                <p:cNvGrpSpPr/>
                <p:nvPr/>
              </p:nvGrpSpPr>
              <p:grpSpPr>
                <a:xfrm>
                  <a:off x="7713663" y="2848339"/>
                  <a:ext cx="1042107" cy="425543"/>
                  <a:chOff x="7786941" y="2884917"/>
                  <a:chExt cx="897649" cy="353919"/>
                </a:xfrm>
              </p:grpSpPr>
              <p:sp>
                <p:nvSpPr>
                  <p:cNvPr id="502" name="Freeform 501">
                    <a:extLst>
                      <a:ext uri="{FF2B5EF4-FFF2-40B4-BE49-F238E27FC236}">
                        <a16:creationId xmlns:a16="http://schemas.microsoft.com/office/drawing/2014/main" id="{B5866553-FD4E-A249-9E40-7BE2F8077F2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3" name="Freeform 502">
                    <a:extLst>
                      <a:ext uri="{FF2B5EF4-FFF2-40B4-BE49-F238E27FC236}">
                        <a16:creationId xmlns:a16="http://schemas.microsoft.com/office/drawing/2014/main" id="{141F2AB3-3145-604D-970F-2C7C1ECD07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4" name="Freeform 503">
                    <a:extLst>
                      <a:ext uri="{FF2B5EF4-FFF2-40B4-BE49-F238E27FC236}">
                        <a16:creationId xmlns:a16="http://schemas.microsoft.com/office/drawing/2014/main" id="{F13F30A8-4E10-2047-AAEA-E45AD806B86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5" name="Freeform 504">
                    <a:extLst>
                      <a:ext uri="{FF2B5EF4-FFF2-40B4-BE49-F238E27FC236}">
                        <a16:creationId xmlns:a16="http://schemas.microsoft.com/office/drawing/2014/main" id="{FBDC2FD1-F7ED-BF46-A3DA-257B3F5E183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1" name="Group 540">
                <a:extLst>
                  <a:ext uri="{FF2B5EF4-FFF2-40B4-BE49-F238E27FC236}">
                    <a16:creationId xmlns:a16="http://schemas.microsoft.com/office/drawing/2014/main" id="{4A4136C2-59E3-B44B-9E36-DDF23F13B499}"/>
                  </a:ext>
                </a:extLst>
              </p:cNvPr>
              <p:cNvGrpSpPr/>
              <p:nvPr/>
            </p:nvGrpSpPr>
            <p:grpSpPr>
              <a:xfrm>
                <a:off x="4336684" y="5571655"/>
                <a:ext cx="175179" cy="107525"/>
                <a:chOff x="7493876" y="2774731"/>
                <a:chExt cx="1481958" cy="894622"/>
              </a:xfrm>
            </p:grpSpPr>
            <p:sp>
              <p:nvSpPr>
                <p:cNvPr id="542" name="Freeform 541">
                  <a:extLst>
                    <a:ext uri="{FF2B5EF4-FFF2-40B4-BE49-F238E27FC236}">
                      <a16:creationId xmlns:a16="http://schemas.microsoft.com/office/drawing/2014/main" id="{04C6A086-7921-C54B-9127-86240FFF346D}"/>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43" name="Oval 542">
                  <a:extLst>
                    <a:ext uri="{FF2B5EF4-FFF2-40B4-BE49-F238E27FC236}">
                      <a16:creationId xmlns:a16="http://schemas.microsoft.com/office/drawing/2014/main" id="{B2CB2CFE-B622-E948-B839-259B2FEACEDF}"/>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44" name="Group 543">
                  <a:extLst>
                    <a:ext uri="{FF2B5EF4-FFF2-40B4-BE49-F238E27FC236}">
                      <a16:creationId xmlns:a16="http://schemas.microsoft.com/office/drawing/2014/main" id="{14AA22F2-E2D7-9D4A-B053-EBEAB2C705A1}"/>
                    </a:ext>
                  </a:extLst>
                </p:cNvPr>
                <p:cNvGrpSpPr/>
                <p:nvPr/>
              </p:nvGrpSpPr>
              <p:grpSpPr>
                <a:xfrm>
                  <a:off x="7713663" y="2848339"/>
                  <a:ext cx="1042107" cy="425543"/>
                  <a:chOff x="7786941" y="2884917"/>
                  <a:chExt cx="897649" cy="353919"/>
                </a:xfrm>
              </p:grpSpPr>
              <p:sp>
                <p:nvSpPr>
                  <p:cNvPr id="545" name="Freeform 544">
                    <a:extLst>
                      <a:ext uri="{FF2B5EF4-FFF2-40B4-BE49-F238E27FC236}">
                        <a16:creationId xmlns:a16="http://schemas.microsoft.com/office/drawing/2014/main" id="{43534151-36C4-FA43-A8E0-25928BA9AC2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6" name="Freeform 545">
                    <a:extLst>
                      <a:ext uri="{FF2B5EF4-FFF2-40B4-BE49-F238E27FC236}">
                        <a16:creationId xmlns:a16="http://schemas.microsoft.com/office/drawing/2014/main" id="{30157A6F-5368-9543-956B-90F5C13E82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7" name="Freeform 546">
                    <a:extLst>
                      <a:ext uri="{FF2B5EF4-FFF2-40B4-BE49-F238E27FC236}">
                        <a16:creationId xmlns:a16="http://schemas.microsoft.com/office/drawing/2014/main" id="{4BE5492B-C4F6-BB45-AF98-856738F76DF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8" name="Freeform 547">
                    <a:extLst>
                      <a:ext uri="{FF2B5EF4-FFF2-40B4-BE49-F238E27FC236}">
                        <a16:creationId xmlns:a16="http://schemas.microsoft.com/office/drawing/2014/main" id="{FFC8FA43-21C5-AA47-9828-B73BF4DBAD3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9" name="Group 548">
                <a:extLst>
                  <a:ext uri="{FF2B5EF4-FFF2-40B4-BE49-F238E27FC236}">
                    <a16:creationId xmlns:a16="http://schemas.microsoft.com/office/drawing/2014/main" id="{3CF6BA55-C4F1-524A-B0EA-FB928B3AA689}"/>
                  </a:ext>
                </a:extLst>
              </p:cNvPr>
              <p:cNvGrpSpPr/>
              <p:nvPr/>
            </p:nvGrpSpPr>
            <p:grpSpPr>
              <a:xfrm>
                <a:off x="4669469" y="5607049"/>
                <a:ext cx="175179" cy="107525"/>
                <a:chOff x="7493876" y="2774731"/>
                <a:chExt cx="1481958" cy="894622"/>
              </a:xfrm>
            </p:grpSpPr>
            <p:sp>
              <p:nvSpPr>
                <p:cNvPr id="550" name="Freeform 549">
                  <a:extLst>
                    <a:ext uri="{FF2B5EF4-FFF2-40B4-BE49-F238E27FC236}">
                      <a16:creationId xmlns:a16="http://schemas.microsoft.com/office/drawing/2014/main" id="{9B24FC3D-B0DC-FD4B-B950-93F603FB6A5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1" name="Oval 550">
                  <a:extLst>
                    <a:ext uri="{FF2B5EF4-FFF2-40B4-BE49-F238E27FC236}">
                      <a16:creationId xmlns:a16="http://schemas.microsoft.com/office/drawing/2014/main" id="{8712B978-C080-294F-B88C-F3C41703C9F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52" name="Group 551">
                  <a:extLst>
                    <a:ext uri="{FF2B5EF4-FFF2-40B4-BE49-F238E27FC236}">
                      <a16:creationId xmlns:a16="http://schemas.microsoft.com/office/drawing/2014/main" id="{4D8BD272-A253-924A-9B6B-6BC045FC9D14}"/>
                    </a:ext>
                  </a:extLst>
                </p:cNvPr>
                <p:cNvGrpSpPr/>
                <p:nvPr/>
              </p:nvGrpSpPr>
              <p:grpSpPr>
                <a:xfrm>
                  <a:off x="7713663" y="2848339"/>
                  <a:ext cx="1042107" cy="425543"/>
                  <a:chOff x="7786941" y="2884917"/>
                  <a:chExt cx="897649" cy="353919"/>
                </a:xfrm>
              </p:grpSpPr>
              <p:sp>
                <p:nvSpPr>
                  <p:cNvPr id="553" name="Freeform 552">
                    <a:extLst>
                      <a:ext uri="{FF2B5EF4-FFF2-40B4-BE49-F238E27FC236}">
                        <a16:creationId xmlns:a16="http://schemas.microsoft.com/office/drawing/2014/main" id="{41105105-3D0C-C84A-A779-3D167AD54F6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4" name="Freeform 553">
                    <a:extLst>
                      <a:ext uri="{FF2B5EF4-FFF2-40B4-BE49-F238E27FC236}">
                        <a16:creationId xmlns:a16="http://schemas.microsoft.com/office/drawing/2014/main" id="{5089D57D-03B9-A04F-8A0E-E25C6B383178}"/>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5" name="Freeform 554">
                    <a:extLst>
                      <a:ext uri="{FF2B5EF4-FFF2-40B4-BE49-F238E27FC236}">
                        <a16:creationId xmlns:a16="http://schemas.microsoft.com/office/drawing/2014/main" id="{C4FD0094-87A7-D541-93A9-C47067FD3E6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6" name="Freeform 555">
                    <a:extLst>
                      <a:ext uri="{FF2B5EF4-FFF2-40B4-BE49-F238E27FC236}">
                        <a16:creationId xmlns:a16="http://schemas.microsoft.com/office/drawing/2014/main" id="{F7C6E3EF-CB9D-C749-BACB-FBBA1392CAB8}"/>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57" name="Group 556">
                <a:extLst>
                  <a:ext uri="{FF2B5EF4-FFF2-40B4-BE49-F238E27FC236}">
                    <a16:creationId xmlns:a16="http://schemas.microsoft.com/office/drawing/2014/main" id="{06E77306-98F1-314C-851C-FBAE52F0CD50}"/>
                  </a:ext>
                </a:extLst>
              </p:cNvPr>
              <p:cNvGrpSpPr/>
              <p:nvPr/>
            </p:nvGrpSpPr>
            <p:grpSpPr>
              <a:xfrm>
                <a:off x="4724247" y="5909137"/>
                <a:ext cx="175179" cy="107525"/>
                <a:chOff x="7493876" y="2774731"/>
                <a:chExt cx="1481958" cy="894622"/>
              </a:xfrm>
            </p:grpSpPr>
            <p:sp>
              <p:nvSpPr>
                <p:cNvPr id="558" name="Freeform 557">
                  <a:extLst>
                    <a:ext uri="{FF2B5EF4-FFF2-40B4-BE49-F238E27FC236}">
                      <a16:creationId xmlns:a16="http://schemas.microsoft.com/office/drawing/2014/main" id="{12094407-C292-FC4B-95BC-5AE20CF7A1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9" name="Oval 558">
                  <a:extLst>
                    <a:ext uri="{FF2B5EF4-FFF2-40B4-BE49-F238E27FC236}">
                      <a16:creationId xmlns:a16="http://schemas.microsoft.com/office/drawing/2014/main" id="{11A75301-F4F3-8F49-9326-9E1AAA4256D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0" name="Group 559">
                  <a:extLst>
                    <a:ext uri="{FF2B5EF4-FFF2-40B4-BE49-F238E27FC236}">
                      <a16:creationId xmlns:a16="http://schemas.microsoft.com/office/drawing/2014/main" id="{A55A5FF5-44E4-9646-A205-A1B3A230421A}"/>
                    </a:ext>
                  </a:extLst>
                </p:cNvPr>
                <p:cNvGrpSpPr/>
                <p:nvPr/>
              </p:nvGrpSpPr>
              <p:grpSpPr>
                <a:xfrm>
                  <a:off x="7713663" y="2848339"/>
                  <a:ext cx="1042107" cy="425543"/>
                  <a:chOff x="7786941" y="2884917"/>
                  <a:chExt cx="897649" cy="353919"/>
                </a:xfrm>
              </p:grpSpPr>
              <p:sp>
                <p:nvSpPr>
                  <p:cNvPr id="561" name="Freeform 560">
                    <a:extLst>
                      <a:ext uri="{FF2B5EF4-FFF2-40B4-BE49-F238E27FC236}">
                        <a16:creationId xmlns:a16="http://schemas.microsoft.com/office/drawing/2014/main" id="{7187927B-5DCA-7A45-A503-6E519D91F3EC}"/>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2" name="Freeform 561">
                    <a:extLst>
                      <a:ext uri="{FF2B5EF4-FFF2-40B4-BE49-F238E27FC236}">
                        <a16:creationId xmlns:a16="http://schemas.microsoft.com/office/drawing/2014/main" id="{88C94953-9383-3C42-B307-1CAC72BA395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3" name="Freeform 562">
                    <a:extLst>
                      <a:ext uri="{FF2B5EF4-FFF2-40B4-BE49-F238E27FC236}">
                        <a16:creationId xmlns:a16="http://schemas.microsoft.com/office/drawing/2014/main" id="{EB3D48B8-422C-F94B-A98E-7E95242C4AD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4" name="Freeform 563">
                    <a:extLst>
                      <a:ext uri="{FF2B5EF4-FFF2-40B4-BE49-F238E27FC236}">
                        <a16:creationId xmlns:a16="http://schemas.microsoft.com/office/drawing/2014/main" id="{1C10B400-CBBD-6547-8195-536C6358B22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65" name="Group 564">
                <a:extLst>
                  <a:ext uri="{FF2B5EF4-FFF2-40B4-BE49-F238E27FC236}">
                    <a16:creationId xmlns:a16="http://schemas.microsoft.com/office/drawing/2014/main" id="{6443F69C-C622-F145-B0EA-BAC747EE936A}"/>
                  </a:ext>
                </a:extLst>
              </p:cNvPr>
              <p:cNvGrpSpPr/>
              <p:nvPr/>
            </p:nvGrpSpPr>
            <p:grpSpPr>
              <a:xfrm>
                <a:off x="5156499" y="5631997"/>
                <a:ext cx="175179" cy="107525"/>
                <a:chOff x="7493876" y="2774731"/>
                <a:chExt cx="1481958" cy="894622"/>
              </a:xfrm>
            </p:grpSpPr>
            <p:sp>
              <p:nvSpPr>
                <p:cNvPr id="566" name="Freeform 565">
                  <a:extLst>
                    <a:ext uri="{FF2B5EF4-FFF2-40B4-BE49-F238E27FC236}">
                      <a16:creationId xmlns:a16="http://schemas.microsoft.com/office/drawing/2014/main" id="{AE519E64-ACE5-A549-BED9-A11B60E676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67" name="Oval 566">
                  <a:extLst>
                    <a:ext uri="{FF2B5EF4-FFF2-40B4-BE49-F238E27FC236}">
                      <a16:creationId xmlns:a16="http://schemas.microsoft.com/office/drawing/2014/main" id="{965AF4A1-4C6C-EE45-B207-589D5B7737EA}"/>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8" name="Group 567">
                  <a:extLst>
                    <a:ext uri="{FF2B5EF4-FFF2-40B4-BE49-F238E27FC236}">
                      <a16:creationId xmlns:a16="http://schemas.microsoft.com/office/drawing/2014/main" id="{22A0607B-F5A9-244D-BCB4-88FE319C8044}"/>
                    </a:ext>
                  </a:extLst>
                </p:cNvPr>
                <p:cNvGrpSpPr/>
                <p:nvPr/>
              </p:nvGrpSpPr>
              <p:grpSpPr>
                <a:xfrm>
                  <a:off x="7713663" y="2848339"/>
                  <a:ext cx="1042107" cy="425543"/>
                  <a:chOff x="7786941" y="2884917"/>
                  <a:chExt cx="897649" cy="353919"/>
                </a:xfrm>
              </p:grpSpPr>
              <p:sp>
                <p:nvSpPr>
                  <p:cNvPr id="569" name="Freeform 568">
                    <a:extLst>
                      <a:ext uri="{FF2B5EF4-FFF2-40B4-BE49-F238E27FC236}">
                        <a16:creationId xmlns:a16="http://schemas.microsoft.com/office/drawing/2014/main" id="{E8E85403-E70A-CF4C-AED8-06423287363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0" name="Freeform 569">
                    <a:extLst>
                      <a:ext uri="{FF2B5EF4-FFF2-40B4-BE49-F238E27FC236}">
                        <a16:creationId xmlns:a16="http://schemas.microsoft.com/office/drawing/2014/main" id="{32B150BF-F62A-2144-9BEB-4F6CD9109DB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1" name="Freeform 570">
                    <a:extLst>
                      <a:ext uri="{FF2B5EF4-FFF2-40B4-BE49-F238E27FC236}">
                        <a16:creationId xmlns:a16="http://schemas.microsoft.com/office/drawing/2014/main" id="{1889C2DD-68D6-6A42-9293-5811FE4FE08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2" name="Freeform 571">
                    <a:extLst>
                      <a:ext uri="{FF2B5EF4-FFF2-40B4-BE49-F238E27FC236}">
                        <a16:creationId xmlns:a16="http://schemas.microsoft.com/office/drawing/2014/main" id="{07DAA029-A6D3-2941-A534-BCE94B297850}"/>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73" name="Group 572">
                <a:extLst>
                  <a:ext uri="{FF2B5EF4-FFF2-40B4-BE49-F238E27FC236}">
                    <a16:creationId xmlns:a16="http://schemas.microsoft.com/office/drawing/2014/main" id="{7750E12E-F90E-B547-AD69-C3B3AC8B5D91}"/>
                  </a:ext>
                </a:extLst>
              </p:cNvPr>
              <p:cNvGrpSpPr/>
              <p:nvPr/>
            </p:nvGrpSpPr>
            <p:grpSpPr>
              <a:xfrm>
                <a:off x="4944983" y="5749145"/>
                <a:ext cx="175179" cy="107525"/>
                <a:chOff x="7493876" y="2774731"/>
                <a:chExt cx="1481958" cy="894622"/>
              </a:xfrm>
            </p:grpSpPr>
            <p:sp>
              <p:nvSpPr>
                <p:cNvPr id="574" name="Freeform 573">
                  <a:extLst>
                    <a:ext uri="{FF2B5EF4-FFF2-40B4-BE49-F238E27FC236}">
                      <a16:creationId xmlns:a16="http://schemas.microsoft.com/office/drawing/2014/main" id="{0CA654E3-63ED-A640-BA8F-C5C67160838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75" name="Oval 574">
                  <a:extLst>
                    <a:ext uri="{FF2B5EF4-FFF2-40B4-BE49-F238E27FC236}">
                      <a16:creationId xmlns:a16="http://schemas.microsoft.com/office/drawing/2014/main" id="{7AB97283-90D7-924A-9B0D-CD8D4A431E2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76" name="Group 575">
                  <a:extLst>
                    <a:ext uri="{FF2B5EF4-FFF2-40B4-BE49-F238E27FC236}">
                      <a16:creationId xmlns:a16="http://schemas.microsoft.com/office/drawing/2014/main" id="{78427D24-68B7-0A43-95BF-D71D34FC5099}"/>
                    </a:ext>
                  </a:extLst>
                </p:cNvPr>
                <p:cNvGrpSpPr/>
                <p:nvPr/>
              </p:nvGrpSpPr>
              <p:grpSpPr>
                <a:xfrm>
                  <a:off x="7713663" y="2848339"/>
                  <a:ext cx="1042107" cy="425543"/>
                  <a:chOff x="7786941" y="2884917"/>
                  <a:chExt cx="897649" cy="353919"/>
                </a:xfrm>
              </p:grpSpPr>
              <p:sp>
                <p:nvSpPr>
                  <p:cNvPr id="577" name="Freeform 576">
                    <a:extLst>
                      <a:ext uri="{FF2B5EF4-FFF2-40B4-BE49-F238E27FC236}">
                        <a16:creationId xmlns:a16="http://schemas.microsoft.com/office/drawing/2014/main" id="{89D50158-0E5C-A54D-8952-E8B50152680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8" name="Freeform 577">
                    <a:extLst>
                      <a:ext uri="{FF2B5EF4-FFF2-40B4-BE49-F238E27FC236}">
                        <a16:creationId xmlns:a16="http://schemas.microsoft.com/office/drawing/2014/main" id="{ACCDDAE7-57F3-FE41-9376-A4A42B63CE8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9" name="Freeform 578">
                    <a:extLst>
                      <a:ext uri="{FF2B5EF4-FFF2-40B4-BE49-F238E27FC236}">
                        <a16:creationId xmlns:a16="http://schemas.microsoft.com/office/drawing/2014/main" id="{A3D566E9-6B68-164C-94C9-BAE70CA335DE}"/>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80" name="Freeform 579">
                    <a:extLst>
                      <a:ext uri="{FF2B5EF4-FFF2-40B4-BE49-F238E27FC236}">
                        <a16:creationId xmlns:a16="http://schemas.microsoft.com/office/drawing/2014/main" id="{2C90D9F1-CB92-4D42-9643-6FB82E85DE9D}"/>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1" name="Group 40">
              <a:extLst>
                <a:ext uri="{FF2B5EF4-FFF2-40B4-BE49-F238E27FC236}">
                  <a16:creationId xmlns:a16="http://schemas.microsoft.com/office/drawing/2014/main" id="{D9D6E6C8-84CD-CB4A-84F1-067117845CF7}"/>
                </a:ext>
              </a:extLst>
            </p:cNvPr>
            <p:cNvGrpSpPr/>
            <p:nvPr/>
          </p:nvGrpSpPr>
          <p:grpSpPr>
            <a:xfrm>
              <a:off x="914169" y="3784413"/>
              <a:ext cx="6320401" cy="1610928"/>
              <a:chOff x="2495834" y="3549633"/>
              <a:chExt cx="6320401" cy="1610928"/>
            </a:xfrm>
          </p:grpSpPr>
          <p:grpSp>
            <p:nvGrpSpPr>
              <p:cNvPr id="38" name="Group 37">
                <a:extLst>
                  <a:ext uri="{FF2B5EF4-FFF2-40B4-BE49-F238E27FC236}">
                    <a16:creationId xmlns:a16="http://schemas.microsoft.com/office/drawing/2014/main" id="{FCD09193-6AE8-9045-9CDC-6EFB0AA50425}"/>
                  </a:ext>
                </a:extLst>
              </p:cNvPr>
              <p:cNvGrpSpPr/>
              <p:nvPr/>
            </p:nvGrpSpPr>
            <p:grpSpPr>
              <a:xfrm>
                <a:off x="2495834" y="3549633"/>
                <a:ext cx="6206323" cy="1243997"/>
                <a:chOff x="2495834" y="3537276"/>
                <a:chExt cx="6206323" cy="1243997"/>
              </a:xfrm>
            </p:grpSpPr>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2495834" y="4101197"/>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0" name="Group 289">
                  <a:extLst>
                    <a:ext uri="{FF2B5EF4-FFF2-40B4-BE49-F238E27FC236}">
                      <a16:creationId xmlns:a16="http://schemas.microsoft.com/office/drawing/2014/main" id="{C9C48704-237C-E042-A607-8A9FFF15112D}"/>
                    </a:ext>
                  </a:extLst>
                </p:cNvPr>
                <p:cNvGrpSpPr/>
                <p:nvPr/>
              </p:nvGrpSpPr>
              <p:grpSpPr>
                <a:xfrm>
                  <a:off x="3472122" y="3537276"/>
                  <a:ext cx="790834" cy="1208131"/>
                  <a:chOff x="5970432" y="1600694"/>
                  <a:chExt cx="888604" cy="1226172"/>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00694"/>
                    <a:ext cx="466245" cy="953439"/>
                    <a:chOff x="6476205" y="1279015"/>
                    <a:chExt cx="466245" cy="953439"/>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279015"/>
                      <a:ext cx="466245" cy="420795"/>
                      <a:chOff x="2920" y="1424"/>
                      <a:chExt cx="326" cy="310"/>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24"/>
                        <a:ext cx="265" cy="280"/>
                        <a:chOff x="2949" y="1424"/>
                        <a:chExt cx="265" cy="280"/>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9" name="Freeform 824">
                          <a:extLst>
                            <a:ext uri="{FF2B5EF4-FFF2-40B4-BE49-F238E27FC236}">
                              <a16:creationId xmlns:a16="http://schemas.microsoft.com/office/drawing/2014/main" id="{EE24D3D4-F5C1-6749-8657-7DFA35663153}"/>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6186618" y="4320744"/>
                  <a:ext cx="694976" cy="460529"/>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8007181" y="4312506"/>
                  <a:ext cx="694976" cy="460529"/>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8" name="TextBox 427">
                <a:extLst>
                  <a:ext uri="{FF2B5EF4-FFF2-40B4-BE49-F238E27FC236}">
                    <a16:creationId xmlns:a16="http://schemas.microsoft.com/office/drawing/2014/main" id="{FCEA10CE-F10F-2B40-8FF7-8413B69B3A33}"/>
                  </a:ext>
                </a:extLst>
              </p:cNvPr>
              <p:cNvSpPr txBox="1"/>
              <p:nvPr/>
            </p:nvSpPr>
            <p:spPr>
              <a:xfrm>
                <a:off x="3405529" y="4791229"/>
                <a:ext cx="1277683" cy="369332"/>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4" name="Straight Arrow Connector 433">
                <a:extLst>
                  <a:ext uri="{FF2B5EF4-FFF2-40B4-BE49-F238E27FC236}">
                    <a16:creationId xmlns:a16="http://schemas.microsoft.com/office/drawing/2014/main" id="{D11E9C6D-FA23-594D-B4A0-613714619432}"/>
                  </a:ext>
                </a:extLst>
              </p:cNvPr>
              <p:cNvCxnSpPr>
                <a:cxnSpLocks/>
              </p:cNvCxnSpPr>
              <p:nvPr/>
            </p:nvCxnSpPr>
            <p:spPr>
              <a:xfrm>
                <a:off x="3034266" y="4554323"/>
                <a:ext cx="530281" cy="5419"/>
              </a:xfrm>
              <a:prstGeom prst="straightConnector1">
                <a:avLst/>
              </a:prstGeom>
              <a:ln w="19050">
                <a:solidFill>
                  <a:srgbClr val="011199"/>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5382689" y="4554323"/>
                <a:ext cx="764985"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8052780" y="4766736"/>
                <a:ext cx="763455" cy="369332"/>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6228228" y="4790108"/>
                <a:ext cx="753672" cy="369332"/>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6"/>
              <a:stretch>
                <a:fillRect/>
              </a:stretch>
            </p:blipFill>
            <p:spPr>
              <a:xfrm>
                <a:off x="4450342" y="4450690"/>
                <a:ext cx="1508938" cy="207264"/>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4279805" y="4554323"/>
                <a:ext cx="214699"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7569965" y="4554323"/>
                <a:ext cx="397397"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6"/>
              <a:stretch>
                <a:fillRect/>
              </a:stretch>
            </p:blipFill>
            <p:spPr>
              <a:xfrm>
                <a:off x="7020621" y="4458294"/>
                <a:ext cx="816721" cy="207264"/>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6894126" y="4561927"/>
                <a:ext cx="139746"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sp>
          <p:nvSpPr>
            <p:cNvPr id="650" name="TextBox 649">
              <a:extLst>
                <a:ext uri="{FF2B5EF4-FFF2-40B4-BE49-F238E27FC236}">
                  <a16:creationId xmlns:a16="http://schemas.microsoft.com/office/drawing/2014/main" id="{7AE8E14D-3C7E-3C4D-899A-EECBE1981D0B}"/>
                </a:ext>
              </a:extLst>
            </p:cNvPr>
            <p:cNvSpPr txBox="1"/>
            <p:nvPr/>
          </p:nvSpPr>
          <p:spPr>
            <a:xfrm>
              <a:off x="7543799" y="4118420"/>
              <a:ext cx="4226083" cy="1168866"/>
            </a:xfrm>
            <a:prstGeom prst="rect">
              <a:avLst/>
            </a:prstGeom>
            <a:noFill/>
          </p:spPr>
          <p:txBody>
            <a:bodyPr wrap="square" rtlCol="0">
              <a:spAutoFit/>
            </a:bodyPr>
            <a:lstStyle/>
            <a:p>
              <a:pPr>
                <a:lnSpc>
                  <a:spcPct val="80000"/>
                </a:lnSpc>
              </a:pPr>
              <a:r>
                <a:rPr lang="en-US" sz="1800" dirty="0">
                  <a:solidFill>
                    <a:srgbClr val="C00000"/>
                  </a:solidFill>
                  <a:latin typeface="Calibri"/>
                </a:rPr>
                <a:t>data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at link, physical layers</a:t>
              </a:r>
            </a:p>
          </p:txBody>
        </p:sp>
        <p:cxnSp>
          <p:nvCxnSpPr>
            <p:cNvPr id="44" name="Straight Connector 43">
              <a:extLst>
                <a:ext uri="{FF2B5EF4-FFF2-40B4-BE49-F238E27FC236}">
                  <a16:creationId xmlns:a16="http://schemas.microsoft.com/office/drawing/2014/main" id="{633D1603-A64B-F145-A1E2-09B91D2DFF3E}"/>
                </a:ext>
              </a:extLst>
            </p:cNvPr>
            <p:cNvCxnSpPr/>
            <p:nvPr/>
          </p:nvCxnSpPr>
          <p:spPr>
            <a:xfrm>
              <a:off x="1124466" y="3620530"/>
              <a:ext cx="95641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7D1DF1AE-E1D6-5743-A791-649C5E92B823}"/>
              </a:ext>
            </a:extLst>
          </p:cNvPr>
          <p:cNvGrpSpPr/>
          <p:nvPr/>
        </p:nvGrpSpPr>
        <p:grpSpPr>
          <a:xfrm>
            <a:off x="3000440" y="4534173"/>
            <a:ext cx="5817704" cy="812447"/>
            <a:chOff x="4000586" y="4902566"/>
            <a:chExt cx="7756939" cy="1083263"/>
          </a:xfrm>
        </p:grpSpPr>
        <p:grpSp>
          <p:nvGrpSpPr>
            <p:cNvPr id="448" name="Group 447">
              <a:extLst>
                <a:ext uri="{FF2B5EF4-FFF2-40B4-BE49-F238E27FC236}">
                  <a16:creationId xmlns:a16="http://schemas.microsoft.com/office/drawing/2014/main" id="{C93A37D2-1C2E-5848-A79A-A27DCB2A11AB}"/>
                </a:ext>
              </a:extLst>
            </p:cNvPr>
            <p:cNvGrpSpPr/>
            <p:nvPr/>
          </p:nvGrpSpPr>
          <p:grpSpPr>
            <a:xfrm>
              <a:off x="4000586" y="4902566"/>
              <a:ext cx="1695882" cy="1083263"/>
              <a:chOff x="5705818" y="5074585"/>
              <a:chExt cx="1695882" cy="971071"/>
            </a:xfrm>
          </p:grpSpPr>
          <p:sp>
            <p:nvSpPr>
              <p:cNvPr id="47" name="TextBox 46">
                <a:extLst>
                  <a:ext uri="{FF2B5EF4-FFF2-40B4-BE49-F238E27FC236}">
                    <a16:creationId xmlns:a16="http://schemas.microsoft.com/office/drawing/2014/main" id="{72BE0431-F59D-3E41-B261-0FC69F8ACC1D}"/>
                  </a:ext>
                </a:extLst>
              </p:cNvPr>
              <p:cNvSpPr txBox="1"/>
              <p:nvPr/>
            </p:nvSpPr>
            <p:spPr>
              <a:xfrm>
                <a:off x="5993029" y="5659396"/>
                <a:ext cx="1382943" cy="386260"/>
              </a:xfrm>
              <a:prstGeom prst="rect">
                <a:avLst/>
              </a:prstGeom>
              <a:noFill/>
            </p:spPr>
            <p:txBody>
              <a:bodyPr wrap="none" rtlCol="0">
                <a:spAutoFit/>
              </a:bodyPr>
              <a:lstStyle/>
              <a:p>
                <a:r>
                  <a:rPr lang="en-US" sz="1500" dirty="0">
                    <a:solidFill>
                      <a:srgbClr val="011199"/>
                    </a:solidFill>
                  </a:rPr>
                  <a:t>IP tunnels</a:t>
                </a:r>
              </a:p>
            </p:txBody>
          </p:sp>
          <p:cxnSp>
            <p:nvCxnSpPr>
              <p:cNvPr id="446" name="Straight Connector 445">
                <a:extLst>
                  <a:ext uri="{FF2B5EF4-FFF2-40B4-BE49-F238E27FC236}">
                    <a16:creationId xmlns:a16="http://schemas.microsoft.com/office/drawing/2014/main" id="{CCF3D979-6442-4146-AB30-8C00D62FB12C}"/>
                  </a:ext>
                </a:extLst>
              </p:cNvPr>
              <p:cNvCxnSpPr>
                <a:endCxn id="47" idx="0"/>
              </p:cNvCxnSpPr>
              <p:nvPr/>
            </p:nvCxnSpPr>
            <p:spPr>
              <a:xfrm flipH="1">
                <a:off x="6684501" y="5078627"/>
                <a:ext cx="717199"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2B6F403B-71C7-7441-A65F-001085A240CE}"/>
                  </a:ext>
                </a:extLst>
              </p:cNvPr>
              <p:cNvCxnSpPr>
                <a:cxnSpLocks/>
              </p:cNvCxnSpPr>
              <p:nvPr/>
            </p:nvCxnSpPr>
            <p:spPr>
              <a:xfrm>
                <a:off x="5705818" y="5074585"/>
                <a:ext cx="851465"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grpSp>
        <p:sp>
          <p:nvSpPr>
            <p:cNvPr id="652" name="TextBox 651">
              <a:extLst>
                <a:ext uri="{FF2B5EF4-FFF2-40B4-BE49-F238E27FC236}">
                  <a16:creationId xmlns:a16="http://schemas.microsoft.com/office/drawing/2014/main" id="{79922F25-9593-A648-96F1-55A2286E30B1}"/>
                </a:ext>
              </a:extLst>
            </p:cNvPr>
            <p:cNvSpPr txBox="1"/>
            <p:nvPr/>
          </p:nvSpPr>
          <p:spPr>
            <a:xfrm>
              <a:off x="7531443" y="5135794"/>
              <a:ext cx="4226082" cy="787908"/>
            </a:xfrm>
            <a:prstGeom prst="rect">
              <a:avLst/>
            </a:prstGeom>
            <a:noFill/>
          </p:spPr>
          <p:txBody>
            <a:bodyPr wrap="square" rtlCol="0">
              <a:spAutoFit/>
            </a:bodyPr>
            <a:lstStyle/>
            <a:p>
              <a:pPr marL="257175" indent="-211931">
                <a:lnSpc>
                  <a:spcPct val="90000"/>
                </a:lnSpc>
                <a:spcBef>
                  <a:spcPts val="450"/>
                </a:spcBef>
                <a:buClr>
                  <a:srgbClr val="011199"/>
                </a:buClr>
                <a:buFont typeface="Wingdings" pitchFamily="2" charset="2"/>
                <a:buChar char="§"/>
              </a:pPr>
              <a:r>
                <a:rPr lang="en-US" sz="1800" dirty="0">
                  <a:latin typeface="Calibri"/>
                </a:rPr>
                <a:t>extensive use of tunneling to facilitate mobility</a:t>
              </a:r>
            </a:p>
          </p:txBody>
        </p:sp>
      </p:grpSp>
    </p:spTree>
    <p:extLst>
      <p:ext uri="{BB962C8B-B14F-4D97-AF65-F5344CB8AC3E}">
        <p14:creationId xmlns:p14="http://schemas.microsoft.com/office/powerpoint/2010/main" val="177225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dissolve">
                                      <p:cBhvr>
                                        <p:cTn id="7" dur="500"/>
                                        <p:tgtEl>
                                          <p:spTgt spid="6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53"/>
                                        </p:tgtEl>
                                        <p:attrNameLst>
                                          <p:attrName>style.visibility</p:attrName>
                                        </p:attrNameLst>
                                      </p:cBhvr>
                                      <p:to>
                                        <p:strVal val="visible"/>
                                      </p:to>
                                    </p:set>
                                    <p:animEffect transition="in" filter="dissolve">
                                      <p:cBhvr>
                                        <p:cTn id="12" dur="500"/>
                                        <p:tgtEl>
                                          <p:spTgt spid="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3" name="Group 392">
            <a:extLst>
              <a:ext uri="{FF2B5EF4-FFF2-40B4-BE49-F238E27FC236}">
                <a16:creationId xmlns:a16="http://schemas.microsoft.com/office/drawing/2014/main" id="{74A8586B-18B3-3C44-820A-1242FBB5BDB5}"/>
              </a:ext>
            </a:extLst>
          </p:cNvPr>
          <p:cNvGrpSpPr/>
          <p:nvPr/>
        </p:nvGrpSpPr>
        <p:grpSpPr>
          <a:xfrm>
            <a:off x="3531433" y="2295047"/>
            <a:ext cx="3324801" cy="431161"/>
            <a:chOff x="5366964" y="5459934"/>
            <a:chExt cx="4476119" cy="574881"/>
          </a:xfrm>
        </p:grpSpPr>
        <p:sp>
          <p:nvSpPr>
            <p:cNvPr id="394" name="Freeform 393">
              <a:extLst>
                <a:ext uri="{FF2B5EF4-FFF2-40B4-BE49-F238E27FC236}">
                  <a16:creationId xmlns:a16="http://schemas.microsoft.com/office/drawing/2014/main" id="{2399916C-6406-7B44-A9D5-AFF9B5C97AE5}"/>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395" name="Straight Connector 394">
              <a:extLst>
                <a:ext uri="{FF2B5EF4-FFF2-40B4-BE49-F238E27FC236}">
                  <a16:creationId xmlns:a16="http://schemas.microsoft.com/office/drawing/2014/main" id="{30797965-398A-FB44-BD66-6A191636994E}"/>
                </a:ext>
              </a:extLst>
            </p:cNvPr>
            <p:cNvCxnSpPr>
              <a:cxnSpLocks/>
              <a:stCxn id="406"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a:extLst>
                <a:ext uri="{FF2B5EF4-FFF2-40B4-BE49-F238E27FC236}">
                  <a16:creationId xmlns:a16="http://schemas.microsoft.com/office/drawing/2014/main" id="{699512ED-933A-D34A-8CC8-9DA165A7BE77}"/>
                </a:ext>
              </a:extLst>
            </p:cNvPr>
            <p:cNvCxnSpPr>
              <a:cxnSpLocks/>
              <a:stCxn id="450"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7" name="Straight Connector 396">
              <a:extLst>
                <a:ext uri="{FF2B5EF4-FFF2-40B4-BE49-F238E27FC236}">
                  <a16:creationId xmlns:a16="http://schemas.microsoft.com/office/drawing/2014/main" id="{856BB82B-8297-2842-A3D6-F232E57A88C9}"/>
                </a:ext>
              </a:extLst>
            </p:cNvPr>
            <p:cNvCxnSpPr>
              <a:cxnSpLocks/>
              <a:stCxn id="450"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8" name="Straight Connector 397">
              <a:extLst>
                <a:ext uri="{FF2B5EF4-FFF2-40B4-BE49-F238E27FC236}">
                  <a16:creationId xmlns:a16="http://schemas.microsoft.com/office/drawing/2014/main" id="{70708A4A-E7CD-9242-A059-A980B0615DD0}"/>
                </a:ext>
              </a:extLst>
            </p:cNvPr>
            <p:cNvCxnSpPr>
              <a:cxnSpLocks/>
              <a:endCxn id="411"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a:extLst>
                <a:ext uri="{FF2B5EF4-FFF2-40B4-BE49-F238E27FC236}">
                  <a16:creationId xmlns:a16="http://schemas.microsoft.com/office/drawing/2014/main" id="{232EC5A5-66D8-6243-932B-3E866D67F057}"/>
                </a:ext>
              </a:extLst>
            </p:cNvPr>
            <p:cNvCxnSpPr>
              <a:cxnSpLocks/>
              <a:stCxn id="420" idx="4"/>
              <a:endCxn id="457"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0" name="Straight Connector 399">
              <a:extLst>
                <a:ext uri="{FF2B5EF4-FFF2-40B4-BE49-F238E27FC236}">
                  <a16:creationId xmlns:a16="http://schemas.microsoft.com/office/drawing/2014/main" id="{0404EDF9-60B5-BD47-8D9B-5254306BFBF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01" name="Group 400">
              <a:extLst>
                <a:ext uri="{FF2B5EF4-FFF2-40B4-BE49-F238E27FC236}">
                  <a16:creationId xmlns:a16="http://schemas.microsoft.com/office/drawing/2014/main" id="{C07E04D4-47F1-8148-BB46-A8FC1BB3B47E}"/>
                </a:ext>
              </a:extLst>
            </p:cNvPr>
            <p:cNvGrpSpPr/>
            <p:nvPr/>
          </p:nvGrpSpPr>
          <p:grpSpPr>
            <a:xfrm>
              <a:off x="8178961" y="5824636"/>
              <a:ext cx="182938" cy="111323"/>
              <a:chOff x="7493876" y="2774731"/>
              <a:chExt cx="1481958" cy="894622"/>
            </a:xfrm>
          </p:grpSpPr>
          <p:sp>
            <p:nvSpPr>
              <p:cNvPr id="451" name="Freeform 450">
                <a:extLst>
                  <a:ext uri="{FF2B5EF4-FFF2-40B4-BE49-F238E27FC236}">
                    <a16:creationId xmlns:a16="http://schemas.microsoft.com/office/drawing/2014/main" id="{4A784D18-EA37-EF48-9CBC-160BA35B30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52" name="Oval 451">
                <a:extLst>
                  <a:ext uri="{FF2B5EF4-FFF2-40B4-BE49-F238E27FC236}">
                    <a16:creationId xmlns:a16="http://schemas.microsoft.com/office/drawing/2014/main" id="{1CA87B4B-A0F0-3D46-9E44-C1C2959E0F9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53" name="Group 452">
                <a:extLst>
                  <a:ext uri="{FF2B5EF4-FFF2-40B4-BE49-F238E27FC236}">
                    <a16:creationId xmlns:a16="http://schemas.microsoft.com/office/drawing/2014/main" id="{74189EF8-E7FF-AB4A-BA62-5DB9921983A4}"/>
                  </a:ext>
                </a:extLst>
              </p:cNvPr>
              <p:cNvGrpSpPr/>
              <p:nvPr/>
            </p:nvGrpSpPr>
            <p:grpSpPr>
              <a:xfrm>
                <a:off x="7713663" y="2848339"/>
                <a:ext cx="1042107" cy="425543"/>
                <a:chOff x="7786941" y="2884917"/>
                <a:chExt cx="897649" cy="353919"/>
              </a:xfrm>
            </p:grpSpPr>
            <p:sp>
              <p:nvSpPr>
                <p:cNvPr id="454" name="Freeform 453">
                  <a:extLst>
                    <a:ext uri="{FF2B5EF4-FFF2-40B4-BE49-F238E27FC236}">
                      <a16:creationId xmlns:a16="http://schemas.microsoft.com/office/drawing/2014/main" id="{CEC71DD0-0B2E-1248-A7BD-84F849DE4C2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5" name="Freeform 454">
                  <a:extLst>
                    <a:ext uri="{FF2B5EF4-FFF2-40B4-BE49-F238E27FC236}">
                      <a16:creationId xmlns:a16="http://schemas.microsoft.com/office/drawing/2014/main" id="{842896F0-3379-514F-9F30-147255ED1B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6" name="Freeform 455">
                  <a:extLst>
                    <a:ext uri="{FF2B5EF4-FFF2-40B4-BE49-F238E27FC236}">
                      <a16:creationId xmlns:a16="http://schemas.microsoft.com/office/drawing/2014/main" id="{DF533D3E-874B-AE4D-BDC9-D36654D7F6F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7" name="Freeform 456">
                  <a:extLst>
                    <a:ext uri="{FF2B5EF4-FFF2-40B4-BE49-F238E27FC236}">
                      <a16:creationId xmlns:a16="http://schemas.microsoft.com/office/drawing/2014/main" id="{086B087A-76A7-4B45-A6FB-FAD6A1B049A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2" name="Group 401">
              <a:extLst>
                <a:ext uri="{FF2B5EF4-FFF2-40B4-BE49-F238E27FC236}">
                  <a16:creationId xmlns:a16="http://schemas.microsoft.com/office/drawing/2014/main" id="{8306A9E7-F602-C248-936A-3419F9379CCE}"/>
                </a:ext>
              </a:extLst>
            </p:cNvPr>
            <p:cNvGrpSpPr/>
            <p:nvPr/>
          </p:nvGrpSpPr>
          <p:grpSpPr>
            <a:xfrm>
              <a:off x="8182762" y="5545189"/>
              <a:ext cx="175179" cy="107525"/>
              <a:chOff x="7493876" y="2774731"/>
              <a:chExt cx="1481958" cy="894622"/>
            </a:xfrm>
          </p:grpSpPr>
          <p:sp>
            <p:nvSpPr>
              <p:cNvPr id="419" name="Freeform 418">
                <a:extLst>
                  <a:ext uri="{FF2B5EF4-FFF2-40B4-BE49-F238E27FC236}">
                    <a16:creationId xmlns:a16="http://schemas.microsoft.com/office/drawing/2014/main" id="{2654CBB9-CAE4-9846-9F19-53B086AB5B6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20" name="Oval 419">
                <a:extLst>
                  <a:ext uri="{FF2B5EF4-FFF2-40B4-BE49-F238E27FC236}">
                    <a16:creationId xmlns:a16="http://schemas.microsoft.com/office/drawing/2014/main" id="{C64FA96F-2245-DD4B-8051-5E7BFB3281E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21" name="Group 420">
                <a:extLst>
                  <a:ext uri="{FF2B5EF4-FFF2-40B4-BE49-F238E27FC236}">
                    <a16:creationId xmlns:a16="http://schemas.microsoft.com/office/drawing/2014/main" id="{DD2D5F95-F11D-834F-93D0-BE45F64CF6BA}"/>
                  </a:ext>
                </a:extLst>
              </p:cNvPr>
              <p:cNvGrpSpPr/>
              <p:nvPr/>
            </p:nvGrpSpPr>
            <p:grpSpPr>
              <a:xfrm>
                <a:off x="7713663" y="2848339"/>
                <a:ext cx="1042107" cy="425543"/>
                <a:chOff x="7786941" y="2884917"/>
                <a:chExt cx="897649" cy="353919"/>
              </a:xfrm>
            </p:grpSpPr>
            <p:sp>
              <p:nvSpPr>
                <p:cNvPr id="422" name="Freeform 421">
                  <a:extLst>
                    <a:ext uri="{FF2B5EF4-FFF2-40B4-BE49-F238E27FC236}">
                      <a16:creationId xmlns:a16="http://schemas.microsoft.com/office/drawing/2014/main" id="{D01DDC80-03E8-9541-A83D-7EF6E013EE1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23" name="Freeform 422">
                  <a:extLst>
                    <a:ext uri="{FF2B5EF4-FFF2-40B4-BE49-F238E27FC236}">
                      <a16:creationId xmlns:a16="http://schemas.microsoft.com/office/drawing/2014/main" id="{092E0C1D-2BAD-A345-9603-F71263AB175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49" name="Freeform 448">
                  <a:extLst>
                    <a:ext uri="{FF2B5EF4-FFF2-40B4-BE49-F238E27FC236}">
                      <a16:creationId xmlns:a16="http://schemas.microsoft.com/office/drawing/2014/main" id="{E33FC734-C41F-374C-B813-AD12B7FAB9E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0" name="Freeform 449">
                  <a:extLst>
                    <a:ext uri="{FF2B5EF4-FFF2-40B4-BE49-F238E27FC236}">
                      <a16:creationId xmlns:a16="http://schemas.microsoft.com/office/drawing/2014/main" id="{0F11AC09-29C9-3248-8150-11C9F6C8755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3" name="Group 402">
              <a:extLst>
                <a:ext uri="{FF2B5EF4-FFF2-40B4-BE49-F238E27FC236}">
                  <a16:creationId xmlns:a16="http://schemas.microsoft.com/office/drawing/2014/main" id="{9C0ED71C-359E-1C44-ABA6-401D5761D0AC}"/>
                </a:ext>
              </a:extLst>
            </p:cNvPr>
            <p:cNvGrpSpPr/>
            <p:nvPr/>
          </p:nvGrpSpPr>
          <p:grpSpPr>
            <a:xfrm>
              <a:off x="8515547" y="5580583"/>
              <a:ext cx="175179" cy="107525"/>
              <a:chOff x="7493876" y="2774731"/>
              <a:chExt cx="1481958" cy="894622"/>
            </a:xfrm>
          </p:grpSpPr>
          <p:sp>
            <p:nvSpPr>
              <p:cNvPr id="412" name="Freeform 411">
                <a:extLst>
                  <a:ext uri="{FF2B5EF4-FFF2-40B4-BE49-F238E27FC236}">
                    <a16:creationId xmlns:a16="http://schemas.microsoft.com/office/drawing/2014/main" id="{7F7C312D-7A22-F74F-84F1-AEC58FCACC91}"/>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13" name="Oval 412">
                <a:extLst>
                  <a:ext uri="{FF2B5EF4-FFF2-40B4-BE49-F238E27FC236}">
                    <a16:creationId xmlns:a16="http://schemas.microsoft.com/office/drawing/2014/main" id="{E5C0FD88-2622-A245-9D35-C07DFC55A3F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14" name="Group 413">
                <a:extLst>
                  <a:ext uri="{FF2B5EF4-FFF2-40B4-BE49-F238E27FC236}">
                    <a16:creationId xmlns:a16="http://schemas.microsoft.com/office/drawing/2014/main" id="{DE208897-2C8B-3140-8072-FB9FF5BDD556}"/>
                  </a:ext>
                </a:extLst>
              </p:cNvPr>
              <p:cNvGrpSpPr/>
              <p:nvPr/>
            </p:nvGrpSpPr>
            <p:grpSpPr>
              <a:xfrm>
                <a:off x="7713663" y="2848339"/>
                <a:ext cx="1042107" cy="425543"/>
                <a:chOff x="7786941" y="2884917"/>
                <a:chExt cx="897649" cy="353919"/>
              </a:xfrm>
            </p:grpSpPr>
            <p:sp>
              <p:nvSpPr>
                <p:cNvPr id="415" name="Freeform 414">
                  <a:extLst>
                    <a:ext uri="{FF2B5EF4-FFF2-40B4-BE49-F238E27FC236}">
                      <a16:creationId xmlns:a16="http://schemas.microsoft.com/office/drawing/2014/main" id="{9D217BA4-6814-324E-9466-7DF0C8DF5D1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6" name="Freeform 415">
                  <a:extLst>
                    <a:ext uri="{FF2B5EF4-FFF2-40B4-BE49-F238E27FC236}">
                      <a16:creationId xmlns:a16="http://schemas.microsoft.com/office/drawing/2014/main" id="{FBE8A708-FAD2-184C-80D0-7FAD61D362CB}"/>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7" name="Freeform 416">
                  <a:extLst>
                    <a:ext uri="{FF2B5EF4-FFF2-40B4-BE49-F238E27FC236}">
                      <a16:creationId xmlns:a16="http://schemas.microsoft.com/office/drawing/2014/main" id="{8FF35480-7A9C-954D-8D62-3220FD24B63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8" name="Freeform 417">
                  <a:extLst>
                    <a:ext uri="{FF2B5EF4-FFF2-40B4-BE49-F238E27FC236}">
                      <a16:creationId xmlns:a16="http://schemas.microsoft.com/office/drawing/2014/main" id="{8364C515-ECC5-9344-9C15-F484D383680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4" name="Group 403">
              <a:extLst>
                <a:ext uri="{FF2B5EF4-FFF2-40B4-BE49-F238E27FC236}">
                  <a16:creationId xmlns:a16="http://schemas.microsoft.com/office/drawing/2014/main" id="{3FB138E3-47D3-0C46-B221-F062A1DE4353}"/>
                </a:ext>
              </a:extLst>
            </p:cNvPr>
            <p:cNvGrpSpPr/>
            <p:nvPr/>
          </p:nvGrpSpPr>
          <p:grpSpPr>
            <a:xfrm>
              <a:off x="8570325" y="5882671"/>
              <a:ext cx="175179" cy="107525"/>
              <a:chOff x="7493876" y="2774731"/>
              <a:chExt cx="1481958" cy="894622"/>
            </a:xfrm>
          </p:grpSpPr>
          <p:sp>
            <p:nvSpPr>
              <p:cNvPr id="405" name="Freeform 404">
                <a:extLst>
                  <a:ext uri="{FF2B5EF4-FFF2-40B4-BE49-F238E27FC236}">
                    <a16:creationId xmlns:a16="http://schemas.microsoft.com/office/drawing/2014/main" id="{FEF89179-36DF-1D49-98A2-1E95484B31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06" name="Oval 405">
                <a:extLst>
                  <a:ext uri="{FF2B5EF4-FFF2-40B4-BE49-F238E27FC236}">
                    <a16:creationId xmlns:a16="http://schemas.microsoft.com/office/drawing/2014/main" id="{3C4C2A17-57A0-4A4B-9CCA-7B80B7A6FF21}"/>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07" name="Group 406">
                <a:extLst>
                  <a:ext uri="{FF2B5EF4-FFF2-40B4-BE49-F238E27FC236}">
                    <a16:creationId xmlns:a16="http://schemas.microsoft.com/office/drawing/2014/main" id="{D29CCF66-BE49-D344-A5AE-E83E18F83093}"/>
                  </a:ext>
                </a:extLst>
              </p:cNvPr>
              <p:cNvGrpSpPr/>
              <p:nvPr/>
            </p:nvGrpSpPr>
            <p:grpSpPr>
              <a:xfrm>
                <a:off x="7713663" y="2848339"/>
                <a:ext cx="1042107" cy="425543"/>
                <a:chOff x="7786941" y="2884917"/>
                <a:chExt cx="897649" cy="353919"/>
              </a:xfrm>
            </p:grpSpPr>
            <p:sp>
              <p:nvSpPr>
                <p:cNvPr id="408" name="Freeform 407">
                  <a:extLst>
                    <a:ext uri="{FF2B5EF4-FFF2-40B4-BE49-F238E27FC236}">
                      <a16:creationId xmlns:a16="http://schemas.microsoft.com/office/drawing/2014/main" id="{CBB58E79-A2BA-8B44-9B95-C909D29F7F4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09" name="Freeform 408">
                  <a:extLst>
                    <a:ext uri="{FF2B5EF4-FFF2-40B4-BE49-F238E27FC236}">
                      <a16:creationId xmlns:a16="http://schemas.microsoft.com/office/drawing/2014/main" id="{4F1F820C-DD12-3544-AA32-0F98A12749AC}"/>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0" name="Freeform 409">
                  <a:extLst>
                    <a:ext uri="{FF2B5EF4-FFF2-40B4-BE49-F238E27FC236}">
                      <a16:creationId xmlns:a16="http://schemas.microsoft.com/office/drawing/2014/main" id="{4D365B5E-1584-3944-8C11-4603B9DD659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1" name="Freeform 410">
                  <a:extLst>
                    <a:ext uri="{FF2B5EF4-FFF2-40B4-BE49-F238E27FC236}">
                      <a16:creationId xmlns:a16="http://schemas.microsoft.com/office/drawing/2014/main" id="{D5849860-F71A-1A43-BEAA-9EFD57F215F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58" name="Group 457">
            <a:extLst>
              <a:ext uri="{FF2B5EF4-FFF2-40B4-BE49-F238E27FC236}">
                <a16:creationId xmlns:a16="http://schemas.microsoft.com/office/drawing/2014/main" id="{31AFF03D-5792-DB40-86A5-AA610BD6B2A6}"/>
              </a:ext>
            </a:extLst>
          </p:cNvPr>
          <p:cNvGrpSpPr/>
          <p:nvPr/>
        </p:nvGrpSpPr>
        <p:grpSpPr>
          <a:xfrm>
            <a:off x="3758629" y="2371795"/>
            <a:ext cx="749096" cy="333755"/>
            <a:chOff x="4332883" y="5571655"/>
            <a:chExt cx="998795" cy="445007"/>
          </a:xfrm>
        </p:grpSpPr>
        <p:cxnSp>
          <p:nvCxnSpPr>
            <p:cNvPr id="459" name="Straight Connector 458">
              <a:extLst>
                <a:ext uri="{FF2B5EF4-FFF2-40B4-BE49-F238E27FC236}">
                  <a16:creationId xmlns:a16="http://schemas.microsoft.com/office/drawing/2014/main" id="{2D187D1C-CA1B-1B49-9E5B-88BC584CC40A}"/>
                </a:ext>
              </a:extLst>
            </p:cNvPr>
            <p:cNvCxnSpPr>
              <a:cxnSpLocks/>
              <a:stCxn id="490"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0" name="Straight Connector 459">
              <a:extLst>
                <a:ext uri="{FF2B5EF4-FFF2-40B4-BE49-F238E27FC236}">
                  <a16:creationId xmlns:a16="http://schemas.microsoft.com/office/drawing/2014/main" id="{BA74410C-2B01-404C-A49F-834EF6BED8E2}"/>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1" name="Straight Connector 460">
              <a:extLst>
                <a:ext uri="{FF2B5EF4-FFF2-40B4-BE49-F238E27FC236}">
                  <a16:creationId xmlns:a16="http://schemas.microsoft.com/office/drawing/2014/main" id="{5EA94465-4306-E343-B9EC-A28EF80AA981}"/>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2" name="Straight Connector 461">
              <a:extLst>
                <a:ext uri="{FF2B5EF4-FFF2-40B4-BE49-F238E27FC236}">
                  <a16:creationId xmlns:a16="http://schemas.microsoft.com/office/drawing/2014/main" id="{0FE5A0B7-6932-404B-A37E-5E2233F5C572}"/>
                </a:ext>
              </a:extLst>
            </p:cNvPr>
            <p:cNvCxnSpPr>
              <a:cxnSpLocks/>
              <a:stCxn id="509"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a:extLst>
                <a:ext uri="{FF2B5EF4-FFF2-40B4-BE49-F238E27FC236}">
                  <a16:creationId xmlns:a16="http://schemas.microsoft.com/office/drawing/2014/main" id="{57DC618D-673C-5349-BF50-D42A34173D5B}"/>
                </a:ext>
              </a:extLst>
            </p:cNvPr>
            <p:cNvCxnSpPr>
              <a:cxnSpLocks/>
              <a:stCxn id="509"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4" name="Straight Connector 463">
              <a:extLst>
                <a:ext uri="{FF2B5EF4-FFF2-40B4-BE49-F238E27FC236}">
                  <a16:creationId xmlns:a16="http://schemas.microsoft.com/office/drawing/2014/main" id="{1FE0C4C9-1462-5A4C-9F81-6EE84BF1CEA3}"/>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a:extLst>
                <a:ext uri="{FF2B5EF4-FFF2-40B4-BE49-F238E27FC236}">
                  <a16:creationId xmlns:a16="http://schemas.microsoft.com/office/drawing/2014/main" id="{A7FE1B2C-155F-FA40-82BF-DD2898CDA6B5}"/>
                </a:ext>
              </a:extLst>
            </p:cNvPr>
            <p:cNvCxnSpPr>
              <a:cxnSpLocks/>
              <a:stCxn id="495"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6" name="Straight Connector 465">
              <a:extLst>
                <a:ext uri="{FF2B5EF4-FFF2-40B4-BE49-F238E27FC236}">
                  <a16:creationId xmlns:a16="http://schemas.microsoft.com/office/drawing/2014/main" id="{C4B80EF5-1A29-4743-BC88-0F31D8F8BCD0}"/>
                </a:ext>
              </a:extLst>
            </p:cNvPr>
            <p:cNvCxnSpPr>
              <a:cxnSpLocks/>
              <a:endCxn id="495"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7" name="Straight Connector 466">
              <a:extLst>
                <a:ext uri="{FF2B5EF4-FFF2-40B4-BE49-F238E27FC236}">
                  <a16:creationId xmlns:a16="http://schemas.microsoft.com/office/drawing/2014/main" id="{E8FEF9EC-1719-5F44-9A46-0FF0A10EC4F5}"/>
                </a:ext>
              </a:extLst>
            </p:cNvPr>
            <p:cNvCxnSpPr>
              <a:cxnSpLocks/>
              <a:stCxn id="504" idx="4"/>
              <a:endCxn id="516"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8" name="Straight Connector 467">
              <a:extLst>
                <a:ext uri="{FF2B5EF4-FFF2-40B4-BE49-F238E27FC236}">
                  <a16:creationId xmlns:a16="http://schemas.microsoft.com/office/drawing/2014/main" id="{79BDFEED-D7A8-BF4A-863C-9C9ECA6EAE65}"/>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69" name="Group 468">
              <a:extLst>
                <a:ext uri="{FF2B5EF4-FFF2-40B4-BE49-F238E27FC236}">
                  <a16:creationId xmlns:a16="http://schemas.microsoft.com/office/drawing/2014/main" id="{CB59506A-88D3-5148-B3B2-E0265E329D78}"/>
                </a:ext>
              </a:extLst>
            </p:cNvPr>
            <p:cNvGrpSpPr/>
            <p:nvPr/>
          </p:nvGrpSpPr>
          <p:grpSpPr>
            <a:xfrm>
              <a:off x="4332883" y="5851102"/>
              <a:ext cx="182938" cy="111323"/>
              <a:chOff x="7493876" y="2774731"/>
              <a:chExt cx="1481958" cy="894622"/>
            </a:xfrm>
          </p:grpSpPr>
          <p:sp>
            <p:nvSpPr>
              <p:cNvPr id="510" name="Freeform 509">
                <a:extLst>
                  <a:ext uri="{FF2B5EF4-FFF2-40B4-BE49-F238E27FC236}">
                    <a16:creationId xmlns:a16="http://schemas.microsoft.com/office/drawing/2014/main" id="{5F79677C-7579-FE4F-8B2A-F43FB285CCF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11" name="Oval 510">
                <a:extLst>
                  <a:ext uri="{FF2B5EF4-FFF2-40B4-BE49-F238E27FC236}">
                    <a16:creationId xmlns:a16="http://schemas.microsoft.com/office/drawing/2014/main" id="{1CD9D161-2A03-1E41-8B5F-9651D980CA4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12" name="Group 511">
                <a:extLst>
                  <a:ext uri="{FF2B5EF4-FFF2-40B4-BE49-F238E27FC236}">
                    <a16:creationId xmlns:a16="http://schemas.microsoft.com/office/drawing/2014/main" id="{4118CE45-1422-BE42-B0AD-A62C5F459F08}"/>
                  </a:ext>
                </a:extLst>
              </p:cNvPr>
              <p:cNvGrpSpPr/>
              <p:nvPr/>
            </p:nvGrpSpPr>
            <p:grpSpPr>
              <a:xfrm>
                <a:off x="7713663" y="2848339"/>
                <a:ext cx="1042107" cy="425543"/>
                <a:chOff x="7786941" y="2884917"/>
                <a:chExt cx="897649" cy="353919"/>
              </a:xfrm>
            </p:grpSpPr>
            <p:sp>
              <p:nvSpPr>
                <p:cNvPr id="513" name="Freeform 512">
                  <a:extLst>
                    <a:ext uri="{FF2B5EF4-FFF2-40B4-BE49-F238E27FC236}">
                      <a16:creationId xmlns:a16="http://schemas.microsoft.com/office/drawing/2014/main" id="{EBFBB3FF-4616-444A-AFCB-6ED810A2A7F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4" name="Freeform 513">
                  <a:extLst>
                    <a:ext uri="{FF2B5EF4-FFF2-40B4-BE49-F238E27FC236}">
                      <a16:creationId xmlns:a16="http://schemas.microsoft.com/office/drawing/2014/main" id="{06209631-D6A4-F342-B484-58AC30B04AD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5" name="Freeform 514">
                  <a:extLst>
                    <a:ext uri="{FF2B5EF4-FFF2-40B4-BE49-F238E27FC236}">
                      <a16:creationId xmlns:a16="http://schemas.microsoft.com/office/drawing/2014/main" id="{A450A1D5-6469-0646-8100-0ED9BA14B57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6" name="Freeform 515">
                  <a:extLst>
                    <a:ext uri="{FF2B5EF4-FFF2-40B4-BE49-F238E27FC236}">
                      <a16:creationId xmlns:a16="http://schemas.microsoft.com/office/drawing/2014/main" id="{83870EC6-42CA-574B-992E-CAE1CE97F0E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0" name="Group 469">
              <a:extLst>
                <a:ext uri="{FF2B5EF4-FFF2-40B4-BE49-F238E27FC236}">
                  <a16:creationId xmlns:a16="http://schemas.microsoft.com/office/drawing/2014/main" id="{0724B30B-2525-A345-9216-2FEAAF391C0D}"/>
                </a:ext>
              </a:extLst>
            </p:cNvPr>
            <p:cNvGrpSpPr/>
            <p:nvPr/>
          </p:nvGrpSpPr>
          <p:grpSpPr>
            <a:xfrm>
              <a:off x="4336684" y="5571655"/>
              <a:ext cx="175179" cy="107525"/>
              <a:chOff x="7493876" y="2774731"/>
              <a:chExt cx="1481958" cy="894622"/>
            </a:xfrm>
          </p:grpSpPr>
          <p:sp>
            <p:nvSpPr>
              <p:cNvPr id="503" name="Freeform 502">
                <a:extLst>
                  <a:ext uri="{FF2B5EF4-FFF2-40B4-BE49-F238E27FC236}">
                    <a16:creationId xmlns:a16="http://schemas.microsoft.com/office/drawing/2014/main" id="{F416E48B-FEA6-E54C-819D-07F1B2C7689A}"/>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4" name="Oval 503">
                <a:extLst>
                  <a:ext uri="{FF2B5EF4-FFF2-40B4-BE49-F238E27FC236}">
                    <a16:creationId xmlns:a16="http://schemas.microsoft.com/office/drawing/2014/main" id="{0CEB8CDC-38F1-6045-A720-E46C4F968395}"/>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5" name="Group 504">
                <a:extLst>
                  <a:ext uri="{FF2B5EF4-FFF2-40B4-BE49-F238E27FC236}">
                    <a16:creationId xmlns:a16="http://schemas.microsoft.com/office/drawing/2014/main" id="{14873D75-55E1-5441-9D50-DBA4BC7B5851}"/>
                  </a:ext>
                </a:extLst>
              </p:cNvPr>
              <p:cNvGrpSpPr/>
              <p:nvPr/>
            </p:nvGrpSpPr>
            <p:grpSpPr>
              <a:xfrm>
                <a:off x="7713663" y="2848339"/>
                <a:ext cx="1042107" cy="425543"/>
                <a:chOff x="7786941" y="2884917"/>
                <a:chExt cx="897649" cy="353919"/>
              </a:xfrm>
            </p:grpSpPr>
            <p:sp>
              <p:nvSpPr>
                <p:cNvPr id="506" name="Freeform 505">
                  <a:extLst>
                    <a:ext uri="{FF2B5EF4-FFF2-40B4-BE49-F238E27FC236}">
                      <a16:creationId xmlns:a16="http://schemas.microsoft.com/office/drawing/2014/main" id="{EE1074E9-8B2B-7844-9DC5-7669778E6A9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7" name="Freeform 506">
                  <a:extLst>
                    <a:ext uri="{FF2B5EF4-FFF2-40B4-BE49-F238E27FC236}">
                      <a16:creationId xmlns:a16="http://schemas.microsoft.com/office/drawing/2014/main" id="{F9745D55-6750-2D4F-97B5-82A33AC311C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8" name="Freeform 507">
                  <a:extLst>
                    <a:ext uri="{FF2B5EF4-FFF2-40B4-BE49-F238E27FC236}">
                      <a16:creationId xmlns:a16="http://schemas.microsoft.com/office/drawing/2014/main" id="{457E09A5-AD90-A042-B6B5-80699A9215B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9" name="Freeform 508">
                  <a:extLst>
                    <a:ext uri="{FF2B5EF4-FFF2-40B4-BE49-F238E27FC236}">
                      <a16:creationId xmlns:a16="http://schemas.microsoft.com/office/drawing/2014/main" id="{7E49F83D-D3F7-154A-B094-55A14C81FE6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1" name="Group 470">
              <a:extLst>
                <a:ext uri="{FF2B5EF4-FFF2-40B4-BE49-F238E27FC236}">
                  <a16:creationId xmlns:a16="http://schemas.microsoft.com/office/drawing/2014/main" id="{E560D99B-0722-B841-9D3C-DC2B926022B7}"/>
                </a:ext>
              </a:extLst>
            </p:cNvPr>
            <p:cNvGrpSpPr/>
            <p:nvPr/>
          </p:nvGrpSpPr>
          <p:grpSpPr>
            <a:xfrm>
              <a:off x="4669469" y="5607049"/>
              <a:ext cx="175179" cy="107525"/>
              <a:chOff x="7493876" y="2774731"/>
              <a:chExt cx="1481958" cy="894622"/>
            </a:xfrm>
          </p:grpSpPr>
          <p:sp>
            <p:nvSpPr>
              <p:cNvPr id="496" name="Freeform 495">
                <a:extLst>
                  <a:ext uri="{FF2B5EF4-FFF2-40B4-BE49-F238E27FC236}">
                    <a16:creationId xmlns:a16="http://schemas.microsoft.com/office/drawing/2014/main" id="{1FB12630-30D7-6347-B959-6A2027BD94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7" name="Oval 496">
                <a:extLst>
                  <a:ext uri="{FF2B5EF4-FFF2-40B4-BE49-F238E27FC236}">
                    <a16:creationId xmlns:a16="http://schemas.microsoft.com/office/drawing/2014/main" id="{0672F953-A0DD-E447-92C5-F6521D9A214B}"/>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8" name="Group 497">
                <a:extLst>
                  <a:ext uri="{FF2B5EF4-FFF2-40B4-BE49-F238E27FC236}">
                    <a16:creationId xmlns:a16="http://schemas.microsoft.com/office/drawing/2014/main" id="{0469CD57-99AE-EE4B-BD63-C05C0F44EBB2}"/>
                  </a:ext>
                </a:extLst>
              </p:cNvPr>
              <p:cNvGrpSpPr/>
              <p:nvPr/>
            </p:nvGrpSpPr>
            <p:grpSpPr>
              <a:xfrm>
                <a:off x="7713663" y="2848339"/>
                <a:ext cx="1042107" cy="425543"/>
                <a:chOff x="7786941" y="2884917"/>
                <a:chExt cx="897649" cy="353919"/>
              </a:xfrm>
            </p:grpSpPr>
            <p:sp>
              <p:nvSpPr>
                <p:cNvPr id="499" name="Freeform 498">
                  <a:extLst>
                    <a:ext uri="{FF2B5EF4-FFF2-40B4-BE49-F238E27FC236}">
                      <a16:creationId xmlns:a16="http://schemas.microsoft.com/office/drawing/2014/main" id="{471555FF-0C57-6D4F-BC63-8D5FC4D39D5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0" name="Freeform 499">
                  <a:extLst>
                    <a:ext uri="{FF2B5EF4-FFF2-40B4-BE49-F238E27FC236}">
                      <a16:creationId xmlns:a16="http://schemas.microsoft.com/office/drawing/2014/main" id="{6DA54A7A-223C-EA45-AD43-69FC479DE39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1" name="Freeform 500">
                  <a:extLst>
                    <a:ext uri="{FF2B5EF4-FFF2-40B4-BE49-F238E27FC236}">
                      <a16:creationId xmlns:a16="http://schemas.microsoft.com/office/drawing/2014/main" id="{34F1967A-CDD3-9742-9FC4-33D01A86B8E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2" name="Freeform 501">
                  <a:extLst>
                    <a:ext uri="{FF2B5EF4-FFF2-40B4-BE49-F238E27FC236}">
                      <a16:creationId xmlns:a16="http://schemas.microsoft.com/office/drawing/2014/main" id="{D5882B67-4EC7-6A4F-AF3C-CE584638C26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2" name="Group 471">
              <a:extLst>
                <a:ext uri="{FF2B5EF4-FFF2-40B4-BE49-F238E27FC236}">
                  <a16:creationId xmlns:a16="http://schemas.microsoft.com/office/drawing/2014/main" id="{3F646E04-6421-8543-8F09-69E1B95413D0}"/>
                </a:ext>
              </a:extLst>
            </p:cNvPr>
            <p:cNvGrpSpPr/>
            <p:nvPr/>
          </p:nvGrpSpPr>
          <p:grpSpPr>
            <a:xfrm>
              <a:off x="4724247" y="5909137"/>
              <a:ext cx="175179" cy="107525"/>
              <a:chOff x="7493876" y="2774731"/>
              <a:chExt cx="1481958" cy="894622"/>
            </a:xfrm>
          </p:grpSpPr>
          <p:sp>
            <p:nvSpPr>
              <p:cNvPr id="489" name="Freeform 488">
                <a:extLst>
                  <a:ext uri="{FF2B5EF4-FFF2-40B4-BE49-F238E27FC236}">
                    <a16:creationId xmlns:a16="http://schemas.microsoft.com/office/drawing/2014/main" id="{64818E4D-E04E-DD43-8CB9-7A5F6F13A37F}"/>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0" name="Oval 489">
                <a:extLst>
                  <a:ext uri="{FF2B5EF4-FFF2-40B4-BE49-F238E27FC236}">
                    <a16:creationId xmlns:a16="http://schemas.microsoft.com/office/drawing/2014/main" id="{2BCC7053-CD17-9741-BB2E-F22F2D7D7D3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1" name="Group 490">
                <a:extLst>
                  <a:ext uri="{FF2B5EF4-FFF2-40B4-BE49-F238E27FC236}">
                    <a16:creationId xmlns:a16="http://schemas.microsoft.com/office/drawing/2014/main" id="{5B357F8B-5210-B549-B51D-C580357FB6DF}"/>
                  </a:ext>
                </a:extLst>
              </p:cNvPr>
              <p:cNvGrpSpPr/>
              <p:nvPr/>
            </p:nvGrpSpPr>
            <p:grpSpPr>
              <a:xfrm>
                <a:off x="7713663" y="2848339"/>
                <a:ext cx="1042107" cy="425543"/>
                <a:chOff x="7786941" y="2884917"/>
                <a:chExt cx="897649" cy="353919"/>
              </a:xfrm>
            </p:grpSpPr>
            <p:sp>
              <p:nvSpPr>
                <p:cNvPr id="492" name="Freeform 491">
                  <a:extLst>
                    <a:ext uri="{FF2B5EF4-FFF2-40B4-BE49-F238E27FC236}">
                      <a16:creationId xmlns:a16="http://schemas.microsoft.com/office/drawing/2014/main" id="{93510429-8A39-6D4A-97D5-6C7A09298F7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3" name="Freeform 492">
                  <a:extLst>
                    <a:ext uri="{FF2B5EF4-FFF2-40B4-BE49-F238E27FC236}">
                      <a16:creationId xmlns:a16="http://schemas.microsoft.com/office/drawing/2014/main" id="{B007F737-AF69-714C-924E-B08D17ED94BD}"/>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4" name="Freeform 493">
                  <a:extLst>
                    <a:ext uri="{FF2B5EF4-FFF2-40B4-BE49-F238E27FC236}">
                      <a16:creationId xmlns:a16="http://schemas.microsoft.com/office/drawing/2014/main" id="{1E5D710D-FA8A-D341-AB65-09E35CFDBF1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5" name="Freeform 494">
                  <a:extLst>
                    <a:ext uri="{FF2B5EF4-FFF2-40B4-BE49-F238E27FC236}">
                      <a16:creationId xmlns:a16="http://schemas.microsoft.com/office/drawing/2014/main" id="{5EB65ED3-5D54-E444-9B54-D506C7AAC41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3" name="Group 472">
              <a:extLst>
                <a:ext uri="{FF2B5EF4-FFF2-40B4-BE49-F238E27FC236}">
                  <a16:creationId xmlns:a16="http://schemas.microsoft.com/office/drawing/2014/main" id="{CA7FC0B3-273A-8849-9DA8-8D5CBCF66A70}"/>
                </a:ext>
              </a:extLst>
            </p:cNvPr>
            <p:cNvGrpSpPr/>
            <p:nvPr/>
          </p:nvGrpSpPr>
          <p:grpSpPr>
            <a:xfrm>
              <a:off x="5156499" y="5631997"/>
              <a:ext cx="175179" cy="107525"/>
              <a:chOff x="7493876" y="2774731"/>
              <a:chExt cx="1481958" cy="894622"/>
            </a:xfrm>
          </p:grpSpPr>
          <p:sp>
            <p:nvSpPr>
              <p:cNvPr id="482" name="Freeform 481">
                <a:extLst>
                  <a:ext uri="{FF2B5EF4-FFF2-40B4-BE49-F238E27FC236}">
                    <a16:creationId xmlns:a16="http://schemas.microsoft.com/office/drawing/2014/main" id="{D4A4EC10-2DC6-3343-B57F-E8F02626F2A4}"/>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83" name="Oval 482">
                <a:extLst>
                  <a:ext uri="{FF2B5EF4-FFF2-40B4-BE49-F238E27FC236}">
                    <a16:creationId xmlns:a16="http://schemas.microsoft.com/office/drawing/2014/main" id="{05792498-8D9C-D347-8D54-2C0DEB66A27D}"/>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84" name="Group 483">
                <a:extLst>
                  <a:ext uri="{FF2B5EF4-FFF2-40B4-BE49-F238E27FC236}">
                    <a16:creationId xmlns:a16="http://schemas.microsoft.com/office/drawing/2014/main" id="{738BCCE9-B605-534D-B7EB-D904D542498B}"/>
                  </a:ext>
                </a:extLst>
              </p:cNvPr>
              <p:cNvGrpSpPr/>
              <p:nvPr/>
            </p:nvGrpSpPr>
            <p:grpSpPr>
              <a:xfrm>
                <a:off x="7713663" y="2848339"/>
                <a:ext cx="1042107" cy="425543"/>
                <a:chOff x="7786941" y="2884917"/>
                <a:chExt cx="897649" cy="353919"/>
              </a:xfrm>
            </p:grpSpPr>
            <p:sp>
              <p:nvSpPr>
                <p:cNvPr id="485" name="Freeform 484">
                  <a:extLst>
                    <a:ext uri="{FF2B5EF4-FFF2-40B4-BE49-F238E27FC236}">
                      <a16:creationId xmlns:a16="http://schemas.microsoft.com/office/drawing/2014/main" id="{059499C6-10CE-0F43-9986-57A32253A29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6" name="Freeform 485">
                  <a:extLst>
                    <a:ext uri="{FF2B5EF4-FFF2-40B4-BE49-F238E27FC236}">
                      <a16:creationId xmlns:a16="http://schemas.microsoft.com/office/drawing/2014/main" id="{526A3A0D-8BAA-2C4E-AE49-2269E758374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7" name="Freeform 486">
                  <a:extLst>
                    <a:ext uri="{FF2B5EF4-FFF2-40B4-BE49-F238E27FC236}">
                      <a16:creationId xmlns:a16="http://schemas.microsoft.com/office/drawing/2014/main" id="{C2792F69-194C-5B47-8681-50C567000C3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8" name="Freeform 487">
                  <a:extLst>
                    <a:ext uri="{FF2B5EF4-FFF2-40B4-BE49-F238E27FC236}">
                      <a16:creationId xmlns:a16="http://schemas.microsoft.com/office/drawing/2014/main" id="{EF8A2D30-70D9-AB4C-A8AF-B57CF6A18F7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4" name="Group 473">
              <a:extLst>
                <a:ext uri="{FF2B5EF4-FFF2-40B4-BE49-F238E27FC236}">
                  <a16:creationId xmlns:a16="http://schemas.microsoft.com/office/drawing/2014/main" id="{C11BB902-B63D-8E4D-9CC6-A074756E979F}"/>
                </a:ext>
              </a:extLst>
            </p:cNvPr>
            <p:cNvGrpSpPr/>
            <p:nvPr/>
          </p:nvGrpSpPr>
          <p:grpSpPr>
            <a:xfrm>
              <a:off x="4944983" y="5749145"/>
              <a:ext cx="175179" cy="107525"/>
              <a:chOff x="7493876" y="2774731"/>
              <a:chExt cx="1481958" cy="894622"/>
            </a:xfrm>
          </p:grpSpPr>
          <p:sp>
            <p:nvSpPr>
              <p:cNvPr id="475" name="Freeform 474">
                <a:extLst>
                  <a:ext uri="{FF2B5EF4-FFF2-40B4-BE49-F238E27FC236}">
                    <a16:creationId xmlns:a16="http://schemas.microsoft.com/office/drawing/2014/main" id="{81F26A44-BCAF-8449-8821-7C1A5E65044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76" name="Oval 475">
                <a:extLst>
                  <a:ext uri="{FF2B5EF4-FFF2-40B4-BE49-F238E27FC236}">
                    <a16:creationId xmlns:a16="http://schemas.microsoft.com/office/drawing/2014/main" id="{088AE4BE-CE58-6D45-AD23-E5445AD82AE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77" name="Group 476">
                <a:extLst>
                  <a:ext uri="{FF2B5EF4-FFF2-40B4-BE49-F238E27FC236}">
                    <a16:creationId xmlns:a16="http://schemas.microsoft.com/office/drawing/2014/main" id="{FEC23B2F-71F1-144E-A4D3-FC4001EEB646}"/>
                  </a:ext>
                </a:extLst>
              </p:cNvPr>
              <p:cNvGrpSpPr/>
              <p:nvPr/>
            </p:nvGrpSpPr>
            <p:grpSpPr>
              <a:xfrm>
                <a:off x="7713663" y="2848339"/>
                <a:ext cx="1042107" cy="425543"/>
                <a:chOff x="7786941" y="2884917"/>
                <a:chExt cx="897649" cy="353919"/>
              </a:xfrm>
            </p:grpSpPr>
            <p:sp>
              <p:nvSpPr>
                <p:cNvPr id="478" name="Freeform 477">
                  <a:extLst>
                    <a:ext uri="{FF2B5EF4-FFF2-40B4-BE49-F238E27FC236}">
                      <a16:creationId xmlns:a16="http://schemas.microsoft.com/office/drawing/2014/main" id="{0738D3F4-09CC-AA40-B652-A2B1EE81EA0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79" name="Freeform 478">
                  <a:extLst>
                    <a:ext uri="{FF2B5EF4-FFF2-40B4-BE49-F238E27FC236}">
                      <a16:creationId xmlns:a16="http://schemas.microsoft.com/office/drawing/2014/main" id="{BC88F3C9-F83D-3640-BE16-5C590ABF4A2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0" name="Freeform 479">
                  <a:extLst>
                    <a:ext uri="{FF2B5EF4-FFF2-40B4-BE49-F238E27FC236}">
                      <a16:creationId xmlns:a16="http://schemas.microsoft.com/office/drawing/2014/main" id="{B74D1678-3AF4-D64E-B93A-4ABAEE27B87D}"/>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1" name="Freeform 480">
                  <a:extLst>
                    <a:ext uri="{FF2B5EF4-FFF2-40B4-BE49-F238E27FC236}">
                      <a16:creationId xmlns:a16="http://schemas.microsoft.com/office/drawing/2014/main" id="{F8FF05AC-BC7F-A648-BFB5-6EF8D4BD308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associating with a BS</a:t>
            </a:r>
          </a:p>
        </p:txBody>
      </p:sp>
      <p:grpSp>
        <p:nvGrpSpPr>
          <p:cNvPr id="290" name="Group 289">
            <a:extLst>
              <a:ext uri="{FF2B5EF4-FFF2-40B4-BE49-F238E27FC236}">
                <a16:creationId xmlns:a16="http://schemas.microsoft.com/office/drawing/2014/main" id="{C9C48704-237C-E042-A607-8A9FFF15112D}"/>
              </a:ext>
            </a:extLst>
          </p:cNvPr>
          <p:cNvGrpSpPr/>
          <p:nvPr/>
        </p:nvGrpSpPr>
        <p:grpSpPr>
          <a:xfrm>
            <a:off x="2835774" y="1761168"/>
            <a:ext cx="593126" cy="885032"/>
            <a:chOff x="5970432" y="1629202"/>
            <a:chExt cx="888604" cy="1197664"/>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29202"/>
              <a:ext cx="466245" cy="924931"/>
              <a:chOff x="6476205" y="1307523"/>
              <a:chExt cx="466245" cy="924931"/>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307523"/>
                <a:ext cx="466245" cy="392290"/>
                <a:chOff x="2920" y="1445"/>
                <a:chExt cx="326" cy="289"/>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76"/>
                  <a:ext cx="265" cy="228"/>
                  <a:chOff x="2949" y="1476"/>
                  <a:chExt cx="265" cy="228"/>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4871646" y="2327703"/>
            <a:ext cx="521232" cy="345397"/>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6237068" y="2321525"/>
            <a:ext cx="521232" cy="345397"/>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sp>
        <p:nvSpPr>
          <p:cNvPr id="425" name="TextBox 424">
            <a:extLst>
              <a:ext uri="{FF2B5EF4-FFF2-40B4-BE49-F238E27FC236}">
                <a16:creationId xmlns:a16="http://schemas.microsoft.com/office/drawing/2014/main" id="{F82738F5-A4ED-A446-B754-E7FF03CB81CE}"/>
              </a:ext>
            </a:extLst>
          </p:cNvPr>
          <p:cNvSpPr txBox="1"/>
          <p:nvPr/>
        </p:nvSpPr>
        <p:spPr>
          <a:xfrm>
            <a:off x="6767525" y="2268643"/>
            <a:ext cx="1072832" cy="541046"/>
          </a:xfrm>
          <a:prstGeom prst="rect">
            <a:avLst/>
          </a:prstGeom>
          <a:noFill/>
        </p:spPr>
        <p:txBody>
          <a:bodyPr wrap="square" rtlCol="0">
            <a:spAutoFit/>
          </a:bodyPr>
          <a:lstStyle/>
          <a:p>
            <a:pPr algn="ctr">
              <a:lnSpc>
                <a:spcPct val="80000"/>
              </a:lnSpc>
            </a:pPr>
            <a:r>
              <a:rPr lang="en-US" sz="1800" dirty="0">
                <a:solidFill>
                  <a:srgbClr val="011199"/>
                </a:solidFill>
                <a:latin typeface="Calibri"/>
              </a:rPr>
              <a:t>data</a:t>
            </a:r>
          </a:p>
          <a:p>
            <a:pPr algn="ctr">
              <a:lnSpc>
                <a:spcPct val="80000"/>
              </a:lnSpc>
            </a:pPr>
            <a:r>
              <a:rPr lang="en-US" sz="1800" dirty="0">
                <a:solidFill>
                  <a:srgbClr val="011199"/>
                </a:solidFill>
                <a:latin typeface="Calibri"/>
              </a:rPr>
              <a:t>plane</a:t>
            </a:r>
          </a:p>
        </p:txBody>
      </p: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4268700" y="2493620"/>
            <a:ext cx="573739"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6271268" y="2652929"/>
            <a:ext cx="572591" cy="276999"/>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4902854" y="2670459"/>
            <a:ext cx="565254" cy="276999"/>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3"/>
          <a:stretch>
            <a:fillRect/>
          </a:stretch>
        </p:blipFill>
        <p:spPr>
          <a:xfrm>
            <a:off x="3569439" y="2415895"/>
            <a:ext cx="1131704" cy="155448"/>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3441537" y="2493620"/>
            <a:ext cx="161024"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5909157" y="2493620"/>
            <a:ext cx="298048"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3"/>
          <a:stretch>
            <a:fillRect/>
          </a:stretch>
        </p:blipFill>
        <p:spPr>
          <a:xfrm>
            <a:off x="5497149" y="2421598"/>
            <a:ext cx="612541" cy="155448"/>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5402277" y="2499323"/>
            <a:ext cx="104810"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99A2CD29-28A9-7049-A340-612EF3CCAFEF}"/>
              </a:ext>
            </a:extLst>
          </p:cNvPr>
          <p:cNvGrpSpPr/>
          <p:nvPr/>
        </p:nvGrpSpPr>
        <p:grpSpPr>
          <a:xfrm>
            <a:off x="1018903" y="1977982"/>
            <a:ext cx="949343" cy="495205"/>
            <a:chOff x="1358538" y="1494309"/>
            <a:chExt cx="1265790" cy="660273"/>
          </a:xfrm>
        </p:grpSpPr>
        <p:sp>
          <p:nvSpPr>
            <p:cNvPr id="15" name="Right Arrow 14">
              <a:extLst>
                <a:ext uri="{FF2B5EF4-FFF2-40B4-BE49-F238E27FC236}">
                  <a16:creationId xmlns:a16="http://schemas.microsoft.com/office/drawing/2014/main" id="{749EEDF9-9C8C-4542-968F-37420C5D5D16}"/>
                </a:ext>
              </a:extLst>
            </p:cNvPr>
            <p:cNvSpPr/>
            <p:nvPr/>
          </p:nvSpPr>
          <p:spPr>
            <a:xfrm>
              <a:off x="1358538" y="1666386"/>
              <a:ext cx="1265790" cy="354003"/>
            </a:xfrm>
            <a:prstGeom prst="rightArrow">
              <a:avLst/>
            </a:prstGeom>
            <a:gradFill>
              <a:gsLst>
                <a:gs pos="1000">
                  <a:schemeClr val="bg1"/>
                </a:gs>
                <a:gs pos="100000">
                  <a:srgbClr val="0111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1695196" y="1494309"/>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 name="Rectangle 13">
            <a:extLst>
              <a:ext uri="{FF2B5EF4-FFF2-40B4-BE49-F238E27FC236}">
                <a16:creationId xmlns:a16="http://schemas.microsoft.com/office/drawing/2014/main" id="{9DEE0B01-D76E-F643-B2FE-B81B5FF6ABD2}"/>
              </a:ext>
            </a:extLst>
          </p:cNvPr>
          <p:cNvSpPr/>
          <p:nvPr/>
        </p:nvSpPr>
        <p:spPr>
          <a:xfrm>
            <a:off x="3438268" y="2099105"/>
            <a:ext cx="3466070" cy="759941"/>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28" name="TextBox 427">
            <a:extLst>
              <a:ext uri="{FF2B5EF4-FFF2-40B4-BE49-F238E27FC236}">
                <a16:creationId xmlns:a16="http://schemas.microsoft.com/office/drawing/2014/main" id="{FCEA10CE-F10F-2B40-8FF7-8413B69B3A33}"/>
              </a:ext>
            </a:extLst>
          </p:cNvPr>
          <p:cNvSpPr txBox="1"/>
          <p:nvPr/>
        </p:nvSpPr>
        <p:spPr>
          <a:xfrm>
            <a:off x="2785829" y="2671300"/>
            <a:ext cx="958262"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grpSp>
        <p:nvGrpSpPr>
          <p:cNvPr id="225" name="Group 224">
            <a:extLst>
              <a:ext uri="{FF2B5EF4-FFF2-40B4-BE49-F238E27FC236}">
                <a16:creationId xmlns:a16="http://schemas.microsoft.com/office/drawing/2014/main" id="{F2650593-9A08-B344-9242-E09F728AF027}"/>
              </a:ext>
            </a:extLst>
          </p:cNvPr>
          <p:cNvGrpSpPr/>
          <p:nvPr/>
        </p:nvGrpSpPr>
        <p:grpSpPr>
          <a:xfrm>
            <a:off x="1000897" y="3007332"/>
            <a:ext cx="7231565" cy="657206"/>
            <a:chOff x="1692874" y="1754660"/>
            <a:chExt cx="9642087" cy="876274"/>
          </a:xfrm>
        </p:grpSpPr>
        <p:sp>
          <p:nvSpPr>
            <p:cNvPr id="226" name="TextBox 225">
              <a:extLst>
                <a:ext uri="{FF2B5EF4-FFF2-40B4-BE49-F238E27FC236}">
                  <a16:creationId xmlns:a16="http://schemas.microsoft.com/office/drawing/2014/main" id="{660EB57C-EB9F-394B-96BA-085086A90499}"/>
                </a:ext>
              </a:extLst>
            </p:cNvPr>
            <p:cNvSpPr txBox="1"/>
            <p:nvPr/>
          </p:nvSpPr>
          <p:spPr>
            <a:xfrm>
              <a:off x="2051222" y="1791731"/>
              <a:ext cx="9283739" cy="839203"/>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BS broadcasts primary synch signal every 5 ms on all frequencies</a:t>
              </a:r>
            </a:p>
            <a:p>
              <a:pPr marL="304800" indent="-213122">
                <a:lnSpc>
                  <a:spcPct val="90000"/>
                </a:lnSpc>
                <a:spcBef>
                  <a:spcPts val="300"/>
                </a:spcBef>
                <a:buClr>
                  <a:srgbClr val="000099"/>
                </a:buClr>
                <a:buSzPct val="100000"/>
                <a:buFont typeface="Wingdings" pitchFamily="2" charset="2"/>
                <a:buChar char="§"/>
                <a:tabLst>
                  <a:tab pos="559594" algn="l"/>
                </a:tabLst>
                <a:defRPr/>
              </a:pPr>
              <a:r>
                <a:rPr lang="en-US" sz="1800" dirty="0"/>
                <a:t>BSs from multiple carriers may be broadcasting synch signals</a:t>
              </a:r>
            </a:p>
          </p:txBody>
        </p:sp>
        <p:grpSp>
          <p:nvGrpSpPr>
            <p:cNvPr id="229" name="Group 228">
              <a:extLst>
                <a:ext uri="{FF2B5EF4-FFF2-40B4-BE49-F238E27FC236}">
                  <a16:creationId xmlns:a16="http://schemas.microsoft.com/office/drawing/2014/main" id="{944B2775-9A56-7642-A56B-ECCD8289F717}"/>
                </a:ext>
              </a:extLst>
            </p:cNvPr>
            <p:cNvGrpSpPr/>
            <p:nvPr/>
          </p:nvGrpSpPr>
          <p:grpSpPr>
            <a:xfrm>
              <a:off x="1692874" y="1754660"/>
              <a:ext cx="429565" cy="492442"/>
              <a:chOff x="1223317" y="2026508"/>
              <a:chExt cx="429565" cy="492442"/>
            </a:xfrm>
          </p:grpSpPr>
          <p:sp>
            <p:nvSpPr>
              <p:cNvPr id="230" name="TextBox 229">
                <a:extLst>
                  <a:ext uri="{FF2B5EF4-FFF2-40B4-BE49-F238E27FC236}">
                    <a16:creationId xmlns:a16="http://schemas.microsoft.com/office/drawing/2014/main" id="{426C1143-1217-DC47-816F-CBFE6F46F487}"/>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1</a:t>
                </a:r>
              </a:p>
            </p:txBody>
          </p:sp>
          <p:sp>
            <p:nvSpPr>
              <p:cNvPr id="234" name="Oval 233">
                <a:extLst>
                  <a:ext uri="{FF2B5EF4-FFF2-40B4-BE49-F238E27FC236}">
                    <a16:creationId xmlns:a16="http://schemas.microsoft.com/office/drawing/2014/main" id="{7570F6DC-9CE5-984D-B407-4D97F7F7EE26}"/>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235" name="Group 234">
            <a:extLst>
              <a:ext uri="{FF2B5EF4-FFF2-40B4-BE49-F238E27FC236}">
                <a16:creationId xmlns:a16="http://schemas.microsoft.com/office/drawing/2014/main" id="{927735CC-EA0C-EA4F-A0C7-E10BFFB9C2F8}"/>
              </a:ext>
            </a:extLst>
          </p:cNvPr>
          <p:cNvGrpSpPr/>
          <p:nvPr/>
        </p:nvGrpSpPr>
        <p:grpSpPr>
          <a:xfrm>
            <a:off x="994720" y="3696217"/>
            <a:ext cx="8022623" cy="1665071"/>
            <a:chOff x="1692874" y="1729946"/>
            <a:chExt cx="10696831" cy="2220094"/>
          </a:xfrm>
        </p:grpSpPr>
        <p:sp>
          <p:nvSpPr>
            <p:cNvPr id="236" name="TextBox 235">
              <a:extLst>
                <a:ext uri="{FF2B5EF4-FFF2-40B4-BE49-F238E27FC236}">
                  <a16:creationId xmlns:a16="http://schemas.microsoft.com/office/drawing/2014/main" id="{EFC33E48-1D78-E04B-9821-AD1AB20D33EA}"/>
                </a:ext>
              </a:extLst>
            </p:cNvPr>
            <p:cNvSpPr txBox="1"/>
            <p:nvPr/>
          </p:nvSpPr>
          <p:spPr>
            <a:xfrm>
              <a:off x="2051222" y="1729946"/>
              <a:ext cx="10338483" cy="2220094"/>
            </a:xfrm>
            <a:prstGeom prst="rect">
              <a:avLst/>
            </a:prstGeom>
            <a:noFill/>
          </p:spPr>
          <p:txBody>
            <a:bodyPr wrap="square" rtlCol="0">
              <a:spAutoFit/>
            </a:bodyPr>
            <a:lstStyle/>
            <a:p>
              <a:pPr marL="45244">
                <a:lnSpc>
                  <a:spcPct val="90000"/>
                </a:lnSpc>
                <a:spcBef>
                  <a:spcPts val="300"/>
                </a:spcBef>
                <a:buClr>
                  <a:srgbClr val="000099"/>
                </a:buClr>
                <a:buSzPct val="100000"/>
                <a:tabLst>
                  <a:tab pos="559594" algn="l"/>
                </a:tabLst>
                <a:defRPr/>
              </a:pPr>
              <a:r>
                <a:rPr lang="en-US" sz="1800" dirty="0"/>
                <a:t>mobile finds a primary synch signal, then locates 2</a:t>
              </a:r>
              <a:r>
                <a:rPr lang="en-US" sz="1800" baseline="30000" dirty="0"/>
                <a:t>nd</a:t>
              </a:r>
              <a:r>
                <a:rPr lang="en-US" sz="1800" dirty="0"/>
                <a:t> synch signal on this freq. </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then finds info broadcast by BS: channel bandwidth, configurations; BS’s cellular carrier info</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may get info from multiple base stations, multiple cellular networks</a:t>
              </a:r>
            </a:p>
          </p:txBody>
        </p:sp>
        <p:grpSp>
          <p:nvGrpSpPr>
            <p:cNvPr id="240" name="Group 239">
              <a:extLst>
                <a:ext uri="{FF2B5EF4-FFF2-40B4-BE49-F238E27FC236}">
                  <a16:creationId xmlns:a16="http://schemas.microsoft.com/office/drawing/2014/main" id="{4E3314EA-5157-5A4F-BC7A-B9CCCBC5D4AC}"/>
                </a:ext>
              </a:extLst>
            </p:cNvPr>
            <p:cNvGrpSpPr/>
            <p:nvPr/>
          </p:nvGrpSpPr>
          <p:grpSpPr>
            <a:xfrm>
              <a:off x="1692874" y="1754660"/>
              <a:ext cx="429565" cy="455509"/>
              <a:chOff x="1223317" y="2026508"/>
              <a:chExt cx="429565" cy="455509"/>
            </a:xfrm>
          </p:grpSpPr>
          <p:sp>
            <p:nvSpPr>
              <p:cNvPr id="241" name="TextBox 240">
                <a:extLst>
                  <a:ext uri="{FF2B5EF4-FFF2-40B4-BE49-F238E27FC236}">
                    <a16:creationId xmlns:a16="http://schemas.microsoft.com/office/drawing/2014/main" id="{CBF3F2B4-CF9A-C744-850E-65625633B09F}"/>
                  </a:ext>
                </a:extLst>
              </p:cNvPr>
              <p:cNvSpPr txBox="1"/>
              <p:nvPr/>
            </p:nvSpPr>
            <p:spPr>
              <a:xfrm>
                <a:off x="1235674" y="2026508"/>
                <a:ext cx="417208" cy="455509"/>
              </a:xfrm>
              <a:prstGeom prst="rect">
                <a:avLst/>
              </a:prstGeom>
              <a:noFill/>
            </p:spPr>
            <p:txBody>
              <a:bodyPr wrap="none" rtlCol="0">
                <a:spAutoFit/>
              </a:bodyPr>
              <a:lstStyle/>
              <a:p>
                <a:pPr>
                  <a:lnSpc>
                    <a:spcPct val="90000"/>
                  </a:lnSpc>
                </a:pPr>
                <a:r>
                  <a:rPr lang="en-US" sz="1800" dirty="0">
                    <a:solidFill>
                      <a:srgbClr val="C00000"/>
                    </a:solidFill>
                  </a:rPr>
                  <a:t>2</a:t>
                </a:r>
              </a:p>
            </p:txBody>
          </p:sp>
          <p:sp>
            <p:nvSpPr>
              <p:cNvPr id="242" name="Oval 241">
                <a:extLst>
                  <a:ext uri="{FF2B5EF4-FFF2-40B4-BE49-F238E27FC236}">
                    <a16:creationId xmlns:a16="http://schemas.microsoft.com/office/drawing/2014/main" id="{39A7CEE9-D494-0D49-9EBA-71712BDBC803}"/>
                  </a:ext>
                </a:extLst>
              </p:cNvPr>
              <p:cNvSpPr/>
              <p:nvPr/>
            </p:nvSpPr>
            <p:spPr>
              <a:xfrm>
                <a:off x="1223317" y="2063578"/>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500" dirty="0"/>
              </a:p>
            </p:txBody>
          </p:sp>
        </p:grpSp>
      </p:grpSp>
      <p:grpSp>
        <p:nvGrpSpPr>
          <p:cNvPr id="243" name="Group 242">
            <a:extLst>
              <a:ext uri="{FF2B5EF4-FFF2-40B4-BE49-F238E27FC236}">
                <a16:creationId xmlns:a16="http://schemas.microsoft.com/office/drawing/2014/main" id="{B3438A08-E49B-354E-9957-21DF0854A8E2}"/>
              </a:ext>
            </a:extLst>
          </p:cNvPr>
          <p:cNvGrpSpPr/>
          <p:nvPr/>
        </p:nvGrpSpPr>
        <p:grpSpPr>
          <a:xfrm>
            <a:off x="989704" y="5360129"/>
            <a:ext cx="8283134" cy="369332"/>
            <a:chOff x="1692874" y="1754660"/>
            <a:chExt cx="11044178" cy="492442"/>
          </a:xfrm>
        </p:grpSpPr>
        <p:sp>
          <p:nvSpPr>
            <p:cNvPr id="244" name="TextBox 243">
              <a:extLst>
                <a:ext uri="{FF2B5EF4-FFF2-40B4-BE49-F238E27FC236}">
                  <a16:creationId xmlns:a16="http://schemas.microsoft.com/office/drawing/2014/main" id="{C9B50B3A-1E1A-FA4D-A2C2-C59F8A48A935}"/>
                </a:ext>
              </a:extLst>
            </p:cNvPr>
            <p:cNvSpPr txBox="1"/>
            <p:nvPr/>
          </p:nvSpPr>
          <p:spPr>
            <a:xfrm>
              <a:off x="2051222" y="1767017"/>
              <a:ext cx="10685830" cy="455509"/>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mobile selects which BS to associate with (</a:t>
              </a:r>
              <a:r>
                <a:rPr lang="en-US" sz="1800" i="1" dirty="0"/>
                <a:t>e.g., </a:t>
              </a:r>
              <a:r>
                <a:rPr lang="en-US" sz="1800" dirty="0"/>
                <a:t>preference for home carrier)</a:t>
              </a:r>
            </a:p>
          </p:txBody>
        </p:sp>
        <p:grpSp>
          <p:nvGrpSpPr>
            <p:cNvPr id="245" name="Group 244">
              <a:extLst>
                <a:ext uri="{FF2B5EF4-FFF2-40B4-BE49-F238E27FC236}">
                  <a16:creationId xmlns:a16="http://schemas.microsoft.com/office/drawing/2014/main" id="{31CDC44A-F7D2-C64C-A3B9-4347B0E2E901}"/>
                </a:ext>
              </a:extLst>
            </p:cNvPr>
            <p:cNvGrpSpPr/>
            <p:nvPr/>
          </p:nvGrpSpPr>
          <p:grpSpPr>
            <a:xfrm>
              <a:off x="1692874" y="1754660"/>
              <a:ext cx="429565" cy="492442"/>
              <a:chOff x="1223317" y="2026508"/>
              <a:chExt cx="429565" cy="492442"/>
            </a:xfrm>
          </p:grpSpPr>
          <p:sp>
            <p:nvSpPr>
              <p:cNvPr id="246" name="TextBox 245">
                <a:extLst>
                  <a:ext uri="{FF2B5EF4-FFF2-40B4-BE49-F238E27FC236}">
                    <a16:creationId xmlns:a16="http://schemas.microsoft.com/office/drawing/2014/main" id="{AE900756-8B8E-F748-B322-BB4FF5683425}"/>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3</a:t>
                </a:r>
              </a:p>
            </p:txBody>
          </p:sp>
          <p:sp>
            <p:nvSpPr>
              <p:cNvPr id="247" name="Oval 246">
                <a:extLst>
                  <a:ext uri="{FF2B5EF4-FFF2-40B4-BE49-F238E27FC236}">
                    <a16:creationId xmlns:a16="http://schemas.microsoft.com/office/drawing/2014/main" id="{F458E91A-1959-E344-BDA4-E156B57D263B}"/>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11" name="Group 10">
            <a:extLst>
              <a:ext uri="{FF2B5EF4-FFF2-40B4-BE49-F238E27FC236}">
                <a16:creationId xmlns:a16="http://schemas.microsoft.com/office/drawing/2014/main" id="{9165F5B5-1241-494E-B0B0-6A124C700708}"/>
              </a:ext>
            </a:extLst>
          </p:cNvPr>
          <p:cNvGrpSpPr/>
          <p:nvPr/>
        </p:nvGrpSpPr>
        <p:grpSpPr>
          <a:xfrm>
            <a:off x="2149384" y="1909376"/>
            <a:ext cx="500063" cy="323165"/>
            <a:chOff x="10795000" y="942031"/>
            <a:chExt cx="666750" cy="430886"/>
          </a:xfrm>
        </p:grpSpPr>
        <p:cxnSp>
          <p:nvCxnSpPr>
            <p:cNvPr id="10" name="Straight Arrow Connector 9">
              <a:extLst>
                <a:ext uri="{FF2B5EF4-FFF2-40B4-BE49-F238E27FC236}">
                  <a16:creationId xmlns:a16="http://schemas.microsoft.com/office/drawing/2014/main" id="{B64251DE-007D-0F45-B529-90C0E85287A5}"/>
                </a:ext>
              </a:extLst>
            </p:cNvPr>
            <p:cNvCxnSpPr/>
            <p:nvPr/>
          </p:nvCxnSpPr>
          <p:spPr>
            <a:xfrm flipH="1">
              <a:off x="10795000" y="11271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73CFBC7-B595-B04A-9C6A-4D18E0599AF3}"/>
                </a:ext>
              </a:extLst>
            </p:cNvPr>
            <p:cNvSpPr/>
            <p:nvPr/>
          </p:nvSpPr>
          <p:spPr>
            <a:xfrm>
              <a:off x="11020425" y="10033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extBox 1">
              <a:extLst>
                <a:ext uri="{FF2B5EF4-FFF2-40B4-BE49-F238E27FC236}">
                  <a16:creationId xmlns:a16="http://schemas.microsoft.com/office/drawing/2014/main" id="{45D65A95-1F89-584D-A7F8-9DC5385E5246}"/>
                </a:ext>
              </a:extLst>
            </p:cNvPr>
            <p:cNvSpPr txBox="1"/>
            <p:nvPr/>
          </p:nvSpPr>
          <p:spPr>
            <a:xfrm>
              <a:off x="10997685" y="942031"/>
              <a:ext cx="389424" cy="430886"/>
            </a:xfrm>
            <a:prstGeom prst="rect">
              <a:avLst/>
            </a:prstGeom>
            <a:noFill/>
          </p:spPr>
          <p:txBody>
            <a:bodyPr wrap="none" rtlCol="0">
              <a:spAutoFit/>
            </a:bodyPr>
            <a:lstStyle/>
            <a:p>
              <a:r>
                <a:rPr lang="en-US" sz="1500" dirty="0">
                  <a:solidFill>
                    <a:srgbClr val="C00000"/>
                  </a:solidFill>
                </a:rPr>
                <a:t>1</a:t>
              </a:r>
            </a:p>
          </p:txBody>
        </p:sp>
      </p:grpSp>
      <p:grpSp>
        <p:nvGrpSpPr>
          <p:cNvPr id="12" name="Group 11">
            <a:extLst>
              <a:ext uri="{FF2B5EF4-FFF2-40B4-BE49-F238E27FC236}">
                <a16:creationId xmlns:a16="http://schemas.microsoft.com/office/drawing/2014/main" id="{F9888C8C-90C9-9B43-B824-E46C90C9310C}"/>
              </a:ext>
            </a:extLst>
          </p:cNvPr>
          <p:cNvGrpSpPr/>
          <p:nvPr/>
        </p:nvGrpSpPr>
        <p:grpSpPr>
          <a:xfrm>
            <a:off x="2006870" y="2126274"/>
            <a:ext cx="292068" cy="323165"/>
            <a:chOff x="11140560" y="1335731"/>
            <a:chExt cx="389424" cy="430886"/>
          </a:xfrm>
        </p:grpSpPr>
        <p:sp>
          <p:nvSpPr>
            <p:cNvPr id="213" name="Oval 212">
              <a:extLst>
                <a:ext uri="{FF2B5EF4-FFF2-40B4-BE49-F238E27FC236}">
                  <a16:creationId xmlns:a16="http://schemas.microsoft.com/office/drawing/2014/main" id="{6EEFC8E6-7F66-D644-9D3B-EA76FE5E45A0}"/>
                </a:ext>
              </a:extLst>
            </p:cNvPr>
            <p:cNvSpPr/>
            <p:nvPr/>
          </p:nvSpPr>
          <p:spPr>
            <a:xfrm>
              <a:off x="11163300" y="13970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4" name="TextBox 213">
              <a:extLst>
                <a:ext uri="{FF2B5EF4-FFF2-40B4-BE49-F238E27FC236}">
                  <a16:creationId xmlns:a16="http://schemas.microsoft.com/office/drawing/2014/main" id="{F10CB571-7305-4B4A-9EE5-940148C575FC}"/>
                </a:ext>
              </a:extLst>
            </p:cNvPr>
            <p:cNvSpPr txBox="1"/>
            <p:nvPr/>
          </p:nvSpPr>
          <p:spPr>
            <a:xfrm>
              <a:off x="11140560" y="1335731"/>
              <a:ext cx="389424" cy="430886"/>
            </a:xfrm>
            <a:prstGeom prst="rect">
              <a:avLst/>
            </a:prstGeom>
            <a:noFill/>
          </p:spPr>
          <p:txBody>
            <a:bodyPr wrap="none" rtlCol="0">
              <a:spAutoFit/>
            </a:bodyPr>
            <a:lstStyle/>
            <a:p>
              <a:r>
                <a:rPr lang="en-US" sz="1500" dirty="0">
                  <a:solidFill>
                    <a:srgbClr val="C00000"/>
                  </a:solidFill>
                </a:rPr>
                <a:t>2</a:t>
              </a:r>
            </a:p>
          </p:txBody>
        </p:sp>
      </p:grpSp>
      <p:grpSp>
        <p:nvGrpSpPr>
          <p:cNvPr id="13" name="Group 12">
            <a:extLst>
              <a:ext uri="{FF2B5EF4-FFF2-40B4-BE49-F238E27FC236}">
                <a16:creationId xmlns:a16="http://schemas.microsoft.com/office/drawing/2014/main" id="{52FB2EEB-63DE-984E-937C-2DB8D480C825}"/>
              </a:ext>
            </a:extLst>
          </p:cNvPr>
          <p:cNvGrpSpPr/>
          <p:nvPr/>
        </p:nvGrpSpPr>
        <p:grpSpPr>
          <a:xfrm>
            <a:off x="2187346" y="2333374"/>
            <a:ext cx="500063" cy="323165"/>
            <a:chOff x="11080750" y="1729431"/>
            <a:chExt cx="666750" cy="430886"/>
          </a:xfrm>
        </p:grpSpPr>
        <p:cxnSp>
          <p:nvCxnSpPr>
            <p:cNvPr id="215" name="Straight Arrow Connector 214">
              <a:extLst>
                <a:ext uri="{FF2B5EF4-FFF2-40B4-BE49-F238E27FC236}">
                  <a16:creationId xmlns:a16="http://schemas.microsoft.com/office/drawing/2014/main" id="{3084C769-A49B-8744-A798-C333A0608D94}"/>
                </a:ext>
              </a:extLst>
            </p:cNvPr>
            <p:cNvCxnSpPr>
              <a:cxnSpLocks/>
            </p:cNvCxnSpPr>
            <p:nvPr/>
          </p:nvCxnSpPr>
          <p:spPr>
            <a:xfrm>
              <a:off x="11080750" y="19145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13F8AF10-1842-1248-8BF6-634D84E71034}"/>
                </a:ext>
              </a:extLst>
            </p:cNvPr>
            <p:cNvSpPr/>
            <p:nvPr/>
          </p:nvSpPr>
          <p:spPr>
            <a:xfrm>
              <a:off x="11306175" y="17907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7" name="TextBox 216">
              <a:extLst>
                <a:ext uri="{FF2B5EF4-FFF2-40B4-BE49-F238E27FC236}">
                  <a16:creationId xmlns:a16="http://schemas.microsoft.com/office/drawing/2014/main" id="{98E1F095-DFDA-924E-8674-E34EB06EC66B}"/>
                </a:ext>
              </a:extLst>
            </p:cNvPr>
            <p:cNvSpPr txBox="1"/>
            <p:nvPr/>
          </p:nvSpPr>
          <p:spPr>
            <a:xfrm>
              <a:off x="11283435" y="1729431"/>
              <a:ext cx="389424" cy="430886"/>
            </a:xfrm>
            <a:prstGeom prst="rect">
              <a:avLst/>
            </a:prstGeom>
            <a:noFill/>
          </p:spPr>
          <p:txBody>
            <a:bodyPr wrap="none" rtlCol="0">
              <a:spAutoFit/>
            </a:bodyPr>
            <a:lstStyle/>
            <a:p>
              <a:r>
                <a:rPr lang="en-US" sz="1500" dirty="0">
                  <a:solidFill>
                    <a:srgbClr val="C00000"/>
                  </a:solidFill>
                </a:rPr>
                <a:t>3</a:t>
              </a:r>
            </a:p>
          </p:txBody>
        </p:sp>
      </p:grpSp>
    </p:spTree>
    <p:extLst>
      <p:ext uri="{BB962C8B-B14F-4D97-AF65-F5344CB8AC3E}">
        <p14:creationId xmlns:p14="http://schemas.microsoft.com/office/powerpoint/2010/main" val="68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9" presetClass="entr" presetSubtype="0" fill="hold" nodeType="withEffect">
                                  <p:stCondLst>
                                    <p:cond delay="0"/>
                                  </p:stCondLst>
                                  <p:childTnLst>
                                    <p:set>
                                      <p:cBhvr>
                                        <p:cTn id="14" dur="1" fill="hold">
                                          <p:stCondLst>
                                            <p:cond delay="0"/>
                                          </p:stCondLst>
                                        </p:cTn>
                                        <p:tgtEl>
                                          <p:spTgt spid="225"/>
                                        </p:tgtEl>
                                        <p:attrNameLst>
                                          <p:attrName>style.visibility</p:attrName>
                                        </p:attrNameLst>
                                      </p:cBhvr>
                                      <p:to>
                                        <p:strVal val="visible"/>
                                      </p:to>
                                    </p:set>
                                    <p:animEffect transition="in" filter="dissolve">
                                      <p:cBhvr>
                                        <p:cTn id="15" dur="500"/>
                                        <p:tgtEl>
                                          <p:spTgt spid="2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235"/>
                                        </p:tgtEl>
                                        <p:attrNameLst>
                                          <p:attrName>style.visibility</p:attrName>
                                        </p:attrNameLst>
                                      </p:cBhvr>
                                      <p:to>
                                        <p:strVal val="visible"/>
                                      </p:to>
                                    </p:set>
                                    <p:animEffect transition="in" filter="dissolve">
                                      <p:cBhvr>
                                        <p:cTn id="23" dur="500"/>
                                        <p:tgtEl>
                                          <p:spTgt spid="23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9" presetClass="entr" presetSubtype="0" fill="hold" nodeType="withEffect">
                                  <p:stCondLst>
                                    <p:cond delay="0"/>
                                  </p:stCondLst>
                                  <p:childTnLst>
                                    <p:set>
                                      <p:cBhvr>
                                        <p:cTn id="30" dur="1" fill="hold">
                                          <p:stCondLst>
                                            <p:cond delay="0"/>
                                          </p:stCondLst>
                                        </p:cTn>
                                        <p:tgtEl>
                                          <p:spTgt spid="243"/>
                                        </p:tgtEl>
                                        <p:attrNameLst>
                                          <p:attrName>style.visibility</p:attrName>
                                        </p:attrNameLst>
                                      </p:cBhvr>
                                      <p:to>
                                        <p:strVal val="visible"/>
                                      </p:to>
                                    </p:set>
                                    <p:animEffect transition="in" filter="dissolve">
                                      <p:cBhvr>
                                        <p:cTn id="3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634677"/>
            <a:ext cx="8229600" cy="778099"/>
          </a:xfrm>
        </p:spPr>
        <p:txBody>
          <a:bodyPr/>
          <a:lstStyle/>
          <a:p>
            <a:r>
              <a:rPr lang="en-US" dirty="0"/>
              <a:t>A Simplified Data Flow with 4G…(1/2)</a:t>
            </a:r>
          </a:p>
        </p:txBody>
      </p:sp>
      <p:sp>
        <p:nvSpPr>
          <p:cNvPr id="5" name="Flowchart: Alternate Process 4"/>
          <p:cNvSpPr/>
          <p:nvPr/>
        </p:nvSpPr>
        <p:spPr>
          <a:xfrm>
            <a:off x="4067944" y="363932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57518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92736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21539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90782"/>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60185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99936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92736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688738"/>
            <a:ext cx="238125" cy="590550"/>
          </a:xfrm>
          <a:prstGeom prst="rect">
            <a:avLst/>
          </a:prstGeom>
          <a:noFill/>
          <a:ln w="9525">
            <a:noFill/>
            <a:miter lim="800000"/>
            <a:headEnd/>
            <a:tailEnd/>
          </a:ln>
        </p:spPr>
      </p:pic>
      <p:sp>
        <p:nvSpPr>
          <p:cNvPr id="17" name="Rectangle 16"/>
          <p:cNvSpPr/>
          <p:nvPr/>
        </p:nvSpPr>
        <p:spPr>
          <a:xfrm>
            <a:off x="1475656" y="284724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18" name="Group 83"/>
          <p:cNvGrpSpPr/>
          <p:nvPr/>
        </p:nvGrpSpPr>
        <p:grpSpPr>
          <a:xfrm>
            <a:off x="487198" y="2775232"/>
            <a:ext cx="584448" cy="504776"/>
            <a:chOff x="179512" y="4581128"/>
            <a:chExt cx="584448" cy="504776"/>
          </a:xfrm>
        </p:grpSpPr>
        <p:grpSp>
          <p:nvGrpSpPr>
            <p:cNvPr id="19"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27928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4067944" y="2487200"/>
            <a:ext cx="667726"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48720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401807" y="2775232"/>
            <a:ext cx="6218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77523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27928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Rounded Rectangular Callout 28"/>
          <p:cNvSpPr/>
          <p:nvPr/>
        </p:nvSpPr>
        <p:spPr>
          <a:xfrm>
            <a:off x="847238" y="2055152"/>
            <a:ext cx="792088" cy="288032"/>
          </a:xfrm>
          <a:prstGeom prst="wedgeRoundRectCallout">
            <a:avLst>
              <a:gd name="adj1" fmla="val -52553"/>
              <a:gd name="adj2" fmla="val 2419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Attach  request..</a:t>
            </a:r>
          </a:p>
        </p:txBody>
      </p:sp>
      <p:sp>
        <p:nvSpPr>
          <p:cNvPr id="31" name="Rounded Rectangular Callout 30"/>
          <p:cNvSpPr/>
          <p:nvPr/>
        </p:nvSpPr>
        <p:spPr>
          <a:xfrm>
            <a:off x="3203848" y="3063264"/>
            <a:ext cx="1008112" cy="288032"/>
          </a:xfrm>
          <a:prstGeom prst="wedgeRoundRectCallout">
            <a:avLst>
              <a:gd name="adj1" fmla="val 64092"/>
              <a:gd name="adj2" fmla="val 11957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Get info for this subscriber</a:t>
            </a:r>
          </a:p>
        </p:txBody>
      </p:sp>
      <p:sp>
        <p:nvSpPr>
          <p:cNvPr id="32" name="Rounded Rectangular Callout 31"/>
          <p:cNvSpPr/>
          <p:nvPr/>
        </p:nvSpPr>
        <p:spPr>
          <a:xfrm>
            <a:off x="2863462" y="2055152"/>
            <a:ext cx="1008112" cy="288032"/>
          </a:xfrm>
          <a:prstGeom prst="wedgeRoundRectCallout">
            <a:avLst>
              <a:gd name="adj1" fmla="val 64092"/>
              <a:gd name="adj2" fmla="val 119570"/>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info</a:t>
            </a:r>
          </a:p>
        </p:txBody>
      </p:sp>
      <p:sp>
        <p:nvSpPr>
          <p:cNvPr id="33" name="Rounded Rectangular Callout 32"/>
          <p:cNvSpPr/>
          <p:nvPr/>
        </p:nvSpPr>
        <p:spPr>
          <a:xfrm>
            <a:off x="251520" y="371133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sp>
        <p:nvSpPr>
          <p:cNvPr id="34" name="Rounded Rectangular Callout 33"/>
          <p:cNvSpPr/>
          <p:nvPr/>
        </p:nvSpPr>
        <p:spPr>
          <a:xfrm>
            <a:off x="5148064" y="3063264"/>
            <a:ext cx="1828238" cy="360040"/>
          </a:xfrm>
          <a:prstGeom prst="wedgeRoundRectCallout">
            <a:avLst>
              <a:gd name="adj1" fmla="val -79460"/>
              <a:gd name="adj2" fmla="val 9976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What is the S-GW IP Address ?</a:t>
            </a:r>
          </a:p>
          <a:p>
            <a:r>
              <a:rPr lang="en-US" sz="800" dirty="0">
                <a:solidFill>
                  <a:schemeClr val="tx1"/>
                </a:solidFill>
                <a:latin typeface="Comic Sans MS" pitchFamily="66" charset="0"/>
              </a:rPr>
              <a:t>What is the P-GW IP Address ?</a:t>
            </a:r>
          </a:p>
        </p:txBody>
      </p:sp>
      <p:sp>
        <p:nvSpPr>
          <p:cNvPr id="35" name="Rounded Rectangular Callout 34"/>
          <p:cNvSpPr/>
          <p:nvPr/>
        </p:nvSpPr>
        <p:spPr>
          <a:xfrm>
            <a:off x="4951694" y="1839128"/>
            <a:ext cx="1512168" cy="288032"/>
          </a:xfrm>
          <a:prstGeom prst="wedgeRoundRectCallout">
            <a:avLst>
              <a:gd name="adj1" fmla="val -43004"/>
              <a:gd name="adj2" fmla="val 138694"/>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IP Addresses</a:t>
            </a:r>
          </a:p>
        </p:txBody>
      </p:sp>
      <p:sp>
        <p:nvSpPr>
          <p:cNvPr id="36" name="Rounded Rectangular Callout 35"/>
          <p:cNvSpPr/>
          <p:nvPr/>
        </p:nvSpPr>
        <p:spPr>
          <a:xfrm>
            <a:off x="5364088" y="3639328"/>
            <a:ext cx="1692606" cy="360040"/>
          </a:xfrm>
          <a:prstGeom prst="wedgeRoundRectCallout">
            <a:avLst>
              <a:gd name="adj1" fmla="val -74813"/>
              <a:gd name="adj2" fmla="val -1675"/>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S-GW and P-GW</a:t>
            </a:r>
          </a:p>
        </p:txBody>
      </p:sp>
      <p:sp>
        <p:nvSpPr>
          <p:cNvPr id="37" name="Rounded Rectangular Callout 36"/>
          <p:cNvSpPr/>
          <p:nvPr/>
        </p:nvSpPr>
        <p:spPr>
          <a:xfrm>
            <a:off x="5220072" y="5439528"/>
            <a:ext cx="1800200" cy="360040"/>
          </a:xfrm>
          <a:prstGeom prst="wedgeRoundRectCallout">
            <a:avLst>
              <a:gd name="adj1" fmla="val 3534"/>
              <a:gd name="adj2" fmla="val -2324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Comic Sans MS" pitchFamily="66" charset="0"/>
              </a:rPr>
              <a:t>Create Session Request response (Accept)</a:t>
            </a:r>
          </a:p>
        </p:txBody>
      </p:sp>
      <p:cxnSp>
        <p:nvCxnSpPr>
          <p:cNvPr id="40" name="Straight Connector 39"/>
          <p:cNvCxnSpPr>
            <a:stCxn id="15" idx="2"/>
            <a:endCxn id="7" idx="1"/>
          </p:cNvCxnSpPr>
          <p:nvPr/>
        </p:nvCxnSpPr>
        <p:spPr>
          <a:xfrm>
            <a:off x="1362853" y="327928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57543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66" name="Rounded Rectangular Callout 65"/>
          <p:cNvSpPr/>
          <p:nvPr/>
        </p:nvSpPr>
        <p:spPr>
          <a:xfrm>
            <a:off x="3347864" y="5223504"/>
            <a:ext cx="1692606" cy="360040"/>
          </a:xfrm>
          <a:prstGeom prst="wedgeRoundRectCallout">
            <a:avLst>
              <a:gd name="adj1" fmla="val 24792"/>
              <a:gd name="adj2" fmla="val -18950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P-GW</a:t>
            </a:r>
          </a:p>
        </p:txBody>
      </p:sp>
      <p:sp>
        <p:nvSpPr>
          <p:cNvPr id="70" name="Rounded Rectangular Callout 69"/>
          <p:cNvSpPr/>
          <p:nvPr/>
        </p:nvSpPr>
        <p:spPr>
          <a:xfrm>
            <a:off x="1763688" y="5583544"/>
            <a:ext cx="1692606" cy="360040"/>
          </a:xfrm>
          <a:prstGeom prst="wedgeRoundRectCallout">
            <a:avLst>
              <a:gd name="adj1" fmla="val 77127"/>
              <a:gd name="adj2" fmla="val -28210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sp>
        <p:nvSpPr>
          <p:cNvPr id="71" name="Rounded Rectangular Callout 70"/>
          <p:cNvSpPr/>
          <p:nvPr/>
        </p:nvSpPr>
        <p:spPr>
          <a:xfrm>
            <a:off x="1691680" y="4359408"/>
            <a:ext cx="1692606" cy="360040"/>
          </a:xfrm>
          <a:prstGeom prst="wedgeRoundRectCallout">
            <a:avLst>
              <a:gd name="adj1" fmla="val 110329"/>
              <a:gd name="adj2" fmla="val -14188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cxnSp>
        <p:nvCxnSpPr>
          <p:cNvPr id="72" name="Straight Connector 71"/>
          <p:cNvCxnSpPr/>
          <p:nvPr/>
        </p:nvCxnSpPr>
        <p:spPr>
          <a:xfrm flipH="1">
            <a:off x="4860032" y="471944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71944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83912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53" name="Oval 52"/>
          <p:cNvSpPr/>
          <p:nvPr/>
        </p:nvSpPr>
        <p:spPr>
          <a:xfrm>
            <a:off x="1475656" y="2199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p>
        </p:txBody>
      </p:sp>
      <p:sp>
        <p:nvSpPr>
          <p:cNvPr id="54" name="Oval 53"/>
          <p:cNvSpPr/>
          <p:nvPr/>
        </p:nvSpPr>
        <p:spPr>
          <a:xfrm>
            <a:off x="2987824"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2</a:t>
            </a:r>
          </a:p>
        </p:txBody>
      </p:sp>
      <p:sp>
        <p:nvSpPr>
          <p:cNvPr id="55" name="Oval 54"/>
          <p:cNvSpPr/>
          <p:nvPr/>
        </p:nvSpPr>
        <p:spPr>
          <a:xfrm>
            <a:off x="3707904" y="212716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3</a:t>
            </a:r>
          </a:p>
        </p:txBody>
      </p:sp>
      <p:sp>
        <p:nvSpPr>
          <p:cNvPr id="56" name="Oval 55"/>
          <p:cNvSpPr/>
          <p:nvPr/>
        </p:nvSpPr>
        <p:spPr>
          <a:xfrm>
            <a:off x="6876256"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4</a:t>
            </a:r>
          </a:p>
        </p:txBody>
      </p:sp>
      <p:sp>
        <p:nvSpPr>
          <p:cNvPr id="57" name="Oval 56"/>
          <p:cNvSpPr/>
          <p:nvPr/>
        </p:nvSpPr>
        <p:spPr>
          <a:xfrm>
            <a:off x="6156176" y="1983144"/>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5</a:t>
            </a:r>
          </a:p>
        </p:txBody>
      </p:sp>
      <p:sp>
        <p:nvSpPr>
          <p:cNvPr id="58" name="Oval 57"/>
          <p:cNvSpPr/>
          <p:nvPr/>
        </p:nvSpPr>
        <p:spPr>
          <a:xfrm>
            <a:off x="6660232" y="385535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6</a:t>
            </a:r>
          </a:p>
        </p:txBody>
      </p:sp>
      <p:sp>
        <p:nvSpPr>
          <p:cNvPr id="59" name="Oval 58"/>
          <p:cNvSpPr/>
          <p:nvPr/>
        </p:nvSpPr>
        <p:spPr>
          <a:xfrm>
            <a:off x="4499992" y="543952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7</a:t>
            </a:r>
          </a:p>
        </p:txBody>
      </p:sp>
      <p:sp>
        <p:nvSpPr>
          <p:cNvPr id="60" name="Oval 59"/>
          <p:cNvSpPr/>
          <p:nvPr/>
        </p:nvSpPr>
        <p:spPr>
          <a:xfrm>
            <a:off x="6300192" y="507948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sp>
        <p:nvSpPr>
          <p:cNvPr id="61" name="Oval 60"/>
          <p:cNvSpPr/>
          <p:nvPr/>
        </p:nvSpPr>
        <p:spPr>
          <a:xfrm>
            <a:off x="2915816" y="57995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9</a:t>
            </a:r>
          </a:p>
        </p:txBody>
      </p:sp>
      <p:sp>
        <p:nvSpPr>
          <p:cNvPr id="63" name="Oval 62"/>
          <p:cNvSpPr/>
          <p:nvPr/>
        </p:nvSpPr>
        <p:spPr>
          <a:xfrm>
            <a:off x="2915816" y="457543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10</a:t>
            </a:r>
          </a:p>
        </p:txBody>
      </p:sp>
      <p:sp>
        <p:nvSpPr>
          <p:cNvPr id="64" name="Oval 63"/>
          <p:cNvSpPr/>
          <p:nvPr/>
        </p:nvSpPr>
        <p:spPr>
          <a:xfrm>
            <a:off x="971600" y="428740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Tree>
    <p:extLst>
      <p:ext uri="{BB962C8B-B14F-4D97-AF65-F5344CB8AC3E}">
        <p14:creationId xmlns:p14="http://schemas.microsoft.com/office/powerpoint/2010/main" val="191113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66" grpId="0" animBg="1"/>
      <p:bldP spid="70" grpId="0" animBg="1"/>
      <p:bldP spid="71"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778693"/>
            <a:ext cx="8229600" cy="778099"/>
          </a:xfrm>
        </p:spPr>
        <p:txBody>
          <a:bodyPr/>
          <a:lstStyle/>
          <a:p>
            <a:r>
              <a:rPr lang="en-US" dirty="0"/>
              <a:t>A Simplified Data Flow with 4G… (2/2)</a:t>
            </a:r>
          </a:p>
        </p:txBody>
      </p:sp>
      <p:sp>
        <p:nvSpPr>
          <p:cNvPr id="5" name="Flowchart: Alternate Process 4"/>
          <p:cNvSpPr/>
          <p:nvPr/>
        </p:nvSpPr>
        <p:spPr>
          <a:xfrm>
            <a:off x="4067944" y="350100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43686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78904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07707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17406"/>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46353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86104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78904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550418"/>
            <a:ext cx="238125" cy="590550"/>
          </a:xfrm>
          <a:prstGeom prst="rect">
            <a:avLst/>
          </a:prstGeom>
          <a:noFill/>
          <a:ln w="9525">
            <a:noFill/>
            <a:miter lim="800000"/>
            <a:headEnd/>
            <a:tailEnd/>
          </a:ln>
        </p:spPr>
      </p:pic>
      <p:sp>
        <p:nvSpPr>
          <p:cNvPr id="17" name="Rectangle 16"/>
          <p:cNvSpPr/>
          <p:nvPr/>
        </p:nvSpPr>
        <p:spPr>
          <a:xfrm>
            <a:off x="1475656" y="270892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2" name="Group 83"/>
          <p:cNvGrpSpPr/>
          <p:nvPr/>
        </p:nvGrpSpPr>
        <p:grpSpPr>
          <a:xfrm>
            <a:off x="487198" y="2636912"/>
            <a:ext cx="584448" cy="504776"/>
            <a:chOff x="179512" y="4581128"/>
            <a:chExt cx="584448" cy="504776"/>
          </a:xfrm>
        </p:grpSpPr>
        <p:grpSp>
          <p:nvGrpSpPr>
            <p:cNvPr id="3"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14096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3943582" y="2348880"/>
            <a:ext cx="792088"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34888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339626" y="2636912"/>
            <a:ext cx="124362"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63691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14096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3" name="Rounded Rectangular Callout 32"/>
          <p:cNvSpPr/>
          <p:nvPr/>
        </p:nvSpPr>
        <p:spPr>
          <a:xfrm>
            <a:off x="251520" y="357301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cxnSp>
        <p:nvCxnSpPr>
          <p:cNvPr id="40" name="Straight Connector 39"/>
          <p:cNvCxnSpPr>
            <a:stCxn id="15" idx="2"/>
            <a:endCxn id="7" idx="1"/>
          </p:cNvCxnSpPr>
          <p:nvPr/>
        </p:nvCxnSpPr>
        <p:spPr>
          <a:xfrm>
            <a:off x="1362853" y="314096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43" name="Freeform 42"/>
          <p:cNvSpPr/>
          <p:nvPr/>
        </p:nvSpPr>
        <p:spPr>
          <a:xfrm>
            <a:off x="899592" y="2603020"/>
            <a:ext cx="5400600" cy="1574838"/>
          </a:xfrm>
          <a:custGeom>
            <a:avLst/>
            <a:gdLst>
              <a:gd name="connsiteX0" fmla="*/ 0 w 5305425"/>
              <a:gd name="connsiteY0" fmla="*/ 401637 h 1795462"/>
              <a:gd name="connsiteX1" fmla="*/ 828675 w 5305425"/>
              <a:gd name="connsiteY1" fmla="*/ 125412 h 1795462"/>
              <a:gd name="connsiteX2" fmla="*/ 1381125 w 5305425"/>
              <a:gd name="connsiteY2" fmla="*/ 1154112 h 1795462"/>
              <a:gd name="connsiteX3" fmla="*/ 3571875 w 5305425"/>
              <a:gd name="connsiteY3" fmla="*/ 1697037 h 1795462"/>
              <a:gd name="connsiteX4" fmla="*/ 5305425 w 5305425"/>
              <a:gd name="connsiteY4" fmla="*/ 1744662 h 1795462"/>
              <a:gd name="connsiteX0" fmla="*/ 0 w 5596483"/>
              <a:gd name="connsiteY0" fmla="*/ 401637 h 1792667"/>
              <a:gd name="connsiteX1" fmla="*/ 828675 w 5596483"/>
              <a:gd name="connsiteY1" fmla="*/ 125412 h 1792667"/>
              <a:gd name="connsiteX2" fmla="*/ 1381125 w 5596483"/>
              <a:gd name="connsiteY2" fmla="*/ 1154112 h 1792667"/>
              <a:gd name="connsiteX3" fmla="*/ 3571875 w 5596483"/>
              <a:gd name="connsiteY3" fmla="*/ 1697037 h 1792667"/>
              <a:gd name="connsiteX4" fmla="*/ 5596483 w 5596483"/>
              <a:gd name="connsiteY4" fmla="*/ 1727894 h 1792667"/>
              <a:gd name="connsiteX0" fmla="*/ 0 w 5452467"/>
              <a:gd name="connsiteY0" fmla="*/ 401637 h 2231951"/>
              <a:gd name="connsiteX1" fmla="*/ 828675 w 5452467"/>
              <a:gd name="connsiteY1" fmla="*/ 125412 h 2231951"/>
              <a:gd name="connsiteX2" fmla="*/ 1381125 w 5452467"/>
              <a:gd name="connsiteY2" fmla="*/ 1154112 h 2231951"/>
              <a:gd name="connsiteX3" fmla="*/ 3571875 w 5452467"/>
              <a:gd name="connsiteY3" fmla="*/ 1697037 h 2231951"/>
              <a:gd name="connsiteX4" fmla="*/ 5452467 w 5452467"/>
              <a:gd name="connsiteY4" fmla="*/ 2231951 h 223195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260729"/>
              <a:gd name="connsiteX1" fmla="*/ 828675 w 5452467"/>
              <a:gd name="connsiteY1" fmla="*/ 125412 h 2260729"/>
              <a:gd name="connsiteX2" fmla="*/ 1381125 w 5452467"/>
              <a:gd name="connsiteY2" fmla="*/ 1154112 h 2260729"/>
              <a:gd name="connsiteX3" fmla="*/ 3436243 w 5452467"/>
              <a:gd name="connsiteY3" fmla="*/ 2231951 h 2260729"/>
              <a:gd name="connsiteX4" fmla="*/ 5452467 w 5452467"/>
              <a:gd name="connsiteY4" fmla="*/ 2231951 h 2260729"/>
              <a:gd name="connsiteX0" fmla="*/ 0 w 5452467"/>
              <a:gd name="connsiteY0" fmla="*/ 401257 h 2260349"/>
              <a:gd name="connsiteX1" fmla="*/ 828675 w 5452467"/>
              <a:gd name="connsiteY1" fmla="*/ 125032 h 2260349"/>
              <a:gd name="connsiteX2" fmla="*/ 1276003 w 5452467"/>
              <a:gd name="connsiteY2" fmla="*/ 1151451 h 2260349"/>
              <a:gd name="connsiteX3" fmla="*/ 3436243 w 5452467"/>
              <a:gd name="connsiteY3" fmla="*/ 2231571 h 2260349"/>
              <a:gd name="connsiteX4" fmla="*/ 5452467 w 5452467"/>
              <a:gd name="connsiteY4" fmla="*/ 2231571 h 2260349"/>
              <a:gd name="connsiteX0" fmla="*/ 0 w 5452467"/>
              <a:gd name="connsiteY0" fmla="*/ 310942 h 2170034"/>
              <a:gd name="connsiteX1" fmla="*/ 699939 w 5452467"/>
              <a:gd name="connsiteY1" fmla="*/ 125032 h 2170034"/>
              <a:gd name="connsiteX2" fmla="*/ 1276003 w 5452467"/>
              <a:gd name="connsiteY2" fmla="*/ 1061136 h 2170034"/>
              <a:gd name="connsiteX3" fmla="*/ 3436243 w 5452467"/>
              <a:gd name="connsiteY3" fmla="*/ 2141256 h 2170034"/>
              <a:gd name="connsiteX4" fmla="*/ 5452467 w 5452467"/>
              <a:gd name="connsiteY4" fmla="*/ 2141256 h 2170034"/>
              <a:gd name="connsiteX0" fmla="*/ 0 w 5452467"/>
              <a:gd name="connsiteY0" fmla="*/ 310942 h 2141256"/>
              <a:gd name="connsiteX1" fmla="*/ 699939 w 5452467"/>
              <a:gd name="connsiteY1" fmla="*/ 125032 h 2141256"/>
              <a:gd name="connsiteX2" fmla="*/ 1276003 w 5452467"/>
              <a:gd name="connsiteY2" fmla="*/ 1061136 h 2141256"/>
              <a:gd name="connsiteX3" fmla="*/ 3436243 w 5452467"/>
              <a:gd name="connsiteY3" fmla="*/ 1637199 h 2141256"/>
              <a:gd name="connsiteX4" fmla="*/ 5452467 w 5452467"/>
              <a:gd name="connsiteY4" fmla="*/ 2141256 h 2141256"/>
              <a:gd name="connsiteX0" fmla="*/ 0 w 5452467"/>
              <a:gd name="connsiteY0" fmla="*/ 310942 h 1665977"/>
              <a:gd name="connsiteX1" fmla="*/ 699939 w 5452467"/>
              <a:gd name="connsiteY1" fmla="*/ 125032 h 1665977"/>
              <a:gd name="connsiteX2" fmla="*/ 1276003 w 5452467"/>
              <a:gd name="connsiteY2" fmla="*/ 1061136 h 1665977"/>
              <a:gd name="connsiteX3" fmla="*/ 3436243 w 5452467"/>
              <a:gd name="connsiteY3" fmla="*/ 1637199 h 1665977"/>
              <a:gd name="connsiteX4" fmla="*/ 5452467 w 5452467"/>
              <a:gd name="connsiteY4" fmla="*/ 1637199 h 1665977"/>
              <a:gd name="connsiteX0" fmla="*/ 0 w 5452467"/>
              <a:gd name="connsiteY0" fmla="*/ 200819 h 1555854"/>
              <a:gd name="connsiteX1" fmla="*/ 648072 w 5452467"/>
              <a:gd name="connsiteY1" fmla="*/ 249917 h 1555854"/>
              <a:gd name="connsiteX2" fmla="*/ 1276003 w 5452467"/>
              <a:gd name="connsiteY2" fmla="*/ 951013 h 1555854"/>
              <a:gd name="connsiteX3" fmla="*/ 3436243 w 5452467"/>
              <a:gd name="connsiteY3" fmla="*/ 1527076 h 1555854"/>
              <a:gd name="connsiteX4" fmla="*/ 5452467 w 5452467"/>
              <a:gd name="connsiteY4" fmla="*/ 1527076 h 1555854"/>
              <a:gd name="connsiteX0" fmla="*/ 0 w 5452467"/>
              <a:gd name="connsiteY0" fmla="*/ 200819 h 1555854"/>
              <a:gd name="connsiteX1" fmla="*/ 648072 w 5452467"/>
              <a:gd name="connsiteY1" fmla="*/ 249917 h 1555854"/>
              <a:gd name="connsiteX2" fmla="*/ 1368152 w 5452467"/>
              <a:gd name="connsiteY2" fmla="*/ 825980 h 1555854"/>
              <a:gd name="connsiteX3" fmla="*/ 3436243 w 5452467"/>
              <a:gd name="connsiteY3" fmla="*/ 1527076 h 1555854"/>
              <a:gd name="connsiteX4" fmla="*/ 5452467 w 5452467"/>
              <a:gd name="connsiteY4" fmla="*/ 1527076 h 1555854"/>
              <a:gd name="connsiteX0" fmla="*/ 0 w 5452467"/>
              <a:gd name="connsiteY0" fmla="*/ 200819 h 1574838"/>
              <a:gd name="connsiteX1" fmla="*/ 648072 w 5452467"/>
              <a:gd name="connsiteY1" fmla="*/ 249917 h 1574838"/>
              <a:gd name="connsiteX2" fmla="*/ 1368152 w 5452467"/>
              <a:gd name="connsiteY2" fmla="*/ 825980 h 1574838"/>
              <a:gd name="connsiteX3" fmla="*/ 3312368 w 5452467"/>
              <a:gd name="connsiteY3" fmla="*/ 1546060 h 1574838"/>
              <a:gd name="connsiteX4" fmla="*/ 5452467 w 5452467"/>
              <a:gd name="connsiteY4" fmla="*/ 1527076 h 1574838"/>
              <a:gd name="connsiteX0" fmla="*/ 0 w 5256584"/>
              <a:gd name="connsiteY0" fmla="*/ 200819 h 1574838"/>
              <a:gd name="connsiteX1" fmla="*/ 648072 w 5256584"/>
              <a:gd name="connsiteY1" fmla="*/ 249917 h 1574838"/>
              <a:gd name="connsiteX2" fmla="*/ 1368152 w 5256584"/>
              <a:gd name="connsiteY2" fmla="*/ 825980 h 1574838"/>
              <a:gd name="connsiteX3" fmla="*/ 3312368 w 5256584"/>
              <a:gd name="connsiteY3" fmla="*/ 1546060 h 1574838"/>
              <a:gd name="connsiteX4" fmla="*/ 5256584 w 5256584"/>
              <a:gd name="connsiteY4" fmla="*/ 1546060 h 157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584" h="1574838">
                <a:moveTo>
                  <a:pt x="0" y="200819"/>
                </a:moveTo>
                <a:cubicBezTo>
                  <a:pt x="299244" y="0"/>
                  <a:pt x="420047" y="145724"/>
                  <a:pt x="648072" y="249917"/>
                </a:cubicBezTo>
                <a:cubicBezTo>
                  <a:pt x="876097" y="354110"/>
                  <a:pt x="924103" y="609956"/>
                  <a:pt x="1368152" y="825980"/>
                </a:cubicBezTo>
                <a:cubicBezTo>
                  <a:pt x="1812201" y="1042004"/>
                  <a:pt x="2569790" y="1423198"/>
                  <a:pt x="3312368" y="1546060"/>
                </a:cubicBezTo>
                <a:cubicBezTo>
                  <a:pt x="4049985" y="1574838"/>
                  <a:pt x="4953372" y="1536535"/>
                  <a:pt x="5256584" y="1546060"/>
                </a:cubicBezTo>
              </a:path>
            </a:pathLst>
          </a:custGeom>
          <a:ln w="76200">
            <a:solidFill>
              <a:srgbClr val="92D050"/>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300192" y="4149080"/>
            <a:ext cx="1296144" cy="0"/>
          </a:xfrm>
          <a:prstGeom prst="line">
            <a:avLst/>
          </a:prstGeom>
          <a:ln w="76200">
            <a:solidFill>
              <a:srgbClr val="92D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43711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860032" y="458112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58112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70080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48" name="Oval 47"/>
          <p:cNvSpPr/>
          <p:nvPr/>
        </p:nvSpPr>
        <p:spPr>
          <a:xfrm>
            <a:off x="1115616"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
        <p:nvSpPr>
          <p:cNvPr id="53" name="Oval 52"/>
          <p:cNvSpPr/>
          <p:nvPr/>
        </p:nvSpPr>
        <p:spPr>
          <a:xfrm>
            <a:off x="6732240"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12</a:t>
            </a:r>
          </a:p>
        </p:txBody>
      </p:sp>
      <p:sp>
        <p:nvSpPr>
          <p:cNvPr id="58" name="Flowchart: Alternate Process 57"/>
          <p:cNvSpPr/>
          <p:nvPr/>
        </p:nvSpPr>
        <p:spPr>
          <a:xfrm>
            <a:off x="7524328" y="5229200"/>
            <a:ext cx="86409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Internet DNS</a:t>
            </a:r>
          </a:p>
        </p:txBody>
      </p:sp>
      <p:cxnSp>
        <p:nvCxnSpPr>
          <p:cNvPr id="59" name="Straight Connector 58"/>
          <p:cNvCxnSpPr>
            <a:stCxn id="10" idx="2"/>
            <a:endCxn id="58" idx="0"/>
          </p:cNvCxnSpPr>
          <p:nvPr/>
        </p:nvCxnSpPr>
        <p:spPr>
          <a:xfrm flipH="1">
            <a:off x="7956376" y="4796656"/>
            <a:ext cx="10086" cy="432544"/>
          </a:xfrm>
          <a:prstGeom prst="line">
            <a:avLst/>
          </a:prstGeom>
          <a:ln w="3810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8028384" y="4941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13</a:t>
            </a:r>
          </a:p>
        </p:txBody>
      </p:sp>
    </p:spTree>
    <p:extLst>
      <p:ext uri="{BB962C8B-B14F-4D97-AF65-F5344CB8AC3E}">
        <p14:creationId xmlns:p14="http://schemas.microsoft.com/office/powerpoint/2010/main" val="504901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1CA0-9357-654C-9884-79BF0E45DDA2}"/>
              </a:ext>
            </a:extLst>
          </p:cNvPr>
          <p:cNvSpPr>
            <a:spLocks noGrp="1"/>
          </p:cNvSpPr>
          <p:nvPr>
            <p:ph type="title"/>
          </p:nvPr>
        </p:nvSpPr>
        <p:spPr/>
        <p:txBody>
          <a:bodyPr/>
          <a:lstStyle/>
          <a:p>
            <a:r>
              <a:rPr lang="en-NO" dirty="0"/>
              <a:t>What defines the mobile operator performance?</a:t>
            </a:r>
          </a:p>
        </p:txBody>
      </p:sp>
      <p:sp>
        <p:nvSpPr>
          <p:cNvPr id="3" name="Content Placeholder 2">
            <a:extLst>
              <a:ext uri="{FF2B5EF4-FFF2-40B4-BE49-F238E27FC236}">
                <a16:creationId xmlns:a16="http://schemas.microsoft.com/office/drawing/2014/main" id="{7A710CE7-1F00-5F4D-8596-01E463877CF9}"/>
              </a:ext>
            </a:extLst>
          </p:cNvPr>
          <p:cNvSpPr>
            <a:spLocks noGrp="1"/>
          </p:cNvSpPr>
          <p:nvPr>
            <p:ph idx="1"/>
          </p:nvPr>
        </p:nvSpPr>
        <p:spPr/>
        <p:txBody>
          <a:bodyPr/>
          <a:lstStyle/>
          <a:p>
            <a:r>
              <a:rPr lang="en-NO" dirty="0"/>
              <a:t>Deployment</a:t>
            </a:r>
          </a:p>
          <a:p>
            <a:r>
              <a:rPr lang="en-GB" dirty="0"/>
              <a:t>C</a:t>
            </a:r>
            <a:r>
              <a:rPr lang="en-NO" dirty="0"/>
              <a:t>onfiguration</a:t>
            </a:r>
          </a:p>
          <a:p>
            <a:r>
              <a:rPr lang="en-GB" dirty="0"/>
              <a:t>S</a:t>
            </a:r>
            <a:r>
              <a:rPr lang="en-NO" dirty="0"/>
              <a:t>ubscription</a:t>
            </a:r>
          </a:p>
          <a:p>
            <a:r>
              <a:rPr lang="en-NO" dirty="0"/>
              <a:t>Number of users</a:t>
            </a:r>
          </a:p>
          <a:p>
            <a:r>
              <a:rPr lang="en-GB" dirty="0"/>
              <a:t>M</a:t>
            </a:r>
            <a:r>
              <a:rPr lang="en-NO" dirty="0"/>
              <a:t>obility</a:t>
            </a:r>
          </a:p>
          <a:p>
            <a:endParaRPr lang="en-NO" dirty="0"/>
          </a:p>
          <a:p>
            <a:r>
              <a:rPr lang="en-NO" dirty="0"/>
              <a:t>How do we define mobile performance?</a:t>
            </a:r>
          </a:p>
        </p:txBody>
      </p:sp>
    </p:spTree>
    <p:extLst>
      <p:ext uri="{BB962C8B-B14F-4D97-AF65-F5344CB8AC3E}">
        <p14:creationId xmlns:p14="http://schemas.microsoft.com/office/powerpoint/2010/main" val="104684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24F7-7C09-D145-B1FE-B0584E2DE30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MONROE – Mobile Broadband Measurement Platform</a:t>
            </a:r>
          </a:p>
        </p:txBody>
      </p:sp>
      <p:sp>
        <p:nvSpPr>
          <p:cNvPr id="4" name="Content Placeholder 3">
            <a:extLst>
              <a:ext uri="{FF2B5EF4-FFF2-40B4-BE49-F238E27FC236}">
                <a16:creationId xmlns:a16="http://schemas.microsoft.com/office/drawing/2014/main" id="{22D81B19-FC67-6442-8CFD-06429AD16673}"/>
              </a:ext>
            </a:extLst>
          </p:cNvPr>
          <p:cNvSpPr>
            <a:spLocks noGrp="1"/>
          </p:cNvSpPr>
          <p:nvPr>
            <p:ph sz="half" idx="1"/>
          </p:nvPr>
        </p:nvSpPr>
        <p:spPr>
          <a:xfrm>
            <a:off x="530677" y="2226469"/>
            <a:ext cx="4474509" cy="663393"/>
          </a:xfrm>
        </p:spPr>
        <p:txBody>
          <a:bodyPr>
            <a:normAutofit fontScale="70000" lnSpcReduction="20000"/>
          </a:bodyPr>
          <a:lstStyle/>
          <a:p>
            <a:r>
              <a:rPr lang="en-US" dirty="0"/>
              <a:t>Coverage in 4 European Countries (</a:t>
            </a:r>
            <a:r>
              <a:rPr lang="en-US" dirty="0">
                <a:solidFill>
                  <a:srgbClr val="00B050"/>
                </a:solidFill>
              </a:rPr>
              <a:t>Norway, Sweden, Spain, Italy</a:t>
            </a:r>
            <a:r>
              <a:rPr lang="en-US" dirty="0"/>
              <a:t>)</a:t>
            </a:r>
          </a:p>
          <a:p>
            <a:endParaRPr lang="sv-SE" dirty="0"/>
          </a:p>
          <a:p>
            <a:endParaRPr lang="en-US"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7E6E3269-BD2B-8441-BB8F-3EF32557EAD5}"/>
              </a:ext>
            </a:extLst>
          </p:cNvPr>
          <p:cNvPicPr>
            <a:picLocks noGrp="1" noChangeAspect="1"/>
          </p:cNvPicPr>
          <p:nvPr>
            <p:ph sz="half" idx="2"/>
          </p:nvPr>
        </p:nvPicPr>
        <p:blipFill>
          <a:blip r:embed="rId2"/>
          <a:stretch>
            <a:fillRect/>
          </a:stretch>
        </p:blipFill>
        <p:spPr>
          <a:xfrm>
            <a:off x="5312770" y="1234686"/>
            <a:ext cx="3422740" cy="5121664"/>
          </a:xfrm>
        </p:spPr>
      </p:pic>
      <p:sp>
        <p:nvSpPr>
          <p:cNvPr id="8" name="Content Placeholder 3">
            <a:extLst>
              <a:ext uri="{FF2B5EF4-FFF2-40B4-BE49-F238E27FC236}">
                <a16:creationId xmlns:a16="http://schemas.microsoft.com/office/drawing/2014/main" id="{98FB838C-9B18-2446-9BA1-443B11E1E36C}"/>
              </a:ext>
            </a:extLst>
          </p:cNvPr>
          <p:cNvSpPr txBox="1">
            <a:spLocks/>
          </p:cNvSpPr>
          <p:nvPr/>
        </p:nvSpPr>
        <p:spPr>
          <a:xfrm>
            <a:off x="522536" y="4102830"/>
            <a:ext cx="4474509" cy="128845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Under </a:t>
            </a:r>
            <a:r>
              <a:rPr lang="sv-SE" sz="2000" dirty="0" err="1">
                <a:solidFill>
                  <a:srgbClr val="00B050"/>
                </a:solidFill>
              </a:rPr>
              <a:t>mobility</a:t>
            </a:r>
            <a:r>
              <a:rPr lang="sv-SE" sz="2000" dirty="0">
                <a:solidFill>
                  <a:srgbClr val="00B050"/>
                </a:solidFill>
              </a:rPr>
              <a:t> </a:t>
            </a:r>
            <a:r>
              <a:rPr lang="sv-SE" sz="2000" dirty="0"/>
              <a:t>(</a:t>
            </a:r>
            <a:r>
              <a:rPr lang="sv-SE" sz="2000" dirty="0" err="1"/>
              <a:t>e.g</a:t>
            </a:r>
            <a:r>
              <a:rPr lang="sv-SE" sz="2000" dirty="0"/>
              <a:t>., on-board </a:t>
            </a:r>
            <a:r>
              <a:rPr lang="sv-SE" sz="2000" dirty="0" err="1"/>
              <a:t>of</a:t>
            </a:r>
            <a:r>
              <a:rPr lang="sv-SE" sz="2000" dirty="0"/>
              <a:t> </a:t>
            </a:r>
            <a:r>
              <a:rPr lang="sv-SE" sz="2000" dirty="0" err="1"/>
              <a:t>trains</a:t>
            </a:r>
            <a:r>
              <a:rPr lang="sv-SE" sz="2000" dirty="0"/>
              <a:t> or buses) or in </a:t>
            </a:r>
            <a:r>
              <a:rPr lang="sv-SE" sz="2000" dirty="0" err="1">
                <a:solidFill>
                  <a:srgbClr val="00B050"/>
                </a:solidFill>
              </a:rPr>
              <a:t>stationary</a:t>
            </a:r>
            <a:r>
              <a:rPr lang="sv-SE" sz="2000" dirty="0">
                <a:solidFill>
                  <a:srgbClr val="00B050"/>
                </a:solidFill>
              </a:rPr>
              <a:t> </a:t>
            </a:r>
            <a:r>
              <a:rPr lang="sv-SE" sz="2000" dirty="0"/>
              <a:t>scenarios (</a:t>
            </a:r>
            <a:r>
              <a:rPr lang="sv-SE" sz="2000" dirty="0" err="1"/>
              <a:t>e.g</a:t>
            </a:r>
            <a:r>
              <a:rPr lang="sv-SE" sz="2000" dirty="0"/>
              <a:t>., in </a:t>
            </a:r>
            <a:r>
              <a:rPr lang="sv-SE" sz="2000" dirty="0" err="1"/>
              <a:t>laboratories</a:t>
            </a:r>
            <a:r>
              <a:rPr lang="sv-SE" sz="2000" dirty="0"/>
              <a:t>, or </a:t>
            </a:r>
            <a:r>
              <a:rPr lang="sv-SE" sz="2000" dirty="0" err="1"/>
              <a:t>hosted</a:t>
            </a:r>
            <a:r>
              <a:rPr lang="sv-SE" sz="2000" dirty="0"/>
              <a:t> by </a:t>
            </a:r>
            <a:r>
              <a:rPr lang="sv-SE" sz="2000" dirty="0" err="1"/>
              <a:t>volunteers</a:t>
            </a:r>
            <a:r>
              <a:rPr lang="sv-SE" sz="2000" dirty="0"/>
              <a:t> in </a:t>
            </a:r>
            <a:r>
              <a:rPr lang="sv-SE" sz="2000" dirty="0" err="1"/>
              <a:t>homes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9" name="Content Placeholder 3">
            <a:extLst>
              <a:ext uri="{FF2B5EF4-FFF2-40B4-BE49-F238E27FC236}">
                <a16:creationId xmlns:a16="http://schemas.microsoft.com/office/drawing/2014/main" id="{05858B55-26FD-BE49-AF33-8B2BF0BEAA5D}"/>
              </a:ext>
            </a:extLst>
          </p:cNvPr>
          <p:cNvSpPr txBox="1">
            <a:spLocks/>
          </p:cNvSpPr>
          <p:nvPr/>
        </p:nvSpPr>
        <p:spPr>
          <a:xfrm>
            <a:off x="550556" y="2969678"/>
            <a:ext cx="4474509" cy="128847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A set </a:t>
            </a:r>
            <a:r>
              <a:rPr lang="sv-SE" sz="2000" dirty="0" err="1"/>
              <a:t>of</a:t>
            </a:r>
            <a:r>
              <a:rPr lang="sv-SE" sz="2000" dirty="0"/>
              <a:t> 100 </a:t>
            </a:r>
            <a:r>
              <a:rPr lang="sv-SE" sz="2000" dirty="0" err="1"/>
              <a:t>nodes</a:t>
            </a:r>
            <a:r>
              <a:rPr lang="sv-SE" sz="2000" dirty="0"/>
              <a:t> </a:t>
            </a:r>
            <a:r>
              <a:rPr lang="sv-SE" sz="2000" dirty="0" err="1"/>
              <a:t>equipped</a:t>
            </a:r>
            <a:r>
              <a:rPr lang="sv-SE" sz="2000" dirty="0"/>
              <a:t> </a:t>
            </a:r>
            <a:r>
              <a:rPr lang="sv-SE" sz="2000" dirty="0" err="1"/>
              <a:t>with</a:t>
            </a:r>
            <a:r>
              <a:rPr lang="sv-SE" sz="2000" dirty="0"/>
              <a:t> Ethernet, </a:t>
            </a:r>
            <a:r>
              <a:rPr lang="sv-SE" sz="2000" dirty="0" err="1"/>
              <a:t>WiFi</a:t>
            </a:r>
            <a:r>
              <a:rPr lang="sv-SE" sz="2000" dirty="0"/>
              <a:t> and 3G/4G interfaces </a:t>
            </a:r>
            <a:r>
              <a:rPr lang="sv-SE" sz="2000" dirty="0" err="1"/>
              <a:t>with</a:t>
            </a:r>
            <a:r>
              <a:rPr lang="sv-SE" sz="2000" dirty="0"/>
              <a:t> </a:t>
            </a:r>
            <a:r>
              <a:rPr lang="sv-SE" sz="2000" dirty="0" err="1"/>
              <a:t>commercial</a:t>
            </a:r>
            <a:r>
              <a:rPr lang="sv-SE" sz="2000" dirty="0"/>
              <a:t> MBB </a:t>
            </a:r>
            <a:r>
              <a:rPr lang="sv-SE" sz="2000" dirty="0" err="1"/>
              <a:t>subscriptions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34F1B22-161B-7B4B-BD54-52D883A76DE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48</a:t>
            </a:fld>
            <a:endParaRPr lang="sv-SE" dirty="0"/>
          </a:p>
        </p:txBody>
      </p:sp>
    </p:spTree>
    <p:extLst>
      <p:ext uri="{BB962C8B-B14F-4D97-AF65-F5344CB8AC3E}">
        <p14:creationId xmlns:p14="http://schemas.microsoft.com/office/powerpoint/2010/main" val="269737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5064-FF76-844A-AFAB-83AEE61DE51F}"/>
              </a:ext>
            </a:extLst>
          </p:cNvPr>
          <p:cNvSpPr>
            <a:spLocks noGrp="1"/>
          </p:cNvSpPr>
          <p:nvPr>
            <p:ph type="title"/>
          </p:nvPr>
        </p:nvSpPr>
        <p:spPr/>
        <p:txBody>
          <a:bodyPr/>
          <a:lstStyle/>
          <a:p>
            <a:r>
              <a:rPr lang="en-NO" dirty="0"/>
              <a:t>Hourly and Daily Patterns</a:t>
            </a:r>
          </a:p>
        </p:txBody>
      </p:sp>
      <p:pic>
        <p:nvPicPr>
          <p:cNvPr id="4" name="Content Placeholder 3">
            <a:extLst>
              <a:ext uri="{FF2B5EF4-FFF2-40B4-BE49-F238E27FC236}">
                <a16:creationId xmlns:a16="http://schemas.microsoft.com/office/drawing/2014/main" id="{49E1A914-63FF-D940-892E-3D938E19DCBC}"/>
              </a:ext>
            </a:extLst>
          </p:cNvPr>
          <p:cNvPicPr>
            <a:picLocks noGrp="1" noChangeAspect="1"/>
          </p:cNvPicPr>
          <p:nvPr>
            <p:ph idx="1"/>
          </p:nvPr>
        </p:nvPicPr>
        <p:blipFill>
          <a:blip r:embed="rId2"/>
          <a:stretch>
            <a:fillRect/>
          </a:stretch>
        </p:blipFill>
        <p:spPr>
          <a:xfrm>
            <a:off x="1187624" y="1556793"/>
            <a:ext cx="5688876" cy="2716006"/>
          </a:xfrm>
          <a:prstGeom prst="rect">
            <a:avLst/>
          </a:prstGeom>
        </p:spPr>
      </p:pic>
      <p:pic>
        <p:nvPicPr>
          <p:cNvPr id="5" name="Picture 4">
            <a:extLst>
              <a:ext uri="{FF2B5EF4-FFF2-40B4-BE49-F238E27FC236}">
                <a16:creationId xmlns:a16="http://schemas.microsoft.com/office/drawing/2014/main" id="{22867059-4F62-D444-92A2-A49279BCDE97}"/>
              </a:ext>
            </a:extLst>
          </p:cNvPr>
          <p:cNvPicPr>
            <a:picLocks noChangeAspect="1"/>
          </p:cNvPicPr>
          <p:nvPr/>
        </p:nvPicPr>
        <p:blipFill>
          <a:blip r:embed="rId3"/>
          <a:stretch>
            <a:fillRect/>
          </a:stretch>
        </p:blipFill>
        <p:spPr>
          <a:xfrm>
            <a:off x="298376" y="4141993"/>
            <a:ext cx="8532440" cy="2716007"/>
          </a:xfrm>
          <a:prstGeom prst="rect">
            <a:avLst/>
          </a:prstGeom>
        </p:spPr>
      </p:pic>
    </p:spTree>
    <p:extLst>
      <p:ext uri="{BB962C8B-B14F-4D97-AF65-F5344CB8AC3E}">
        <p14:creationId xmlns:p14="http://schemas.microsoft.com/office/powerpoint/2010/main" val="467101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577F-6ADD-C041-BFBF-C9CFF29AAE25}"/>
              </a:ext>
            </a:extLst>
          </p:cNvPr>
          <p:cNvSpPr>
            <a:spLocks noGrp="1"/>
          </p:cNvSpPr>
          <p:nvPr>
            <p:ph type="title"/>
          </p:nvPr>
        </p:nvSpPr>
        <p:spPr/>
        <p:txBody>
          <a:bodyPr/>
          <a:lstStyle/>
          <a:p>
            <a:r>
              <a:rPr lang="en-NO" dirty="0"/>
              <a:t>LTE performance: Data rate and RTT</a:t>
            </a:r>
          </a:p>
        </p:txBody>
      </p:sp>
      <p:pic>
        <p:nvPicPr>
          <p:cNvPr id="4" name="Content Placeholder 3">
            <a:extLst>
              <a:ext uri="{FF2B5EF4-FFF2-40B4-BE49-F238E27FC236}">
                <a16:creationId xmlns:a16="http://schemas.microsoft.com/office/drawing/2014/main" id="{83D3C333-25D1-5F40-BA9F-D0FA0D529D16}"/>
              </a:ext>
            </a:extLst>
          </p:cNvPr>
          <p:cNvPicPr>
            <a:picLocks noGrp="1" noChangeAspect="1"/>
          </p:cNvPicPr>
          <p:nvPr>
            <p:ph idx="1"/>
          </p:nvPr>
        </p:nvPicPr>
        <p:blipFill>
          <a:blip r:embed="rId2"/>
          <a:stretch>
            <a:fillRect/>
          </a:stretch>
        </p:blipFill>
        <p:spPr>
          <a:xfrm>
            <a:off x="468313" y="2435227"/>
            <a:ext cx="8218487" cy="3206746"/>
          </a:xfrm>
          <a:prstGeom prst="rect">
            <a:avLst/>
          </a:prstGeom>
        </p:spPr>
      </p:pic>
    </p:spTree>
    <p:extLst>
      <p:ext uri="{BB962C8B-B14F-4D97-AF65-F5344CB8AC3E}">
        <p14:creationId xmlns:p14="http://schemas.microsoft.com/office/powerpoint/2010/main" val="35099558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Mobile Virtual Network Operators (MVNO)</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p:txBody>
          <a:bodyPr/>
          <a:lstStyle/>
          <a:p>
            <a:r>
              <a:rPr lang="en-GB" sz="2000" dirty="0"/>
              <a:t>MVNO is an entity that offers mobile network services to end-users, but does not own nor operate fully a cellular network. MVNOs lack of ownership of radio spectrum resources. </a:t>
            </a:r>
          </a:p>
          <a:p>
            <a:r>
              <a:rPr lang="en-GB" sz="2000" dirty="0"/>
              <a:t>In order to operate, an MVNO needs to have agreements in place to access the network of at least one MNO.</a:t>
            </a:r>
          </a:p>
          <a:p>
            <a:endParaRPr lang="en-NO" sz="2000" dirty="0"/>
          </a:p>
        </p:txBody>
      </p:sp>
    </p:spTree>
    <p:extLst>
      <p:ext uri="{BB962C8B-B14F-4D97-AF65-F5344CB8AC3E}">
        <p14:creationId xmlns:p14="http://schemas.microsoft.com/office/powerpoint/2010/main" val="35269989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MVNO Models</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a:xfrm>
            <a:off x="179512" y="1835696"/>
            <a:ext cx="8784976" cy="4114800"/>
          </a:xfrm>
        </p:spPr>
        <p:txBody>
          <a:bodyPr/>
          <a:lstStyle/>
          <a:p>
            <a:r>
              <a:rPr lang="en-GB" sz="2000" dirty="0"/>
              <a:t>A "light" MVNO is a service provider that has its own customer support, marketing, sales and distribution operations, and has the ability to set its tariffs independently from the retail prices set by the host MNO.</a:t>
            </a:r>
          </a:p>
          <a:p>
            <a:r>
              <a:rPr lang="en-GB" sz="2000" dirty="0"/>
              <a:t>The “full” MVNO have a core network implementation operating essentially the same technology as a mobile network operator, only missing their own radio network. They run their own core network and rely on at least one host MNO who can offer access to the radio resources. </a:t>
            </a:r>
          </a:p>
          <a:p>
            <a:r>
              <a:rPr lang="en-GB" sz="2000" dirty="0"/>
              <a:t>Mobile Network Aggregator (MNA): Some full MVNOs exploit more than one single MNO, establishing the MNA operating model. Aggregating multiple MNOs allows the MNA's customers to dynamically change the MNO they are attached to based on the different factors, such as policy, coverage, performance, etc. </a:t>
            </a:r>
          </a:p>
          <a:p>
            <a:endParaRPr lang="en-NO" sz="2000" dirty="0"/>
          </a:p>
        </p:txBody>
      </p:sp>
    </p:spTree>
    <p:extLst>
      <p:ext uri="{BB962C8B-B14F-4D97-AF65-F5344CB8AC3E}">
        <p14:creationId xmlns:p14="http://schemas.microsoft.com/office/powerpoint/2010/main" val="2019843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pPr lvl="1"/>
            <a:r>
              <a:rPr lang="en-US" dirty="0">
                <a:solidFill>
                  <a:schemeClr val="bg2"/>
                </a:solidFill>
              </a:rPr>
              <a:t>Bluetooth</a:t>
            </a:r>
          </a:p>
          <a:p>
            <a:r>
              <a:rPr lang="en-US" dirty="0">
                <a:solidFill>
                  <a:schemeClr val="bg2"/>
                </a:solidFill>
              </a:rPr>
              <a:t>Mobile Broadband Networks</a:t>
            </a:r>
          </a:p>
          <a:p>
            <a:pPr lvl="1"/>
            <a:r>
              <a:rPr lang="en-US" dirty="0">
                <a:solidFill>
                  <a:schemeClr val="bg2"/>
                </a:solidFill>
              </a:rPr>
              <a:t>Building Blocks</a:t>
            </a:r>
          </a:p>
          <a:p>
            <a:pPr lvl="1"/>
            <a:r>
              <a:rPr lang="en-US" dirty="0"/>
              <a:t>Mobility and International Roaming</a:t>
            </a:r>
          </a:p>
          <a:p>
            <a:endParaRPr lang="en-US" dirty="0"/>
          </a:p>
        </p:txBody>
      </p:sp>
    </p:spTree>
    <p:extLst>
      <p:ext uri="{BB962C8B-B14F-4D97-AF65-F5344CB8AC3E}">
        <p14:creationId xmlns:p14="http://schemas.microsoft.com/office/powerpoint/2010/main" val="28727948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00209-3FA7-8F44-9637-697D6B297C25}"/>
              </a:ext>
            </a:extLst>
          </p:cNvPr>
          <p:cNvSpPr>
            <a:spLocks noGrp="1"/>
          </p:cNvSpPr>
          <p:nvPr>
            <p:ph type="title"/>
          </p:nvPr>
        </p:nvSpPr>
        <p:spPr/>
        <p:txBody>
          <a:bodyPr/>
          <a:lstStyle/>
          <a:p>
            <a:r>
              <a:rPr lang="nb-NO" dirty="0" err="1"/>
              <a:t>Free</a:t>
            </a:r>
            <a:r>
              <a:rPr lang="nb-NO" dirty="0"/>
              <a:t> </a:t>
            </a:r>
            <a:r>
              <a:rPr lang="nb-NO" dirty="0" err="1"/>
              <a:t>roaming</a:t>
            </a:r>
            <a:r>
              <a:rPr lang="nb-NO" dirty="0"/>
              <a:t> in Europe</a:t>
            </a:r>
          </a:p>
        </p:txBody>
      </p:sp>
      <p:pic>
        <p:nvPicPr>
          <p:cNvPr id="4" name="Content Placeholder 3">
            <a:extLst>
              <a:ext uri="{FF2B5EF4-FFF2-40B4-BE49-F238E27FC236}">
                <a16:creationId xmlns:a16="http://schemas.microsoft.com/office/drawing/2014/main" id="{4A3D6D41-F03B-F143-9068-B8194853F7DA}"/>
              </a:ext>
            </a:extLst>
          </p:cNvPr>
          <p:cNvPicPr>
            <a:picLocks noGrp="1" noChangeAspect="1"/>
          </p:cNvPicPr>
          <p:nvPr>
            <p:ph idx="1"/>
          </p:nvPr>
        </p:nvPicPr>
        <p:blipFill>
          <a:blip r:embed="rId2"/>
          <a:stretch>
            <a:fillRect/>
          </a:stretch>
        </p:blipFill>
        <p:spPr>
          <a:xfrm>
            <a:off x="976772" y="1835913"/>
            <a:ext cx="7200800" cy="4800533"/>
          </a:xfrm>
          <a:prstGeom prst="rect">
            <a:avLst/>
          </a:prstGeom>
        </p:spPr>
      </p:pic>
    </p:spTree>
    <p:extLst>
      <p:ext uri="{BB962C8B-B14F-4D97-AF65-F5344CB8AC3E}">
        <p14:creationId xmlns:p14="http://schemas.microsoft.com/office/powerpoint/2010/main" val="775788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5034FC-9F71-5842-A5CB-BFFFCACDCCFD}"/>
              </a:ext>
            </a:extLst>
          </p:cNvPr>
          <p:cNvPicPr>
            <a:picLocks noGrp="1" noChangeAspect="1"/>
          </p:cNvPicPr>
          <p:nvPr>
            <p:ph idx="1"/>
          </p:nvPr>
        </p:nvPicPr>
        <p:blipFill>
          <a:blip r:embed="rId2"/>
          <a:stretch>
            <a:fillRect/>
          </a:stretch>
        </p:blipFill>
        <p:spPr>
          <a:xfrm>
            <a:off x="179512" y="1124744"/>
            <a:ext cx="8627292" cy="5616624"/>
          </a:xfrm>
        </p:spPr>
      </p:pic>
      <p:sp>
        <p:nvSpPr>
          <p:cNvPr id="2" name="Title 1">
            <a:extLst>
              <a:ext uri="{FF2B5EF4-FFF2-40B4-BE49-F238E27FC236}">
                <a16:creationId xmlns:a16="http://schemas.microsoft.com/office/drawing/2014/main" id="{A7EEAA2C-5B18-864B-86D6-A039F6960EAE}"/>
              </a:ext>
            </a:extLst>
          </p:cNvPr>
          <p:cNvSpPr>
            <a:spLocks noGrp="1"/>
          </p:cNvSpPr>
          <p:nvPr>
            <p:ph type="title"/>
          </p:nvPr>
        </p:nvSpPr>
        <p:spPr>
          <a:xfrm>
            <a:off x="395536" y="370601"/>
            <a:ext cx="8219256" cy="1143000"/>
          </a:xfrm>
        </p:spPr>
        <p:txBody>
          <a:bodyPr/>
          <a:lstStyle/>
          <a:p>
            <a:r>
              <a:rPr lang="nb-NO" dirty="0" err="1"/>
              <a:t>Roaming</a:t>
            </a:r>
            <a:r>
              <a:rPr lang="nb-NO" dirty="0"/>
              <a:t> </a:t>
            </a:r>
            <a:r>
              <a:rPr lang="nb-NO" dirty="0" err="1"/>
              <a:t>Infrastructure</a:t>
            </a:r>
            <a:endParaRPr lang="nb-NO" dirty="0"/>
          </a:p>
        </p:txBody>
      </p:sp>
    </p:spTree>
    <p:extLst>
      <p:ext uri="{BB962C8B-B14F-4D97-AF65-F5344CB8AC3E}">
        <p14:creationId xmlns:p14="http://schemas.microsoft.com/office/powerpoint/2010/main" val="36226409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AD83-2DEC-9545-817D-BEB255C7B8BB}"/>
              </a:ext>
            </a:extLst>
          </p:cNvPr>
          <p:cNvSpPr>
            <a:spLocks noGrp="1"/>
          </p:cNvSpPr>
          <p:nvPr>
            <p:ph type="title"/>
          </p:nvPr>
        </p:nvSpPr>
        <p:spPr/>
        <p:txBody>
          <a:bodyPr/>
          <a:lstStyle/>
          <a:p>
            <a:r>
              <a:rPr lang="en-NO" dirty="0"/>
              <a:t>Roaming Models</a:t>
            </a:r>
          </a:p>
        </p:txBody>
      </p:sp>
      <p:sp>
        <p:nvSpPr>
          <p:cNvPr id="3" name="Content Placeholder 2">
            <a:extLst>
              <a:ext uri="{FF2B5EF4-FFF2-40B4-BE49-F238E27FC236}">
                <a16:creationId xmlns:a16="http://schemas.microsoft.com/office/drawing/2014/main" id="{D7A6BBCE-15D9-7943-8195-988ADF245DF8}"/>
              </a:ext>
            </a:extLst>
          </p:cNvPr>
          <p:cNvSpPr>
            <a:spLocks noGrp="1"/>
          </p:cNvSpPr>
          <p:nvPr>
            <p:ph idx="1"/>
          </p:nvPr>
        </p:nvSpPr>
        <p:spPr>
          <a:xfrm>
            <a:off x="0" y="1628800"/>
            <a:ext cx="8892480" cy="5229200"/>
          </a:xfrm>
        </p:spPr>
        <p:txBody>
          <a:bodyPr/>
          <a:lstStyle/>
          <a:p>
            <a:r>
              <a:rPr lang="en-NO" altLang="en-NO" sz="2000" dirty="0">
                <a:solidFill>
                  <a:srgbClr val="000000"/>
                </a:solidFill>
                <a:latin typeface="Arial Unicode MS" panose="020B0604020202020204" pitchFamily="34" charset="-128"/>
              </a:rPr>
              <a:t>Home Routed (HR):</a:t>
            </a:r>
          </a:p>
          <a:p>
            <a:pPr lvl="1"/>
            <a:r>
              <a:rPr lang="en-NO" altLang="en-NO" sz="1800" dirty="0">
                <a:solidFill>
                  <a:srgbClr val="000000"/>
                </a:solidFill>
                <a:latin typeface="Arial Unicode MS" panose="020B0604020202020204" pitchFamily="34" charset="-128"/>
              </a:rPr>
              <a:t>The IP address of the roaming user is</a:t>
            </a:r>
            <a:r>
              <a:rPr lang="en-NO" altLang="en-NO" sz="1800" dirty="0"/>
              <a:t> </a:t>
            </a:r>
            <a:r>
              <a:rPr lang="en-NO" altLang="en-NO" sz="1800" dirty="0">
                <a:solidFill>
                  <a:srgbClr val="000000"/>
                </a:solidFill>
                <a:latin typeface="Arial Unicode MS" panose="020B0604020202020204" pitchFamily="34" charset="-128"/>
              </a:rPr>
              <a:t>provided by the home network. </a:t>
            </a:r>
          </a:p>
          <a:p>
            <a:pPr lvl="1"/>
            <a:r>
              <a:rPr lang="en-NO" altLang="en-NO" sz="1800" dirty="0">
                <a:solidFill>
                  <a:srgbClr val="000000"/>
                </a:solidFill>
                <a:latin typeface="Arial Unicode MS" panose="020B0604020202020204" pitchFamily="34" charset="-128"/>
              </a:rPr>
              <a:t>All traffic to and from the mobile user</a:t>
            </a:r>
            <a:r>
              <a:rPr lang="en-NO" altLang="en-NO" sz="1800" dirty="0"/>
              <a:t> </a:t>
            </a:r>
            <a:r>
              <a:rPr lang="en-NO" altLang="en-NO" sz="1800" dirty="0">
                <a:solidFill>
                  <a:srgbClr val="000000"/>
                </a:solidFill>
                <a:latin typeface="Arial Unicode MS" panose="020B0604020202020204" pitchFamily="34" charset="-128"/>
              </a:rPr>
              <a:t>is routed through the home network, for which a GTP tunnel is set</a:t>
            </a:r>
            <a:r>
              <a:rPr lang="en-NO" altLang="en-NO" sz="1800" dirty="0"/>
              <a:t> </a:t>
            </a:r>
            <a:r>
              <a:rPr lang="en-NO" altLang="en-NO" sz="1800" dirty="0">
                <a:solidFill>
                  <a:srgbClr val="000000"/>
                </a:solidFill>
                <a:latin typeface="Arial Unicode MS" panose="020B0604020202020204" pitchFamily="34" charset="-128"/>
              </a:rPr>
              <a:t>up between the SGW of the visited network and the PGW of the</a:t>
            </a:r>
            <a:r>
              <a:rPr lang="en-NO" altLang="en-NO" sz="1800" dirty="0"/>
              <a:t> </a:t>
            </a:r>
            <a:r>
              <a:rPr lang="en-NO" altLang="en-NO" sz="1800" dirty="0">
                <a:solidFill>
                  <a:srgbClr val="000000"/>
                </a:solidFill>
                <a:latin typeface="Arial Unicode MS" panose="020B0604020202020204" pitchFamily="34" charset="-128"/>
              </a:rPr>
              <a:t>home network (red path in the figure). </a:t>
            </a:r>
          </a:p>
          <a:p>
            <a:r>
              <a:rPr lang="en-GB" sz="2000" dirty="0"/>
              <a:t>Local </a:t>
            </a:r>
            <a:r>
              <a:rPr lang="en-GB" sz="2000" dirty="0" err="1"/>
              <a:t>BreakOut</a:t>
            </a:r>
            <a:r>
              <a:rPr lang="en-GB" sz="2000" dirty="0"/>
              <a:t> (LBO):</a:t>
            </a:r>
          </a:p>
          <a:p>
            <a:pPr lvl="1"/>
            <a:r>
              <a:rPr lang="en-GB" sz="1800" dirty="0"/>
              <a:t>When LBO is used, the IP address of the roaming user is provided by the visited network.  </a:t>
            </a:r>
          </a:p>
          <a:p>
            <a:pPr lvl="1"/>
            <a:r>
              <a:rPr lang="en-GB" sz="1800" dirty="0"/>
              <a:t>The GTP tunnel is terminated at the PGW of the visited network and IP-based services can be accessed directly from there (purple path in the figure). </a:t>
            </a:r>
          </a:p>
          <a:p>
            <a:r>
              <a:rPr lang="en-NO" sz="2000" dirty="0"/>
              <a:t>IPX Hub Breakout (IHBO):</a:t>
            </a:r>
          </a:p>
          <a:p>
            <a:pPr lvl="1"/>
            <a:r>
              <a:rPr lang="en-GB" sz="1800" dirty="0"/>
              <a:t>The IP address of the roaming user is provided by the IPX network. The GTP tunnel from the SGW in the visited network terminates at a PGW in the IPX network (green path in the figure). </a:t>
            </a:r>
          </a:p>
          <a:p>
            <a:pPr lvl="1"/>
            <a:r>
              <a:rPr lang="en-GB" sz="1800" dirty="0"/>
              <a:t>There may be multiple PGWs so that latency and resource usage can be reduced by selecting one geographically close to the visited network.  </a:t>
            </a:r>
          </a:p>
          <a:p>
            <a:pPr lvl="1"/>
            <a:endParaRPr lang="en-GB" sz="1800" dirty="0"/>
          </a:p>
          <a:p>
            <a:endParaRPr lang="en-NO" dirty="0"/>
          </a:p>
        </p:txBody>
      </p:sp>
      <p:sp>
        <p:nvSpPr>
          <p:cNvPr id="10" name="Rectangle 7">
            <a:extLst>
              <a:ext uri="{FF2B5EF4-FFF2-40B4-BE49-F238E27FC236}">
                <a16:creationId xmlns:a16="http://schemas.microsoft.com/office/drawing/2014/main" id="{CB2EC0BD-8CDB-4A4A-A5C0-9845BD03FF83}"/>
              </a:ext>
            </a:extLst>
          </p:cNvPr>
          <p:cNvSpPr>
            <a:spLocks noChangeArrowheads="1"/>
          </p:cNvSpPr>
          <p:nvPr/>
        </p:nvSpPr>
        <p:spPr bwMode="auto">
          <a:xfrm>
            <a:off x="251520" y="191683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NO"/>
          </a:p>
        </p:txBody>
      </p:sp>
    </p:spTree>
    <p:extLst>
      <p:ext uri="{BB962C8B-B14F-4D97-AF65-F5344CB8AC3E}">
        <p14:creationId xmlns:p14="http://schemas.microsoft.com/office/powerpoint/2010/main" val="5033896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2746375" y="-127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rgbClr val="00A0C6"/>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w="12700">
              <a:solidFill>
                <a:srgbClr val="000000"/>
              </a:solidFill>
              <a:prstDash val="solid"/>
              <a:round/>
              <a:headEnd/>
              <a:tailEnd/>
            </a:ln>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rgbClr val="00A0C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00A0C6"/>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00A0C6"/>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00A0C6"/>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rgbClr val="00A0C6"/>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pic>
        <p:nvPicPr>
          <p:cNvPr id="119"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3958" y="5549900"/>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9313" y="51022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439" y="3665537"/>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483" y="21177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209" y="298767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508" y="1684338"/>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149" y="5822568"/>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364" y="3335021"/>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1436" y="1993583"/>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625" y="39314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765" y="2454829"/>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4879" y="54046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Text Placeholder 6">
            <a:extLst>
              <a:ext uri="{FF2B5EF4-FFF2-40B4-BE49-F238E27FC236}">
                <a16:creationId xmlns:a16="http://schemas.microsoft.com/office/drawing/2014/main" id="{57B88C66-4F50-3C4B-B691-5556C09F7F3F}"/>
              </a:ext>
            </a:extLst>
          </p:cNvPr>
          <p:cNvSpPr txBox="1">
            <a:spLocks/>
          </p:cNvSpPr>
          <p:nvPr/>
        </p:nvSpPr>
        <p:spPr>
          <a:xfrm>
            <a:off x="192348" y="1569296"/>
            <a:ext cx="3550183" cy="4724401"/>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9pPr>
          </a:lstStyle>
          <a:p>
            <a:pPr marL="285750" indent="-285750" fontAlgn="auto">
              <a:spcAft>
                <a:spcPts val="0"/>
              </a:spcAft>
              <a:buFont typeface="Arial" charset="0"/>
              <a:buChar char="•"/>
            </a:pPr>
            <a:r>
              <a:rPr lang="en-US" sz="2000" b="0" dirty="0"/>
              <a:t>6 countries, 16 operators, each country has two nodes</a:t>
            </a:r>
          </a:p>
          <a:p>
            <a:pPr marL="285750" indent="-285750" fontAlgn="auto">
              <a:spcAft>
                <a:spcPts val="0"/>
              </a:spcAft>
              <a:buFont typeface="Arial" charset="0"/>
              <a:buChar char="•"/>
            </a:pPr>
            <a:r>
              <a:rPr lang="en-US" sz="2000" b="0" dirty="0"/>
              <a:t>One measurement server per country</a:t>
            </a:r>
          </a:p>
          <a:p>
            <a:pPr marL="285750" indent="-285750" fontAlgn="auto">
              <a:spcAft>
                <a:spcPts val="0"/>
              </a:spcAft>
              <a:buFont typeface="Arial" charset="0"/>
              <a:buChar char="•"/>
            </a:pPr>
            <a:endParaRPr lang="en-US" sz="2000" b="0" dirty="0"/>
          </a:p>
          <a:p>
            <a:pPr marL="285750" indent="-285750" fontAlgn="auto">
              <a:spcAft>
                <a:spcPts val="0"/>
              </a:spcAft>
              <a:buFont typeface="Arial" charset="0"/>
              <a:buChar char="•"/>
            </a:pPr>
            <a:r>
              <a:rPr lang="en-US" sz="2000" b="1" dirty="0"/>
              <a:t>Norway</a:t>
            </a:r>
            <a:r>
              <a:rPr lang="en-US" sz="2000" b="0" dirty="0"/>
              <a:t>: </a:t>
            </a:r>
            <a:r>
              <a:rPr lang="en-US" sz="2000" b="0" dirty="0" err="1"/>
              <a:t>Telia</a:t>
            </a:r>
            <a:r>
              <a:rPr lang="en-US" sz="2000" b="0" dirty="0"/>
              <a:t>, Telenor</a:t>
            </a:r>
          </a:p>
          <a:p>
            <a:pPr marL="285750" indent="-285750" fontAlgn="auto">
              <a:spcAft>
                <a:spcPts val="0"/>
              </a:spcAft>
              <a:buFont typeface="Arial" charset="0"/>
              <a:buChar char="•"/>
            </a:pPr>
            <a:r>
              <a:rPr lang="en-US" sz="2000" b="1" dirty="0"/>
              <a:t>Sweden</a:t>
            </a:r>
            <a:r>
              <a:rPr lang="en-US" sz="2000" b="0" dirty="0"/>
              <a:t>: Telenor, Tre, </a:t>
            </a:r>
            <a:r>
              <a:rPr lang="en-US" sz="2000" b="0" dirty="0" err="1"/>
              <a:t>Telia</a:t>
            </a:r>
            <a:endParaRPr lang="en-US" sz="2000" b="0" dirty="0"/>
          </a:p>
          <a:p>
            <a:pPr marL="285750" indent="-285750" fontAlgn="auto">
              <a:spcAft>
                <a:spcPts val="0"/>
              </a:spcAft>
              <a:buFont typeface="Arial" charset="0"/>
              <a:buChar char="•"/>
            </a:pPr>
            <a:r>
              <a:rPr lang="en-US" sz="2000" b="1" dirty="0"/>
              <a:t>Spain</a:t>
            </a:r>
            <a:r>
              <a:rPr lang="en-US" sz="2000" b="0" dirty="0"/>
              <a:t>: Orange, Vodafone, Movistar</a:t>
            </a:r>
          </a:p>
          <a:p>
            <a:pPr marL="285750" indent="-285750" fontAlgn="auto">
              <a:spcAft>
                <a:spcPts val="0"/>
              </a:spcAft>
              <a:buFont typeface="Arial" charset="0"/>
              <a:buChar char="•"/>
            </a:pPr>
            <a:r>
              <a:rPr lang="en-US" sz="2000" b="1" dirty="0"/>
              <a:t>Germany</a:t>
            </a:r>
            <a:r>
              <a:rPr lang="en-US" sz="2000" b="0" dirty="0"/>
              <a:t>: Vodafone, O2, T-Mobile</a:t>
            </a:r>
          </a:p>
          <a:p>
            <a:pPr marL="285750" indent="-285750" fontAlgn="auto">
              <a:spcAft>
                <a:spcPts val="0"/>
              </a:spcAft>
              <a:buFont typeface="Arial" charset="0"/>
              <a:buChar char="•"/>
            </a:pPr>
            <a:r>
              <a:rPr lang="en-US" sz="2000" b="1" dirty="0"/>
              <a:t>UK</a:t>
            </a:r>
            <a:r>
              <a:rPr lang="en-US" sz="2000" b="0" dirty="0"/>
              <a:t>: Vodafone, EE</a:t>
            </a:r>
          </a:p>
          <a:p>
            <a:pPr marL="285750" indent="-285750" fontAlgn="auto">
              <a:spcAft>
                <a:spcPts val="0"/>
              </a:spcAft>
              <a:buFont typeface="Arial" charset="0"/>
              <a:buChar char="•"/>
            </a:pPr>
            <a:r>
              <a:rPr lang="en-US" sz="2000" b="1" dirty="0"/>
              <a:t>Italy</a:t>
            </a:r>
            <a:r>
              <a:rPr lang="en-US" sz="2000" b="0" dirty="0"/>
              <a:t>: Vodafone, TIM, WIND</a:t>
            </a:r>
          </a:p>
        </p:txBody>
      </p:sp>
      <p:sp>
        <p:nvSpPr>
          <p:cNvPr id="126" name="Title 4">
            <a:extLst>
              <a:ext uri="{FF2B5EF4-FFF2-40B4-BE49-F238E27FC236}">
                <a16:creationId xmlns:a16="http://schemas.microsoft.com/office/drawing/2014/main" id="{C3B72B3B-48F9-8143-BBF5-4592CF5FE6B8}"/>
              </a:ext>
            </a:extLst>
          </p:cNvPr>
          <p:cNvSpPr txBox="1">
            <a:spLocks/>
          </p:cNvSpPr>
          <p:nvPr/>
        </p:nvSpPr>
        <p:spPr>
          <a:xfrm>
            <a:off x="142234" y="386969"/>
            <a:ext cx="7335821" cy="89878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4000" b="1" dirty="0"/>
              <a:t>MONROE-Roaming Nodes</a:t>
            </a:r>
          </a:p>
        </p:txBody>
      </p:sp>
    </p:spTree>
    <p:extLst>
      <p:ext uri="{BB962C8B-B14F-4D97-AF65-F5344CB8AC3E}">
        <p14:creationId xmlns:p14="http://schemas.microsoft.com/office/powerpoint/2010/main" val="34294018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EB94-0ED3-6447-B527-487BA1500D6F}"/>
              </a:ext>
            </a:extLst>
          </p:cNvPr>
          <p:cNvSpPr txBox="1">
            <a:spLocks/>
          </p:cNvSpPr>
          <p:nvPr/>
        </p:nvSpPr>
        <p:spPr>
          <a:xfrm>
            <a:off x="152400" y="685800"/>
            <a:ext cx="8839200" cy="533400"/>
          </a:xfrm>
          <a:prstGeom prst="rect">
            <a:avLst/>
          </a:prstGeom>
        </p:spPr>
        <p:txBody>
          <a:bodyPr>
            <a:no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kern="0"/>
              <a:t>Roaming Configuration</a:t>
            </a:r>
            <a:endParaRPr lang="nb-NO" kern="0" dirty="0"/>
          </a:p>
        </p:txBody>
      </p:sp>
      <p:sp>
        <p:nvSpPr>
          <p:cNvPr id="3" name="Text Placeholder 2">
            <a:extLst>
              <a:ext uri="{FF2B5EF4-FFF2-40B4-BE49-F238E27FC236}">
                <a16:creationId xmlns:a16="http://schemas.microsoft.com/office/drawing/2014/main" id="{416A5795-D815-0147-8669-A2ECEC28222F}"/>
              </a:ext>
            </a:extLst>
          </p:cNvPr>
          <p:cNvSpPr txBox="1">
            <a:spLocks/>
          </p:cNvSpPr>
          <p:nvPr/>
        </p:nvSpPr>
        <p:spPr>
          <a:xfrm>
            <a:off x="152400" y="1447800"/>
            <a:ext cx="8839200" cy="381000"/>
          </a:xfrm>
          <a:prstGeom prst="rect">
            <a:avLst/>
          </a:prstGeom>
        </p:spPr>
        <p:txBody>
          <a:bodyPr>
            <a:no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nb-NO" kern="0"/>
              <a:t>Home Routed (HR) Roaming was used by all 16 MNOs!</a:t>
            </a:r>
          </a:p>
          <a:p>
            <a:endParaRPr lang="nb-NO" kern="0"/>
          </a:p>
          <a:p>
            <a:r>
              <a:rPr lang="nb-NO" kern="0"/>
              <a:t>Why all traffic is sent back to home network?</a:t>
            </a:r>
          </a:p>
          <a:p>
            <a:pPr lvl="1"/>
            <a:r>
              <a:rPr lang="nb-NO" kern="0"/>
              <a:t>HR provides the home operators with all the accounting and billing information</a:t>
            </a:r>
          </a:p>
          <a:p>
            <a:pPr lvl="1"/>
            <a:r>
              <a:rPr lang="nb-NO" kern="0"/>
              <a:t>Operators want to have near real-time view of the customer traffic for accounting reasons</a:t>
            </a:r>
          </a:p>
          <a:p>
            <a:pPr lvl="1"/>
            <a:r>
              <a:rPr lang="nb-NO" kern="0"/>
              <a:t>More complex debugging if HR is not used, who is responsible if there is a problem?</a:t>
            </a:r>
            <a:endParaRPr lang="nb-NO" kern="0" dirty="0"/>
          </a:p>
        </p:txBody>
      </p:sp>
    </p:spTree>
    <p:extLst>
      <p:ext uri="{BB962C8B-B14F-4D97-AF65-F5344CB8AC3E}">
        <p14:creationId xmlns:p14="http://schemas.microsoft.com/office/powerpoint/2010/main" val="351869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48B17B8-9303-B446-8212-F85744F3916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95362" y="957262"/>
            <a:ext cx="6624638" cy="5900738"/>
          </a:xfrm>
        </p:spPr>
      </p:pic>
      <p:sp>
        <p:nvSpPr>
          <p:cNvPr id="2" name="Title 1">
            <a:extLst>
              <a:ext uri="{FF2B5EF4-FFF2-40B4-BE49-F238E27FC236}">
                <a16:creationId xmlns:a16="http://schemas.microsoft.com/office/drawing/2014/main" id="{547D1D08-BEBA-654B-BCA3-264D70E023EB}"/>
              </a:ext>
            </a:extLst>
          </p:cNvPr>
          <p:cNvSpPr>
            <a:spLocks noGrp="1"/>
          </p:cNvSpPr>
          <p:nvPr>
            <p:ph type="title" idx="4294967295"/>
          </p:nvPr>
        </p:nvSpPr>
        <p:spPr>
          <a:xfrm>
            <a:off x="304800" y="475162"/>
            <a:ext cx="8839200" cy="533400"/>
          </a:xfrm>
        </p:spPr>
        <p:txBody>
          <a:bodyPr>
            <a:normAutofit fontScale="90000"/>
          </a:bodyPr>
          <a:lstStyle/>
          <a:p>
            <a:r>
              <a:rPr lang="nb-NO" sz="4000" b="1" dirty="0" err="1"/>
              <a:t>Delay</a:t>
            </a:r>
            <a:r>
              <a:rPr lang="nb-NO" sz="4000" b="1" dirty="0"/>
              <a:t> </a:t>
            </a:r>
            <a:r>
              <a:rPr lang="nb-NO" sz="4000" b="1" dirty="0" err="1"/>
              <a:t>penalty</a:t>
            </a:r>
            <a:r>
              <a:rPr lang="nb-NO" sz="4000" b="1" dirty="0"/>
              <a:t> </a:t>
            </a:r>
            <a:r>
              <a:rPr lang="nb-NO" sz="4000" b="1" dirty="0" err="1"/>
              <a:t>of</a:t>
            </a:r>
            <a:r>
              <a:rPr lang="nb-NO" sz="4000" b="1" dirty="0"/>
              <a:t> </a:t>
            </a:r>
            <a:r>
              <a:rPr lang="nb-NO" sz="4000" b="1" dirty="0" err="1"/>
              <a:t>home-routed</a:t>
            </a:r>
            <a:r>
              <a:rPr lang="nb-NO" sz="4000" b="1" dirty="0"/>
              <a:t> </a:t>
            </a:r>
            <a:r>
              <a:rPr lang="nb-NO" sz="4000" b="1" dirty="0" err="1"/>
              <a:t>roaming</a:t>
            </a:r>
            <a:endParaRPr lang="nb-NO" sz="4000" b="1" dirty="0"/>
          </a:p>
        </p:txBody>
      </p:sp>
      <p:grpSp>
        <p:nvGrpSpPr>
          <p:cNvPr id="13" name="Group 12">
            <a:extLst>
              <a:ext uri="{FF2B5EF4-FFF2-40B4-BE49-F238E27FC236}">
                <a16:creationId xmlns:a16="http://schemas.microsoft.com/office/drawing/2014/main" id="{8F0E4328-BC96-6040-A728-CD0A27A17375}"/>
              </a:ext>
            </a:extLst>
          </p:cNvPr>
          <p:cNvGrpSpPr/>
          <p:nvPr/>
        </p:nvGrpSpPr>
        <p:grpSpPr>
          <a:xfrm flipH="1">
            <a:off x="4849912" y="2819960"/>
            <a:ext cx="2744688" cy="1080120"/>
            <a:chOff x="539552" y="2852936"/>
            <a:chExt cx="2016224" cy="1080120"/>
          </a:xfrm>
        </p:grpSpPr>
        <p:sp>
          <p:nvSpPr>
            <p:cNvPr id="11" name="Right Arrow Callout 10">
              <a:extLst>
                <a:ext uri="{FF2B5EF4-FFF2-40B4-BE49-F238E27FC236}">
                  <a16:creationId xmlns:a16="http://schemas.microsoft.com/office/drawing/2014/main" id="{B14F1347-A375-3546-A37C-34E3375A4D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D13CC7FC-7529-5E49-8C7F-35287A7C78CD}"/>
                </a:ext>
              </a:extLst>
            </p:cNvPr>
            <p:cNvSpPr txBox="1"/>
            <p:nvPr/>
          </p:nvSpPr>
          <p:spPr>
            <a:xfrm>
              <a:off x="539553" y="2924944"/>
              <a:ext cx="1296144" cy="707886"/>
            </a:xfrm>
            <a:prstGeom prst="rect">
              <a:avLst/>
            </a:prstGeom>
            <a:noFill/>
          </p:spPr>
          <p:txBody>
            <a:bodyPr wrap="square" rtlCol="0">
              <a:spAutoFit/>
            </a:bodyPr>
            <a:lstStyle/>
            <a:p>
              <a:pPr algn="ctr"/>
              <a:r>
                <a:rPr lang="nb-NO" sz="2000" dirty="0" err="1"/>
                <a:t>Packets</a:t>
              </a:r>
              <a:r>
                <a:rPr lang="nb-NO" sz="2000" dirty="0"/>
                <a:t> </a:t>
              </a:r>
              <a:r>
                <a:rPr lang="nb-NO" sz="2000" dirty="0" err="1"/>
                <a:t>go</a:t>
              </a:r>
              <a:r>
                <a:rPr lang="nb-NO" sz="2000" dirty="0"/>
                <a:t> back and </a:t>
              </a:r>
              <a:r>
                <a:rPr lang="nb-NO" sz="2000" dirty="0" err="1"/>
                <a:t>forth</a:t>
              </a:r>
              <a:endParaRPr lang="nb-NO" sz="2000" dirty="0"/>
            </a:p>
          </p:txBody>
        </p:sp>
      </p:grpSp>
      <p:grpSp>
        <p:nvGrpSpPr>
          <p:cNvPr id="14" name="Group 13">
            <a:extLst>
              <a:ext uri="{FF2B5EF4-FFF2-40B4-BE49-F238E27FC236}">
                <a16:creationId xmlns:a16="http://schemas.microsoft.com/office/drawing/2014/main" id="{562925D5-9685-BD4D-B0AE-31C33003B92D}"/>
              </a:ext>
            </a:extLst>
          </p:cNvPr>
          <p:cNvGrpSpPr/>
          <p:nvPr/>
        </p:nvGrpSpPr>
        <p:grpSpPr>
          <a:xfrm>
            <a:off x="912912" y="2899164"/>
            <a:ext cx="2016224" cy="1080120"/>
            <a:chOff x="539552" y="2852936"/>
            <a:chExt cx="2016224" cy="1080120"/>
          </a:xfrm>
        </p:grpSpPr>
        <p:sp>
          <p:nvSpPr>
            <p:cNvPr id="15" name="Right Arrow Callout 14">
              <a:extLst>
                <a:ext uri="{FF2B5EF4-FFF2-40B4-BE49-F238E27FC236}">
                  <a16:creationId xmlns:a16="http://schemas.microsoft.com/office/drawing/2014/main" id="{830C8B3C-5140-9E41-AC37-6EBF716457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6" name="TextBox 15">
              <a:extLst>
                <a:ext uri="{FF2B5EF4-FFF2-40B4-BE49-F238E27FC236}">
                  <a16:creationId xmlns:a16="http://schemas.microsoft.com/office/drawing/2014/main" id="{E1589AC6-DB98-694D-BD5E-5018FE9F589D}"/>
                </a:ext>
              </a:extLst>
            </p:cNvPr>
            <p:cNvSpPr txBox="1"/>
            <p:nvPr/>
          </p:nvSpPr>
          <p:spPr>
            <a:xfrm>
              <a:off x="648602" y="3035666"/>
              <a:ext cx="1080120" cy="707886"/>
            </a:xfrm>
            <a:prstGeom prst="rect">
              <a:avLst/>
            </a:prstGeom>
            <a:noFill/>
          </p:spPr>
          <p:txBody>
            <a:bodyPr wrap="square" rtlCol="0">
              <a:spAutoFit/>
            </a:bodyPr>
            <a:lstStyle/>
            <a:p>
              <a:pPr algn="ctr"/>
              <a:r>
                <a:rPr lang="nb-NO" sz="2000" dirty="0" err="1"/>
                <a:t>Mimics</a:t>
              </a:r>
              <a:r>
                <a:rPr lang="nb-NO" sz="2000" dirty="0"/>
                <a:t> LBO</a:t>
              </a:r>
            </a:p>
          </p:txBody>
        </p:sp>
      </p:grpSp>
      <p:grpSp>
        <p:nvGrpSpPr>
          <p:cNvPr id="17" name="Group 16">
            <a:extLst>
              <a:ext uri="{FF2B5EF4-FFF2-40B4-BE49-F238E27FC236}">
                <a16:creationId xmlns:a16="http://schemas.microsoft.com/office/drawing/2014/main" id="{2CB91E51-52B3-364B-A6AC-2AC27991C8DF}"/>
              </a:ext>
            </a:extLst>
          </p:cNvPr>
          <p:cNvGrpSpPr/>
          <p:nvPr/>
        </p:nvGrpSpPr>
        <p:grpSpPr>
          <a:xfrm rot="5400000">
            <a:off x="2824146" y="1538105"/>
            <a:ext cx="2016224" cy="1493407"/>
            <a:chOff x="539552" y="2852936"/>
            <a:chExt cx="2016224" cy="1127932"/>
          </a:xfrm>
        </p:grpSpPr>
        <p:sp>
          <p:nvSpPr>
            <p:cNvPr id="18" name="Right Arrow Callout 17">
              <a:extLst>
                <a:ext uri="{FF2B5EF4-FFF2-40B4-BE49-F238E27FC236}">
                  <a16:creationId xmlns:a16="http://schemas.microsoft.com/office/drawing/2014/main" id="{EB12C2FD-99FE-A545-838A-623B12BE2FD6}"/>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9" name="TextBox 18">
              <a:extLst>
                <a:ext uri="{FF2B5EF4-FFF2-40B4-BE49-F238E27FC236}">
                  <a16:creationId xmlns:a16="http://schemas.microsoft.com/office/drawing/2014/main" id="{6EF0B277-6C2C-D149-A4BE-C454258B3748}"/>
                </a:ext>
              </a:extLst>
            </p:cNvPr>
            <p:cNvSpPr txBox="1"/>
            <p:nvPr/>
          </p:nvSpPr>
          <p:spPr>
            <a:xfrm rot="16200000">
              <a:off x="678196" y="2932976"/>
              <a:ext cx="1080120" cy="1015663"/>
            </a:xfrm>
            <a:prstGeom prst="rect">
              <a:avLst/>
            </a:prstGeom>
            <a:noFill/>
          </p:spPr>
          <p:txBody>
            <a:bodyPr wrap="square" rtlCol="0">
              <a:spAutoFit/>
            </a:bodyPr>
            <a:lstStyle/>
            <a:p>
              <a:pPr algn="ctr"/>
              <a:r>
                <a:rPr lang="nb-NO" sz="2000" dirty="0"/>
                <a:t>Tunnel </a:t>
              </a:r>
            </a:p>
            <a:p>
              <a:pPr algn="ctr"/>
              <a:r>
                <a:rPr lang="nb-NO" sz="2000" dirty="0" err="1"/>
                <a:t>vs</a:t>
              </a:r>
              <a:r>
                <a:rPr lang="nb-NO" sz="2000" dirty="0"/>
                <a:t> </a:t>
              </a:r>
            </a:p>
            <a:p>
              <a:pPr algn="ctr"/>
              <a:r>
                <a:rPr lang="nb-NO" sz="2000" dirty="0" err="1"/>
                <a:t>Internet</a:t>
              </a:r>
              <a:endParaRPr lang="nb-NO" sz="2000" dirty="0"/>
            </a:p>
          </p:txBody>
        </p:sp>
      </p:grpSp>
      <p:cxnSp>
        <p:nvCxnSpPr>
          <p:cNvPr id="21" name="Straight Arrow Connector 20">
            <a:extLst>
              <a:ext uri="{FF2B5EF4-FFF2-40B4-BE49-F238E27FC236}">
                <a16:creationId xmlns:a16="http://schemas.microsoft.com/office/drawing/2014/main" id="{F9F566FC-C48B-5941-BC7E-88EC71DF8A47}"/>
              </a:ext>
            </a:extLst>
          </p:cNvPr>
          <p:cNvCxnSpPr>
            <a:cxnSpLocks/>
          </p:cNvCxnSpPr>
          <p:nvPr/>
        </p:nvCxnSpPr>
        <p:spPr>
          <a:xfrm>
            <a:off x="3623790" y="3439224"/>
            <a:ext cx="397868"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4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FE228E2E-D350-F544-A518-7B1FD3F03EA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187700" y="1426218"/>
            <a:ext cx="5499100" cy="4985769"/>
          </a:xfrm>
        </p:spPr>
      </p:pic>
      <p:sp>
        <p:nvSpPr>
          <p:cNvPr id="2" name="Title 1">
            <a:extLst>
              <a:ext uri="{FF2B5EF4-FFF2-40B4-BE49-F238E27FC236}">
                <a16:creationId xmlns:a16="http://schemas.microsoft.com/office/drawing/2014/main" id="{3B17AACE-37C3-BE4A-9677-BD329D67A55F}"/>
              </a:ext>
            </a:extLst>
          </p:cNvPr>
          <p:cNvSpPr>
            <a:spLocks noGrp="1"/>
          </p:cNvSpPr>
          <p:nvPr>
            <p:ph type="title" idx="4294967295"/>
          </p:nvPr>
        </p:nvSpPr>
        <p:spPr>
          <a:xfrm>
            <a:off x="3990" y="947226"/>
            <a:ext cx="8839200" cy="533400"/>
          </a:xfrm>
        </p:spPr>
        <p:txBody>
          <a:bodyPr>
            <a:normAutofit fontScale="90000"/>
          </a:bodyPr>
          <a:lstStyle/>
          <a:p>
            <a:r>
              <a:rPr lang="nb-NO" sz="3600" b="1" dirty="0" err="1"/>
              <a:t>Delay</a:t>
            </a:r>
            <a:r>
              <a:rPr lang="nb-NO" sz="3600" b="1" dirty="0"/>
              <a:t> </a:t>
            </a:r>
            <a:r>
              <a:rPr lang="nb-NO" sz="3600" b="1" dirty="0" err="1"/>
              <a:t>penalty</a:t>
            </a:r>
            <a:r>
              <a:rPr lang="nb-NO" sz="3600" b="1" dirty="0"/>
              <a:t> </a:t>
            </a:r>
            <a:r>
              <a:rPr lang="nb-NO" sz="3600" b="1" dirty="0" err="1"/>
              <a:t>of</a:t>
            </a:r>
            <a:r>
              <a:rPr lang="nb-NO" sz="3600" b="1" dirty="0"/>
              <a:t> </a:t>
            </a:r>
            <a:r>
              <a:rPr lang="nb-NO" sz="3600" b="1" dirty="0" err="1"/>
              <a:t>home-routed</a:t>
            </a:r>
            <a:r>
              <a:rPr lang="nb-NO" sz="3600" b="1" dirty="0"/>
              <a:t> </a:t>
            </a:r>
            <a:r>
              <a:rPr lang="nb-NO" sz="3600" b="1" dirty="0" err="1"/>
              <a:t>roaming</a:t>
            </a:r>
            <a:r>
              <a:rPr lang="nb-NO" sz="3600" b="1" dirty="0"/>
              <a:t> </a:t>
            </a:r>
            <a:r>
              <a:rPr lang="nb-NO" sz="3600" b="1" dirty="0" err="1"/>
              <a:t>geographically</a:t>
            </a:r>
            <a:endParaRPr lang="nb-NO" sz="3600" b="1" dirty="0"/>
          </a:p>
        </p:txBody>
      </p:sp>
      <p:sp>
        <p:nvSpPr>
          <p:cNvPr id="7" name="TextBox 6">
            <a:extLst>
              <a:ext uri="{FF2B5EF4-FFF2-40B4-BE49-F238E27FC236}">
                <a16:creationId xmlns:a16="http://schemas.microsoft.com/office/drawing/2014/main" id="{69483BB5-A22A-454C-B526-857F6CD1E4B8}"/>
              </a:ext>
            </a:extLst>
          </p:cNvPr>
          <p:cNvSpPr txBox="1"/>
          <p:nvPr/>
        </p:nvSpPr>
        <p:spPr>
          <a:xfrm>
            <a:off x="1732889" y="6367045"/>
            <a:ext cx="7438832" cy="400110"/>
          </a:xfrm>
          <a:prstGeom prst="rect">
            <a:avLst/>
          </a:prstGeom>
          <a:noFill/>
        </p:spPr>
        <p:txBody>
          <a:bodyPr wrap="square" rtlCol="0">
            <a:spAutoFit/>
          </a:bodyPr>
          <a:lstStyle/>
          <a:p>
            <a:r>
              <a:rPr lang="nb-NO" dirty="0"/>
              <a:t> RTT </a:t>
            </a:r>
            <a:r>
              <a:rPr lang="nb-NO" dirty="0" err="1"/>
              <a:t>difference</a:t>
            </a:r>
            <a:r>
              <a:rPr lang="nb-NO" dirty="0"/>
              <a:t> </a:t>
            </a:r>
            <a:r>
              <a:rPr lang="nb-NO" dirty="0" err="1"/>
              <a:t>between</a:t>
            </a:r>
            <a:r>
              <a:rPr lang="nb-NO" dirty="0"/>
              <a:t> </a:t>
            </a:r>
            <a:r>
              <a:rPr lang="nb-NO" dirty="0" err="1"/>
              <a:t>the</a:t>
            </a:r>
            <a:r>
              <a:rPr lang="nb-NO" dirty="0"/>
              <a:t> </a:t>
            </a:r>
            <a:r>
              <a:rPr lang="nb-NO" dirty="0" err="1"/>
              <a:t>roaming</a:t>
            </a:r>
            <a:r>
              <a:rPr lang="nb-NO" dirty="0"/>
              <a:t> SIM and </a:t>
            </a:r>
            <a:r>
              <a:rPr lang="nb-NO" dirty="0" err="1"/>
              <a:t>the</a:t>
            </a:r>
            <a:r>
              <a:rPr lang="nb-NO" dirty="0"/>
              <a:t> </a:t>
            </a:r>
            <a:r>
              <a:rPr lang="nb-NO" dirty="0" err="1"/>
              <a:t>visited</a:t>
            </a:r>
            <a:r>
              <a:rPr lang="nb-NO" dirty="0"/>
              <a:t> SIM</a:t>
            </a:r>
          </a:p>
        </p:txBody>
      </p:sp>
      <p:grpSp>
        <p:nvGrpSpPr>
          <p:cNvPr id="14" name="Group 13">
            <a:extLst>
              <a:ext uri="{FF2B5EF4-FFF2-40B4-BE49-F238E27FC236}">
                <a16:creationId xmlns:a16="http://schemas.microsoft.com/office/drawing/2014/main" id="{5BA0A061-4281-3845-8C88-3B417FEB400F}"/>
              </a:ext>
            </a:extLst>
          </p:cNvPr>
          <p:cNvGrpSpPr/>
          <p:nvPr/>
        </p:nvGrpSpPr>
        <p:grpSpPr>
          <a:xfrm>
            <a:off x="5521661" y="3052653"/>
            <a:ext cx="3447999" cy="1284528"/>
            <a:chOff x="4139952" y="4379607"/>
            <a:chExt cx="3447999" cy="1284528"/>
          </a:xfrm>
        </p:grpSpPr>
        <p:sp>
          <p:nvSpPr>
            <p:cNvPr id="11" name="Right Arrow Callout 10">
              <a:extLst>
                <a:ext uri="{FF2B5EF4-FFF2-40B4-BE49-F238E27FC236}">
                  <a16:creationId xmlns:a16="http://schemas.microsoft.com/office/drawing/2014/main" id="{8C0CD997-6505-2A45-87A8-4C91CC6BE080}"/>
                </a:ext>
              </a:extLst>
            </p:cNvPr>
            <p:cNvSpPr/>
            <p:nvPr/>
          </p:nvSpPr>
          <p:spPr>
            <a:xfrm flipH="1">
              <a:off x="4139952" y="4379607"/>
              <a:ext cx="3447999" cy="12845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0" name="TextBox 9">
              <a:extLst>
                <a:ext uri="{FF2B5EF4-FFF2-40B4-BE49-F238E27FC236}">
                  <a16:creationId xmlns:a16="http://schemas.microsoft.com/office/drawing/2014/main" id="{772651F5-6C17-6E45-B9C8-4FA0021024B7}"/>
                </a:ext>
              </a:extLst>
            </p:cNvPr>
            <p:cNvSpPr txBox="1"/>
            <p:nvPr/>
          </p:nvSpPr>
          <p:spPr>
            <a:xfrm>
              <a:off x="5445370" y="4421730"/>
              <a:ext cx="2142580" cy="707886"/>
            </a:xfrm>
            <a:prstGeom prst="rect">
              <a:avLst/>
            </a:prstGeom>
            <a:noFill/>
          </p:spPr>
          <p:txBody>
            <a:bodyPr wrap="square" rtlCol="0">
              <a:spAutoFit/>
            </a:bodyPr>
            <a:lstStyle/>
            <a:p>
              <a:pPr algn="ctr"/>
              <a:r>
                <a:rPr lang="nb-NO" sz="2000" dirty="0"/>
                <a:t>South to North has </a:t>
              </a:r>
              <a:r>
                <a:rPr lang="nb-NO" sz="2000" dirty="0" err="1"/>
                <a:t>the</a:t>
              </a:r>
              <a:r>
                <a:rPr lang="nb-NO" sz="2000" dirty="0"/>
                <a:t> </a:t>
              </a:r>
              <a:r>
                <a:rPr lang="nb-NO" sz="2000" dirty="0" err="1"/>
                <a:t>highest</a:t>
              </a:r>
              <a:r>
                <a:rPr lang="nb-NO" sz="2000" dirty="0"/>
                <a:t> </a:t>
              </a:r>
              <a:r>
                <a:rPr lang="nb-NO" sz="2000" dirty="0" err="1"/>
                <a:t>delays</a:t>
              </a:r>
              <a:endParaRPr lang="nb-NO" sz="2000" dirty="0"/>
            </a:p>
          </p:txBody>
        </p:sp>
      </p:grpSp>
      <p:grpSp>
        <p:nvGrpSpPr>
          <p:cNvPr id="13" name="Group 12">
            <a:extLst>
              <a:ext uri="{FF2B5EF4-FFF2-40B4-BE49-F238E27FC236}">
                <a16:creationId xmlns:a16="http://schemas.microsoft.com/office/drawing/2014/main" id="{EADACA45-9237-9C4C-A8CF-5CAEB9F77FFD}"/>
              </a:ext>
            </a:extLst>
          </p:cNvPr>
          <p:cNvGrpSpPr/>
          <p:nvPr/>
        </p:nvGrpSpPr>
        <p:grpSpPr>
          <a:xfrm>
            <a:off x="974576" y="822734"/>
            <a:ext cx="2987824" cy="1783828"/>
            <a:chOff x="467544" y="1202750"/>
            <a:chExt cx="3456385" cy="1783828"/>
          </a:xfrm>
        </p:grpSpPr>
        <p:sp>
          <p:nvSpPr>
            <p:cNvPr id="9" name="Right Arrow Callout 8">
              <a:extLst>
                <a:ext uri="{FF2B5EF4-FFF2-40B4-BE49-F238E27FC236}">
                  <a16:creationId xmlns:a16="http://schemas.microsoft.com/office/drawing/2014/main" id="{BA6EE9BE-0C55-0646-9F3E-C17FFC4106B9}"/>
                </a:ext>
              </a:extLst>
            </p:cNvPr>
            <p:cNvSpPr/>
            <p:nvPr/>
          </p:nvSpPr>
          <p:spPr>
            <a:xfrm>
              <a:off x="467544" y="1202750"/>
              <a:ext cx="3456385" cy="17838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6DC6FC3C-A4DE-2C42-9BAC-082DA960C601}"/>
                </a:ext>
              </a:extLst>
            </p:cNvPr>
            <p:cNvSpPr txBox="1"/>
            <p:nvPr/>
          </p:nvSpPr>
          <p:spPr>
            <a:xfrm>
              <a:off x="467544" y="1299726"/>
              <a:ext cx="2373478" cy="1631216"/>
            </a:xfrm>
            <a:prstGeom prst="rect">
              <a:avLst/>
            </a:prstGeom>
            <a:noFill/>
          </p:spPr>
          <p:txBody>
            <a:bodyPr wrap="square" rtlCol="0">
              <a:spAutoFit/>
            </a:bodyPr>
            <a:lstStyle/>
            <a:p>
              <a:pPr algn="ctr"/>
              <a:r>
                <a:rPr lang="nb-NO" sz="2000" dirty="0"/>
                <a:t>Germany is in a </a:t>
              </a:r>
              <a:r>
                <a:rPr lang="nb-NO" sz="2000" dirty="0" err="1"/>
                <a:t>good</a:t>
              </a:r>
              <a:r>
                <a:rPr lang="nb-NO" sz="2000" dirty="0"/>
                <a:t> </a:t>
              </a:r>
              <a:r>
                <a:rPr lang="nb-NO" sz="2000" dirty="0" err="1"/>
                <a:t>position</a:t>
              </a:r>
              <a:r>
                <a:rPr lang="nb-NO" sz="2000" dirty="0"/>
                <a:t> </a:t>
              </a:r>
              <a:r>
                <a:rPr lang="nb-NO" sz="2000" dirty="0" err="1"/>
                <a:t>being</a:t>
              </a:r>
              <a:r>
                <a:rPr lang="nb-NO" sz="2000" dirty="0"/>
                <a:t> in </a:t>
              </a:r>
              <a:r>
                <a:rPr lang="nb-NO" sz="2000" dirty="0" err="1"/>
                <a:t>central</a:t>
              </a:r>
              <a:r>
                <a:rPr lang="nb-NO" sz="2000" dirty="0"/>
                <a:t> Europe</a:t>
              </a:r>
            </a:p>
          </p:txBody>
        </p:sp>
      </p:grpSp>
    </p:spTree>
    <p:extLst>
      <p:ext uri="{BB962C8B-B14F-4D97-AF65-F5344CB8AC3E}">
        <p14:creationId xmlns:p14="http://schemas.microsoft.com/office/powerpoint/2010/main" val="238982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6787</TotalTime>
  <Words>3174</Words>
  <Application>Microsoft Macintosh PowerPoint</Application>
  <PresentationFormat>On-screen Show (4:3)</PresentationFormat>
  <Paragraphs>607</Paragraphs>
  <Slides>60</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Arial Unicode MS</vt:lpstr>
      <vt:lpstr>Arial</vt:lpstr>
      <vt:lpstr>Calibri</vt:lpstr>
      <vt:lpstr>Comic Sans MS</vt:lpstr>
      <vt:lpstr>Gill Sans MT</vt:lpstr>
      <vt:lpstr>inherit</vt:lpstr>
      <vt:lpstr>Times New Roman</vt:lpstr>
      <vt:lpstr>Wingdings</vt:lpstr>
      <vt:lpstr>ifi-nd</vt:lpstr>
      <vt:lpstr>Department of Informatics Networks and Distributed Systems (ND) group</vt:lpstr>
      <vt:lpstr>Outline</vt:lpstr>
      <vt:lpstr>Wireless LAN Architecture</vt:lpstr>
      <vt:lpstr>802.11: Channels, association</vt:lpstr>
      <vt:lpstr>Wireless network characteristics (1)</vt:lpstr>
      <vt:lpstr>Wireless network characteristics (2)</vt:lpstr>
      <vt:lpstr>Carrier Sense Multiple Access (CSMA)</vt:lpstr>
      <vt:lpstr>Avoiding collisions</vt:lpstr>
      <vt:lpstr>Collision Avoidance: RTS-CTS exchange</vt:lpstr>
      <vt:lpstr>802.11: advanced capabilities</vt:lpstr>
      <vt:lpstr>IEEE 802.11 Wireless LAN</vt:lpstr>
      <vt:lpstr>Recap on different Types of MIMO</vt:lpstr>
      <vt:lpstr>802.11n MIMO</vt:lpstr>
      <vt:lpstr>Recap on MIMO Beamforming</vt:lpstr>
      <vt:lpstr>Beamforming and Steering</vt:lpstr>
      <vt:lpstr>802.11ac MIMO Beamforming</vt:lpstr>
      <vt:lpstr>802.11ac Multi-User MIMO</vt:lpstr>
      <vt:lpstr>How does mmWave work?</vt:lpstr>
      <vt:lpstr>802.11ad mmWave</vt:lpstr>
      <vt:lpstr>Summary of new 802.11 technologies</vt:lpstr>
      <vt:lpstr>Outline</vt:lpstr>
      <vt:lpstr>Bluetooth</vt:lpstr>
      <vt:lpstr>Personal area networks: Bluetooth</vt:lpstr>
      <vt:lpstr>How it works?</vt:lpstr>
      <vt:lpstr>Pairing</vt:lpstr>
      <vt:lpstr>Communication</vt:lpstr>
      <vt:lpstr>Technical Specification</vt:lpstr>
      <vt:lpstr>Bluetooth Version</vt:lpstr>
      <vt:lpstr>WiFi vs. Bluetooth</vt:lpstr>
      <vt:lpstr>Outline</vt:lpstr>
      <vt:lpstr>Mobile Broadband (MBB) Networks</vt:lpstr>
      <vt:lpstr>Mobile Broadband Networks</vt:lpstr>
      <vt:lpstr>Macro View</vt:lpstr>
      <vt:lpstr>Closer look to LTE</vt:lpstr>
      <vt:lpstr>Closer look to LTE</vt:lpstr>
      <vt:lpstr>Closer look to LTE</vt:lpstr>
      <vt:lpstr>Closer look to LTE</vt:lpstr>
      <vt:lpstr>Closer look to LTE</vt:lpstr>
      <vt:lpstr>Closer look to LTE</vt:lpstr>
      <vt:lpstr>Closer look to LTE</vt:lpstr>
      <vt:lpstr>Closer look to LTE</vt:lpstr>
      <vt:lpstr>Closer look to LTE</vt:lpstr>
      <vt:lpstr>LTE: data plane control plane separation</vt:lpstr>
      <vt:lpstr>LTE data plane: associating with a BS</vt:lpstr>
      <vt:lpstr>A Simplified Data Flow with 4G…(1/2)</vt:lpstr>
      <vt:lpstr>A Simplified Data Flow with 4G… (2/2)</vt:lpstr>
      <vt:lpstr>What defines the mobile operator performance?</vt:lpstr>
      <vt:lpstr>MONROE – Mobile Broadband Measurement Platform</vt:lpstr>
      <vt:lpstr>Hourly and Daily Patterns</vt:lpstr>
      <vt:lpstr>LTE performance: Data rate and RTT</vt:lpstr>
      <vt:lpstr>Mobile Virtual Network Operators (MVNO)</vt:lpstr>
      <vt:lpstr>MVNO Models</vt:lpstr>
      <vt:lpstr>Outline</vt:lpstr>
      <vt:lpstr>Free roaming in Europe</vt:lpstr>
      <vt:lpstr>Roaming Infrastructure</vt:lpstr>
      <vt:lpstr>Roaming Models</vt:lpstr>
      <vt:lpstr>PowerPoint Presentation</vt:lpstr>
      <vt:lpstr>PowerPoint Presentation</vt:lpstr>
      <vt:lpstr>Delay penalty of home-routed roaming</vt:lpstr>
      <vt:lpstr>Delay penalty of home-routed roaming geographically</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Microsoft Office User</cp:lastModifiedBy>
  <cp:revision>358</cp:revision>
  <cp:lastPrinted>2011-08-15T11:15:31Z</cp:lastPrinted>
  <dcterms:created xsi:type="dcterms:W3CDTF">2011-02-18T08:40:46Z</dcterms:created>
  <dcterms:modified xsi:type="dcterms:W3CDTF">2021-11-03T10:47:57Z</dcterms:modified>
</cp:coreProperties>
</file>